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60" r:id="rId4"/>
    <p:sldId id="258" r:id="rId5"/>
    <p:sldId id="261" r:id="rId6"/>
    <p:sldId id="262" r:id="rId7"/>
    <p:sldId id="263" r:id="rId8"/>
    <p:sldId id="264" r:id="rId9"/>
    <p:sldId id="265" r:id="rId10"/>
    <p:sldId id="266" r:id="rId11"/>
    <p:sldId id="267" r:id="rId1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80559" autoAdjust="0"/>
  </p:normalViewPr>
  <p:slideViewPr>
    <p:cSldViewPr snapToGrid="0">
      <p:cViewPr varScale="1">
        <p:scale>
          <a:sx n="71" d="100"/>
          <a:sy n="71" d="100"/>
        </p:scale>
        <p:origin x="113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F8724B-907F-472D-B396-D79B98D13262}" type="datetimeFigureOut">
              <a:rPr lang="nb-NO" smtClean="0"/>
              <a:t>13.11.2024</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9ACF8E-0010-4886-A11F-398DBE6F9F91}" type="slidenum">
              <a:rPr lang="nb-NO" smtClean="0"/>
              <a:t>‹#›</a:t>
            </a:fld>
            <a:endParaRPr lang="nb-NO"/>
          </a:p>
        </p:txBody>
      </p:sp>
    </p:spTree>
    <p:extLst>
      <p:ext uri="{BB962C8B-B14F-4D97-AF65-F5344CB8AC3E}">
        <p14:creationId xmlns:p14="http://schemas.microsoft.com/office/powerpoint/2010/main" val="570159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6350" indent="-6350">
              <a:lnSpc>
                <a:spcPct val="148000"/>
              </a:lnSpc>
              <a:spcAft>
                <a:spcPts val="2055"/>
              </a:spcAft>
            </a:pPr>
            <a:r>
              <a:rPr lang="nb-NO" sz="1800" i="1" kern="100" dirty="0">
                <a:solidFill>
                  <a:srgbClr val="000000"/>
                </a:solidFill>
                <a:effectLst/>
                <a:latin typeface="Times New Roman" panose="02020603050405020304" pitchFamily="18" charset="0"/>
                <a:ea typeface="Times New Roman" panose="02020603050405020304" pitchFamily="18" charset="0"/>
              </a:rPr>
              <a:t>“Som nevnt er profesjonalitet et begrep som ikke har noen klar definisjon, og kan forstås på litt ulik måte etter hvilken teori en legger til grunn.” </a:t>
            </a:r>
            <a:r>
              <a:rPr lang="nb-NO" sz="1800" kern="100" dirty="0">
                <a:solidFill>
                  <a:srgbClr val="000000"/>
                </a:solidFill>
                <a:effectLst/>
                <a:latin typeface="Times New Roman" panose="02020603050405020304" pitchFamily="18" charset="0"/>
                <a:ea typeface="Times New Roman" panose="02020603050405020304" pitchFamily="18" charset="0"/>
              </a:rPr>
              <a:t>(</a:t>
            </a:r>
            <a:r>
              <a:rPr lang="nb-NO" sz="1800" kern="100" dirty="0" err="1">
                <a:solidFill>
                  <a:srgbClr val="000000"/>
                </a:solidFill>
                <a:effectLst/>
                <a:latin typeface="Times New Roman" panose="02020603050405020304" pitchFamily="18" charset="0"/>
                <a:ea typeface="Times New Roman" panose="02020603050405020304" pitchFamily="18" charset="0"/>
              </a:rPr>
              <a:t>Imsen</a:t>
            </a:r>
            <a:r>
              <a:rPr lang="nb-NO" sz="1800" kern="100" dirty="0">
                <a:solidFill>
                  <a:srgbClr val="000000"/>
                </a:solidFill>
                <a:effectLst/>
                <a:latin typeface="Times New Roman" panose="02020603050405020304" pitchFamily="18" charset="0"/>
                <a:ea typeface="Times New Roman" panose="02020603050405020304" pitchFamily="18" charset="0"/>
              </a:rPr>
              <a:t>, 2021, s. 94) </a:t>
            </a:r>
          </a:p>
          <a:p>
            <a:r>
              <a:rPr lang="nb-NO" sz="1800" dirty="0">
                <a:solidFill>
                  <a:srgbClr val="000000"/>
                </a:solidFill>
                <a:effectLst/>
                <a:latin typeface="Times New Roman" panose="02020603050405020304" pitchFamily="18" charset="0"/>
                <a:ea typeface="Times New Roman" panose="02020603050405020304" pitchFamily="18" charset="0"/>
              </a:rPr>
              <a:t>Slik som </a:t>
            </a:r>
            <a:r>
              <a:rPr lang="nb-NO" sz="1800" dirty="0" err="1">
                <a:solidFill>
                  <a:srgbClr val="000000"/>
                </a:solidFill>
                <a:effectLst/>
                <a:latin typeface="Times New Roman" panose="02020603050405020304" pitchFamily="18" charset="0"/>
                <a:ea typeface="Times New Roman" panose="02020603050405020304" pitchFamily="18" charset="0"/>
              </a:rPr>
              <a:t>Imsen</a:t>
            </a:r>
            <a:r>
              <a:rPr lang="nb-NO" sz="1800" dirty="0">
                <a:solidFill>
                  <a:srgbClr val="000000"/>
                </a:solidFill>
                <a:effectLst/>
                <a:latin typeface="Times New Roman" panose="02020603050405020304" pitchFamily="18" charset="0"/>
                <a:ea typeface="Times New Roman" panose="02020603050405020304" pitchFamily="18" charset="0"/>
              </a:rPr>
              <a:t> skriver er mange definisjoner av begrepet profesjon, men er det en ting de har til felles er det at de har en positiv undertone, og en positiv mottagelse i samfunnet. (</a:t>
            </a:r>
            <a:r>
              <a:rPr lang="nb-NO" sz="1800" dirty="0" err="1">
                <a:solidFill>
                  <a:srgbClr val="000000"/>
                </a:solidFill>
                <a:effectLst/>
                <a:latin typeface="Times New Roman" panose="02020603050405020304" pitchFamily="18" charset="0"/>
                <a:ea typeface="Times New Roman" panose="02020603050405020304" pitchFamily="18" charset="0"/>
              </a:rPr>
              <a:t>Imsen</a:t>
            </a:r>
            <a:r>
              <a:rPr lang="nb-NO" sz="1800" dirty="0">
                <a:solidFill>
                  <a:srgbClr val="000000"/>
                </a:solidFill>
                <a:effectLst/>
                <a:latin typeface="Times New Roman" panose="02020603050405020304" pitchFamily="18" charset="0"/>
                <a:ea typeface="Times New Roman" panose="02020603050405020304" pitchFamily="18" charset="0"/>
              </a:rPr>
              <a:t>, 2021, s. 94) </a:t>
            </a:r>
            <a:endParaRPr lang="nb-NO" dirty="0"/>
          </a:p>
        </p:txBody>
      </p:sp>
      <p:sp>
        <p:nvSpPr>
          <p:cNvPr id="4" name="Plassholder for lysbildenummer 3"/>
          <p:cNvSpPr>
            <a:spLocks noGrp="1"/>
          </p:cNvSpPr>
          <p:nvPr>
            <p:ph type="sldNum" sz="quarter" idx="5"/>
          </p:nvPr>
        </p:nvSpPr>
        <p:spPr/>
        <p:txBody>
          <a:bodyPr/>
          <a:lstStyle/>
          <a:p>
            <a:fld id="{019ACF8E-0010-4886-A11F-398DBE6F9F91}" type="slidenum">
              <a:rPr lang="nb-NO" smtClean="0"/>
              <a:t>2</a:t>
            </a:fld>
            <a:endParaRPr lang="nb-NO"/>
          </a:p>
        </p:txBody>
      </p:sp>
    </p:spTree>
    <p:extLst>
      <p:ext uri="{BB962C8B-B14F-4D97-AF65-F5344CB8AC3E}">
        <p14:creationId xmlns:p14="http://schemas.microsoft.com/office/powerpoint/2010/main" val="2081003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800" dirty="0">
                <a:solidFill>
                  <a:srgbClr val="000000"/>
                </a:solidFill>
                <a:effectLst/>
                <a:latin typeface="Times New Roman" panose="02020603050405020304" pitchFamily="18" charset="0"/>
                <a:ea typeface="Times New Roman" panose="02020603050405020304" pitchFamily="18" charset="0"/>
              </a:rPr>
              <a:t>Det er ikke kun profesjon som varieres etter hvilken teori en legger til grunn, men også begrepet læring med sine flere læringsteorier. Disse begrepene henger tett sammen, og videre skal vi utforske dybden av, og sammenhengen mellom disse. </a:t>
            </a:r>
            <a:endParaRPr lang="nb-NO" dirty="0"/>
          </a:p>
        </p:txBody>
      </p:sp>
      <p:sp>
        <p:nvSpPr>
          <p:cNvPr id="4" name="Plassholder for lysbildenummer 3"/>
          <p:cNvSpPr>
            <a:spLocks noGrp="1"/>
          </p:cNvSpPr>
          <p:nvPr>
            <p:ph type="sldNum" sz="quarter" idx="5"/>
          </p:nvPr>
        </p:nvSpPr>
        <p:spPr/>
        <p:txBody>
          <a:bodyPr/>
          <a:lstStyle/>
          <a:p>
            <a:fld id="{019ACF8E-0010-4886-A11F-398DBE6F9F91}" type="slidenum">
              <a:rPr lang="nb-NO" smtClean="0"/>
              <a:t>3</a:t>
            </a:fld>
            <a:endParaRPr lang="nb-NO"/>
          </a:p>
        </p:txBody>
      </p:sp>
    </p:spTree>
    <p:extLst>
      <p:ext uri="{BB962C8B-B14F-4D97-AF65-F5344CB8AC3E}">
        <p14:creationId xmlns:p14="http://schemas.microsoft.com/office/powerpoint/2010/main" val="549974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800" kern="100" dirty="0">
                <a:effectLst/>
                <a:latin typeface="Aptos" panose="020B0004020202020204" pitchFamily="34" charset="0"/>
                <a:ea typeface="Aptos" panose="020B0004020202020204" pitchFamily="34" charset="0"/>
                <a:cs typeface="Times New Roman" panose="02020603050405020304" pitchFamily="18" charset="0"/>
              </a:rPr>
              <a:t>Profesjon er et begrep som kan defineres på mange ulike måter, ettersom hvilke teorier en har til grunn. Jeg har valgt å ta utgangspunkt i den sosiologiske definisjonen av profesjon. Den lyder som så </a:t>
            </a:r>
            <a:r>
              <a:rPr lang="nb-NO" sz="1800" i="1" kern="100" dirty="0">
                <a:effectLst/>
                <a:latin typeface="Aptos" panose="020B0004020202020204" pitchFamily="34" charset="0"/>
                <a:ea typeface="Aptos" panose="020B0004020202020204" pitchFamily="34" charset="0"/>
                <a:cs typeface="Times New Roman" panose="02020603050405020304" pitchFamily="18" charset="0"/>
              </a:rPr>
              <a:t>«profesjoner består av yrkesgrupper som utfører visse spesialiserte oppgaver for andre, fordi de har skaffet seg en høyt spesialisert kompetanse, fått tillit og dermed et selvstendig ansvar.» </a:t>
            </a:r>
            <a:r>
              <a:rPr lang="nb-NO" sz="1800" kern="100" dirty="0">
                <a:effectLst/>
                <a:latin typeface="Aptos" panose="020B0004020202020204" pitchFamily="34" charset="0"/>
                <a:ea typeface="Aptos" panose="020B0004020202020204" pitchFamily="34" charset="0"/>
                <a:cs typeface="Times New Roman" panose="02020603050405020304" pitchFamily="18" charset="0"/>
              </a:rPr>
              <a:t>(</a:t>
            </a:r>
            <a:r>
              <a:rPr lang="nb-NO" sz="1800" kern="100" dirty="0" err="1">
                <a:effectLst/>
                <a:latin typeface="Aptos" panose="020B0004020202020204" pitchFamily="34" charset="0"/>
                <a:ea typeface="Aptos" panose="020B0004020202020204" pitchFamily="34" charset="0"/>
                <a:cs typeface="Times New Roman" panose="02020603050405020304" pitchFamily="18" charset="0"/>
              </a:rPr>
              <a:t>Imsen</a:t>
            </a:r>
            <a:r>
              <a:rPr lang="nb-NO" sz="1800" kern="100" dirty="0">
                <a:effectLst/>
                <a:latin typeface="Aptos" panose="020B0004020202020204" pitchFamily="34" charset="0"/>
                <a:ea typeface="Aptos" panose="020B0004020202020204" pitchFamily="34" charset="0"/>
                <a:cs typeface="Times New Roman" panose="02020603050405020304" pitchFamily="18" charset="0"/>
              </a:rPr>
              <a:t>, 2021, s. 81) Denne definisjonen bygger på sosiologen </a:t>
            </a:r>
            <a:r>
              <a:rPr lang="nb-NO" sz="1800" kern="100" dirty="0" err="1">
                <a:effectLst/>
                <a:latin typeface="Aptos" panose="020B0004020202020204" pitchFamily="34" charset="0"/>
                <a:ea typeface="Aptos" panose="020B0004020202020204" pitchFamily="34" charset="0"/>
                <a:cs typeface="Times New Roman" panose="02020603050405020304" pitchFamily="18" charset="0"/>
              </a:rPr>
              <a:t>Talcott</a:t>
            </a:r>
            <a:r>
              <a:rPr lang="nb-NO" sz="1800" kern="100" dirty="0">
                <a:effectLst/>
                <a:latin typeface="Aptos" panose="020B0004020202020204" pitchFamily="34" charset="0"/>
                <a:ea typeface="Aptos" panose="020B0004020202020204" pitchFamily="34" charset="0"/>
                <a:cs typeface="Times New Roman" panose="02020603050405020304" pitchFamily="18" charset="0"/>
              </a:rPr>
              <a:t> </a:t>
            </a:r>
            <a:r>
              <a:rPr lang="nb-NO" sz="1800" kern="100" dirty="0" err="1">
                <a:effectLst/>
                <a:latin typeface="Aptos" panose="020B0004020202020204" pitchFamily="34" charset="0"/>
                <a:ea typeface="Aptos" panose="020B0004020202020204" pitchFamily="34" charset="0"/>
                <a:cs typeface="Times New Roman" panose="02020603050405020304" pitchFamily="18" charset="0"/>
              </a:rPr>
              <a:t>Parsons</a:t>
            </a:r>
            <a:r>
              <a:rPr lang="nb-NO" sz="1800" kern="100" dirty="0">
                <a:effectLst/>
                <a:latin typeface="Aptos" panose="020B0004020202020204" pitchFamily="34" charset="0"/>
                <a:ea typeface="Aptos" panose="020B0004020202020204" pitchFamily="34" charset="0"/>
                <a:cs typeface="Times New Roman" panose="02020603050405020304" pitchFamily="18" charset="0"/>
              </a:rPr>
              <a:t> sine teorier.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800" dirty="0">
                <a:solidFill>
                  <a:srgbClr val="000000"/>
                </a:solidFill>
                <a:effectLst/>
                <a:latin typeface="Times New Roman" panose="02020603050405020304" pitchFamily="18" charset="0"/>
                <a:ea typeface="Times New Roman" panose="02020603050405020304" pitchFamily="18" charset="0"/>
              </a:rPr>
              <a:t>Hva dette vil si er at de menneskene som går innunder profesjoner er de menneskene som har spesialisert seg innen et visst fagfelt som stiller spesifikke krav til sine arbeidere. En kan ikke utføre oppgavene som disse menneskene gjør på samme måte om en ikke har gjennomgått den opplæringen som de har fått. F.eks. en person som er utdannet innen juss vil ha bedre sjanse til å vinne en rettssak, enn en som ikke er det. Og ettersom de har denne spesialiserte kompetansen som de har, velger folk å stole på dem i arbeidet sitt. (</a:t>
            </a:r>
            <a:r>
              <a:rPr lang="nb-NO" sz="1800" dirty="0" err="1">
                <a:solidFill>
                  <a:srgbClr val="000000"/>
                </a:solidFill>
                <a:effectLst/>
                <a:latin typeface="Times New Roman" panose="02020603050405020304" pitchFamily="18" charset="0"/>
                <a:ea typeface="Times New Roman" panose="02020603050405020304" pitchFamily="18" charset="0"/>
              </a:rPr>
              <a:t>Imsen</a:t>
            </a:r>
            <a:r>
              <a:rPr lang="nb-NO" sz="1800" dirty="0">
                <a:solidFill>
                  <a:srgbClr val="000000"/>
                </a:solidFill>
                <a:effectLst/>
                <a:latin typeface="Times New Roman" panose="02020603050405020304" pitchFamily="18" charset="0"/>
                <a:ea typeface="Times New Roman" panose="02020603050405020304" pitchFamily="18" charset="0"/>
              </a:rPr>
              <a:t>, 2021, s.81) </a:t>
            </a:r>
            <a:endParaRPr lang="nb-NO"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nb-NO" dirty="0"/>
          </a:p>
        </p:txBody>
      </p:sp>
      <p:sp>
        <p:nvSpPr>
          <p:cNvPr id="4" name="Plassholder for lysbildenummer 3"/>
          <p:cNvSpPr>
            <a:spLocks noGrp="1"/>
          </p:cNvSpPr>
          <p:nvPr>
            <p:ph type="sldNum" sz="quarter" idx="5"/>
          </p:nvPr>
        </p:nvSpPr>
        <p:spPr/>
        <p:txBody>
          <a:bodyPr/>
          <a:lstStyle/>
          <a:p>
            <a:fld id="{019ACF8E-0010-4886-A11F-398DBE6F9F91}" type="slidenum">
              <a:rPr lang="nb-NO" smtClean="0"/>
              <a:t>4</a:t>
            </a:fld>
            <a:endParaRPr lang="nb-NO"/>
          </a:p>
        </p:txBody>
      </p:sp>
    </p:spTree>
    <p:extLst>
      <p:ext uri="{BB962C8B-B14F-4D97-AF65-F5344CB8AC3E}">
        <p14:creationId xmlns:p14="http://schemas.microsoft.com/office/powerpoint/2010/main" val="916202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800" dirty="0">
                <a:solidFill>
                  <a:srgbClr val="000000"/>
                </a:solidFill>
                <a:effectLst/>
                <a:latin typeface="Times New Roman" panose="02020603050405020304" pitchFamily="18" charset="0"/>
                <a:ea typeface="Times New Roman" panose="02020603050405020304" pitchFamily="18" charset="0"/>
              </a:rPr>
              <a:t>Dette baserer seg på tillit. Tillit, ansvar, og krav er tre ting som følger tett med en profesjon. De som oppsøker for å utføre dine kunster er en person som har tillit til deg i din lære, og du har et ansvar for at deres forventninger blir møtt. Forventninger og krav blir stilt fra mange hold når en har profesjonsutdanning. I læreprofesjonen både formelle og uformelle krav, og de blir stilt av alt fra politikere og stat, til foreldre og medborgere. Som lærer er det enkelte styringsdokumenter en må være kjent med, for å kunne kvalifisere seg til profesjonstittelen. Disse er blant annet opplæringsloven og læreplanen. Disse styringsdokumentene endrer seg med jevne mellomrom, noe som gjør at en må holde seg oppdatert gjennom hele sin arbeidskarriere. Dette er en av flere grunner til at ens egen profesjonsutvikling aldri stanser etter at en har begynt. </a:t>
            </a:r>
            <a:endParaRPr lang="nb-NO" dirty="0"/>
          </a:p>
        </p:txBody>
      </p:sp>
      <p:sp>
        <p:nvSpPr>
          <p:cNvPr id="4" name="Plassholder for lysbildenummer 3"/>
          <p:cNvSpPr>
            <a:spLocks noGrp="1"/>
          </p:cNvSpPr>
          <p:nvPr>
            <p:ph type="sldNum" sz="quarter" idx="5"/>
          </p:nvPr>
        </p:nvSpPr>
        <p:spPr/>
        <p:txBody>
          <a:bodyPr/>
          <a:lstStyle/>
          <a:p>
            <a:fld id="{019ACF8E-0010-4886-A11F-398DBE6F9F91}" type="slidenum">
              <a:rPr lang="nb-NO" smtClean="0"/>
              <a:t>5</a:t>
            </a:fld>
            <a:endParaRPr lang="nb-NO"/>
          </a:p>
        </p:txBody>
      </p:sp>
    </p:spTree>
    <p:extLst>
      <p:ext uri="{BB962C8B-B14F-4D97-AF65-F5344CB8AC3E}">
        <p14:creationId xmlns:p14="http://schemas.microsoft.com/office/powerpoint/2010/main" val="664757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6350" indent="-6350">
              <a:lnSpc>
                <a:spcPct val="148000"/>
              </a:lnSpc>
              <a:spcAft>
                <a:spcPts val="2055"/>
              </a:spcAft>
            </a:pPr>
            <a:r>
              <a:rPr lang="nb-NO" sz="1800" kern="100" dirty="0">
                <a:solidFill>
                  <a:srgbClr val="000000"/>
                </a:solidFill>
                <a:effectLst/>
                <a:latin typeface="Times New Roman" panose="02020603050405020304" pitchFamily="18" charset="0"/>
                <a:ea typeface="Times New Roman" panose="02020603050405020304" pitchFamily="18" charset="0"/>
              </a:rPr>
              <a:t>I læreplanen er det en hel rekke prinsipper og verdier for grunnopplæringen, som en må følge opp. Et av disse prinsippene overordnet del 2.4 - “å lære å lære”. Her fortelles det om at elevene skal klare å reflektere over sine egne læringsprosesser, slik at de klarer å lære seg ting på egen hånd. (Utdanningsdirektoratet, 2024)</a:t>
            </a:r>
          </a:p>
          <a:p>
            <a:pPr marL="6350" indent="-6350">
              <a:lnSpc>
                <a:spcPct val="148000"/>
              </a:lnSpc>
              <a:spcAft>
                <a:spcPts val="2055"/>
              </a:spcAft>
            </a:pPr>
            <a:r>
              <a:rPr lang="nb-NO" sz="1800" kern="100" dirty="0">
                <a:solidFill>
                  <a:srgbClr val="000000"/>
                </a:solidFill>
                <a:effectLst/>
                <a:latin typeface="Times New Roman" panose="02020603050405020304" pitchFamily="18" charset="0"/>
                <a:ea typeface="Times New Roman" panose="02020603050405020304" pitchFamily="18" charset="0"/>
              </a:rPr>
              <a:t>Dette å lære seg å lære er noe en aldri slutter med, og det har vært viktig innen egen profesjonsutvikling. Skal man bli en person som lærer bort, bør en først klare å lære opp seg selv. </a:t>
            </a:r>
          </a:p>
          <a:p>
            <a:r>
              <a:rPr lang="nb-NO" sz="1800" dirty="0">
                <a:solidFill>
                  <a:srgbClr val="000000"/>
                </a:solidFill>
                <a:effectLst/>
                <a:latin typeface="Times New Roman" panose="02020603050405020304" pitchFamily="18" charset="0"/>
                <a:ea typeface="Times New Roman" panose="02020603050405020304" pitchFamily="18" charset="0"/>
              </a:rPr>
              <a:t>En måte flere studenter bruker for å tilegne seg kunnskap på, er å belønne seg selv etter å ha gjort skolearbeid. F.eks. å lage en tidsramme med tretti minutters arbeid, mot ti minutters belønning. </a:t>
            </a:r>
            <a:endParaRPr lang="nb-NO" dirty="0"/>
          </a:p>
        </p:txBody>
      </p:sp>
      <p:sp>
        <p:nvSpPr>
          <p:cNvPr id="4" name="Plassholder for lysbildenummer 3"/>
          <p:cNvSpPr>
            <a:spLocks noGrp="1"/>
          </p:cNvSpPr>
          <p:nvPr>
            <p:ph type="sldNum" sz="quarter" idx="5"/>
          </p:nvPr>
        </p:nvSpPr>
        <p:spPr/>
        <p:txBody>
          <a:bodyPr/>
          <a:lstStyle/>
          <a:p>
            <a:fld id="{019ACF8E-0010-4886-A11F-398DBE6F9F91}" type="slidenum">
              <a:rPr lang="nb-NO" smtClean="0"/>
              <a:t>6</a:t>
            </a:fld>
            <a:endParaRPr lang="nb-NO"/>
          </a:p>
        </p:txBody>
      </p:sp>
    </p:spTree>
    <p:extLst>
      <p:ext uri="{BB962C8B-B14F-4D97-AF65-F5344CB8AC3E}">
        <p14:creationId xmlns:p14="http://schemas.microsoft.com/office/powerpoint/2010/main" val="2168353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800" dirty="0">
                <a:solidFill>
                  <a:srgbClr val="000000"/>
                </a:solidFill>
                <a:effectLst/>
                <a:latin typeface="Times New Roman" panose="02020603050405020304" pitchFamily="18" charset="0"/>
                <a:ea typeface="Times New Roman" panose="02020603050405020304" pitchFamily="18" charset="0"/>
              </a:rPr>
              <a:t>Denne måten å organisere studiehverdagen på, kan settes opp mot behavioristisk orientert læringsteori med fokus på </a:t>
            </a:r>
            <a:r>
              <a:rPr lang="nb-NO" sz="1800" dirty="0" err="1">
                <a:solidFill>
                  <a:srgbClr val="000000"/>
                </a:solidFill>
                <a:effectLst/>
                <a:latin typeface="Times New Roman" panose="02020603050405020304" pitchFamily="18" charset="0"/>
                <a:ea typeface="Times New Roman" panose="02020603050405020304" pitchFamily="18" charset="0"/>
              </a:rPr>
              <a:t>operant</a:t>
            </a:r>
            <a:r>
              <a:rPr lang="nb-NO" sz="1800" dirty="0">
                <a:solidFill>
                  <a:srgbClr val="000000"/>
                </a:solidFill>
                <a:effectLst/>
                <a:latin typeface="Times New Roman" panose="02020603050405020304" pitchFamily="18" charset="0"/>
                <a:ea typeface="Times New Roman" panose="02020603050405020304" pitchFamily="18" charset="0"/>
              </a:rPr>
              <a:t> betinging. </a:t>
            </a:r>
            <a:r>
              <a:rPr lang="nb-NO" sz="1800" kern="100" dirty="0">
                <a:solidFill>
                  <a:srgbClr val="000000"/>
                </a:solidFill>
                <a:effectLst/>
                <a:latin typeface="Times New Roman" panose="02020603050405020304" pitchFamily="18" charset="0"/>
                <a:ea typeface="Times New Roman" panose="02020603050405020304" pitchFamily="18" charset="0"/>
              </a:rPr>
              <a:t>De behavioristisk orienterte læringsteoriene baserer seg på hedonismen, som betyr at de baserer seg på prinsippet om at mennesker søker tilfredsstillelse og unngår smerte til enhver pris. De </a:t>
            </a:r>
            <a:r>
              <a:rPr lang="nb-NO" sz="1800" kern="100" dirty="0" err="1">
                <a:solidFill>
                  <a:srgbClr val="000000"/>
                </a:solidFill>
                <a:effectLst/>
                <a:latin typeface="Times New Roman" panose="02020603050405020304" pitchFamily="18" charset="0"/>
                <a:ea typeface="Times New Roman" panose="02020603050405020304" pitchFamily="18" charset="0"/>
              </a:rPr>
              <a:t>behavoristiske</a:t>
            </a:r>
            <a:r>
              <a:rPr lang="nb-NO" sz="1800" kern="100" dirty="0">
                <a:solidFill>
                  <a:srgbClr val="000000"/>
                </a:solidFill>
                <a:effectLst/>
                <a:latin typeface="Times New Roman" panose="02020603050405020304" pitchFamily="18" charset="0"/>
                <a:ea typeface="Times New Roman" panose="02020603050405020304" pitchFamily="18" charset="0"/>
              </a:rPr>
              <a:t> læringsteoriene bruker dette til sin favør, enten i form av å påføre smerte i form av straff, eller ved å gi tilfredsstillelse i form av belønning. To av disse </a:t>
            </a:r>
            <a:r>
              <a:rPr lang="nb-NO" sz="1800" kern="100" dirty="0" err="1">
                <a:solidFill>
                  <a:srgbClr val="000000"/>
                </a:solidFill>
                <a:effectLst/>
                <a:latin typeface="Times New Roman" panose="02020603050405020304" pitchFamily="18" charset="0"/>
                <a:ea typeface="Times New Roman" panose="02020603050405020304" pitchFamily="18" charset="0"/>
              </a:rPr>
              <a:t>behavoristiske</a:t>
            </a:r>
            <a:r>
              <a:rPr lang="nb-NO" sz="1800" kern="100" dirty="0">
                <a:solidFill>
                  <a:srgbClr val="000000"/>
                </a:solidFill>
                <a:effectLst/>
                <a:latin typeface="Times New Roman" panose="02020603050405020304" pitchFamily="18" charset="0"/>
                <a:ea typeface="Times New Roman" panose="02020603050405020304" pitchFamily="18" charset="0"/>
              </a:rPr>
              <a:t> læringsteoriene er klassisk betinging og </a:t>
            </a:r>
            <a:r>
              <a:rPr lang="nb-NO" sz="1800" kern="100" dirty="0" err="1">
                <a:solidFill>
                  <a:srgbClr val="000000"/>
                </a:solidFill>
                <a:effectLst/>
                <a:latin typeface="Times New Roman" panose="02020603050405020304" pitchFamily="18" charset="0"/>
                <a:ea typeface="Times New Roman" panose="02020603050405020304" pitchFamily="18" charset="0"/>
              </a:rPr>
              <a:t>operant</a:t>
            </a:r>
            <a:r>
              <a:rPr lang="nb-NO" sz="1800" kern="100" dirty="0">
                <a:solidFill>
                  <a:srgbClr val="000000"/>
                </a:solidFill>
                <a:effectLst/>
                <a:latin typeface="Times New Roman" panose="02020603050405020304" pitchFamily="18" charset="0"/>
                <a:ea typeface="Times New Roman" panose="02020603050405020304" pitchFamily="18" charset="0"/>
              </a:rPr>
              <a:t> betinging. (</a:t>
            </a:r>
            <a:r>
              <a:rPr lang="nb-NO" sz="1800" kern="100" dirty="0" err="1">
                <a:solidFill>
                  <a:srgbClr val="000000"/>
                </a:solidFill>
                <a:effectLst/>
                <a:latin typeface="Times New Roman" panose="02020603050405020304" pitchFamily="18" charset="0"/>
                <a:ea typeface="Times New Roman" panose="02020603050405020304" pitchFamily="18" charset="0"/>
              </a:rPr>
              <a:t>Imsen</a:t>
            </a:r>
            <a:r>
              <a:rPr lang="nb-NO" sz="1800" kern="100" dirty="0">
                <a:solidFill>
                  <a:srgbClr val="000000"/>
                </a:solidFill>
                <a:effectLst/>
                <a:latin typeface="Times New Roman" panose="02020603050405020304" pitchFamily="18" charset="0"/>
                <a:ea typeface="Times New Roman" panose="02020603050405020304" pitchFamily="18" charset="0"/>
              </a:rPr>
              <a:t>, 2022, s. 81)</a:t>
            </a:r>
          </a:p>
          <a:p>
            <a:endParaRPr lang="nb-NO" dirty="0"/>
          </a:p>
        </p:txBody>
      </p:sp>
      <p:sp>
        <p:nvSpPr>
          <p:cNvPr id="4" name="Plassholder for lysbildenummer 3"/>
          <p:cNvSpPr>
            <a:spLocks noGrp="1"/>
          </p:cNvSpPr>
          <p:nvPr>
            <p:ph type="sldNum" sz="quarter" idx="5"/>
          </p:nvPr>
        </p:nvSpPr>
        <p:spPr/>
        <p:txBody>
          <a:bodyPr/>
          <a:lstStyle/>
          <a:p>
            <a:fld id="{019ACF8E-0010-4886-A11F-398DBE6F9F91}" type="slidenum">
              <a:rPr lang="nb-NO" smtClean="0"/>
              <a:t>7</a:t>
            </a:fld>
            <a:endParaRPr lang="nb-NO"/>
          </a:p>
        </p:txBody>
      </p:sp>
    </p:spTree>
    <p:extLst>
      <p:ext uri="{BB962C8B-B14F-4D97-AF65-F5344CB8AC3E}">
        <p14:creationId xmlns:p14="http://schemas.microsoft.com/office/powerpoint/2010/main" val="3545596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6350" indent="-6350">
              <a:lnSpc>
                <a:spcPct val="148000"/>
              </a:lnSpc>
              <a:spcAft>
                <a:spcPts val="2055"/>
              </a:spcAft>
            </a:pPr>
            <a:r>
              <a:rPr lang="nb-NO" sz="1800" kern="100" dirty="0">
                <a:solidFill>
                  <a:srgbClr val="000000"/>
                </a:solidFill>
                <a:effectLst/>
                <a:latin typeface="Times New Roman" panose="02020603050405020304" pitchFamily="18" charset="0"/>
                <a:ea typeface="Times New Roman" panose="02020603050405020304" pitchFamily="18" charset="0"/>
              </a:rPr>
              <a:t>Det var Ivan Pavlov (1849-1936) som utviklet teorien om klassisk betinging. Det de fleste kjenner Pavlov fra er hans hundeeksperimenter. Hvor han ved hjelp av klassisk betinging fikk hundene til å assosiere lyden av en bjelle med å få mat. </a:t>
            </a:r>
          </a:p>
          <a:p>
            <a:pPr marL="6350" indent="-6350">
              <a:lnSpc>
                <a:spcPct val="148000"/>
              </a:lnSpc>
              <a:spcAft>
                <a:spcPts val="2055"/>
              </a:spcAft>
            </a:pPr>
            <a:r>
              <a:rPr lang="nb-NO" sz="1800" kern="100" dirty="0">
                <a:solidFill>
                  <a:srgbClr val="000000"/>
                </a:solidFill>
                <a:effectLst/>
                <a:latin typeface="Times New Roman" panose="02020603050405020304" pitchFamily="18" charset="0"/>
                <a:ea typeface="Times New Roman" panose="02020603050405020304" pitchFamily="18" charset="0"/>
              </a:rPr>
              <a:t>Måten han gjorde dette på var å ringe med en bjelle samtidig som han presenterte maten for hundene. Hundene begynte til vanlig å sikle av synet av maten, men etter å ha introdusert </a:t>
            </a:r>
            <a:r>
              <a:rPr lang="nb-NO" sz="1800" kern="100" dirty="0" err="1">
                <a:solidFill>
                  <a:srgbClr val="000000"/>
                </a:solidFill>
                <a:effectLst/>
                <a:latin typeface="Times New Roman" panose="02020603050405020304" pitchFamily="18" charset="0"/>
                <a:ea typeface="Times New Roman" panose="02020603050405020304" pitchFamily="18" charset="0"/>
              </a:rPr>
              <a:t>bjelleklanget</a:t>
            </a:r>
            <a:r>
              <a:rPr lang="nb-NO" sz="1800" kern="100" dirty="0">
                <a:solidFill>
                  <a:srgbClr val="000000"/>
                </a:solidFill>
                <a:effectLst/>
                <a:latin typeface="Times New Roman" panose="02020603050405020304" pitchFamily="18" charset="0"/>
                <a:ea typeface="Times New Roman" panose="02020603050405020304" pitchFamily="18" charset="0"/>
              </a:rPr>
              <a:t> til dette matritualet, begynte hundene å sikle om noen ringte i en bjelle - selv om det ikke ble noe mat presentert. Denne fysiske reaksjonen hos hundene skjedde fordi de hadde begynt å assosiere bjelleklang med mat, altså at den ene tingen betinget den andre. En stimulus vekket en fysisk reaksjon hos hundene, og da Pavlov introduserte en ny stimulus i sammenheng med det første, klarte han å manipulere de fysiske reaksjonene til hundene etter sitt ønske. (</a:t>
            </a:r>
            <a:r>
              <a:rPr lang="nb-NO" sz="1800" kern="100" dirty="0" err="1">
                <a:solidFill>
                  <a:srgbClr val="000000"/>
                </a:solidFill>
                <a:effectLst/>
                <a:latin typeface="Times New Roman" panose="02020603050405020304" pitchFamily="18" charset="0"/>
                <a:ea typeface="Times New Roman" panose="02020603050405020304" pitchFamily="18" charset="0"/>
              </a:rPr>
              <a:t>Imsen</a:t>
            </a:r>
            <a:r>
              <a:rPr lang="nb-NO" sz="1800" kern="100" dirty="0">
                <a:solidFill>
                  <a:srgbClr val="000000"/>
                </a:solidFill>
                <a:effectLst/>
                <a:latin typeface="Times New Roman" panose="02020603050405020304" pitchFamily="18" charset="0"/>
                <a:ea typeface="Times New Roman" panose="02020603050405020304" pitchFamily="18" charset="0"/>
              </a:rPr>
              <a:t>, 2022, s. 82) </a:t>
            </a:r>
          </a:p>
          <a:p>
            <a:pPr marL="6350" indent="-6350">
              <a:lnSpc>
                <a:spcPct val="148000"/>
              </a:lnSpc>
              <a:spcAft>
                <a:spcPts val="2055"/>
              </a:spcAft>
            </a:pPr>
            <a:r>
              <a:rPr lang="nb-NO" sz="1800" kern="100" dirty="0">
                <a:solidFill>
                  <a:srgbClr val="000000"/>
                </a:solidFill>
                <a:effectLst/>
                <a:latin typeface="Times New Roman" panose="02020603050405020304" pitchFamily="18" charset="0"/>
                <a:ea typeface="Times New Roman" panose="02020603050405020304" pitchFamily="18" charset="0"/>
              </a:rPr>
              <a:t>Det er ikke kun hos hunder hvor klassisk betinging fungerer. En kan få mennesker til å få fysiske reaksjoner på ytre hendelser, og dermed vil de assosiere disse hendelsene med følelsen de kjente på da. Dette kan skje i både positiv og negativ forstand. En elev som alltid får ros av læreren med vaniljeparfyme kan fort kjenne på den gode følelsen av skryt hver gang den </a:t>
            </a:r>
          </a:p>
          <a:p>
            <a:pPr marL="6350" indent="-6350">
              <a:lnSpc>
                <a:spcPct val="148000"/>
              </a:lnSpc>
              <a:spcAft>
                <a:spcPts val="2055"/>
              </a:spcAft>
            </a:pPr>
            <a:r>
              <a:rPr lang="nb-NO" sz="1800" kern="100" dirty="0">
                <a:solidFill>
                  <a:srgbClr val="000000"/>
                </a:solidFill>
                <a:effectLst/>
                <a:latin typeface="Times New Roman" panose="02020603050405020304" pitchFamily="18" charset="0"/>
                <a:ea typeface="Times New Roman" panose="02020603050405020304" pitchFamily="18" charset="0"/>
              </a:rPr>
              <a:t>lukter vanilje fremover. Samtidig som eleven som blir slått hver gang skoleklokken ringer kan skvette til og nærmest dukke hver gang den hører en ringelyd. Hjernen vil assosiere følelser og fysiske reaksjoner, og om en elev får nok negative assosiasjoner til skolen, vil det være en større sannsynlighet for skolevegring og mistrivsel. Derfor er det viktig å gi nok ros og anerkjennelse til elevene, slik at de assosierer skolehverdagen med en følelse av mestring, ros, og anerkjennelse. (</a:t>
            </a:r>
            <a:r>
              <a:rPr lang="nb-NO" sz="1800" kern="100" dirty="0" err="1">
                <a:solidFill>
                  <a:srgbClr val="000000"/>
                </a:solidFill>
                <a:effectLst/>
                <a:latin typeface="Times New Roman" panose="02020603050405020304" pitchFamily="18" charset="0"/>
                <a:ea typeface="Times New Roman" panose="02020603050405020304" pitchFamily="18" charset="0"/>
              </a:rPr>
              <a:t>Imsen</a:t>
            </a:r>
            <a:r>
              <a:rPr lang="nb-NO" sz="1800" kern="100" dirty="0">
                <a:solidFill>
                  <a:srgbClr val="000000"/>
                </a:solidFill>
                <a:effectLst/>
                <a:latin typeface="Times New Roman" panose="02020603050405020304" pitchFamily="18" charset="0"/>
                <a:ea typeface="Times New Roman" panose="02020603050405020304" pitchFamily="18" charset="0"/>
              </a:rPr>
              <a:t>, 2022, s. 84)</a:t>
            </a:r>
          </a:p>
          <a:p>
            <a:endParaRPr lang="nb-NO" dirty="0"/>
          </a:p>
        </p:txBody>
      </p:sp>
      <p:sp>
        <p:nvSpPr>
          <p:cNvPr id="4" name="Plassholder for lysbildenummer 3"/>
          <p:cNvSpPr>
            <a:spLocks noGrp="1"/>
          </p:cNvSpPr>
          <p:nvPr>
            <p:ph type="sldNum" sz="quarter" idx="5"/>
          </p:nvPr>
        </p:nvSpPr>
        <p:spPr/>
        <p:txBody>
          <a:bodyPr/>
          <a:lstStyle/>
          <a:p>
            <a:fld id="{019ACF8E-0010-4886-A11F-398DBE6F9F91}" type="slidenum">
              <a:rPr lang="nb-NO" smtClean="0"/>
              <a:t>8</a:t>
            </a:fld>
            <a:endParaRPr lang="nb-NO"/>
          </a:p>
        </p:txBody>
      </p:sp>
    </p:spTree>
    <p:extLst>
      <p:ext uri="{BB962C8B-B14F-4D97-AF65-F5344CB8AC3E}">
        <p14:creationId xmlns:p14="http://schemas.microsoft.com/office/powerpoint/2010/main" val="425815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6350" indent="-6350">
              <a:lnSpc>
                <a:spcPct val="148000"/>
              </a:lnSpc>
              <a:spcAft>
                <a:spcPts val="2055"/>
              </a:spcAft>
            </a:pPr>
            <a:r>
              <a:rPr lang="nb-NO" sz="1800" kern="100" dirty="0">
                <a:solidFill>
                  <a:srgbClr val="000000"/>
                </a:solidFill>
                <a:effectLst/>
                <a:latin typeface="Times New Roman" panose="02020603050405020304" pitchFamily="18" charset="0"/>
                <a:ea typeface="Times New Roman" panose="02020603050405020304" pitchFamily="18" charset="0"/>
              </a:rPr>
              <a:t>Klassisk betinging fokuserer på å innføre en ny stimuli samtidig som en stimuli allerede skjer - slik som ringing av bjelle samtidig som presentasjon av mat. </a:t>
            </a:r>
            <a:r>
              <a:rPr lang="nb-NO" sz="1800" kern="100" dirty="0" err="1">
                <a:solidFill>
                  <a:srgbClr val="000000"/>
                </a:solidFill>
                <a:effectLst/>
                <a:latin typeface="Times New Roman" panose="02020603050405020304" pitchFamily="18" charset="0"/>
                <a:ea typeface="Times New Roman" panose="02020603050405020304" pitchFamily="18" charset="0"/>
              </a:rPr>
              <a:t>Operant</a:t>
            </a:r>
            <a:r>
              <a:rPr lang="nb-NO" sz="1800" kern="100" dirty="0">
                <a:solidFill>
                  <a:srgbClr val="000000"/>
                </a:solidFill>
                <a:effectLst/>
                <a:latin typeface="Times New Roman" panose="02020603050405020304" pitchFamily="18" charset="0"/>
                <a:ea typeface="Times New Roman" panose="02020603050405020304" pitchFamily="18" charset="0"/>
              </a:rPr>
              <a:t> betinging på sin side innfører den nye </a:t>
            </a:r>
            <a:r>
              <a:rPr lang="nb-NO" sz="1800" kern="100" dirty="0" err="1">
                <a:solidFill>
                  <a:srgbClr val="000000"/>
                </a:solidFill>
                <a:effectLst/>
                <a:latin typeface="Times New Roman" panose="02020603050405020304" pitchFamily="18" charset="0"/>
                <a:ea typeface="Times New Roman" panose="02020603050405020304" pitchFamily="18" charset="0"/>
              </a:rPr>
              <a:t>stimulien</a:t>
            </a:r>
            <a:r>
              <a:rPr lang="nb-NO" sz="1800" kern="100" dirty="0">
                <a:solidFill>
                  <a:srgbClr val="000000"/>
                </a:solidFill>
                <a:effectLst/>
                <a:latin typeface="Times New Roman" panose="02020603050405020304" pitchFamily="18" charset="0"/>
                <a:ea typeface="Times New Roman" panose="02020603050405020304" pitchFamily="18" charset="0"/>
              </a:rPr>
              <a:t> etter at reaksjonen allerede har skjedd. (</a:t>
            </a:r>
            <a:r>
              <a:rPr lang="nb-NO" sz="1800" kern="100" dirty="0" err="1">
                <a:solidFill>
                  <a:srgbClr val="000000"/>
                </a:solidFill>
                <a:effectLst/>
                <a:latin typeface="Times New Roman" panose="02020603050405020304" pitchFamily="18" charset="0"/>
                <a:ea typeface="Times New Roman" panose="02020603050405020304" pitchFamily="18" charset="0"/>
              </a:rPr>
              <a:t>Imsen</a:t>
            </a:r>
            <a:r>
              <a:rPr lang="nb-NO" sz="1800" kern="100" dirty="0">
                <a:solidFill>
                  <a:srgbClr val="000000"/>
                </a:solidFill>
                <a:effectLst/>
                <a:latin typeface="Times New Roman" panose="02020603050405020304" pitchFamily="18" charset="0"/>
                <a:ea typeface="Times New Roman" panose="02020603050405020304" pitchFamily="18" charset="0"/>
              </a:rPr>
              <a:t>, 2022, s. 85) Denne nye </a:t>
            </a:r>
            <a:r>
              <a:rPr lang="nb-NO" sz="1800" kern="100" dirty="0" err="1">
                <a:solidFill>
                  <a:srgbClr val="000000"/>
                </a:solidFill>
                <a:effectLst/>
                <a:latin typeface="Times New Roman" panose="02020603050405020304" pitchFamily="18" charset="0"/>
                <a:ea typeface="Times New Roman" panose="02020603050405020304" pitchFamily="18" charset="0"/>
              </a:rPr>
              <a:t>stimulien</a:t>
            </a:r>
            <a:r>
              <a:rPr lang="nb-NO" sz="1800" kern="100" dirty="0">
                <a:solidFill>
                  <a:srgbClr val="000000"/>
                </a:solidFill>
                <a:effectLst/>
                <a:latin typeface="Times New Roman" panose="02020603050405020304" pitchFamily="18" charset="0"/>
                <a:ea typeface="Times New Roman" panose="02020603050405020304" pitchFamily="18" charset="0"/>
              </a:rPr>
              <a:t> vil enten være belønning eller straff. Belønning for god atferd en ønsker å se mer av, eller straff for atferd en ønsker å bli kvitt. </a:t>
            </a:r>
          </a:p>
          <a:p>
            <a:pPr marL="6350" indent="-6350">
              <a:lnSpc>
                <a:spcPct val="148000"/>
              </a:lnSpc>
              <a:spcAft>
                <a:spcPts val="2055"/>
              </a:spcAft>
            </a:pPr>
            <a:r>
              <a:rPr lang="nb-NO" sz="1800" kern="100" dirty="0">
                <a:solidFill>
                  <a:srgbClr val="000000"/>
                </a:solidFill>
                <a:effectLst/>
                <a:latin typeface="Times New Roman" panose="02020603050405020304" pitchFamily="18" charset="0"/>
                <a:ea typeface="Times New Roman" panose="02020603050405020304" pitchFamily="18" charset="0"/>
              </a:rPr>
              <a:t>Denne formen for betinging blir ofte brukt i form av belønningssystemer, både på hjemmebane og i skolen. Som nevnt tidligere er dette noe studenter stadig benytter seg av i sin studiehverdag. Ved at de etter et endt mål - altså å ha utført en ønsket atferd - gir seg selv en belønning. Noe som kan være en ulempe ved dette er at det gir en falsk form for motivasjon, og ikke en indre motivasjon som styrer en til det en skal fullføre. Men i enkelte tilfeller er en falsk motivasjon bedre enn ingen motivasjon. Dette er for eksempel nyttig i situasjoner med elever med skolevegring. I praksis var jeg vitne til en elev som fikk ha tilgang til egen telefon, så lenge hun møtte opp i timene og ikke forstyrret andre. Hun hadde nettopp vært borte fra skolen i over to uker, men denne lille belønningen gjorde det lettere for henne å møte opp. </a:t>
            </a:r>
          </a:p>
          <a:p>
            <a:pPr marL="6350" indent="-6350">
              <a:lnSpc>
                <a:spcPct val="148000"/>
              </a:lnSpc>
              <a:spcAft>
                <a:spcPts val="2055"/>
              </a:spcAft>
            </a:pPr>
            <a:r>
              <a:rPr lang="nb-NO" sz="1800" kern="100" dirty="0">
                <a:solidFill>
                  <a:srgbClr val="000000"/>
                </a:solidFill>
                <a:effectLst/>
                <a:latin typeface="Times New Roman" panose="02020603050405020304" pitchFamily="18" charset="0"/>
                <a:ea typeface="Times New Roman" panose="02020603050405020304" pitchFamily="18" charset="0"/>
              </a:rPr>
              <a:t>I skolen er </a:t>
            </a:r>
            <a:r>
              <a:rPr lang="nb-NO" sz="1800" kern="100" dirty="0" err="1">
                <a:solidFill>
                  <a:srgbClr val="000000"/>
                </a:solidFill>
                <a:effectLst/>
                <a:latin typeface="Times New Roman" panose="02020603050405020304" pitchFamily="18" charset="0"/>
                <a:ea typeface="Times New Roman" panose="02020603050405020304" pitchFamily="18" charset="0"/>
              </a:rPr>
              <a:t>operant</a:t>
            </a:r>
            <a:r>
              <a:rPr lang="nb-NO" sz="1800" kern="100" dirty="0">
                <a:solidFill>
                  <a:srgbClr val="000000"/>
                </a:solidFill>
                <a:effectLst/>
                <a:latin typeface="Times New Roman" panose="02020603050405020304" pitchFamily="18" charset="0"/>
                <a:ea typeface="Times New Roman" panose="02020603050405020304" pitchFamily="18" charset="0"/>
              </a:rPr>
              <a:t> betinging ofte brukt ved at elever gjør en positiv handling og får en belønning i andre enden. Ofte assosieres begrepet belønning med en fysisk gjenstand, men ros, klapp på skulderen og skryt er også belønninger. Om en roser elevene nok for godt gjennomført arbeid, vil de assosiere det å fullføre oppgaver med en god følelse. (</a:t>
            </a:r>
            <a:r>
              <a:rPr lang="nb-NO" sz="1800" kern="100" dirty="0" err="1">
                <a:solidFill>
                  <a:srgbClr val="000000"/>
                </a:solidFill>
                <a:effectLst/>
                <a:latin typeface="Times New Roman" panose="02020603050405020304" pitchFamily="18" charset="0"/>
                <a:ea typeface="Times New Roman" panose="02020603050405020304" pitchFamily="18" charset="0"/>
              </a:rPr>
              <a:t>Imsen</a:t>
            </a:r>
            <a:r>
              <a:rPr lang="nb-NO" sz="1800" kern="100" dirty="0">
                <a:solidFill>
                  <a:srgbClr val="000000"/>
                </a:solidFill>
                <a:effectLst/>
                <a:latin typeface="Times New Roman" panose="02020603050405020304" pitchFamily="18" charset="0"/>
                <a:ea typeface="Times New Roman" panose="02020603050405020304" pitchFamily="18" charset="0"/>
              </a:rPr>
              <a:t>, 2022, s. 86)</a:t>
            </a:r>
          </a:p>
          <a:p>
            <a:endParaRPr lang="nb-NO" dirty="0"/>
          </a:p>
        </p:txBody>
      </p:sp>
      <p:sp>
        <p:nvSpPr>
          <p:cNvPr id="4" name="Plassholder for lysbildenummer 3"/>
          <p:cNvSpPr>
            <a:spLocks noGrp="1"/>
          </p:cNvSpPr>
          <p:nvPr>
            <p:ph type="sldNum" sz="quarter" idx="5"/>
          </p:nvPr>
        </p:nvSpPr>
        <p:spPr/>
        <p:txBody>
          <a:bodyPr/>
          <a:lstStyle/>
          <a:p>
            <a:fld id="{019ACF8E-0010-4886-A11F-398DBE6F9F91}" type="slidenum">
              <a:rPr lang="nb-NO" smtClean="0"/>
              <a:t>9</a:t>
            </a:fld>
            <a:endParaRPr lang="nb-NO"/>
          </a:p>
        </p:txBody>
      </p:sp>
    </p:spTree>
    <p:extLst>
      <p:ext uri="{BB962C8B-B14F-4D97-AF65-F5344CB8AC3E}">
        <p14:creationId xmlns:p14="http://schemas.microsoft.com/office/powerpoint/2010/main" val="2286167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800" kern="100" dirty="0">
                <a:solidFill>
                  <a:srgbClr val="000000"/>
                </a:solidFill>
                <a:effectLst/>
                <a:latin typeface="Times New Roman" panose="02020603050405020304" pitchFamily="18" charset="0"/>
                <a:ea typeface="Times New Roman" panose="02020603050405020304" pitchFamily="18" charset="0"/>
              </a:rPr>
              <a:t>Profesjon og læring er to store begreper, med mye forskjellig teori rundt seg. En kan ikke ha en profesjon uten å lære, og er det en ting de fleste vil påstå om læring, er det at det er noe en aldri slutter å gjøre. Profesjon handler om å holde seg oppdatert på kunnskap, og å være den personen samfunnet har tillit til at du er. Med det begynner min profesjonsutvikling nå, og stanser den dagen jeg går av med pensjon. </a:t>
            </a:r>
          </a:p>
          <a:p>
            <a:endParaRPr lang="nb-NO" dirty="0"/>
          </a:p>
        </p:txBody>
      </p:sp>
      <p:sp>
        <p:nvSpPr>
          <p:cNvPr id="4" name="Plassholder for lysbildenummer 3"/>
          <p:cNvSpPr>
            <a:spLocks noGrp="1"/>
          </p:cNvSpPr>
          <p:nvPr>
            <p:ph type="sldNum" sz="quarter" idx="5"/>
          </p:nvPr>
        </p:nvSpPr>
        <p:spPr/>
        <p:txBody>
          <a:bodyPr/>
          <a:lstStyle/>
          <a:p>
            <a:fld id="{019ACF8E-0010-4886-A11F-398DBE6F9F91}" type="slidenum">
              <a:rPr lang="nb-NO" smtClean="0"/>
              <a:t>10</a:t>
            </a:fld>
            <a:endParaRPr lang="nb-NO"/>
          </a:p>
        </p:txBody>
      </p:sp>
    </p:spTree>
    <p:extLst>
      <p:ext uri="{BB962C8B-B14F-4D97-AF65-F5344CB8AC3E}">
        <p14:creationId xmlns:p14="http://schemas.microsoft.com/office/powerpoint/2010/main" val="1167826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0757C11-0B59-9752-8576-0E10190C9961}"/>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C3ABDED7-A9BC-92AA-A1AC-C9C53EBE49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3DEE97B2-1BC3-EB0D-16A1-251C1E16D722}"/>
              </a:ext>
            </a:extLst>
          </p:cNvPr>
          <p:cNvSpPr>
            <a:spLocks noGrp="1"/>
          </p:cNvSpPr>
          <p:nvPr>
            <p:ph type="dt" sz="half" idx="10"/>
          </p:nvPr>
        </p:nvSpPr>
        <p:spPr/>
        <p:txBody>
          <a:bodyPr/>
          <a:lstStyle/>
          <a:p>
            <a:fld id="{D0FADC9A-37F6-4339-872C-B8FFA743EF55}" type="datetimeFigureOut">
              <a:rPr lang="nb-NO" smtClean="0"/>
              <a:t>12.11.2024</a:t>
            </a:fld>
            <a:endParaRPr lang="nb-NO"/>
          </a:p>
        </p:txBody>
      </p:sp>
      <p:sp>
        <p:nvSpPr>
          <p:cNvPr id="5" name="Plassholder for bunntekst 4">
            <a:extLst>
              <a:ext uri="{FF2B5EF4-FFF2-40B4-BE49-F238E27FC236}">
                <a16:creationId xmlns:a16="http://schemas.microsoft.com/office/drawing/2014/main" id="{C903D88C-9FF1-0881-A191-6ABC559AB56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A1559BC-D3C7-D9DB-7FCA-2CCA5AC08889}"/>
              </a:ext>
            </a:extLst>
          </p:cNvPr>
          <p:cNvSpPr>
            <a:spLocks noGrp="1"/>
          </p:cNvSpPr>
          <p:nvPr>
            <p:ph type="sldNum" sz="quarter" idx="12"/>
          </p:nvPr>
        </p:nvSpPr>
        <p:spPr/>
        <p:txBody>
          <a:bodyPr/>
          <a:lstStyle/>
          <a:p>
            <a:fld id="{E01908ED-991C-4536-B0B9-8A1C4A06BD47}" type="slidenum">
              <a:rPr lang="nb-NO" smtClean="0"/>
              <a:t>‹#›</a:t>
            </a:fld>
            <a:endParaRPr lang="nb-NO"/>
          </a:p>
        </p:txBody>
      </p:sp>
    </p:spTree>
    <p:extLst>
      <p:ext uri="{BB962C8B-B14F-4D97-AF65-F5344CB8AC3E}">
        <p14:creationId xmlns:p14="http://schemas.microsoft.com/office/powerpoint/2010/main" val="1175247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219B19-7954-C61F-5A80-29FB5F73B40E}"/>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C8417F84-5120-F9A1-6269-2A7497661A50}"/>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6E64CFB-403F-158B-4D50-AA7CBE8C5F8B}"/>
              </a:ext>
            </a:extLst>
          </p:cNvPr>
          <p:cNvSpPr>
            <a:spLocks noGrp="1"/>
          </p:cNvSpPr>
          <p:nvPr>
            <p:ph type="dt" sz="half" idx="10"/>
          </p:nvPr>
        </p:nvSpPr>
        <p:spPr/>
        <p:txBody>
          <a:bodyPr/>
          <a:lstStyle/>
          <a:p>
            <a:fld id="{D0FADC9A-37F6-4339-872C-B8FFA743EF55}" type="datetimeFigureOut">
              <a:rPr lang="nb-NO" smtClean="0"/>
              <a:t>12.11.2024</a:t>
            </a:fld>
            <a:endParaRPr lang="nb-NO"/>
          </a:p>
        </p:txBody>
      </p:sp>
      <p:sp>
        <p:nvSpPr>
          <p:cNvPr id="5" name="Plassholder for bunntekst 4">
            <a:extLst>
              <a:ext uri="{FF2B5EF4-FFF2-40B4-BE49-F238E27FC236}">
                <a16:creationId xmlns:a16="http://schemas.microsoft.com/office/drawing/2014/main" id="{B42EC9C1-EB22-BA5F-64E6-67A9624DC7C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023E64E-8287-8878-116E-1DDD692D1317}"/>
              </a:ext>
            </a:extLst>
          </p:cNvPr>
          <p:cNvSpPr>
            <a:spLocks noGrp="1"/>
          </p:cNvSpPr>
          <p:nvPr>
            <p:ph type="sldNum" sz="quarter" idx="12"/>
          </p:nvPr>
        </p:nvSpPr>
        <p:spPr/>
        <p:txBody>
          <a:bodyPr/>
          <a:lstStyle/>
          <a:p>
            <a:fld id="{E01908ED-991C-4536-B0B9-8A1C4A06BD47}" type="slidenum">
              <a:rPr lang="nb-NO" smtClean="0"/>
              <a:t>‹#›</a:t>
            </a:fld>
            <a:endParaRPr lang="nb-NO"/>
          </a:p>
        </p:txBody>
      </p:sp>
    </p:spTree>
    <p:extLst>
      <p:ext uri="{BB962C8B-B14F-4D97-AF65-F5344CB8AC3E}">
        <p14:creationId xmlns:p14="http://schemas.microsoft.com/office/powerpoint/2010/main" val="2312781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09356C37-47E5-2373-A465-8032231195D6}"/>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EF74D412-777A-3E4C-89EE-D5CE31F4DA54}"/>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A234125-D7C9-C1A5-8AD9-E82B25148E06}"/>
              </a:ext>
            </a:extLst>
          </p:cNvPr>
          <p:cNvSpPr>
            <a:spLocks noGrp="1"/>
          </p:cNvSpPr>
          <p:nvPr>
            <p:ph type="dt" sz="half" idx="10"/>
          </p:nvPr>
        </p:nvSpPr>
        <p:spPr/>
        <p:txBody>
          <a:bodyPr/>
          <a:lstStyle/>
          <a:p>
            <a:fld id="{D0FADC9A-37F6-4339-872C-B8FFA743EF55}" type="datetimeFigureOut">
              <a:rPr lang="nb-NO" smtClean="0"/>
              <a:t>12.11.2024</a:t>
            </a:fld>
            <a:endParaRPr lang="nb-NO"/>
          </a:p>
        </p:txBody>
      </p:sp>
      <p:sp>
        <p:nvSpPr>
          <p:cNvPr id="5" name="Plassholder for bunntekst 4">
            <a:extLst>
              <a:ext uri="{FF2B5EF4-FFF2-40B4-BE49-F238E27FC236}">
                <a16:creationId xmlns:a16="http://schemas.microsoft.com/office/drawing/2014/main" id="{00D208DE-E7A7-9CAD-780B-89AD24AAD84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59DFCA7-9826-3573-C781-E60B7BAB381D}"/>
              </a:ext>
            </a:extLst>
          </p:cNvPr>
          <p:cNvSpPr>
            <a:spLocks noGrp="1"/>
          </p:cNvSpPr>
          <p:nvPr>
            <p:ph type="sldNum" sz="quarter" idx="12"/>
          </p:nvPr>
        </p:nvSpPr>
        <p:spPr/>
        <p:txBody>
          <a:bodyPr/>
          <a:lstStyle/>
          <a:p>
            <a:fld id="{E01908ED-991C-4536-B0B9-8A1C4A06BD47}" type="slidenum">
              <a:rPr lang="nb-NO" smtClean="0"/>
              <a:t>‹#›</a:t>
            </a:fld>
            <a:endParaRPr lang="nb-NO"/>
          </a:p>
        </p:txBody>
      </p:sp>
    </p:spTree>
    <p:extLst>
      <p:ext uri="{BB962C8B-B14F-4D97-AF65-F5344CB8AC3E}">
        <p14:creationId xmlns:p14="http://schemas.microsoft.com/office/powerpoint/2010/main" val="3582908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E5A69FB-2DD2-2C5D-C0C3-92324770A758}"/>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CCABD59-ABFB-F356-2859-E45CC529FCAE}"/>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3075C51-F3F6-E00B-3A10-BCFCDB6F74FE}"/>
              </a:ext>
            </a:extLst>
          </p:cNvPr>
          <p:cNvSpPr>
            <a:spLocks noGrp="1"/>
          </p:cNvSpPr>
          <p:nvPr>
            <p:ph type="dt" sz="half" idx="10"/>
          </p:nvPr>
        </p:nvSpPr>
        <p:spPr/>
        <p:txBody>
          <a:bodyPr/>
          <a:lstStyle/>
          <a:p>
            <a:fld id="{D0FADC9A-37F6-4339-872C-B8FFA743EF55}" type="datetimeFigureOut">
              <a:rPr lang="nb-NO" smtClean="0"/>
              <a:t>12.11.2024</a:t>
            </a:fld>
            <a:endParaRPr lang="nb-NO"/>
          </a:p>
        </p:txBody>
      </p:sp>
      <p:sp>
        <p:nvSpPr>
          <p:cNvPr id="5" name="Plassholder for bunntekst 4">
            <a:extLst>
              <a:ext uri="{FF2B5EF4-FFF2-40B4-BE49-F238E27FC236}">
                <a16:creationId xmlns:a16="http://schemas.microsoft.com/office/drawing/2014/main" id="{283D1219-4E87-B14C-CAFF-E25131DF211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0BD9796-6930-5457-EF84-9C0D5D4B05A4}"/>
              </a:ext>
            </a:extLst>
          </p:cNvPr>
          <p:cNvSpPr>
            <a:spLocks noGrp="1"/>
          </p:cNvSpPr>
          <p:nvPr>
            <p:ph type="sldNum" sz="quarter" idx="12"/>
          </p:nvPr>
        </p:nvSpPr>
        <p:spPr/>
        <p:txBody>
          <a:bodyPr/>
          <a:lstStyle/>
          <a:p>
            <a:fld id="{E01908ED-991C-4536-B0B9-8A1C4A06BD47}" type="slidenum">
              <a:rPr lang="nb-NO" smtClean="0"/>
              <a:t>‹#›</a:t>
            </a:fld>
            <a:endParaRPr lang="nb-NO"/>
          </a:p>
        </p:txBody>
      </p:sp>
    </p:spTree>
    <p:extLst>
      <p:ext uri="{BB962C8B-B14F-4D97-AF65-F5344CB8AC3E}">
        <p14:creationId xmlns:p14="http://schemas.microsoft.com/office/powerpoint/2010/main" val="2544650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FD11067-3008-31E6-2F71-080249070E67}"/>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96E956F5-0877-5B8A-CFBB-75C9683A554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3734A604-D984-8414-6E03-7775FA9F846C}"/>
              </a:ext>
            </a:extLst>
          </p:cNvPr>
          <p:cNvSpPr>
            <a:spLocks noGrp="1"/>
          </p:cNvSpPr>
          <p:nvPr>
            <p:ph type="dt" sz="half" idx="10"/>
          </p:nvPr>
        </p:nvSpPr>
        <p:spPr/>
        <p:txBody>
          <a:bodyPr/>
          <a:lstStyle/>
          <a:p>
            <a:fld id="{D0FADC9A-37F6-4339-872C-B8FFA743EF55}" type="datetimeFigureOut">
              <a:rPr lang="nb-NO" smtClean="0"/>
              <a:t>12.11.2024</a:t>
            </a:fld>
            <a:endParaRPr lang="nb-NO"/>
          </a:p>
        </p:txBody>
      </p:sp>
      <p:sp>
        <p:nvSpPr>
          <p:cNvPr id="5" name="Plassholder for bunntekst 4">
            <a:extLst>
              <a:ext uri="{FF2B5EF4-FFF2-40B4-BE49-F238E27FC236}">
                <a16:creationId xmlns:a16="http://schemas.microsoft.com/office/drawing/2014/main" id="{68CCE109-FEE5-D9A4-E9B4-25A8C7EF9E0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E208009-233F-1F80-891C-31928F7D8F17}"/>
              </a:ext>
            </a:extLst>
          </p:cNvPr>
          <p:cNvSpPr>
            <a:spLocks noGrp="1"/>
          </p:cNvSpPr>
          <p:nvPr>
            <p:ph type="sldNum" sz="quarter" idx="12"/>
          </p:nvPr>
        </p:nvSpPr>
        <p:spPr/>
        <p:txBody>
          <a:bodyPr/>
          <a:lstStyle/>
          <a:p>
            <a:fld id="{E01908ED-991C-4536-B0B9-8A1C4A06BD47}" type="slidenum">
              <a:rPr lang="nb-NO" smtClean="0"/>
              <a:t>‹#›</a:t>
            </a:fld>
            <a:endParaRPr lang="nb-NO"/>
          </a:p>
        </p:txBody>
      </p:sp>
    </p:spTree>
    <p:extLst>
      <p:ext uri="{BB962C8B-B14F-4D97-AF65-F5344CB8AC3E}">
        <p14:creationId xmlns:p14="http://schemas.microsoft.com/office/powerpoint/2010/main" val="683222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490D696-AA64-AEB4-C4BA-84F05EA0228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A12AF8B-5329-CD69-6E55-B416CACB995C}"/>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FF053B85-BD3E-98A0-D68B-42ADC707D695}"/>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73CC6977-EE58-B405-4F15-38A2C567D3E0}"/>
              </a:ext>
            </a:extLst>
          </p:cNvPr>
          <p:cNvSpPr>
            <a:spLocks noGrp="1"/>
          </p:cNvSpPr>
          <p:nvPr>
            <p:ph type="dt" sz="half" idx="10"/>
          </p:nvPr>
        </p:nvSpPr>
        <p:spPr/>
        <p:txBody>
          <a:bodyPr/>
          <a:lstStyle/>
          <a:p>
            <a:fld id="{D0FADC9A-37F6-4339-872C-B8FFA743EF55}" type="datetimeFigureOut">
              <a:rPr lang="nb-NO" smtClean="0"/>
              <a:t>12.11.2024</a:t>
            </a:fld>
            <a:endParaRPr lang="nb-NO"/>
          </a:p>
        </p:txBody>
      </p:sp>
      <p:sp>
        <p:nvSpPr>
          <p:cNvPr id="6" name="Plassholder for bunntekst 5">
            <a:extLst>
              <a:ext uri="{FF2B5EF4-FFF2-40B4-BE49-F238E27FC236}">
                <a16:creationId xmlns:a16="http://schemas.microsoft.com/office/drawing/2014/main" id="{526CF346-191A-4C69-1ACD-D02367F8D18A}"/>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87E5845C-E493-E5A3-5963-971760D23D49}"/>
              </a:ext>
            </a:extLst>
          </p:cNvPr>
          <p:cNvSpPr>
            <a:spLocks noGrp="1"/>
          </p:cNvSpPr>
          <p:nvPr>
            <p:ph type="sldNum" sz="quarter" idx="12"/>
          </p:nvPr>
        </p:nvSpPr>
        <p:spPr/>
        <p:txBody>
          <a:bodyPr/>
          <a:lstStyle/>
          <a:p>
            <a:fld id="{E01908ED-991C-4536-B0B9-8A1C4A06BD47}" type="slidenum">
              <a:rPr lang="nb-NO" smtClean="0"/>
              <a:t>‹#›</a:t>
            </a:fld>
            <a:endParaRPr lang="nb-NO"/>
          </a:p>
        </p:txBody>
      </p:sp>
    </p:spTree>
    <p:extLst>
      <p:ext uri="{BB962C8B-B14F-4D97-AF65-F5344CB8AC3E}">
        <p14:creationId xmlns:p14="http://schemas.microsoft.com/office/powerpoint/2010/main" val="1645829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26B3CC2-D36D-C210-27FB-E7BA42D8D34D}"/>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D528D4AC-9699-76DA-849C-F03EBB8F4D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4C7D4753-4A9D-017F-F3C5-34EFAA70EDC4}"/>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FFBFA118-2EB6-5498-E90A-B11BE8D0F7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8F9CEB66-4E7D-0375-603A-80C59E15DE69}"/>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728D6872-90E5-6C6A-62A8-CA87A3A03B60}"/>
              </a:ext>
            </a:extLst>
          </p:cNvPr>
          <p:cNvSpPr>
            <a:spLocks noGrp="1"/>
          </p:cNvSpPr>
          <p:nvPr>
            <p:ph type="dt" sz="half" idx="10"/>
          </p:nvPr>
        </p:nvSpPr>
        <p:spPr/>
        <p:txBody>
          <a:bodyPr/>
          <a:lstStyle/>
          <a:p>
            <a:fld id="{D0FADC9A-37F6-4339-872C-B8FFA743EF55}" type="datetimeFigureOut">
              <a:rPr lang="nb-NO" smtClean="0"/>
              <a:t>12.11.2024</a:t>
            </a:fld>
            <a:endParaRPr lang="nb-NO"/>
          </a:p>
        </p:txBody>
      </p:sp>
      <p:sp>
        <p:nvSpPr>
          <p:cNvPr id="8" name="Plassholder for bunntekst 7">
            <a:extLst>
              <a:ext uri="{FF2B5EF4-FFF2-40B4-BE49-F238E27FC236}">
                <a16:creationId xmlns:a16="http://schemas.microsoft.com/office/drawing/2014/main" id="{5132E971-5335-F27E-B5AF-9286021E728D}"/>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DE0ADC55-9432-3348-C84E-23794FC74F0E}"/>
              </a:ext>
            </a:extLst>
          </p:cNvPr>
          <p:cNvSpPr>
            <a:spLocks noGrp="1"/>
          </p:cNvSpPr>
          <p:nvPr>
            <p:ph type="sldNum" sz="quarter" idx="12"/>
          </p:nvPr>
        </p:nvSpPr>
        <p:spPr/>
        <p:txBody>
          <a:bodyPr/>
          <a:lstStyle/>
          <a:p>
            <a:fld id="{E01908ED-991C-4536-B0B9-8A1C4A06BD47}" type="slidenum">
              <a:rPr lang="nb-NO" smtClean="0"/>
              <a:t>‹#›</a:t>
            </a:fld>
            <a:endParaRPr lang="nb-NO"/>
          </a:p>
        </p:txBody>
      </p:sp>
    </p:spTree>
    <p:extLst>
      <p:ext uri="{BB962C8B-B14F-4D97-AF65-F5344CB8AC3E}">
        <p14:creationId xmlns:p14="http://schemas.microsoft.com/office/powerpoint/2010/main" val="3335967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419BA6-D6D7-DA1E-B5DC-B61B9619B4C4}"/>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DD8DACB6-1C5E-1247-EC03-97A47D81C5D4}"/>
              </a:ext>
            </a:extLst>
          </p:cNvPr>
          <p:cNvSpPr>
            <a:spLocks noGrp="1"/>
          </p:cNvSpPr>
          <p:nvPr>
            <p:ph type="dt" sz="half" idx="10"/>
          </p:nvPr>
        </p:nvSpPr>
        <p:spPr/>
        <p:txBody>
          <a:bodyPr/>
          <a:lstStyle/>
          <a:p>
            <a:fld id="{D0FADC9A-37F6-4339-872C-B8FFA743EF55}" type="datetimeFigureOut">
              <a:rPr lang="nb-NO" smtClean="0"/>
              <a:t>12.11.2024</a:t>
            </a:fld>
            <a:endParaRPr lang="nb-NO"/>
          </a:p>
        </p:txBody>
      </p:sp>
      <p:sp>
        <p:nvSpPr>
          <p:cNvPr id="4" name="Plassholder for bunntekst 3">
            <a:extLst>
              <a:ext uri="{FF2B5EF4-FFF2-40B4-BE49-F238E27FC236}">
                <a16:creationId xmlns:a16="http://schemas.microsoft.com/office/drawing/2014/main" id="{48F56D58-4549-6578-6853-E381E1C7C919}"/>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14CAD1B5-3E46-B800-7B4B-732B7C4B4593}"/>
              </a:ext>
            </a:extLst>
          </p:cNvPr>
          <p:cNvSpPr>
            <a:spLocks noGrp="1"/>
          </p:cNvSpPr>
          <p:nvPr>
            <p:ph type="sldNum" sz="quarter" idx="12"/>
          </p:nvPr>
        </p:nvSpPr>
        <p:spPr/>
        <p:txBody>
          <a:bodyPr/>
          <a:lstStyle/>
          <a:p>
            <a:fld id="{E01908ED-991C-4536-B0B9-8A1C4A06BD47}" type="slidenum">
              <a:rPr lang="nb-NO" smtClean="0"/>
              <a:t>‹#›</a:t>
            </a:fld>
            <a:endParaRPr lang="nb-NO"/>
          </a:p>
        </p:txBody>
      </p:sp>
    </p:spTree>
    <p:extLst>
      <p:ext uri="{BB962C8B-B14F-4D97-AF65-F5344CB8AC3E}">
        <p14:creationId xmlns:p14="http://schemas.microsoft.com/office/powerpoint/2010/main" val="64037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1694A3D7-5A2D-2DDA-C102-CE17BC30D7CF}"/>
              </a:ext>
            </a:extLst>
          </p:cNvPr>
          <p:cNvSpPr>
            <a:spLocks noGrp="1"/>
          </p:cNvSpPr>
          <p:nvPr>
            <p:ph type="dt" sz="half" idx="10"/>
          </p:nvPr>
        </p:nvSpPr>
        <p:spPr/>
        <p:txBody>
          <a:bodyPr/>
          <a:lstStyle/>
          <a:p>
            <a:fld id="{D0FADC9A-37F6-4339-872C-B8FFA743EF55}" type="datetimeFigureOut">
              <a:rPr lang="nb-NO" smtClean="0"/>
              <a:t>12.11.2024</a:t>
            </a:fld>
            <a:endParaRPr lang="nb-NO"/>
          </a:p>
        </p:txBody>
      </p:sp>
      <p:sp>
        <p:nvSpPr>
          <p:cNvPr id="3" name="Plassholder for bunntekst 2">
            <a:extLst>
              <a:ext uri="{FF2B5EF4-FFF2-40B4-BE49-F238E27FC236}">
                <a16:creationId xmlns:a16="http://schemas.microsoft.com/office/drawing/2014/main" id="{326FFB48-2C36-5B64-89F9-CC0E97CEDCEB}"/>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0D900E0E-861C-2ED0-833E-58FE6CB307A5}"/>
              </a:ext>
            </a:extLst>
          </p:cNvPr>
          <p:cNvSpPr>
            <a:spLocks noGrp="1"/>
          </p:cNvSpPr>
          <p:nvPr>
            <p:ph type="sldNum" sz="quarter" idx="12"/>
          </p:nvPr>
        </p:nvSpPr>
        <p:spPr/>
        <p:txBody>
          <a:bodyPr/>
          <a:lstStyle/>
          <a:p>
            <a:fld id="{E01908ED-991C-4536-B0B9-8A1C4A06BD47}" type="slidenum">
              <a:rPr lang="nb-NO" smtClean="0"/>
              <a:t>‹#›</a:t>
            </a:fld>
            <a:endParaRPr lang="nb-NO"/>
          </a:p>
        </p:txBody>
      </p:sp>
    </p:spTree>
    <p:extLst>
      <p:ext uri="{BB962C8B-B14F-4D97-AF65-F5344CB8AC3E}">
        <p14:creationId xmlns:p14="http://schemas.microsoft.com/office/powerpoint/2010/main" val="2958295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405A489-2F45-D2CC-B50B-894E2F3E93F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ED371F1E-93D6-FFA9-4753-160C0C5BAC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4334AA88-CAFF-B269-1B80-99D9939E12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DE498E34-CA9F-1103-F84C-56AEA1CA76E3}"/>
              </a:ext>
            </a:extLst>
          </p:cNvPr>
          <p:cNvSpPr>
            <a:spLocks noGrp="1"/>
          </p:cNvSpPr>
          <p:nvPr>
            <p:ph type="dt" sz="half" idx="10"/>
          </p:nvPr>
        </p:nvSpPr>
        <p:spPr/>
        <p:txBody>
          <a:bodyPr/>
          <a:lstStyle/>
          <a:p>
            <a:fld id="{D0FADC9A-37F6-4339-872C-B8FFA743EF55}" type="datetimeFigureOut">
              <a:rPr lang="nb-NO" smtClean="0"/>
              <a:t>12.11.2024</a:t>
            </a:fld>
            <a:endParaRPr lang="nb-NO"/>
          </a:p>
        </p:txBody>
      </p:sp>
      <p:sp>
        <p:nvSpPr>
          <p:cNvPr id="6" name="Plassholder for bunntekst 5">
            <a:extLst>
              <a:ext uri="{FF2B5EF4-FFF2-40B4-BE49-F238E27FC236}">
                <a16:creationId xmlns:a16="http://schemas.microsoft.com/office/drawing/2014/main" id="{A77BDBFE-BCE9-670A-9EF5-631EE853A75D}"/>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F32660DB-9FF4-4A89-C195-B6702492BC69}"/>
              </a:ext>
            </a:extLst>
          </p:cNvPr>
          <p:cNvSpPr>
            <a:spLocks noGrp="1"/>
          </p:cNvSpPr>
          <p:nvPr>
            <p:ph type="sldNum" sz="quarter" idx="12"/>
          </p:nvPr>
        </p:nvSpPr>
        <p:spPr/>
        <p:txBody>
          <a:bodyPr/>
          <a:lstStyle/>
          <a:p>
            <a:fld id="{E01908ED-991C-4536-B0B9-8A1C4A06BD47}" type="slidenum">
              <a:rPr lang="nb-NO" smtClean="0"/>
              <a:t>‹#›</a:t>
            </a:fld>
            <a:endParaRPr lang="nb-NO"/>
          </a:p>
        </p:txBody>
      </p:sp>
    </p:spTree>
    <p:extLst>
      <p:ext uri="{BB962C8B-B14F-4D97-AF65-F5344CB8AC3E}">
        <p14:creationId xmlns:p14="http://schemas.microsoft.com/office/powerpoint/2010/main" val="2550367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F2B80F4-5542-0B33-52EA-B0B3A9BBF7C9}"/>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8987AE5C-718C-D7E9-2246-30D323D96E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F2E0E6A4-6909-D616-0322-3B133CDD82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5CE11A38-0EC4-6E55-A150-EC8CD9ACC53B}"/>
              </a:ext>
            </a:extLst>
          </p:cNvPr>
          <p:cNvSpPr>
            <a:spLocks noGrp="1"/>
          </p:cNvSpPr>
          <p:nvPr>
            <p:ph type="dt" sz="half" idx="10"/>
          </p:nvPr>
        </p:nvSpPr>
        <p:spPr/>
        <p:txBody>
          <a:bodyPr/>
          <a:lstStyle/>
          <a:p>
            <a:fld id="{D0FADC9A-37F6-4339-872C-B8FFA743EF55}" type="datetimeFigureOut">
              <a:rPr lang="nb-NO" smtClean="0"/>
              <a:t>12.11.2024</a:t>
            </a:fld>
            <a:endParaRPr lang="nb-NO"/>
          </a:p>
        </p:txBody>
      </p:sp>
      <p:sp>
        <p:nvSpPr>
          <p:cNvPr id="6" name="Plassholder for bunntekst 5">
            <a:extLst>
              <a:ext uri="{FF2B5EF4-FFF2-40B4-BE49-F238E27FC236}">
                <a16:creationId xmlns:a16="http://schemas.microsoft.com/office/drawing/2014/main" id="{5863326B-3686-A21D-E750-FD5B30322C73}"/>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F878E642-FF76-9794-95F6-637C32626046}"/>
              </a:ext>
            </a:extLst>
          </p:cNvPr>
          <p:cNvSpPr>
            <a:spLocks noGrp="1"/>
          </p:cNvSpPr>
          <p:nvPr>
            <p:ph type="sldNum" sz="quarter" idx="12"/>
          </p:nvPr>
        </p:nvSpPr>
        <p:spPr/>
        <p:txBody>
          <a:bodyPr/>
          <a:lstStyle/>
          <a:p>
            <a:fld id="{E01908ED-991C-4536-B0B9-8A1C4A06BD47}" type="slidenum">
              <a:rPr lang="nb-NO" smtClean="0"/>
              <a:t>‹#›</a:t>
            </a:fld>
            <a:endParaRPr lang="nb-NO"/>
          </a:p>
        </p:txBody>
      </p:sp>
    </p:spTree>
    <p:extLst>
      <p:ext uri="{BB962C8B-B14F-4D97-AF65-F5344CB8AC3E}">
        <p14:creationId xmlns:p14="http://schemas.microsoft.com/office/powerpoint/2010/main" val="318210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BD3B79DA-AEF0-F9E8-8524-DB996CA1B3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69F74BAC-2EB7-1F33-717D-C041FF5D36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BEA0028-D642-688B-ED74-2D671D7A8E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0FADC9A-37F6-4339-872C-B8FFA743EF55}" type="datetimeFigureOut">
              <a:rPr lang="nb-NO" smtClean="0"/>
              <a:t>12.11.2024</a:t>
            </a:fld>
            <a:endParaRPr lang="nb-NO"/>
          </a:p>
        </p:txBody>
      </p:sp>
      <p:sp>
        <p:nvSpPr>
          <p:cNvPr id="5" name="Plassholder for bunntekst 4">
            <a:extLst>
              <a:ext uri="{FF2B5EF4-FFF2-40B4-BE49-F238E27FC236}">
                <a16:creationId xmlns:a16="http://schemas.microsoft.com/office/drawing/2014/main" id="{4FD1A25F-4FD4-0AC0-0452-AA1BB4230B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b-NO"/>
          </a:p>
        </p:txBody>
      </p:sp>
      <p:sp>
        <p:nvSpPr>
          <p:cNvPr id="6" name="Plassholder for lysbildenummer 5">
            <a:extLst>
              <a:ext uri="{FF2B5EF4-FFF2-40B4-BE49-F238E27FC236}">
                <a16:creationId xmlns:a16="http://schemas.microsoft.com/office/drawing/2014/main" id="{24FD5E57-722A-F745-4F5E-BD2C727263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01908ED-991C-4536-B0B9-8A1C4A06BD47}" type="slidenum">
              <a:rPr lang="nb-NO" smtClean="0"/>
              <a:t>‹#›</a:t>
            </a:fld>
            <a:endParaRPr lang="nb-NO"/>
          </a:p>
        </p:txBody>
      </p:sp>
    </p:spTree>
    <p:extLst>
      <p:ext uri="{BB962C8B-B14F-4D97-AF65-F5344CB8AC3E}">
        <p14:creationId xmlns:p14="http://schemas.microsoft.com/office/powerpoint/2010/main" val="1833902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udir.no/lk20/overordnet-del/prinsipper-for-laring-utvikling-og-danning/2.4-a-lare-a-lar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8.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CCC8416D-405E-8669-FE51-C986E1BAE996}"/>
              </a:ext>
            </a:extLst>
          </p:cNvPr>
          <p:cNvSpPr>
            <a:spLocks noGrp="1"/>
          </p:cNvSpPr>
          <p:nvPr>
            <p:ph type="title"/>
          </p:nvPr>
        </p:nvSpPr>
        <p:spPr>
          <a:xfrm>
            <a:off x="838200" y="2766218"/>
            <a:ext cx="10515600" cy="1325563"/>
          </a:xfrm>
        </p:spPr>
        <p:txBody>
          <a:bodyPr>
            <a:normAutofit fontScale="90000"/>
          </a:bodyPr>
          <a:lstStyle/>
          <a:p>
            <a:pPr algn="r"/>
            <a:r>
              <a:rPr lang="nb-NO" sz="3600" b="1" dirty="0">
                <a:solidFill>
                  <a:srgbClr val="000000"/>
                </a:solidFill>
                <a:effectLst/>
                <a:latin typeface="Times New Roman" panose="02020603050405020304" pitchFamily="18" charset="0"/>
                <a:ea typeface="Times New Roman" panose="02020603050405020304" pitchFamily="18" charset="0"/>
              </a:rPr>
              <a:t>Profesjonsutvikling som lærer i praktisk og estetiske fag</a:t>
            </a:r>
            <a:br>
              <a:rPr lang="nb-NO" sz="3600" b="1" dirty="0">
                <a:solidFill>
                  <a:srgbClr val="000000"/>
                </a:solidFill>
                <a:effectLst/>
                <a:latin typeface="Times New Roman" panose="02020603050405020304" pitchFamily="18" charset="0"/>
                <a:ea typeface="Times New Roman" panose="02020603050405020304" pitchFamily="18" charset="0"/>
              </a:rPr>
            </a:br>
            <a:r>
              <a:rPr lang="nb-NO" sz="2700" b="1" dirty="0">
                <a:solidFill>
                  <a:srgbClr val="000000"/>
                </a:solidFill>
                <a:effectLst/>
                <a:latin typeface="Times New Roman" panose="02020603050405020304" pitchFamily="18" charset="0"/>
                <a:ea typeface="Times New Roman" panose="02020603050405020304" pitchFamily="18" charset="0"/>
              </a:rPr>
              <a:t>Tyra Fevang</a:t>
            </a:r>
            <a:r>
              <a:rPr lang="nb-NO" sz="5300" b="1" dirty="0">
                <a:solidFill>
                  <a:srgbClr val="000000"/>
                </a:solidFill>
                <a:effectLst/>
                <a:latin typeface="Times New Roman" panose="02020603050405020304" pitchFamily="18" charset="0"/>
                <a:ea typeface="Times New Roman" panose="02020603050405020304" pitchFamily="18" charset="0"/>
              </a:rPr>
              <a:t> </a:t>
            </a:r>
            <a:endParaRPr lang="nb-NO" sz="6000" dirty="0"/>
          </a:p>
        </p:txBody>
      </p:sp>
    </p:spTree>
    <p:extLst>
      <p:ext uri="{BB962C8B-B14F-4D97-AF65-F5344CB8AC3E}">
        <p14:creationId xmlns:p14="http://schemas.microsoft.com/office/powerpoint/2010/main" val="1629991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tel 1">
            <a:extLst>
              <a:ext uri="{FF2B5EF4-FFF2-40B4-BE49-F238E27FC236}">
                <a16:creationId xmlns:a16="http://schemas.microsoft.com/office/drawing/2014/main" id="{8FCF9744-906E-E314-2D8C-3E212CEC2CB3}"/>
              </a:ext>
            </a:extLst>
          </p:cNvPr>
          <p:cNvSpPr>
            <a:spLocks noGrp="1"/>
          </p:cNvSpPr>
          <p:nvPr>
            <p:ph type="title"/>
          </p:nvPr>
        </p:nvSpPr>
        <p:spPr>
          <a:xfrm>
            <a:off x="640080" y="1243013"/>
            <a:ext cx="3855720" cy="4371974"/>
          </a:xfrm>
        </p:spPr>
        <p:txBody>
          <a:bodyPr>
            <a:normAutofit/>
          </a:bodyPr>
          <a:lstStyle/>
          <a:p>
            <a:r>
              <a:rPr lang="nb-NO" sz="3600" b="1">
                <a:solidFill>
                  <a:schemeClr val="tx2"/>
                </a:solidFill>
                <a:latin typeface="Times New Roman" panose="02020603050405020304" pitchFamily="18" charset="0"/>
                <a:cs typeface="Times New Roman" panose="02020603050405020304" pitchFamily="18" charset="0"/>
              </a:rPr>
              <a:t>Konklusjon</a:t>
            </a:r>
          </a:p>
        </p:txBody>
      </p:sp>
      <p:sp>
        <p:nvSpPr>
          <p:cNvPr id="3" name="Plassholder for innhold 2">
            <a:extLst>
              <a:ext uri="{FF2B5EF4-FFF2-40B4-BE49-F238E27FC236}">
                <a16:creationId xmlns:a16="http://schemas.microsoft.com/office/drawing/2014/main" id="{56E0BE94-23F8-EDD2-EF9D-A6980BBCDFE4}"/>
              </a:ext>
            </a:extLst>
          </p:cNvPr>
          <p:cNvSpPr>
            <a:spLocks noGrp="1"/>
          </p:cNvSpPr>
          <p:nvPr>
            <p:ph idx="1"/>
          </p:nvPr>
        </p:nvSpPr>
        <p:spPr>
          <a:xfrm>
            <a:off x="6172200" y="804672"/>
            <a:ext cx="5221224" cy="5230368"/>
          </a:xfrm>
        </p:spPr>
        <p:txBody>
          <a:bodyPr anchor="ctr">
            <a:normAutofit/>
          </a:bodyPr>
          <a:lstStyle/>
          <a:p>
            <a:pPr>
              <a:buFontTx/>
              <a:buChar char="-"/>
            </a:pPr>
            <a:r>
              <a:rPr lang="nb-NO" sz="1800">
                <a:solidFill>
                  <a:schemeClr val="tx2"/>
                </a:solidFill>
                <a:latin typeface="Times New Roman" panose="02020603050405020304" pitchFamily="18" charset="0"/>
                <a:cs typeface="Times New Roman" panose="02020603050405020304" pitchFamily="18" charset="0"/>
              </a:rPr>
              <a:t>Læring og profesjon har mye til felles</a:t>
            </a:r>
          </a:p>
          <a:p>
            <a:pPr>
              <a:buFontTx/>
              <a:buChar char="-"/>
            </a:pPr>
            <a:r>
              <a:rPr lang="nb-NO" sz="1800">
                <a:solidFill>
                  <a:schemeClr val="tx2"/>
                </a:solidFill>
                <a:latin typeface="Times New Roman" panose="02020603050405020304" pitchFamily="18" charset="0"/>
                <a:cs typeface="Times New Roman" panose="02020603050405020304" pitchFamily="18" charset="0"/>
              </a:rPr>
              <a:t>Varig profesjonsutvikling</a:t>
            </a:r>
          </a:p>
        </p:txBody>
      </p:sp>
    </p:spTree>
    <p:extLst>
      <p:ext uri="{BB962C8B-B14F-4D97-AF65-F5344CB8AC3E}">
        <p14:creationId xmlns:p14="http://schemas.microsoft.com/office/powerpoint/2010/main" val="1246232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E05A39-3C7F-F344-C584-0FA65C6E40FB}"/>
              </a:ext>
            </a:extLst>
          </p:cNvPr>
          <p:cNvSpPr>
            <a:spLocks noGrp="1"/>
          </p:cNvSpPr>
          <p:nvPr>
            <p:ph type="title"/>
          </p:nvPr>
        </p:nvSpPr>
        <p:spPr/>
        <p:txBody>
          <a:bodyPr/>
          <a:lstStyle/>
          <a:p>
            <a:r>
              <a:rPr lang="nb-NO" b="1" dirty="0">
                <a:latin typeface="Times New Roman" panose="02020603050405020304" pitchFamily="18" charset="0"/>
                <a:cs typeface="Times New Roman" panose="02020603050405020304" pitchFamily="18" charset="0"/>
              </a:rPr>
              <a:t>Litteraturliste</a:t>
            </a:r>
            <a:r>
              <a:rPr lang="nb-NO" dirty="0">
                <a:latin typeface="Times New Roman" panose="02020603050405020304" pitchFamily="18" charset="0"/>
                <a:cs typeface="Times New Roman" panose="02020603050405020304" pitchFamily="18" charset="0"/>
              </a:rPr>
              <a:t>:</a:t>
            </a:r>
          </a:p>
        </p:txBody>
      </p:sp>
      <p:sp>
        <p:nvSpPr>
          <p:cNvPr id="3" name="Plassholder for innhold 2">
            <a:extLst>
              <a:ext uri="{FF2B5EF4-FFF2-40B4-BE49-F238E27FC236}">
                <a16:creationId xmlns:a16="http://schemas.microsoft.com/office/drawing/2014/main" id="{FD08D5D7-1AFD-F9C9-B0C6-D7B7AE99B707}"/>
              </a:ext>
            </a:extLst>
          </p:cNvPr>
          <p:cNvSpPr>
            <a:spLocks noGrp="1"/>
          </p:cNvSpPr>
          <p:nvPr>
            <p:ph idx="1"/>
          </p:nvPr>
        </p:nvSpPr>
        <p:spPr/>
        <p:txBody>
          <a:bodyPr/>
          <a:lstStyle/>
          <a:p>
            <a:pPr marL="0" indent="0">
              <a:lnSpc>
                <a:spcPct val="107000"/>
              </a:lnSpc>
              <a:spcAft>
                <a:spcPts val="570"/>
              </a:spcAft>
              <a:buNone/>
            </a:pPr>
            <a:r>
              <a:rPr lang="nb-NO" sz="1800" kern="100" dirty="0" err="1">
                <a:solidFill>
                  <a:srgbClr val="000000"/>
                </a:solidFill>
                <a:effectLst/>
                <a:latin typeface="Times New Roman" panose="02020603050405020304" pitchFamily="18" charset="0"/>
                <a:ea typeface="Times New Roman" panose="02020603050405020304" pitchFamily="18" charset="0"/>
              </a:rPr>
              <a:t>Imsen</a:t>
            </a:r>
            <a:r>
              <a:rPr lang="nb-NO" sz="1800" kern="100" dirty="0">
                <a:solidFill>
                  <a:srgbClr val="000000"/>
                </a:solidFill>
                <a:effectLst/>
                <a:latin typeface="Times New Roman" panose="02020603050405020304" pitchFamily="18" charset="0"/>
                <a:ea typeface="Times New Roman" panose="02020603050405020304" pitchFamily="18" charset="0"/>
              </a:rPr>
              <a:t>, G. (2021). </a:t>
            </a:r>
            <a:r>
              <a:rPr lang="nb-NO" sz="1800" i="1" kern="100" dirty="0">
                <a:solidFill>
                  <a:srgbClr val="000000"/>
                </a:solidFill>
                <a:effectLst/>
                <a:latin typeface="Times New Roman" panose="02020603050405020304" pitchFamily="18" charset="0"/>
                <a:ea typeface="Times New Roman" panose="02020603050405020304" pitchFamily="18" charset="0"/>
              </a:rPr>
              <a:t>Lærerens verden </a:t>
            </a:r>
            <a:r>
              <a:rPr lang="nb-NO" sz="1800" kern="100" dirty="0">
                <a:solidFill>
                  <a:srgbClr val="000000"/>
                </a:solidFill>
                <a:effectLst/>
                <a:latin typeface="Times New Roman" panose="02020603050405020304" pitchFamily="18" charset="0"/>
                <a:ea typeface="Times New Roman" panose="02020603050405020304" pitchFamily="18" charset="0"/>
              </a:rPr>
              <a:t>(6. utg.). Universitetsforlaget.</a:t>
            </a:r>
          </a:p>
          <a:p>
            <a:pPr marL="0" indent="0">
              <a:lnSpc>
                <a:spcPct val="107000"/>
              </a:lnSpc>
              <a:spcAft>
                <a:spcPts val="570"/>
              </a:spcAft>
              <a:buNone/>
            </a:pPr>
            <a:r>
              <a:rPr lang="nb-NO" sz="1800" kern="100" dirty="0" err="1">
                <a:solidFill>
                  <a:srgbClr val="000000"/>
                </a:solidFill>
                <a:effectLst/>
                <a:latin typeface="Times New Roman" panose="02020603050405020304" pitchFamily="18" charset="0"/>
                <a:ea typeface="Times New Roman" panose="02020603050405020304" pitchFamily="18" charset="0"/>
              </a:rPr>
              <a:t>Imsen</a:t>
            </a:r>
            <a:r>
              <a:rPr lang="nb-NO" sz="1800" kern="100" dirty="0">
                <a:solidFill>
                  <a:srgbClr val="000000"/>
                </a:solidFill>
                <a:effectLst/>
                <a:latin typeface="Times New Roman" panose="02020603050405020304" pitchFamily="18" charset="0"/>
                <a:ea typeface="Times New Roman" panose="02020603050405020304" pitchFamily="18" charset="0"/>
              </a:rPr>
              <a:t>, G. (2022). </a:t>
            </a:r>
            <a:r>
              <a:rPr lang="nb-NO" sz="1800" i="1" kern="100" dirty="0">
                <a:solidFill>
                  <a:srgbClr val="000000"/>
                </a:solidFill>
                <a:effectLst/>
                <a:latin typeface="Times New Roman" panose="02020603050405020304" pitchFamily="18" charset="0"/>
                <a:ea typeface="Times New Roman" panose="02020603050405020304" pitchFamily="18" charset="0"/>
              </a:rPr>
              <a:t>Elevens verden </a:t>
            </a:r>
            <a:r>
              <a:rPr lang="nb-NO" sz="1800" kern="100" dirty="0">
                <a:solidFill>
                  <a:srgbClr val="000000"/>
                </a:solidFill>
                <a:effectLst/>
                <a:latin typeface="Times New Roman" panose="02020603050405020304" pitchFamily="18" charset="0"/>
                <a:ea typeface="Times New Roman" panose="02020603050405020304" pitchFamily="18" charset="0"/>
              </a:rPr>
              <a:t>(6. utg.). Universitetsforlaget.</a:t>
            </a:r>
          </a:p>
          <a:p>
            <a:pPr marL="0" indent="0">
              <a:lnSpc>
                <a:spcPct val="107000"/>
              </a:lnSpc>
              <a:spcAft>
                <a:spcPts val="570"/>
              </a:spcAft>
              <a:buNone/>
            </a:pPr>
            <a:r>
              <a:rPr lang="nb-NO" sz="1800" kern="100" dirty="0">
                <a:solidFill>
                  <a:srgbClr val="000000"/>
                </a:solidFill>
                <a:effectLst/>
                <a:latin typeface="Times New Roman" panose="02020603050405020304" pitchFamily="18" charset="0"/>
                <a:ea typeface="Times New Roman" panose="02020603050405020304" pitchFamily="18" charset="0"/>
              </a:rPr>
              <a:t>Utdanningsdirektoratet. 2024, 8. november. </a:t>
            </a:r>
            <a:r>
              <a:rPr lang="nb-NO" sz="1800" i="1" kern="100" dirty="0">
                <a:solidFill>
                  <a:srgbClr val="000000"/>
                </a:solidFill>
                <a:effectLst/>
                <a:latin typeface="Times New Roman" panose="02020603050405020304" pitchFamily="18" charset="0"/>
                <a:ea typeface="Times New Roman" panose="02020603050405020304" pitchFamily="18" charset="0"/>
              </a:rPr>
              <a:t>Å lære å lære. </a:t>
            </a:r>
            <a:endParaRPr lang="nb-NO" sz="1800" kern="100" dirty="0">
              <a:solidFill>
                <a:srgbClr val="000000"/>
              </a:solidFill>
              <a:effectLst/>
              <a:latin typeface="Times New Roman" panose="02020603050405020304" pitchFamily="18" charset="0"/>
              <a:ea typeface="Times New Roman" panose="02020603050405020304" pitchFamily="18" charset="0"/>
            </a:endParaRPr>
          </a:p>
          <a:p>
            <a:pPr marL="0" indent="0">
              <a:lnSpc>
                <a:spcPct val="148000"/>
              </a:lnSpc>
              <a:spcAft>
                <a:spcPts val="2055"/>
              </a:spcAft>
              <a:buNone/>
            </a:pPr>
            <a:r>
              <a:rPr lang="nb-NO" sz="1800" u="sng" kern="100" dirty="0">
                <a:solidFill>
                  <a:srgbClr val="1155CC"/>
                </a:solidFill>
                <a:effectLst/>
                <a:latin typeface="Times New Roman" panose="02020603050405020304" pitchFamily="18" charset="0"/>
                <a:ea typeface="Times New Roman" panose="02020603050405020304" pitchFamily="18" charset="0"/>
                <a:hlinkClick r:id="rId2"/>
              </a:rPr>
              <a:t>https://www.udir.no/lk20/overordnet-del/prinsipper-for-laring-utvikling-og-danning/2.4-alare-a-lare</a:t>
            </a:r>
            <a:r>
              <a:rPr lang="nb-NO" sz="1800" kern="100" dirty="0">
                <a:solidFill>
                  <a:srgbClr val="000000"/>
                </a:solidFill>
                <a:effectLst/>
                <a:latin typeface="Times New Roman" panose="02020603050405020304" pitchFamily="18" charset="0"/>
                <a:ea typeface="Times New Roman" panose="02020603050405020304" pitchFamily="18" charset="0"/>
              </a:rPr>
              <a:t> </a:t>
            </a:r>
          </a:p>
          <a:p>
            <a:pPr marL="0" indent="0">
              <a:buNone/>
            </a:pPr>
            <a:endParaRPr lang="nb-NO" dirty="0"/>
          </a:p>
        </p:txBody>
      </p:sp>
    </p:spTree>
    <p:extLst>
      <p:ext uri="{BB962C8B-B14F-4D97-AF65-F5344CB8AC3E}">
        <p14:creationId xmlns:p14="http://schemas.microsoft.com/office/powerpoint/2010/main" val="411500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F75AD06-DFC4-4B3A-8490-330823D0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C587C93-0840-40DF-96D5-D1F2137E64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5E02D55A-F529-4B19-BAF9-F63240A7B4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3839"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60367E3C-3947-493D-9458-5955DB20AE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E8D9785-21DB-4CE6-B138-2999AD6161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3AA5AD5-8F29-4165-8112-305DDDDDD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A4EC0CF-F38F-4D7F-B48D-9A26E814DF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Plassholder for innhold 2">
            <a:extLst>
              <a:ext uri="{FF2B5EF4-FFF2-40B4-BE49-F238E27FC236}">
                <a16:creationId xmlns:a16="http://schemas.microsoft.com/office/drawing/2014/main" id="{520D574B-8FAE-3C1B-A348-6A6B129F9083}"/>
              </a:ext>
            </a:extLst>
          </p:cNvPr>
          <p:cNvSpPr>
            <a:spLocks noGrp="1"/>
          </p:cNvSpPr>
          <p:nvPr>
            <p:ph idx="1"/>
          </p:nvPr>
        </p:nvSpPr>
        <p:spPr>
          <a:xfrm>
            <a:off x="1795911" y="1734668"/>
            <a:ext cx="8599871" cy="3751732"/>
          </a:xfrm>
        </p:spPr>
        <p:txBody>
          <a:bodyPr anchor="ctr">
            <a:normAutofit/>
          </a:bodyPr>
          <a:lstStyle/>
          <a:p>
            <a:pPr marL="0" indent="0">
              <a:spcAft>
                <a:spcPts val="2055"/>
              </a:spcAft>
              <a:buNone/>
            </a:pPr>
            <a:endParaRPr lang="nb-NO" sz="1800" i="1" kern="100" dirty="0">
              <a:solidFill>
                <a:schemeClr val="tx2"/>
              </a:solidFill>
              <a:effectLst/>
              <a:latin typeface="Times New Roman" panose="02020603050405020304" pitchFamily="18" charset="0"/>
              <a:ea typeface="Times New Roman" panose="02020603050405020304" pitchFamily="18" charset="0"/>
            </a:endParaRPr>
          </a:p>
          <a:p>
            <a:pPr marL="0" indent="0">
              <a:spcAft>
                <a:spcPts val="2055"/>
              </a:spcAft>
              <a:buNone/>
            </a:pPr>
            <a:r>
              <a:rPr lang="nb-NO" sz="1800" i="1" kern="100" dirty="0">
                <a:solidFill>
                  <a:schemeClr val="tx2"/>
                </a:solidFill>
                <a:effectLst/>
                <a:latin typeface="Times New Roman" panose="02020603050405020304" pitchFamily="18" charset="0"/>
                <a:ea typeface="Times New Roman" panose="02020603050405020304" pitchFamily="18" charset="0"/>
              </a:rPr>
              <a:t>“Som nevnt er profesjonalitet et begrep som ikke har noen klar definisjon, og kan forstås på litt ulik måte etter hvilken teori en legger til grunn.” </a:t>
            </a:r>
            <a:r>
              <a:rPr lang="nb-NO" sz="1800" kern="100" dirty="0">
                <a:solidFill>
                  <a:schemeClr val="tx2"/>
                </a:solidFill>
                <a:effectLst/>
                <a:latin typeface="Times New Roman" panose="02020603050405020304" pitchFamily="18" charset="0"/>
                <a:ea typeface="Times New Roman" panose="02020603050405020304" pitchFamily="18" charset="0"/>
              </a:rPr>
              <a:t>(</a:t>
            </a:r>
            <a:r>
              <a:rPr lang="nb-NO" sz="1800" kern="100" dirty="0" err="1">
                <a:solidFill>
                  <a:schemeClr val="tx2"/>
                </a:solidFill>
                <a:effectLst/>
                <a:latin typeface="Times New Roman" panose="02020603050405020304" pitchFamily="18" charset="0"/>
                <a:ea typeface="Times New Roman" panose="02020603050405020304" pitchFamily="18" charset="0"/>
              </a:rPr>
              <a:t>Imsen</a:t>
            </a:r>
            <a:r>
              <a:rPr lang="nb-NO" sz="1800" kern="100" dirty="0">
                <a:solidFill>
                  <a:schemeClr val="tx2"/>
                </a:solidFill>
                <a:effectLst/>
                <a:latin typeface="Times New Roman" panose="02020603050405020304" pitchFamily="18" charset="0"/>
                <a:ea typeface="Times New Roman" panose="02020603050405020304" pitchFamily="18" charset="0"/>
              </a:rPr>
              <a:t>, 2021, s. 94) </a:t>
            </a:r>
          </a:p>
          <a:p>
            <a:endParaRPr lang="nb-NO" sz="1800" dirty="0">
              <a:solidFill>
                <a:schemeClr val="tx2"/>
              </a:solidFill>
            </a:endParaRPr>
          </a:p>
        </p:txBody>
      </p:sp>
      <p:grpSp>
        <p:nvGrpSpPr>
          <p:cNvPr id="18" name="Group 17">
            <a:extLst>
              <a:ext uri="{FF2B5EF4-FFF2-40B4-BE49-F238E27FC236}">
                <a16:creationId xmlns:a16="http://schemas.microsoft.com/office/drawing/2014/main" id="{47A3A52F-BCB3-444D-9372-EE018B135C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535970" y="4114799"/>
            <a:ext cx="3655725" cy="2743201"/>
            <a:chOff x="-305" y="-1"/>
            <a:chExt cx="3832880" cy="2876136"/>
          </a:xfrm>
        </p:grpSpPr>
        <p:sp>
          <p:nvSpPr>
            <p:cNvPr id="19" name="Freeform: Shape 18">
              <a:extLst>
                <a:ext uri="{FF2B5EF4-FFF2-40B4-BE49-F238E27FC236}">
                  <a16:creationId xmlns:a16="http://schemas.microsoft.com/office/drawing/2014/main" id="{91E32C13-DED6-4967-85B8-68DD77103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8DDA515-BC6A-47FB-951E-E1E7928750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97EEFA7-6787-4EC0-8284-6D3D273061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A9621AC-50AB-4B43-896D-78FE571A38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54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a:extLst>
              <a:ext uri="{FF2B5EF4-FFF2-40B4-BE49-F238E27FC236}">
                <a16:creationId xmlns:a16="http://schemas.microsoft.com/office/drawing/2014/main" id="{21186CC9-E18E-2B6F-A08B-4722BDAC52B8}"/>
              </a:ext>
            </a:extLst>
          </p:cNvPr>
          <p:cNvSpPr/>
          <p:nvPr/>
        </p:nvSpPr>
        <p:spPr>
          <a:xfrm>
            <a:off x="1275346" y="1471862"/>
            <a:ext cx="3914273" cy="3914273"/>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4400" b="1" dirty="0">
                <a:solidFill>
                  <a:schemeClr val="tx1"/>
                </a:solidFill>
                <a:latin typeface="Times New Roman" panose="02020603050405020304" pitchFamily="18" charset="0"/>
                <a:cs typeface="Times New Roman" panose="02020603050405020304" pitchFamily="18" charset="0"/>
              </a:rPr>
              <a:t>Profesjon</a:t>
            </a:r>
            <a:endParaRPr lang="nb-NO" b="1" dirty="0">
              <a:solidFill>
                <a:schemeClr val="tx1"/>
              </a:solidFill>
              <a:latin typeface="Times New Roman" panose="02020603050405020304" pitchFamily="18" charset="0"/>
              <a:cs typeface="Times New Roman" panose="02020603050405020304" pitchFamily="18" charset="0"/>
            </a:endParaRPr>
          </a:p>
        </p:txBody>
      </p:sp>
      <p:sp>
        <p:nvSpPr>
          <p:cNvPr id="5" name="Ellipse 4">
            <a:extLst>
              <a:ext uri="{FF2B5EF4-FFF2-40B4-BE49-F238E27FC236}">
                <a16:creationId xmlns:a16="http://schemas.microsoft.com/office/drawing/2014/main" id="{15FD8569-73D1-6C09-0FC4-399CCB890C52}"/>
              </a:ext>
            </a:extLst>
          </p:cNvPr>
          <p:cNvSpPr/>
          <p:nvPr/>
        </p:nvSpPr>
        <p:spPr>
          <a:xfrm>
            <a:off x="7002381" y="1471863"/>
            <a:ext cx="3914273" cy="3914273"/>
          </a:xfrm>
          <a:prstGeom prst="ellipse">
            <a:avLst/>
          </a:prstGeom>
          <a:solidFill>
            <a:schemeClr val="accent4">
              <a:lumMod val="20000"/>
              <a:lumOff val="80000"/>
            </a:schemeClr>
          </a:solidFill>
          <a:ln>
            <a:solidFill>
              <a:schemeClr val="accent4">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4800" b="1" dirty="0">
                <a:solidFill>
                  <a:schemeClr val="tx1"/>
                </a:solidFill>
                <a:latin typeface="Times New Roman" panose="02020603050405020304" pitchFamily="18" charset="0"/>
                <a:cs typeface="Times New Roman" panose="02020603050405020304" pitchFamily="18" charset="0"/>
              </a:rPr>
              <a:t>Læring</a:t>
            </a:r>
            <a:endParaRPr lang="nb-NO"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328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tel 1">
            <a:extLst>
              <a:ext uri="{FF2B5EF4-FFF2-40B4-BE49-F238E27FC236}">
                <a16:creationId xmlns:a16="http://schemas.microsoft.com/office/drawing/2014/main" id="{EB1624EC-E067-3E6E-6D4D-0A28EF75A4D1}"/>
              </a:ext>
            </a:extLst>
          </p:cNvPr>
          <p:cNvSpPr>
            <a:spLocks noGrp="1"/>
          </p:cNvSpPr>
          <p:nvPr>
            <p:ph type="title"/>
          </p:nvPr>
        </p:nvSpPr>
        <p:spPr>
          <a:xfrm>
            <a:off x="804672" y="2053641"/>
            <a:ext cx="3669161" cy="2760098"/>
          </a:xfrm>
        </p:spPr>
        <p:txBody>
          <a:bodyPr>
            <a:normAutofit/>
          </a:bodyPr>
          <a:lstStyle/>
          <a:p>
            <a:r>
              <a:rPr lang="nb-NO" sz="4000" b="1">
                <a:solidFill>
                  <a:schemeClr val="tx2"/>
                </a:solidFill>
                <a:latin typeface="Times New Roman" panose="02020603050405020304" pitchFamily="18" charset="0"/>
                <a:cs typeface="Times New Roman" panose="02020603050405020304" pitchFamily="18" charset="0"/>
              </a:rPr>
              <a:t>Profesjon</a:t>
            </a:r>
          </a:p>
        </p:txBody>
      </p:sp>
      <p:sp>
        <p:nvSpPr>
          <p:cNvPr id="3" name="Plassholder for innhold 2">
            <a:extLst>
              <a:ext uri="{FF2B5EF4-FFF2-40B4-BE49-F238E27FC236}">
                <a16:creationId xmlns:a16="http://schemas.microsoft.com/office/drawing/2014/main" id="{69F7D984-999D-59D3-4EB1-F5279A52CEAB}"/>
              </a:ext>
            </a:extLst>
          </p:cNvPr>
          <p:cNvSpPr>
            <a:spLocks noGrp="1"/>
          </p:cNvSpPr>
          <p:nvPr>
            <p:ph idx="1"/>
          </p:nvPr>
        </p:nvSpPr>
        <p:spPr>
          <a:xfrm>
            <a:off x="6090574" y="801866"/>
            <a:ext cx="5306084" cy="5230634"/>
          </a:xfrm>
          <a:noFill/>
          <a:ln>
            <a:noFill/>
          </a:ln>
        </p:spPr>
        <p:txBody>
          <a:bodyPr anchor="ctr">
            <a:normAutofit/>
          </a:bodyPr>
          <a:lstStyle/>
          <a:p>
            <a:pPr marL="0" indent="0">
              <a:buNone/>
            </a:pPr>
            <a:r>
              <a:rPr lang="nb-NO" sz="1800">
                <a:solidFill>
                  <a:schemeClr val="tx2"/>
                </a:solidFill>
                <a:latin typeface="Times New Roman" panose="02020603050405020304" pitchFamily="18" charset="0"/>
                <a:ea typeface="Aptos" panose="020B0004020202020204" pitchFamily="34" charset="0"/>
                <a:cs typeface="Times New Roman" panose="02020603050405020304" pitchFamily="18" charset="0"/>
              </a:rPr>
              <a:t>- Sosiologiske definisjonen</a:t>
            </a:r>
          </a:p>
          <a:p>
            <a:pPr marL="0" indent="0">
              <a:buNone/>
            </a:pPr>
            <a:r>
              <a:rPr lang="nb-NO" sz="1800" i="1">
                <a:solidFill>
                  <a:schemeClr val="tx2"/>
                </a:solidFill>
                <a:latin typeface="Times New Roman" panose="02020603050405020304" pitchFamily="18" charset="0"/>
                <a:ea typeface="Aptos" panose="020B0004020202020204" pitchFamily="34" charset="0"/>
                <a:cs typeface="Times New Roman" panose="02020603050405020304" pitchFamily="18" charset="0"/>
              </a:rPr>
              <a:t>	- Pr</a:t>
            </a:r>
            <a:r>
              <a:rPr lang="nb-NO" sz="1800" i="1">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ofesjoner består av yrkesgrupper som utfører visse spesialiserte oppgaver for andre, fordi de har skaffet seg en høyt spesialisert kompetanse, fått tillit og dermed et selvstendig ansvar. </a:t>
            </a:r>
            <a:r>
              <a:rPr lang="nb-NO" sz="180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(Imsen, 2021, s. 81) </a:t>
            </a:r>
            <a:endParaRPr lang="nb-NO" sz="1800" i="1">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endParaRPr>
          </a:p>
          <a:p>
            <a:pPr>
              <a:buFontTx/>
              <a:buChar char="-"/>
            </a:pPr>
            <a:r>
              <a:rPr lang="nb-NO" sz="1800">
                <a:solidFill>
                  <a:schemeClr val="tx2"/>
                </a:solidFill>
                <a:latin typeface="Times New Roman" panose="02020603050405020304" pitchFamily="18" charset="0"/>
                <a:cs typeface="Times New Roman" panose="02020603050405020304" pitchFamily="18" charset="0"/>
              </a:rPr>
              <a:t>Talcott Parsons</a:t>
            </a:r>
          </a:p>
          <a:p>
            <a:pPr>
              <a:buFontTx/>
              <a:buChar char="-"/>
            </a:pPr>
            <a:r>
              <a:rPr lang="nb-NO" sz="1800">
                <a:solidFill>
                  <a:schemeClr val="tx2"/>
                </a:solidFill>
                <a:latin typeface="Times New Roman" panose="02020603050405020304" pitchFamily="18" charset="0"/>
                <a:cs typeface="Times New Roman" panose="02020603050405020304" pitchFamily="18" charset="0"/>
              </a:rPr>
              <a:t>Spesialkompetanse</a:t>
            </a:r>
          </a:p>
          <a:p>
            <a:pPr>
              <a:buFontTx/>
              <a:buChar char="-"/>
            </a:pPr>
            <a:endParaRPr lang="nb-NO" sz="180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9945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73D4517-38A7-3D04-92A8-05CBD6778D06}"/>
              </a:ext>
            </a:extLst>
          </p:cNvPr>
          <p:cNvSpPr/>
          <p:nvPr/>
        </p:nvSpPr>
        <p:spPr>
          <a:xfrm>
            <a:off x="0" y="-143934"/>
            <a:ext cx="4080933" cy="2396067"/>
          </a:xfrm>
          <a:prstGeom prst="rect">
            <a:avLst/>
          </a:prstGeom>
          <a:solidFill>
            <a:schemeClr val="accent5">
              <a:lumMod val="20000"/>
              <a:lumOff val="80000"/>
            </a:schemeClr>
          </a:solidFill>
          <a:ln>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3600" b="1" dirty="0">
                <a:solidFill>
                  <a:schemeClr val="tx1"/>
                </a:solidFill>
                <a:latin typeface="Times New Roman" panose="02020603050405020304" pitchFamily="18" charset="0"/>
                <a:cs typeface="Times New Roman" panose="02020603050405020304" pitchFamily="18" charset="0"/>
              </a:rPr>
              <a:t>Tillit</a:t>
            </a:r>
          </a:p>
        </p:txBody>
      </p:sp>
      <p:sp>
        <p:nvSpPr>
          <p:cNvPr id="5" name="Rektangel 4">
            <a:extLst>
              <a:ext uri="{FF2B5EF4-FFF2-40B4-BE49-F238E27FC236}">
                <a16:creationId xmlns:a16="http://schemas.microsoft.com/office/drawing/2014/main" id="{989A5FB9-6E63-7329-9400-A91CC40A7C74}"/>
              </a:ext>
            </a:extLst>
          </p:cNvPr>
          <p:cNvSpPr/>
          <p:nvPr/>
        </p:nvSpPr>
        <p:spPr>
          <a:xfrm>
            <a:off x="0" y="2230966"/>
            <a:ext cx="4080933" cy="2396067"/>
          </a:xfrm>
          <a:prstGeom prst="rect">
            <a:avLst/>
          </a:prstGeom>
          <a:solidFill>
            <a:schemeClr val="accent4">
              <a:lumMod val="20000"/>
              <a:lumOff val="80000"/>
            </a:schemeClr>
          </a:solidFill>
          <a:ln>
            <a:solidFill>
              <a:schemeClr val="accent2">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3600" b="1" dirty="0">
                <a:solidFill>
                  <a:schemeClr val="tx1"/>
                </a:solidFill>
                <a:latin typeface="Times New Roman" panose="02020603050405020304" pitchFamily="18" charset="0"/>
                <a:cs typeface="Times New Roman" panose="02020603050405020304" pitchFamily="18" charset="0"/>
              </a:rPr>
              <a:t>Ansvar</a:t>
            </a:r>
          </a:p>
        </p:txBody>
      </p:sp>
      <p:sp>
        <p:nvSpPr>
          <p:cNvPr id="6" name="Rektangel 5">
            <a:extLst>
              <a:ext uri="{FF2B5EF4-FFF2-40B4-BE49-F238E27FC236}">
                <a16:creationId xmlns:a16="http://schemas.microsoft.com/office/drawing/2014/main" id="{F9973432-CBF0-A3CC-3697-E926A04F66A6}"/>
              </a:ext>
            </a:extLst>
          </p:cNvPr>
          <p:cNvSpPr/>
          <p:nvPr/>
        </p:nvSpPr>
        <p:spPr>
          <a:xfrm>
            <a:off x="-1" y="4627033"/>
            <a:ext cx="4080933" cy="2396067"/>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3600" b="1" dirty="0">
                <a:solidFill>
                  <a:schemeClr val="tx1"/>
                </a:solidFill>
                <a:latin typeface="Times New Roman" panose="02020603050405020304" pitchFamily="18" charset="0"/>
                <a:cs typeface="Times New Roman" panose="02020603050405020304" pitchFamily="18" charset="0"/>
              </a:rPr>
              <a:t>Krav</a:t>
            </a:r>
          </a:p>
        </p:txBody>
      </p:sp>
      <p:sp>
        <p:nvSpPr>
          <p:cNvPr id="7" name="TekstSylinder 6">
            <a:extLst>
              <a:ext uri="{FF2B5EF4-FFF2-40B4-BE49-F238E27FC236}">
                <a16:creationId xmlns:a16="http://schemas.microsoft.com/office/drawing/2014/main" id="{AC5BACD0-F95C-68DF-F888-33FA06747BDB}"/>
              </a:ext>
            </a:extLst>
          </p:cNvPr>
          <p:cNvSpPr txBox="1"/>
          <p:nvPr/>
        </p:nvSpPr>
        <p:spPr>
          <a:xfrm>
            <a:off x="4080932" y="4970608"/>
            <a:ext cx="4589732" cy="1754326"/>
          </a:xfrm>
          <a:prstGeom prst="rect">
            <a:avLst/>
          </a:prstGeom>
          <a:noFill/>
        </p:spPr>
        <p:txBody>
          <a:bodyPr wrap="square" rtlCol="0">
            <a:spAutoFit/>
          </a:bodyPr>
          <a:lstStyle/>
          <a:p>
            <a:pPr marL="285750" indent="-285750">
              <a:buFontTx/>
              <a:buChar char="-"/>
            </a:pPr>
            <a:r>
              <a:rPr lang="nb-NO" b="1" dirty="0">
                <a:latin typeface="Times New Roman" panose="02020603050405020304" pitchFamily="18" charset="0"/>
                <a:cs typeface="Times New Roman" panose="02020603050405020304" pitchFamily="18" charset="0"/>
              </a:rPr>
              <a:t>Formelle og uformelle</a:t>
            </a:r>
          </a:p>
          <a:p>
            <a:pPr marL="285750" indent="-285750">
              <a:buFontTx/>
              <a:buChar char="-"/>
            </a:pPr>
            <a:r>
              <a:rPr lang="nb-NO" b="1" dirty="0">
                <a:latin typeface="Times New Roman" panose="02020603050405020304" pitchFamily="18" charset="0"/>
                <a:cs typeface="Times New Roman" panose="02020603050405020304" pitchFamily="18" charset="0"/>
              </a:rPr>
              <a:t>Politikere, stat, foreldre, medborgere</a:t>
            </a:r>
          </a:p>
          <a:p>
            <a:pPr marL="285750" indent="-285750">
              <a:buFontTx/>
              <a:buChar char="-"/>
            </a:pPr>
            <a:r>
              <a:rPr lang="nb-NO" b="1" dirty="0">
                <a:latin typeface="Times New Roman" panose="02020603050405020304" pitchFamily="18" charset="0"/>
                <a:cs typeface="Times New Roman" panose="02020603050405020304" pitchFamily="18" charset="0"/>
              </a:rPr>
              <a:t>Styringsdokumenter</a:t>
            </a:r>
            <a:r>
              <a:rPr lang="nb-NO" dirty="0">
                <a:latin typeface="Times New Roman" panose="02020603050405020304" pitchFamily="18" charset="0"/>
                <a:cs typeface="Times New Roman" panose="02020603050405020304" pitchFamily="18" charset="0"/>
              </a:rPr>
              <a:t>:</a:t>
            </a:r>
          </a:p>
          <a:p>
            <a:r>
              <a:rPr lang="nb-NO" dirty="0">
                <a:latin typeface="Times New Roman" panose="02020603050405020304" pitchFamily="18" charset="0"/>
                <a:cs typeface="Times New Roman" panose="02020603050405020304" pitchFamily="18" charset="0"/>
              </a:rPr>
              <a:t>	- Opplæringsloven</a:t>
            </a:r>
          </a:p>
          <a:p>
            <a:r>
              <a:rPr lang="nb-NO" dirty="0">
                <a:latin typeface="Times New Roman" panose="02020603050405020304" pitchFamily="18" charset="0"/>
                <a:cs typeface="Times New Roman" panose="02020603050405020304" pitchFamily="18" charset="0"/>
              </a:rPr>
              <a:t>	- Læreplanen</a:t>
            </a:r>
          </a:p>
          <a:p>
            <a:endParaRPr lang="nb-NO" dirty="0"/>
          </a:p>
        </p:txBody>
      </p:sp>
      <p:sp>
        <p:nvSpPr>
          <p:cNvPr id="8" name="TekstSylinder 7">
            <a:extLst>
              <a:ext uri="{FF2B5EF4-FFF2-40B4-BE49-F238E27FC236}">
                <a16:creationId xmlns:a16="http://schemas.microsoft.com/office/drawing/2014/main" id="{E7CDE1F7-08F0-00D9-E00C-A53250173634}"/>
              </a:ext>
            </a:extLst>
          </p:cNvPr>
          <p:cNvSpPr txBox="1"/>
          <p:nvPr/>
        </p:nvSpPr>
        <p:spPr>
          <a:xfrm>
            <a:off x="4080932" y="3242039"/>
            <a:ext cx="3198805" cy="369332"/>
          </a:xfrm>
          <a:prstGeom prst="rect">
            <a:avLst/>
          </a:prstGeom>
          <a:noFill/>
        </p:spPr>
        <p:txBody>
          <a:bodyPr wrap="square" rtlCol="0">
            <a:spAutoFit/>
          </a:bodyPr>
          <a:lstStyle/>
          <a:p>
            <a:pPr marL="285750" indent="-285750">
              <a:buFontTx/>
              <a:buChar char="-"/>
            </a:pPr>
            <a:r>
              <a:rPr lang="nb-NO" b="1" dirty="0">
                <a:latin typeface="Times New Roman" panose="02020603050405020304" pitchFamily="18" charset="0"/>
                <a:cs typeface="Times New Roman" panose="02020603050405020304" pitchFamily="18" charset="0"/>
              </a:rPr>
              <a:t>Forventninger</a:t>
            </a:r>
          </a:p>
        </p:txBody>
      </p:sp>
      <p:sp>
        <p:nvSpPr>
          <p:cNvPr id="9" name="TekstSylinder 8">
            <a:extLst>
              <a:ext uri="{FF2B5EF4-FFF2-40B4-BE49-F238E27FC236}">
                <a16:creationId xmlns:a16="http://schemas.microsoft.com/office/drawing/2014/main" id="{61320A29-8794-B3F2-3850-6CD554540C12}"/>
              </a:ext>
            </a:extLst>
          </p:cNvPr>
          <p:cNvSpPr txBox="1"/>
          <p:nvPr/>
        </p:nvSpPr>
        <p:spPr>
          <a:xfrm>
            <a:off x="4206240" y="869433"/>
            <a:ext cx="3198805" cy="369332"/>
          </a:xfrm>
          <a:prstGeom prst="rect">
            <a:avLst/>
          </a:prstGeom>
          <a:noFill/>
        </p:spPr>
        <p:txBody>
          <a:bodyPr wrap="square" rtlCol="0">
            <a:spAutoFit/>
          </a:bodyPr>
          <a:lstStyle/>
          <a:p>
            <a:r>
              <a:rPr lang="nb-NO" b="1" dirty="0">
                <a:latin typeface="Times New Roman" panose="02020603050405020304" pitchFamily="18" charset="0"/>
                <a:cs typeface="Times New Roman" panose="02020603050405020304" pitchFamily="18" charset="0"/>
              </a:rPr>
              <a:t>- Faglært</a:t>
            </a:r>
          </a:p>
        </p:txBody>
      </p:sp>
    </p:spTree>
    <p:extLst>
      <p:ext uri="{BB962C8B-B14F-4D97-AF65-F5344CB8AC3E}">
        <p14:creationId xmlns:p14="http://schemas.microsoft.com/office/powerpoint/2010/main" val="261782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tel 1">
            <a:extLst>
              <a:ext uri="{FF2B5EF4-FFF2-40B4-BE49-F238E27FC236}">
                <a16:creationId xmlns:a16="http://schemas.microsoft.com/office/drawing/2014/main" id="{2E353E10-1EA9-A013-8FFF-960C08A671D7}"/>
              </a:ext>
            </a:extLst>
          </p:cNvPr>
          <p:cNvSpPr>
            <a:spLocks noGrp="1"/>
          </p:cNvSpPr>
          <p:nvPr>
            <p:ph type="title"/>
          </p:nvPr>
        </p:nvSpPr>
        <p:spPr>
          <a:xfrm>
            <a:off x="804672" y="1243013"/>
            <a:ext cx="3855720" cy="4371974"/>
          </a:xfrm>
        </p:spPr>
        <p:txBody>
          <a:bodyPr>
            <a:normAutofit/>
          </a:bodyPr>
          <a:lstStyle/>
          <a:p>
            <a:r>
              <a:rPr lang="nb-NO" sz="3600" b="1">
                <a:solidFill>
                  <a:schemeClr val="tx2"/>
                </a:solidFill>
                <a:latin typeface="Times New Roman" panose="02020603050405020304" pitchFamily="18" charset="0"/>
                <a:cs typeface="Times New Roman" panose="02020603050405020304" pitchFamily="18" charset="0"/>
              </a:rPr>
              <a:t>Å lære å lære</a:t>
            </a:r>
          </a:p>
        </p:txBody>
      </p:sp>
      <p:grpSp>
        <p:nvGrpSpPr>
          <p:cNvPr id="26" name="Group 25">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27" name="Freeform: Shape 26">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 name="Plassholder for innhold 2">
            <a:extLst>
              <a:ext uri="{FF2B5EF4-FFF2-40B4-BE49-F238E27FC236}">
                <a16:creationId xmlns:a16="http://schemas.microsoft.com/office/drawing/2014/main" id="{AE63443B-553C-419D-EE74-64E3E305E5CA}"/>
              </a:ext>
            </a:extLst>
          </p:cNvPr>
          <p:cNvSpPr>
            <a:spLocks noGrp="1"/>
          </p:cNvSpPr>
          <p:nvPr>
            <p:ph idx="1"/>
          </p:nvPr>
        </p:nvSpPr>
        <p:spPr>
          <a:xfrm>
            <a:off x="6632812" y="1032987"/>
            <a:ext cx="4919108" cy="4792027"/>
          </a:xfrm>
        </p:spPr>
        <p:txBody>
          <a:bodyPr anchor="ctr">
            <a:normAutofit/>
          </a:bodyPr>
          <a:lstStyle/>
          <a:p>
            <a:pPr>
              <a:buFontTx/>
              <a:buChar char="-"/>
            </a:pPr>
            <a:r>
              <a:rPr lang="nb-NO" sz="2000">
                <a:solidFill>
                  <a:schemeClr val="tx2"/>
                </a:solidFill>
                <a:latin typeface="Times New Roman" panose="02020603050405020304" pitchFamily="18" charset="0"/>
                <a:cs typeface="Times New Roman" panose="02020603050405020304" pitchFamily="18" charset="0"/>
              </a:rPr>
              <a:t>Reflektere</a:t>
            </a:r>
          </a:p>
          <a:p>
            <a:pPr>
              <a:buFontTx/>
              <a:buChar char="-"/>
            </a:pPr>
            <a:r>
              <a:rPr lang="nb-NO" sz="2000">
                <a:solidFill>
                  <a:schemeClr val="tx2"/>
                </a:solidFill>
                <a:latin typeface="Times New Roman" panose="02020603050405020304" pitchFamily="18" charset="0"/>
                <a:cs typeface="Times New Roman" panose="02020603050405020304" pitchFamily="18" charset="0"/>
              </a:rPr>
              <a:t>Læringsprosesser</a:t>
            </a:r>
          </a:p>
          <a:p>
            <a:pPr>
              <a:buFontTx/>
              <a:buChar char="-"/>
            </a:pPr>
            <a:r>
              <a:rPr lang="nb-NO" sz="2000">
                <a:solidFill>
                  <a:schemeClr val="tx2"/>
                </a:solidFill>
                <a:latin typeface="Times New Roman" panose="02020603050405020304" pitchFamily="18" charset="0"/>
                <a:cs typeface="Times New Roman" panose="02020603050405020304" pitchFamily="18" charset="0"/>
              </a:rPr>
              <a:t>Lære om egen læring</a:t>
            </a:r>
          </a:p>
          <a:p>
            <a:pPr>
              <a:buFontTx/>
              <a:buChar char="-"/>
            </a:pPr>
            <a:endParaRPr lang="nb-NO" sz="200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3705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15" name="Freeform: Shape 14">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6" name="Freeform: Shape 15">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7" name="Freeform: Shape 16">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8" name="Freeform: Shape 17">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0" name="Group 19">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21" name="Freeform: Shape 20">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tel 1">
            <a:extLst>
              <a:ext uri="{FF2B5EF4-FFF2-40B4-BE49-F238E27FC236}">
                <a16:creationId xmlns:a16="http://schemas.microsoft.com/office/drawing/2014/main" id="{F08C841F-134A-5B1E-0D07-18DD288E8598}"/>
              </a:ext>
            </a:extLst>
          </p:cNvPr>
          <p:cNvSpPr>
            <a:spLocks noGrp="1"/>
          </p:cNvSpPr>
          <p:nvPr>
            <p:ph type="title"/>
          </p:nvPr>
        </p:nvSpPr>
        <p:spPr>
          <a:xfrm>
            <a:off x="804672" y="802955"/>
            <a:ext cx="5145024" cy="1454051"/>
          </a:xfrm>
        </p:spPr>
        <p:txBody>
          <a:bodyPr anchor="b">
            <a:normAutofit/>
          </a:bodyPr>
          <a:lstStyle/>
          <a:p>
            <a:r>
              <a:rPr lang="nb-NO" sz="3600" b="1" dirty="0">
                <a:solidFill>
                  <a:schemeClr val="tx2"/>
                </a:solidFill>
                <a:latin typeface="Times New Roman" panose="02020603050405020304" pitchFamily="18" charset="0"/>
                <a:cs typeface="Times New Roman" panose="02020603050405020304" pitchFamily="18" charset="0"/>
              </a:rPr>
              <a:t>Behavioristisk</a:t>
            </a:r>
            <a:r>
              <a:rPr lang="nb-NO" sz="3600" dirty="0">
                <a:solidFill>
                  <a:schemeClr val="tx2"/>
                </a:solidFill>
                <a:latin typeface="Times New Roman" panose="02020603050405020304" pitchFamily="18" charset="0"/>
                <a:cs typeface="Times New Roman" panose="02020603050405020304" pitchFamily="18" charset="0"/>
              </a:rPr>
              <a:t> </a:t>
            </a:r>
            <a:r>
              <a:rPr lang="nb-NO" sz="3600" b="1" dirty="0">
                <a:solidFill>
                  <a:schemeClr val="tx2"/>
                </a:solidFill>
                <a:latin typeface="Times New Roman" panose="02020603050405020304" pitchFamily="18" charset="0"/>
                <a:cs typeface="Times New Roman" panose="02020603050405020304" pitchFamily="18" charset="0"/>
              </a:rPr>
              <a:t>orienterte</a:t>
            </a:r>
            <a:r>
              <a:rPr lang="nb-NO" sz="3600" dirty="0">
                <a:solidFill>
                  <a:schemeClr val="tx2"/>
                </a:solidFill>
                <a:latin typeface="Times New Roman" panose="02020603050405020304" pitchFamily="18" charset="0"/>
                <a:cs typeface="Times New Roman" panose="02020603050405020304" pitchFamily="18" charset="0"/>
              </a:rPr>
              <a:t> </a:t>
            </a:r>
            <a:r>
              <a:rPr lang="nb-NO" sz="3600" b="1" dirty="0">
                <a:solidFill>
                  <a:schemeClr val="tx2"/>
                </a:solidFill>
                <a:latin typeface="Times New Roman" panose="02020603050405020304" pitchFamily="18" charset="0"/>
                <a:cs typeface="Times New Roman" panose="02020603050405020304" pitchFamily="18" charset="0"/>
              </a:rPr>
              <a:t>læringsteorier</a:t>
            </a:r>
          </a:p>
        </p:txBody>
      </p:sp>
      <p:pic>
        <p:nvPicPr>
          <p:cNvPr id="7" name="Grafikk 6" descr="Omriss av et djevelansikt med heldekkende fyll">
            <a:extLst>
              <a:ext uri="{FF2B5EF4-FFF2-40B4-BE49-F238E27FC236}">
                <a16:creationId xmlns:a16="http://schemas.microsoft.com/office/drawing/2014/main" id="{B5552792-6619-3523-B297-4C53D359AE2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651792" y="268595"/>
            <a:ext cx="1723494" cy="1723494"/>
          </a:xfrm>
          <a:prstGeom prst="rect">
            <a:avLst/>
          </a:prstGeom>
        </p:spPr>
      </p:pic>
      <p:sp>
        <p:nvSpPr>
          <p:cNvPr id="3" name="Plassholder for innhold 2">
            <a:extLst>
              <a:ext uri="{FF2B5EF4-FFF2-40B4-BE49-F238E27FC236}">
                <a16:creationId xmlns:a16="http://schemas.microsoft.com/office/drawing/2014/main" id="{01DB245B-DE74-3722-178A-E408772299C4}"/>
              </a:ext>
            </a:extLst>
          </p:cNvPr>
          <p:cNvSpPr>
            <a:spLocks noGrp="1"/>
          </p:cNvSpPr>
          <p:nvPr>
            <p:ph idx="1"/>
          </p:nvPr>
        </p:nvSpPr>
        <p:spPr>
          <a:xfrm>
            <a:off x="804672" y="2421682"/>
            <a:ext cx="4553909" cy="3639289"/>
          </a:xfrm>
        </p:spPr>
        <p:txBody>
          <a:bodyPr anchor="ctr">
            <a:normAutofit/>
          </a:bodyPr>
          <a:lstStyle/>
          <a:p>
            <a:pPr>
              <a:buFontTx/>
              <a:buChar char="-"/>
            </a:pPr>
            <a:r>
              <a:rPr lang="nb-NO" sz="1800">
                <a:solidFill>
                  <a:schemeClr val="tx2"/>
                </a:solidFill>
                <a:latin typeface="Times New Roman" panose="02020603050405020304" pitchFamily="18" charset="0"/>
                <a:cs typeface="Times New Roman" panose="02020603050405020304" pitchFamily="18" charset="0"/>
              </a:rPr>
              <a:t>Hedonismen</a:t>
            </a:r>
          </a:p>
          <a:p>
            <a:pPr lvl="1">
              <a:buFontTx/>
              <a:buChar char="-"/>
            </a:pPr>
            <a:r>
              <a:rPr lang="nb-NO" sz="1800">
                <a:solidFill>
                  <a:schemeClr val="tx2"/>
                </a:solidFill>
                <a:latin typeface="Times New Roman" panose="02020603050405020304" pitchFamily="18" charset="0"/>
                <a:cs typeface="Times New Roman" panose="02020603050405020304" pitchFamily="18" charset="0"/>
              </a:rPr>
              <a:t>Smerte = straff, tilfredsstillelse = belønning</a:t>
            </a:r>
          </a:p>
          <a:p>
            <a:pPr>
              <a:buFontTx/>
              <a:buChar char="-"/>
            </a:pPr>
            <a:r>
              <a:rPr lang="nb-NO" sz="1800">
                <a:solidFill>
                  <a:schemeClr val="tx2"/>
                </a:solidFill>
                <a:latin typeface="Times New Roman" panose="02020603050405020304" pitchFamily="18" charset="0"/>
                <a:cs typeface="Times New Roman" panose="02020603050405020304" pitchFamily="18" charset="0"/>
              </a:rPr>
              <a:t>Klassisk betinging</a:t>
            </a:r>
          </a:p>
          <a:p>
            <a:pPr>
              <a:buFontTx/>
              <a:buChar char="-"/>
            </a:pPr>
            <a:r>
              <a:rPr lang="nb-NO" sz="1800">
                <a:solidFill>
                  <a:schemeClr val="tx2"/>
                </a:solidFill>
                <a:latin typeface="Times New Roman" panose="02020603050405020304" pitchFamily="18" charset="0"/>
                <a:cs typeface="Times New Roman" panose="02020603050405020304" pitchFamily="18" charset="0"/>
              </a:rPr>
              <a:t>Operant betinging</a:t>
            </a:r>
          </a:p>
        </p:txBody>
      </p:sp>
      <p:pic>
        <p:nvPicPr>
          <p:cNvPr id="5" name="Grafikk 4" descr="Omriss av et engleansikt med heldekkende fyll">
            <a:extLst>
              <a:ext uri="{FF2B5EF4-FFF2-40B4-BE49-F238E27FC236}">
                <a16:creationId xmlns:a16="http://schemas.microsoft.com/office/drawing/2014/main" id="{EB923614-53CD-AD45-05AC-2650778D50B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633727" y="3863170"/>
            <a:ext cx="1996361" cy="1996361"/>
          </a:xfrm>
          <a:prstGeom prst="rect">
            <a:avLst/>
          </a:prstGeom>
        </p:spPr>
      </p:pic>
    </p:spTree>
    <p:extLst>
      <p:ext uri="{BB962C8B-B14F-4D97-AF65-F5344CB8AC3E}">
        <p14:creationId xmlns:p14="http://schemas.microsoft.com/office/powerpoint/2010/main" val="462302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2D25158-8160-4B98-BFB7-F11192CC9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993F3B0-75AF-46C7-998D-8E077B8650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8" name="Group 17">
            <a:extLst>
              <a:ext uri="{FF2B5EF4-FFF2-40B4-BE49-F238E27FC236}">
                <a16:creationId xmlns:a16="http://schemas.microsoft.com/office/drawing/2014/main" id="{2A9D8087-F754-4F19-A2F3-67165BCF4D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1563"/>
            <a:ext cx="5646974" cy="6483075"/>
            <a:chOff x="-19221" y="0"/>
            <a:chExt cx="5646974" cy="6483075"/>
          </a:xfrm>
        </p:grpSpPr>
        <p:sp>
          <p:nvSpPr>
            <p:cNvPr id="19" name="Freeform: Shape 18">
              <a:extLst>
                <a:ext uri="{FF2B5EF4-FFF2-40B4-BE49-F238E27FC236}">
                  <a16:creationId xmlns:a16="http://schemas.microsoft.com/office/drawing/2014/main" id="{618CFBD1-8653-4373-B4F9-E87B317CD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96CA3544-F575-47F3-8E7F-46C51ED317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B0E3720F-9CAC-4277-B7AE-844E145C9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658558D0-DD82-49FD-946B-7C90E2DCCE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16EF80AB-C2BA-49DA-B6D0-B072FAB76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tel 1">
            <a:extLst>
              <a:ext uri="{FF2B5EF4-FFF2-40B4-BE49-F238E27FC236}">
                <a16:creationId xmlns:a16="http://schemas.microsoft.com/office/drawing/2014/main" id="{2D792215-2072-5D47-DE5A-BADAF8A1A52E}"/>
              </a:ext>
            </a:extLst>
          </p:cNvPr>
          <p:cNvSpPr>
            <a:spLocks noGrp="1"/>
          </p:cNvSpPr>
          <p:nvPr>
            <p:ph type="title"/>
          </p:nvPr>
        </p:nvSpPr>
        <p:spPr>
          <a:xfrm>
            <a:off x="829482" y="2059461"/>
            <a:ext cx="3799601" cy="2739078"/>
          </a:xfrm>
        </p:spPr>
        <p:txBody>
          <a:bodyPr>
            <a:normAutofit/>
          </a:bodyPr>
          <a:lstStyle/>
          <a:p>
            <a:r>
              <a:rPr lang="nb-NO" sz="3600" b="1" dirty="0">
                <a:solidFill>
                  <a:schemeClr val="tx2"/>
                </a:solidFill>
                <a:latin typeface="Times New Roman" panose="02020603050405020304" pitchFamily="18" charset="0"/>
                <a:cs typeface="Times New Roman" panose="02020603050405020304" pitchFamily="18" charset="0"/>
              </a:rPr>
              <a:t>Pavlov og klassisk betinging</a:t>
            </a:r>
          </a:p>
        </p:txBody>
      </p:sp>
      <p:sp>
        <p:nvSpPr>
          <p:cNvPr id="25" name="Rectangle 24">
            <a:extLst>
              <a:ext uri="{FF2B5EF4-FFF2-40B4-BE49-F238E27FC236}">
                <a16:creationId xmlns:a16="http://schemas.microsoft.com/office/drawing/2014/main" id="{E19AE5D7-7DEA-4F95-852E-A9CC3D231A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5581" y="803670"/>
            <a:ext cx="4977975" cy="1979514"/>
          </a:xfrm>
          <a:prstGeom prst="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ktangel 9">
            <a:extLst>
              <a:ext uri="{FF2B5EF4-FFF2-40B4-BE49-F238E27FC236}">
                <a16:creationId xmlns:a16="http://schemas.microsoft.com/office/drawing/2014/main" id="{3CAFA6C6-A3F1-36C0-B4DC-8DD870BF752C}"/>
              </a:ext>
            </a:extLst>
          </p:cNvPr>
          <p:cNvSpPr/>
          <p:nvPr/>
        </p:nvSpPr>
        <p:spPr>
          <a:xfrm>
            <a:off x="5929360" y="647738"/>
            <a:ext cx="5852021" cy="229137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dirty="0"/>
          </a:p>
        </p:txBody>
      </p:sp>
      <p:pic>
        <p:nvPicPr>
          <p:cNvPr id="5" name="Grafikk 4" descr="Volum kontur">
            <a:extLst>
              <a:ext uri="{FF2B5EF4-FFF2-40B4-BE49-F238E27FC236}">
                <a16:creationId xmlns:a16="http://schemas.microsoft.com/office/drawing/2014/main" id="{C00961AA-8CD7-DEC3-91E7-7CDC8CFCD6CA}"/>
              </a:ext>
            </a:extLst>
          </p:cNvPr>
          <p:cNvPicPr>
            <a:picLocks noChangeAspect="1"/>
          </p:cNvPicPr>
          <p:nvPr/>
        </p:nvPicPr>
        <p:blipFill>
          <a:blip r:embed="rId3">
            <a:alphaModFix/>
            <a:extLst>
              <a:ext uri="{96DAC541-7B7A-43D3-8B79-37D633B846F1}">
                <asvg:svgBlip xmlns:asvg="http://schemas.microsoft.com/office/drawing/2016/SVG/main" r:embed="rId4"/>
              </a:ext>
            </a:extLst>
          </a:blip>
          <a:stretch>
            <a:fillRect/>
          </a:stretch>
        </p:blipFill>
        <p:spPr>
          <a:xfrm>
            <a:off x="7410619" y="5602798"/>
            <a:ext cx="1444752" cy="1444752"/>
          </a:xfrm>
          <a:prstGeom prst="rect">
            <a:avLst/>
          </a:prstGeom>
          <a:effectLst>
            <a:softEdge rad="0"/>
          </a:effectLst>
        </p:spPr>
      </p:pic>
      <p:pic>
        <p:nvPicPr>
          <p:cNvPr id="7" name="Grafikk 6" descr="Matskål til hund med heldekkende fyll">
            <a:extLst>
              <a:ext uri="{FF2B5EF4-FFF2-40B4-BE49-F238E27FC236}">
                <a16:creationId xmlns:a16="http://schemas.microsoft.com/office/drawing/2014/main" id="{49DEC5EE-D791-687E-70EC-B49B43886B44}"/>
              </a:ext>
            </a:extLst>
          </p:cNvPr>
          <p:cNvPicPr>
            <a:picLocks noChangeAspect="1"/>
          </p:cNvPicPr>
          <p:nvPr/>
        </p:nvPicPr>
        <p:blipFill>
          <a:blip r:embed="rId5">
            <a:alphaModFix/>
            <a:extLst>
              <a:ext uri="{96DAC541-7B7A-43D3-8B79-37D633B846F1}">
                <asvg:svgBlip xmlns:asvg="http://schemas.microsoft.com/office/drawing/2016/SVG/main" r:embed="rId6"/>
              </a:ext>
            </a:extLst>
          </a:blip>
          <a:stretch>
            <a:fillRect/>
          </a:stretch>
        </p:blipFill>
        <p:spPr>
          <a:xfrm>
            <a:off x="10747248" y="5602798"/>
            <a:ext cx="1444752" cy="1444752"/>
          </a:xfrm>
          <a:prstGeom prst="rect">
            <a:avLst/>
          </a:prstGeom>
          <a:effectLst>
            <a:softEdge rad="0"/>
          </a:effectLst>
        </p:spPr>
      </p:pic>
      <p:pic>
        <p:nvPicPr>
          <p:cNvPr id="9" name="Grafikk 8" descr="Hund kontur">
            <a:extLst>
              <a:ext uri="{FF2B5EF4-FFF2-40B4-BE49-F238E27FC236}">
                <a16:creationId xmlns:a16="http://schemas.microsoft.com/office/drawing/2014/main" id="{8E452443-FD85-235F-7FA5-BAE7483BD7A9}"/>
              </a:ext>
            </a:extLst>
          </p:cNvPr>
          <p:cNvPicPr>
            <a:picLocks noChangeAspect="1"/>
          </p:cNvPicPr>
          <p:nvPr/>
        </p:nvPicPr>
        <p:blipFill>
          <a:blip r:embed="rId7">
            <a:alphaModFix/>
            <a:extLst>
              <a:ext uri="{96DAC541-7B7A-43D3-8B79-37D633B846F1}">
                <asvg:svgBlip xmlns:asvg="http://schemas.microsoft.com/office/drawing/2016/SVG/main" r:embed="rId8"/>
              </a:ext>
            </a:extLst>
          </a:blip>
          <a:stretch>
            <a:fillRect/>
          </a:stretch>
        </p:blipFill>
        <p:spPr>
          <a:xfrm>
            <a:off x="9022334" y="5622996"/>
            <a:ext cx="1444752" cy="1444752"/>
          </a:xfrm>
          <a:prstGeom prst="rect">
            <a:avLst/>
          </a:prstGeom>
          <a:effectLst>
            <a:softEdge rad="0"/>
          </a:effectLst>
        </p:spPr>
      </p:pic>
      <p:sp>
        <p:nvSpPr>
          <p:cNvPr id="3" name="Plassholder for innhold 2">
            <a:extLst>
              <a:ext uri="{FF2B5EF4-FFF2-40B4-BE49-F238E27FC236}">
                <a16:creationId xmlns:a16="http://schemas.microsoft.com/office/drawing/2014/main" id="{4EFEE0C4-6D35-7700-E768-830BF475D249}"/>
              </a:ext>
            </a:extLst>
          </p:cNvPr>
          <p:cNvSpPr>
            <a:spLocks noGrp="1"/>
          </p:cNvSpPr>
          <p:nvPr>
            <p:ph idx="1"/>
          </p:nvPr>
        </p:nvSpPr>
        <p:spPr>
          <a:xfrm>
            <a:off x="6095847" y="2262732"/>
            <a:ext cx="4977578" cy="2635826"/>
          </a:xfrm>
        </p:spPr>
        <p:txBody>
          <a:bodyPr anchor="ctr">
            <a:normAutofit/>
          </a:bodyPr>
          <a:lstStyle/>
          <a:p>
            <a:pPr>
              <a:buFontTx/>
              <a:buChar char="-"/>
            </a:pPr>
            <a:r>
              <a:rPr lang="nb-NO" sz="1800" dirty="0">
                <a:solidFill>
                  <a:schemeClr val="tx2"/>
                </a:solidFill>
                <a:latin typeface="Times New Roman" panose="02020603050405020304" pitchFamily="18" charset="0"/>
                <a:cs typeface="Times New Roman" panose="02020603050405020304" pitchFamily="18" charset="0"/>
              </a:rPr>
              <a:t>Ivan Pavlov (1849 – 1936)</a:t>
            </a:r>
          </a:p>
          <a:p>
            <a:pPr>
              <a:buFontTx/>
              <a:buChar char="-"/>
            </a:pPr>
            <a:r>
              <a:rPr lang="nb-NO" sz="1800" dirty="0">
                <a:solidFill>
                  <a:schemeClr val="tx2"/>
                </a:solidFill>
                <a:latin typeface="Times New Roman" panose="02020603050405020304" pitchFamily="18" charset="0"/>
                <a:cs typeface="Times New Roman" panose="02020603050405020304" pitchFamily="18" charset="0"/>
              </a:rPr>
              <a:t>Hundeeksperimenter</a:t>
            </a:r>
          </a:p>
          <a:p>
            <a:pPr lvl="1">
              <a:buFontTx/>
              <a:buChar char="-"/>
            </a:pPr>
            <a:r>
              <a:rPr lang="nb-NO" sz="1800" dirty="0">
                <a:solidFill>
                  <a:schemeClr val="tx2"/>
                </a:solidFill>
                <a:latin typeface="Times New Roman" panose="02020603050405020304" pitchFamily="18" charset="0"/>
                <a:cs typeface="Times New Roman" panose="02020603050405020304" pitchFamily="18" charset="0"/>
              </a:rPr>
              <a:t>Assosiere bjelleklang med mat</a:t>
            </a:r>
          </a:p>
          <a:p>
            <a:pPr lvl="1">
              <a:buFontTx/>
              <a:buChar char="-"/>
            </a:pPr>
            <a:r>
              <a:rPr lang="nb-NO" sz="1800" dirty="0">
                <a:solidFill>
                  <a:schemeClr val="tx2"/>
                </a:solidFill>
                <a:latin typeface="Times New Roman" panose="02020603050405020304" pitchFamily="18" charset="0"/>
                <a:cs typeface="Times New Roman" panose="02020603050405020304" pitchFamily="18" charset="0"/>
              </a:rPr>
              <a:t>Fysisk reaksjon</a:t>
            </a:r>
          </a:p>
          <a:p>
            <a:pPr>
              <a:buFontTx/>
              <a:buChar char="-"/>
            </a:pPr>
            <a:r>
              <a:rPr lang="nb-NO" sz="1800" dirty="0">
                <a:solidFill>
                  <a:schemeClr val="tx2"/>
                </a:solidFill>
                <a:latin typeface="Times New Roman" panose="02020603050405020304" pitchFamily="18" charset="0"/>
                <a:cs typeface="Times New Roman" panose="02020603050405020304" pitchFamily="18" charset="0"/>
              </a:rPr>
              <a:t>Manipulere fysisk reaksjon</a:t>
            </a:r>
          </a:p>
          <a:p>
            <a:pPr>
              <a:buFontTx/>
              <a:buChar char="-"/>
            </a:pPr>
            <a:r>
              <a:rPr lang="nb-NO" sz="1800" dirty="0">
                <a:solidFill>
                  <a:schemeClr val="tx2"/>
                </a:solidFill>
                <a:latin typeface="Times New Roman" panose="02020603050405020304" pitchFamily="18" charset="0"/>
                <a:cs typeface="Times New Roman" panose="02020603050405020304" pitchFamily="18" charset="0"/>
              </a:rPr>
              <a:t>Ikke bare hunder</a:t>
            </a:r>
          </a:p>
        </p:txBody>
      </p:sp>
    </p:spTree>
    <p:extLst>
      <p:ext uri="{BB962C8B-B14F-4D97-AF65-F5344CB8AC3E}">
        <p14:creationId xmlns:p14="http://schemas.microsoft.com/office/powerpoint/2010/main" val="511587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tel 1">
            <a:extLst>
              <a:ext uri="{FF2B5EF4-FFF2-40B4-BE49-F238E27FC236}">
                <a16:creationId xmlns:a16="http://schemas.microsoft.com/office/drawing/2014/main" id="{7489FC1E-FD0E-C198-BDB0-3FA46C550869}"/>
              </a:ext>
            </a:extLst>
          </p:cNvPr>
          <p:cNvSpPr>
            <a:spLocks noGrp="1"/>
          </p:cNvSpPr>
          <p:nvPr>
            <p:ph type="title"/>
          </p:nvPr>
        </p:nvSpPr>
        <p:spPr>
          <a:xfrm>
            <a:off x="3033466" y="991261"/>
            <a:ext cx="5754696" cy="1837349"/>
          </a:xfrm>
        </p:spPr>
        <p:txBody>
          <a:bodyPr anchor="ctr">
            <a:normAutofit/>
          </a:bodyPr>
          <a:lstStyle/>
          <a:p>
            <a:pPr algn="ctr"/>
            <a:r>
              <a:rPr lang="nb-NO" sz="3600" b="1" dirty="0" err="1">
                <a:solidFill>
                  <a:schemeClr val="tx2"/>
                </a:solidFill>
                <a:latin typeface="Times New Roman" panose="02020603050405020304" pitchFamily="18" charset="0"/>
                <a:cs typeface="Times New Roman" panose="02020603050405020304" pitchFamily="18" charset="0"/>
              </a:rPr>
              <a:t>Operant</a:t>
            </a:r>
            <a:r>
              <a:rPr lang="nb-NO" sz="3600" dirty="0">
                <a:solidFill>
                  <a:schemeClr val="tx2"/>
                </a:solidFill>
                <a:latin typeface="Times New Roman" panose="02020603050405020304" pitchFamily="18" charset="0"/>
                <a:cs typeface="Times New Roman" panose="02020603050405020304" pitchFamily="18" charset="0"/>
              </a:rPr>
              <a:t> </a:t>
            </a:r>
            <a:r>
              <a:rPr lang="nb-NO" sz="3600" b="1" dirty="0">
                <a:solidFill>
                  <a:schemeClr val="tx2"/>
                </a:solidFill>
                <a:latin typeface="Times New Roman" panose="02020603050405020304" pitchFamily="18" charset="0"/>
                <a:cs typeface="Times New Roman" panose="02020603050405020304" pitchFamily="18" charset="0"/>
              </a:rPr>
              <a:t>betinging</a:t>
            </a:r>
          </a:p>
        </p:txBody>
      </p:sp>
      <p:sp>
        <p:nvSpPr>
          <p:cNvPr id="28" name="Plassholder for innhold 2">
            <a:extLst>
              <a:ext uri="{FF2B5EF4-FFF2-40B4-BE49-F238E27FC236}">
                <a16:creationId xmlns:a16="http://schemas.microsoft.com/office/drawing/2014/main" id="{249877D4-FCB5-CD8F-566C-1BD8EB1F2FFB}"/>
              </a:ext>
            </a:extLst>
          </p:cNvPr>
          <p:cNvSpPr>
            <a:spLocks noGrp="1"/>
          </p:cNvSpPr>
          <p:nvPr>
            <p:ph idx="1"/>
          </p:nvPr>
        </p:nvSpPr>
        <p:spPr>
          <a:xfrm>
            <a:off x="3055954" y="2979336"/>
            <a:ext cx="5709721" cy="2430864"/>
          </a:xfrm>
        </p:spPr>
        <p:txBody>
          <a:bodyPr anchor="t">
            <a:normAutofit/>
          </a:bodyPr>
          <a:lstStyle/>
          <a:p>
            <a:pPr>
              <a:buFontTx/>
              <a:buChar char="-"/>
            </a:pPr>
            <a:r>
              <a:rPr lang="nb-NO" sz="2000" dirty="0">
                <a:solidFill>
                  <a:schemeClr val="tx2"/>
                </a:solidFill>
                <a:latin typeface="Times New Roman" panose="02020603050405020304" pitchFamily="18" charset="0"/>
                <a:cs typeface="Times New Roman" panose="02020603050405020304" pitchFamily="18" charset="0"/>
              </a:rPr>
              <a:t>Innfører stimuli etter reaksjon</a:t>
            </a:r>
          </a:p>
          <a:p>
            <a:pPr>
              <a:buFontTx/>
              <a:buChar char="-"/>
            </a:pPr>
            <a:r>
              <a:rPr lang="nb-NO" sz="2000" dirty="0">
                <a:solidFill>
                  <a:schemeClr val="tx2"/>
                </a:solidFill>
                <a:latin typeface="Times New Roman" panose="02020603050405020304" pitchFamily="18" charset="0"/>
                <a:cs typeface="Times New Roman" panose="02020603050405020304" pitchFamily="18" charset="0"/>
              </a:rPr>
              <a:t>Belønning eller straff</a:t>
            </a:r>
          </a:p>
          <a:p>
            <a:pPr>
              <a:buFontTx/>
              <a:buChar char="-"/>
            </a:pPr>
            <a:r>
              <a:rPr lang="nb-NO" sz="2000" dirty="0">
                <a:solidFill>
                  <a:schemeClr val="tx2"/>
                </a:solidFill>
                <a:latin typeface="Times New Roman" panose="02020603050405020304" pitchFamily="18" charset="0"/>
                <a:cs typeface="Times New Roman" panose="02020603050405020304" pitchFamily="18" charset="0"/>
              </a:rPr>
              <a:t>Belønningssystemer</a:t>
            </a:r>
          </a:p>
          <a:p>
            <a:pPr>
              <a:buFontTx/>
              <a:buChar char="-"/>
            </a:pPr>
            <a:r>
              <a:rPr lang="nb-NO" sz="2000" dirty="0">
                <a:solidFill>
                  <a:schemeClr val="tx2"/>
                </a:solidFill>
                <a:latin typeface="Times New Roman" panose="02020603050405020304" pitchFamily="18" charset="0"/>
                <a:cs typeface="Times New Roman" panose="02020603050405020304" pitchFamily="18" charset="0"/>
              </a:rPr>
              <a:t>Falsk motivasjon</a:t>
            </a:r>
          </a:p>
          <a:p>
            <a:pPr>
              <a:buFontTx/>
              <a:buChar char="-"/>
            </a:pPr>
            <a:r>
              <a:rPr lang="nb-NO" sz="2000" dirty="0">
                <a:solidFill>
                  <a:schemeClr val="tx2"/>
                </a:solidFill>
                <a:latin typeface="Times New Roman" panose="02020603050405020304" pitchFamily="18" charset="0"/>
                <a:cs typeface="Times New Roman" panose="02020603050405020304" pitchFamily="18" charset="0"/>
              </a:rPr>
              <a:t>Ulike belønninger</a:t>
            </a:r>
          </a:p>
          <a:p>
            <a:pPr>
              <a:buFontTx/>
              <a:buChar char="-"/>
            </a:pPr>
            <a:endParaRPr lang="nb-NO" sz="20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786284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1721</TotalTime>
  <Words>1752</Words>
  <Application>Microsoft Office PowerPoint</Application>
  <PresentationFormat>Widescreen</PresentationFormat>
  <Paragraphs>77</Paragraphs>
  <Slides>11</Slides>
  <Notes>9</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11</vt:i4>
      </vt:variant>
    </vt:vector>
  </HeadingPairs>
  <TitlesOfParts>
    <vt:vector size="16" baseType="lpstr">
      <vt:lpstr>Aptos</vt:lpstr>
      <vt:lpstr>Aptos Display</vt:lpstr>
      <vt:lpstr>Arial</vt:lpstr>
      <vt:lpstr>Times New Roman</vt:lpstr>
      <vt:lpstr>Office-tema</vt:lpstr>
      <vt:lpstr>Profesjonsutvikling som lærer i praktisk og estetiske fag Tyra Fevang </vt:lpstr>
      <vt:lpstr>PowerPoint-presentasjon</vt:lpstr>
      <vt:lpstr>PowerPoint-presentasjon</vt:lpstr>
      <vt:lpstr>Profesjon</vt:lpstr>
      <vt:lpstr>PowerPoint-presentasjon</vt:lpstr>
      <vt:lpstr>Å lære å lære</vt:lpstr>
      <vt:lpstr>Behavioristisk orienterte læringsteorier</vt:lpstr>
      <vt:lpstr>Pavlov og klassisk betinging</vt:lpstr>
      <vt:lpstr>Operant betinging</vt:lpstr>
      <vt:lpstr>Konklusjon</vt:lpstr>
      <vt:lpstr>Litteraturliste: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Tyra Fevang</dc:creator>
  <cp:lastModifiedBy>Tyra Fevang</cp:lastModifiedBy>
  <cp:revision>1</cp:revision>
  <dcterms:created xsi:type="dcterms:W3CDTF">2024-11-12T17:09:48Z</dcterms:created>
  <dcterms:modified xsi:type="dcterms:W3CDTF">2024-11-13T21:51:44Z</dcterms:modified>
</cp:coreProperties>
</file>