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80559" autoAdjust="0"/>
  </p:normalViewPr>
  <p:slideViewPr>
    <p:cSldViewPr snapToGrid="0">
      <p:cViewPr varScale="1">
        <p:scale>
          <a:sx n="71" d="100"/>
          <a:sy n="71" d="100"/>
        </p:scale>
        <p:origin x="11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8724B-907F-472D-B396-D79B98D13262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CF8E-0010-4886-A11F-398DBE6F9F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15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" indent="-6350">
              <a:lnSpc>
                <a:spcPct val="148000"/>
              </a:lnSpc>
              <a:spcAft>
                <a:spcPts val="2055"/>
              </a:spcAft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00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97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20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757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" indent="-6350">
              <a:lnSpc>
                <a:spcPct val="148000"/>
              </a:lnSpc>
              <a:spcAft>
                <a:spcPts val="2055"/>
              </a:spcAft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35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596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8156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6167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ACF8E-0010-4886-A11F-398DBE6F9F9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782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757C11-0B59-9752-8576-0E10190C9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3ABDED7-A9BC-92AA-A1AC-C9C53EBE4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EE97B2-1BC3-EB0D-16A1-251C1E16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03D88C-9FF1-0881-A191-6ABC559A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1559BC-D3C7-D9DB-7FCA-2CCA5AC0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524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219B19-7954-C61F-5A80-29FB5F73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417F84-5120-F9A1-6269-2A7497661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E64CFB-403F-158B-4D50-AA7CBE8C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2EC9C1-EB22-BA5F-64E6-67A9624D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23E64E-8287-8878-116E-1DDD692D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278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9356C37-47E5-2373-A465-803223119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74D412-777A-3E4C-89EE-D5CE31F4D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234125-D7C9-C1A5-8AD9-E82B2514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D208DE-E7A7-9CAD-780B-89AD24AA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9DFCA7-9826-3573-C781-E60B7BAB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90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5A69FB-2DD2-2C5D-C0C3-92324770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CABD59-ABFB-F356-2859-E45CC529F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075C51-F3F6-E00B-3A10-BCFCDB6F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3D1219-4E87-B14C-CAFF-E25131DF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0BD9796-6930-5457-EF84-9C0D5D4B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65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D11067-3008-31E6-2F71-08024907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E956F5-0877-5B8A-CFBB-75C9683A5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34A604-D984-8414-6E03-7775FA9F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CCE109-FEE5-D9A4-E9B4-25A8C7EF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208009-233F-1F80-891C-31928F7D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322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90D696-AA64-AEB4-C4BA-84F05EA0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12AF8B-5329-CD69-6E55-B416CACB9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F053B85-BD3E-98A0-D68B-42ADC707D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3CC6977-EE58-B405-4F15-38A2C567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6CF346-191A-4C69-1ACD-D02367F8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7E5845C-E493-E5A3-5963-971760D2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82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6B3CC2-D36D-C210-27FB-E7BA42D8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528D4AC-9699-76DA-849C-F03EBB8F4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C7D4753-4A9D-017F-F3C5-34EFAA70E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FBFA118-2EB6-5498-E90A-B11BE8D0F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F9CEB66-4E7D-0375-603A-80C59E15D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28D6872-90E5-6C6A-62A8-CA87A3A0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132E971-5335-F27E-B5AF-9286021E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0ADC55-9432-3348-C84E-23794FC7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596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419BA6-D6D7-DA1E-B5DC-B61B9619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D8DACB6-1C5E-1247-EC03-97A47D81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F56D58-4549-6578-6853-E381E1C7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4CAD1B5-3E46-B800-7B4B-732B7C4B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37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694A3D7-5A2D-2DDA-C102-CE17BC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26FFB48-2C36-5B64-89F9-CC0E97CE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D900E0E-861C-2ED0-833E-58FE6CB3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29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05A489-2F45-D2CC-B50B-894E2F3E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371F1E-93D6-FFA9-4753-160C0C5BA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334AA88-CAFF-B269-1B80-99D9939E1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E498E34-CA9F-1103-F84C-56AEA1CA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7BDBFE-BCE9-670A-9EF5-631EE853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2660DB-9FF4-4A89-C195-B6702492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36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B80F4-5542-0B33-52EA-B0B3A9BB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987AE5C-718C-D7E9-2246-30D323D96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2E0E6A4-6909-D616-0322-3B133CDD8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E11A38-0EC4-6E55-A150-EC8CD9ACC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63326B-3686-A21D-E750-FD5B3032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878E642-FF76-9794-95F6-637C3262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210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D3B79DA-AEF0-F9E8-8524-DB996CA1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F74BAC-2EB7-1F33-717D-C041FF5D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EA0028-D642-688B-ED74-2D671D7A8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ADC9A-37F6-4339-872C-B8FFA743EF55}" type="datetimeFigureOut">
              <a:rPr lang="nb-NO" smtClean="0"/>
              <a:t>02.12.2024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D1A25F-4FD4-0AC0-0452-AA1BB4230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FD5E57-722A-F745-4F5E-BD2C72726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908ED-991C-4536-B0B9-8A1C4A06BD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90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dir.no/lk20/overordnet-del/prinsipper-for-laring-utvikling-og-danning/2.4-a-lare-a-l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CCC8416D-405E-8669-FE51-C986E1BA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nb-NO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Profesjonsutvikling som lærer i praktisk og estetiske fag</a:t>
            </a:r>
            <a:br>
              <a:rPr lang="nb-NO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b-NO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Tyra Fevang</a:t>
            </a:r>
            <a:r>
              <a:rPr lang="nb-NO" sz="5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1629991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8FCF9744-906E-E314-2D8C-3E212CEC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Konklusjon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E0BE94-23F8-EDD2-EF9D-A6980BBCD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Læring og profesjon har mye til felles</a:t>
            </a:r>
          </a:p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Varig profesjonsutvikling</a:t>
            </a:r>
          </a:p>
        </p:txBody>
      </p:sp>
    </p:spTree>
    <p:extLst>
      <p:ext uri="{BB962C8B-B14F-4D97-AF65-F5344CB8AC3E}">
        <p14:creationId xmlns:p14="http://schemas.microsoft.com/office/powerpoint/2010/main" val="124623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E05A39-3C7F-F344-C584-0FA65C6E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Litteraturliste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08D5D7-1AFD-F9C9-B0C6-D7B7AE99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570"/>
              </a:spcAft>
              <a:buNone/>
            </a:pPr>
            <a:r>
              <a:rPr lang="nb-NO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Imsen</a:t>
            </a:r>
            <a:r>
              <a:rPr lang="nb-NO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G. (2021). </a:t>
            </a:r>
            <a:r>
              <a:rPr lang="nb-NO" sz="18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Lærerens verden </a:t>
            </a:r>
            <a:r>
              <a:rPr lang="nb-NO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(6. utg.). Universitetsforlaget.</a:t>
            </a:r>
          </a:p>
          <a:p>
            <a:pPr marL="0" indent="0">
              <a:lnSpc>
                <a:spcPct val="107000"/>
              </a:lnSpc>
              <a:spcAft>
                <a:spcPts val="570"/>
              </a:spcAft>
              <a:buNone/>
            </a:pPr>
            <a:r>
              <a:rPr lang="nb-NO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Imsen</a:t>
            </a:r>
            <a:r>
              <a:rPr lang="nb-NO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G. (2022). </a:t>
            </a:r>
            <a:r>
              <a:rPr lang="nb-NO" sz="18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Elevens verden </a:t>
            </a:r>
            <a:r>
              <a:rPr lang="nb-NO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(6. utg.). Universitetsforlaget.</a:t>
            </a:r>
          </a:p>
          <a:p>
            <a:pPr marL="0" indent="0">
              <a:lnSpc>
                <a:spcPct val="107000"/>
              </a:lnSpc>
              <a:spcAft>
                <a:spcPts val="570"/>
              </a:spcAft>
              <a:buNone/>
            </a:pPr>
            <a:r>
              <a:rPr lang="nb-NO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Utdanningsdirektoratet. 2024, 8. november. </a:t>
            </a:r>
            <a:r>
              <a:rPr lang="nb-NO" sz="18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Å lære å lære. </a:t>
            </a:r>
            <a:endParaRPr lang="nb-NO" sz="18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48000"/>
              </a:lnSpc>
              <a:spcAft>
                <a:spcPts val="2055"/>
              </a:spcAft>
              <a:buNone/>
            </a:pPr>
            <a:r>
              <a:rPr lang="nb-NO" sz="1800" u="sng" kern="100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https://www.udir.no/lk20/overordnet-del/prinsipper-for-laring-utvikling-og-danning/2.4-alare-a-lare</a:t>
            </a:r>
            <a:r>
              <a:rPr lang="nb-NO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50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0D574B-8FAE-3C1B-A348-6A6B129F9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911" y="1734668"/>
            <a:ext cx="8599871" cy="3751732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2055"/>
              </a:spcAft>
              <a:buNone/>
            </a:pPr>
            <a:endParaRPr lang="nb-NO" sz="1800" i="1" kern="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2055"/>
              </a:spcAft>
              <a:buNone/>
            </a:pPr>
            <a:r>
              <a:rPr lang="nb-NO" sz="1800" i="1" kern="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“Som nevnt er profesjonalitet et begrep som ikke har noen klar definisjon, og kan forstås på litt ulik måte etter hvilken teori en legger til grunn.” </a:t>
            </a:r>
            <a:r>
              <a:rPr lang="nb-NO" sz="1800" kern="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nb-NO" sz="1800" kern="1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Imsen</a:t>
            </a:r>
            <a:r>
              <a:rPr lang="nb-NO" sz="1800" kern="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2021, s. 94) </a:t>
            </a:r>
          </a:p>
          <a:p>
            <a:endParaRPr lang="nb-NO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4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21186CC9-E18E-2B6F-A08B-4722BDAC52B8}"/>
              </a:ext>
            </a:extLst>
          </p:cNvPr>
          <p:cNvSpPr/>
          <p:nvPr/>
        </p:nvSpPr>
        <p:spPr>
          <a:xfrm>
            <a:off x="1275346" y="1471862"/>
            <a:ext cx="3914273" cy="39142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Profesjon</a:t>
            </a:r>
            <a:endParaRPr lang="nb-NO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5FD8569-73D1-6C09-0FC4-399CCB890C52}"/>
              </a:ext>
            </a:extLst>
          </p:cNvPr>
          <p:cNvSpPr/>
          <p:nvPr/>
        </p:nvSpPr>
        <p:spPr>
          <a:xfrm>
            <a:off x="7002381" y="1471863"/>
            <a:ext cx="3914273" cy="391427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Læring</a:t>
            </a:r>
            <a:endParaRPr lang="nb-NO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32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EB1624EC-E067-3E6E-6D4D-0A28EF75A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nb-NO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F7D984-999D-59D3-4EB1-F5279A52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Sosiologiske definisjonen</a:t>
            </a:r>
          </a:p>
          <a:p>
            <a:pPr marL="0" indent="0">
              <a:buNone/>
            </a:pPr>
            <a:r>
              <a:rPr lang="nb-NO" sz="1800" i="1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	- Pr</a:t>
            </a:r>
            <a:r>
              <a:rPr lang="nb-NO" sz="1800" i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ofesjoner består av yrkesgrupper som utfører visse spesialiserte oppgaver for andre, fordi de har skaffet seg en høyt spesialisert kompetanse, fått tillit og dermed et selvstendig ansvar. </a:t>
            </a:r>
            <a:r>
              <a:rPr lang="nb-NO" sz="180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(Imsen, 2021, s. 81) </a:t>
            </a:r>
            <a:endParaRPr lang="nb-NO" sz="1800" i="1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Talcott Parsons</a:t>
            </a:r>
          </a:p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Spesialkompetanse</a:t>
            </a:r>
          </a:p>
          <a:p>
            <a:pPr>
              <a:buFontTx/>
              <a:buChar char="-"/>
            </a:pPr>
            <a:endParaRPr lang="nb-NO" sz="18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4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73D4517-38A7-3D04-92A8-05CBD6778D06}"/>
              </a:ext>
            </a:extLst>
          </p:cNvPr>
          <p:cNvSpPr/>
          <p:nvPr/>
        </p:nvSpPr>
        <p:spPr>
          <a:xfrm>
            <a:off x="0" y="-143934"/>
            <a:ext cx="4080933" cy="23960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Tillit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89A5FB9-6E63-7329-9400-A91CC40A7C74}"/>
              </a:ext>
            </a:extLst>
          </p:cNvPr>
          <p:cNvSpPr/>
          <p:nvPr/>
        </p:nvSpPr>
        <p:spPr>
          <a:xfrm>
            <a:off x="0" y="2230966"/>
            <a:ext cx="4080933" cy="23960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Ansvar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9973432-CBF0-A3CC-3697-E926A04F66A6}"/>
              </a:ext>
            </a:extLst>
          </p:cNvPr>
          <p:cNvSpPr/>
          <p:nvPr/>
        </p:nvSpPr>
        <p:spPr>
          <a:xfrm>
            <a:off x="-1" y="4627033"/>
            <a:ext cx="4080933" cy="23960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Krav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C5BACD0-F95C-68DF-F888-33FA06747BDB}"/>
              </a:ext>
            </a:extLst>
          </p:cNvPr>
          <p:cNvSpPr txBox="1"/>
          <p:nvPr/>
        </p:nvSpPr>
        <p:spPr>
          <a:xfrm>
            <a:off x="4080932" y="4970608"/>
            <a:ext cx="45897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Formelle og uformelle</a:t>
            </a:r>
          </a:p>
          <a:p>
            <a:pPr marL="285750" indent="-285750">
              <a:buFontTx/>
              <a:buChar char="-"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Politikere, stat, foreldre, medborgere</a:t>
            </a:r>
          </a:p>
          <a:p>
            <a:pPr marL="285750" indent="-285750">
              <a:buFontTx/>
              <a:buChar char="-"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Styringsdokumenter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Opplæringsloven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Læreplanen</a:t>
            </a:r>
          </a:p>
          <a:p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7CDE1F7-08F0-00D9-E00C-A53250173634}"/>
              </a:ext>
            </a:extLst>
          </p:cNvPr>
          <p:cNvSpPr txBox="1"/>
          <p:nvPr/>
        </p:nvSpPr>
        <p:spPr>
          <a:xfrm>
            <a:off x="4080932" y="3242039"/>
            <a:ext cx="319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Forventninger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1320A29-8794-B3F2-3850-6CD554540C12}"/>
              </a:ext>
            </a:extLst>
          </p:cNvPr>
          <p:cNvSpPr txBox="1"/>
          <p:nvPr/>
        </p:nvSpPr>
        <p:spPr>
          <a:xfrm>
            <a:off x="4206240" y="869433"/>
            <a:ext cx="319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Faglært</a:t>
            </a:r>
          </a:p>
        </p:txBody>
      </p:sp>
    </p:spTree>
    <p:extLst>
      <p:ext uri="{BB962C8B-B14F-4D97-AF65-F5344CB8AC3E}">
        <p14:creationId xmlns:p14="http://schemas.microsoft.com/office/powerpoint/2010/main" val="261782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E353E10-1EA9-A013-8FFF-960C08A6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nb-NO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Å lære å lære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AE63443B-553C-419D-EE74-64E3E305E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nb-NO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Reflektere</a:t>
            </a:r>
          </a:p>
          <a:p>
            <a:pPr>
              <a:buFontTx/>
              <a:buChar char="-"/>
            </a:pPr>
            <a:r>
              <a:rPr lang="nb-NO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Læringsprosesser</a:t>
            </a:r>
          </a:p>
          <a:p>
            <a:pPr>
              <a:buFontTx/>
              <a:buChar char="-"/>
            </a:pPr>
            <a:r>
              <a:rPr lang="nb-NO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Lære om egen læring</a:t>
            </a:r>
          </a:p>
          <a:p>
            <a:pPr>
              <a:buFontTx/>
              <a:buChar char="-"/>
            </a:pPr>
            <a:endParaRPr lang="nb-NO" sz="2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0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08C841F-134A-5B1E-0D07-18DD288E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5145024" cy="1454051"/>
          </a:xfrm>
        </p:spPr>
        <p:txBody>
          <a:bodyPr anchor="b">
            <a:normAutofit/>
          </a:bodyPr>
          <a:lstStyle/>
          <a:p>
            <a:r>
              <a:rPr lang="nb-NO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Behavioristisk</a:t>
            </a:r>
            <a:r>
              <a:rPr lang="nb-NO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orienterte</a:t>
            </a:r>
            <a:r>
              <a:rPr lang="nb-NO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læringsteorier</a:t>
            </a:r>
          </a:p>
        </p:txBody>
      </p:sp>
      <p:pic>
        <p:nvPicPr>
          <p:cNvPr id="7" name="Grafikk 6" descr="Omriss av et djevelansikt med heldekkende fyll">
            <a:extLst>
              <a:ext uri="{FF2B5EF4-FFF2-40B4-BE49-F238E27FC236}">
                <a16:creationId xmlns:a16="http://schemas.microsoft.com/office/drawing/2014/main" id="{B5552792-6619-3523-B297-4C53D359A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51792" y="268595"/>
            <a:ext cx="1723494" cy="1723494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DB245B-DE74-3722-178A-E4087722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553909" cy="3639289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Hedonismen</a:t>
            </a:r>
          </a:p>
          <a:p>
            <a:pPr lvl="1"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Smerte = straff, tilfredsstillelse = belønning</a:t>
            </a:r>
          </a:p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Klassisk betinging</a:t>
            </a:r>
          </a:p>
          <a:p>
            <a:pPr>
              <a:buFontTx/>
              <a:buChar char="-"/>
            </a:pPr>
            <a:r>
              <a:rPr lang="nb-NO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Operant betinging</a:t>
            </a:r>
          </a:p>
        </p:txBody>
      </p:sp>
      <p:pic>
        <p:nvPicPr>
          <p:cNvPr id="5" name="Grafikk 4" descr="Omriss av et engleansikt med heldekkende fyll">
            <a:extLst>
              <a:ext uri="{FF2B5EF4-FFF2-40B4-BE49-F238E27FC236}">
                <a16:creationId xmlns:a16="http://schemas.microsoft.com/office/drawing/2014/main" id="{EB923614-53CD-AD45-05AC-2650778D50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33727" y="3863170"/>
            <a:ext cx="1996361" cy="19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0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2D25158-8160-4B98-BFB7-F11192CC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93F3B0-75AF-46C7-998D-8E077B865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9D8087-F754-4F19-A2F3-67165BCF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41563"/>
            <a:ext cx="5646974" cy="6483075"/>
            <a:chOff x="-19221" y="0"/>
            <a:chExt cx="5646974" cy="648307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8CFBD1-8653-4373-B4F9-E87B317CD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6CA3544-F575-47F3-8E7F-46C51ED31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0E3720F-9CAC-4277-B7AE-844E145C9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8558D0-DD82-49FD-946B-7C90E2DCC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EF80AB-C2BA-49DA-B6D0-B072FAB76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D792215-2072-5D47-DE5A-BADAF8A1A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82" y="2059461"/>
            <a:ext cx="3799601" cy="2739078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Pavlov og klassisk betinging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9AE5D7-7DEA-4F95-852E-A9CC3D231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5581" y="803670"/>
            <a:ext cx="4977975" cy="197951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CAFA6C6-A3F1-36C0-B4DC-8DD870BF752C}"/>
              </a:ext>
            </a:extLst>
          </p:cNvPr>
          <p:cNvSpPr/>
          <p:nvPr/>
        </p:nvSpPr>
        <p:spPr>
          <a:xfrm>
            <a:off x="5929360" y="647738"/>
            <a:ext cx="5852021" cy="2291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5" name="Grafikk 4" descr="Volum kontur">
            <a:extLst>
              <a:ext uri="{FF2B5EF4-FFF2-40B4-BE49-F238E27FC236}">
                <a16:creationId xmlns:a16="http://schemas.microsoft.com/office/drawing/2014/main" id="{C00961AA-8CD7-DEC3-91E7-7CDC8CFCD6C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0619" y="5602798"/>
            <a:ext cx="1444752" cy="1444752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Grafikk 6" descr="Matskål til hund med heldekkende fyll">
            <a:extLst>
              <a:ext uri="{FF2B5EF4-FFF2-40B4-BE49-F238E27FC236}">
                <a16:creationId xmlns:a16="http://schemas.microsoft.com/office/drawing/2014/main" id="{49DEC5EE-D791-687E-70EC-B49B43886B4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47248" y="5602798"/>
            <a:ext cx="1444752" cy="1444752"/>
          </a:xfrm>
          <a:prstGeom prst="rect">
            <a:avLst/>
          </a:prstGeom>
          <a:effectLst>
            <a:softEdge rad="0"/>
          </a:effectLst>
        </p:spPr>
      </p:pic>
      <p:pic>
        <p:nvPicPr>
          <p:cNvPr id="9" name="Grafikk 8" descr="Hund kontur">
            <a:extLst>
              <a:ext uri="{FF2B5EF4-FFF2-40B4-BE49-F238E27FC236}">
                <a16:creationId xmlns:a16="http://schemas.microsoft.com/office/drawing/2014/main" id="{8E452443-FD85-235F-7FA5-BAE7483BD7A9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/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22334" y="5622996"/>
            <a:ext cx="1444752" cy="1444752"/>
          </a:xfrm>
          <a:prstGeom prst="rect">
            <a:avLst/>
          </a:prstGeom>
          <a:effectLst>
            <a:softEdge rad="0"/>
          </a:effec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FEE0C4-6D35-7700-E768-830BF475D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847" y="2262732"/>
            <a:ext cx="4977578" cy="2635826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nb-NO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Ivan Pavlov (1849 – 1936)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Hundeeksperimenter</a:t>
            </a:r>
          </a:p>
          <a:p>
            <a:pPr lvl="1">
              <a:buFontTx/>
              <a:buChar char="-"/>
            </a:pPr>
            <a:r>
              <a:rPr lang="nb-NO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Assosiere bjelleklang med mat</a:t>
            </a:r>
          </a:p>
          <a:p>
            <a:pPr lvl="1">
              <a:buFontTx/>
              <a:buChar char="-"/>
            </a:pPr>
            <a:r>
              <a:rPr lang="nb-NO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Fysisk reaksjon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Manipulere fysisk reaksjon</a:t>
            </a:r>
          </a:p>
          <a:p>
            <a:pPr>
              <a:buFontTx/>
              <a:buChar char="-"/>
            </a:pPr>
            <a:r>
              <a:rPr lang="nb-NO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Ikke bare hunder</a:t>
            </a:r>
          </a:p>
        </p:txBody>
      </p:sp>
    </p:spTree>
    <p:extLst>
      <p:ext uri="{BB962C8B-B14F-4D97-AF65-F5344CB8AC3E}">
        <p14:creationId xmlns:p14="http://schemas.microsoft.com/office/powerpoint/2010/main" val="51158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7489FC1E-FD0E-C198-BDB0-3FA46C550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nb-NO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Operant</a:t>
            </a:r>
            <a:r>
              <a:rPr lang="nb-NO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betinging</a:t>
            </a:r>
          </a:p>
        </p:txBody>
      </p:sp>
      <p:sp>
        <p:nvSpPr>
          <p:cNvPr id="28" name="Plassholder for innhold 2">
            <a:extLst>
              <a:ext uri="{FF2B5EF4-FFF2-40B4-BE49-F238E27FC236}">
                <a16:creationId xmlns:a16="http://schemas.microsoft.com/office/drawing/2014/main" id="{249877D4-FCB5-CD8F-566C-1BD8EB1F2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pPr>
              <a:buFontTx/>
              <a:buChar char="-"/>
            </a:pPr>
            <a:r>
              <a:rPr lang="nb-NO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Innfører stimuli etter reaksjon</a:t>
            </a:r>
          </a:p>
          <a:p>
            <a:pPr>
              <a:buFontTx/>
              <a:buChar char="-"/>
            </a:pPr>
            <a:r>
              <a:rPr lang="nb-NO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Belønning eller straff</a:t>
            </a:r>
          </a:p>
          <a:p>
            <a:pPr>
              <a:buFontTx/>
              <a:buChar char="-"/>
            </a:pPr>
            <a:r>
              <a:rPr lang="nb-NO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Belønningssystemer</a:t>
            </a:r>
          </a:p>
          <a:p>
            <a:pPr>
              <a:buFontTx/>
              <a:buChar char="-"/>
            </a:pPr>
            <a:r>
              <a:rPr lang="nb-NO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Falsk motivasjon</a:t>
            </a:r>
          </a:p>
          <a:p>
            <a:pPr>
              <a:buFontTx/>
              <a:buChar char="-"/>
            </a:pPr>
            <a:r>
              <a:rPr lang="nb-NO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Ulike belønninger</a:t>
            </a:r>
          </a:p>
          <a:p>
            <a:pPr>
              <a:buFontTx/>
              <a:buChar char="-"/>
            </a:pPr>
            <a:endParaRPr lang="nb-NO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62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267</Words>
  <Application>Microsoft Office PowerPoint</Application>
  <PresentationFormat>Widescreen</PresentationFormat>
  <Paragraphs>59</Paragraphs>
  <Slides>11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Times New Roman</vt:lpstr>
      <vt:lpstr>Office-tema</vt:lpstr>
      <vt:lpstr>Profesjonsutvikling som lærer i praktisk og estetiske fag Tyra Fevang </vt:lpstr>
      <vt:lpstr>PowerPoint-presentasjon</vt:lpstr>
      <vt:lpstr>PowerPoint-presentasjon</vt:lpstr>
      <vt:lpstr>Profesjon</vt:lpstr>
      <vt:lpstr>PowerPoint-presentasjon</vt:lpstr>
      <vt:lpstr>Å lære å lære</vt:lpstr>
      <vt:lpstr>Behavioristisk orienterte læringsteorier</vt:lpstr>
      <vt:lpstr>Pavlov og klassisk betinging</vt:lpstr>
      <vt:lpstr>Operant betinging</vt:lpstr>
      <vt:lpstr>Konklusjon</vt:lpstr>
      <vt:lpstr>Litteraturliste: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Tyra Fevang</dc:creator>
  <cp:lastModifiedBy>Tyra Fevang</cp:lastModifiedBy>
  <cp:revision>2</cp:revision>
  <dcterms:created xsi:type="dcterms:W3CDTF">2024-11-12T17:09:48Z</dcterms:created>
  <dcterms:modified xsi:type="dcterms:W3CDTF">2024-12-02T15:27:35Z</dcterms:modified>
</cp:coreProperties>
</file>