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54A88-03C4-8C46-B2F3-FA7A28FD7FB2}" type="datetimeFigureOut">
              <a:rPr lang="nb-NO" smtClean="0"/>
              <a:t>05.12.2024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2F028-D3AE-6947-BBB6-F3FA935BD8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14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ffectLst/>
              <a:latin typeface="Helvetica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219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03DC7-AE32-01DF-A158-40969D9A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5C52AC1-61DA-52EA-4185-0F9D2BD80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D1D5B12-D7F9-BB2F-0B5E-B0B2C6A73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AA49FC-9821-E3D6-CF19-F6E4C57C5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12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E9897-D216-1B19-D8A5-BFD414F79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F86D824-2FBF-A0C5-5037-FE0634E35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80F6C3D-8B59-5FF5-4A1F-22E3B40CC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E82A35-DF70-8934-1197-54BFD6327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4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6159A-4B93-A63A-0D2F-D094724F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D6E307D-7140-1002-219E-3C3A7ABF5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033F942-2705-504D-3E2B-CBAF0472C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4DAAD8-EC41-43BF-63E2-AC2B4DAAE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514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EC95E-7909-1B0C-528C-28EE33C61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683E113-E88D-2ACA-CEA7-EE75A59D1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4ED2D75-4F46-FEF7-C34D-25B4A279C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7F7613-BF0C-954E-6A1D-327E21586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64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9DF33-2489-7813-65E4-B5DDE0D60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4898AD6-7485-7722-B845-CB87EC02F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20A6379-314E-D45B-95A5-5A5A351F1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3BE4C28-480C-FB22-7557-D4160C6B7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4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86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48AE1-B8BF-5B56-130D-5956CCD43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EE45E24-89E6-40B4-322D-87A4738A0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B3FD971-DC55-E289-F88F-526363257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DAF51-F6F4-BCE3-DE1D-32F6FA177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322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378B1-2F60-57B0-1D24-BD8AA346A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365B9EF-36B4-08F9-EFC8-46935694F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77DC116-1119-B70D-2DAF-33E4370DC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37B6C9F-68D5-723E-943E-197C2E537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7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E8C79-027F-F2F0-670B-CAE38AC5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5EF6F52-47CC-1E5D-6C6D-0C16017C4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2ED9FF5-7546-DD9E-8DB9-27950EDF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936472-4FCC-4546-7AB3-D6ECF00F6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77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2AFDF-FDD9-7BAD-D035-3BAC796B1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C97CAB1-B7D4-DC27-C7F5-7C670C7C0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3EB281A-9DFA-A475-8432-13D928F53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C1A9BE-BF11-32E6-12DE-7CB7B891F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68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053E7-B122-8DE7-4556-8EC5E3894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BEAABA0-C2A1-DF7A-C042-318824859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916BA60-DCD9-0C8D-3117-48A213F90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5BE89F-6E19-463A-2A17-AF0D988E2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726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AE4A0-8CEC-81FF-EECC-6BBDB0774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AE41846-E493-ABEC-C41D-9CE9E7752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0BE886B-C026-1D20-B06F-C4AD5F46C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52B6B5C-1472-BDCD-3F06-FF9AC6D27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276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6CE6E-1E68-380C-B5C8-CCC9C7EDB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3C10E45-3330-2D3F-B92A-9D6B38192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63989C0-0D85-64FC-F8F1-37C51F389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B67004-1B88-36F8-2234-3DF2B25DD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F028-D3AE-6947-BBB6-F3FA935BD82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00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December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9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December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8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December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December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December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4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December 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December 5,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December 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December 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3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December 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9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December 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December 5,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0134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argerik væske kunst">
            <a:extLst>
              <a:ext uri="{FF2B5EF4-FFF2-40B4-BE49-F238E27FC236}">
                <a16:creationId xmlns:a16="http://schemas.microsoft.com/office/drawing/2014/main" id="{6115E0F8-525A-C74B-8B48-95DFF8639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60" r="28511" b="1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5250DC-9BE2-830F-DB22-35C2581D6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bg1"/>
                </a:solidFill>
              </a:rPr>
              <a:t>Arbeidskrav del II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3B9BE9-787A-8B30-F74A-99DB433F4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>
            <a:normAutofit fontScale="92500"/>
          </a:bodyPr>
          <a:lstStyle/>
          <a:p>
            <a:pPr algn="r"/>
            <a:r>
              <a:rPr lang="nb-NO" sz="1400" i="1" dirty="0">
                <a:solidFill>
                  <a:schemeClr val="bg1"/>
                </a:solidFill>
              </a:rPr>
              <a:t>Emne: Læring og skole i samfunnet</a:t>
            </a:r>
          </a:p>
          <a:p>
            <a:pPr algn="r"/>
            <a:endParaRPr lang="nb-NO" sz="1000" dirty="0">
              <a:solidFill>
                <a:schemeClr val="bg1"/>
              </a:solidFill>
            </a:endParaRPr>
          </a:p>
          <a:p>
            <a:pPr algn="r"/>
            <a:r>
              <a:rPr lang="nb-NO" sz="1000" dirty="0" err="1">
                <a:solidFill>
                  <a:schemeClr val="bg1"/>
                </a:solidFill>
              </a:rPr>
              <a:t>wenche-Kristin</a:t>
            </a:r>
            <a:r>
              <a:rPr lang="nb-NO" sz="1000" dirty="0">
                <a:solidFill>
                  <a:schemeClr val="bg1"/>
                </a:solidFill>
              </a:rPr>
              <a:t> haugen – 14. nov. 2024</a:t>
            </a:r>
          </a:p>
        </p:txBody>
      </p:sp>
    </p:spTree>
    <p:extLst>
      <p:ext uri="{BB962C8B-B14F-4D97-AF65-F5344CB8AC3E}">
        <p14:creationId xmlns:p14="http://schemas.microsoft.com/office/powerpoint/2010/main" val="428070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9F0A-60A1-9221-9D89-5B52306AC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A64513-55FD-5D1B-9209-724BD063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Eksempler fra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AF3041-C79B-C20A-CD5E-F2E496153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Håndarbeidstime - s</a:t>
            </a:r>
            <a:r>
              <a:rPr lang="nb-NO" dirty="0">
                <a:effectLst/>
              </a:rPr>
              <a:t>y en dukke som skulle løses med å bruke saks, nål</a:t>
            </a:r>
            <a:r>
              <a:rPr lang="nb-NO" dirty="0"/>
              <a:t> </a:t>
            </a:r>
            <a:r>
              <a:rPr lang="nb-NO" dirty="0">
                <a:effectLst/>
              </a:rPr>
              <a:t>og tråd.</a:t>
            </a:r>
          </a:p>
          <a:p>
            <a:r>
              <a:rPr lang="nb-NO" dirty="0"/>
              <a:t>Varierende fremgang blant elevene.</a:t>
            </a:r>
          </a:p>
          <a:p>
            <a:r>
              <a:rPr lang="nb-NO" dirty="0">
                <a:effectLst/>
              </a:rPr>
              <a:t>Elev A holdt på med genser til dukken, Elev B ville også sy en </a:t>
            </a:r>
            <a:r>
              <a:rPr lang="nb-NO" dirty="0"/>
              <a:t>genser.</a:t>
            </a:r>
          </a:p>
          <a:p>
            <a:r>
              <a:rPr lang="nb-NO" dirty="0">
                <a:effectLst/>
              </a:rPr>
              <a:t>Lærer ba Ele</a:t>
            </a:r>
            <a:r>
              <a:rPr lang="nb-NO" dirty="0"/>
              <a:t>v A om hjelpe Elev B med å komme i gang og lage genseren.</a:t>
            </a:r>
          </a:p>
          <a:p>
            <a:r>
              <a:rPr lang="nb-NO" dirty="0">
                <a:effectLst/>
              </a:rPr>
              <a:t>Hva kan være utfordringen?</a:t>
            </a:r>
          </a:p>
          <a:p>
            <a:r>
              <a:rPr lang="nb-NO" dirty="0"/>
              <a:t>Ble resultatet bra?</a:t>
            </a:r>
          </a:p>
          <a:p>
            <a:r>
              <a:rPr lang="nb-NO" dirty="0">
                <a:effectLst/>
              </a:rPr>
              <a:t>Viktig med relasjon til elevene.</a:t>
            </a:r>
          </a:p>
          <a:p>
            <a:pPr lvl="1"/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761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E8D6C-17C0-EE20-C33E-A533D0017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80E08D-57D6-33FB-7C61-58867015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Eksempler fra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63518F-F791-A447-5ECA-F0441922F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Sløyd – lage salatbestikk ved å bl.a. sage i tørt tre</a:t>
            </a:r>
          </a:p>
          <a:p>
            <a:r>
              <a:rPr lang="nb-NO" dirty="0"/>
              <a:t>Alle starter på samme oppgave, 3 oppgaver tilsammen i løpet av høsten.</a:t>
            </a:r>
          </a:p>
          <a:p>
            <a:r>
              <a:rPr lang="nb-NO" dirty="0"/>
              <a:t>Elev A (ligger langt bak de andre) trengte hjelp til å sage, elev B tilbød seg å gjøre det for henne.</a:t>
            </a:r>
          </a:p>
          <a:p>
            <a:r>
              <a:rPr lang="nb-NO" dirty="0"/>
              <a:t>Lærer stoppet elev B, elev A trenger å lære selv.</a:t>
            </a:r>
          </a:p>
          <a:p>
            <a:r>
              <a:rPr lang="nb-NO" dirty="0"/>
              <a:t>Elev B kan gi tips til elev A, men ikke gjøre jobben for henne.</a:t>
            </a:r>
          </a:p>
          <a:p>
            <a:r>
              <a:rPr lang="nb-NO" dirty="0"/>
              <a:t>Burde læreren latt elev B hjelpe med å sage?</a:t>
            </a:r>
          </a:p>
          <a:p>
            <a:r>
              <a:rPr lang="nb-NO" dirty="0"/>
              <a:t>Vil elev A bli demotivert av å ligge så langt bak?</a:t>
            </a:r>
          </a:p>
          <a:p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16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5BD2F-9219-7954-1DB6-D9FDA81B0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85CF51-22D5-30C6-A145-EE8C0383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Observasjon fra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0B1021-6F43-8FB1-778A-30DE605D3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Lærerne underviser veldig forskjellig.</a:t>
            </a:r>
          </a:p>
          <a:p>
            <a:r>
              <a:rPr lang="nb-NO" dirty="0"/>
              <a:t>Stor forskjell på hvor mye lærerne gjør for elevene.</a:t>
            </a:r>
          </a:p>
          <a:p>
            <a:r>
              <a:rPr lang="nb-NO" dirty="0"/>
              <a:t>Lærer sydde for mye for eleven.</a:t>
            </a:r>
          </a:p>
          <a:p>
            <a:r>
              <a:rPr lang="nb-NO" dirty="0"/>
              <a:t>Elevene kan gå glipp av verdifull erfaring.</a:t>
            </a:r>
          </a:p>
          <a:p>
            <a:r>
              <a:rPr lang="nb-NO" dirty="0"/>
              <a:t>Viktigere med erfaring og problemløsning enn sluttresultatet.</a:t>
            </a:r>
          </a:p>
          <a:p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898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71A8E-9535-CE33-8984-16C5E07FD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0AD6E0-B340-6479-F22E-A3C693C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Konklusjon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DE729D-C6C4-D4CE-1EB0-C8A042D6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Utfordre eleven til å tenke ut løsningen selv.</a:t>
            </a:r>
          </a:p>
          <a:p>
            <a:r>
              <a:rPr lang="nb-NO" dirty="0"/>
              <a:t>God veiledning, mange eksempler.</a:t>
            </a:r>
          </a:p>
          <a:p>
            <a:r>
              <a:rPr lang="nb-NO" dirty="0"/>
              <a:t>S</a:t>
            </a:r>
            <a:r>
              <a:rPr lang="nb-NO" dirty="0">
                <a:effectLst/>
              </a:rPr>
              <a:t>kape et læringsrom hvor det er stor takhøyde.</a:t>
            </a:r>
          </a:p>
          <a:p>
            <a:r>
              <a:rPr lang="nb-NO" dirty="0"/>
              <a:t>Arbeidsro.</a:t>
            </a:r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013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DDFA8-03E1-76A2-CD97-971681808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F77943-E801-1DBB-19C0-391C2C90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Takk for meg!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AF4D0F-9029-2102-04A1-234CF470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991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CE6F-6D0E-CC64-5484-BCA3989F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BB5755-198E-29D2-7F0C-5166D31A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litteraturliste: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945890-B141-8C98-2E3C-EC4183C2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solidFill>
                <a:srgbClr val="0070C1"/>
              </a:solidFill>
              <a:effectLst/>
              <a:latin typeface="Helvetica" pitchFamily="2" charset="0"/>
            </a:endParaRPr>
          </a:p>
          <a:p>
            <a:r>
              <a:rPr lang="nb-NO" dirty="0" err="1">
                <a:effectLst/>
              </a:rPr>
              <a:t>Imsen</a:t>
            </a:r>
            <a:r>
              <a:rPr lang="nb-NO" dirty="0">
                <a:effectLst/>
              </a:rPr>
              <a:t>, G. (2020a). Eleven verden. </a:t>
            </a:r>
            <a:r>
              <a:rPr lang="nb-NO" i="1" dirty="0">
                <a:effectLst/>
              </a:rPr>
              <a:t>Innføring i pedagogisk psykologi (6. utgave). </a:t>
            </a:r>
            <a:r>
              <a:rPr lang="nb-NO" dirty="0">
                <a:effectLst/>
              </a:rPr>
              <a:t>Universitetsforlaget.</a:t>
            </a:r>
          </a:p>
          <a:p>
            <a:r>
              <a:rPr lang="nb-NO" dirty="0" err="1">
                <a:effectLst/>
              </a:rPr>
              <a:t>Imsen</a:t>
            </a:r>
            <a:r>
              <a:rPr lang="nb-NO" dirty="0">
                <a:effectLst/>
              </a:rPr>
              <a:t>, G. (2020b). Lærerens verden. </a:t>
            </a:r>
            <a:r>
              <a:rPr lang="nb-NO" i="1" dirty="0">
                <a:effectLst/>
              </a:rPr>
              <a:t>Innføring i generell didaktikk (6. utgave).</a:t>
            </a:r>
            <a:r>
              <a:rPr lang="nb-NO" dirty="0"/>
              <a:t> </a:t>
            </a:r>
            <a:r>
              <a:rPr lang="nb-NO" dirty="0">
                <a:effectLst/>
              </a:rPr>
              <a:t>Universitetsforlaget.</a:t>
            </a:r>
          </a:p>
          <a:p>
            <a:r>
              <a:rPr lang="nb-NO" dirty="0">
                <a:effectLst/>
              </a:rPr>
              <a:t>Utdanningsdirektoratet. (2020). </a:t>
            </a:r>
            <a:r>
              <a:rPr lang="nb-NO" i="1" dirty="0">
                <a:effectLst/>
              </a:rPr>
              <a:t>Kompetansemål og vurdering. </a:t>
            </a:r>
            <a:r>
              <a:rPr lang="nb-NO" dirty="0">
                <a:effectLst/>
              </a:rPr>
              <a:t>Fastsatt som forskrift.</a:t>
            </a:r>
            <a:r>
              <a:rPr lang="nb-NO" dirty="0"/>
              <a:t> </a:t>
            </a:r>
            <a:r>
              <a:rPr lang="nb-NO" dirty="0">
                <a:effectLst/>
              </a:rPr>
              <a:t>Læreplanverket for Kunnskapsløftet 2020.</a:t>
            </a:r>
            <a:endParaRPr lang="nb-NO" dirty="0">
              <a:solidFill>
                <a:srgbClr val="46788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653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39FA40-906A-925F-9186-4F10CF26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A36B63-775C-B824-B3A9-1F005B64C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Hva er en profesjon?</a:t>
            </a:r>
          </a:p>
          <a:p>
            <a:r>
              <a:rPr lang="nb-NO" dirty="0"/>
              <a:t>Sosiokulturell læringsteori</a:t>
            </a:r>
          </a:p>
          <a:p>
            <a:pPr lvl="1"/>
            <a:r>
              <a:rPr lang="nb-NO" dirty="0"/>
              <a:t>Lev </a:t>
            </a:r>
            <a:r>
              <a:rPr lang="nb-NO" dirty="0" err="1"/>
              <a:t>Vygotsky</a:t>
            </a:r>
            <a:endParaRPr lang="nb-NO" dirty="0"/>
          </a:p>
          <a:p>
            <a:r>
              <a:rPr lang="nb-NO" dirty="0"/>
              <a:t>Erfaringer fra praksis</a:t>
            </a:r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879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BE54D-45A7-7121-F8A3-664898E46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8EE275-FCD0-9A27-A228-E77D60AF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Hva er en profesjon?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1EA8AB-E7B9-82F3-AD60-CAD27BAA4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Hva vil det si at yrket er en profesjon?</a:t>
            </a:r>
          </a:p>
          <a:p>
            <a:r>
              <a:rPr lang="nb-NO" dirty="0"/>
              <a:t>Lege, advokat etc. blir ofte nevnt.</a:t>
            </a:r>
          </a:p>
          <a:p>
            <a:r>
              <a:rPr lang="nb-NO" dirty="0">
                <a:effectLst/>
              </a:rPr>
              <a:t>«Profesjonsbegrepet er uløselig knyttet til profesjonskamp og beskyttelse av egne interesser» (</a:t>
            </a:r>
            <a:r>
              <a:rPr lang="nb-NO" dirty="0" err="1">
                <a:effectLst/>
              </a:rPr>
              <a:t>Imsen</a:t>
            </a:r>
            <a:r>
              <a:rPr lang="nb-NO" dirty="0">
                <a:effectLst/>
              </a:rPr>
              <a:t>, 2020b, s. 80).</a:t>
            </a:r>
          </a:p>
          <a:p>
            <a:r>
              <a:rPr lang="nb-NO" dirty="0"/>
              <a:t>Vil en person uten samme utdannelse være en like god lærer?</a:t>
            </a:r>
            <a:endParaRPr lang="nb-NO" dirty="0">
              <a:effectLst/>
            </a:endParaRPr>
          </a:p>
          <a:p>
            <a:pPr marL="0" indent="0">
              <a:buNone/>
            </a:pPr>
            <a:endParaRPr lang="nb-NO" dirty="0">
              <a:effectLst/>
              <a:latin typeface="Helvetica" pitchFamily="2" charset="0"/>
            </a:endParaRPr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087ADC9-3700-DD8C-DEA8-FC694AAB44E7}"/>
              </a:ext>
            </a:extLst>
          </p:cNvPr>
          <p:cNvSpPr txBox="1"/>
          <p:nvPr/>
        </p:nvSpPr>
        <p:spPr>
          <a:xfrm>
            <a:off x="9975272" y="6436426"/>
            <a:ext cx="1637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Imsen</a:t>
            </a:r>
            <a:r>
              <a:rPr lang="nb-NO" sz="1400" dirty="0"/>
              <a:t>. 2020b, s. 80.</a:t>
            </a:r>
          </a:p>
        </p:txBody>
      </p:sp>
    </p:spTree>
    <p:extLst>
      <p:ext uri="{BB962C8B-B14F-4D97-AF65-F5344CB8AC3E}">
        <p14:creationId xmlns:p14="http://schemas.microsoft.com/office/powerpoint/2010/main" val="377908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288E6-2673-A23A-8DCB-DC28F7B9D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4E1F5-94FE-4FDE-3BFC-948A2907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Hva er en profesjon?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DE5D12-6CBD-E857-3D1E-B639F7F8D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>
                <a:effectLst/>
              </a:rPr>
              <a:t>«Profesjoner består av yrkesgrupper som utfører visse spesialiserte oppgaver for andre fordi</a:t>
            </a:r>
            <a:r>
              <a:rPr lang="nb-NO" dirty="0"/>
              <a:t> </a:t>
            </a:r>
            <a:r>
              <a:rPr lang="nb-NO" dirty="0">
                <a:effectLst/>
              </a:rPr>
              <a:t>de har skaffet seg en høyt spesialisert kompetanse, fått tillit og dermed et selvstendig ansvar»</a:t>
            </a:r>
            <a:r>
              <a:rPr lang="nb-NO" dirty="0"/>
              <a:t> (</a:t>
            </a:r>
            <a:r>
              <a:rPr lang="nb-NO" dirty="0" err="1">
                <a:effectLst/>
              </a:rPr>
              <a:t>Imsen</a:t>
            </a:r>
            <a:r>
              <a:rPr lang="nb-NO" dirty="0">
                <a:effectLst/>
              </a:rPr>
              <a:t>, 2020b, s. 81).</a:t>
            </a:r>
          </a:p>
          <a:p>
            <a:r>
              <a:rPr lang="nb-NO" dirty="0"/>
              <a:t>Belyse lærerprofesjon på 3 måter:</a:t>
            </a:r>
          </a:p>
          <a:p>
            <a:pPr lvl="1"/>
            <a:r>
              <a:rPr lang="nb-NO" dirty="0">
                <a:effectLst/>
              </a:rPr>
              <a:t>hvordan vi underviser</a:t>
            </a:r>
            <a:r>
              <a:rPr lang="nb-NO" dirty="0"/>
              <a:t> </a:t>
            </a:r>
            <a:r>
              <a:rPr lang="nb-NO" dirty="0">
                <a:effectLst/>
              </a:rPr>
              <a:t>sammenlignet med en som ikke har samme utdannelse.</a:t>
            </a:r>
          </a:p>
          <a:p>
            <a:pPr lvl="1"/>
            <a:r>
              <a:rPr lang="nb-NO" dirty="0">
                <a:effectLst/>
              </a:rPr>
              <a:t>vi kan få kunnskapen til å undervise</a:t>
            </a:r>
            <a:r>
              <a:rPr lang="nb-NO" dirty="0"/>
              <a:t> </a:t>
            </a:r>
            <a:r>
              <a:rPr lang="nb-NO" dirty="0">
                <a:effectLst/>
              </a:rPr>
              <a:t>gjennom utdannelse.</a:t>
            </a:r>
          </a:p>
          <a:p>
            <a:pPr lvl="1"/>
            <a:r>
              <a:rPr lang="nb-NO" dirty="0">
                <a:effectLst/>
              </a:rPr>
              <a:t>vi bruker forskning i utdannelsen og arbeidet vårt.</a:t>
            </a:r>
          </a:p>
          <a:p>
            <a:endParaRPr lang="nb-NO" dirty="0">
              <a:effectLst/>
              <a:latin typeface="Helvetica" pitchFamily="2" charset="0"/>
            </a:endParaRPr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CE5549B-363C-457C-3094-835685877F46}"/>
              </a:ext>
            </a:extLst>
          </p:cNvPr>
          <p:cNvSpPr txBox="1"/>
          <p:nvPr/>
        </p:nvSpPr>
        <p:spPr>
          <a:xfrm>
            <a:off x="9963397" y="6424551"/>
            <a:ext cx="164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Imsen</a:t>
            </a:r>
            <a:r>
              <a:rPr lang="nb-NO" sz="1400" dirty="0"/>
              <a:t>, 2020b, s. 81.</a:t>
            </a:r>
          </a:p>
        </p:txBody>
      </p:sp>
    </p:spTree>
    <p:extLst>
      <p:ext uri="{BB962C8B-B14F-4D97-AF65-F5344CB8AC3E}">
        <p14:creationId xmlns:p14="http://schemas.microsoft.com/office/powerpoint/2010/main" val="22069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482F0-419C-1FCF-DF18-C89A823BE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7CCBA0-123E-502A-A8D6-463E56C8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Hva er en profesjon?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355D76-6D33-FB9D-4927-F003E2B9F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>
                <a:effectLst/>
              </a:rPr>
              <a:t>Læreplaner, lover og regler.</a:t>
            </a:r>
          </a:p>
          <a:p>
            <a:r>
              <a:rPr lang="nb-NO" dirty="0"/>
              <a:t>Ansvar for undervisningen.</a:t>
            </a:r>
          </a:p>
          <a:p>
            <a:r>
              <a:rPr lang="nb-NO" dirty="0">
                <a:effectLst/>
              </a:rPr>
              <a:t>Godkjent praksis.</a:t>
            </a:r>
          </a:p>
          <a:p>
            <a:r>
              <a:rPr lang="nb-NO" dirty="0">
                <a:effectLst/>
              </a:rPr>
              <a:t>»Beskyttet tittel»</a:t>
            </a:r>
          </a:p>
          <a:p>
            <a:r>
              <a:rPr lang="nb-NO" dirty="0"/>
              <a:t>Utdanningsløp med fordypende kunnskap om feltet.</a:t>
            </a:r>
            <a:endParaRPr lang="nb-NO" dirty="0">
              <a:effectLst/>
            </a:endParaRPr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672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C8E7A-B6EE-DC6C-F0ED-F08C6D0F2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162993-7294-B509-831A-A8E06B0C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Sosiokulturell læringsteori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FC620C-C19F-5B66-B229-A4FFDFBFF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Lev </a:t>
            </a:r>
            <a:r>
              <a:rPr lang="nb-NO" dirty="0" err="1"/>
              <a:t>Vygotsky</a:t>
            </a:r>
            <a:r>
              <a:rPr lang="nb-NO" dirty="0"/>
              <a:t> (1896-1934).</a:t>
            </a:r>
          </a:p>
          <a:p>
            <a:r>
              <a:rPr lang="nb-NO" dirty="0"/>
              <a:t>Språket er en del av den sosiale intellektuelle utviklingen.</a:t>
            </a:r>
          </a:p>
          <a:p>
            <a:r>
              <a:rPr lang="nb-NO" dirty="0"/>
              <a:t>Egosentrisk tale -&gt; taus indre tale.</a:t>
            </a:r>
          </a:p>
          <a:p>
            <a:r>
              <a:rPr lang="nb-NO" dirty="0"/>
              <a:t>Indre monologen (tanker) og det ytre talespråket.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E762F09-0169-5CEF-F970-AB6B28FF88ED}"/>
              </a:ext>
            </a:extLst>
          </p:cNvPr>
          <p:cNvSpPr txBox="1"/>
          <p:nvPr/>
        </p:nvSpPr>
        <p:spPr>
          <a:xfrm>
            <a:off x="9583387" y="6412675"/>
            <a:ext cx="2029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Imsen</a:t>
            </a:r>
            <a:r>
              <a:rPr lang="nb-NO" sz="1400" dirty="0"/>
              <a:t>, 2020a, s. 192-198.</a:t>
            </a:r>
          </a:p>
        </p:txBody>
      </p:sp>
    </p:spTree>
    <p:extLst>
      <p:ext uri="{BB962C8B-B14F-4D97-AF65-F5344CB8AC3E}">
        <p14:creationId xmlns:p14="http://schemas.microsoft.com/office/powerpoint/2010/main" val="188439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E528E-11BA-93FA-1A76-718B7E5C2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1AFE3-A537-7C6D-B234-AC9FD921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Sosiokulturell læringsteori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F11427-11A1-6B67-CB31-1AA055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Den proksimale/nærmeste utviklingssonen.</a:t>
            </a:r>
          </a:p>
          <a:p>
            <a:pPr lvl="1"/>
            <a:r>
              <a:rPr lang="nb-NO" dirty="0"/>
              <a:t>Lærer mer sammen med andre enn alene.</a:t>
            </a:r>
          </a:p>
          <a:p>
            <a:pPr lvl="1"/>
            <a:r>
              <a:rPr lang="nb-NO" dirty="0"/>
              <a:t>Alle har en grense for hva en kan oppnå alene, </a:t>
            </a:r>
          </a:p>
          <a:p>
            <a:pPr marL="457200" lvl="1" indent="0">
              <a:buNone/>
            </a:pPr>
            <a:r>
              <a:rPr lang="nb-NO" dirty="0"/>
              <a:t>og med hjelp fra andre.</a:t>
            </a:r>
          </a:p>
          <a:p>
            <a:pPr lvl="1"/>
            <a:r>
              <a:rPr lang="nb-NO" dirty="0"/>
              <a:t>«Medierende hjelper».</a:t>
            </a:r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tekst, brev, kart, kontorrekvisitter&#10;&#10;Automatisk generert beskrivelse">
            <a:extLst>
              <a:ext uri="{FF2B5EF4-FFF2-40B4-BE49-F238E27FC236}">
                <a16:creationId xmlns:a16="http://schemas.microsoft.com/office/drawing/2014/main" id="{7D4F41D1-19E8-1887-0EC3-F50F0C54A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94" y="2387155"/>
            <a:ext cx="4451986" cy="291954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381E526-B54E-0AAB-4DED-34D6382FAA19}"/>
              </a:ext>
            </a:extLst>
          </p:cNvPr>
          <p:cNvSpPr txBox="1"/>
          <p:nvPr/>
        </p:nvSpPr>
        <p:spPr>
          <a:xfrm>
            <a:off x="9559636" y="6424551"/>
            <a:ext cx="2053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Imsen</a:t>
            </a:r>
            <a:r>
              <a:rPr lang="nb-NO" sz="1400" dirty="0"/>
              <a:t>, 2020a, s. 199-200.</a:t>
            </a:r>
          </a:p>
        </p:txBody>
      </p:sp>
    </p:spTree>
    <p:extLst>
      <p:ext uri="{BB962C8B-B14F-4D97-AF65-F5344CB8AC3E}">
        <p14:creationId xmlns:p14="http://schemas.microsoft.com/office/powerpoint/2010/main" val="323075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FDF84-3038-FA75-D8C1-240187964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AB8FF2-3E7A-8D80-5925-4E0C4F1A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Sosiokulturell læringsteori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348540-1BF1-DAF5-25BF-B818FDD5E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Utvikling er ikke statisk, fortid og fremtid.</a:t>
            </a:r>
          </a:p>
          <a:p>
            <a:r>
              <a:rPr lang="nb-NO" dirty="0">
                <a:effectLst/>
              </a:rPr>
              <a:t>«</a:t>
            </a:r>
            <a:r>
              <a:rPr lang="nb-NO" dirty="0" err="1">
                <a:effectLst/>
              </a:rPr>
              <a:t>Pædagogiken</a:t>
            </a:r>
            <a:r>
              <a:rPr lang="nb-NO" dirty="0">
                <a:effectLst/>
              </a:rPr>
              <a:t> må orientere sig mod morgendagen i barnets </a:t>
            </a:r>
            <a:r>
              <a:rPr lang="nb-NO" dirty="0" err="1">
                <a:effectLst/>
              </a:rPr>
              <a:t>udvikling</a:t>
            </a:r>
            <a:r>
              <a:rPr lang="nb-NO" dirty="0">
                <a:effectLst/>
              </a:rPr>
              <a:t> og vende seg bort  fra gårsdagen. Først da vil den kunne </a:t>
            </a:r>
            <a:r>
              <a:rPr lang="nb-NO" dirty="0" err="1">
                <a:effectLst/>
              </a:rPr>
              <a:t>vække</a:t>
            </a:r>
            <a:r>
              <a:rPr lang="nb-NO" dirty="0">
                <a:effectLst/>
              </a:rPr>
              <a:t> de </a:t>
            </a:r>
            <a:r>
              <a:rPr lang="nb-NO" dirty="0" err="1">
                <a:effectLst/>
              </a:rPr>
              <a:t>udviklingsprocesser</a:t>
            </a:r>
            <a:r>
              <a:rPr lang="nb-NO" dirty="0">
                <a:effectLst/>
              </a:rPr>
              <a:t> til live,</a:t>
            </a:r>
            <a:r>
              <a:rPr lang="nb-NO" dirty="0"/>
              <a:t> </a:t>
            </a:r>
            <a:r>
              <a:rPr lang="nb-NO" dirty="0">
                <a:effectLst/>
              </a:rPr>
              <a:t>som ligger i den nærmeste </a:t>
            </a:r>
            <a:r>
              <a:rPr lang="nb-NO" dirty="0" err="1">
                <a:effectLst/>
              </a:rPr>
              <a:t>udviklings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zone</a:t>
            </a:r>
            <a:r>
              <a:rPr lang="nb-NO" dirty="0">
                <a:effectLst/>
              </a:rPr>
              <a:t>» (</a:t>
            </a:r>
            <a:r>
              <a:rPr lang="nb-NO" dirty="0" err="1">
                <a:effectLst/>
              </a:rPr>
              <a:t>Vygotsky</a:t>
            </a:r>
            <a:r>
              <a:rPr lang="nb-NO" dirty="0">
                <a:effectLst/>
              </a:rPr>
              <a:t>, 1982, sitert i </a:t>
            </a:r>
            <a:r>
              <a:rPr lang="nb-NO" dirty="0" err="1">
                <a:effectLst/>
              </a:rPr>
              <a:t>Imsen</a:t>
            </a:r>
            <a:r>
              <a:rPr lang="nb-NO" dirty="0">
                <a:effectLst/>
              </a:rPr>
              <a:t>, 2020a, s. 201).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E4C1CD5-5995-1032-6BEF-4B603A1BE6DE}"/>
              </a:ext>
            </a:extLst>
          </p:cNvPr>
          <p:cNvSpPr txBox="1"/>
          <p:nvPr/>
        </p:nvSpPr>
        <p:spPr>
          <a:xfrm>
            <a:off x="9927770" y="6400801"/>
            <a:ext cx="168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Imsen</a:t>
            </a:r>
            <a:r>
              <a:rPr lang="nb-NO" sz="1400" dirty="0"/>
              <a:t>, 2020a, s. 201.</a:t>
            </a:r>
          </a:p>
        </p:txBody>
      </p:sp>
    </p:spTree>
    <p:extLst>
      <p:ext uri="{BB962C8B-B14F-4D97-AF65-F5344CB8AC3E}">
        <p14:creationId xmlns:p14="http://schemas.microsoft.com/office/powerpoint/2010/main" val="282218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C468C-9494-DA39-CAD1-60A472D12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45BE2-A882-361B-75E9-824A49F8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Overordnet om praksisen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C0261D-04F8-49B3-D12E-F9D7F771F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Håndarbeidstimer, oldtidshistorie og sløyd.</a:t>
            </a:r>
          </a:p>
          <a:p>
            <a:r>
              <a:rPr lang="nb-NO" dirty="0"/>
              <a:t>Lærerne hjelper, viser og forteller elevene. Elever hjelper andre elever.</a:t>
            </a:r>
          </a:p>
          <a:p>
            <a:r>
              <a:rPr lang="nb-NO" dirty="0"/>
              <a:t>Den proksimale utviklingssonen.</a:t>
            </a:r>
          </a:p>
          <a:p>
            <a:r>
              <a:rPr lang="nb-NO" dirty="0"/>
              <a:t>6. klasse.</a:t>
            </a:r>
          </a:p>
          <a:p>
            <a:r>
              <a:rPr lang="nb-NO" dirty="0"/>
              <a:t>Kompetansemål: </a:t>
            </a:r>
            <a:r>
              <a:rPr lang="nb-NO" i="1" dirty="0">
                <a:effectLst/>
              </a:rPr>
              <a:t>«bruke ulike håndverktøy og elektriske verktøy for å bearbeide og sammenføye harde, plastiske og myke materialer på en trygg og miljøbevisst måte»</a:t>
            </a:r>
            <a:r>
              <a:rPr lang="nb-NO" dirty="0"/>
              <a:t> </a:t>
            </a:r>
            <a:r>
              <a:rPr lang="nb-NO" i="1" dirty="0">
                <a:effectLst/>
              </a:rPr>
              <a:t>(Utdanningsdirektoraret, 2020)</a:t>
            </a:r>
            <a:r>
              <a:rPr lang="nb-NO" i="1" dirty="0"/>
              <a:t>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772105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762</Words>
  <Application>Microsoft Macintosh PowerPoint</Application>
  <PresentationFormat>Widescreen</PresentationFormat>
  <Paragraphs>140</Paragraphs>
  <Slides>15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Aptos</vt:lpstr>
      <vt:lpstr>Arial</vt:lpstr>
      <vt:lpstr>Gill Sans Nova</vt:lpstr>
      <vt:lpstr>Helvetica</vt:lpstr>
      <vt:lpstr>GradientRiseVTI</vt:lpstr>
      <vt:lpstr>Arbeidskrav del II</vt:lpstr>
      <vt:lpstr>Innhold</vt:lpstr>
      <vt:lpstr>Hva er en profesjon?</vt:lpstr>
      <vt:lpstr>Hva er en profesjon?</vt:lpstr>
      <vt:lpstr>Hva er en profesjon?</vt:lpstr>
      <vt:lpstr>Sosiokulturell læringsteori</vt:lpstr>
      <vt:lpstr>Sosiokulturell læringsteori</vt:lpstr>
      <vt:lpstr>Sosiokulturell læringsteori</vt:lpstr>
      <vt:lpstr>Overordnet om praksisen</vt:lpstr>
      <vt:lpstr>Eksempler fra praksis</vt:lpstr>
      <vt:lpstr>Eksempler fra praksis</vt:lpstr>
      <vt:lpstr>Observasjon fra praksis</vt:lpstr>
      <vt:lpstr>Konklusjon</vt:lpstr>
      <vt:lpstr>Takk for meg!</vt:lpstr>
      <vt:lpstr>litteraturliste: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Wenche-Kristin Haugen</dc:creator>
  <cp:lastModifiedBy>Wenche-Kristin Haugen</cp:lastModifiedBy>
  <cp:revision>13</cp:revision>
  <dcterms:created xsi:type="dcterms:W3CDTF">2024-11-10T10:14:04Z</dcterms:created>
  <dcterms:modified xsi:type="dcterms:W3CDTF">2024-12-05T22:16:53Z</dcterms:modified>
</cp:coreProperties>
</file>