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62" r:id="rId2"/>
    <p:sldId id="463" r:id="rId3"/>
    <p:sldId id="464" r:id="rId4"/>
    <p:sldId id="465" r:id="rId5"/>
    <p:sldId id="469" r:id="rId6"/>
    <p:sldId id="470" r:id="rId7"/>
    <p:sldId id="520" r:id="rId8"/>
    <p:sldId id="471" r:id="rId9"/>
    <p:sldId id="592" r:id="rId10"/>
    <p:sldId id="593" r:id="rId11"/>
    <p:sldId id="594" r:id="rId12"/>
    <p:sldId id="595" r:id="rId13"/>
    <p:sldId id="596" r:id="rId14"/>
    <p:sldId id="466" r:id="rId15"/>
    <p:sldId id="575" r:id="rId16"/>
    <p:sldId id="472" r:id="rId17"/>
    <p:sldId id="467" r:id="rId18"/>
    <p:sldId id="473" r:id="rId19"/>
    <p:sldId id="474" r:id="rId20"/>
    <p:sldId id="598" r:id="rId21"/>
    <p:sldId id="475" r:id="rId22"/>
    <p:sldId id="476" r:id="rId23"/>
    <p:sldId id="500" r:id="rId24"/>
    <p:sldId id="601" r:id="rId25"/>
    <p:sldId id="600" r:id="rId26"/>
    <p:sldId id="491" r:id="rId27"/>
    <p:sldId id="477" r:id="rId28"/>
    <p:sldId id="492" r:id="rId29"/>
    <p:sldId id="493" r:id="rId30"/>
    <p:sldId id="478" r:id="rId31"/>
    <p:sldId id="479" r:id="rId32"/>
    <p:sldId id="481" r:id="rId33"/>
    <p:sldId id="480" r:id="rId34"/>
    <p:sldId id="483" r:id="rId35"/>
    <p:sldId id="484" r:id="rId36"/>
    <p:sldId id="489" r:id="rId37"/>
    <p:sldId id="497" r:id="rId38"/>
    <p:sldId id="607" r:id="rId39"/>
    <p:sldId id="597" r:id="rId40"/>
    <p:sldId id="602" r:id="rId41"/>
    <p:sldId id="603" r:id="rId42"/>
    <p:sldId id="604" r:id="rId43"/>
    <p:sldId id="605" r:id="rId44"/>
    <p:sldId id="606" r:id="rId45"/>
    <p:sldId id="270" r:id="rId46"/>
    <p:sldId id="581" r:id="rId47"/>
    <p:sldId id="580" r:id="rId48"/>
    <p:sldId id="579" r:id="rId49"/>
    <p:sldId id="486" r:id="rId50"/>
    <p:sldId id="487" r:id="rId51"/>
    <p:sldId id="488" r:id="rId52"/>
    <p:sldId id="494" r:id="rId53"/>
  </p:sldIdLst>
  <p:sldSz cx="12192000" cy="6858000"/>
  <p:notesSz cx="6669088"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ke Gjetrang" initials="SG" lastIdx="18" clrIdx="0">
    <p:extLst>
      <p:ext uri="{19B8F6BF-5375-455C-9EA6-DF929625EA0E}">
        <p15:presenceInfo xmlns:p15="http://schemas.microsoft.com/office/powerpoint/2012/main" userId="S-1-5-21-1819426770-1882679541-1392588124-535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87"/>
    <a:srgbClr val="FDEDF7"/>
    <a:srgbClr val="F8B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3" autoAdjust="0"/>
    <p:restoredTop sz="70606" autoAdjust="0"/>
  </p:normalViewPr>
  <p:slideViewPr>
    <p:cSldViewPr snapToGrid="0">
      <p:cViewPr varScale="1">
        <p:scale>
          <a:sx n="64" d="100"/>
          <a:sy n="64" d="100"/>
        </p:scale>
        <p:origin x="348" y="40"/>
      </p:cViewPr>
      <p:guideLst/>
    </p:cSldViewPr>
  </p:slideViewPr>
  <p:notesTextViewPr>
    <p:cViewPr>
      <p:scale>
        <a:sx n="1" d="1"/>
        <a:sy n="1" d="1"/>
      </p:scale>
      <p:origin x="0" y="0"/>
    </p:cViewPr>
  </p:notesTextViewPr>
  <p:notesViewPr>
    <p:cSldViewPr snapToGrid="0">
      <p:cViewPr>
        <p:scale>
          <a:sx n="80" d="100"/>
          <a:sy n="80" d="100"/>
        </p:scale>
        <p:origin x="2880" y="-11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err="1"/>
              <a:t>Aldersfordeling</a:t>
            </a:r>
            <a:r>
              <a:rPr lang="en-US" dirty="0"/>
              <a:t> 2023</a:t>
            </a:r>
          </a:p>
        </c:rich>
      </c:tx>
      <c:layout>
        <c:manualLayout>
          <c:xMode val="edge"/>
          <c:yMode val="edge"/>
          <c:x val="0.30112281411748554"/>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2023</c:v>
                </c:pt>
              </c:strCache>
            </c:strRef>
          </c:tx>
          <c:dPt>
            <c:idx val="0"/>
            <c:bubble3D val="0"/>
            <c:spPr>
              <a:solidFill>
                <a:schemeClr val="accent1">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73E-46AB-855B-86E17E6C87A7}"/>
              </c:ext>
            </c:extLst>
          </c:dPt>
          <c:dPt>
            <c:idx val="1"/>
            <c:bubble3D val="0"/>
            <c:spPr>
              <a:solidFill>
                <a:schemeClr val="accent1">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73E-46AB-855B-86E17E6C87A7}"/>
              </c:ext>
            </c:extLst>
          </c:dPt>
          <c:dPt>
            <c:idx val="2"/>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73E-46AB-855B-86E17E6C87A7}"/>
              </c:ext>
            </c:extLst>
          </c:dPt>
          <c:dPt>
            <c:idx val="3"/>
            <c:bubble3D val="0"/>
            <c:spPr>
              <a:solidFill>
                <a:schemeClr val="accent1">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73E-46AB-855B-86E17E6C87A7}"/>
              </c:ext>
            </c:extLst>
          </c:dPt>
          <c:dPt>
            <c:idx val="4"/>
            <c:bubble3D val="0"/>
            <c:spPr>
              <a:solidFill>
                <a:schemeClr val="accent1">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73E-46AB-855B-86E17E6C87A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hade val="53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1-173E-46AB-855B-86E17E6C87A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hade val="76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2-173E-46AB-855B-86E17E6C87A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3-173E-46AB-855B-86E17E6C87A7}"/>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tint val="77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4-173E-46AB-855B-86E17E6C87A7}"/>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tint val="54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5-173E-46AB-855B-86E17E6C87A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'Ark1'!$A$2:$A$6</c:f>
              <c:strCache>
                <c:ptCount val="5"/>
                <c:pt idx="0">
                  <c:v>0-5 år</c:v>
                </c:pt>
                <c:pt idx="1">
                  <c:v>6 - 12 år</c:v>
                </c:pt>
                <c:pt idx="2">
                  <c:v>12 - 16 år</c:v>
                </c:pt>
                <c:pt idx="3">
                  <c:v>16 - 18 år</c:v>
                </c:pt>
                <c:pt idx="4">
                  <c:v>18+ år</c:v>
                </c:pt>
              </c:strCache>
            </c:strRef>
          </c:cat>
          <c:val>
            <c:numRef>
              <c:f>'Ark1'!$B$2:$B$6</c:f>
              <c:numCache>
                <c:formatCode>General</c:formatCode>
                <c:ptCount val="5"/>
                <c:pt idx="0">
                  <c:v>66</c:v>
                </c:pt>
                <c:pt idx="1">
                  <c:v>223</c:v>
                </c:pt>
                <c:pt idx="2">
                  <c:v>294</c:v>
                </c:pt>
                <c:pt idx="3">
                  <c:v>12</c:v>
                </c:pt>
                <c:pt idx="4">
                  <c:v>31</c:v>
                </c:pt>
              </c:numCache>
            </c:numRef>
          </c:val>
          <c:extLst>
            <c:ext xmlns:c16="http://schemas.microsoft.com/office/drawing/2014/chart" uri="{C3380CC4-5D6E-409C-BE32-E72D297353CC}">
              <c16:uniqueId val="{00000000-173E-46AB-855B-86E17E6C87A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6-12 år</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CBE5-4328-B0F3-4A9F394F8CF3}"/>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2-CBE5-4328-B0F3-4A9F394F8CF3}"/>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C8AE-4852-88F8-13FC2FA84E8E}"/>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C8AE-4852-88F8-13FC2FA84E8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dLblPos val="bestFit"/>
              <c:showLegendKey val="0"/>
              <c:showVal val="0"/>
              <c:showCatName val="1"/>
              <c:showSerName val="0"/>
              <c:showPercent val="1"/>
              <c:showBubbleSize val="0"/>
              <c:extLst>
                <c:ext xmlns:c16="http://schemas.microsoft.com/office/drawing/2014/chart" uri="{C3380CC4-5D6E-409C-BE32-E72D297353CC}">
                  <c16:uniqueId val="{00000001-CBE5-4328-B0F3-4A9F394F8CF3}"/>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dLblPos val="bestFit"/>
              <c:showLegendKey val="0"/>
              <c:showVal val="0"/>
              <c:showCatName val="1"/>
              <c:showSerName val="0"/>
              <c:showPercent val="1"/>
              <c:showBubbleSize val="0"/>
              <c:extLst>
                <c:ext xmlns:c16="http://schemas.microsoft.com/office/drawing/2014/chart" uri="{C3380CC4-5D6E-409C-BE32-E72D297353CC}">
                  <c16:uniqueId val="{00000002-CBE5-4328-B0F3-4A9F394F8C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3"/>
                <c:pt idx="0">
                  <c:v>SO</c:v>
                </c:pt>
                <c:pt idx="1">
                  <c:v>Vold</c:v>
                </c:pt>
                <c:pt idx="2">
                  <c:v>Annet</c:v>
                </c:pt>
              </c:strCache>
            </c:strRef>
          </c:cat>
          <c:val>
            <c:numRef>
              <c:f>'Ark1'!$B$2:$B$5</c:f>
              <c:numCache>
                <c:formatCode>General</c:formatCode>
                <c:ptCount val="4"/>
                <c:pt idx="0">
                  <c:v>41</c:v>
                </c:pt>
                <c:pt idx="1">
                  <c:v>152</c:v>
                </c:pt>
                <c:pt idx="2">
                  <c:v>3</c:v>
                </c:pt>
              </c:numCache>
            </c:numRef>
          </c:val>
          <c:extLst>
            <c:ext xmlns:c16="http://schemas.microsoft.com/office/drawing/2014/chart" uri="{C3380CC4-5D6E-409C-BE32-E72D297353CC}">
              <c16:uniqueId val="{00000000-CBE5-4328-B0F3-4A9F394F8CF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13-16 år</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1A7B-46C6-8E64-CD9C1D0FBCD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1A7B-46C6-8E64-CD9C1D0FBCDF}"/>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5CE1-4569-A814-DE06E585C6B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0"/>
              <c:showCatName val="1"/>
              <c:showSerName val="0"/>
              <c:showPercent val="1"/>
              <c:showBubbleSize val="0"/>
              <c:extLst>
                <c:ext xmlns:c16="http://schemas.microsoft.com/office/drawing/2014/chart" uri="{C3380CC4-5D6E-409C-BE32-E72D297353CC}">
                  <c16:uniqueId val="{00000001-1A7B-46C6-8E64-CD9C1D0FBCDF}"/>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0"/>
              <c:showCatName val="1"/>
              <c:showSerName val="0"/>
              <c:showPercent val="1"/>
              <c:showBubbleSize val="0"/>
              <c:extLst>
                <c:ext xmlns:c16="http://schemas.microsoft.com/office/drawing/2014/chart" uri="{C3380CC4-5D6E-409C-BE32-E72D297353CC}">
                  <c16:uniqueId val="{00000002-1A7B-46C6-8E64-CD9C1D0FBC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'Ark1'!$A$2:$A$4</c:f>
              <c:strCache>
                <c:ptCount val="3"/>
                <c:pt idx="0">
                  <c:v>SO</c:v>
                </c:pt>
                <c:pt idx="1">
                  <c:v>Vold</c:v>
                </c:pt>
                <c:pt idx="2">
                  <c:v>Annet</c:v>
                </c:pt>
              </c:strCache>
            </c:strRef>
          </c:cat>
          <c:val>
            <c:numRef>
              <c:f>'Ark1'!$B$2:$B$4</c:f>
              <c:numCache>
                <c:formatCode>General</c:formatCode>
                <c:ptCount val="3"/>
                <c:pt idx="0">
                  <c:v>130</c:v>
                </c:pt>
                <c:pt idx="1">
                  <c:v>100</c:v>
                </c:pt>
                <c:pt idx="2">
                  <c:v>25</c:v>
                </c:pt>
              </c:numCache>
            </c:numRef>
          </c:val>
          <c:extLst>
            <c:ext xmlns:c16="http://schemas.microsoft.com/office/drawing/2014/chart" uri="{C3380CC4-5D6E-409C-BE32-E72D297353CC}">
              <c16:uniqueId val="{00000000-1A7B-46C6-8E64-CD9C1D0FBC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83324-261F-42A2-BDFB-4C813B2D3267}" type="doc">
      <dgm:prSet loTypeId="urn:microsoft.com/office/officeart/2005/8/layout/pyramid3" loCatId="pyramid" qsTypeId="urn:microsoft.com/office/officeart/2005/8/quickstyle/simple1" qsCatId="simple" csTypeId="urn:microsoft.com/office/officeart/2005/8/colors/accent1_2" csCatId="accent1" phldr="1"/>
      <dgm:spPr/>
    </dgm:pt>
    <dgm:pt modelId="{35BCE8E1-ADF4-4A9B-B6E5-B84CCFFD8366}">
      <dgm:prSet phldrT="[Tekst]" custT="1"/>
      <dgm:spPr/>
      <dgm:t>
        <a:bodyPr/>
        <a:lstStyle/>
        <a:p>
          <a:r>
            <a:rPr lang="nb-NO" sz="1800" dirty="0"/>
            <a:t>Fri fortelling</a:t>
          </a:r>
        </a:p>
      </dgm:t>
    </dgm:pt>
    <dgm:pt modelId="{14C2E71D-EC5F-4CA9-BE5F-448E92B50F9C}" type="parTrans" cxnId="{E2337C2D-4F7A-42D8-B78B-A15B9E240E62}">
      <dgm:prSet/>
      <dgm:spPr/>
      <dgm:t>
        <a:bodyPr/>
        <a:lstStyle/>
        <a:p>
          <a:endParaRPr lang="nb-NO"/>
        </a:p>
      </dgm:t>
    </dgm:pt>
    <dgm:pt modelId="{D5B2E723-6621-4AF6-B6D4-1CA1971D8A0E}" type="sibTrans" cxnId="{E2337C2D-4F7A-42D8-B78B-A15B9E240E62}">
      <dgm:prSet/>
      <dgm:spPr/>
      <dgm:t>
        <a:bodyPr/>
        <a:lstStyle/>
        <a:p>
          <a:endParaRPr lang="nb-NO"/>
        </a:p>
      </dgm:t>
    </dgm:pt>
    <dgm:pt modelId="{6C927AAB-9DF3-4657-B290-9F43F7F885AC}">
      <dgm:prSet phldrT="[Tekst]"/>
      <dgm:spPr/>
      <dgm:t>
        <a:bodyPr/>
        <a:lstStyle/>
        <a:p>
          <a:endParaRPr lang="nb-NO" dirty="0"/>
        </a:p>
        <a:p>
          <a:r>
            <a:rPr lang="nb-NO" dirty="0"/>
            <a:t>Sonderende fase</a:t>
          </a:r>
        </a:p>
      </dgm:t>
    </dgm:pt>
    <dgm:pt modelId="{96CACE54-6488-4B85-8083-15F5643524ED}" type="parTrans" cxnId="{4A6A6F74-A76B-465A-898B-DD074232BEEA}">
      <dgm:prSet/>
      <dgm:spPr/>
      <dgm:t>
        <a:bodyPr/>
        <a:lstStyle/>
        <a:p>
          <a:endParaRPr lang="nb-NO"/>
        </a:p>
      </dgm:t>
    </dgm:pt>
    <dgm:pt modelId="{4E9D5EF1-2E67-4478-8A71-7CBA768F8B29}" type="sibTrans" cxnId="{4A6A6F74-A76B-465A-898B-DD074232BEEA}">
      <dgm:prSet/>
      <dgm:spPr/>
      <dgm:t>
        <a:bodyPr/>
        <a:lstStyle/>
        <a:p>
          <a:endParaRPr lang="nb-NO"/>
        </a:p>
      </dgm:t>
    </dgm:pt>
    <dgm:pt modelId="{40A52025-5B58-4CD9-BE48-A9030DF4E0C6}">
      <dgm:prSet phldrT="[Tekst]"/>
      <dgm:spPr/>
      <dgm:t>
        <a:bodyPr/>
        <a:lstStyle/>
        <a:p>
          <a:endParaRPr lang="nb-NO" dirty="0"/>
        </a:p>
      </dgm:t>
    </dgm:pt>
    <dgm:pt modelId="{224FED91-EEA6-4A79-8978-65B8C101CB5C}" type="parTrans" cxnId="{441F5311-EC4B-4990-A9A1-A903D30EB1DF}">
      <dgm:prSet/>
      <dgm:spPr/>
      <dgm:t>
        <a:bodyPr/>
        <a:lstStyle/>
        <a:p>
          <a:endParaRPr lang="nb-NO"/>
        </a:p>
      </dgm:t>
    </dgm:pt>
    <dgm:pt modelId="{063D75EC-6FCC-4937-AD03-AD22AAD90DDE}" type="sibTrans" cxnId="{441F5311-EC4B-4990-A9A1-A903D30EB1DF}">
      <dgm:prSet/>
      <dgm:spPr/>
      <dgm:t>
        <a:bodyPr/>
        <a:lstStyle/>
        <a:p>
          <a:endParaRPr lang="nb-NO"/>
        </a:p>
      </dgm:t>
    </dgm:pt>
    <dgm:pt modelId="{9CCA5342-0897-4D98-8495-999DF6F890D8}" type="pres">
      <dgm:prSet presAssocID="{0C783324-261F-42A2-BDFB-4C813B2D3267}" presName="Name0" presStyleCnt="0">
        <dgm:presLayoutVars>
          <dgm:dir/>
          <dgm:animLvl val="lvl"/>
          <dgm:resizeHandles val="exact"/>
        </dgm:presLayoutVars>
      </dgm:prSet>
      <dgm:spPr/>
    </dgm:pt>
    <dgm:pt modelId="{590A4FAB-4786-4228-8BC2-5AA4F42A6CC4}" type="pres">
      <dgm:prSet presAssocID="{35BCE8E1-ADF4-4A9B-B6E5-B84CCFFD8366}" presName="Name8" presStyleCnt="0"/>
      <dgm:spPr/>
    </dgm:pt>
    <dgm:pt modelId="{65095072-AF96-4501-8A2F-66A332336108}" type="pres">
      <dgm:prSet presAssocID="{35BCE8E1-ADF4-4A9B-B6E5-B84CCFFD8366}" presName="level" presStyleLbl="node1" presStyleIdx="0" presStyleCnt="3">
        <dgm:presLayoutVars>
          <dgm:chMax val="1"/>
          <dgm:bulletEnabled val="1"/>
        </dgm:presLayoutVars>
      </dgm:prSet>
      <dgm:spPr/>
    </dgm:pt>
    <dgm:pt modelId="{519507BF-6CAF-4308-BC7B-FA3B48C39A44}" type="pres">
      <dgm:prSet presAssocID="{35BCE8E1-ADF4-4A9B-B6E5-B84CCFFD8366}" presName="levelTx" presStyleLbl="revTx" presStyleIdx="0" presStyleCnt="0">
        <dgm:presLayoutVars>
          <dgm:chMax val="1"/>
          <dgm:bulletEnabled val="1"/>
        </dgm:presLayoutVars>
      </dgm:prSet>
      <dgm:spPr/>
    </dgm:pt>
    <dgm:pt modelId="{58C4F2AF-11EA-47DB-A5AC-4A025401C480}" type="pres">
      <dgm:prSet presAssocID="{6C927AAB-9DF3-4657-B290-9F43F7F885AC}" presName="Name8" presStyleCnt="0"/>
      <dgm:spPr/>
    </dgm:pt>
    <dgm:pt modelId="{9624493D-F6E6-444F-AE8A-D92F8E58CCE9}" type="pres">
      <dgm:prSet presAssocID="{6C927AAB-9DF3-4657-B290-9F43F7F885AC}" presName="level" presStyleLbl="node1" presStyleIdx="1" presStyleCnt="3">
        <dgm:presLayoutVars>
          <dgm:chMax val="1"/>
          <dgm:bulletEnabled val="1"/>
        </dgm:presLayoutVars>
      </dgm:prSet>
      <dgm:spPr/>
    </dgm:pt>
    <dgm:pt modelId="{CB9AC07E-9683-417E-BD85-50D8D6F9940B}" type="pres">
      <dgm:prSet presAssocID="{6C927AAB-9DF3-4657-B290-9F43F7F885AC}" presName="levelTx" presStyleLbl="revTx" presStyleIdx="0" presStyleCnt="0">
        <dgm:presLayoutVars>
          <dgm:chMax val="1"/>
          <dgm:bulletEnabled val="1"/>
        </dgm:presLayoutVars>
      </dgm:prSet>
      <dgm:spPr/>
    </dgm:pt>
    <dgm:pt modelId="{925C3E1A-5A45-49E8-987F-2A73B2FEFA81}" type="pres">
      <dgm:prSet presAssocID="{40A52025-5B58-4CD9-BE48-A9030DF4E0C6}" presName="Name8" presStyleCnt="0"/>
      <dgm:spPr/>
    </dgm:pt>
    <dgm:pt modelId="{E3F33CE8-57DA-4930-A4AA-031FF3ED01A2}" type="pres">
      <dgm:prSet presAssocID="{40A52025-5B58-4CD9-BE48-A9030DF4E0C6}" presName="level" presStyleLbl="node1" presStyleIdx="2" presStyleCnt="3">
        <dgm:presLayoutVars>
          <dgm:chMax val="1"/>
          <dgm:bulletEnabled val="1"/>
        </dgm:presLayoutVars>
      </dgm:prSet>
      <dgm:spPr/>
    </dgm:pt>
    <dgm:pt modelId="{F4BB7230-57D0-4227-97B8-96DBDAA00055}" type="pres">
      <dgm:prSet presAssocID="{40A52025-5B58-4CD9-BE48-A9030DF4E0C6}" presName="levelTx" presStyleLbl="revTx" presStyleIdx="0" presStyleCnt="0">
        <dgm:presLayoutVars>
          <dgm:chMax val="1"/>
          <dgm:bulletEnabled val="1"/>
        </dgm:presLayoutVars>
      </dgm:prSet>
      <dgm:spPr/>
    </dgm:pt>
  </dgm:ptLst>
  <dgm:cxnLst>
    <dgm:cxn modelId="{441F5311-EC4B-4990-A9A1-A903D30EB1DF}" srcId="{0C783324-261F-42A2-BDFB-4C813B2D3267}" destId="{40A52025-5B58-4CD9-BE48-A9030DF4E0C6}" srcOrd="2" destOrd="0" parTransId="{224FED91-EEA6-4A79-8978-65B8C101CB5C}" sibTransId="{063D75EC-6FCC-4937-AD03-AD22AAD90DDE}"/>
    <dgm:cxn modelId="{E2337C2D-4F7A-42D8-B78B-A15B9E240E62}" srcId="{0C783324-261F-42A2-BDFB-4C813B2D3267}" destId="{35BCE8E1-ADF4-4A9B-B6E5-B84CCFFD8366}" srcOrd="0" destOrd="0" parTransId="{14C2E71D-EC5F-4CA9-BE5F-448E92B50F9C}" sibTransId="{D5B2E723-6621-4AF6-B6D4-1CA1971D8A0E}"/>
    <dgm:cxn modelId="{DA2FCE39-256F-4244-9C09-C4F8821ED555}" type="presOf" srcId="{35BCE8E1-ADF4-4A9B-B6E5-B84CCFFD8366}" destId="{65095072-AF96-4501-8A2F-66A332336108}" srcOrd="0" destOrd="0" presId="urn:microsoft.com/office/officeart/2005/8/layout/pyramid3"/>
    <dgm:cxn modelId="{9D32733F-56BB-4C02-9068-C8FEC3A2F6B6}" type="presOf" srcId="{40A52025-5B58-4CD9-BE48-A9030DF4E0C6}" destId="{F4BB7230-57D0-4227-97B8-96DBDAA00055}" srcOrd="1" destOrd="0" presId="urn:microsoft.com/office/officeart/2005/8/layout/pyramid3"/>
    <dgm:cxn modelId="{E8ED794D-1244-4814-A47C-5540589B474E}" type="presOf" srcId="{35BCE8E1-ADF4-4A9B-B6E5-B84CCFFD8366}" destId="{519507BF-6CAF-4308-BC7B-FA3B48C39A44}" srcOrd="1" destOrd="0" presId="urn:microsoft.com/office/officeart/2005/8/layout/pyramid3"/>
    <dgm:cxn modelId="{4A6A6F74-A76B-465A-898B-DD074232BEEA}" srcId="{0C783324-261F-42A2-BDFB-4C813B2D3267}" destId="{6C927AAB-9DF3-4657-B290-9F43F7F885AC}" srcOrd="1" destOrd="0" parTransId="{96CACE54-6488-4B85-8083-15F5643524ED}" sibTransId="{4E9D5EF1-2E67-4478-8A71-7CBA768F8B29}"/>
    <dgm:cxn modelId="{5E3B4DB0-BC99-4BD3-937D-4E64447307A4}" type="presOf" srcId="{0C783324-261F-42A2-BDFB-4C813B2D3267}" destId="{9CCA5342-0897-4D98-8495-999DF6F890D8}" srcOrd="0" destOrd="0" presId="urn:microsoft.com/office/officeart/2005/8/layout/pyramid3"/>
    <dgm:cxn modelId="{D7CC21CD-D955-43AA-944F-927F6C296226}" type="presOf" srcId="{6C927AAB-9DF3-4657-B290-9F43F7F885AC}" destId="{9624493D-F6E6-444F-AE8A-D92F8E58CCE9}" srcOrd="0" destOrd="0" presId="urn:microsoft.com/office/officeart/2005/8/layout/pyramid3"/>
    <dgm:cxn modelId="{07CABBF7-5A39-4A57-BC69-1DD4C7718918}" type="presOf" srcId="{40A52025-5B58-4CD9-BE48-A9030DF4E0C6}" destId="{E3F33CE8-57DA-4930-A4AA-031FF3ED01A2}" srcOrd="0" destOrd="0" presId="urn:microsoft.com/office/officeart/2005/8/layout/pyramid3"/>
    <dgm:cxn modelId="{FA67F0FB-6A01-4715-A222-8D920DC78D63}" type="presOf" srcId="{6C927AAB-9DF3-4657-B290-9F43F7F885AC}" destId="{CB9AC07E-9683-417E-BD85-50D8D6F9940B}" srcOrd="1" destOrd="0" presId="urn:microsoft.com/office/officeart/2005/8/layout/pyramid3"/>
    <dgm:cxn modelId="{CB4E1E58-27A2-43D6-92DE-EAF35F177141}" type="presParOf" srcId="{9CCA5342-0897-4D98-8495-999DF6F890D8}" destId="{590A4FAB-4786-4228-8BC2-5AA4F42A6CC4}" srcOrd="0" destOrd="0" presId="urn:microsoft.com/office/officeart/2005/8/layout/pyramid3"/>
    <dgm:cxn modelId="{5605EA12-12CE-496D-A64C-DBDE6C6FBA16}" type="presParOf" srcId="{590A4FAB-4786-4228-8BC2-5AA4F42A6CC4}" destId="{65095072-AF96-4501-8A2F-66A332336108}" srcOrd="0" destOrd="0" presId="urn:microsoft.com/office/officeart/2005/8/layout/pyramid3"/>
    <dgm:cxn modelId="{F711FAEA-5B5D-4AEB-A2B9-A68D063C5660}" type="presParOf" srcId="{590A4FAB-4786-4228-8BC2-5AA4F42A6CC4}" destId="{519507BF-6CAF-4308-BC7B-FA3B48C39A44}" srcOrd="1" destOrd="0" presId="urn:microsoft.com/office/officeart/2005/8/layout/pyramid3"/>
    <dgm:cxn modelId="{F0A517A0-CC87-4C7C-8CEA-078E521DE6BA}" type="presParOf" srcId="{9CCA5342-0897-4D98-8495-999DF6F890D8}" destId="{58C4F2AF-11EA-47DB-A5AC-4A025401C480}" srcOrd="1" destOrd="0" presId="urn:microsoft.com/office/officeart/2005/8/layout/pyramid3"/>
    <dgm:cxn modelId="{E71DD355-7855-4C13-A2E7-0D45F36BE58B}" type="presParOf" srcId="{58C4F2AF-11EA-47DB-A5AC-4A025401C480}" destId="{9624493D-F6E6-444F-AE8A-D92F8E58CCE9}" srcOrd="0" destOrd="0" presId="urn:microsoft.com/office/officeart/2005/8/layout/pyramid3"/>
    <dgm:cxn modelId="{B7A125E1-DFF9-47BB-B124-527715AA0B4E}" type="presParOf" srcId="{58C4F2AF-11EA-47DB-A5AC-4A025401C480}" destId="{CB9AC07E-9683-417E-BD85-50D8D6F9940B}" srcOrd="1" destOrd="0" presId="urn:microsoft.com/office/officeart/2005/8/layout/pyramid3"/>
    <dgm:cxn modelId="{37ACB393-BE89-4540-9754-9DF1C209BA27}" type="presParOf" srcId="{9CCA5342-0897-4D98-8495-999DF6F890D8}" destId="{925C3E1A-5A45-49E8-987F-2A73B2FEFA81}" srcOrd="2" destOrd="0" presId="urn:microsoft.com/office/officeart/2005/8/layout/pyramid3"/>
    <dgm:cxn modelId="{36761AEF-1353-450C-B227-6C8623BE6109}" type="presParOf" srcId="{925C3E1A-5A45-49E8-987F-2A73B2FEFA81}" destId="{E3F33CE8-57DA-4930-A4AA-031FF3ED01A2}" srcOrd="0" destOrd="0" presId="urn:microsoft.com/office/officeart/2005/8/layout/pyramid3"/>
    <dgm:cxn modelId="{6858B248-98FF-4E5E-A582-A4F8DC1B1D2B}" type="presParOf" srcId="{925C3E1A-5A45-49E8-987F-2A73B2FEFA81}" destId="{F4BB7230-57D0-4227-97B8-96DBDAA0005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95072-AF96-4501-8A2F-66A332336108}">
      <dsp:nvSpPr>
        <dsp:cNvPr id="0" name=""/>
        <dsp:cNvSpPr/>
      </dsp:nvSpPr>
      <dsp:spPr>
        <a:xfrm rot="10800000">
          <a:off x="0" y="0"/>
          <a:ext cx="2254684" cy="731228"/>
        </a:xfrm>
        <a:prstGeom prst="trapezoid">
          <a:avLst>
            <a:gd name="adj" fmla="val 5139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Fri fortelling</a:t>
          </a:r>
        </a:p>
      </dsp:txBody>
      <dsp:txXfrm rot="-10800000">
        <a:off x="394569" y="0"/>
        <a:ext cx="1465544" cy="731228"/>
      </dsp:txXfrm>
    </dsp:sp>
    <dsp:sp modelId="{9624493D-F6E6-444F-AE8A-D92F8E58CCE9}">
      <dsp:nvSpPr>
        <dsp:cNvPr id="0" name=""/>
        <dsp:cNvSpPr/>
      </dsp:nvSpPr>
      <dsp:spPr>
        <a:xfrm rot="10800000">
          <a:off x="375780" y="731228"/>
          <a:ext cx="1503122" cy="731228"/>
        </a:xfrm>
        <a:prstGeom prst="trapezoid">
          <a:avLst>
            <a:gd name="adj" fmla="val 5139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nb-NO" sz="1400" kern="1200" dirty="0"/>
        </a:p>
        <a:p>
          <a:pPr marL="0" lvl="0" indent="0" algn="ctr" defTabSz="622300">
            <a:lnSpc>
              <a:spcPct val="90000"/>
            </a:lnSpc>
            <a:spcBef>
              <a:spcPct val="0"/>
            </a:spcBef>
            <a:spcAft>
              <a:spcPct val="35000"/>
            </a:spcAft>
            <a:buNone/>
          </a:pPr>
          <a:r>
            <a:rPr lang="nb-NO" sz="1400" kern="1200" dirty="0"/>
            <a:t>Sonderende fase</a:t>
          </a:r>
        </a:p>
      </dsp:txBody>
      <dsp:txXfrm rot="-10800000">
        <a:off x="638827" y="731228"/>
        <a:ext cx="977029" cy="731228"/>
      </dsp:txXfrm>
    </dsp:sp>
    <dsp:sp modelId="{E3F33CE8-57DA-4930-A4AA-031FF3ED01A2}">
      <dsp:nvSpPr>
        <dsp:cNvPr id="0" name=""/>
        <dsp:cNvSpPr/>
      </dsp:nvSpPr>
      <dsp:spPr>
        <a:xfrm rot="10800000">
          <a:off x="751561" y="1462456"/>
          <a:ext cx="751561" cy="731228"/>
        </a:xfrm>
        <a:prstGeom prst="trapezoid">
          <a:avLst>
            <a:gd name="adj" fmla="val 5139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nb-NO" sz="1400" kern="1200" dirty="0"/>
        </a:p>
      </dsp:txBody>
      <dsp:txXfrm rot="-10800000">
        <a:off x="751561" y="1462456"/>
        <a:ext cx="751561" cy="73122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889938"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1"/>
            <a:ext cx="2889938" cy="495348"/>
          </a:xfrm>
          <a:prstGeom prst="rect">
            <a:avLst/>
          </a:prstGeom>
        </p:spPr>
        <p:txBody>
          <a:bodyPr vert="horz" lIns="91440" tIns="45720" rIns="91440" bIns="45720" rtlCol="0"/>
          <a:lstStyle>
            <a:lvl1pPr algn="r">
              <a:defRPr sz="1200"/>
            </a:lvl1pPr>
          </a:lstStyle>
          <a:p>
            <a:fld id="{AEDEBBA7-724E-4594-8356-40CFF2259452}" type="datetimeFigureOut">
              <a:rPr lang="nb-NO" smtClean="0"/>
              <a:t>17.01.2024</a:t>
            </a:fld>
            <a:endParaRPr lang="nb-NO"/>
          </a:p>
        </p:txBody>
      </p:sp>
      <p:sp>
        <p:nvSpPr>
          <p:cNvPr id="4" name="Plassholder for lysbilde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51221"/>
            <a:ext cx="5335270" cy="388736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DB14C983-D720-495B-AE1A-5ABE8948D09E}" type="slidenum">
              <a:rPr lang="nb-NO" smtClean="0"/>
              <a:t>‹#›</a:t>
            </a:fld>
            <a:endParaRPr lang="nb-NO"/>
          </a:p>
        </p:txBody>
      </p:sp>
    </p:spTree>
    <p:extLst>
      <p:ext uri="{BB962C8B-B14F-4D97-AF65-F5344CB8AC3E}">
        <p14:creationId xmlns:p14="http://schemas.microsoft.com/office/powerpoint/2010/main" val="41655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1</a:t>
            </a:fld>
            <a:endParaRPr lang="nb-NO"/>
          </a:p>
        </p:txBody>
      </p:sp>
    </p:spTree>
    <p:extLst>
      <p:ext uri="{BB962C8B-B14F-4D97-AF65-F5344CB8AC3E}">
        <p14:creationId xmlns:p14="http://schemas.microsoft.com/office/powerpoint/2010/main" val="146782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10</a:t>
            </a:fld>
            <a:endParaRPr lang="nb-NO"/>
          </a:p>
        </p:txBody>
      </p:sp>
    </p:spTree>
    <p:extLst>
      <p:ext uri="{BB962C8B-B14F-4D97-AF65-F5344CB8AC3E}">
        <p14:creationId xmlns:p14="http://schemas.microsoft.com/office/powerpoint/2010/main" val="1966527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11</a:t>
            </a:fld>
            <a:endParaRPr lang="nb-NO"/>
          </a:p>
        </p:txBody>
      </p:sp>
    </p:spTree>
    <p:extLst>
      <p:ext uri="{BB962C8B-B14F-4D97-AF65-F5344CB8AC3E}">
        <p14:creationId xmlns:p14="http://schemas.microsoft.com/office/powerpoint/2010/main" val="124213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12</a:t>
            </a:fld>
            <a:endParaRPr lang="nb-NO"/>
          </a:p>
        </p:txBody>
      </p:sp>
    </p:spTree>
    <p:extLst>
      <p:ext uri="{BB962C8B-B14F-4D97-AF65-F5344CB8AC3E}">
        <p14:creationId xmlns:p14="http://schemas.microsoft.com/office/powerpoint/2010/main" val="319402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13</a:t>
            </a:fld>
            <a:endParaRPr lang="nb-NO"/>
          </a:p>
        </p:txBody>
      </p:sp>
    </p:spTree>
    <p:extLst>
      <p:ext uri="{BB962C8B-B14F-4D97-AF65-F5344CB8AC3E}">
        <p14:creationId xmlns:p14="http://schemas.microsoft.com/office/powerpoint/2010/main" val="389528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73063" y="465138"/>
            <a:ext cx="5922962" cy="3332162"/>
          </a:xfrm>
        </p:spPr>
      </p:sp>
      <p:sp>
        <p:nvSpPr>
          <p:cNvPr id="3" name="Plassholder for notater 2"/>
          <p:cNvSpPr>
            <a:spLocks noGrp="1"/>
          </p:cNvSpPr>
          <p:nvPr>
            <p:ph type="body" idx="1"/>
          </p:nvPr>
        </p:nvSpPr>
        <p:spPr>
          <a:xfrm>
            <a:off x="666909" y="3958936"/>
            <a:ext cx="5335270" cy="5299364"/>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Skjult</a:t>
            </a:r>
          </a:p>
          <a:p>
            <a:pPr marL="171450" indent="-171450">
              <a:buFont typeface="Arial" panose="020B0604020202020204" pitchFamily="34" charset="0"/>
              <a:buChar char="•"/>
            </a:pPr>
            <a:r>
              <a:rPr lang="nb-NO" dirty="0"/>
              <a:t>Fenomen: incest i Bibelen eldste bøker, gresk historie, kulturelt akseptert at voksne menn hadde seksuelle forhold til yngre gutter. Oppmerksomheten og fortrenging av seksualitet mellom voksne og barn syns å ha godt i bølger opp gjennom historien. 1400 England- kjempet for lov mot voldtekt av kvinner og barn- 1856- overgrep mot titusener av barn i Frankrike. Dansk historie, barn var like skyldig som den voksne, 14 åringer kunne få langvarige tukthusstraffer for å ha blitt gravid med sin egen far.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Nåtid: kommet i </a:t>
            </a:r>
            <a:r>
              <a:rPr lang="nb-NO" dirty="0" err="1"/>
              <a:t>søkuelyset</a:t>
            </a:r>
            <a:r>
              <a:rPr lang="nb-NO" dirty="0"/>
              <a:t> på en spesiell måte de siste 40 årene: Kvinnebevegelsen, Satt på dagsorden i Norge på 1980 tallet, opprettet støtte og incestsenter og man fikk økte kunnskap og tegn og symptomer hos barn, omfangsundersøkelser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Barnes utsettes for dobbelt svik: for det første blir de seksuelt misbrukt, </a:t>
            </a:r>
            <a:r>
              <a:rPr lang="nb-NO" dirty="0" err="1"/>
              <a:t>fo</a:t>
            </a:r>
            <a:r>
              <a:rPr lang="nb-NO" dirty="0"/>
              <a:t> andre blir ikke overgrepene oppdaget. Mangel på avdekking er farlig for de utsatte barna av tre hovedgrunner: </a:t>
            </a:r>
          </a:p>
          <a:p>
            <a:pPr marL="171450" indent="-171450">
              <a:buFont typeface="Arial" panose="020B0604020202020204" pitchFamily="34" charset="0"/>
              <a:buChar char="•"/>
            </a:pPr>
            <a:r>
              <a:rPr lang="nb-NO" dirty="0"/>
              <a:t>1. de lever ubeskyttet mot nye overgrep</a:t>
            </a:r>
          </a:p>
          <a:p>
            <a:pPr marL="171450" indent="-171450">
              <a:buFont typeface="Arial" panose="020B0604020202020204" pitchFamily="34" charset="0"/>
              <a:buChar char="•"/>
            </a:pPr>
            <a:r>
              <a:rPr lang="nb-NO" dirty="0"/>
              <a:t>2.de blir fastlåst i en situasjon som bestemmer opplevelsen av virkelighet</a:t>
            </a:r>
          </a:p>
          <a:p>
            <a:pPr marL="171450" indent="-171450">
              <a:buFont typeface="Arial" panose="020B0604020202020204" pitchFamily="34" charset="0"/>
              <a:buChar char="•"/>
            </a:pPr>
            <a:r>
              <a:rPr lang="nb-NO" dirty="0"/>
              <a:t>3 høy risiko for å bli skadet på områder som er helt sentrale for deres utvikling</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Studie: </a:t>
            </a:r>
            <a:r>
              <a:rPr lang="nb-NO" dirty="0" err="1"/>
              <a:t>us</a:t>
            </a:r>
            <a:r>
              <a:rPr lang="nb-NO" dirty="0"/>
              <a:t> om langvarig taushet om seksuelle overgrep, varierte fra 0-55. met ett </a:t>
            </a:r>
            <a:r>
              <a:rPr lang="nb-NO" dirty="0" err="1"/>
              <a:t>gj,snitt</a:t>
            </a:r>
            <a:r>
              <a:rPr lang="nb-NO" dirty="0"/>
              <a:t> på 17 år. Viser følgende hovedpoeng:</a:t>
            </a:r>
          </a:p>
          <a:p>
            <a:r>
              <a:rPr lang="nb-NO" dirty="0"/>
              <a:t>1. En stor andel av overgrepsutsatte forteller aldri om sine overgrepserfaringer</a:t>
            </a:r>
          </a:p>
          <a:p>
            <a:r>
              <a:rPr lang="nb-NO" dirty="0"/>
              <a:t>2. Overgrepsutsatte barn forteller sjelden om, eller mislykkes i å avsløre, seksuelle overgrep mens de er barn</a:t>
            </a:r>
          </a:p>
          <a:p>
            <a:r>
              <a:rPr lang="nb-NO" dirty="0"/>
              <a:t>De fleste utsatte som avslører overgrep mens de er barn, venter flere år etter første overgrep med å fortelle </a:t>
            </a:r>
            <a:r>
              <a:rPr lang="nb-NO" dirty="0" err="1"/>
              <a:t>pm</a:t>
            </a:r>
            <a:r>
              <a:rPr lang="nb-NO" dirty="0"/>
              <a:t> det. </a:t>
            </a: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14</a:t>
            </a:fld>
            <a:endParaRPr lang="nb-NO"/>
          </a:p>
        </p:txBody>
      </p:sp>
    </p:spTree>
    <p:extLst>
      <p:ext uri="{BB962C8B-B14F-4D97-AF65-F5344CB8AC3E}">
        <p14:creationId xmlns:p14="http://schemas.microsoft.com/office/powerpoint/2010/main" val="85982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Politiets avdekking av overgrep som har skjedd tilbake i tid – ikke forberedt på at de er en del av en straffesak, ulike reaksjoner, vil ikke forklare seg, redsel, langt tilbake i tid, forklaringsplikt/verger </a:t>
            </a:r>
          </a:p>
          <a:p>
            <a:endParaRPr lang="nb-NO" dirty="0"/>
          </a:p>
          <a:p>
            <a:r>
              <a:rPr lang="nb-NO" dirty="0"/>
              <a:t>Hva tenker dere om hva dette er?</a:t>
            </a:r>
          </a:p>
          <a:p>
            <a:endParaRPr lang="nb-NO" dirty="0"/>
          </a:p>
          <a:p>
            <a:r>
              <a:rPr lang="nb-NO" dirty="0"/>
              <a:t>Nettgruppe, NECMEC, OP-record, OP-isfjell</a:t>
            </a:r>
          </a:p>
          <a:p>
            <a:endParaRPr lang="nb-NO" dirty="0"/>
          </a:p>
        </p:txBody>
      </p:sp>
      <p:sp>
        <p:nvSpPr>
          <p:cNvPr id="4" name="Plassholder for lysbildenummer 3"/>
          <p:cNvSpPr>
            <a:spLocks noGrp="1"/>
          </p:cNvSpPr>
          <p:nvPr>
            <p:ph type="sldNum" sz="quarter" idx="5"/>
          </p:nvPr>
        </p:nvSpPr>
        <p:spPr/>
        <p:txBody>
          <a:bodyPr/>
          <a:lstStyle/>
          <a:p>
            <a:fld id="{EB7C44FC-7D6B-4C67-ABAC-53234135ABDC}" type="slidenum">
              <a:rPr lang="nb-NO" smtClean="0"/>
              <a:t>15</a:t>
            </a:fld>
            <a:endParaRPr lang="nb-NO"/>
          </a:p>
        </p:txBody>
      </p:sp>
    </p:spTree>
    <p:extLst>
      <p:ext uri="{BB962C8B-B14F-4D97-AF65-F5344CB8AC3E}">
        <p14:creationId xmlns:p14="http://schemas.microsoft.com/office/powerpoint/2010/main" val="411299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Innspill før visning</a:t>
            </a:r>
          </a:p>
          <a:p>
            <a:r>
              <a:rPr lang="nb-NO" b="1" dirty="0"/>
              <a:t>Fysisk vold</a:t>
            </a:r>
            <a:r>
              <a:rPr lang="nb-NO" dirty="0"/>
              <a:t>: All vold som innebærer fysisk kontakt – spark, slag, lugging, biting, kloring, fastholding, risting, dytting, kvelertak. Innesperring og isolasjon er også former for fysisk vold. </a:t>
            </a:r>
          </a:p>
          <a:p>
            <a:r>
              <a:rPr lang="nb-NO" b="1" dirty="0"/>
              <a:t>Psykisk vold</a:t>
            </a:r>
            <a:r>
              <a:rPr lang="nb-NO" dirty="0"/>
              <a:t>: Bruk av ord og stemme som truer, skader, krenker eller kontrollerer andre. Å nedvurdere, være likegyldig til og ydmyke andre er også former for psykisk vold. Eksempler er: «Jeg skal drepe deg», «du er ikke verdt noe», «du er så stygg og feit at ingen kan være glad i deg». </a:t>
            </a:r>
          </a:p>
          <a:p>
            <a:r>
              <a:rPr lang="nb-NO" b="1" dirty="0"/>
              <a:t>Materiell vold</a:t>
            </a:r>
            <a:r>
              <a:rPr lang="nb-NO" dirty="0"/>
              <a:t>: Knusing, ødeleggelse og kasting av gjenstander, slag i vegger og dører og liknende. </a:t>
            </a:r>
          </a:p>
          <a:p>
            <a:r>
              <a:rPr lang="nb-NO" b="1" dirty="0"/>
              <a:t>Økonomisk vold</a:t>
            </a:r>
            <a:r>
              <a:rPr lang="nb-NO" dirty="0"/>
              <a:t>: Kontroll over andres økonomi; den ene partneren nektes å ha kontroll over egen eller felles økonomi. </a:t>
            </a:r>
          </a:p>
          <a:p>
            <a:r>
              <a:rPr lang="nb-NO" b="1" dirty="0"/>
              <a:t>Latent vold</a:t>
            </a:r>
            <a:r>
              <a:rPr lang="nb-NO" dirty="0"/>
              <a:t>: Vold som «ligger i lufta», en spesiell stemning før eller etter en voldsepisode. </a:t>
            </a:r>
          </a:p>
          <a:p>
            <a:r>
              <a:rPr lang="nb-NO" b="1" dirty="0"/>
              <a:t>Vold i oppdragelsesøyemed</a:t>
            </a:r>
            <a:r>
              <a:rPr lang="nb-NO" dirty="0"/>
              <a:t>: Fysisk og psykisk avstraffelse som en del av oppdragelsen for å endre adferden til barn og unge. </a:t>
            </a:r>
          </a:p>
          <a:p>
            <a:r>
              <a:rPr lang="nb-NO" b="1" dirty="0"/>
              <a:t>Strukturell vold</a:t>
            </a:r>
            <a:r>
              <a:rPr lang="nb-NO" dirty="0"/>
              <a:t>: En form for vold hvor sosiale strukturer eller sosiale institusjoner skader mennesker gjennom å forhindre at deres grunnleggende behov oppfylles. </a:t>
            </a:r>
          </a:p>
          <a:p>
            <a:r>
              <a:rPr lang="nb-NO" b="1" dirty="0"/>
              <a:t>Digital vold</a:t>
            </a:r>
            <a:r>
              <a:rPr lang="nb-NO" dirty="0"/>
              <a:t>: Trusler og trakassering via meldinger, overvåking og kontroll via mobiltelefon eller sosiale medier, eller stygge meldinger postet på nett. Innbefatter også trusler, trakassering og seksuelle overgrep som følge av kontakt etablert på nett.  </a:t>
            </a:r>
          </a:p>
          <a:p>
            <a:r>
              <a:rPr lang="nb-NO" b="1" dirty="0"/>
              <a:t>Negativ sosial kontroll</a:t>
            </a:r>
            <a:r>
              <a:rPr lang="nb-NO" dirty="0"/>
              <a:t>: Fratar eller begrenser en person sin grunnleggende rett  til å bestemme over eget liv og framtid i samsvar med alder og modenhet. </a:t>
            </a:r>
          </a:p>
        </p:txBody>
      </p:sp>
      <p:sp>
        <p:nvSpPr>
          <p:cNvPr id="4" name="Plassholder for lysbildenummer 3"/>
          <p:cNvSpPr>
            <a:spLocks noGrp="1"/>
          </p:cNvSpPr>
          <p:nvPr>
            <p:ph type="sldNum" sz="quarter" idx="5"/>
          </p:nvPr>
        </p:nvSpPr>
        <p:spPr/>
        <p:txBody>
          <a:bodyPr/>
          <a:lstStyle/>
          <a:p>
            <a:fld id="{DB14C983-D720-495B-AE1A-5ABE8948D09E}" type="slidenum">
              <a:rPr lang="nb-NO" smtClean="0"/>
              <a:t>16</a:t>
            </a:fld>
            <a:endParaRPr lang="nb-NO"/>
          </a:p>
        </p:txBody>
      </p:sp>
    </p:spTree>
    <p:extLst>
      <p:ext uri="{BB962C8B-B14F-4D97-AF65-F5344CB8AC3E}">
        <p14:creationId xmlns:p14="http://schemas.microsoft.com/office/powerpoint/2010/main" val="21764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Skjult</a:t>
            </a:r>
          </a:p>
        </p:txBody>
      </p:sp>
      <p:sp>
        <p:nvSpPr>
          <p:cNvPr id="4" name="Plassholder for lysbildenummer 3"/>
          <p:cNvSpPr>
            <a:spLocks noGrp="1"/>
          </p:cNvSpPr>
          <p:nvPr>
            <p:ph type="sldNum" sz="quarter" idx="5"/>
          </p:nvPr>
        </p:nvSpPr>
        <p:spPr/>
        <p:txBody>
          <a:bodyPr/>
          <a:lstStyle/>
          <a:p>
            <a:fld id="{DB14C983-D720-495B-AE1A-5ABE8948D09E}" type="slidenum">
              <a:rPr lang="nb-NO" smtClean="0"/>
              <a:t>17</a:t>
            </a:fld>
            <a:endParaRPr lang="nb-NO"/>
          </a:p>
        </p:txBody>
      </p:sp>
    </p:spTree>
    <p:extLst>
      <p:ext uri="{BB962C8B-B14F-4D97-AF65-F5344CB8AC3E}">
        <p14:creationId xmlns:p14="http://schemas.microsoft.com/office/powerpoint/2010/main" val="138696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tegnene er helt generelle indikatorer på at barn ikke har det bra, og at det er noe i livet som er en belastning. Det trenger ikke å være vold eller overgrep, men noe som er bekymringsfullt. </a:t>
            </a:r>
          </a:p>
          <a:p>
            <a:pPr marL="0" marR="0" lvl="0" indent="0" algn="l" defTabSz="914400" rtl="0" eaLnBrk="1" fontAlgn="base" latinLnBrk="0" hangingPunct="1">
              <a:lnSpc>
                <a:spcPct val="100000"/>
              </a:lnSpc>
              <a:spcBef>
                <a:spcPts val="600"/>
              </a:spcBef>
              <a:spcAft>
                <a:spcPct val="0"/>
              </a:spcAft>
              <a:buClr>
                <a:srgbClr val="B13F9A"/>
              </a:buClr>
              <a:buSzPct val="73000"/>
              <a:buFont typeface="Wingdings 2" pitchFamily="18" charset="2"/>
              <a:buNone/>
              <a:tabLst/>
              <a:defRPr/>
            </a:pPr>
            <a:endParaRPr kumimoji="0" lang="nb-NO" altLang="nb-NO" sz="2600" b="0" i="0" u="none" strike="noStrike" kern="1200" cap="none" spc="0" normalizeH="0" baseline="0" noProof="0" dirty="0">
              <a:ln>
                <a:noFill/>
              </a:ln>
              <a:solidFill>
                <a:prstClr val="black"/>
              </a:solidFill>
              <a:effectLst/>
              <a:uLnTx/>
              <a:uFillTx/>
              <a:latin typeface="Trebuchet MS"/>
              <a:ea typeface="+mn-ea"/>
              <a:cs typeface="+mn-cs"/>
              <a:sym typeface="Times New Roman"/>
            </a:endParaRPr>
          </a:p>
          <a:p>
            <a:pPr marL="285750" marR="0" lvl="0" indent="-285750" algn="l" defTabSz="914400" rtl="0" eaLnBrk="1" fontAlgn="base" latinLnBrk="0" hangingPunct="1">
              <a:lnSpc>
                <a:spcPct val="100000"/>
              </a:lnSpc>
              <a:spcBef>
                <a:spcPts val="600"/>
              </a:spcBef>
              <a:spcAft>
                <a:spcPct val="0"/>
              </a:spcAft>
              <a:buClr>
                <a:srgbClr val="B13F9A"/>
              </a:buClr>
              <a:buSzPct val="73000"/>
              <a:buFont typeface="Arial" panose="020B0604020202020204" pitchFamily="34" charset="0"/>
              <a:buChar char="•"/>
              <a:tabLst/>
              <a:defRPr/>
            </a:pPr>
            <a:r>
              <a:rPr kumimoji="0" lang="nb-NO" altLang="nb-NO" b="0" i="0" u="none" strike="noStrike" kern="1200" cap="none" spc="0" normalizeH="0" baseline="0" noProof="0" dirty="0">
                <a:ln>
                  <a:noFill/>
                </a:ln>
                <a:solidFill>
                  <a:prstClr val="black"/>
                </a:solidFill>
                <a:effectLst/>
                <a:uLnTx/>
                <a:uFillTx/>
                <a:latin typeface="Trebuchet MS"/>
                <a:ea typeface="+mn-ea"/>
                <a:cs typeface="+mn-cs"/>
                <a:sym typeface="Times New Roman"/>
              </a:rPr>
              <a:t>De usynlige barna, gjemmer seg bak hår</a:t>
            </a:r>
          </a:p>
          <a:p>
            <a:pPr marL="285750" marR="0" lvl="0" indent="-285750" algn="l" defTabSz="914400" rtl="0" eaLnBrk="1" fontAlgn="base" latinLnBrk="0" hangingPunct="1">
              <a:lnSpc>
                <a:spcPct val="100000"/>
              </a:lnSpc>
              <a:spcBef>
                <a:spcPts val="600"/>
              </a:spcBef>
              <a:spcAft>
                <a:spcPct val="0"/>
              </a:spcAft>
              <a:buClr>
                <a:srgbClr val="B13F9A"/>
              </a:buClr>
              <a:buSzPct val="73000"/>
              <a:buFont typeface="Arial" panose="020B0604020202020204" pitchFamily="34" charset="0"/>
              <a:buChar char="•"/>
              <a:tabLst/>
              <a:defRPr/>
            </a:pPr>
            <a:r>
              <a:rPr kumimoji="0" lang="nb-NO" altLang="nb-NO" b="0" i="0" u="none" strike="noStrike" kern="1200" cap="none" spc="0" normalizeH="0" baseline="0" noProof="0" dirty="0">
                <a:ln>
                  <a:noFill/>
                </a:ln>
                <a:solidFill>
                  <a:prstClr val="black"/>
                </a:solidFill>
                <a:effectLst/>
                <a:uLnTx/>
                <a:uFillTx/>
                <a:latin typeface="Trebuchet MS"/>
                <a:ea typeface="+mn-ea"/>
                <a:cs typeface="+mn-cs"/>
                <a:sym typeface="Times New Roman"/>
              </a:rPr>
              <a:t>Ansiktet er tomt, uttrykksløst, trist</a:t>
            </a:r>
          </a:p>
          <a:p>
            <a:pPr marL="285750" marR="0" lvl="0" indent="-285750" algn="l" defTabSz="914400" rtl="0" eaLnBrk="1" fontAlgn="base" latinLnBrk="0" hangingPunct="1">
              <a:lnSpc>
                <a:spcPct val="100000"/>
              </a:lnSpc>
              <a:spcBef>
                <a:spcPts val="600"/>
              </a:spcBef>
              <a:spcAft>
                <a:spcPct val="0"/>
              </a:spcAft>
              <a:buClr>
                <a:srgbClr val="B13F9A"/>
              </a:buClr>
              <a:buSzPct val="73000"/>
              <a:buFont typeface="Arial" panose="020B0604020202020204" pitchFamily="34" charset="0"/>
              <a:buChar char="•"/>
              <a:tabLst/>
              <a:defRPr/>
            </a:pPr>
            <a:r>
              <a:rPr kumimoji="0" lang="nb-NO" altLang="nb-NO" b="0" i="0" u="none" strike="noStrike" kern="1200" cap="none" spc="0" normalizeH="0" baseline="0" noProof="0" dirty="0">
                <a:ln>
                  <a:noFill/>
                </a:ln>
                <a:solidFill>
                  <a:prstClr val="black"/>
                </a:solidFill>
                <a:effectLst/>
                <a:uLnTx/>
                <a:uFillTx/>
                <a:latin typeface="Trebuchet MS"/>
                <a:ea typeface="+mn-ea"/>
                <a:cs typeface="+mn-cs"/>
                <a:sym typeface="Times New Roman"/>
              </a:rPr>
              <a:t>Lavt selvbilde</a:t>
            </a:r>
          </a:p>
          <a:p>
            <a:pPr marL="285750" marR="0" lvl="0" indent="-285750" algn="l" defTabSz="914400" rtl="0" eaLnBrk="1" fontAlgn="base" latinLnBrk="0" hangingPunct="1">
              <a:lnSpc>
                <a:spcPct val="100000"/>
              </a:lnSpc>
              <a:spcBef>
                <a:spcPts val="600"/>
              </a:spcBef>
              <a:spcAft>
                <a:spcPct val="0"/>
              </a:spcAft>
              <a:buClr>
                <a:srgbClr val="B13F9A"/>
              </a:buClr>
              <a:buSzPct val="73000"/>
              <a:buFont typeface="Arial" panose="020B0604020202020204" pitchFamily="34" charset="0"/>
              <a:buChar char="•"/>
              <a:tabLst/>
              <a:defRPr/>
            </a:pPr>
            <a:r>
              <a:rPr kumimoji="0" lang="nb-NO" altLang="nb-NO" b="0" i="0" u="none" strike="noStrike" kern="1200" cap="none" spc="0" normalizeH="0" baseline="0" noProof="0" dirty="0">
                <a:ln>
                  <a:noFill/>
                </a:ln>
                <a:solidFill>
                  <a:prstClr val="black"/>
                </a:solidFill>
                <a:effectLst/>
                <a:uLnTx/>
                <a:uFillTx/>
                <a:latin typeface="Trebuchet MS"/>
                <a:ea typeface="+mn-ea"/>
                <a:cs typeface="+mn-cs"/>
                <a:sym typeface="Times New Roman"/>
              </a:rPr>
              <a:t>Preget av angst</a:t>
            </a: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18</a:t>
            </a:fld>
            <a:endParaRPr lang="nb-NO"/>
          </a:p>
        </p:txBody>
      </p:sp>
    </p:spTree>
    <p:extLst>
      <p:ext uri="{BB962C8B-B14F-4D97-AF65-F5344CB8AC3E}">
        <p14:creationId xmlns:p14="http://schemas.microsoft.com/office/powerpoint/2010/main" val="147747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Egen refleksjonen / </a:t>
            </a:r>
            <a:r>
              <a:rPr lang="nb-NO" dirty="0" err="1"/>
              <a:t>evt</a:t>
            </a:r>
            <a:r>
              <a:rPr lang="nb-NO" dirty="0"/>
              <a:t> med nabo: Hva kan være barrierer hos barn / hos oss selv?</a:t>
            </a:r>
          </a:p>
          <a:p>
            <a:endParaRPr lang="nb-NO" dirty="0"/>
          </a:p>
          <a:p>
            <a:r>
              <a:rPr lang="nb-NO" dirty="0"/>
              <a:t>Barriere hos den voksne:</a:t>
            </a:r>
          </a:p>
          <a:p>
            <a:pPr marL="171450" indent="-171450">
              <a:buFont typeface="Arial" panose="020B0604020202020204" pitchFamily="34" charset="0"/>
              <a:buChar char="•"/>
            </a:pPr>
            <a:r>
              <a:rPr lang="nb-NO" dirty="0">
                <a:cs typeface="Times New Roman" panose="02020603050405020304" pitchFamily="18" charset="0"/>
              </a:rPr>
              <a:t>Frykt for å ikke følge opp med hjelp</a:t>
            </a:r>
          </a:p>
          <a:p>
            <a:pPr marL="171450" indent="-171450">
              <a:buFont typeface="Arial" panose="020B0604020202020204" pitchFamily="34" charset="0"/>
              <a:buChar char="•"/>
            </a:pPr>
            <a:r>
              <a:rPr lang="nb-NO" dirty="0">
                <a:cs typeface="Times New Roman" panose="02020603050405020304" pitchFamily="18" charset="0"/>
              </a:rPr>
              <a:t>Følelsesmessig ubehag og usikkerhet </a:t>
            </a:r>
          </a:p>
          <a:p>
            <a:pPr marL="171450" indent="-171450">
              <a:buFont typeface="Arial" panose="020B0604020202020204" pitchFamily="34" charset="0"/>
              <a:buChar char="•"/>
            </a:pPr>
            <a:r>
              <a:rPr lang="nb-NO" dirty="0">
                <a:cs typeface="Times New Roman" panose="02020603050405020304" pitchFamily="18" charset="0"/>
              </a:rPr>
              <a:t>Ansvarsfraskrivelse- andre sitt bord</a:t>
            </a:r>
          </a:p>
          <a:p>
            <a:pPr marL="171450" indent="-171450">
              <a:buFont typeface="Arial" panose="020B0604020202020204" pitchFamily="34" charset="0"/>
              <a:buChar char="•"/>
            </a:pPr>
            <a:r>
              <a:rPr lang="nb-NO" dirty="0">
                <a:cs typeface="Times New Roman" panose="02020603050405020304" pitchFamily="18" charset="0"/>
              </a:rPr>
              <a:t>Engstelse for å re-traumatisere eller gjøre vondt verre</a:t>
            </a:r>
          </a:p>
          <a:p>
            <a:pPr marL="171450" indent="-171450">
              <a:buFont typeface="Arial" panose="020B0604020202020204" pitchFamily="34" charset="0"/>
              <a:buChar char="•"/>
            </a:pPr>
            <a:r>
              <a:rPr lang="nb-NO" dirty="0">
                <a:cs typeface="Times New Roman" panose="02020603050405020304" pitchFamily="18" charset="0"/>
              </a:rPr>
              <a:t>Frykt for å beskylde uskyldige</a:t>
            </a:r>
          </a:p>
          <a:p>
            <a:pPr marL="171450" indent="-171450">
              <a:buFont typeface="Arial" panose="020B0604020202020204" pitchFamily="34" charset="0"/>
              <a:buChar char="•"/>
            </a:pPr>
            <a:r>
              <a:rPr lang="nb-NO" dirty="0">
                <a:cs typeface="Times New Roman" panose="02020603050405020304" pitchFamily="18" charset="0"/>
              </a:rPr>
              <a:t>Frykt for trusler mot en selv </a:t>
            </a:r>
            <a:r>
              <a:rPr lang="nb-NO" dirty="0">
                <a:latin typeface="Times New Roman" panose="02020603050405020304" pitchFamily="18" charset="0"/>
                <a:cs typeface="Times New Roman" panose="02020603050405020304" pitchFamily="18" charset="0"/>
              </a:rPr>
              <a:t>eller konflikt</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19</a:t>
            </a:fld>
            <a:endParaRPr lang="nb-NO"/>
          </a:p>
        </p:txBody>
      </p:sp>
    </p:spTree>
    <p:extLst>
      <p:ext uri="{BB962C8B-B14F-4D97-AF65-F5344CB8AC3E}">
        <p14:creationId xmlns:p14="http://schemas.microsoft.com/office/powerpoint/2010/main" val="74726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latin typeface="Verdana"/>
                <a:ea typeface="+mn-ea"/>
                <a:cs typeface="Arial"/>
              </a:rPr>
              <a:t>Statens barnehus ble etablert (det første i 2007, Bergen) for å sikre at barn, unge og andre sårbare grupper som kan ha vært utsatt for vold og seksuelle overgrep, og hvor forholdet er anmeldt til politiet, ikke utsettes for unødvendige belastninger i forbindelse med politiavhøret og får god og koordinert oppfølging.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solidFill>
                  <a:srgbClr val="000000"/>
                </a:solidFill>
                <a:latin typeface="Verdana"/>
                <a:ea typeface="+mn-ea"/>
                <a:cs typeface="Arial"/>
              </a:rPr>
              <a:t>Barnehuset i Sandefjord ble opprettet i slutten av 2013. Dekker </a:t>
            </a:r>
            <a:r>
              <a:rPr lang="nb-NO" sz="1200" dirty="0" err="1">
                <a:solidFill>
                  <a:srgbClr val="000000"/>
                </a:solidFill>
                <a:latin typeface="Verdana"/>
                <a:ea typeface="+mn-ea"/>
                <a:cs typeface="Arial"/>
              </a:rPr>
              <a:t>telemark</a:t>
            </a:r>
            <a:r>
              <a:rPr lang="nb-NO" sz="1200" dirty="0">
                <a:solidFill>
                  <a:srgbClr val="000000"/>
                </a:solidFill>
                <a:latin typeface="Verdana"/>
                <a:ea typeface="+mn-ea"/>
                <a:cs typeface="Arial"/>
              </a:rPr>
              <a:t>, </a:t>
            </a:r>
            <a:r>
              <a:rPr lang="nb-NO" sz="1200" dirty="0" err="1">
                <a:solidFill>
                  <a:srgbClr val="000000"/>
                </a:solidFill>
                <a:latin typeface="Verdana"/>
                <a:ea typeface="+mn-ea"/>
                <a:cs typeface="Arial"/>
              </a:rPr>
              <a:t>vestfold</a:t>
            </a:r>
            <a:r>
              <a:rPr lang="nb-NO" sz="1200" dirty="0">
                <a:solidFill>
                  <a:srgbClr val="000000"/>
                </a:solidFill>
                <a:latin typeface="Verdana"/>
                <a:ea typeface="+mn-ea"/>
                <a:cs typeface="Arial"/>
              </a:rPr>
              <a:t> og gamle</a:t>
            </a:r>
            <a:r>
              <a:rPr lang="nb-NO" sz="1200" baseline="0" dirty="0">
                <a:solidFill>
                  <a:srgbClr val="000000"/>
                </a:solidFill>
                <a:latin typeface="Verdana"/>
                <a:ea typeface="+mn-ea"/>
                <a:cs typeface="Arial"/>
              </a:rPr>
              <a:t> </a:t>
            </a:r>
            <a:r>
              <a:rPr lang="nb-NO" sz="1200" baseline="0" dirty="0" err="1">
                <a:solidFill>
                  <a:srgbClr val="000000"/>
                </a:solidFill>
                <a:latin typeface="Verdana"/>
                <a:ea typeface="+mn-ea"/>
                <a:cs typeface="Arial"/>
              </a:rPr>
              <a:t>buskerud</a:t>
            </a:r>
            <a:r>
              <a:rPr lang="nb-NO" sz="1200" baseline="0" dirty="0">
                <a:solidFill>
                  <a:srgbClr val="000000"/>
                </a:solidFill>
                <a:latin typeface="Verdana"/>
                <a:ea typeface="+mn-ea"/>
                <a:cs typeface="Arial"/>
              </a:rPr>
              <a:t>. Kragerø i sør, </a:t>
            </a:r>
            <a:r>
              <a:rPr lang="nb-NO" sz="1200" baseline="0" dirty="0" err="1">
                <a:solidFill>
                  <a:srgbClr val="000000"/>
                </a:solidFill>
                <a:latin typeface="Verdana"/>
                <a:ea typeface="+mn-ea"/>
                <a:cs typeface="Arial"/>
              </a:rPr>
              <a:t>hemsedal</a:t>
            </a:r>
            <a:r>
              <a:rPr lang="nb-NO" sz="1200" baseline="0" dirty="0">
                <a:solidFill>
                  <a:srgbClr val="000000"/>
                </a:solidFill>
                <a:latin typeface="Verdana"/>
                <a:ea typeface="+mn-ea"/>
                <a:cs typeface="Arial"/>
              </a:rPr>
              <a:t> i nord og inn mot </a:t>
            </a:r>
            <a:r>
              <a:rPr lang="nb-NO" sz="1200" baseline="0" dirty="0" err="1">
                <a:solidFill>
                  <a:srgbClr val="000000"/>
                </a:solidFill>
                <a:latin typeface="Verdana"/>
                <a:ea typeface="+mn-ea"/>
                <a:cs typeface="Arial"/>
              </a:rPr>
              <a:t>vinje</a:t>
            </a:r>
            <a:r>
              <a:rPr lang="nb-NO" sz="1200" baseline="0" dirty="0">
                <a:solidFill>
                  <a:srgbClr val="000000"/>
                </a:solidFill>
                <a:latin typeface="Verdana"/>
                <a:ea typeface="+mn-ea"/>
                <a:cs typeface="Arial"/>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solidFill>
                  <a:srgbClr val="000000"/>
                </a:solidFill>
                <a:latin typeface="Verdana"/>
                <a:ea typeface="+mn-ea"/>
                <a:cs typeface="Arial"/>
              </a:rPr>
              <a:t>Barnehuset Sandefjord mellom 600-700 avhør i året </a:t>
            </a:r>
            <a:endParaRPr lang="nb-NO" sz="1200" dirty="0">
              <a:solidFill>
                <a:srgbClr val="000000"/>
              </a:solidFill>
              <a:latin typeface="Verdana"/>
              <a:ea typeface="+mn-ea"/>
              <a:cs typeface="Aria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solidFill>
                  <a:srgbClr val="000000"/>
                </a:solidFill>
                <a:latin typeface="Verdana"/>
                <a:ea typeface="+mn-ea"/>
                <a:cs typeface="Arial"/>
              </a:rPr>
              <a:t>Totalt 12 barnehus i Norge.</a:t>
            </a: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a:t>
            </a:fld>
            <a:endParaRPr lang="nb-NO"/>
          </a:p>
        </p:txBody>
      </p:sp>
    </p:spTree>
    <p:extLst>
      <p:ext uri="{BB962C8B-B14F-4D97-AF65-F5344CB8AC3E}">
        <p14:creationId xmlns:p14="http://schemas.microsoft.com/office/powerpoint/2010/main" val="145066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20</a:t>
            </a:fld>
            <a:endParaRPr lang="nb-NO"/>
          </a:p>
        </p:txBody>
      </p:sp>
    </p:spTree>
    <p:extLst>
      <p:ext uri="{BB962C8B-B14F-4D97-AF65-F5344CB8AC3E}">
        <p14:creationId xmlns:p14="http://schemas.microsoft.com/office/powerpoint/2010/main" val="177493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kan være konsekvensene av å unnvike å stille disse spørsmålene? </a:t>
            </a:r>
          </a:p>
          <a:p>
            <a:pPr lvl="0"/>
            <a:r>
              <a:rPr lang="nb-NO" sz="1200" kern="1200" dirty="0">
                <a:solidFill>
                  <a:schemeClr val="tx1"/>
                </a:solidFill>
                <a:effectLst/>
                <a:latin typeface="+mn-lt"/>
                <a:ea typeface="+mn-ea"/>
                <a:cs typeface="+mn-cs"/>
              </a:rPr>
              <a:t>- Du avdekker ikke det som faktisk er viktigst</a:t>
            </a:r>
          </a:p>
          <a:p>
            <a:pPr lvl="0"/>
            <a:r>
              <a:rPr lang="nb-NO" sz="1200" kern="1200" dirty="0">
                <a:solidFill>
                  <a:schemeClr val="tx1"/>
                </a:solidFill>
                <a:effectLst/>
                <a:latin typeface="+mn-lt"/>
                <a:ea typeface="+mn-ea"/>
                <a:cs typeface="+mn-cs"/>
              </a:rPr>
              <a:t>- Barnet kan miste tiltro til deg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Hvordan kan du forberede deg til slike samtaler?</a:t>
            </a:r>
          </a:p>
          <a:p>
            <a:pPr lvl="0"/>
            <a:r>
              <a:rPr lang="nb-NO" sz="1200" kern="1200" dirty="0">
                <a:solidFill>
                  <a:schemeClr val="tx1"/>
                </a:solidFill>
                <a:effectLst/>
                <a:latin typeface="+mn-lt"/>
                <a:ea typeface="+mn-ea"/>
                <a:cs typeface="+mn-cs"/>
              </a:rPr>
              <a:t>- Tenke gjennom hvordan du skal komme inn på det du lurer på</a:t>
            </a:r>
          </a:p>
          <a:p>
            <a:pPr lvl="0"/>
            <a:r>
              <a:rPr lang="nb-NO" sz="1200" kern="1200" dirty="0">
                <a:solidFill>
                  <a:schemeClr val="tx1"/>
                </a:solidFill>
                <a:effectLst/>
                <a:latin typeface="+mn-lt"/>
                <a:ea typeface="+mn-ea"/>
                <a:cs typeface="+mn-cs"/>
              </a:rPr>
              <a:t>- Diskutere med en kollega</a:t>
            </a: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21</a:t>
            </a:fld>
            <a:endParaRPr lang="nb-NO"/>
          </a:p>
        </p:txBody>
      </p:sp>
    </p:spTree>
    <p:extLst>
      <p:ext uri="{BB962C8B-B14F-4D97-AF65-F5344CB8AC3E}">
        <p14:creationId xmlns:p14="http://schemas.microsoft.com/office/powerpoint/2010/main" val="3869368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22</a:t>
            </a:fld>
            <a:endParaRPr lang="nb-NO"/>
          </a:p>
        </p:txBody>
      </p:sp>
    </p:spTree>
    <p:extLst>
      <p:ext uri="{BB962C8B-B14F-4D97-AF65-F5344CB8AC3E}">
        <p14:creationId xmlns:p14="http://schemas.microsoft.com/office/powerpoint/2010/main" val="366999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SNAKKE-ordliste</a:t>
            </a:r>
          </a:p>
          <a:p>
            <a:endParaRPr lang="nb-NO" dirty="0"/>
          </a:p>
          <a:p>
            <a:r>
              <a:rPr lang="nb-NO" dirty="0">
                <a:solidFill>
                  <a:srgbClr val="00B050"/>
                </a:solidFill>
              </a:rPr>
              <a:t>#trygger	Du bekrefter, anerkjenner og gjør at barnet i samtalen stoler på at 	du er en voksen som bryr deg</a:t>
            </a:r>
          </a:p>
          <a:p>
            <a:r>
              <a:rPr lang="nb-NO" dirty="0">
                <a:solidFill>
                  <a:srgbClr val="00B050"/>
                </a:solidFill>
              </a:rPr>
              <a:t>#gjentar	Du gjentar det barnet har sagt for å vise at du hører etter og 	forsikrer deg om at du har forstått</a:t>
            </a:r>
          </a:p>
          <a:p>
            <a:r>
              <a:rPr lang="nb-NO" dirty="0">
                <a:solidFill>
                  <a:srgbClr val="00B050"/>
                </a:solidFill>
              </a:rPr>
              <a:t>#ansvar</a:t>
            </a:r>
            <a:r>
              <a:rPr lang="nb-NO" dirty="0"/>
              <a:t>	</a:t>
            </a:r>
            <a:r>
              <a:rPr lang="nb-NO" dirty="0">
                <a:solidFill>
                  <a:srgbClr val="00B050"/>
                </a:solidFill>
              </a:rPr>
              <a:t>Du som voksen tar ansvar for at samtalen går den skal og at barnets 	rettigheter ivaretas</a:t>
            </a:r>
          </a:p>
          <a:p>
            <a:r>
              <a:rPr lang="nb-NO" dirty="0">
                <a:solidFill>
                  <a:srgbClr val="FF0000"/>
                </a:solidFill>
              </a:rPr>
              <a:t>#unnviker	Du unngår å snakke om det barnet trenger å snakke om</a:t>
            </a:r>
          </a:p>
          <a:p>
            <a:r>
              <a:rPr lang="nb-NO" dirty="0">
                <a:solidFill>
                  <a:srgbClr val="FF0000"/>
                </a:solidFill>
              </a:rPr>
              <a:t>#skremmer	Du går for hardt på barnet i din iver etter å avdekke din egen uro</a:t>
            </a:r>
          </a:p>
          <a:p>
            <a:r>
              <a:rPr lang="nb-NO" dirty="0">
                <a:solidFill>
                  <a:srgbClr val="00B050"/>
                </a:solidFill>
              </a:rPr>
              <a:t>#åpner	Du stiller åpne spørsmål (som det ikke går an å svare ja eller nei på), 	og er nysgjerrig og anerkjennende til barnets fortelling</a:t>
            </a:r>
          </a:p>
          <a:p>
            <a:r>
              <a:rPr lang="nb-NO" dirty="0">
                <a:solidFill>
                  <a:srgbClr val="FF0000"/>
                </a:solidFill>
              </a:rPr>
              <a:t>#lukker	Du fokuserer mer på dine egne reaksjoner eller antakelser enn 	barnets, stilte kanskje lukkede eller ledende spørsmål</a:t>
            </a:r>
          </a:p>
          <a:p>
            <a:r>
              <a:rPr lang="nb-NO" dirty="0">
                <a:solidFill>
                  <a:srgbClr val="FF0000"/>
                </a:solidFill>
              </a:rPr>
              <a:t>#ledende	Du inviterer til et bestemt svar og svaret du får er upålitelig</a:t>
            </a:r>
          </a:p>
          <a:p>
            <a:r>
              <a:rPr lang="nb-NO" dirty="0">
                <a:solidFill>
                  <a:srgbClr val="FF0000"/>
                </a:solidFill>
              </a:rPr>
              <a:t>#presser	Du legger for mye press på barnet for å få tak i informasjon</a:t>
            </a:r>
          </a:p>
        </p:txBody>
      </p:sp>
      <p:sp>
        <p:nvSpPr>
          <p:cNvPr id="4" name="Plassholder for lysbildenummer 3"/>
          <p:cNvSpPr>
            <a:spLocks noGrp="1"/>
          </p:cNvSpPr>
          <p:nvPr>
            <p:ph type="sldNum" sz="quarter" idx="5"/>
          </p:nvPr>
        </p:nvSpPr>
        <p:spPr/>
        <p:txBody>
          <a:bodyPr/>
          <a:lstStyle/>
          <a:p>
            <a:fld id="{DB14C983-D720-495B-AE1A-5ABE8948D09E}" type="slidenum">
              <a:rPr lang="nb-NO" smtClean="0"/>
              <a:t>23</a:t>
            </a:fld>
            <a:endParaRPr lang="nb-NO"/>
          </a:p>
        </p:txBody>
      </p:sp>
    </p:spTree>
    <p:extLst>
      <p:ext uri="{BB962C8B-B14F-4D97-AF65-F5344CB8AC3E}">
        <p14:creationId xmlns:p14="http://schemas.microsoft.com/office/powerpoint/2010/main" val="3326191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20850" y="1233488"/>
            <a:ext cx="3227388" cy="1814512"/>
          </a:xfrm>
        </p:spPr>
      </p:sp>
      <p:sp>
        <p:nvSpPr>
          <p:cNvPr id="3" name="Plassholder for notater 2"/>
          <p:cNvSpPr>
            <a:spLocks noGrp="1"/>
          </p:cNvSpPr>
          <p:nvPr>
            <p:ph type="body" idx="1"/>
          </p:nvPr>
        </p:nvSpPr>
        <p:spPr>
          <a:xfrm>
            <a:off x="666909" y="3209924"/>
            <a:ext cx="5571966" cy="6167393"/>
          </a:xfrm>
        </p:spPr>
        <p:txBody>
          <a:bodyPr/>
          <a:lstStyle/>
          <a:p>
            <a:r>
              <a:rPr lang="nb-NO" sz="1200" b="1" kern="1200" dirty="0">
                <a:solidFill>
                  <a:schemeClr val="tx1"/>
                </a:solidFill>
                <a:effectLst/>
                <a:latin typeface="+mn-lt"/>
                <a:ea typeface="+mn-ea"/>
                <a:cs typeface="+mn-cs"/>
              </a:rPr>
              <a:t>Hvorfor er det vanskelig for Lucas å snakke om hjemmesituasjonen?</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Han er både redd og glad i pappaen sin </a:t>
            </a:r>
          </a:p>
          <a:p>
            <a:pPr lvl="0"/>
            <a:r>
              <a:rPr lang="nb-NO" sz="1200" kern="1200" dirty="0">
                <a:solidFill>
                  <a:schemeClr val="tx1"/>
                </a:solidFill>
                <a:effectLst/>
                <a:latin typeface="+mn-lt"/>
                <a:ea typeface="+mn-ea"/>
                <a:cs typeface="+mn-cs"/>
              </a:rPr>
              <a:t>Han er redd for hva som kan skje </a:t>
            </a:r>
          </a:p>
          <a:p>
            <a:endParaRPr lang="nb-NO" dirty="0"/>
          </a:p>
          <a:p>
            <a:r>
              <a:rPr lang="nb-NO" sz="1200" b="1" kern="1200" dirty="0">
                <a:solidFill>
                  <a:schemeClr val="tx1"/>
                </a:solidFill>
                <a:effectLst/>
                <a:latin typeface="+mn-lt"/>
                <a:ea typeface="+mn-ea"/>
                <a:cs typeface="+mn-cs"/>
              </a:rPr>
              <a:t>Hva er det som gjør at det kan være vanskelig for noen barn å stole på voksne?</a:t>
            </a:r>
          </a:p>
          <a:p>
            <a:pPr lvl="0"/>
            <a:r>
              <a:rPr lang="nb-NO" sz="1200" kern="1200" dirty="0">
                <a:solidFill>
                  <a:schemeClr val="tx1"/>
                </a:solidFill>
                <a:effectLst/>
                <a:latin typeface="+mn-lt"/>
                <a:ea typeface="+mn-ea"/>
                <a:cs typeface="+mn-cs"/>
              </a:rPr>
              <a:t>De har erfart tillitsbrudd tidligere</a:t>
            </a:r>
          </a:p>
          <a:p>
            <a:pPr lvl="0"/>
            <a:r>
              <a:rPr lang="nb-NO" sz="1200" kern="1200" dirty="0">
                <a:solidFill>
                  <a:schemeClr val="tx1"/>
                </a:solidFill>
                <a:effectLst/>
                <a:latin typeface="+mn-lt"/>
                <a:ea typeface="+mn-ea"/>
                <a:cs typeface="+mn-cs"/>
              </a:rPr>
              <a:t>Det å vokse opp med utrygge omsorgspersoner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Hva er vanlige konsekvenser av å ha vokst opp med utrygge voksne?</a:t>
            </a:r>
          </a:p>
          <a:p>
            <a:pPr lvl="0"/>
            <a:r>
              <a:rPr lang="nb-NO" sz="1200" kern="1200" dirty="0">
                <a:solidFill>
                  <a:schemeClr val="tx1"/>
                </a:solidFill>
                <a:effectLst/>
                <a:latin typeface="+mn-lt"/>
                <a:ea typeface="+mn-ea"/>
                <a:cs typeface="+mn-cs"/>
              </a:rPr>
              <a:t>Redd for konsekvensene av å fortelle og dele sine opplevelser</a:t>
            </a:r>
          </a:p>
          <a:p>
            <a:pPr lvl="0"/>
            <a:r>
              <a:rPr lang="nb-NO" sz="1200" kern="1200" dirty="0">
                <a:solidFill>
                  <a:schemeClr val="tx1"/>
                </a:solidFill>
                <a:effectLst/>
                <a:latin typeface="+mn-lt"/>
                <a:ea typeface="+mn-ea"/>
                <a:cs typeface="+mn-cs"/>
              </a:rPr>
              <a:t>Stoler ikke på voksne </a:t>
            </a:r>
          </a:p>
          <a:p>
            <a:endParaRPr lang="nb-NO" dirty="0"/>
          </a:p>
          <a:p>
            <a:r>
              <a:rPr lang="nb-NO" sz="1200" b="1" kern="1200" dirty="0">
                <a:solidFill>
                  <a:schemeClr val="tx1"/>
                </a:solidFill>
                <a:effectLst/>
                <a:latin typeface="+mn-lt"/>
                <a:ea typeface="+mn-ea"/>
                <a:cs typeface="+mn-cs"/>
              </a:rPr>
              <a:t>Hva kan være årsaker til at barn tar på seg skylden for de voksnes problemer?</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Blitt fortalt det av sine foreldre, og tror på det </a:t>
            </a:r>
          </a:p>
          <a:p>
            <a:pPr lvl="0"/>
            <a:r>
              <a:rPr lang="nb-NO" sz="1200" kern="1200" dirty="0">
                <a:solidFill>
                  <a:schemeClr val="tx1"/>
                </a:solidFill>
                <a:effectLst/>
                <a:latin typeface="+mn-lt"/>
                <a:ea typeface="+mn-ea"/>
                <a:cs typeface="+mn-cs"/>
              </a:rPr>
              <a:t>Det er lettere å håndtere for dem at de selv er "slemme", enn at det foreldrenes skyld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Hvorfor kvier barn seg for å si noe galt om foreldrene sine?</a:t>
            </a:r>
          </a:p>
          <a:p>
            <a:pPr lvl="0"/>
            <a:r>
              <a:rPr lang="nb-NO" sz="1200" kern="1200" dirty="0">
                <a:solidFill>
                  <a:schemeClr val="tx1"/>
                </a:solidFill>
                <a:effectLst/>
                <a:latin typeface="+mn-lt"/>
                <a:ea typeface="+mn-ea"/>
                <a:cs typeface="+mn-cs"/>
              </a:rPr>
              <a:t>De vet ikke at det er galt </a:t>
            </a:r>
          </a:p>
          <a:p>
            <a:pPr lvl="0"/>
            <a:r>
              <a:rPr lang="nb-NO" sz="1200" kern="1200" dirty="0">
                <a:solidFill>
                  <a:schemeClr val="tx1"/>
                </a:solidFill>
                <a:effectLst/>
                <a:latin typeface="+mn-lt"/>
                <a:ea typeface="+mn-ea"/>
                <a:cs typeface="+mn-cs"/>
              </a:rPr>
              <a:t>De er redde for konsekvensene de kan få </a:t>
            </a:r>
          </a:p>
          <a:p>
            <a:pPr lvl="0"/>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Hvorfor beskytter barn foreldrene, selv når de åpenbart behandler dem dårlig?</a:t>
            </a:r>
          </a:p>
          <a:p>
            <a:pPr lvl="0"/>
            <a:r>
              <a:rPr lang="nb-NO" sz="1200" kern="1200" dirty="0">
                <a:solidFill>
                  <a:schemeClr val="tx1"/>
                </a:solidFill>
                <a:effectLst/>
                <a:latin typeface="+mn-lt"/>
                <a:ea typeface="+mn-ea"/>
                <a:cs typeface="+mn-cs"/>
              </a:rPr>
              <a:t>Det er et menneskelig instinkt å beskytte sin egen familie</a:t>
            </a:r>
          </a:p>
          <a:p>
            <a:pPr lvl="0"/>
            <a:r>
              <a:rPr lang="nb-NO" sz="1200" kern="1200" dirty="0">
                <a:solidFill>
                  <a:schemeClr val="tx1"/>
                </a:solidFill>
                <a:effectLst/>
                <a:latin typeface="+mn-lt"/>
                <a:ea typeface="+mn-ea"/>
                <a:cs typeface="+mn-cs"/>
              </a:rPr>
              <a:t>De vet ikke at det kan gjøres noe med det. </a:t>
            </a:r>
          </a:p>
          <a:p>
            <a:pPr lvl="0"/>
            <a:endParaRPr lang="nb-NO" sz="1200" kern="1200" dirty="0">
              <a:solidFill>
                <a:schemeClr val="tx1"/>
              </a:solidFill>
              <a:effectLst/>
              <a:latin typeface="+mn-lt"/>
              <a:ea typeface="+mn-ea"/>
              <a:cs typeface="+mn-cs"/>
            </a:endParaRPr>
          </a:p>
          <a:p>
            <a:r>
              <a:rPr lang="nb-NO" b="1" dirty="0"/>
              <a:t>Hvordan kan du hjelpe Lucas til å slippe å ta på seg skylden?</a:t>
            </a:r>
          </a:p>
          <a:p>
            <a:pPr lvl="0"/>
            <a:r>
              <a:rPr lang="nb-NO" dirty="0"/>
              <a:t>Stille spørsmål</a:t>
            </a:r>
          </a:p>
          <a:p>
            <a:pPr lvl="0"/>
            <a:r>
              <a:rPr lang="nb-NO" dirty="0"/>
              <a:t>Utfordre hans negative opplevelse av seg selv </a:t>
            </a:r>
          </a:p>
          <a:p>
            <a:pPr lvl="0"/>
            <a:r>
              <a:rPr lang="nb-NO" dirty="0"/>
              <a:t>Forklare at faren er ansvarlig for sine egne handlinger</a:t>
            </a:r>
          </a:p>
          <a:p>
            <a:pPr lvl="0"/>
            <a:r>
              <a:rPr lang="nb-NO" dirty="0"/>
              <a:t>Være det for Lucas over tid </a:t>
            </a:r>
          </a:p>
          <a:p>
            <a:pPr lvl="0"/>
            <a:r>
              <a:rPr lang="nb-NO" dirty="0"/>
              <a:t>Følge Lucas sitt tempo </a:t>
            </a:r>
          </a:p>
          <a:p>
            <a:pPr lvl="0"/>
            <a:endParaRPr lang="nb-NO" dirty="0"/>
          </a:p>
          <a:p>
            <a:r>
              <a:rPr lang="nb-NO" b="1" dirty="0"/>
              <a:t>Å innse dette for et barn kan ta tid!</a:t>
            </a:r>
          </a:p>
          <a:p>
            <a:pPr lvl="0"/>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24</a:t>
            </a:fld>
            <a:endParaRPr lang="nb-NO"/>
          </a:p>
        </p:txBody>
      </p:sp>
    </p:spTree>
    <p:extLst>
      <p:ext uri="{BB962C8B-B14F-4D97-AF65-F5344CB8AC3E}">
        <p14:creationId xmlns:p14="http://schemas.microsoft.com/office/powerpoint/2010/main" val="281664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25</a:t>
            </a:fld>
            <a:endParaRPr lang="nb-NO"/>
          </a:p>
        </p:txBody>
      </p:sp>
    </p:spTree>
    <p:extLst>
      <p:ext uri="{BB962C8B-B14F-4D97-AF65-F5344CB8AC3E}">
        <p14:creationId xmlns:p14="http://schemas.microsoft.com/office/powerpoint/2010/main" val="327578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4" name="Plassholder for lysbildenummer 3"/>
          <p:cNvSpPr>
            <a:spLocks noGrp="1"/>
          </p:cNvSpPr>
          <p:nvPr>
            <p:ph type="sldNum" sz="quarter" idx="5"/>
          </p:nvPr>
        </p:nvSpPr>
        <p:spPr/>
        <p:txBody>
          <a:bodyPr/>
          <a:lstStyle/>
          <a:p>
            <a:fld id="{DB14C983-D720-495B-AE1A-5ABE8948D09E}" type="slidenum">
              <a:rPr lang="nb-NO" smtClean="0"/>
              <a:t>26</a:t>
            </a:fld>
            <a:endParaRPr lang="nb-NO"/>
          </a:p>
        </p:txBody>
      </p:sp>
      <p:sp>
        <p:nvSpPr>
          <p:cNvPr id="3" name="Plassholder for notater 2">
            <a:extLst>
              <a:ext uri="{FF2B5EF4-FFF2-40B4-BE49-F238E27FC236}">
                <a16:creationId xmlns:a16="http://schemas.microsoft.com/office/drawing/2014/main" id="{E9FD721B-2EAF-4C6D-813B-92E4C6A47F75}"/>
              </a:ext>
            </a:extLst>
          </p:cNvPr>
          <p:cNvSpPr>
            <a:spLocks noGrp="1"/>
          </p:cNvSpPr>
          <p:nvPr>
            <p:ph type="body" idx="1"/>
          </p:nvPr>
        </p:nvSpPr>
        <p:spPr/>
        <p:txBody>
          <a:bodyPr/>
          <a:lstStyle/>
          <a:p>
            <a:r>
              <a:rPr lang="nb-NO" sz="1200" b="1" kern="1200" dirty="0">
                <a:solidFill>
                  <a:schemeClr val="tx1"/>
                </a:solidFill>
                <a:effectLst/>
                <a:latin typeface="+mn-lt"/>
                <a:ea typeface="+mn-ea"/>
                <a:cs typeface="+mn-cs"/>
              </a:rPr>
              <a:t>Hvordan viser du at du lytter og er interessert?</a:t>
            </a:r>
          </a:p>
          <a:p>
            <a:pPr lvl="0"/>
            <a:r>
              <a:rPr lang="nb-NO" sz="1200" kern="1200" dirty="0">
                <a:solidFill>
                  <a:srgbClr val="FF0000"/>
                </a:solidFill>
                <a:effectLst/>
                <a:latin typeface="+mn-lt"/>
                <a:ea typeface="+mn-ea"/>
                <a:cs typeface="+mn-cs"/>
              </a:rPr>
              <a:t>Aldri bryte øyekontakt</a:t>
            </a:r>
          </a:p>
          <a:p>
            <a:pPr lvl="0"/>
            <a:r>
              <a:rPr lang="nb-NO" sz="1200" kern="1200" dirty="0">
                <a:solidFill>
                  <a:srgbClr val="FF0000"/>
                </a:solidFill>
                <a:effectLst/>
                <a:latin typeface="+mn-lt"/>
                <a:ea typeface="+mn-ea"/>
                <a:cs typeface="+mn-cs"/>
              </a:rPr>
              <a:t>Stopp barnet hvis fortellingen blir lang og detaljert</a:t>
            </a:r>
          </a:p>
          <a:p>
            <a:pPr lvl="0"/>
            <a:r>
              <a:rPr lang="nb-NO" sz="1200" kern="1200" dirty="0">
                <a:solidFill>
                  <a:schemeClr val="tx1"/>
                </a:solidFill>
                <a:effectLst/>
                <a:latin typeface="+mn-lt"/>
                <a:ea typeface="+mn-ea"/>
                <a:cs typeface="+mn-cs"/>
              </a:rPr>
              <a:t>Gjenta og oppsummer det barnet sier med barnets egne ord (riktig)</a:t>
            </a:r>
          </a:p>
          <a:p>
            <a:r>
              <a:rPr lang="nb-NO" sz="1200" kern="1200" dirty="0">
                <a:solidFill>
                  <a:schemeClr val="tx1"/>
                </a:solidFill>
                <a:effectLst/>
                <a:latin typeface="+mn-lt"/>
                <a:ea typeface="+mn-ea"/>
                <a:cs typeface="+mn-cs"/>
              </a:rPr>
              <a:t>Be barnet fortelle mer og si du gjerne vil høre (riktig)</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EGNE FORTELLINGER / ANEKDOTER</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Hva må du være sikker på når du forteller historier fra ditt eget liv?</a:t>
            </a:r>
          </a:p>
          <a:p>
            <a:pPr lvl="0"/>
            <a:r>
              <a:rPr lang="nb-NO" sz="1200" kern="1200" dirty="0">
                <a:solidFill>
                  <a:srgbClr val="FF0000"/>
                </a:solidFill>
                <a:effectLst/>
                <a:latin typeface="+mn-lt"/>
                <a:ea typeface="+mn-ea"/>
                <a:cs typeface="+mn-cs"/>
              </a:rPr>
              <a:t>At det er en spennende historie</a:t>
            </a:r>
          </a:p>
          <a:p>
            <a:pPr lvl="0"/>
            <a:r>
              <a:rPr lang="nb-NO" sz="1200" kern="1200" dirty="0">
                <a:solidFill>
                  <a:schemeClr val="tx1"/>
                </a:solidFill>
                <a:effectLst/>
                <a:latin typeface="+mn-lt"/>
                <a:ea typeface="+mn-ea"/>
                <a:cs typeface="+mn-cs"/>
              </a:rPr>
              <a:t>Være sikker på at tema ikke handler om noe som er ubehagelig for barnet (riktig)</a:t>
            </a:r>
          </a:p>
          <a:p>
            <a:pPr lvl="0"/>
            <a:r>
              <a:rPr lang="nb-NO" sz="1200" kern="1200" dirty="0">
                <a:solidFill>
                  <a:schemeClr val="tx1"/>
                </a:solidFill>
                <a:effectLst/>
                <a:latin typeface="+mn-lt"/>
                <a:ea typeface="+mn-ea"/>
                <a:cs typeface="+mn-cs"/>
              </a:rPr>
              <a:t>At du ikke forteller med en forventning om at det har opplevdes likt for barnet (riktig)</a:t>
            </a:r>
          </a:p>
          <a:p>
            <a:pPr lvl="0"/>
            <a:r>
              <a:rPr lang="nb-NO" sz="1200" kern="1200" dirty="0">
                <a:solidFill>
                  <a:srgbClr val="FF0000"/>
                </a:solidFill>
                <a:effectLst/>
                <a:latin typeface="+mn-lt"/>
                <a:ea typeface="+mn-ea"/>
                <a:cs typeface="+mn-cs"/>
              </a:rPr>
              <a:t>Være sikker på at barnet ikke har hørt historien tidligere</a:t>
            </a:r>
          </a:p>
          <a:p>
            <a:pPr lvl="0"/>
            <a:endParaRPr lang="nb-NO" sz="1200" kern="1200" dirty="0">
              <a:solidFill>
                <a:srgbClr val="FF0000"/>
              </a:solidFill>
              <a:effectLst/>
              <a:latin typeface="+mn-lt"/>
              <a:ea typeface="+mn-ea"/>
              <a:cs typeface="+mn-cs"/>
            </a:endParaRPr>
          </a:p>
          <a:p>
            <a:r>
              <a:rPr lang="nb-NO" sz="1200" b="1" kern="1200" dirty="0">
                <a:solidFill>
                  <a:schemeClr val="tx1"/>
                </a:solidFill>
                <a:effectLst/>
                <a:latin typeface="+mn-lt"/>
                <a:ea typeface="+mn-ea"/>
                <a:cs typeface="+mn-cs"/>
              </a:rPr>
              <a:t>Hva kan du gjøre i stedet for å fortelle anekdoter fra eget liv?</a:t>
            </a:r>
          </a:p>
          <a:p>
            <a:pPr lvl="0"/>
            <a:r>
              <a:rPr lang="nb-NO" sz="1200" kern="1200" dirty="0">
                <a:solidFill>
                  <a:srgbClr val="FF0000"/>
                </a:solidFill>
                <a:effectLst/>
                <a:latin typeface="+mn-lt"/>
                <a:ea typeface="+mn-ea"/>
                <a:cs typeface="+mn-cs"/>
              </a:rPr>
              <a:t>Snakke om noe som ikke er relevant for samtalen</a:t>
            </a:r>
          </a:p>
          <a:p>
            <a:pPr lvl="0"/>
            <a:r>
              <a:rPr lang="nb-NO" sz="1200" kern="1200" dirty="0">
                <a:solidFill>
                  <a:schemeClr val="tx1"/>
                </a:solidFill>
                <a:effectLst/>
                <a:latin typeface="+mn-lt"/>
                <a:ea typeface="+mn-ea"/>
                <a:cs typeface="+mn-cs"/>
              </a:rPr>
              <a:t>Spørre barnet om temaet historien handler om, i stedet for å fortelle historien (riktig)</a:t>
            </a:r>
          </a:p>
          <a:p>
            <a:pPr lvl="0"/>
            <a:r>
              <a:rPr lang="nb-NO" sz="1200" kern="1200" dirty="0">
                <a:solidFill>
                  <a:srgbClr val="FF0000"/>
                </a:solidFill>
                <a:effectLst/>
                <a:latin typeface="+mn-lt"/>
                <a:ea typeface="+mn-ea"/>
                <a:cs typeface="+mn-cs"/>
              </a:rPr>
              <a:t>Dikte anekdoter om fiktive personer</a:t>
            </a:r>
          </a:p>
          <a:p>
            <a:endParaRPr lang="nb-NO" b="1" dirty="0"/>
          </a:p>
        </p:txBody>
      </p:sp>
    </p:spTree>
    <p:extLst>
      <p:ext uri="{BB962C8B-B14F-4D97-AF65-F5344CB8AC3E}">
        <p14:creationId xmlns:p14="http://schemas.microsoft.com/office/powerpoint/2010/main" val="28430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Barnevernstjenester og politiet arbeider etter DCM</a:t>
            </a:r>
          </a:p>
          <a:p>
            <a:endParaRPr lang="nb-NO" dirty="0"/>
          </a:p>
          <a:p>
            <a:r>
              <a:rPr lang="nb-NO" dirty="0"/>
              <a:t>Voksnes kommunikasjonskompetanse bidrar til at barnet kan formidle kunnskap om seg selv og sin virkelighet.</a:t>
            </a:r>
          </a:p>
          <a:p>
            <a:r>
              <a:rPr lang="nb-NO" dirty="0"/>
              <a:t>Handler om mer enn barns rett til å bli hørt, det handler om hvordan barnet bli hørt</a:t>
            </a:r>
          </a:p>
          <a:p>
            <a:pPr marL="427038">
              <a:spcBef>
                <a:spcPts val="450"/>
              </a:spcBef>
              <a:buFont typeface="Arial" charset="0"/>
              <a:buNone/>
              <a:defRPr/>
            </a:pPr>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27</a:t>
            </a:fld>
            <a:endParaRPr lang="nb-NO"/>
          </a:p>
        </p:txBody>
      </p:sp>
    </p:spTree>
    <p:extLst>
      <p:ext uri="{BB962C8B-B14F-4D97-AF65-F5344CB8AC3E}">
        <p14:creationId xmlns:p14="http://schemas.microsoft.com/office/powerpoint/2010/main" val="646948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28</a:t>
            </a:fld>
            <a:endParaRPr lang="nb-NO"/>
          </a:p>
        </p:txBody>
      </p:sp>
    </p:spTree>
    <p:extLst>
      <p:ext uri="{BB962C8B-B14F-4D97-AF65-F5344CB8AC3E}">
        <p14:creationId xmlns:p14="http://schemas.microsoft.com/office/powerpoint/2010/main" val="242196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29</a:t>
            </a:fld>
            <a:endParaRPr lang="nb-NO"/>
          </a:p>
        </p:txBody>
      </p:sp>
    </p:spTree>
    <p:extLst>
      <p:ext uri="{BB962C8B-B14F-4D97-AF65-F5344CB8AC3E}">
        <p14:creationId xmlns:p14="http://schemas.microsoft.com/office/powerpoint/2010/main" val="297867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609725" y="758825"/>
            <a:ext cx="3449638" cy="1939925"/>
          </a:xfrm>
        </p:spPr>
      </p:sp>
      <p:sp>
        <p:nvSpPr>
          <p:cNvPr id="3" name="Plassholder for notater 2"/>
          <p:cNvSpPr>
            <a:spLocks noGrp="1"/>
          </p:cNvSpPr>
          <p:nvPr>
            <p:ph type="body" idx="1"/>
          </p:nvPr>
        </p:nvSpPr>
        <p:spPr>
          <a:xfrm>
            <a:off x="666909" y="3044536"/>
            <a:ext cx="5335270" cy="5594045"/>
          </a:xfrm>
        </p:spPr>
        <p:txBody>
          <a:bodyPr/>
          <a:lstStyle/>
          <a:p>
            <a:pPr marL="0" indent="0">
              <a:buFont typeface="Arial" panose="020B0604020202020204" pitchFamily="34" charset="0"/>
              <a:buNone/>
            </a:pPr>
            <a:r>
              <a:rPr lang="nb-NO" b="1" dirty="0"/>
              <a:t>Ansatte: Hvem er vi og hva gjør vi? </a:t>
            </a:r>
          </a:p>
          <a:p>
            <a:pPr marL="171450" indent="-171450">
              <a:buFont typeface="Arial" panose="020B0604020202020204" pitchFamily="34" charset="0"/>
              <a:buChar char="•"/>
            </a:pPr>
            <a:r>
              <a:rPr lang="nb-NO" dirty="0"/>
              <a:t>En dør inn til systemet " barnevennlige omgivelser"</a:t>
            </a:r>
          </a:p>
          <a:p>
            <a:pPr marL="171450" indent="-171450">
              <a:buFont typeface="Arial" panose="020B0604020202020204" pitchFamily="34" charset="0"/>
              <a:buChar char="•"/>
            </a:pPr>
            <a:r>
              <a:rPr lang="nb-NO" dirty="0"/>
              <a:t>leder er politi, jurist eller sosialfaglig utdannet</a:t>
            </a:r>
          </a:p>
          <a:p>
            <a:pPr marL="171450" indent="-171450">
              <a:buFont typeface="Arial" panose="020B0604020202020204" pitchFamily="34" charset="0"/>
              <a:buChar char="•"/>
            </a:pPr>
            <a:r>
              <a:rPr lang="nb-NO" dirty="0"/>
              <a:t>Ansatte rådgivere: psykologer, kliniske barnevernspedagoger/sosionomer, familieterapeuter, må ha barnefaglig kompetanse og være klinkere </a:t>
            </a:r>
          </a:p>
          <a:p>
            <a:pPr marL="171450" indent="-171450">
              <a:buFont typeface="Arial" panose="020B0604020202020204" pitchFamily="34" charset="0"/>
              <a:buChar char="•"/>
            </a:pPr>
            <a:r>
              <a:rPr lang="nb-NO" dirty="0"/>
              <a:t>Antall ansatte: 15 </a:t>
            </a:r>
            <a:r>
              <a:rPr lang="nb-NO" dirty="0" err="1"/>
              <a:t>stk</a:t>
            </a:r>
            <a:r>
              <a:rPr lang="nb-NO" dirty="0"/>
              <a:t> (inkl. merkantile, teknikere) </a:t>
            </a:r>
          </a:p>
          <a:p>
            <a:r>
              <a:rPr lang="nb-NO" dirty="0"/>
              <a:t>Oppgaver: </a:t>
            </a:r>
          </a:p>
          <a:p>
            <a:pPr marL="171450" indent="-171450">
              <a:buFont typeface="Arial" panose="020B0604020202020204" pitchFamily="34" charset="0"/>
              <a:buChar char="•"/>
            </a:pPr>
            <a:r>
              <a:rPr lang="nb-NO" dirty="0"/>
              <a:t>Tilrettelegge for avhør </a:t>
            </a:r>
          </a:p>
          <a:p>
            <a:pPr marL="171450" indent="-171450">
              <a:buFont typeface="Arial" panose="020B0604020202020204" pitchFamily="34" charset="0"/>
              <a:buChar char="•"/>
            </a:pPr>
            <a:r>
              <a:rPr lang="nb-NO" dirty="0"/>
              <a:t>Tilrettelegge for medisinsk undersøkelse</a:t>
            </a:r>
          </a:p>
          <a:p>
            <a:pPr marL="171450" indent="-171450">
              <a:buFont typeface="Arial" panose="020B0604020202020204" pitchFamily="34" charset="0"/>
              <a:buChar char="•"/>
            </a:pPr>
            <a:r>
              <a:rPr lang="nb-NO" dirty="0"/>
              <a:t>Tilby behandling og oppfølging av målgruppen, kun anmeldte saker </a:t>
            </a:r>
          </a:p>
          <a:p>
            <a:pPr marL="171450" indent="-171450">
              <a:buFont typeface="Arial" panose="020B0604020202020204" pitchFamily="34" charset="0"/>
              <a:buChar char="•"/>
            </a:pPr>
            <a:r>
              <a:rPr lang="nb-NO" dirty="0"/>
              <a:t>Koordinere tverrfaglig og tverretatlig samarbeid- konsultasjonsteam</a:t>
            </a:r>
          </a:p>
          <a:p>
            <a:pPr marL="171450" indent="-171450">
              <a:buFont typeface="Arial" panose="020B0604020202020204" pitchFamily="34" charset="0"/>
              <a:buChar char="•"/>
            </a:pPr>
            <a:r>
              <a:rPr lang="nb-NO" dirty="0"/>
              <a:t>Bidra til faglig utvikling av saksfeltet- barnevern </a:t>
            </a:r>
            <a:r>
              <a:rPr lang="nb-NO" dirty="0" err="1"/>
              <a:t>m.m</a:t>
            </a:r>
            <a:r>
              <a:rPr lang="nb-NO" dirty="0"/>
              <a:t> </a:t>
            </a:r>
          </a:p>
          <a:p>
            <a:pPr marL="171450" indent="-171450">
              <a:buFont typeface="Arial" panose="020B0604020202020204" pitchFamily="34" charset="0"/>
              <a:buChar char="•"/>
            </a:pPr>
            <a:r>
              <a:rPr lang="nb-NO" dirty="0"/>
              <a:t>Gi råd og veiledning til offentlige og private aktører.</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b="1" dirty="0"/>
              <a:t>Trygghetsperson</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Etterforsker/ avhører tar kontakt i forkant</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Informere barnet om avhør etter konkret avtale med politiet</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Transport</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Vente sammen med barnet og på oppholdsrom når barnet avhøres</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Dialog med avhører og rådgiver om evt. reaksjoner og behov hos barnet</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Ved søsken, forhindre mobilkontakt med foreldre og samtale om tema og avhør mellom søsken</a:t>
            </a:r>
          </a:p>
          <a:p>
            <a:pPr marL="171450" indent="-171450" defTabSz="449263" fontAlgn="base">
              <a:spcBef>
                <a:spcPts val="450"/>
              </a:spcBef>
              <a:spcAft>
                <a:spcPct val="0"/>
              </a:spcAft>
              <a:buClr>
                <a:srgbClr val="000000"/>
              </a:buClr>
              <a:buFont typeface="Arial" panose="020B0604020202020204" pitchFamily="34" charset="0"/>
              <a:buChar char="•"/>
            </a:pPr>
            <a:r>
              <a:rPr lang="nb-NO" altLang="nb-NO" sz="1200" dirty="0">
                <a:latin typeface="Times New Roman" panose="02020603050405020304" pitchFamily="18" charset="0"/>
                <a:cs typeface="Times New Roman" panose="02020603050405020304" pitchFamily="18" charset="0"/>
              </a:rPr>
              <a:t>Følge til medisinsk us., evt. supplerende avhør og oppfølging</a:t>
            </a: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3</a:t>
            </a:fld>
            <a:endParaRPr lang="nb-NO"/>
          </a:p>
        </p:txBody>
      </p:sp>
    </p:spTree>
    <p:extLst>
      <p:ext uri="{BB962C8B-B14F-4D97-AF65-F5344CB8AC3E}">
        <p14:creationId xmlns:p14="http://schemas.microsoft.com/office/powerpoint/2010/main" val="3944299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30</a:t>
            </a:fld>
            <a:endParaRPr lang="nb-NO"/>
          </a:p>
        </p:txBody>
      </p:sp>
    </p:spTree>
    <p:extLst>
      <p:ext uri="{BB962C8B-B14F-4D97-AF65-F5344CB8AC3E}">
        <p14:creationId xmlns:p14="http://schemas.microsoft.com/office/powerpoint/2010/main" val="265922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31</a:t>
            </a:fld>
            <a:endParaRPr lang="nb-NO"/>
          </a:p>
        </p:txBody>
      </p:sp>
    </p:spTree>
    <p:extLst>
      <p:ext uri="{BB962C8B-B14F-4D97-AF65-F5344CB8AC3E}">
        <p14:creationId xmlns:p14="http://schemas.microsoft.com/office/powerpoint/2010/main" val="9390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32</a:t>
            </a:fld>
            <a:endParaRPr lang="nb-NO"/>
          </a:p>
        </p:txBody>
      </p:sp>
    </p:spTree>
    <p:extLst>
      <p:ext uri="{BB962C8B-B14F-4D97-AF65-F5344CB8AC3E}">
        <p14:creationId xmlns:p14="http://schemas.microsoft.com/office/powerpoint/2010/main" val="2272208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33</a:t>
            </a:fld>
            <a:endParaRPr lang="nb-NO"/>
          </a:p>
        </p:txBody>
      </p:sp>
    </p:spTree>
    <p:extLst>
      <p:ext uri="{BB962C8B-B14F-4D97-AF65-F5344CB8AC3E}">
        <p14:creationId xmlns:p14="http://schemas.microsoft.com/office/powerpoint/2010/main" val="3664467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hvem, </a:t>
            </a:r>
            <a:r>
              <a:rPr lang="nb-NO" dirty="0" err="1"/>
              <a:t>evt</a:t>
            </a:r>
            <a:r>
              <a:rPr lang="nb-NO" dirty="0"/>
              <a:t> hvor</a:t>
            </a:r>
          </a:p>
        </p:txBody>
      </p:sp>
      <p:sp>
        <p:nvSpPr>
          <p:cNvPr id="4" name="Plassholder for lysbildenummer 3"/>
          <p:cNvSpPr>
            <a:spLocks noGrp="1"/>
          </p:cNvSpPr>
          <p:nvPr>
            <p:ph type="sldNum" sz="quarter" idx="5"/>
          </p:nvPr>
        </p:nvSpPr>
        <p:spPr/>
        <p:txBody>
          <a:bodyPr/>
          <a:lstStyle/>
          <a:p>
            <a:fld id="{DB14C983-D720-495B-AE1A-5ABE8948D09E}" type="slidenum">
              <a:rPr lang="nb-NO" smtClean="0"/>
              <a:t>34</a:t>
            </a:fld>
            <a:endParaRPr lang="nb-NO"/>
          </a:p>
        </p:txBody>
      </p:sp>
    </p:spTree>
    <p:extLst>
      <p:ext uri="{BB962C8B-B14F-4D97-AF65-F5344CB8AC3E}">
        <p14:creationId xmlns:p14="http://schemas.microsoft.com/office/powerpoint/2010/main" val="1915162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dirty="0"/>
              <a:t>Spørsmål som ikke er gode og som bør unngås</a:t>
            </a:r>
            <a:endParaRPr lang="nb-NO" dirty="0"/>
          </a:p>
          <a:p>
            <a:pPr marL="0" indent="0">
              <a:buNone/>
            </a:pPr>
            <a:endParaRPr lang="nb-NO" dirty="0"/>
          </a:p>
          <a:p>
            <a:pPr marL="0" indent="0">
              <a:buNone/>
            </a:pPr>
            <a:r>
              <a:rPr lang="nb-NO" dirty="0"/>
              <a:t>Lukkede spørsmål</a:t>
            </a:r>
            <a:r>
              <a:rPr lang="nb-NO" altLang="nb-NO" sz="2000" b="1" dirty="0">
                <a:solidFill>
                  <a:srgbClr val="000000"/>
                </a:solidFill>
                <a:cs typeface="Times New Roman" panose="02020603050405020304" pitchFamily="18" charset="0"/>
              </a:rPr>
              <a:t> </a:t>
            </a: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Eks. ja / nei-spørsmål</a:t>
            </a: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Valgspørsmål – var du på stua eller kjøkkenet?</a:t>
            </a: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Identifiserende hvem, hva, hvor-spørsmål</a:t>
            </a:r>
          </a:p>
          <a:p>
            <a:pPr marL="858838" lvl="1" indent="-319088">
              <a:spcBef>
                <a:spcPts val="400"/>
              </a:spcBef>
              <a:buSzPct val="100000"/>
              <a:defRPr/>
            </a:pPr>
            <a:endParaRPr lang="nb-NO" altLang="nb-NO" dirty="0">
              <a:solidFill>
                <a:srgbClr val="000000"/>
              </a:solidFill>
              <a:cs typeface="Times New Roman" panose="02020603050405020304" pitchFamily="18" charset="0"/>
            </a:endParaRP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Kan du fortelle meg litt om når du var alene om kvelden?</a:t>
            </a: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Har du lyst til å fortelle meg litt om hvordan du har det?</a:t>
            </a:r>
          </a:p>
          <a:p>
            <a:pPr marL="0" indent="0">
              <a:spcBef>
                <a:spcPts val="400"/>
              </a:spcBef>
              <a:buSzPct val="100000"/>
              <a:buNone/>
              <a:defRPr/>
            </a:pPr>
            <a:endParaRPr lang="nb-NO" altLang="nb-NO" sz="2000" b="1" dirty="0">
              <a:solidFill>
                <a:srgbClr val="000000"/>
              </a:solidFill>
              <a:cs typeface="Times New Roman" panose="02020603050405020304" pitchFamily="18" charset="0"/>
            </a:endParaRPr>
          </a:p>
          <a:p>
            <a:pPr marL="0" indent="0">
              <a:spcBef>
                <a:spcPts val="400"/>
              </a:spcBef>
              <a:buSzPct val="100000"/>
              <a:buNone/>
              <a:defRPr/>
            </a:pPr>
            <a:r>
              <a:rPr lang="nb-NO" altLang="nb-NO" dirty="0" err="1"/>
              <a:t>Årsaksorienterte</a:t>
            </a:r>
            <a:r>
              <a:rPr lang="nb-NO" altLang="nb-NO" dirty="0"/>
              <a:t> spørsmål</a:t>
            </a:r>
            <a:endParaRPr lang="nb-NO" altLang="nb-NO" sz="2000" b="1" dirty="0">
              <a:solidFill>
                <a:srgbClr val="000000"/>
              </a:solidFill>
              <a:cs typeface="Times New Roman" panose="02020603050405020304" pitchFamily="18" charset="0"/>
            </a:endParaRP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Hvorfor var </a:t>
            </a:r>
            <a:r>
              <a:rPr lang="nb-NO" altLang="nb-NO" dirty="0" err="1">
                <a:solidFill>
                  <a:srgbClr val="000000"/>
                </a:solidFill>
                <a:cs typeface="Times New Roman" panose="02020603050405020304" pitchFamily="18" charset="0"/>
              </a:rPr>
              <a:t>pappa’n</a:t>
            </a:r>
            <a:r>
              <a:rPr lang="nb-NO" altLang="nb-NO" dirty="0">
                <a:solidFill>
                  <a:srgbClr val="000000"/>
                </a:solidFill>
                <a:cs typeface="Times New Roman" panose="02020603050405020304" pitchFamily="18" charset="0"/>
              </a:rPr>
              <a:t> din så sinna på mamma?</a:t>
            </a: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Hvorfor var det slik?</a:t>
            </a:r>
          </a:p>
          <a:p>
            <a:pPr lvl="1">
              <a:spcBef>
                <a:spcPts val="400"/>
              </a:spcBef>
              <a:buClr>
                <a:srgbClr val="000000"/>
              </a:buClr>
              <a:buSzPct val="100000"/>
              <a:buFont typeface="Symbol" charset="2"/>
              <a:buChar char=""/>
              <a:defRPr/>
            </a:pPr>
            <a:r>
              <a:rPr lang="nb-NO" altLang="nb-NO" dirty="0">
                <a:solidFill>
                  <a:srgbClr val="000000"/>
                </a:solidFill>
                <a:cs typeface="Times New Roman" panose="02020603050405020304" pitchFamily="18" charset="0"/>
              </a:rPr>
              <a:t>Hvorfor slo mamma deg?</a:t>
            </a:r>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35</a:t>
            </a:fld>
            <a:endParaRPr lang="nb-NO"/>
          </a:p>
        </p:txBody>
      </p:sp>
    </p:spTree>
    <p:extLst>
      <p:ext uri="{BB962C8B-B14F-4D97-AF65-F5344CB8AC3E}">
        <p14:creationId xmlns:p14="http://schemas.microsoft.com/office/powerpoint/2010/main" val="231391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toleransevinduet?</a:t>
            </a:r>
          </a:p>
          <a:p>
            <a:r>
              <a:rPr lang="nb-NO" dirty="0"/>
              <a:t>Hvordan bruke modellen i møte med barn?</a:t>
            </a:r>
          </a:p>
          <a:p>
            <a:r>
              <a:rPr lang="nb-NO" dirty="0"/>
              <a:t>Hva kan gjøres for å hjelpe barnet inn i sitt toleransevindu igjen?</a:t>
            </a:r>
          </a:p>
        </p:txBody>
      </p:sp>
      <p:sp>
        <p:nvSpPr>
          <p:cNvPr id="4" name="Plassholder for lysbildenummer 3"/>
          <p:cNvSpPr>
            <a:spLocks noGrp="1"/>
          </p:cNvSpPr>
          <p:nvPr>
            <p:ph type="sldNum" sz="quarter" idx="5"/>
          </p:nvPr>
        </p:nvSpPr>
        <p:spPr/>
        <p:txBody>
          <a:bodyPr/>
          <a:lstStyle/>
          <a:p>
            <a:fld id="{DB14C983-D720-495B-AE1A-5ABE8948D09E}" type="slidenum">
              <a:rPr lang="nb-NO" smtClean="0"/>
              <a:t>36</a:t>
            </a:fld>
            <a:endParaRPr lang="nb-NO"/>
          </a:p>
        </p:txBody>
      </p:sp>
    </p:spTree>
    <p:extLst>
      <p:ext uri="{BB962C8B-B14F-4D97-AF65-F5344CB8AC3E}">
        <p14:creationId xmlns:p14="http://schemas.microsoft.com/office/powerpoint/2010/main" val="362316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37</a:t>
            </a:fld>
            <a:endParaRPr lang="nb-NO"/>
          </a:p>
        </p:txBody>
      </p:sp>
    </p:spTree>
    <p:extLst>
      <p:ext uri="{BB962C8B-B14F-4D97-AF65-F5344CB8AC3E}">
        <p14:creationId xmlns:p14="http://schemas.microsoft.com/office/powerpoint/2010/main" val="2665172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Evt</a:t>
            </a:r>
            <a:r>
              <a:rPr lang="nb-NO" dirty="0"/>
              <a:t> quiz</a:t>
            </a:r>
          </a:p>
        </p:txBody>
      </p:sp>
      <p:sp>
        <p:nvSpPr>
          <p:cNvPr id="4" name="Plassholder for lysbildenummer 3"/>
          <p:cNvSpPr>
            <a:spLocks noGrp="1"/>
          </p:cNvSpPr>
          <p:nvPr>
            <p:ph type="sldNum" sz="quarter" idx="5"/>
          </p:nvPr>
        </p:nvSpPr>
        <p:spPr/>
        <p:txBody>
          <a:bodyPr/>
          <a:lstStyle/>
          <a:p>
            <a:fld id="{DB14C983-D720-495B-AE1A-5ABE8948D09E}" type="slidenum">
              <a:rPr lang="nb-NO" smtClean="0"/>
              <a:t>39</a:t>
            </a:fld>
            <a:endParaRPr lang="nb-NO"/>
          </a:p>
        </p:txBody>
      </p:sp>
    </p:spTree>
    <p:extLst>
      <p:ext uri="{BB962C8B-B14F-4D97-AF65-F5344CB8AC3E}">
        <p14:creationId xmlns:p14="http://schemas.microsoft.com/office/powerpoint/2010/main" val="2434055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44</a:t>
            </a:fld>
            <a:endParaRPr lang="nb-NO"/>
          </a:p>
        </p:txBody>
      </p:sp>
    </p:spTree>
    <p:extLst>
      <p:ext uri="{BB962C8B-B14F-4D97-AF65-F5344CB8AC3E}">
        <p14:creationId xmlns:p14="http://schemas.microsoft.com/office/powerpoint/2010/main" val="37703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Aldersfordeling 2022/2023</a:t>
            </a:r>
          </a:p>
          <a:p>
            <a:r>
              <a:rPr lang="nb-NO" dirty="0"/>
              <a:t>&lt; 6år: 61 / 66</a:t>
            </a:r>
          </a:p>
          <a:p>
            <a:r>
              <a:rPr lang="nb-NO" dirty="0"/>
              <a:t>6-12: 238 /223</a:t>
            </a:r>
          </a:p>
          <a:p>
            <a:r>
              <a:rPr lang="nb-NO" dirty="0"/>
              <a:t>12-16: 249 / 249</a:t>
            </a:r>
          </a:p>
          <a:p>
            <a:r>
              <a:rPr lang="nb-NO" dirty="0"/>
              <a:t>16-18: ?/12</a:t>
            </a:r>
          </a:p>
          <a:p>
            <a:r>
              <a:rPr lang="nb-NO" dirty="0"/>
              <a:t>&gt;18: ?/31</a:t>
            </a:r>
          </a:p>
        </p:txBody>
      </p:sp>
      <p:sp>
        <p:nvSpPr>
          <p:cNvPr id="4" name="Plassholder for lysbildenummer 3"/>
          <p:cNvSpPr>
            <a:spLocks noGrp="1"/>
          </p:cNvSpPr>
          <p:nvPr>
            <p:ph type="sldNum" sz="quarter" idx="5"/>
          </p:nvPr>
        </p:nvSpPr>
        <p:spPr/>
        <p:txBody>
          <a:bodyPr/>
          <a:lstStyle/>
          <a:p>
            <a:fld id="{DB14C983-D720-495B-AE1A-5ABE8948D09E}" type="slidenum">
              <a:rPr lang="nb-NO" smtClean="0"/>
              <a:t>4</a:t>
            </a:fld>
            <a:endParaRPr lang="nb-NO"/>
          </a:p>
        </p:txBody>
      </p:sp>
    </p:spTree>
    <p:extLst>
      <p:ext uri="{BB962C8B-B14F-4D97-AF65-F5344CB8AC3E}">
        <p14:creationId xmlns:p14="http://schemas.microsoft.com/office/powerpoint/2010/main" val="58423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God sunn seksualitet</a:t>
            </a:r>
          </a:p>
          <a:p>
            <a:pPr>
              <a:buFont typeface="Arial" charset="0"/>
              <a:buChar char="•"/>
            </a:pPr>
            <a:r>
              <a:rPr lang="nb-NO" dirty="0"/>
              <a:t>Gjensidig</a:t>
            </a:r>
          </a:p>
          <a:p>
            <a:pPr>
              <a:buFont typeface="Arial" charset="0"/>
              <a:buChar char="•"/>
            </a:pPr>
            <a:r>
              <a:rPr lang="nb-NO" dirty="0"/>
              <a:t>Samtykke</a:t>
            </a:r>
          </a:p>
          <a:p>
            <a:pPr>
              <a:buFont typeface="Arial" charset="0"/>
              <a:buChar char="•"/>
            </a:pPr>
            <a:r>
              <a:rPr lang="nb-NO" dirty="0"/>
              <a:t>Aldersadekvat utforskning og utprøving</a:t>
            </a:r>
          </a:p>
          <a:p>
            <a:pPr>
              <a:buFont typeface="Arial" charset="0"/>
              <a:buChar char="•"/>
            </a:pPr>
            <a:r>
              <a:rPr lang="nb-NO" dirty="0"/>
              <a:t>Intensjon om ikke – skade</a:t>
            </a:r>
          </a:p>
          <a:p>
            <a:pPr>
              <a:buFont typeface="Arial" charset="0"/>
              <a:buChar char="•"/>
            </a:pPr>
            <a:r>
              <a:rPr lang="nb-NO" dirty="0"/>
              <a:t>Lek, moro</a:t>
            </a:r>
          </a:p>
          <a:p>
            <a:pPr>
              <a:buFont typeface="Arial" charset="0"/>
              <a:buChar char="•"/>
            </a:pPr>
            <a:r>
              <a:rPr lang="nb-NO" dirty="0"/>
              <a:t>Ingen maktforskjell(styrke, status, kognitivt, alder</a:t>
            </a:r>
          </a:p>
          <a:p>
            <a:pPr marL="0" indent="0">
              <a:buNone/>
            </a:pPr>
            <a:endParaRPr lang="nb-NO" b="1" dirty="0"/>
          </a:p>
          <a:p>
            <a:pPr marL="0" indent="0">
              <a:buNone/>
            </a:pPr>
            <a:endParaRPr lang="nb-NO" b="1" dirty="0"/>
          </a:p>
          <a:p>
            <a:pPr marL="0" indent="0">
              <a:buNone/>
            </a:pPr>
            <a:endParaRPr lang="nb-NO" b="1" dirty="0"/>
          </a:p>
          <a:p>
            <a:pPr marL="0" indent="0">
              <a:buNone/>
            </a:pPr>
            <a:r>
              <a:rPr lang="nb-NO" b="1" dirty="0"/>
              <a:t>Bekymringsfull seksuell atferd </a:t>
            </a:r>
          </a:p>
          <a:p>
            <a:pPr>
              <a:buFont typeface="Arial" charset="0"/>
              <a:buChar char="•"/>
            </a:pPr>
            <a:r>
              <a:rPr lang="nb-NO" dirty="0"/>
              <a:t>Ikke aldersadekvat</a:t>
            </a:r>
          </a:p>
          <a:p>
            <a:pPr>
              <a:buFont typeface="Arial" charset="0"/>
              <a:buChar char="•"/>
            </a:pPr>
            <a:r>
              <a:rPr lang="nb-NO" dirty="0"/>
              <a:t>Mer tilfeldig på og av</a:t>
            </a:r>
          </a:p>
          <a:p>
            <a:pPr>
              <a:buFont typeface="Arial" charset="0"/>
              <a:buChar char="•"/>
            </a:pPr>
            <a:r>
              <a:rPr lang="nb-NO" dirty="0"/>
              <a:t>Hendelser påvirket av jevnaldrende press</a:t>
            </a:r>
          </a:p>
          <a:p>
            <a:pPr>
              <a:buFont typeface="Arial" charset="0"/>
              <a:buChar char="•"/>
            </a:pPr>
            <a:r>
              <a:rPr lang="nb-NO" dirty="0"/>
              <a:t>Utsatte blir irritert/ ukomfortabel, men ikke redd/skremt</a:t>
            </a:r>
          </a:p>
          <a:p>
            <a:pPr>
              <a:buFont typeface="Arial" charset="0"/>
              <a:buChar char="•"/>
            </a:pPr>
            <a:r>
              <a:rPr lang="nb-NO" dirty="0"/>
              <a:t>Den seksuelle adferden kan være ok, men utøves i upassende situasjoner/ relasjon</a:t>
            </a:r>
          </a:p>
          <a:p>
            <a:endParaRPr lang="nb-NO" dirty="0"/>
          </a:p>
          <a:p>
            <a:pPr marL="0" indent="0">
              <a:buNone/>
            </a:pPr>
            <a:r>
              <a:rPr lang="nb-NO" b="1" dirty="0"/>
              <a:t>Skadelig seksuell atferd</a:t>
            </a:r>
          </a:p>
          <a:p>
            <a:r>
              <a:rPr lang="nb-NO" dirty="0"/>
              <a:t> Ikke aldersadekvat</a:t>
            </a:r>
          </a:p>
          <a:p>
            <a:r>
              <a:rPr lang="nb-NO" dirty="0"/>
              <a:t> Planlegging</a:t>
            </a:r>
          </a:p>
          <a:p>
            <a:r>
              <a:rPr lang="nb-NO" dirty="0"/>
              <a:t>Hemmeligholdelse</a:t>
            </a:r>
          </a:p>
          <a:p>
            <a:r>
              <a:rPr lang="nb-NO" dirty="0"/>
              <a:t> Utøver benytter maktforskjell</a:t>
            </a:r>
          </a:p>
          <a:p>
            <a:r>
              <a:rPr lang="nb-NO" dirty="0"/>
              <a:t>Respons til utsatte er preget av negative reaksjoner og følelser(frykt, sinne, skam)</a:t>
            </a:r>
          </a:p>
          <a:p>
            <a:r>
              <a:rPr lang="nb-NO" dirty="0"/>
              <a:t>Utøver tar ikke ansvar for adferden eller negative konsekvenser for utsatt</a:t>
            </a:r>
          </a:p>
          <a:p>
            <a:r>
              <a:rPr lang="nb-NO" dirty="0"/>
              <a:t>Adferden er gjentakende eller økende i frekvens</a:t>
            </a:r>
          </a:p>
          <a:p>
            <a:r>
              <a:rPr lang="nb-NO" dirty="0"/>
              <a:t>Vanskelig å stoppe/avlede adferden</a:t>
            </a:r>
          </a:p>
          <a:p>
            <a:endParaRPr lang="nb-NO" dirty="0"/>
          </a:p>
        </p:txBody>
      </p:sp>
      <p:sp>
        <p:nvSpPr>
          <p:cNvPr id="4" name="Plassholder for lysbildenummer 3"/>
          <p:cNvSpPr>
            <a:spLocks noGrp="1"/>
          </p:cNvSpPr>
          <p:nvPr>
            <p:ph type="sldNum" sz="quarter" idx="5"/>
          </p:nvPr>
        </p:nvSpPr>
        <p:spPr/>
        <p:txBody>
          <a:bodyPr/>
          <a:lstStyle/>
          <a:p>
            <a:fld id="{43582A4D-95A4-41C4-B42E-43B3B900AECE}" type="slidenum">
              <a:rPr lang="nb-NO" smtClean="0"/>
              <a:t>45</a:t>
            </a:fld>
            <a:endParaRPr lang="nb-NO"/>
          </a:p>
        </p:txBody>
      </p:sp>
    </p:spTree>
    <p:extLst>
      <p:ext uri="{BB962C8B-B14F-4D97-AF65-F5344CB8AC3E}">
        <p14:creationId xmlns:p14="http://schemas.microsoft.com/office/powerpoint/2010/main" val="26529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46</a:t>
            </a:fld>
            <a:endParaRPr lang="nb-NO"/>
          </a:p>
        </p:txBody>
      </p:sp>
    </p:spTree>
    <p:extLst>
      <p:ext uri="{BB962C8B-B14F-4D97-AF65-F5344CB8AC3E}">
        <p14:creationId xmlns:p14="http://schemas.microsoft.com/office/powerpoint/2010/main" val="1559131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47</a:t>
            </a:fld>
            <a:endParaRPr lang="nb-NO"/>
          </a:p>
        </p:txBody>
      </p:sp>
    </p:spTree>
    <p:extLst>
      <p:ext uri="{BB962C8B-B14F-4D97-AF65-F5344CB8AC3E}">
        <p14:creationId xmlns:p14="http://schemas.microsoft.com/office/powerpoint/2010/main" val="1331774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Omegle</a:t>
            </a:r>
            <a:r>
              <a:rPr lang="nb-NO" dirty="0"/>
              <a:t>, Tinder, </a:t>
            </a:r>
            <a:r>
              <a:rPr lang="nb-NO" dirty="0" err="1"/>
              <a:t>onlyfans</a:t>
            </a:r>
            <a:r>
              <a:rPr lang="nb-NO" dirty="0"/>
              <a:t>, mm</a:t>
            </a:r>
          </a:p>
        </p:txBody>
      </p:sp>
      <p:sp>
        <p:nvSpPr>
          <p:cNvPr id="4" name="Plassholder for lysbildenummer 3"/>
          <p:cNvSpPr>
            <a:spLocks noGrp="1"/>
          </p:cNvSpPr>
          <p:nvPr>
            <p:ph type="sldNum" sz="quarter" idx="5"/>
          </p:nvPr>
        </p:nvSpPr>
        <p:spPr/>
        <p:txBody>
          <a:bodyPr/>
          <a:lstStyle/>
          <a:p>
            <a:fld id="{DB14C983-D720-495B-AE1A-5ABE8948D09E}" type="slidenum">
              <a:rPr lang="nb-NO" smtClean="0"/>
              <a:t>48</a:t>
            </a:fld>
            <a:endParaRPr lang="nb-NO"/>
          </a:p>
        </p:txBody>
      </p:sp>
    </p:spTree>
    <p:extLst>
      <p:ext uri="{BB962C8B-B14F-4D97-AF65-F5344CB8AC3E}">
        <p14:creationId xmlns:p14="http://schemas.microsoft.com/office/powerpoint/2010/main" val="872291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49</a:t>
            </a:fld>
            <a:endParaRPr lang="nb-NO"/>
          </a:p>
        </p:txBody>
      </p:sp>
    </p:spTree>
    <p:extLst>
      <p:ext uri="{BB962C8B-B14F-4D97-AF65-F5344CB8AC3E}">
        <p14:creationId xmlns:p14="http://schemas.microsoft.com/office/powerpoint/2010/main" val="2074105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50</a:t>
            </a:fld>
            <a:endParaRPr lang="nb-NO"/>
          </a:p>
        </p:txBody>
      </p:sp>
    </p:spTree>
    <p:extLst>
      <p:ext uri="{BB962C8B-B14F-4D97-AF65-F5344CB8AC3E}">
        <p14:creationId xmlns:p14="http://schemas.microsoft.com/office/powerpoint/2010/main" val="1529148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Rådgivingstelefon</a:t>
            </a:r>
          </a:p>
          <a:p>
            <a:endParaRPr lang="nb-NO" dirty="0"/>
          </a:p>
          <a:p>
            <a:r>
              <a:rPr lang="nb-NO" dirty="0"/>
              <a:t>Konsultasjonsteam</a:t>
            </a:r>
          </a:p>
        </p:txBody>
      </p:sp>
      <p:sp>
        <p:nvSpPr>
          <p:cNvPr id="4" name="Plassholder for lysbildenummer 3"/>
          <p:cNvSpPr>
            <a:spLocks noGrp="1"/>
          </p:cNvSpPr>
          <p:nvPr>
            <p:ph type="sldNum" sz="quarter" idx="5"/>
          </p:nvPr>
        </p:nvSpPr>
        <p:spPr/>
        <p:txBody>
          <a:bodyPr/>
          <a:lstStyle/>
          <a:p>
            <a:fld id="{DB14C983-D720-495B-AE1A-5ABE8948D09E}" type="slidenum">
              <a:rPr lang="nb-NO" smtClean="0"/>
              <a:t>51</a:t>
            </a:fld>
            <a:endParaRPr lang="nb-NO"/>
          </a:p>
        </p:txBody>
      </p:sp>
    </p:spTree>
    <p:extLst>
      <p:ext uri="{BB962C8B-B14F-4D97-AF65-F5344CB8AC3E}">
        <p14:creationId xmlns:p14="http://schemas.microsoft.com/office/powerpoint/2010/main" val="4258342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52</a:t>
            </a:fld>
            <a:endParaRPr lang="nb-NO"/>
          </a:p>
        </p:txBody>
      </p:sp>
    </p:spTree>
    <p:extLst>
      <p:ext uri="{BB962C8B-B14F-4D97-AF65-F5344CB8AC3E}">
        <p14:creationId xmlns:p14="http://schemas.microsoft.com/office/powerpoint/2010/main" val="93929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Annet: </a:t>
            </a:r>
            <a:r>
              <a:rPr lang="nb-NO" dirty="0" err="1"/>
              <a:t>f.x</a:t>
            </a:r>
            <a:r>
              <a:rPr lang="nb-NO" dirty="0"/>
              <a:t>. </a:t>
            </a:r>
            <a:r>
              <a:rPr lang="nb-NO" dirty="0" err="1"/>
              <a:t>rassisme</a:t>
            </a:r>
            <a:r>
              <a:rPr lang="nb-NO" dirty="0"/>
              <a:t>, ran,…</a:t>
            </a:r>
          </a:p>
        </p:txBody>
      </p:sp>
      <p:sp>
        <p:nvSpPr>
          <p:cNvPr id="4" name="Plassholder for lysbildenummer 3"/>
          <p:cNvSpPr>
            <a:spLocks noGrp="1"/>
          </p:cNvSpPr>
          <p:nvPr>
            <p:ph type="sldNum" sz="quarter" idx="5"/>
          </p:nvPr>
        </p:nvSpPr>
        <p:spPr/>
        <p:txBody>
          <a:bodyPr/>
          <a:lstStyle/>
          <a:p>
            <a:fld id="{DB14C983-D720-495B-AE1A-5ABE8948D09E}" type="slidenum">
              <a:rPr lang="nb-NO" smtClean="0"/>
              <a:t>5</a:t>
            </a:fld>
            <a:endParaRPr lang="nb-NO"/>
          </a:p>
        </p:txBody>
      </p:sp>
    </p:spTree>
    <p:extLst>
      <p:ext uri="{BB962C8B-B14F-4D97-AF65-F5344CB8AC3E}">
        <p14:creationId xmlns:p14="http://schemas.microsoft.com/office/powerpoint/2010/main" val="205527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Vold: § 271-kroppskrenkelse, § 282 mishandling i nære relasjoner-regime </a:t>
            </a:r>
          </a:p>
          <a:p>
            <a:endParaRPr lang="nb-NO" dirty="0"/>
          </a:p>
          <a:p>
            <a:r>
              <a:rPr lang="nb-NO" dirty="0"/>
              <a:t>SO: seksuallovbrudd- </a:t>
            </a:r>
            <a:r>
              <a:rPr lang="nb-NO" dirty="0" err="1"/>
              <a:t>kap</a:t>
            </a:r>
            <a:r>
              <a:rPr lang="nb-NO" dirty="0"/>
              <a:t> 26 i straffeloven, skilles mellom under 14 og 16 år </a:t>
            </a:r>
          </a:p>
          <a:p>
            <a:endParaRPr lang="nb-NO" dirty="0"/>
          </a:p>
          <a:p>
            <a:r>
              <a:rPr lang="nb-NO" dirty="0"/>
              <a:t>Utviklingshemmet: gjensidighet, sårbare i forhold til overgrep</a:t>
            </a:r>
          </a:p>
          <a:p>
            <a:endParaRPr lang="nb-NO" dirty="0"/>
          </a:p>
          <a:p>
            <a:r>
              <a:rPr lang="nb-NO" dirty="0"/>
              <a:t>Seksuell krenkende atferd </a:t>
            </a:r>
          </a:p>
          <a:p>
            <a:r>
              <a:rPr lang="nb-NO" dirty="0"/>
              <a:t>	oppføre seg seksuelt </a:t>
            </a:r>
            <a:r>
              <a:rPr lang="nb-NO" dirty="0" err="1"/>
              <a:t>uanstending</a:t>
            </a:r>
            <a:r>
              <a:rPr lang="nb-NO" dirty="0"/>
              <a:t> (blotting, å sende bilder eller 	film til noen som ikke ønsker det eller er under 16 år).</a:t>
            </a:r>
          </a:p>
          <a:p>
            <a:r>
              <a:rPr lang="nb-NO" dirty="0"/>
              <a:t>Seksuelt handling </a:t>
            </a:r>
          </a:p>
          <a:p>
            <a:r>
              <a:rPr lang="nb-NO" dirty="0"/>
              <a:t>	ta på noen pupper eller kjønnsorgan som ikke </a:t>
            </a:r>
            <a:r>
              <a:rPr lang="nb-NO" dirty="0" err="1"/>
              <a:t>ønkser</a:t>
            </a:r>
            <a:r>
              <a:rPr lang="nb-NO" dirty="0"/>
              <a:t> det.</a:t>
            </a:r>
          </a:p>
          <a:p>
            <a:r>
              <a:rPr lang="nb-NO" dirty="0"/>
              <a:t>Seksuelt omgang </a:t>
            </a:r>
          </a:p>
          <a:p>
            <a:r>
              <a:rPr lang="nb-NO" dirty="0"/>
              <a:t>	samleie, bruk av gjenstander eller stikke penis inn i noens munn</a:t>
            </a:r>
          </a:p>
          <a:p>
            <a:endParaRPr lang="nb-NO" dirty="0"/>
          </a:p>
          <a:p>
            <a:r>
              <a:rPr lang="nb-NO" dirty="0" err="1"/>
              <a:t>Nettovergep</a:t>
            </a:r>
            <a:endParaRPr lang="nb-NO" dirty="0"/>
          </a:p>
          <a:p>
            <a:r>
              <a:rPr lang="nb-NO" dirty="0"/>
              <a:t>	fremstilling av seksuelle overgrep eller bilder som seksualiserer barn 	og unge</a:t>
            </a:r>
          </a:p>
          <a:p>
            <a:endParaRPr lang="nb-NO" dirty="0"/>
          </a:p>
          <a:p>
            <a:r>
              <a:rPr lang="nb-NO" dirty="0"/>
              <a:t>Alder…</a:t>
            </a:r>
          </a:p>
          <a:p>
            <a:r>
              <a:rPr lang="nb-NO" dirty="0"/>
              <a:t>All seksuell omgang med barn under 14 år er voldtekt. Det gjelder også enkelte seksuelle handlinger.</a:t>
            </a:r>
          </a:p>
          <a:p>
            <a:endParaRPr lang="nb-NO" dirty="0"/>
          </a:p>
          <a:p>
            <a:endParaRPr lang="nb-NO"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6</a:t>
            </a:fld>
            <a:endParaRPr lang="nb-NO"/>
          </a:p>
        </p:txBody>
      </p:sp>
    </p:spTree>
    <p:extLst>
      <p:ext uri="{BB962C8B-B14F-4D97-AF65-F5344CB8AC3E}">
        <p14:creationId xmlns:p14="http://schemas.microsoft.com/office/powerpoint/2010/main" val="283231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Times New Roman" panose="02020603050405020304" pitchFamily="18" charset="0"/>
              </a:rPr>
              <a:t>1 av 20 har opplevd seksuelle overgrep fra en voksen</a:t>
            </a:r>
          </a:p>
          <a:p>
            <a:r>
              <a:rPr lang="nb-NO" dirty="0">
                <a:cs typeface="Times New Roman" panose="02020603050405020304" pitchFamily="18" charset="0"/>
              </a:rPr>
              <a:t>15% av norske menn og kvinner oppgir å ha vært utsatt for en eller flere former seksuelle overgrep før fylt 18 år (</a:t>
            </a:r>
            <a:r>
              <a:rPr lang="nb-NO" dirty="0" err="1">
                <a:cs typeface="Times New Roman" panose="02020603050405020304" pitchFamily="18" charset="0"/>
              </a:rPr>
              <a:t>Bufdir</a:t>
            </a:r>
            <a:r>
              <a:rPr lang="nb-NO" dirty="0">
                <a:cs typeface="Times New Roman" panose="02020603050405020304" pitchFamily="18" charset="0"/>
              </a:rPr>
              <a:t>.)</a:t>
            </a:r>
          </a:p>
          <a:p>
            <a:endParaRPr lang="nb-NO" b="1" dirty="0"/>
          </a:p>
        </p:txBody>
      </p:sp>
      <p:sp>
        <p:nvSpPr>
          <p:cNvPr id="4" name="Plassholder for lysbildenummer 3"/>
          <p:cNvSpPr>
            <a:spLocks noGrp="1"/>
          </p:cNvSpPr>
          <p:nvPr>
            <p:ph type="sldNum" sz="quarter" idx="5"/>
          </p:nvPr>
        </p:nvSpPr>
        <p:spPr/>
        <p:txBody>
          <a:bodyPr/>
          <a:lstStyle/>
          <a:p>
            <a:fld id="{DB14C983-D720-495B-AE1A-5ABE8948D09E}" type="slidenum">
              <a:rPr lang="nb-NO" smtClean="0"/>
              <a:t>7</a:t>
            </a:fld>
            <a:endParaRPr lang="nb-NO"/>
          </a:p>
        </p:txBody>
      </p:sp>
    </p:spTree>
    <p:extLst>
      <p:ext uri="{BB962C8B-B14F-4D97-AF65-F5344CB8AC3E}">
        <p14:creationId xmlns:p14="http://schemas.microsoft.com/office/powerpoint/2010/main" val="411580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8</a:t>
            </a:fld>
            <a:endParaRPr lang="nb-NO"/>
          </a:p>
        </p:txBody>
      </p:sp>
    </p:spTree>
    <p:extLst>
      <p:ext uri="{BB962C8B-B14F-4D97-AF65-F5344CB8AC3E}">
        <p14:creationId xmlns:p14="http://schemas.microsoft.com/office/powerpoint/2010/main" val="7334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14C983-D720-495B-AE1A-5ABE8948D09E}" type="slidenum">
              <a:rPr lang="nb-NO" smtClean="0"/>
              <a:t>9</a:t>
            </a:fld>
            <a:endParaRPr lang="nb-NO"/>
          </a:p>
        </p:txBody>
      </p:sp>
    </p:spTree>
    <p:extLst>
      <p:ext uri="{BB962C8B-B14F-4D97-AF65-F5344CB8AC3E}">
        <p14:creationId xmlns:p14="http://schemas.microsoft.com/office/powerpoint/2010/main" val="61632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23A4BD-EB0B-4678-8689-904903A5099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FD82A08-838F-415A-B9D7-D087D2B94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982EB31-3257-4EF2-87CE-2D46CDBD99F7}"/>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5" name="Plassholder for bunntekst 4">
            <a:extLst>
              <a:ext uri="{FF2B5EF4-FFF2-40B4-BE49-F238E27FC236}">
                <a16:creationId xmlns:a16="http://schemas.microsoft.com/office/drawing/2014/main" id="{2F6F6C56-2005-4217-821D-8359B98AB0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428F35D-F1A9-490E-B322-B3C57A0921FF}"/>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7" name="Bilde 6">
            <a:extLst>
              <a:ext uri="{FF2B5EF4-FFF2-40B4-BE49-F238E27FC236}">
                <a16:creationId xmlns:a16="http://schemas.microsoft.com/office/drawing/2014/main" id="{5BC7320B-1707-4C38-9A46-07B7FDE9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110659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1C7EC5-1A26-484D-8C4B-4CEE91F81B26}"/>
              </a:ext>
            </a:extLst>
          </p:cNvPr>
          <p:cNvSpPr>
            <a:spLocks noGrp="1"/>
          </p:cNvSpPr>
          <p:nvPr>
            <p:ph type="title"/>
          </p:nvPr>
        </p:nvSpPr>
        <p:spPr>
          <a:xfrm>
            <a:off x="838200" y="941189"/>
            <a:ext cx="10515600" cy="1325563"/>
          </a:xfrm>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F29E267-4B06-4616-B3F0-BE39ACD74A74}"/>
              </a:ext>
            </a:extLst>
          </p:cNvPr>
          <p:cNvSpPr>
            <a:spLocks noGrp="1"/>
          </p:cNvSpPr>
          <p:nvPr>
            <p:ph type="body" orient="vert" idx="1"/>
          </p:nvPr>
        </p:nvSpPr>
        <p:spPr>
          <a:xfrm>
            <a:off x="838200" y="2266751"/>
            <a:ext cx="10515600" cy="3910211"/>
          </a:xfrm>
        </p:spPr>
        <p:txBody>
          <a:bodyPr vert="eaVert"/>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227D2EA-26F9-4A6B-B363-8E1D1E00CF4F}"/>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5" name="Plassholder for bunntekst 4">
            <a:extLst>
              <a:ext uri="{FF2B5EF4-FFF2-40B4-BE49-F238E27FC236}">
                <a16:creationId xmlns:a16="http://schemas.microsoft.com/office/drawing/2014/main" id="{497B21C7-F5C0-4748-BD11-B7F064E45E9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A872B9-ECB0-4819-9100-4A1D6D4D1610}"/>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7" name="Bilde 6">
            <a:extLst>
              <a:ext uri="{FF2B5EF4-FFF2-40B4-BE49-F238E27FC236}">
                <a16:creationId xmlns:a16="http://schemas.microsoft.com/office/drawing/2014/main" id="{A564CC9B-B33A-4CF4-B377-AFFF1213DB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362144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12714EF-D2FE-4B83-8075-69B26509FB8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13BA966-80C6-417C-B0E7-11F3B86684EF}"/>
              </a:ext>
            </a:extLst>
          </p:cNvPr>
          <p:cNvSpPr>
            <a:spLocks noGrp="1"/>
          </p:cNvSpPr>
          <p:nvPr>
            <p:ph type="body" orient="vert" idx="1"/>
          </p:nvPr>
        </p:nvSpPr>
        <p:spPr>
          <a:xfrm>
            <a:off x="838200" y="941189"/>
            <a:ext cx="7734300" cy="5235774"/>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39AF4F6-CEDF-4CA2-953E-7DD050C22E0A}"/>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5" name="Plassholder for bunntekst 4">
            <a:extLst>
              <a:ext uri="{FF2B5EF4-FFF2-40B4-BE49-F238E27FC236}">
                <a16:creationId xmlns:a16="http://schemas.microsoft.com/office/drawing/2014/main" id="{FD28ADE5-ECF9-46F2-A21C-3B1080DAE09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A7C358-0A3A-4EB3-8F2B-F56A7B909840}"/>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7" name="Bilde 6">
            <a:extLst>
              <a:ext uri="{FF2B5EF4-FFF2-40B4-BE49-F238E27FC236}">
                <a16:creationId xmlns:a16="http://schemas.microsoft.com/office/drawing/2014/main" id="{2FF54E39-7AEC-499F-BFAC-275BB8BB33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75713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8B8CD6-9C4A-4839-AFD0-B20B65EFA938}"/>
              </a:ext>
            </a:extLst>
          </p:cNvPr>
          <p:cNvSpPr>
            <a:spLocks noGrp="1"/>
          </p:cNvSpPr>
          <p:nvPr>
            <p:ph type="title"/>
          </p:nvPr>
        </p:nvSpPr>
        <p:spPr>
          <a:xfrm>
            <a:off x="838200" y="941189"/>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0503301-16A8-4A0E-BD5F-9026C042557B}"/>
              </a:ext>
            </a:extLst>
          </p:cNvPr>
          <p:cNvSpPr>
            <a:spLocks noGrp="1"/>
          </p:cNvSpPr>
          <p:nvPr>
            <p:ph idx="1"/>
          </p:nvPr>
        </p:nvSpPr>
        <p:spPr>
          <a:xfrm>
            <a:off x="838200" y="2266751"/>
            <a:ext cx="10515600" cy="391021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2A53FA7-B170-4767-B9A7-7C7ADC2C8C7D}"/>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5" name="Plassholder for bunntekst 4">
            <a:extLst>
              <a:ext uri="{FF2B5EF4-FFF2-40B4-BE49-F238E27FC236}">
                <a16:creationId xmlns:a16="http://schemas.microsoft.com/office/drawing/2014/main" id="{15DEA4EB-AA00-4306-960A-29EB5B81AF9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B795542-CA58-4C91-9710-D410ACA74139}"/>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7" name="Bilde 6">
            <a:extLst>
              <a:ext uri="{FF2B5EF4-FFF2-40B4-BE49-F238E27FC236}">
                <a16:creationId xmlns:a16="http://schemas.microsoft.com/office/drawing/2014/main" id="{D5360621-5FAA-4161-83E7-D01337A8C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20687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D8CAE7-8501-476E-B845-FC7469F09A0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71E6348-2752-421B-A33E-45DD3152E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E8F866FC-85CA-4A41-9831-72BFE6C4A122}"/>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5" name="Plassholder for bunntekst 4">
            <a:extLst>
              <a:ext uri="{FF2B5EF4-FFF2-40B4-BE49-F238E27FC236}">
                <a16:creationId xmlns:a16="http://schemas.microsoft.com/office/drawing/2014/main" id="{EB8F3604-1DDB-4BC6-B20E-25AD3E8BD1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604105-D33E-4AA2-B6FA-C845F4D7ECA3}"/>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7" name="Bilde 6">
            <a:extLst>
              <a:ext uri="{FF2B5EF4-FFF2-40B4-BE49-F238E27FC236}">
                <a16:creationId xmlns:a16="http://schemas.microsoft.com/office/drawing/2014/main" id="{CDEEEC7E-0399-4AFC-9FA1-27A1CA4F3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374910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CD8E57-F65F-40B0-B8D9-5004612DBFD2}"/>
              </a:ext>
            </a:extLst>
          </p:cNvPr>
          <p:cNvSpPr>
            <a:spLocks noGrp="1"/>
          </p:cNvSpPr>
          <p:nvPr>
            <p:ph type="title"/>
          </p:nvPr>
        </p:nvSpPr>
        <p:spPr>
          <a:xfrm>
            <a:off x="838200" y="960085"/>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56A8E65F-2B6F-439F-BE54-60C7262544ED}"/>
              </a:ext>
            </a:extLst>
          </p:cNvPr>
          <p:cNvSpPr>
            <a:spLocks noGrp="1"/>
          </p:cNvSpPr>
          <p:nvPr>
            <p:ph sz="half" idx="1"/>
          </p:nvPr>
        </p:nvSpPr>
        <p:spPr>
          <a:xfrm>
            <a:off x="838200" y="2304543"/>
            <a:ext cx="5181600" cy="387241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CDDEBDC-5DE3-4850-A9B6-055D4EF89A18}"/>
              </a:ext>
            </a:extLst>
          </p:cNvPr>
          <p:cNvSpPr>
            <a:spLocks noGrp="1"/>
          </p:cNvSpPr>
          <p:nvPr>
            <p:ph sz="half" idx="2"/>
          </p:nvPr>
        </p:nvSpPr>
        <p:spPr>
          <a:xfrm>
            <a:off x="6172200" y="2304543"/>
            <a:ext cx="5181600" cy="3872420"/>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58B55B9E-21E4-4F81-B22C-B019DFB1EE51}"/>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6" name="Plassholder for bunntekst 5">
            <a:extLst>
              <a:ext uri="{FF2B5EF4-FFF2-40B4-BE49-F238E27FC236}">
                <a16:creationId xmlns:a16="http://schemas.microsoft.com/office/drawing/2014/main" id="{4C40AC40-8B85-4164-A0A6-D09B3BBD61F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242CF2B-96E9-4F1C-87C7-3ABF0D7569F4}"/>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8" name="Bilde 7">
            <a:extLst>
              <a:ext uri="{FF2B5EF4-FFF2-40B4-BE49-F238E27FC236}">
                <a16:creationId xmlns:a16="http://schemas.microsoft.com/office/drawing/2014/main" id="{6B8E6814-302C-4252-9B52-7FFE6BFCC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7713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26DC4A-3400-4F36-A97B-DB95CB4428F1}"/>
              </a:ext>
            </a:extLst>
          </p:cNvPr>
          <p:cNvSpPr>
            <a:spLocks noGrp="1"/>
          </p:cNvSpPr>
          <p:nvPr>
            <p:ph type="title"/>
          </p:nvPr>
        </p:nvSpPr>
        <p:spPr>
          <a:xfrm>
            <a:off x="827088" y="945056"/>
            <a:ext cx="10515600" cy="1325563"/>
          </a:xfrm>
        </p:spPr>
        <p:txBody>
          <a:bodyPr/>
          <a:lstStyle/>
          <a:p>
            <a:r>
              <a:rPr lang="nb-NO" dirty="0"/>
              <a:t>Klikk for å redigere tittelstil</a:t>
            </a:r>
          </a:p>
        </p:txBody>
      </p:sp>
      <p:sp>
        <p:nvSpPr>
          <p:cNvPr id="3" name="Plassholder for tekst 2">
            <a:extLst>
              <a:ext uri="{FF2B5EF4-FFF2-40B4-BE49-F238E27FC236}">
                <a16:creationId xmlns:a16="http://schemas.microsoft.com/office/drawing/2014/main" id="{D20AEBFB-C78B-4F83-871C-DE797E37AA39}"/>
              </a:ext>
            </a:extLst>
          </p:cNvPr>
          <p:cNvSpPr>
            <a:spLocks noGrp="1"/>
          </p:cNvSpPr>
          <p:nvPr>
            <p:ph type="body" idx="1"/>
          </p:nvPr>
        </p:nvSpPr>
        <p:spPr>
          <a:xfrm>
            <a:off x="827088" y="2274484"/>
            <a:ext cx="5157787" cy="8149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4" name="Plassholder for innhold 3">
            <a:extLst>
              <a:ext uri="{FF2B5EF4-FFF2-40B4-BE49-F238E27FC236}">
                <a16:creationId xmlns:a16="http://schemas.microsoft.com/office/drawing/2014/main" id="{DA377DEE-2B54-4D59-A83D-69F70A56333D}"/>
              </a:ext>
            </a:extLst>
          </p:cNvPr>
          <p:cNvSpPr>
            <a:spLocks noGrp="1"/>
          </p:cNvSpPr>
          <p:nvPr>
            <p:ph sz="half" idx="2"/>
          </p:nvPr>
        </p:nvSpPr>
        <p:spPr>
          <a:xfrm>
            <a:off x="839788" y="3089429"/>
            <a:ext cx="5157787" cy="3100234"/>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FF1E6374-676B-478B-BF80-93CC15F32D18}"/>
              </a:ext>
            </a:extLst>
          </p:cNvPr>
          <p:cNvSpPr>
            <a:spLocks noGrp="1"/>
          </p:cNvSpPr>
          <p:nvPr>
            <p:ph type="body" sz="quarter" idx="3"/>
          </p:nvPr>
        </p:nvSpPr>
        <p:spPr>
          <a:xfrm>
            <a:off x="6159500" y="22680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46FE461E-87F9-4898-959B-9BC0D8AA288C}"/>
              </a:ext>
            </a:extLst>
          </p:cNvPr>
          <p:cNvSpPr>
            <a:spLocks noGrp="1"/>
          </p:cNvSpPr>
          <p:nvPr>
            <p:ph sz="quarter" idx="4"/>
          </p:nvPr>
        </p:nvSpPr>
        <p:spPr>
          <a:xfrm>
            <a:off x="6172200" y="3089427"/>
            <a:ext cx="5183188" cy="3100235"/>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a:extLst>
              <a:ext uri="{FF2B5EF4-FFF2-40B4-BE49-F238E27FC236}">
                <a16:creationId xmlns:a16="http://schemas.microsoft.com/office/drawing/2014/main" id="{CB77E641-5DA0-412F-947C-7764D5286B78}"/>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8" name="Plassholder for bunntekst 7">
            <a:extLst>
              <a:ext uri="{FF2B5EF4-FFF2-40B4-BE49-F238E27FC236}">
                <a16:creationId xmlns:a16="http://schemas.microsoft.com/office/drawing/2014/main" id="{FA6AA43C-E417-428A-A80D-B91A95583CE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11F2D0E-F280-4DCA-A2D0-66A4D72E4B47}"/>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10" name="Bilde 9">
            <a:extLst>
              <a:ext uri="{FF2B5EF4-FFF2-40B4-BE49-F238E27FC236}">
                <a16:creationId xmlns:a16="http://schemas.microsoft.com/office/drawing/2014/main" id="{378309ED-6BB3-4D56-82A9-240B04068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303137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A06370-15AB-4386-A0AD-03E161AF5AE8}"/>
              </a:ext>
            </a:extLst>
          </p:cNvPr>
          <p:cNvSpPr>
            <a:spLocks noGrp="1"/>
          </p:cNvSpPr>
          <p:nvPr>
            <p:ph type="title"/>
          </p:nvPr>
        </p:nvSpPr>
        <p:spPr>
          <a:xfrm>
            <a:off x="758301" y="941189"/>
            <a:ext cx="10515600" cy="1325563"/>
          </a:xfrm>
        </p:spPr>
        <p:txBody>
          <a:bodyPr/>
          <a:lstStyle/>
          <a:p>
            <a:r>
              <a:rPr lang="nb-NO"/>
              <a:t>Klikk for å redigere tittelstil</a:t>
            </a:r>
          </a:p>
        </p:txBody>
      </p:sp>
      <p:sp>
        <p:nvSpPr>
          <p:cNvPr id="3" name="Plassholder for dato 2">
            <a:extLst>
              <a:ext uri="{FF2B5EF4-FFF2-40B4-BE49-F238E27FC236}">
                <a16:creationId xmlns:a16="http://schemas.microsoft.com/office/drawing/2014/main" id="{C627DBE1-FD9C-42A5-8253-43B8938C7168}"/>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4" name="Plassholder for bunntekst 3">
            <a:extLst>
              <a:ext uri="{FF2B5EF4-FFF2-40B4-BE49-F238E27FC236}">
                <a16:creationId xmlns:a16="http://schemas.microsoft.com/office/drawing/2014/main" id="{F3E389D5-F8DC-4EB0-ADA9-7F8B611B7F7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DD30D36-A5DA-44E1-B3A0-8409B52FF5B4}"/>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6" name="Bilde 5">
            <a:extLst>
              <a:ext uri="{FF2B5EF4-FFF2-40B4-BE49-F238E27FC236}">
                <a16:creationId xmlns:a16="http://schemas.microsoft.com/office/drawing/2014/main" id="{FEC806FE-B542-4CE3-9F94-9F95BA984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193156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E4F00A2-7B84-41F7-8773-62B086DFB8FD}"/>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3" name="Plassholder for bunntekst 2">
            <a:extLst>
              <a:ext uri="{FF2B5EF4-FFF2-40B4-BE49-F238E27FC236}">
                <a16:creationId xmlns:a16="http://schemas.microsoft.com/office/drawing/2014/main" id="{EA4F2429-3596-4B7A-B46E-8D469E7F6C3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22A5AB1-F534-4E07-9B87-0ABDDAFE2815}"/>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5" name="Bilde 4">
            <a:extLst>
              <a:ext uri="{FF2B5EF4-FFF2-40B4-BE49-F238E27FC236}">
                <a16:creationId xmlns:a16="http://schemas.microsoft.com/office/drawing/2014/main" id="{B81105AF-3A04-4932-ADDA-AAFE4DA68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175119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A981DA-6590-4928-A5B9-E72CFB90F39A}"/>
              </a:ext>
            </a:extLst>
          </p:cNvPr>
          <p:cNvSpPr>
            <a:spLocks noGrp="1"/>
          </p:cNvSpPr>
          <p:nvPr>
            <p:ph type="title"/>
          </p:nvPr>
        </p:nvSpPr>
        <p:spPr>
          <a:xfrm>
            <a:off x="839788" y="941189"/>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7755E7A-0D7A-45EA-B0F9-29DB4C86F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120238A-7C94-4F20-99E3-D7AC409371FF}"/>
              </a:ext>
            </a:extLst>
          </p:cNvPr>
          <p:cNvSpPr>
            <a:spLocks noGrp="1"/>
          </p:cNvSpPr>
          <p:nvPr>
            <p:ph type="body" sz="half" idx="2"/>
          </p:nvPr>
        </p:nvSpPr>
        <p:spPr>
          <a:xfrm>
            <a:off x="839788" y="2541388"/>
            <a:ext cx="3932237" cy="33275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5" name="Plassholder for dato 4">
            <a:extLst>
              <a:ext uri="{FF2B5EF4-FFF2-40B4-BE49-F238E27FC236}">
                <a16:creationId xmlns:a16="http://schemas.microsoft.com/office/drawing/2014/main" id="{04EF7BCA-0FBB-4746-85A5-73AD3A808850}"/>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6" name="Plassholder for bunntekst 5">
            <a:extLst>
              <a:ext uri="{FF2B5EF4-FFF2-40B4-BE49-F238E27FC236}">
                <a16:creationId xmlns:a16="http://schemas.microsoft.com/office/drawing/2014/main" id="{DEC0CEBC-6FB0-43C1-912D-F41866AAF31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AAAD11-3965-4824-AF36-59D69FA02CAD}"/>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8" name="Bilde 7">
            <a:extLst>
              <a:ext uri="{FF2B5EF4-FFF2-40B4-BE49-F238E27FC236}">
                <a16:creationId xmlns:a16="http://schemas.microsoft.com/office/drawing/2014/main" id="{E973C008-0F35-4E0A-97DE-FDA75C0C6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9070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258A47-B65D-4C96-B22F-9DBD90391CA0}"/>
              </a:ext>
            </a:extLst>
          </p:cNvPr>
          <p:cNvSpPr>
            <a:spLocks noGrp="1"/>
          </p:cNvSpPr>
          <p:nvPr>
            <p:ph type="title"/>
          </p:nvPr>
        </p:nvSpPr>
        <p:spPr>
          <a:xfrm>
            <a:off x="836612" y="941189"/>
            <a:ext cx="3932237" cy="1600200"/>
          </a:xfrm>
        </p:spPr>
        <p:txBody>
          <a:bodyPr anchor="b"/>
          <a:lstStyle>
            <a:lvl1pPr>
              <a:defRPr sz="3200"/>
            </a:lvl1pPr>
          </a:lstStyle>
          <a:p>
            <a:r>
              <a:rPr lang="nb-NO" dirty="0"/>
              <a:t>Klikk for å redigere tittelstil</a:t>
            </a:r>
          </a:p>
        </p:txBody>
      </p:sp>
      <p:sp>
        <p:nvSpPr>
          <p:cNvPr id="3" name="Plassholder for bilde 2">
            <a:extLst>
              <a:ext uri="{FF2B5EF4-FFF2-40B4-BE49-F238E27FC236}">
                <a16:creationId xmlns:a16="http://schemas.microsoft.com/office/drawing/2014/main" id="{7D4D237D-4AD3-44F0-9C2B-5B0FC9AFA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51B101B-C148-4FCD-90AE-85F8E392B880}"/>
              </a:ext>
            </a:extLst>
          </p:cNvPr>
          <p:cNvSpPr>
            <a:spLocks noGrp="1"/>
          </p:cNvSpPr>
          <p:nvPr>
            <p:ph type="body" sz="half" idx="2"/>
          </p:nvPr>
        </p:nvSpPr>
        <p:spPr>
          <a:xfrm>
            <a:off x="839788" y="2541388"/>
            <a:ext cx="3932237" cy="33275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5" name="Plassholder for dato 4">
            <a:extLst>
              <a:ext uri="{FF2B5EF4-FFF2-40B4-BE49-F238E27FC236}">
                <a16:creationId xmlns:a16="http://schemas.microsoft.com/office/drawing/2014/main" id="{0DB0008B-C5A3-40A7-8617-F32312113BBA}"/>
              </a:ext>
            </a:extLst>
          </p:cNvPr>
          <p:cNvSpPr>
            <a:spLocks noGrp="1"/>
          </p:cNvSpPr>
          <p:nvPr>
            <p:ph type="dt" sz="half" idx="10"/>
          </p:nvPr>
        </p:nvSpPr>
        <p:spPr/>
        <p:txBody>
          <a:bodyPr/>
          <a:lstStyle/>
          <a:p>
            <a:fld id="{64554184-F2BF-48EF-AC53-A21B586F4D44}" type="datetimeFigureOut">
              <a:rPr lang="nb-NO" smtClean="0"/>
              <a:t>17.01.2024</a:t>
            </a:fld>
            <a:endParaRPr lang="nb-NO"/>
          </a:p>
        </p:txBody>
      </p:sp>
      <p:sp>
        <p:nvSpPr>
          <p:cNvPr id="6" name="Plassholder for bunntekst 5">
            <a:extLst>
              <a:ext uri="{FF2B5EF4-FFF2-40B4-BE49-F238E27FC236}">
                <a16:creationId xmlns:a16="http://schemas.microsoft.com/office/drawing/2014/main" id="{A686B383-2661-4966-A0AC-9B9C8D616AF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F3941EB-6E43-4731-AA73-84072B4D5B85}"/>
              </a:ext>
            </a:extLst>
          </p:cNvPr>
          <p:cNvSpPr>
            <a:spLocks noGrp="1"/>
          </p:cNvSpPr>
          <p:nvPr>
            <p:ph type="sldNum" sz="quarter" idx="12"/>
          </p:nvPr>
        </p:nvSpPr>
        <p:spPr/>
        <p:txBody>
          <a:bodyPr/>
          <a:lstStyle/>
          <a:p>
            <a:fld id="{BEE4F428-4939-4F94-B691-CB4EE0CF935A}" type="slidenum">
              <a:rPr lang="nb-NO" smtClean="0"/>
              <a:t>‹#›</a:t>
            </a:fld>
            <a:endParaRPr lang="nb-NO"/>
          </a:p>
        </p:txBody>
      </p:sp>
      <p:pic>
        <p:nvPicPr>
          <p:cNvPr id="8" name="Bilde 7">
            <a:extLst>
              <a:ext uri="{FF2B5EF4-FFF2-40B4-BE49-F238E27FC236}">
                <a16:creationId xmlns:a16="http://schemas.microsoft.com/office/drawing/2014/main" id="{2EFEDBFB-E2E8-4200-B735-379D765D0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79218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F9F177E-F5CC-4157-816F-7562820896E2}"/>
              </a:ext>
            </a:extLst>
          </p:cNvPr>
          <p:cNvPicPr>
            <a:picLocks noChangeAspect="1"/>
          </p:cNvPicPr>
          <p:nvPr userDrawn="1"/>
        </p:nvPicPr>
        <p:blipFill>
          <a:blip r:embed="rId13"/>
          <a:stretch>
            <a:fillRect/>
          </a:stretch>
        </p:blipFill>
        <p:spPr>
          <a:xfrm>
            <a:off x="7677150" y="2800350"/>
            <a:ext cx="4514850" cy="4057650"/>
          </a:xfrm>
          <a:prstGeom prst="rect">
            <a:avLst/>
          </a:prstGeom>
        </p:spPr>
      </p:pic>
      <p:sp>
        <p:nvSpPr>
          <p:cNvPr id="2" name="Plassholder for tittel 1">
            <a:extLst>
              <a:ext uri="{FF2B5EF4-FFF2-40B4-BE49-F238E27FC236}">
                <a16:creationId xmlns:a16="http://schemas.microsoft.com/office/drawing/2014/main" id="{19C66EEE-BE41-4872-A738-F8805407B3FF}"/>
              </a:ext>
            </a:extLst>
          </p:cNvPr>
          <p:cNvSpPr>
            <a:spLocks noGrp="1"/>
          </p:cNvSpPr>
          <p:nvPr>
            <p:ph type="title"/>
          </p:nvPr>
        </p:nvSpPr>
        <p:spPr>
          <a:xfrm>
            <a:off x="838200" y="941189"/>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9F349F7-3192-4514-9A65-4EB860DA9317}"/>
              </a:ext>
            </a:extLst>
          </p:cNvPr>
          <p:cNvSpPr>
            <a:spLocks noGrp="1"/>
          </p:cNvSpPr>
          <p:nvPr>
            <p:ph type="body" idx="1"/>
          </p:nvPr>
        </p:nvSpPr>
        <p:spPr>
          <a:xfrm>
            <a:off x="838200" y="2266751"/>
            <a:ext cx="10515600" cy="3910211"/>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C82CE81-33B4-4C6D-B732-F1AA9D343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54184-F2BF-48EF-AC53-A21B586F4D44}" type="datetimeFigureOut">
              <a:rPr lang="nb-NO" smtClean="0"/>
              <a:t>17.01.2024</a:t>
            </a:fld>
            <a:endParaRPr lang="nb-NO"/>
          </a:p>
        </p:txBody>
      </p:sp>
      <p:sp>
        <p:nvSpPr>
          <p:cNvPr id="5" name="Plassholder for bunntekst 4">
            <a:extLst>
              <a:ext uri="{FF2B5EF4-FFF2-40B4-BE49-F238E27FC236}">
                <a16:creationId xmlns:a16="http://schemas.microsoft.com/office/drawing/2014/main" id="{C11E3338-2878-433D-8BC0-862EA0A28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4887D3B-3EFF-4812-BBB5-E962FFCF1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4F428-4939-4F94-B691-CB4EE0CF935A}" type="slidenum">
              <a:rPr lang="nb-NO" smtClean="0"/>
              <a:t>‹#›</a:t>
            </a:fld>
            <a:endParaRPr lang="nb-NO"/>
          </a:p>
        </p:txBody>
      </p:sp>
      <p:pic>
        <p:nvPicPr>
          <p:cNvPr id="7" name="Bilde 6">
            <a:extLst>
              <a:ext uri="{FF2B5EF4-FFF2-40B4-BE49-F238E27FC236}">
                <a16:creationId xmlns:a16="http://schemas.microsoft.com/office/drawing/2014/main" id="{A1DC65ED-350E-4EEB-A3A0-2E6FAF3A26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0893" y="365125"/>
            <a:ext cx="3190507" cy="576064"/>
          </a:xfrm>
          <a:prstGeom prst="rect">
            <a:avLst/>
          </a:prstGeom>
        </p:spPr>
      </p:pic>
    </p:spTree>
    <p:extLst>
      <p:ext uri="{BB962C8B-B14F-4D97-AF65-F5344CB8AC3E}">
        <p14:creationId xmlns:p14="http://schemas.microsoft.com/office/powerpoint/2010/main" val="8523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ovdata.no/NL/lov/2005-05-20-28/%C2%A729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lovdata.no/NL/lov/2005-05-20-28/%C2%A730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ovdata.no/NL/lov/2005-05-20-28/%C2%A729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lovdata.no/NL/lov/2005-05-20-28/%C2%A7303" TargetMode="External"/><Relationship Id="rId4" Type="http://schemas.openxmlformats.org/officeDocument/2006/relationships/hyperlink" Target="https://lovdata.no/NL/lov/2005-05-20-28/%C2%A730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ovdata.no/NL/lov/2005-05-20-28/%C2%A729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lovdata.no/NL/lov/2005-05-20-28/%C2%A7301" TargetMode="External"/><Relationship Id="rId4" Type="http://schemas.openxmlformats.org/officeDocument/2006/relationships/hyperlink" Target="https://lovdata.no/NL/lov/2005-05-20-28/%C2%A730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ovdata.no/NL/lov/2005-05-20-28/%C2%A731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lovdata.no/NL/lov/2005-05-20-28/%C2%A731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XNUtYaS6wfQ"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seksuellatferd.no/"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www.helsedirektoratet.no/" TargetMode="External"/><Relationship Id="rId3" Type="http://schemas.openxmlformats.org/officeDocument/2006/relationships/hyperlink" Target="http://www.snakkemedbarn.no/" TargetMode="External"/><Relationship Id="rId7" Type="http://schemas.openxmlformats.org/officeDocument/2006/relationships/hyperlink" Target="http://www.youtube.no/"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seksuellatferd.no/" TargetMode="External"/><Relationship Id="rId5" Type="http://schemas.openxmlformats.org/officeDocument/2006/relationships/hyperlink" Target="http://www.dinutvei.no/" TargetMode="External"/><Relationship Id="rId4" Type="http://schemas.openxmlformats.org/officeDocument/2006/relationships/hyperlink" Target="http://www.rvts.no/"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3" Type="http://schemas.openxmlformats.org/officeDocument/2006/relationships/hyperlink" Target="https://plikt.no/"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politiet.no/rad/voldtekt-og-seksuelle-overgrep/hvor-gar-grensene/" TargetMode="External"/><Relationship Id="rId4" Type="http://schemas.openxmlformats.org/officeDocument/2006/relationships/hyperlink" Target="https://www.politiet.no/rad/vold-i-nare-relasjoner/mistenker-du-vold-mot-barn/#undefined"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politiet.no/rad/voldtekt-og-seksuelle-overgrep/hvor-gar-grensen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ovdata.no/NL/lov/2005-05-20-28/%C2%A72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ovdata.no/NL/lov/2005-05-20-28/%C2%A73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143968-A8C8-4335-AC79-54843244E293}"/>
              </a:ext>
            </a:extLst>
          </p:cNvPr>
          <p:cNvSpPr>
            <a:spLocks noGrp="1"/>
          </p:cNvSpPr>
          <p:nvPr>
            <p:ph type="ctrTitle"/>
          </p:nvPr>
        </p:nvSpPr>
        <p:spPr/>
        <p:txBody>
          <a:bodyPr/>
          <a:lstStyle/>
          <a:p>
            <a:r>
              <a:rPr lang="nb-NO" dirty="0"/>
              <a:t>Å snakke med barn og unge</a:t>
            </a:r>
          </a:p>
        </p:txBody>
      </p:sp>
      <p:sp>
        <p:nvSpPr>
          <p:cNvPr id="3" name="Undertittel 2">
            <a:extLst>
              <a:ext uri="{FF2B5EF4-FFF2-40B4-BE49-F238E27FC236}">
                <a16:creationId xmlns:a16="http://schemas.microsoft.com/office/drawing/2014/main" id="{9CAC5028-6FD2-430D-848A-6061587D7B81}"/>
              </a:ext>
            </a:extLst>
          </p:cNvPr>
          <p:cNvSpPr>
            <a:spLocks noGrp="1"/>
          </p:cNvSpPr>
          <p:nvPr>
            <p:ph type="subTitle" idx="1"/>
          </p:nvPr>
        </p:nvSpPr>
        <p:spPr>
          <a:xfrm>
            <a:off x="1524000" y="3602038"/>
            <a:ext cx="9144000" cy="2945066"/>
          </a:xfrm>
        </p:spPr>
        <p:txBody>
          <a:bodyPr>
            <a:normAutofit/>
          </a:bodyPr>
          <a:lstStyle/>
          <a:p>
            <a:r>
              <a:rPr lang="nb-NO" b="1" i="1" dirty="0">
                <a:solidFill>
                  <a:srgbClr val="CC0099"/>
                </a:solidFill>
                <a:ea typeface="SimSun" panose="02010600030101010101" pitchFamily="2" charset="-122"/>
              </a:rPr>
              <a:t>Universitet </a:t>
            </a:r>
            <a:r>
              <a:rPr lang="nb-NO" b="1" i="1" dirty="0" err="1">
                <a:solidFill>
                  <a:srgbClr val="CC0099"/>
                </a:solidFill>
                <a:ea typeface="SimSun" panose="02010600030101010101" pitchFamily="2" charset="-122"/>
              </a:rPr>
              <a:t>SørØst</a:t>
            </a:r>
            <a:r>
              <a:rPr lang="nb-NO" b="1" i="1" dirty="0">
                <a:solidFill>
                  <a:srgbClr val="CC0099"/>
                </a:solidFill>
                <a:ea typeface="SimSun" panose="02010600030101010101" pitchFamily="2" charset="-122"/>
              </a:rPr>
              <a:t> Norge - lærerutdanning</a:t>
            </a:r>
          </a:p>
          <a:p>
            <a:r>
              <a:rPr lang="nb-NO" b="1" i="1" dirty="0">
                <a:solidFill>
                  <a:srgbClr val="CC0099"/>
                </a:solidFill>
                <a:ea typeface="SimSun" panose="02010600030101010101" pitchFamily="2" charset="-122"/>
              </a:rPr>
              <a:t>Bakkenteigen 18.01.2024</a:t>
            </a:r>
            <a:endParaRPr lang="nb-NO" b="1" i="1" dirty="0"/>
          </a:p>
          <a:p>
            <a:r>
              <a:rPr lang="nb-NO" b="1" i="1" dirty="0"/>
              <a:t>Psykolog Silke Gjetrang</a:t>
            </a:r>
          </a:p>
          <a:p>
            <a:r>
              <a:rPr lang="nb-NO" b="1" i="1" dirty="0"/>
              <a:t>Klinisk sosionom </a:t>
            </a:r>
            <a:r>
              <a:rPr lang="nn-NO" b="1" i="1" dirty="0"/>
              <a:t>Katharina Skifjell Omvik</a:t>
            </a:r>
            <a:endParaRPr lang="nb-NO" b="1" i="1" dirty="0"/>
          </a:p>
          <a:p>
            <a:r>
              <a:rPr lang="nb-NO" b="1" i="1" dirty="0"/>
              <a:t>Sør-Øst politidistrikt</a:t>
            </a:r>
          </a:p>
          <a:p>
            <a:r>
              <a:rPr lang="nb-NO" b="1" i="1" dirty="0"/>
              <a:t>Statens barnehus Sandefjord</a:t>
            </a:r>
          </a:p>
          <a:p>
            <a:endParaRPr lang="nb-NO" dirty="0"/>
          </a:p>
        </p:txBody>
      </p:sp>
    </p:spTree>
    <p:extLst>
      <p:ext uri="{BB962C8B-B14F-4D97-AF65-F5344CB8AC3E}">
        <p14:creationId xmlns:p14="http://schemas.microsoft.com/office/powerpoint/2010/main" val="48346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AA1567-6796-41FF-A4B3-3D14D1BAF508}"/>
              </a:ext>
            </a:extLst>
          </p:cNvPr>
          <p:cNvSpPr>
            <a:spLocks noGrp="1"/>
          </p:cNvSpPr>
          <p:nvPr>
            <p:ph type="title"/>
          </p:nvPr>
        </p:nvSpPr>
        <p:spPr/>
        <p:txBody>
          <a:bodyPr/>
          <a:lstStyle/>
          <a:p>
            <a:r>
              <a:rPr lang="nb-NO" b="1" dirty="0"/>
              <a:t>Seksuell handling </a:t>
            </a:r>
            <a:endParaRPr lang="nb-NO" dirty="0"/>
          </a:p>
        </p:txBody>
      </p:sp>
      <p:sp>
        <p:nvSpPr>
          <p:cNvPr id="3" name="Plassholder for innhold 2">
            <a:extLst>
              <a:ext uri="{FF2B5EF4-FFF2-40B4-BE49-F238E27FC236}">
                <a16:creationId xmlns:a16="http://schemas.microsoft.com/office/drawing/2014/main" id="{CFF2BB90-35A7-4DA0-90F5-486364B73DC0}"/>
              </a:ext>
            </a:extLst>
          </p:cNvPr>
          <p:cNvSpPr>
            <a:spLocks noGrp="1"/>
          </p:cNvSpPr>
          <p:nvPr>
            <p:ph idx="1"/>
          </p:nvPr>
        </p:nvSpPr>
        <p:spPr/>
        <p:txBody>
          <a:bodyPr>
            <a:normAutofit fontScale="92500" lnSpcReduction="20000"/>
          </a:bodyPr>
          <a:lstStyle/>
          <a:p>
            <a:pPr marL="0" indent="0">
              <a:buNone/>
            </a:pPr>
            <a:r>
              <a:rPr lang="nb-NO" dirty="0"/>
              <a:t>En seksuell handling kan være å ta på en annens pupper eller kjønnsorgan mot noen som ikke vil. Det er ikke lov å gjøre dette med noen som er under 16 år. Det gjelder uansett om han eller hun vil det eller ikke.</a:t>
            </a:r>
          </a:p>
          <a:p>
            <a:pPr marL="0" indent="0">
              <a:buNone/>
            </a:pPr>
            <a:endParaRPr lang="nb-NO" b="1" dirty="0"/>
          </a:p>
          <a:p>
            <a:pPr marL="0" indent="0">
              <a:buNone/>
            </a:pPr>
            <a:r>
              <a:rPr lang="nb-NO" b="1" dirty="0"/>
              <a:t>Her er noen eksempler:</a:t>
            </a:r>
          </a:p>
          <a:p>
            <a:pPr marL="171450" indent="-171450"/>
            <a:r>
              <a:rPr lang="nb-NO" dirty="0"/>
              <a:t>å ta noen på puppene eller rumpa utenpå eller innenfor klærne</a:t>
            </a:r>
          </a:p>
          <a:p>
            <a:pPr marL="171450" indent="-171450"/>
            <a:r>
              <a:rPr lang="nb-NO" dirty="0"/>
              <a:t>å kline med noen som ikke vil</a:t>
            </a:r>
          </a:p>
          <a:p>
            <a:pPr marL="171450" indent="-171450"/>
            <a:r>
              <a:rPr lang="nb-NO" dirty="0"/>
              <a:t>å ta noen på kjønnsorganet utenpå eller innenfor klærne</a:t>
            </a:r>
          </a:p>
          <a:p>
            <a:pPr marL="0" indent="0">
              <a:buNone/>
            </a:pPr>
            <a:endParaRPr lang="nb-NO" dirty="0"/>
          </a:p>
          <a:p>
            <a:pPr marL="0" indent="0">
              <a:buNone/>
            </a:pPr>
            <a:r>
              <a:rPr lang="nb-NO" dirty="0"/>
              <a:t>Straffeloven </a:t>
            </a:r>
            <a:r>
              <a:rPr lang="nb-NO" dirty="0">
                <a:hlinkClick r:id="rId3"/>
              </a:rPr>
              <a:t>§ 297</a:t>
            </a:r>
            <a:r>
              <a:rPr lang="nb-NO" dirty="0"/>
              <a:t>, </a:t>
            </a:r>
            <a:r>
              <a:rPr lang="nb-NO" dirty="0">
                <a:hlinkClick r:id="rId4"/>
              </a:rPr>
              <a:t>§ 304</a:t>
            </a:r>
            <a:endParaRPr lang="nb-NO" dirty="0"/>
          </a:p>
          <a:p>
            <a:endParaRPr lang="nb-NO" dirty="0"/>
          </a:p>
          <a:p>
            <a:endParaRPr lang="nb-NO" dirty="0"/>
          </a:p>
          <a:p>
            <a:endParaRPr lang="nb-NO" dirty="0"/>
          </a:p>
        </p:txBody>
      </p:sp>
    </p:spTree>
    <p:extLst>
      <p:ext uri="{BB962C8B-B14F-4D97-AF65-F5344CB8AC3E}">
        <p14:creationId xmlns:p14="http://schemas.microsoft.com/office/powerpoint/2010/main" val="298905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6CF17B-F901-4026-8325-94CC03DD4CB2}"/>
              </a:ext>
            </a:extLst>
          </p:cNvPr>
          <p:cNvSpPr>
            <a:spLocks noGrp="1"/>
          </p:cNvSpPr>
          <p:nvPr>
            <p:ph type="title"/>
          </p:nvPr>
        </p:nvSpPr>
        <p:spPr/>
        <p:txBody>
          <a:bodyPr/>
          <a:lstStyle/>
          <a:p>
            <a:r>
              <a:rPr lang="nb-NO" b="1" dirty="0"/>
              <a:t>Seksuell omgang </a:t>
            </a:r>
            <a:endParaRPr lang="nb-NO" dirty="0"/>
          </a:p>
        </p:txBody>
      </p:sp>
      <p:sp>
        <p:nvSpPr>
          <p:cNvPr id="3" name="Plassholder for innhold 2">
            <a:extLst>
              <a:ext uri="{FF2B5EF4-FFF2-40B4-BE49-F238E27FC236}">
                <a16:creationId xmlns:a16="http://schemas.microsoft.com/office/drawing/2014/main" id="{A3B1DD29-EB43-4733-8F97-060553FAA51C}"/>
              </a:ext>
            </a:extLst>
          </p:cNvPr>
          <p:cNvSpPr>
            <a:spLocks noGrp="1"/>
          </p:cNvSpPr>
          <p:nvPr>
            <p:ph idx="1"/>
          </p:nvPr>
        </p:nvSpPr>
        <p:spPr/>
        <p:txBody>
          <a:bodyPr>
            <a:normAutofit/>
          </a:bodyPr>
          <a:lstStyle/>
          <a:p>
            <a:pPr marL="0" indent="0">
              <a:buNone/>
            </a:pPr>
            <a:r>
              <a:rPr lang="nb-NO" dirty="0"/>
              <a:t>Seksuell omgang kan være samleie. Andre eksempler er å stikke en gjenstand inn i en annens tiss eller rumpe eller å føre penis inn i noens munn. Det kan også være å fingre, slikke eller runke noen.</a:t>
            </a:r>
          </a:p>
          <a:p>
            <a:pPr marL="0" indent="0">
              <a:buNone/>
            </a:pPr>
            <a:endParaRPr lang="nb-NO" dirty="0"/>
          </a:p>
          <a:p>
            <a:pPr marL="0" indent="0">
              <a:buNone/>
            </a:pPr>
            <a:r>
              <a:rPr lang="nb-NO" dirty="0"/>
              <a:t>Det er ikke lov å gjøre dette med noen som er under 16 år. Dette gjelder uansett om han eller hun vil det eller ikke.</a:t>
            </a:r>
          </a:p>
          <a:p>
            <a:pPr marL="0" indent="0">
              <a:buNone/>
            </a:pPr>
            <a:endParaRPr lang="nb-NO" dirty="0"/>
          </a:p>
          <a:p>
            <a:pPr marL="0" indent="0">
              <a:buNone/>
            </a:pPr>
            <a:r>
              <a:rPr lang="nb-NO" dirty="0"/>
              <a:t>Se for eksempel straffeloven </a:t>
            </a:r>
            <a:r>
              <a:rPr lang="nb-NO" dirty="0">
                <a:hlinkClick r:id="rId3"/>
              </a:rPr>
              <a:t>§ 299</a:t>
            </a:r>
            <a:r>
              <a:rPr lang="nb-NO" dirty="0"/>
              <a:t>, </a:t>
            </a:r>
            <a:r>
              <a:rPr lang="nb-NO" dirty="0">
                <a:hlinkClick r:id="rId4"/>
              </a:rPr>
              <a:t>§ 302</a:t>
            </a:r>
            <a:r>
              <a:rPr lang="nb-NO" dirty="0"/>
              <a:t>, </a:t>
            </a:r>
            <a:r>
              <a:rPr lang="nb-NO" dirty="0">
                <a:hlinkClick r:id="rId5"/>
              </a:rPr>
              <a:t>§303</a:t>
            </a:r>
            <a:endParaRPr lang="nb-NO" dirty="0"/>
          </a:p>
          <a:p>
            <a:endParaRPr lang="nb-NO" dirty="0"/>
          </a:p>
          <a:p>
            <a:endParaRPr lang="nb-NO" dirty="0"/>
          </a:p>
        </p:txBody>
      </p:sp>
    </p:spTree>
    <p:extLst>
      <p:ext uri="{BB962C8B-B14F-4D97-AF65-F5344CB8AC3E}">
        <p14:creationId xmlns:p14="http://schemas.microsoft.com/office/powerpoint/2010/main" val="295780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9B9FD-CB1C-4D97-ADF2-034952690CCA}"/>
              </a:ext>
            </a:extLst>
          </p:cNvPr>
          <p:cNvSpPr>
            <a:spLocks noGrp="1"/>
          </p:cNvSpPr>
          <p:nvPr>
            <p:ph type="title"/>
          </p:nvPr>
        </p:nvSpPr>
        <p:spPr/>
        <p:txBody>
          <a:bodyPr/>
          <a:lstStyle/>
          <a:p>
            <a:r>
              <a:rPr lang="nb-NO" b="1" dirty="0"/>
              <a:t>Voldtekt</a:t>
            </a:r>
            <a:endParaRPr lang="nb-NO" dirty="0"/>
          </a:p>
        </p:txBody>
      </p:sp>
      <p:sp>
        <p:nvSpPr>
          <p:cNvPr id="3" name="Plassholder for innhold 2">
            <a:extLst>
              <a:ext uri="{FF2B5EF4-FFF2-40B4-BE49-F238E27FC236}">
                <a16:creationId xmlns:a16="http://schemas.microsoft.com/office/drawing/2014/main" id="{9BD2AE96-A1ED-4D42-8060-AAA7F86D18F5}"/>
              </a:ext>
            </a:extLst>
          </p:cNvPr>
          <p:cNvSpPr>
            <a:spLocks noGrp="1"/>
          </p:cNvSpPr>
          <p:nvPr>
            <p:ph idx="1"/>
          </p:nvPr>
        </p:nvSpPr>
        <p:spPr>
          <a:xfrm>
            <a:off x="838200" y="2266751"/>
            <a:ext cx="10515600" cy="4316929"/>
          </a:xfrm>
        </p:spPr>
        <p:txBody>
          <a:bodyPr>
            <a:normAutofit fontScale="55000" lnSpcReduction="20000"/>
          </a:bodyPr>
          <a:lstStyle/>
          <a:p>
            <a:pPr marL="0" indent="0">
              <a:buNone/>
            </a:pPr>
            <a:r>
              <a:rPr lang="nb-NO" sz="2900" dirty="0"/>
              <a:t>Voldtekt er</a:t>
            </a:r>
          </a:p>
          <a:p>
            <a:pPr marL="171450" indent="-171450"/>
            <a:r>
              <a:rPr lang="nb-NO" sz="2900" dirty="0"/>
              <a:t>å ha seksuell omgang ved bruk av tvang, trusler, makt eller vold</a:t>
            </a:r>
          </a:p>
          <a:p>
            <a:pPr marL="171450" indent="-171450"/>
            <a:r>
              <a:rPr lang="nb-NO" sz="2900" dirty="0"/>
              <a:t>å ha seksuell omgang med noen som er bevisstløs, sover eller er så full at de ikke er i stand til å vise at de ikke har lyst</a:t>
            </a:r>
          </a:p>
          <a:p>
            <a:pPr marL="171450" indent="-171450"/>
            <a:r>
              <a:rPr lang="nb-NO" sz="2900" dirty="0"/>
              <a:t>å true eller bruke vold for å få noen til å ha seksuell omgang med andre eller med seg selv</a:t>
            </a:r>
          </a:p>
          <a:p>
            <a:pPr marL="0" indent="0">
              <a:buNone/>
            </a:pPr>
            <a:endParaRPr lang="nb-NO" sz="2900" b="1" dirty="0"/>
          </a:p>
          <a:p>
            <a:pPr marL="0" indent="0">
              <a:buNone/>
            </a:pPr>
            <a:r>
              <a:rPr lang="nb-NO" sz="2900" b="1" dirty="0"/>
              <a:t>Når barn under 14 år blir voldtatt</a:t>
            </a:r>
          </a:p>
          <a:p>
            <a:r>
              <a:rPr lang="nb-NO" sz="2900" dirty="0"/>
              <a:t>All seksuell omgang med barn under 14 år er voldtekt. Det gjelder også enkelte seksuelle handlinger.</a:t>
            </a:r>
          </a:p>
          <a:p>
            <a:pPr marL="0" indent="0">
              <a:buNone/>
            </a:pPr>
            <a:r>
              <a:rPr lang="nb-NO" sz="2900" b="1" dirty="0"/>
              <a:t>Her er noen eksempler:</a:t>
            </a:r>
          </a:p>
          <a:p>
            <a:pPr marL="171450" indent="-171450"/>
            <a:r>
              <a:rPr lang="nb-NO" sz="2900" dirty="0"/>
              <a:t>Det er voldtekt å ha samleie med et barn under 14 år. Dette gjelder uansett om barnet sier at han eller hun vil det eller ikke.</a:t>
            </a:r>
          </a:p>
          <a:p>
            <a:pPr marL="171450" indent="-171450"/>
            <a:r>
              <a:rPr lang="nb-NO" sz="2900" dirty="0"/>
              <a:t>Det er voldtekt å få et barn under 14 år til å masturbere seg selv. Dette kan være et barn som har blitt overtalt eller lokket på internett.</a:t>
            </a:r>
          </a:p>
          <a:p>
            <a:pPr marL="171450" indent="-171450"/>
            <a:r>
              <a:rPr lang="nb-NO" sz="2900" dirty="0"/>
              <a:t>Det er voldtekt å berøre det nakne kjønnsorganet til et barn under 14 år.</a:t>
            </a:r>
          </a:p>
          <a:p>
            <a:endParaRPr lang="nb-NO" sz="2900" dirty="0"/>
          </a:p>
          <a:p>
            <a:pPr marL="0" indent="0">
              <a:buNone/>
            </a:pPr>
            <a:r>
              <a:rPr lang="nb-NO" sz="2900" dirty="0"/>
              <a:t>Se straffeloven </a:t>
            </a:r>
            <a:r>
              <a:rPr lang="nb-NO" sz="2900" dirty="0">
                <a:hlinkClick r:id="rId3"/>
              </a:rPr>
              <a:t>§ 299</a:t>
            </a:r>
            <a:r>
              <a:rPr lang="nb-NO" sz="2900" dirty="0"/>
              <a:t>, </a:t>
            </a:r>
            <a:r>
              <a:rPr lang="nb-NO" sz="2900" dirty="0">
                <a:hlinkClick r:id="rId4"/>
              </a:rPr>
              <a:t>§ 300</a:t>
            </a:r>
            <a:r>
              <a:rPr lang="nb-NO" sz="2900" dirty="0"/>
              <a:t> og </a:t>
            </a:r>
            <a:r>
              <a:rPr lang="nb-NO" sz="2900" dirty="0">
                <a:hlinkClick r:id="rId5"/>
              </a:rPr>
              <a:t>§ 301</a:t>
            </a:r>
            <a:r>
              <a:rPr lang="nb-NO" sz="2900" dirty="0"/>
              <a:t> </a:t>
            </a:r>
          </a:p>
          <a:p>
            <a:endParaRPr lang="nb-NO" dirty="0"/>
          </a:p>
          <a:p>
            <a:endParaRPr lang="nb-NO" dirty="0"/>
          </a:p>
        </p:txBody>
      </p:sp>
    </p:spTree>
    <p:extLst>
      <p:ext uri="{BB962C8B-B14F-4D97-AF65-F5344CB8AC3E}">
        <p14:creationId xmlns:p14="http://schemas.microsoft.com/office/powerpoint/2010/main" val="365135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7F5BE6-117C-489D-8E90-9E7E22C1BABE}"/>
              </a:ext>
            </a:extLst>
          </p:cNvPr>
          <p:cNvSpPr>
            <a:spLocks noGrp="1"/>
          </p:cNvSpPr>
          <p:nvPr>
            <p:ph type="title"/>
          </p:nvPr>
        </p:nvSpPr>
        <p:spPr>
          <a:xfrm>
            <a:off x="838200" y="941189"/>
            <a:ext cx="10515600" cy="1325563"/>
          </a:xfrm>
        </p:spPr>
        <p:txBody>
          <a:bodyPr>
            <a:normAutofit/>
          </a:bodyPr>
          <a:lstStyle/>
          <a:p>
            <a:r>
              <a:rPr lang="nb-NO" sz="4000" b="1" dirty="0"/>
              <a:t>Fremstilling av seksuelle overgrep eller bilder som seksualiserer barn og unge</a:t>
            </a:r>
            <a:endParaRPr lang="nb-NO" sz="4000" dirty="0"/>
          </a:p>
        </p:txBody>
      </p:sp>
      <p:sp>
        <p:nvSpPr>
          <p:cNvPr id="3" name="Plassholder for innhold 2">
            <a:extLst>
              <a:ext uri="{FF2B5EF4-FFF2-40B4-BE49-F238E27FC236}">
                <a16:creationId xmlns:a16="http://schemas.microsoft.com/office/drawing/2014/main" id="{78A347B1-281E-4910-B51A-4C058EB3F20B}"/>
              </a:ext>
            </a:extLst>
          </p:cNvPr>
          <p:cNvSpPr>
            <a:spLocks noGrp="1"/>
          </p:cNvSpPr>
          <p:nvPr>
            <p:ph idx="1"/>
          </p:nvPr>
        </p:nvSpPr>
        <p:spPr>
          <a:xfrm>
            <a:off x="838200" y="2266752"/>
            <a:ext cx="8726424" cy="4426656"/>
          </a:xfrm>
        </p:spPr>
        <p:txBody>
          <a:bodyPr>
            <a:normAutofit fontScale="62500" lnSpcReduction="20000"/>
          </a:bodyPr>
          <a:lstStyle/>
          <a:p>
            <a:pPr marL="0" indent="0">
              <a:buNone/>
            </a:pPr>
            <a:r>
              <a:rPr lang="nb-NO" dirty="0"/>
              <a:t>Fremstillingene kan blant annet være bilder, videoer og tekst som viser seksuelle overgrep av barn eller som viser frem et barn på en seksuell måte. Personer som ser ut som de er under 18 år, regnes også som barn etter denne regelen.</a:t>
            </a:r>
          </a:p>
          <a:p>
            <a:pPr marL="0" indent="0">
              <a:buNone/>
            </a:pPr>
            <a:r>
              <a:rPr lang="nb-NO" b="1" dirty="0"/>
              <a:t>Her er noen eksempler:</a:t>
            </a:r>
          </a:p>
          <a:p>
            <a:pPr marL="171450" indent="-171450"/>
            <a:r>
              <a:rPr lang="nb-NO" dirty="0"/>
              <a:t>Å ta, dele eller ha bilde eller video av noen som blir voldtatt</a:t>
            </a:r>
          </a:p>
          <a:p>
            <a:pPr marL="171450" indent="-171450"/>
            <a:r>
              <a:rPr lang="nb-NO" dirty="0"/>
              <a:t>Det er ulovlig å ta, dele eller ha bilde eller video av barn og ungdom som er naken, som har sex eller blir gjort noe seksuelt med.</a:t>
            </a:r>
          </a:p>
          <a:p>
            <a:pPr marL="171450" indent="-171450"/>
            <a:r>
              <a:rPr lang="nb-NO" dirty="0"/>
              <a:t>Har du fått tilsendt et nakenbilde eller en film av noen som er under 18 år? Det er ulovlig å beholde bildet. Dette gjelder også om du ikke ba om å få bildet tilsendt. </a:t>
            </a:r>
          </a:p>
          <a:p>
            <a:pPr marL="0" indent="0">
              <a:buNone/>
            </a:pPr>
            <a:r>
              <a:rPr lang="nb-NO" dirty="0"/>
              <a:t>Det er ikke lov å ha et nakenbilde av noen under 18 år. Et unntak kan være hvis en gutt eller jente har et nakenbilde av noen som synes det er greit at vedkommende har bildet (for eksempel kjæresten). De må da være omtrent like gamle og personen som er på bildet må være mellom 16 og 18 år. Det er uansett forbudt å dele bildet videre. Hvis personen på bildet er 15 år eller yngre, er all kontakt med seksualiserte bilder av personen alltid ulovlig.</a:t>
            </a:r>
          </a:p>
          <a:p>
            <a:pPr marL="0" indent="0">
              <a:buNone/>
            </a:pPr>
            <a:r>
              <a:rPr lang="nb-NO" dirty="0"/>
              <a:t>Straffeloven </a:t>
            </a:r>
            <a:r>
              <a:rPr lang="nb-NO" dirty="0">
                <a:hlinkClick r:id="rId3"/>
              </a:rPr>
              <a:t>§ 310</a:t>
            </a:r>
            <a:r>
              <a:rPr lang="nb-NO" dirty="0"/>
              <a:t> og </a:t>
            </a:r>
            <a:r>
              <a:rPr lang="nb-NO" dirty="0">
                <a:hlinkClick r:id="rId4"/>
              </a:rPr>
              <a:t>§ 311</a:t>
            </a:r>
            <a:endParaRPr lang="nb-NO" dirty="0"/>
          </a:p>
          <a:p>
            <a:endParaRPr lang="nb-NO" dirty="0"/>
          </a:p>
        </p:txBody>
      </p:sp>
      <p:pic>
        <p:nvPicPr>
          <p:cNvPr id="1026" name="Picture 2" descr="37071d91-444b-4336-8ff6-31a459c2114b@master">
            <a:extLst>
              <a:ext uri="{FF2B5EF4-FFF2-40B4-BE49-F238E27FC236}">
                <a16:creationId xmlns:a16="http://schemas.microsoft.com/office/drawing/2014/main" id="{39182800-5750-4DBE-83FB-497FF81D2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4434" y="2779776"/>
            <a:ext cx="2757566" cy="285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69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5E97E-D9DE-454A-9FC0-D61A2FE015E6}"/>
              </a:ext>
            </a:extLst>
          </p:cNvPr>
          <p:cNvSpPr>
            <a:spLocks noGrp="1"/>
          </p:cNvSpPr>
          <p:nvPr>
            <p:ph type="title"/>
          </p:nvPr>
        </p:nvSpPr>
        <p:spPr/>
        <p:txBody>
          <a:bodyPr/>
          <a:lstStyle/>
          <a:p>
            <a:r>
              <a:rPr lang="nb-NO" dirty="0"/>
              <a:t>Forekomst seksuelle overgrep</a:t>
            </a:r>
          </a:p>
        </p:txBody>
      </p:sp>
      <p:sp>
        <p:nvSpPr>
          <p:cNvPr id="3" name="Plassholder for innhold 2">
            <a:extLst>
              <a:ext uri="{FF2B5EF4-FFF2-40B4-BE49-F238E27FC236}">
                <a16:creationId xmlns:a16="http://schemas.microsoft.com/office/drawing/2014/main" id="{6B0C067D-0E18-42C3-895E-84F43146C18B}"/>
              </a:ext>
            </a:extLst>
          </p:cNvPr>
          <p:cNvSpPr>
            <a:spLocks noGrp="1"/>
          </p:cNvSpPr>
          <p:nvPr>
            <p:ph idx="1"/>
          </p:nvPr>
        </p:nvSpPr>
        <p:spPr/>
        <p:txBody>
          <a:bodyPr>
            <a:normAutofit fontScale="62500" lnSpcReduction="20000"/>
          </a:bodyPr>
          <a:lstStyle/>
          <a:p>
            <a:r>
              <a:rPr lang="nb-NO" dirty="0">
                <a:cs typeface="Times New Roman" panose="02020603050405020304" pitchFamily="18" charset="0"/>
              </a:rPr>
              <a:t>1 av 20 har opplevd seksuelle overgrep fra en voksen</a:t>
            </a:r>
          </a:p>
          <a:p>
            <a:endParaRPr lang="nb-NO" dirty="0">
              <a:cs typeface="Times New Roman" panose="02020603050405020304" pitchFamily="18" charset="0"/>
            </a:endParaRPr>
          </a:p>
          <a:p>
            <a:r>
              <a:rPr lang="nb-NO" dirty="0">
                <a:cs typeface="Times New Roman" panose="02020603050405020304" pitchFamily="18" charset="0"/>
              </a:rPr>
              <a:t>15% av norske menn og kvinner oppgir å ha vært utsatt for en eller flere former seksuelle overgrep før fylt 18 år (</a:t>
            </a:r>
            <a:r>
              <a:rPr lang="nb-NO" dirty="0" err="1">
                <a:cs typeface="Times New Roman" panose="02020603050405020304" pitchFamily="18" charset="0"/>
              </a:rPr>
              <a:t>Bufdir</a:t>
            </a:r>
            <a:r>
              <a:rPr lang="nb-NO" dirty="0">
                <a:cs typeface="Times New Roman" panose="02020603050405020304" pitchFamily="18" charset="0"/>
              </a:rPr>
              <a:t>.)</a:t>
            </a:r>
          </a:p>
          <a:p>
            <a:endParaRPr lang="nb-NO" dirty="0">
              <a:cs typeface="Times New Roman" panose="02020603050405020304" pitchFamily="18" charset="0"/>
            </a:endParaRPr>
          </a:p>
          <a:p>
            <a:r>
              <a:rPr lang="nb-NO" dirty="0">
                <a:cs typeface="Times New Roman" panose="02020603050405020304" pitchFamily="18" charset="0"/>
              </a:rPr>
              <a:t>Ett gammelt fenomen</a:t>
            </a:r>
          </a:p>
          <a:p>
            <a:endParaRPr lang="nb-NO" dirty="0">
              <a:cs typeface="Times New Roman" panose="02020603050405020304" pitchFamily="18" charset="0"/>
            </a:endParaRPr>
          </a:p>
          <a:p>
            <a:r>
              <a:rPr lang="nb-NO" dirty="0">
                <a:cs typeface="Times New Roman" panose="02020603050405020304" pitchFamily="18" charset="0"/>
              </a:rPr>
              <a:t>Stort sprik mellom de høye omfangstallene og antall overgrep som avdekkes når den utsatte fortsatt er barn</a:t>
            </a:r>
          </a:p>
          <a:p>
            <a:endParaRPr lang="nb-NO" dirty="0">
              <a:cs typeface="Times New Roman" panose="02020603050405020304" pitchFamily="18" charset="0"/>
            </a:endParaRPr>
          </a:p>
          <a:p>
            <a:r>
              <a:rPr lang="nb-NO" dirty="0">
                <a:cs typeface="Times New Roman" panose="02020603050405020304" pitchFamily="18" charset="0"/>
              </a:rPr>
              <a:t>Den første norske studien – 2016 (Steine 2016)</a:t>
            </a:r>
          </a:p>
          <a:p>
            <a:endParaRPr lang="nb-NO" dirty="0">
              <a:cs typeface="Times New Roman" panose="02020603050405020304" pitchFamily="18" charset="0"/>
            </a:endParaRPr>
          </a:p>
          <a:p>
            <a:r>
              <a:rPr lang="nb-NO" dirty="0">
                <a:cs typeface="Times New Roman" panose="02020603050405020304" pitchFamily="18" charset="0"/>
              </a:rPr>
              <a:t>Nåtid</a:t>
            </a:r>
          </a:p>
        </p:txBody>
      </p:sp>
    </p:spTree>
    <p:extLst>
      <p:ext uri="{BB962C8B-B14F-4D97-AF65-F5344CB8AC3E}">
        <p14:creationId xmlns:p14="http://schemas.microsoft.com/office/powerpoint/2010/main" val="221861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D7CDA5-4724-4751-96D6-9F1D21512658}"/>
              </a:ext>
            </a:extLst>
          </p:cNvPr>
          <p:cNvSpPr>
            <a:spLocks noGrp="1"/>
          </p:cNvSpPr>
          <p:nvPr>
            <p:ph type="title"/>
          </p:nvPr>
        </p:nvSpPr>
        <p:spPr/>
        <p:txBody>
          <a:bodyPr/>
          <a:lstStyle/>
          <a:p>
            <a:pPr algn="ctr"/>
            <a:r>
              <a:rPr lang="nb-NO" dirty="0"/>
              <a:t>Internett relaterte overgrep</a:t>
            </a:r>
          </a:p>
        </p:txBody>
      </p:sp>
      <p:sp>
        <p:nvSpPr>
          <p:cNvPr id="3" name="Plassholder for innhold 2">
            <a:extLst>
              <a:ext uri="{FF2B5EF4-FFF2-40B4-BE49-F238E27FC236}">
                <a16:creationId xmlns:a16="http://schemas.microsoft.com/office/drawing/2014/main" id="{981C6AA5-0EC7-4EFC-9D87-902021EF1ABC}"/>
              </a:ext>
            </a:extLst>
          </p:cNvPr>
          <p:cNvSpPr>
            <a:spLocks noGrp="1"/>
          </p:cNvSpPr>
          <p:nvPr>
            <p:ph idx="1"/>
          </p:nvPr>
        </p:nvSpPr>
        <p:spPr>
          <a:xfrm>
            <a:off x="838200" y="2266751"/>
            <a:ext cx="10515600" cy="4444945"/>
          </a:xfrm>
        </p:spPr>
        <p:txBody>
          <a:bodyPr>
            <a:normAutofit/>
          </a:bodyPr>
          <a:lstStyle/>
          <a:p>
            <a:pPr marL="0" indent="0">
              <a:buNone/>
              <a:defRPr sz="1600"/>
            </a:pPr>
            <a:r>
              <a:rPr lang="nb-NO" sz="2000" dirty="0"/>
              <a:t>Seksuell utnyttelse av barn og unge over internett: </a:t>
            </a:r>
          </a:p>
          <a:p>
            <a:pPr marL="0" indent="0">
              <a:buNone/>
              <a:defRPr sz="1600"/>
            </a:pPr>
            <a:r>
              <a:rPr lang="nb-NO" sz="2000" dirty="0"/>
              <a:t>Kategori 1: 	Barn som fremstilles i overgrepsmateriale på internett: fysisk overgrep som blir 			dokumentert, bilder som seksualisere barn </a:t>
            </a:r>
          </a:p>
          <a:p>
            <a:pPr marL="0" indent="0">
              <a:buNone/>
              <a:defRPr sz="1600"/>
            </a:pPr>
            <a:r>
              <a:rPr lang="nb-NO" sz="2000" dirty="0"/>
              <a:t>Kategori 2:	Barn som forledes inn i seksuell kontakt over internett, herunder seksuell 			utpressing </a:t>
            </a:r>
          </a:p>
          <a:p>
            <a:pPr marL="0" indent="0">
              <a:buNone/>
              <a:defRPr sz="1600"/>
            </a:pPr>
            <a:r>
              <a:rPr lang="nb-NO" sz="2000" dirty="0"/>
              <a:t>Kategori 3:	Barn som utsettes for direkteoverførte bestillingsovergrep</a:t>
            </a:r>
          </a:p>
          <a:p>
            <a:pPr marL="0" indent="0">
              <a:buNone/>
              <a:defRPr sz="1600"/>
            </a:pPr>
            <a:r>
              <a:rPr lang="nb-NO" sz="2000" dirty="0"/>
              <a:t>Kategori 4 : 	Barn og unge som fotografers/filmes av jevnaldrende i en seksualisert situasjon, 		herunder overgrep</a:t>
            </a:r>
          </a:p>
          <a:p>
            <a:pPr marL="0" indent="0">
              <a:buNone/>
              <a:defRPr sz="1600"/>
            </a:pPr>
            <a:r>
              <a:rPr lang="nb-NO" sz="2000" dirty="0"/>
              <a:t>Kategori 5: 	Barn og unge som frivillig produserer seksualiserte bilder eller filmer av seg selv</a:t>
            </a:r>
          </a:p>
          <a:p>
            <a:pPr marL="0" indent="0">
              <a:buNone/>
              <a:defRPr sz="1600"/>
            </a:pPr>
            <a:endParaRPr lang="nb-NO" sz="2000" dirty="0"/>
          </a:p>
          <a:p>
            <a:pPr marL="0" indent="0">
              <a:buNone/>
              <a:defRPr sz="1600"/>
            </a:pPr>
            <a:r>
              <a:rPr lang="nb-NO" sz="2000" dirty="0"/>
              <a:t>Barn av de som chatter og laster ned: fedre saker  </a:t>
            </a:r>
          </a:p>
          <a:p>
            <a:pPr marL="0" indent="0" algn="r">
              <a:buNone/>
            </a:pPr>
            <a:r>
              <a:rPr lang="nb-NO" sz="1900" dirty="0"/>
              <a:t>Kripos rapport, 2019</a:t>
            </a:r>
          </a:p>
        </p:txBody>
      </p:sp>
    </p:spTree>
    <p:extLst>
      <p:ext uri="{BB962C8B-B14F-4D97-AF65-F5344CB8AC3E}">
        <p14:creationId xmlns:p14="http://schemas.microsoft.com/office/powerpoint/2010/main" val="12663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27557F-AE82-4137-BDAB-69F2A044ECDB}"/>
              </a:ext>
            </a:extLst>
          </p:cNvPr>
          <p:cNvSpPr>
            <a:spLocks noGrp="1"/>
          </p:cNvSpPr>
          <p:nvPr>
            <p:ph type="title"/>
          </p:nvPr>
        </p:nvSpPr>
        <p:spPr/>
        <p:txBody>
          <a:bodyPr/>
          <a:lstStyle/>
          <a:p>
            <a:r>
              <a:rPr lang="nb-NO" dirty="0"/>
              <a:t>Hva er vold?</a:t>
            </a:r>
          </a:p>
        </p:txBody>
      </p:sp>
      <p:sp>
        <p:nvSpPr>
          <p:cNvPr id="3" name="Plassholder for innhold 2">
            <a:extLst>
              <a:ext uri="{FF2B5EF4-FFF2-40B4-BE49-F238E27FC236}">
                <a16:creationId xmlns:a16="http://schemas.microsoft.com/office/drawing/2014/main" id="{FD30A30A-A382-40F9-A27C-C61ABE94013A}"/>
              </a:ext>
            </a:extLst>
          </p:cNvPr>
          <p:cNvSpPr>
            <a:spLocks noGrp="1"/>
          </p:cNvSpPr>
          <p:nvPr>
            <p:ph idx="1"/>
          </p:nvPr>
        </p:nvSpPr>
        <p:spPr/>
        <p:txBody>
          <a:bodyPr>
            <a:normAutofit lnSpcReduction="10000"/>
          </a:bodyPr>
          <a:lstStyle/>
          <a:p>
            <a:pPr marL="457200" indent="-457200">
              <a:spcBef>
                <a:spcPts val="450"/>
              </a:spcBef>
              <a:defRPr/>
            </a:pPr>
            <a:r>
              <a:rPr lang="nb-NO" altLang="nb-NO" dirty="0">
                <a:solidFill>
                  <a:srgbClr val="000000"/>
                </a:solidFill>
                <a:latin typeface="+mj-lt"/>
                <a:cs typeface="Times New Roman" panose="02020603050405020304" pitchFamily="18" charset="0"/>
              </a:rPr>
              <a:t>Fysisk vold</a:t>
            </a:r>
          </a:p>
          <a:p>
            <a:pPr marL="457200" indent="-457200">
              <a:spcBef>
                <a:spcPts val="450"/>
              </a:spcBef>
              <a:defRPr/>
            </a:pPr>
            <a:r>
              <a:rPr lang="nb-NO" altLang="nb-NO" dirty="0">
                <a:solidFill>
                  <a:srgbClr val="000000"/>
                </a:solidFill>
                <a:latin typeface="+mj-lt"/>
                <a:cs typeface="Times New Roman" panose="02020603050405020304" pitchFamily="18" charset="0"/>
              </a:rPr>
              <a:t>Psykisk vold</a:t>
            </a:r>
          </a:p>
          <a:p>
            <a:pPr marL="457200" indent="-457200">
              <a:spcBef>
                <a:spcPts val="450"/>
              </a:spcBef>
              <a:defRPr/>
            </a:pPr>
            <a:r>
              <a:rPr lang="nb-NO" altLang="nb-NO" dirty="0">
                <a:solidFill>
                  <a:srgbClr val="000000"/>
                </a:solidFill>
                <a:latin typeface="+mj-lt"/>
                <a:cs typeface="Times New Roman" panose="02020603050405020304" pitchFamily="18" charset="0"/>
              </a:rPr>
              <a:t>Økonomisk</a:t>
            </a:r>
          </a:p>
          <a:p>
            <a:pPr marL="457200" indent="-457200">
              <a:spcBef>
                <a:spcPts val="450"/>
              </a:spcBef>
              <a:defRPr/>
            </a:pPr>
            <a:r>
              <a:rPr lang="nb-NO" altLang="nb-NO" dirty="0">
                <a:solidFill>
                  <a:srgbClr val="000000"/>
                </a:solidFill>
                <a:latin typeface="+mj-lt"/>
                <a:cs typeface="Times New Roman" panose="02020603050405020304" pitchFamily="18" charset="0"/>
              </a:rPr>
              <a:t>Negativ sosial kontroll</a:t>
            </a:r>
          </a:p>
          <a:p>
            <a:pPr marL="457200" indent="-457200">
              <a:spcBef>
                <a:spcPts val="450"/>
              </a:spcBef>
              <a:defRPr/>
            </a:pPr>
            <a:r>
              <a:rPr lang="nb-NO" altLang="nb-NO" dirty="0">
                <a:solidFill>
                  <a:srgbClr val="000000"/>
                </a:solidFill>
                <a:latin typeface="+mj-lt"/>
                <a:cs typeface="Times New Roman" panose="02020603050405020304" pitchFamily="18" charset="0"/>
              </a:rPr>
              <a:t>Latent</a:t>
            </a:r>
          </a:p>
          <a:p>
            <a:pPr marL="457200" indent="-457200">
              <a:spcBef>
                <a:spcPts val="450"/>
              </a:spcBef>
              <a:defRPr/>
            </a:pPr>
            <a:r>
              <a:rPr lang="nb-NO" altLang="nb-NO" dirty="0">
                <a:solidFill>
                  <a:srgbClr val="000000"/>
                </a:solidFill>
                <a:latin typeface="+mj-lt"/>
                <a:cs typeface="Times New Roman" panose="02020603050405020304" pitchFamily="18" charset="0"/>
              </a:rPr>
              <a:t>Vold i oppdragelsesøyemed</a:t>
            </a:r>
          </a:p>
          <a:p>
            <a:pPr marL="457200" indent="-457200">
              <a:spcBef>
                <a:spcPts val="450"/>
              </a:spcBef>
              <a:defRPr/>
            </a:pPr>
            <a:r>
              <a:rPr lang="nb-NO" altLang="nb-NO" dirty="0">
                <a:solidFill>
                  <a:srgbClr val="000000"/>
                </a:solidFill>
                <a:latin typeface="+mj-lt"/>
                <a:cs typeface="Times New Roman" panose="02020603050405020304" pitchFamily="18" charset="0"/>
              </a:rPr>
              <a:t>Materiell vold</a:t>
            </a:r>
          </a:p>
          <a:p>
            <a:pPr marL="457200" indent="-457200">
              <a:spcBef>
                <a:spcPts val="450"/>
              </a:spcBef>
              <a:defRPr/>
            </a:pPr>
            <a:r>
              <a:rPr lang="nb-NO" altLang="nb-NO" dirty="0">
                <a:solidFill>
                  <a:srgbClr val="000000"/>
                </a:solidFill>
                <a:latin typeface="+mj-lt"/>
                <a:cs typeface="Times New Roman" panose="02020603050405020304" pitchFamily="18" charset="0"/>
              </a:rPr>
              <a:t>Digital vold</a:t>
            </a:r>
          </a:p>
          <a:p>
            <a:pPr marL="457200" indent="-457200">
              <a:spcBef>
                <a:spcPts val="450"/>
              </a:spcBef>
              <a:defRPr/>
            </a:pPr>
            <a:r>
              <a:rPr lang="nb-NO" altLang="nb-NO" dirty="0">
                <a:solidFill>
                  <a:srgbClr val="000000"/>
                </a:solidFill>
                <a:latin typeface="+mj-lt"/>
                <a:cs typeface="Times New Roman" panose="02020603050405020304" pitchFamily="18" charset="0"/>
              </a:rPr>
              <a:t>Kjønnslemlestelse og tvangsekteskap</a:t>
            </a:r>
          </a:p>
        </p:txBody>
      </p:sp>
    </p:spTree>
    <p:extLst>
      <p:ext uri="{BB962C8B-B14F-4D97-AF65-F5344CB8AC3E}">
        <p14:creationId xmlns:p14="http://schemas.microsoft.com/office/powerpoint/2010/main" val="211548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CAA180-A8EA-484A-8111-603B48D5DB05}"/>
              </a:ext>
            </a:extLst>
          </p:cNvPr>
          <p:cNvSpPr>
            <a:spLocks noGrp="1"/>
          </p:cNvSpPr>
          <p:nvPr>
            <p:ph type="title"/>
          </p:nvPr>
        </p:nvSpPr>
        <p:spPr/>
        <p:txBody>
          <a:bodyPr/>
          <a:lstStyle/>
          <a:p>
            <a:r>
              <a:rPr lang="nb-NO" dirty="0"/>
              <a:t>Vold og overgrep</a:t>
            </a:r>
          </a:p>
        </p:txBody>
      </p:sp>
      <p:sp>
        <p:nvSpPr>
          <p:cNvPr id="3" name="Plassholder for innhold 2">
            <a:extLst>
              <a:ext uri="{FF2B5EF4-FFF2-40B4-BE49-F238E27FC236}">
                <a16:creationId xmlns:a16="http://schemas.microsoft.com/office/drawing/2014/main" id="{ADF4B449-8C29-4579-9681-79BB392B533C}"/>
              </a:ext>
            </a:extLst>
          </p:cNvPr>
          <p:cNvSpPr>
            <a:spLocks noGrp="1"/>
          </p:cNvSpPr>
          <p:nvPr>
            <p:ph idx="1"/>
          </p:nvPr>
        </p:nvSpPr>
        <p:spPr/>
        <p:txBody>
          <a:bodyPr/>
          <a:lstStyle/>
          <a:p>
            <a:r>
              <a:rPr lang="nb-NO" dirty="0"/>
              <a:t>1972 ble loven av 1891, den såkalte refselsesretten opphevet, uten at det ble innført noe uttrykkelig forbud mot å anvende fysisk avstraffelse som ledd i barneoppdragelse.</a:t>
            </a:r>
          </a:p>
          <a:p>
            <a:r>
              <a:rPr lang="nb-NO" dirty="0"/>
              <a:t>Forbudt mot all form for vold mort barn ble presisert i barneloven §30 tredje ledd første gang i 1987</a:t>
            </a:r>
          </a:p>
          <a:p>
            <a:r>
              <a:rPr lang="nb-NO" dirty="0"/>
              <a:t>1 av 5 barn har opplevd vold i fra en voksen hjemme minst en gang.</a:t>
            </a:r>
          </a:p>
          <a:p>
            <a:r>
              <a:rPr lang="nb-NO" dirty="0"/>
              <a:t>1 av 20 har opplevd alvorlige fysisk vold hjemme som spark, og å bli banket opp (Redd Barna)</a:t>
            </a:r>
          </a:p>
        </p:txBody>
      </p:sp>
    </p:spTree>
    <p:extLst>
      <p:ext uri="{BB962C8B-B14F-4D97-AF65-F5344CB8AC3E}">
        <p14:creationId xmlns:p14="http://schemas.microsoft.com/office/powerpoint/2010/main" val="425749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118222-8A0B-48D1-996B-55902D921A26}"/>
              </a:ext>
            </a:extLst>
          </p:cNvPr>
          <p:cNvSpPr>
            <a:spLocks noGrp="1"/>
          </p:cNvSpPr>
          <p:nvPr>
            <p:ph type="title"/>
          </p:nvPr>
        </p:nvSpPr>
        <p:spPr/>
        <p:txBody>
          <a:bodyPr/>
          <a:lstStyle/>
          <a:p>
            <a:r>
              <a:rPr lang="nb-NO" dirty="0"/>
              <a:t>Grunn til bekymring?</a:t>
            </a:r>
          </a:p>
        </p:txBody>
      </p:sp>
      <p:sp>
        <p:nvSpPr>
          <p:cNvPr id="3" name="Plassholder for innhold 2">
            <a:extLst>
              <a:ext uri="{FF2B5EF4-FFF2-40B4-BE49-F238E27FC236}">
                <a16:creationId xmlns:a16="http://schemas.microsoft.com/office/drawing/2014/main" id="{DBD4F6DE-5BD8-40DB-A929-1AC5B3707C21}"/>
              </a:ext>
            </a:extLst>
          </p:cNvPr>
          <p:cNvSpPr>
            <a:spLocks noGrp="1"/>
          </p:cNvSpPr>
          <p:nvPr>
            <p:ph idx="1"/>
          </p:nvPr>
        </p:nvSpPr>
        <p:spPr>
          <a:xfrm>
            <a:off x="838200" y="2266751"/>
            <a:ext cx="10515600" cy="4225489"/>
          </a:xfrm>
        </p:spPr>
        <p:txBody>
          <a:bodyPr>
            <a:normAutofit fontScale="55000" lnSpcReduction="20000"/>
          </a:bodyPr>
          <a:lstStyle/>
          <a:p>
            <a:pPr marL="0" lvl="0" indent="0">
              <a:buNone/>
            </a:pPr>
            <a:r>
              <a:rPr lang="nb-NO" sz="3300" dirty="0"/>
              <a:t>De vanligste symptomene er at barnet viser eller forteller om :</a:t>
            </a:r>
            <a:br>
              <a:rPr lang="nb-NO" sz="3300" dirty="0"/>
            </a:br>
            <a:endParaRPr lang="nb-NO" sz="3300" dirty="0"/>
          </a:p>
          <a:p>
            <a:pPr lvl="0"/>
            <a:r>
              <a:rPr lang="nb-NO" sz="3300" dirty="0"/>
              <a:t>fysiske smerter, vondt i magen eller i hodet,</a:t>
            </a:r>
          </a:p>
          <a:p>
            <a:pPr lvl="0"/>
            <a:r>
              <a:rPr lang="nb-NO" sz="3300" dirty="0"/>
              <a:t>søvnproblemer,</a:t>
            </a:r>
          </a:p>
          <a:p>
            <a:pPr lvl="0"/>
            <a:r>
              <a:rPr lang="nb-NO" sz="3300" dirty="0"/>
              <a:t>tristhet, nedstemt, depresjon</a:t>
            </a:r>
          </a:p>
          <a:p>
            <a:pPr lvl="0"/>
            <a:r>
              <a:rPr lang="nb-NO" sz="3300" dirty="0"/>
              <a:t>Uro, aggresjon, utagering eller konsentrasjonsvansker. </a:t>
            </a:r>
          </a:p>
          <a:p>
            <a:pPr lvl="0"/>
            <a:endParaRPr lang="nb-NO" sz="3300" dirty="0"/>
          </a:p>
          <a:p>
            <a:pPr marL="0" lvl="0" indent="0">
              <a:buNone/>
            </a:pPr>
            <a:r>
              <a:rPr lang="nb-NO" sz="3300" dirty="0"/>
              <a:t>Økte risikofaktorer: </a:t>
            </a:r>
          </a:p>
          <a:p>
            <a:pPr lvl="0"/>
            <a:r>
              <a:rPr lang="nb-NO" sz="3300" dirty="0"/>
              <a:t>Dårlig økonomi i familien</a:t>
            </a:r>
          </a:p>
          <a:p>
            <a:pPr lvl="0"/>
            <a:r>
              <a:rPr lang="nb-NO" sz="3300" dirty="0"/>
              <a:t>Rus hos en eller begge foreldrene</a:t>
            </a:r>
          </a:p>
          <a:p>
            <a:pPr lvl="0"/>
            <a:r>
              <a:rPr lang="nb-NO" sz="3300" dirty="0"/>
              <a:t>Psykisk sykdom hos en eller begge foreldrene</a:t>
            </a:r>
          </a:p>
          <a:p>
            <a:pPr lvl="0"/>
            <a:r>
              <a:rPr lang="nb-NO" sz="3300" dirty="0"/>
              <a:t>Kriminalitet hos en eller begge foreldrene</a:t>
            </a:r>
          </a:p>
          <a:p>
            <a:pPr lvl="0"/>
            <a:r>
              <a:rPr lang="nb-NO" sz="3300" dirty="0"/>
              <a:t>Barn med funksjonsnedsettelser som nedsatt hørsel, syn eller bevegelseshemning</a:t>
            </a:r>
          </a:p>
          <a:p>
            <a:endParaRPr lang="nb-NO" dirty="0"/>
          </a:p>
        </p:txBody>
      </p:sp>
    </p:spTree>
    <p:extLst>
      <p:ext uri="{BB962C8B-B14F-4D97-AF65-F5344CB8AC3E}">
        <p14:creationId xmlns:p14="http://schemas.microsoft.com/office/powerpoint/2010/main" val="165812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7DA9536-B99D-424C-BB97-E591D056AC8F}"/>
              </a:ext>
            </a:extLst>
          </p:cNvPr>
          <p:cNvSpPr>
            <a:spLocks noGrp="1"/>
          </p:cNvSpPr>
          <p:nvPr>
            <p:ph type="title"/>
          </p:nvPr>
        </p:nvSpPr>
        <p:spPr/>
        <p:txBody>
          <a:bodyPr/>
          <a:lstStyle/>
          <a:p>
            <a:r>
              <a:rPr lang="nb-NO" dirty="0"/>
              <a:t>Å snakke med barn og unge</a:t>
            </a:r>
          </a:p>
        </p:txBody>
      </p:sp>
      <p:sp>
        <p:nvSpPr>
          <p:cNvPr id="5" name="Plassholder for tekst 4">
            <a:extLst>
              <a:ext uri="{FF2B5EF4-FFF2-40B4-BE49-F238E27FC236}">
                <a16:creationId xmlns:a16="http://schemas.microsoft.com/office/drawing/2014/main" id="{C3782FF9-92ED-4D7E-B20B-63CE3200DD23}"/>
              </a:ext>
            </a:extLst>
          </p:cNvPr>
          <p:cNvSpPr>
            <a:spLocks noGrp="1"/>
          </p:cNvSpPr>
          <p:nvPr>
            <p:ph type="body" idx="1"/>
          </p:nvPr>
        </p:nvSpPr>
        <p:spPr/>
        <p:txBody>
          <a:bodyPr/>
          <a:lstStyle/>
          <a:p>
            <a:r>
              <a:rPr lang="nb-NO" dirty="0"/>
              <a:t>…om vanskelige tema og / eller bekymringer</a:t>
            </a:r>
          </a:p>
        </p:txBody>
      </p:sp>
    </p:spTree>
    <p:extLst>
      <p:ext uri="{BB962C8B-B14F-4D97-AF65-F5344CB8AC3E}">
        <p14:creationId xmlns:p14="http://schemas.microsoft.com/office/powerpoint/2010/main" val="338571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D27DCE-CE37-4C0C-8B41-E2869221D97D}"/>
              </a:ext>
            </a:extLst>
          </p:cNvPr>
          <p:cNvSpPr>
            <a:spLocks noGrp="1"/>
          </p:cNvSpPr>
          <p:nvPr>
            <p:ph type="title"/>
          </p:nvPr>
        </p:nvSpPr>
        <p:spPr/>
        <p:txBody>
          <a:bodyPr/>
          <a:lstStyle/>
          <a:p>
            <a:r>
              <a:rPr lang="nb-NO" dirty="0"/>
              <a:t>Kort om Statens barnehus</a:t>
            </a:r>
          </a:p>
        </p:txBody>
      </p:sp>
      <p:sp>
        <p:nvSpPr>
          <p:cNvPr id="3" name="Plassholder for innhold 2">
            <a:extLst>
              <a:ext uri="{FF2B5EF4-FFF2-40B4-BE49-F238E27FC236}">
                <a16:creationId xmlns:a16="http://schemas.microsoft.com/office/drawing/2014/main" id="{A48A70A4-AE32-46BE-B1E8-13264C971985}"/>
              </a:ext>
            </a:extLst>
          </p:cNvPr>
          <p:cNvSpPr>
            <a:spLocks noGrp="1"/>
          </p:cNvSpPr>
          <p:nvPr>
            <p:ph idx="1"/>
          </p:nvPr>
        </p:nvSpPr>
        <p:spPr/>
        <p:txBody>
          <a:bodyPr/>
          <a:lstStyle/>
          <a:p>
            <a:r>
              <a:rPr lang="nb-NO" dirty="0"/>
              <a:t>Målgrupper: Barn og unge og sårbare opp til 16 år som kan være utsatt for, eller vitne til, seksuallovbrudd, kjønnlemlestelse, mishandling i nære relasjoner, drap og kroppsskade</a:t>
            </a:r>
          </a:p>
          <a:p>
            <a:endParaRPr lang="nb-NO" dirty="0"/>
          </a:p>
          <a:p>
            <a:r>
              <a:rPr lang="nb-NO" dirty="0"/>
              <a:t>Målsettinger: Bedre rettsikkerhet og bedre oppfølging.</a:t>
            </a:r>
          </a:p>
          <a:p>
            <a:r>
              <a:rPr lang="nb-NO" dirty="0"/>
              <a:t> To spor: Behandlingsporet og det strafferettslige sporet</a:t>
            </a:r>
          </a:p>
          <a:p>
            <a:r>
              <a:rPr lang="nb-NO" dirty="0"/>
              <a:t>Samle og øke kompetansen om avhør og oppfølging av barn i krise</a:t>
            </a:r>
          </a:p>
          <a:p>
            <a:r>
              <a:rPr lang="nb-NO" dirty="0"/>
              <a:t>Unge mistenkte under 18 år med skadelig seksualisert atferd (SSA)</a:t>
            </a:r>
          </a:p>
          <a:p>
            <a:endParaRPr lang="nb-NO" dirty="0"/>
          </a:p>
        </p:txBody>
      </p:sp>
    </p:spTree>
    <p:extLst>
      <p:ext uri="{BB962C8B-B14F-4D97-AF65-F5344CB8AC3E}">
        <p14:creationId xmlns:p14="http://schemas.microsoft.com/office/powerpoint/2010/main" val="1179581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F5C5632-92E6-488D-BBD6-13F8BA45FAD7}"/>
              </a:ext>
            </a:extLst>
          </p:cNvPr>
          <p:cNvSpPr>
            <a:spLocks noGrp="1"/>
          </p:cNvSpPr>
          <p:nvPr>
            <p:ph type="title"/>
          </p:nvPr>
        </p:nvSpPr>
        <p:spPr/>
        <p:txBody>
          <a:bodyPr/>
          <a:lstStyle/>
          <a:p>
            <a:r>
              <a:rPr lang="nb-NO" dirty="0"/>
              <a:t>Hva kan være barrierer hos oss selv?</a:t>
            </a:r>
          </a:p>
        </p:txBody>
      </p:sp>
      <p:sp>
        <p:nvSpPr>
          <p:cNvPr id="5" name="Plassholder for innhold 4">
            <a:extLst>
              <a:ext uri="{FF2B5EF4-FFF2-40B4-BE49-F238E27FC236}">
                <a16:creationId xmlns:a16="http://schemas.microsoft.com/office/drawing/2014/main" id="{8948D4B4-6124-4001-9F9F-E26D941467E8}"/>
              </a:ext>
            </a:extLst>
          </p:cNvPr>
          <p:cNvSpPr>
            <a:spLocks noGrp="1"/>
          </p:cNvSpPr>
          <p:nvPr>
            <p:ph idx="1"/>
          </p:nvPr>
        </p:nvSpPr>
        <p:spPr/>
        <p:txBody>
          <a:bodyPr/>
          <a:lstStyle/>
          <a:p>
            <a:pPr marL="171450" indent="-171450"/>
            <a:r>
              <a:rPr lang="nb-NO" dirty="0">
                <a:cs typeface="Times New Roman" panose="02020603050405020304" pitchFamily="18" charset="0"/>
              </a:rPr>
              <a:t>Frykt for å ikke følge opp med hjelp</a:t>
            </a:r>
          </a:p>
          <a:p>
            <a:pPr marL="171450" indent="-171450"/>
            <a:r>
              <a:rPr lang="nb-NO" dirty="0">
                <a:cs typeface="Times New Roman" panose="02020603050405020304" pitchFamily="18" charset="0"/>
              </a:rPr>
              <a:t>Følelsesmessig ubehag og usikkerhet </a:t>
            </a:r>
          </a:p>
          <a:p>
            <a:pPr marL="171450" indent="-171450"/>
            <a:r>
              <a:rPr lang="nb-NO" dirty="0">
                <a:cs typeface="Times New Roman" panose="02020603050405020304" pitchFamily="18" charset="0"/>
              </a:rPr>
              <a:t>Ansvarsfraskrivelse- andre sitt bord</a:t>
            </a:r>
          </a:p>
          <a:p>
            <a:pPr marL="171450" indent="-171450"/>
            <a:r>
              <a:rPr lang="nb-NO" dirty="0">
                <a:cs typeface="Times New Roman" panose="02020603050405020304" pitchFamily="18" charset="0"/>
              </a:rPr>
              <a:t>Engstelse for å re-traumatisere eller gjøre vondt verre</a:t>
            </a:r>
          </a:p>
          <a:p>
            <a:pPr marL="171450" indent="-171450"/>
            <a:r>
              <a:rPr lang="nb-NO" dirty="0">
                <a:cs typeface="Times New Roman" panose="02020603050405020304" pitchFamily="18" charset="0"/>
              </a:rPr>
              <a:t>Frykt for å beskylde uskyldige</a:t>
            </a:r>
          </a:p>
          <a:p>
            <a:pPr marL="171450" indent="-171450"/>
            <a:r>
              <a:rPr lang="nb-NO" dirty="0">
                <a:cs typeface="Times New Roman" panose="02020603050405020304" pitchFamily="18" charset="0"/>
              </a:rPr>
              <a:t>Frykt for trusler mot en selv eller konflikt</a:t>
            </a:r>
          </a:p>
          <a:p>
            <a:pPr marL="0" indent="0">
              <a:buNone/>
            </a:pPr>
            <a:endParaRPr lang="nb-NO" dirty="0"/>
          </a:p>
        </p:txBody>
      </p:sp>
    </p:spTree>
    <p:extLst>
      <p:ext uri="{BB962C8B-B14F-4D97-AF65-F5344CB8AC3E}">
        <p14:creationId xmlns:p14="http://schemas.microsoft.com/office/powerpoint/2010/main" val="416043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13A2014C-8986-4190-AB96-BC6F5AB34E32}"/>
              </a:ext>
            </a:extLst>
          </p:cNvPr>
          <p:cNvSpPr>
            <a:spLocks noGrp="1"/>
          </p:cNvSpPr>
          <p:nvPr>
            <p:ph type="title"/>
          </p:nvPr>
        </p:nvSpPr>
        <p:spPr/>
        <p:txBody>
          <a:bodyPr/>
          <a:lstStyle/>
          <a:p>
            <a:r>
              <a:rPr lang="nb-NO" dirty="0"/>
              <a:t>Å snakke med barn og ungdom</a:t>
            </a:r>
          </a:p>
        </p:txBody>
      </p:sp>
      <p:sp>
        <p:nvSpPr>
          <p:cNvPr id="7" name="Plassholder for innhold 6">
            <a:extLst>
              <a:ext uri="{FF2B5EF4-FFF2-40B4-BE49-F238E27FC236}">
                <a16:creationId xmlns:a16="http://schemas.microsoft.com/office/drawing/2014/main" id="{28886E5A-27D9-47BC-A75E-C0EAD2A4C209}"/>
              </a:ext>
            </a:extLst>
          </p:cNvPr>
          <p:cNvSpPr>
            <a:spLocks noGrp="1"/>
          </p:cNvSpPr>
          <p:nvPr>
            <p:ph sz="half" idx="1"/>
          </p:nvPr>
        </p:nvSpPr>
        <p:spPr>
          <a:xfrm>
            <a:off x="838200" y="2304543"/>
            <a:ext cx="5425440" cy="3871913"/>
          </a:xfrm>
        </p:spPr>
        <p:txBody>
          <a:bodyPr>
            <a:normAutofit fontScale="85000" lnSpcReduction="20000"/>
          </a:bodyPr>
          <a:lstStyle/>
          <a:p>
            <a:pPr marL="427038">
              <a:spcBef>
                <a:spcPts val="450"/>
              </a:spcBef>
              <a:buFont typeface="Arial" charset="0"/>
              <a:buChar char="•"/>
              <a:defRPr/>
            </a:pPr>
            <a:r>
              <a:rPr lang="nb-NO" altLang="nb-NO" dirty="0">
                <a:solidFill>
                  <a:srgbClr val="000000"/>
                </a:solidFill>
                <a:cs typeface="Times New Roman" panose="02020603050405020304" pitchFamily="18" charset="0"/>
              </a:rPr>
              <a:t>Dokumentert kunnskap viser at det er vanskelig å snakke med barn om vold og overgrep- redd for å gjøre feil</a:t>
            </a:r>
          </a:p>
          <a:p>
            <a:pPr marL="198438" indent="0">
              <a:spcBef>
                <a:spcPts val="450"/>
              </a:spcBef>
              <a:buNone/>
              <a:defRPr/>
            </a:pPr>
            <a:endParaRPr lang="nb-NO" altLang="nb-NO" dirty="0">
              <a:solidFill>
                <a:srgbClr val="000000"/>
              </a:solidFill>
              <a:cs typeface="Times New Roman" panose="02020603050405020304" pitchFamily="18" charset="0"/>
            </a:endParaRPr>
          </a:p>
          <a:p>
            <a:pPr marL="198438" indent="0">
              <a:spcBef>
                <a:spcPts val="450"/>
              </a:spcBef>
              <a:buNone/>
              <a:defRPr/>
            </a:pPr>
            <a:endParaRPr lang="nb-NO" altLang="nb-NO" dirty="0">
              <a:solidFill>
                <a:srgbClr val="000000"/>
              </a:solidFill>
              <a:cs typeface="Times New Roman" panose="02020603050405020304" pitchFamily="18" charset="0"/>
            </a:endParaRPr>
          </a:p>
          <a:p>
            <a:pPr marL="427038">
              <a:spcBef>
                <a:spcPts val="450"/>
              </a:spcBef>
              <a:buFont typeface="Arial" charset="0"/>
              <a:buChar char="•"/>
              <a:defRPr/>
            </a:pPr>
            <a:r>
              <a:rPr lang="nb-NO" altLang="nb-NO" dirty="0">
                <a:solidFill>
                  <a:srgbClr val="000000"/>
                </a:solidFill>
                <a:cs typeface="Times New Roman" panose="02020603050405020304" pitchFamily="18" charset="0"/>
              </a:rPr>
              <a:t>Å vite konkret hva enn kan si, det er viktig når det kommer til å hjelpe med å avdekke vold og overgrep. Det kan være vanskelig å finne ordene, og det kan være ubehagelig å ta samtalen. Så vi kan da i verstefall velger noen ganger å la være. Å øve seg på dette er derfor utrolig viktig.  </a:t>
            </a:r>
          </a:p>
        </p:txBody>
      </p:sp>
      <p:pic>
        <p:nvPicPr>
          <p:cNvPr id="9" name="Plassholder for innhold 8">
            <a:extLst>
              <a:ext uri="{FF2B5EF4-FFF2-40B4-BE49-F238E27FC236}">
                <a16:creationId xmlns:a16="http://schemas.microsoft.com/office/drawing/2014/main" id="{8EFB0100-F988-4CAC-A06F-43836A22E802}"/>
              </a:ext>
            </a:extLst>
          </p:cNvPr>
          <p:cNvPicPr>
            <a:picLocks noGrp="1" noChangeAspect="1"/>
          </p:cNvPicPr>
          <p:nvPr>
            <p:ph sz="half" idx="2"/>
          </p:nvPr>
        </p:nvPicPr>
        <p:blipFill>
          <a:blip r:embed="rId3"/>
          <a:stretch>
            <a:fillRect/>
          </a:stretch>
        </p:blipFill>
        <p:spPr>
          <a:xfrm>
            <a:off x="6745236" y="2304543"/>
            <a:ext cx="4608564" cy="3871913"/>
          </a:xfrm>
          <a:prstGeom prst="rect">
            <a:avLst/>
          </a:prstGeom>
        </p:spPr>
      </p:pic>
    </p:spTree>
    <p:extLst>
      <p:ext uri="{BB962C8B-B14F-4D97-AF65-F5344CB8AC3E}">
        <p14:creationId xmlns:p14="http://schemas.microsoft.com/office/powerpoint/2010/main" val="36423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469926-D3D4-4EA6-8BAB-76D174B4D515}"/>
              </a:ext>
            </a:extLst>
          </p:cNvPr>
          <p:cNvSpPr>
            <a:spLocks noGrp="1"/>
          </p:cNvSpPr>
          <p:nvPr>
            <p:ph type="title"/>
          </p:nvPr>
        </p:nvSpPr>
        <p:spPr/>
        <p:txBody>
          <a:bodyPr/>
          <a:lstStyle/>
          <a:p>
            <a:r>
              <a:rPr lang="nb-NO" dirty="0"/>
              <a:t>Ulike samtaler</a:t>
            </a:r>
          </a:p>
        </p:txBody>
      </p:sp>
      <p:sp>
        <p:nvSpPr>
          <p:cNvPr id="3" name="Plassholder for innhold 2">
            <a:extLst>
              <a:ext uri="{FF2B5EF4-FFF2-40B4-BE49-F238E27FC236}">
                <a16:creationId xmlns:a16="http://schemas.microsoft.com/office/drawing/2014/main" id="{9185E027-DB3F-44F6-94D0-4B77B8914B5D}"/>
              </a:ext>
            </a:extLst>
          </p:cNvPr>
          <p:cNvSpPr>
            <a:spLocks noGrp="1"/>
          </p:cNvSpPr>
          <p:nvPr>
            <p:ph sz="half" idx="1"/>
          </p:nvPr>
        </p:nvSpPr>
        <p:spPr>
          <a:xfrm>
            <a:off x="838200" y="2304543"/>
            <a:ext cx="9494520" cy="4151121"/>
          </a:xfrm>
        </p:spPr>
        <p:txBody>
          <a:bodyPr/>
          <a:lstStyle/>
          <a:p>
            <a:r>
              <a:rPr lang="nb-NO" dirty="0"/>
              <a:t>Støttende samtaler</a:t>
            </a:r>
          </a:p>
          <a:p>
            <a:pPr lvl="1"/>
            <a:r>
              <a:rPr lang="nb-NO" dirty="0"/>
              <a:t>Ofte fokus på her-og-nå situasjon</a:t>
            </a:r>
          </a:p>
          <a:p>
            <a:r>
              <a:rPr lang="nb-NO" dirty="0"/>
              <a:t>Avdekkende samtaler</a:t>
            </a:r>
          </a:p>
          <a:p>
            <a:pPr lvl="1"/>
            <a:r>
              <a:rPr lang="nb-NO" dirty="0"/>
              <a:t>Aktuelle når det foreligger en alvorlig bekymring for om barnet er utsatt for omsorgssvikt, vold og/eller overgrep</a:t>
            </a:r>
          </a:p>
          <a:p>
            <a:r>
              <a:rPr lang="nb-NO" dirty="0"/>
              <a:t>Konfronterende samtaler</a:t>
            </a:r>
          </a:p>
          <a:p>
            <a:endParaRPr lang="nb-NO" dirty="0"/>
          </a:p>
          <a:p>
            <a:pPr marL="0" indent="0">
              <a:buNone/>
            </a:pPr>
            <a:r>
              <a:rPr lang="nb-NO" b="1" dirty="0"/>
              <a:t>Hva er målet med samtalen? Hva er viktig å oppnå?</a:t>
            </a:r>
          </a:p>
          <a:p>
            <a:endParaRPr lang="nb-NO" dirty="0"/>
          </a:p>
          <a:p>
            <a:endParaRPr lang="nb-NO" dirty="0"/>
          </a:p>
        </p:txBody>
      </p:sp>
    </p:spTree>
    <p:extLst>
      <p:ext uri="{BB962C8B-B14F-4D97-AF65-F5344CB8AC3E}">
        <p14:creationId xmlns:p14="http://schemas.microsoft.com/office/powerpoint/2010/main" val="10391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70E821C-7ADC-46FD-9CA8-D3BE9F7C0611}"/>
              </a:ext>
            </a:extLst>
          </p:cNvPr>
          <p:cNvSpPr>
            <a:spLocks noGrp="1"/>
          </p:cNvSpPr>
          <p:nvPr>
            <p:ph type="title"/>
          </p:nvPr>
        </p:nvSpPr>
        <p:spPr/>
        <p:txBody>
          <a:bodyPr/>
          <a:lstStyle/>
          <a:p>
            <a:r>
              <a:rPr lang="nb-NO" dirty="0"/>
              <a:t>Forberedelse til undervisning</a:t>
            </a:r>
          </a:p>
        </p:txBody>
      </p:sp>
      <p:pic>
        <p:nvPicPr>
          <p:cNvPr id="6" name="Bilde 5">
            <a:extLst>
              <a:ext uri="{FF2B5EF4-FFF2-40B4-BE49-F238E27FC236}">
                <a16:creationId xmlns:a16="http://schemas.microsoft.com/office/drawing/2014/main" id="{C6C4E832-17CA-4DA8-AF85-3513B8A1A7E1}"/>
              </a:ext>
            </a:extLst>
          </p:cNvPr>
          <p:cNvPicPr>
            <a:picLocks noChangeAspect="1"/>
          </p:cNvPicPr>
          <p:nvPr/>
        </p:nvPicPr>
        <p:blipFill>
          <a:blip r:embed="rId3"/>
          <a:stretch>
            <a:fillRect/>
          </a:stretch>
        </p:blipFill>
        <p:spPr>
          <a:xfrm>
            <a:off x="384228" y="2514797"/>
            <a:ext cx="8820150" cy="3686175"/>
          </a:xfrm>
          <a:prstGeom prst="rect">
            <a:avLst/>
          </a:prstGeom>
        </p:spPr>
      </p:pic>
      <p:pic>
        <p:nvPicPr>
          <p:cNvPr id="7" name="Bilde 6">
            <a:extLst>
              <a:ext uri="{FF2B5EF4-FFF2-40B4-BE49-F238E27FC236}">
                <a16:creationId xmlns:a16="http://schemas.microsoft.com/office/drawing/2014/main" id="{1E386CC3-21CC-4C74-9E38-AE544F82D059}"/>
              </a:ext>
            </a:extLst>
          </p:cNvPr>
          <p:cNvPicPr>
            <a:picLocks noChangeAspect="1"/>
          </p:cNvPicPr>
          <p:nvPr/>
        </p:nvPicPr>
        <p:blipFill>
          <a:blip r:embed="rId4"/>
          <a:stretch>
            <a:fillRect/>
          </a:stretch>
        </p:blipFill>
        <p:spPr>
          <a:xfrm>
            <a:off x="8713210" y="2427576"/>
            <a:ext cx="2828925" cy="3695700"/>
          </a:xfrm>
          <a:prstGeom prst="rect">
            <a:avLst/>
          </a:prstGeom>
        </p:spPr>
      </p:pic>
    </p:spTree>
    <p:extLst>
      <p:ext uri="{BB962C8B-B14F-4D97-AF65-F5344CB8AC3E}">
        <p14:creationId xmlns:p14="http://schemas.microsoft.com/office/powerpoint/2010/main" val="177311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463692-9F55-420A-9247-8438ED6FF655}"/>
              </a:ext>
            </a:extLst>
          </p:cNvPr>
          <p:cNvSpPr>
            <a:spLocks noGrp="1"/>
          </p:cNvSpPr>
          <p:nvPr>
            <p:ph type="title"/>
          </p:nvPr>
        </p:nvSpPr>
        <p:spPr/>
        <p:txBody>
          <a:bodyPr/>
          <a:lstStyle/>
          <a:p>
            <a:r>
              <a:rPr lang="nb-NO" dirty="0"/>
              <a:t>Hva kan være barrierer hos barnet?</a:t>
            </a:r>
          </a:p>
        </p:txBody>
      </p:sp>
      <p:sp>
        <p:nvSpPr>
          <p:cNvPr id="5" name="Plassholder for innhold 4">
            <a:extLst>
              <a:ext uri="{FF2B5EF4-FFF2-40B4-BE49-F238E27FC236}">
                <a16:creationId xmlns:a16="http://schemas.microsoft.com/office/drawing/2014/main" id="{ED057801-AAC9-4033-A636-921F5B489917}"/>
              </a:ext>
            </a:extLst>
          </p:cNvPr>
          <p:cNvSpPr>
            <a:spLocks noGrp="1"/>
          </p:cNvSpPr>
          <p:nvPr>
            <p:ph idx="1"/>
          </p:nvPr>
        </p:nvSpPr>
        <p:spPr/>
        <p:txBody>
          <a:bodyPr>
            <a:normAutofit fontScale="70000" lnSpcReduction="20000"/>
          </a:bodyPr>
          <a:lstStyle/>
          <a:p>
            <a:r>
              <a:rPr lang="nb-NO" dirty="0"/>
              <a:t>Det kan være vanskelig å snakke om hjemmesituasjonen hvis barnet aldri har snakket med noen om det tidligere.</a:t>
            </a:r>
          </a:p>
          <a:p>
            <a:r>
              <a:rPr lang="nb-NO" dirty="0"/>
              <a:t>Vet ikke at det er galt / ulovlig</a:t>
            </a:r>
          </a:p>
          <a:p>
            <a:r>
              <a:rPr lang="nb-NO" dirty="0"/>
              <a:t>Trusler om å ikke fortelle</a:t>
            </a:r>
          </a:p>
          <a:p>
            <a:r>
              <a:rPr lang="nb-NO" dirty="0"/>
              <a:t>Både redd og glad i den som utsetter barnet; lojalitet til foreldrene/ familien</a:t>
            </a:r>
          </a:p>
          <a:p>
            <a:pPr marL="171450" indent="-171450"/>
            <a:r>
              <a:rPr lang="nb-NO" dirty="0">
                <a:cs typeface="Times New Roman" panose="02020603050405020304" pitchFamily="18" charset="0"/>
              </a:rPr>
              <a:t>Frykter konsekvenser, som krise i familien eller voksnes reaksjoner</a:t>
            </a:r>
          </a:p>
          <a:p>
            <a:r>
              <a:rPr lang="nb-NO" dirty="0"/>
              <a:t>Stoler ikke på voksne</a:t>
            </a:r>
          </a:p>
          <a:p>
            <a:pPr lvl="1"/>
            <a:r>
              <a:rPr lang="nb-NO" dirty="0"/>
              <a:t>Har erfart tillitsbrudd tidligere, vokst opp med utrygge omsorgspersoner</a:t>
            </a:r>
          </a:p>
          <a:p>
            <a:r>
              <a:rPr lang="nb-NO" dirty="0"/>
              <a:t>Skyld / skam</a:t>
            </a:r>
          </a:p>
          <a:p>
            <a:pPr lvl="1"/>
            <a:r>
              <a:rPr lang="nb-NO" dirty="0" err="1"/>
              <a:t>f.eks</a:t>
            </a:r>
            <a:r>
              <a:rPr lang="nb-NO" dirty="0"/>
              <a:t> opplevd skyld og deltakelse i overgrepene</a:t>
            </a:r>
          </a:p>
          <a:p>
            <a:pPr marL="171450" indent="-171450"/>
            <a:r>
              <a:rPr lang="nb-NO" dirty="0">
                <a:cs typeface="Times New Roman" panose="02020603050405020304" pitchFamily="18" charset="0"/>
              </a:rPr>
              <a:t>Minnet om overgrepene er avspaltet eller uvirkelige</a:t>
            </a:r>
          </a:p>
          <a:p>
            <a:pPr marL="171450" indent="-171450"/>
            <a:r>
              <a:rPr lang="nb-NO" dirty="0">
                <a:cs typeface="Times New Roman" panose="02020603050405020304" pitchFamily="18" charset="0"/>
              </a:rPr>
              <a:t>Mangel på forståelse og språklige begreper</a:t>
            </a:r>
          </a:p>
          <a:p>
            <a:endParaRPr lang="nb-NO" dirty="0"/>
          </a:p>
          <a:p>
            <a:endParaRPr lang="nb-NO" dirty="0"/>
          </a:p>
        </p:txBody>
      </p:sp>
    </p:spTree>
    <p:extLst>
      <p:ext uri="{BB962C8B-B14F-4D97-AF65-F5344CB8AC3E}">
        <p14:creationId xmlns:p14="http://schemas.microsoft.com/office/powerpoint/2010/main" val="10180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EEF2CA0-D070-498B-B3EB-C4CD321D25D8}"/>
              </a:ext>
            </a:extLst>
          </p:cNvPr>
          <p:cNvSpPr>
            <a:spLocks noGrp="1"/>
          </p:cNvSpPr>
          <p:nvPr>
            <p:ph type="title"/>
          </p:nvPr>
        </p:nvSpPr>
        <p:spPr>
          <a:xfrm>
            <a:off x="849312" y="1201023"/>
            <a:ext cx="10515600" cy="1325563"/>
          </a:xfrm>
        </p:spPr>
        <p:txBody>
          <a:bodyPr>
            <a:noAutofit/>
          </a:bodyPr>
          <a:lstStyle/>
          <a:p>
            <a:pPr lvl="0">
              <a:lnSpc>
                <a:spcPct val="100000"/>
              </a:lnSpc>
              <a:spcBef>
                <a:spcPts val="0"/>
              </a:spcBef>
              <a:defRPr/>
            </a:pPr>
            <a:r>
              <a:rPr lang="nb-NO" sz="2000" b="1" dirty="0"/>
              <a:t>I samtalen med barn man er bekymret for er det viktig å være…</a:t>
            </a:r>
            <a:br>
              <a:rPr lang="nb-NO" sz="2000" b="1" dirty="0"/>
            </a:br>
            <a:r>
              <a:rPr lang="nb-NO" sz="2000" b="1" dirty="0"/>
              <a:t>Det er viktig å aktiv lytte. Hva er gode virkemidler for å lytte aktivt?</a:t>
            </a:r>
            <a:br>
              <a:rPr lang="nb-NO" sz="2000" dirty="0"/>
            </a:br>
            <a:r>
              <a:rPr lang="nb-NO" sz="2000" b="1" dirty="0"/>
              <a:t>Hvordan legge til rette for mer trygghet?</a:t>
            </a:r>
            <a:br>
              <a:rPr lang="nb-NO" sz="2000" dirty="0"/>
            </a:br>
            <a:r>
              <a:rPr lang="nb-NO" sz="2000" b="1" dirty="0"/>
              <a:t>Hva kan være gode måter å nærme seg barnet?</a:t>
            </a:r>
            <a:endParaRPr lang="nb-NO" sz="2000" dirty="0"/>
          </a:p>
        </p:txBody>
      </p:sp>
      <p:sp>
        <p:nvSpPr>
          <p:cNvPr id="5" name="Plassholder for tekst 4">
            <a:extLst>
              <a:ext uri="{FF2B5EF4-FFF2-40B4-BE49-F238E27FC236}">
                <a16:creationId xmlns:a16="http://schemas.microsoft.com/office/drawing/2014/main" id="{BD46CD2A-28B0-4884-B9FD-0D0C39E23A10}"/>
              </a:ext>
            </a:extLst>
          </p:cNvPr>
          <p:cNvSpPr>
            <a:spLocks noGrp="1"/>
          </p:cNvSpPr>
          <p:nvPr>
            <p:ph type="body" idx="1"/>
          </p:nvPr>
        </p:nvSpPr>
        <p:spPr/>
        <p:txBody>
          <a:bodyPr>
            <a:normAutofit/>
          </a:bodyPr>
          <a:lstStyle/>
          <a:p>
            <a:r>
              <a:rPr lang="nb-NO" sz="2000" dirty="0"/>
              <a:t>Hjelper</a:t>
            </a:r>
          </a:p>
        </p:txBody>
      </p:sp>
      <p:sp>
        <p:nvSpPr>
          <p:cNvPr id="6" name="Plassholder for innhold 5">
            <a:extLst>
              <a:ext uri="{FF2B5EF4-FFF2-40B4-BE49-F238E27FC236}">
                <a16:creationId xmlns:a16="http://schemas.microsoft.com/office/drawing/2014/main" id="{F644565E-9293-412B-BEB9-9520367BF721}"/>
              </a:ext>
            </a:extLst>
          </p:cNvPr>
          <p:cNvSpPr>
            <a:spLocks noGrp="1"/>
          </p:cNvSpPr>
          <p:nvPr>
            <p:ph sz="half" idx="2"/>
          </p:nvPr>
        </p:nvSpPr>
        <p:spPr>
          <a:xfrm>
            <a:off x="839788" y="3089429"/>
            <a:ext cx="5157787" cy="3128492"/>
          </a:xfrm>
        </p:spPr>
        <p:txBody>
          <a:bodyPr>
            <a:normAutofit fontScale="55000" lnSpcReduction="20000"/>
          </a:bodyPr>
          <a:lstStyle/>
          <a:p>
            <a:pPr fontAlgn="t"/>
            <a:r>
              <a:rPr lang="nb-NO" dirty="0"/>
              <a:t>Være åpen</a:t>
            </a:r>
          </a:p>
          <a:p>
            <a:pPr fontAlgn="t"/>
            <a:r>
              <a:rPr lang="nb-NO" dirty="0"/>
              <a:t>Nysgjerrig, vis interesse </a:t>
            </a:r>
          </a:p>
          <a:p>
            <a:pPr fontAlgn="t"/>
            <a:r>
              <a:rPr lang="nb-NO" dirty="0"/>
              <a:t>Stille åpne spørsmål</a:t>
            </a:r>
          </a:p>
          <a:p>
            <a:pPr fontAlgn="t"/>
            <a:r>
              <a:rPr lang="nb-NO" dirty="0"/>
              <a:t>Vise at du tåler barnet</a:t>
            </a:r>
          </a:p>
          <a:p>
            <a:pPr fontAlgn="t"/>
            <a:r>
              <a:rPr lang="nb-NO" dirty="0"/>
              <a:t>Si noe støttende til barnet</a:t>
            </a:r>
          </a:p>
          <a:p>
            <a:pPr fontAlgn="t"/>
            <a:r>
              <a:rPr lang="nb-NO" dirty="0"/>
              <a:t>Småord som bekrefter/anerkjenner det barnet sier</a:t>
            </a:r>
          </a:p>
          <a:p>
            <a:pPr fontAlgn="t"/>
            <a:r>
              <a:rPr lang="nb-NO" dirty="0"/>
              <a:t>Oppsummere</a:t>
            </a:r>
          </a:p>
          <a:p>
            <a:pPr fontAlgn="t"/>
            <a:r>
              <a:rPr lang="nb-NO" dirty="0"/>
              <a:t>Vis interesse for det hun forteller</a:t>
            </a:r>
          </a:p>
          <a:p>
            <a:pPr fontAlgn="t"/>
            <a:r>
              <a:rPr lang="nb-NO" dirty="0"/>
              <a:t>Gi tid i samtalen </a:t>
            </a:r>
          </a:p>
          <a:p>
            <a:pPr fontAlgn="t"/>
            <a:r>
              <a:rPr lang="nb-NO" dirty="0"/>
              <a:t>Se forbi vanskelig oppførsel</a:t>
            </a:r>
          </a:p>
          <a:p>
            <a:endParaRPr lang="nb-NO" dirty="0"/>
          </a:p>
        </p:txBody>
      </p:sp>
      <p:sp>
        <p:nvSpPr>
          <p:cNvPr id="7" name="Plassholder for tekst 6">
            <a:extLst>
              <a:ext uri="{FF2B5EF4-FFF2-40B4-BE49-F238E27FC236}">
                <a16:creationId xmlns:a16="http://schemas.microsoft.com/office/drawing/2014/main" id="{092DB3B4-B495-49A3-9BA6-77C24F71FBA4}"/>
              </a:ext>
            </a:extLst>
          </p:cNvPr>
          <p:cNvSpPr>
            <a:spLocks noGrp="1"/>
          </p:cNvSpPr>
          <p:nvPr>
            <p:ph type="body" sz="quarter" idx="3"/>
          </p:nvPr>
        </p:nvSpPr>
        <p:spPr/>
        <p:txBody>
          <a:bodyPr>
            <a:normAutofit/>
          </a:bodyPr>
          <a:lstStyle/>
          <a:p>
            <a:r>
              <a:rPr lang="nb-NO" sz="2000" dirty="0"/>
              <a:t>Hjelper ikke</a:t>
            </a:r>
          </a:p>
        </p:txBody>
      </p:sp>
      <p:sp>
        <p:nvSpPr>
          <p:cNvPr id="8" name="Plassholder for innhold 7">
            <a:extLst>
              <a:ext uri="{FF2B5EF4-FFF2-40B4-BE49-F238E27FC236}">
                <a16:creationId xmlns:a16="http://schemas.microsoft.com/office/drawing/2014/main" id="{8AB1BBAA-351A-4428-AB77-5C0DEA9F8F2D}"/>
              </a:ext>
            </a:extLst>
          </p:cNvPr>
          <p:cNvSpPr>
            <a:spLocks noGrp="1"/>
          </p:cNvSpPr>
          <p:nvPr>
            <p:ph sz="quarter" idx="4"/>
          </p:nvPr>
        </p:nvSpPr>
        <p:spPr>
          <a:xfrm>
            <a:off x="6172200" y="3089427"/>
            <a:ext cx="5183188" cy="3530827"/>
          </a:xfrm>
        </p:spPr>
        <p:txBody>
          <a:bodyPr>
            <a:normAutofit fontScale="55000" lnSpcReduction="20000"/>
          </a:bodyPr>
          <a:lstStyle/>
          <a:p>
            <a:pPr>
              <a:lnSpc>
                <a:spcPct val="100000"/>
              </a:lnSpc>
              <a:spcBef>
                <a:spcPts val="0"/>
              </a:spcBef>
              <a:defRPr/>
            </a:pPr>
            <a:r>
              <a:rPr lang="nb-NO" dirty="0">
                <a:solidFill>
                  <a:srgbClr val="FF0000"/>
                </a:solidFill>
              </a:rPr>
              <a:t>Effektiv</a:t>
            </a:r>
          </a:p>
          <a:p>
            <a:pPr>
              <a:lnSpc>
                <a:spcPct val="100000"/>
              </a:lnSpc>
              <a:spcBef>
                <a:spcPts val="0"/>
              </a:spcBef>
              <a:defRPr/>
            </a:pPr>
            <a:r>
              <a:rPr lang="nb-NO" dirty="0">
                <a:solidFill>
                  <a:srgbClr val="FF0000"/>
                </a:solidFill>
              </a:rPr>
              <a:t>Bestemt</a:t>
            </a:r>
          </a:p>
          <a:p>
            <a:pPr>
              <a:lnSpc>
                <a:spcPct val="100000"/>
              </a:lnSpc>
              <a:spcBef>
                <a:spcPts val="0"/>
              </a:spcBef>
              <a:defRPr/>
            </a:pPr>
            <a:r>
              <a:rPr lang="nb-NO" dirty="0">
                <a:solidFill>
                  <a:srgbClr val="FF0000"/>
                </a:solidFill>
              </a:rPr>
              <a:t>Anta</a:t>
            </a:r>
          </a:p>
          <a:p>
            <a:pPr>
              <a:lnSpc>
                <a:spcPct val="100000"/>
              </a:lnSpc>
              <a:spcBef>
                <a:spcPts val="0"/>
              </a:spcBef>
              <a:defRPr/>
            </a:pPr>
            <a:r>
              <a:rPr lang="nb-NO" dirty="0">
                <a:solidFill>
                  <a:srgbClr val="FF0000"/>
                </a:solidFill>
              </a:rPr>
              <a:t>Lukkede spørsmål</a:t>
            </a:r>
          </a:p>
          <a:p>
            <a:r>
              <a:rPr lang="nb-NO" dirty="0">
                <a:solidFill>
                  <a:srgbClr val="FF0000"/>
                </a:solidFill>
              </a:rPr>
              <a:t>Aldri still spørsmål om temaer som kan være ubehagelig for barnet</a:t>
            </a:r>
          </a:p>
          <a:p>
            <a:r>
              <a:rPr lang="nb-NO" dirty="0">
                <a:solidFill>
                  <a:srgbClr val="FF0000"/>
                </a:solidFill>
              </a:rPr>
              <a:t>Få barnet til å fokusere på det som er vanskelig å snakke om med andre</a:t>
            </a:r>
          </a:p>
          <a:p>
            <a:r>
              <a:rPr lang="nb-NO" dirty="0">
                <a:solidFill>
                  <a:srgbClr val="FF0000"/>
                </a:solidFill>
              </a:rPr>
              <a:t>Foreslår løsninger</a:t>
            </a:r>
          </a:p>
          <a:p>
            <a:r>
              <a:rPr lang="nb-NO" dirty="0">
                <a:solidFill>
                  <a:srgbClr val="FF0000"/>
                </a:solidFill>
              </a:rPr>
              <a:t>Fokusere på hvor dårlig barnet blir behandlet</a:t>
            </a:r>
          </a:p>
          <a:p>
            <a:r>
              <a:rPr lang="nb-NO" dirty="0">
                <a:solidFill>
                  <a:srgbClr val="FF0000"/>
                </a:solidFill>
              </a:rPr>
              <a:t>Fortelle at foreldrene behandler barnet dårlig</a:t>
            </a:r>
          </a:p>
          <a:p>
            <a:pPr marL="0" indent="0">
              <a:buNone/>
            </a:pPr>
            <a:endParaRPr lang="nb-NO" dirty="0"/>
          </a:p>
        </p:txBody>
      </p:sp>
      <p:sp>
        <p:nvSpPr>
          <p:cNvPr id="11" name="TekstSylinder 10">
            <a:extLst>
              <a:ext uri="{FF2B5EF4-FFF2-40B4-BE49-F238E27FC236}">
                <a16:creationId xmlns:a16="http://schemas.microsoft.com/office/drawing/2014/main" id="{A926E2EC-3B71-400A-9F26-8F9611A41FDF}"/>
              </a:ext>
            </a:extLst>
          </p:cNvPr>
          <p:cNvSpPr txBox="1"/>
          <p:nvPr/>
        </p:nvSpPr>
        <p:spPr>
          <a:xfrm>
            <a:off x="2259139" y="6217920"/>
            <a:ext cx="8237672" cy="461665"/>
          </a:xfrm>
          <a:prstGeom prst="rect">
            <a:avLst/>
          </a:prstGeom>
          <a:noFill/>
        </p:spPr>
        <p:txBody>
          <a:bodyPr wrap="square" rtlCol="0">
            <a:spAutoFit/>
          </a:bodyPr>
          <a:lstStyle/>
          <a:p>
            <a:r>
              <a:rPr lang="nb-NO" sz="2400" b="1" dirty="0"/>
              <a:t>Å være åpen, tålmodig og interessert er viktig for å bygge tillit</a:t>
            </a:r>
          </a:p>
        </p:txBody>
      </p:sp>
    </p:spTree>
    <p:extLst>
      <p:ext uri="{BB962C8B-B14F-4D97-AF65-F5344CB8AC3E}">
        <p14:creationId xmlns:p14="http://schemas.microsoft.com/office/powerpoint/2010/main" val="29132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8DD60-6823-4589-9360-9B75C3814243}"/>
              </a:ext>
            </a:extLst>
          </p:cNvPr>
          <p:cNvSpPr>
            <a:spLocks noGrp="1"/>
          </p:cNvSpPr>
          <p:nvPr>
            <p:ph type="title"/>
          </p:nvPr>
        </p:nvSpPr>
        <p:spPr/>
        <p:txBody>
          <a:bodyPr/>
          <a:lstStyle/>
          <a:p>
            <a:r>
              <a:rPr lang="nb-NO" dirty="0"/>
              <a:t>Kommunikasjonsprinsipper</a:t>
            </a:r>
          </a:p>
        </p:txBody>
      </p:sp>
      <p:sp>
        <p:nvSpPr>
          <p:cNvPr id="6" name="Plassholder for tekst 5">
            <a:extLst>
              <a:ext uri="{FF2B5EF4-FFF2-40B4-BE49-F238E27FC236}">
                <a16:creationId xmlns:a16="http://schemas.microsoft.com/office/drawing/2014/main" id="{E05DE19B-8091-48E5-9230-756191D60CAF}"/>
              </a:ext>
            </a:extLst>
          </p:cNvPr>
          <p:cNvSpPr>
            <a:spLocks noGrp="1"/>
          </p:cNvSpPr>
          <p:nvPr>
            <p:ph type="body" idx="1"/>
          </p:nvPr>
        </p:nvSpPr>
        <p:spPr/>
        <p:txBody>
          <a:bodyPr>
            <a:normAutofit lnSpcReduction="10000"/>
          </a:bodyPr>
          <a:lstStyle/>
          <a:p>
            <a:r>
              <a:rPr lang="nb-NO" dirty="0"/>
              <a:t>Fremmende: </a:t>
            </a:r>
          </a:p>
          <a:p>
            <a:r>
              <a:rPr lang="nb-NO" dirty="0"/>
              <a:t>aktiv lytting</a:t>
            </a:r>
          </a:p>
        </p:txBody>
      </p:sp>
      <p:sp>
        <p:nvSpPr>
          <p:cNvPr id="4" name="Plassholder for innhold 3">
            <a:extLst>
              <a:ext uri="{FF2B5EF4-FFF2-40B4-BE49-F238E27FC236}">
                <a16:creationId xmlns:a16="http://schemas.microsoft.com/office/drawing/2014/main" id="{7171A613-29CF-464B-9183-C14D6E11B0C1}"/>
              </a:ext>
            </a:extLst>
          </p:cNvPr>
          <p:cNvSpPr>
            <a:spLocks noGrp="1"/>
          </p:cNvSpPr>
          <p:nvPr>
            <p:ph sz="half" idx="2"/>
          </p:nvPr>
        </p:nvSpPr>
        <p:spPr>
          <a:xfrm>
            <a:off x="839788" y="3089429"/>
            <a:ext cx="5157787" cy="2634715"/>
          </a:xfrm>
        </p:spPr>
        <p:txBody>
          <a:bodyPr>
            <a:normAutofit fontScale="92500" lnSpcReduction="10000"/>
          </a:bodyPr>
          <a:lstStyle/>
          <a:p>
            <a:r>
              <a:rPr lang="nb-NO" dirty="0"/>
              <a:t>Pauser</a:t>
            </a:r>
          </a:p>
          <a:p>
            <a:r>
              <a:rPr lang="nb-NO" dirty="0"/>
              <a:t>Bekreftelser</a:t>
            </a:r>
          </a:p>
          <a:p>
            <a:r>
              <a:rPr lang="nb-NO" dirty="0"/>
              <a:t>Gjentagelser</a:t>
            </a:r>
          </a:p>
          <a:p>
            <a:r>
              <a:rPr lang="nb-NO" dirty="0"/>
              <a:t>Oppsummeringer</a:t>
            </a:r>
          </a:p>
          <a:p>
            <a:r>
              <a:rPr lang="nb-NO" dirty="0"/>
              <a:t>Åpne spørsmål</a:t>
            </a:r>
          </a:p>
        </p:txBody>
      </p:sp>
      <p:sp>
        <p:nvSpPr>
          <p:cNvPr id="7" name="Plassholder for tekst 6">
            <a:extLst>
              <a:ext uri="{FF2B5EF4-FFF2-40B4-BE49-F238E27FC236}">
                <a16:creationId xmlns:a16="http://schemas.microsoft.com/office/drawing/2014/main" id="{8F75EF69-DBAD-4800-8835-E4571D7F3FB0}"/>
              </a:ext>
            </a:extLst>
          </p:cNvPr>
          <p:cNvSpPr>
            <a:spLocks noGrp="1"/>
          </p:cNvSpPr>
          <p:nvPr>
            <p:ph type="body" sz="quarter" idx="3"/>
          </p:nvPr>
        </p:nvSpPr>
        <p:spPr/>
        <p:txBody>
          <a:bodyPr>
            <a:normAutofit lnSpcReduction="10000"/>
          </a:bodyPr>
          <a:lstStyle/>
          <a:p>
            <a:r>
              <a:rPr lang="nb-NO" dirty="0"/>
              <a:t>Hemmende: </a:t>
            </a:r>
          </a:p>
          <a:p>
            <a:r>
              <a:rPr lang="nb-NO" dirty="0"/>
              <a:t>passiv lytting</a:t>
            </a:r>
          </a:p>
        </p:txBody>
      </p:sp>
      <p:sp>
        <p:nvSpPr>
          <p:cNvPr id="5" name="Plassholder for innhold 4">
            <a:extLst>
              <a:ext uri="{FF2B5EF4-FFF2-40B4-BE49-F238E27FC236}">
                <a16:creationId xmlns:a16="http://schemas.microsoft.com/office/drawing/2014/main" id="{38FC4AFF-8825-456D-877A-DE6738E28FF8}"/>
              </a:ext>
            </a:extLst>
          </p:cNvPr>
          <p:cNvSpPr>
            <a:spLocks noGrp="1"/>
          </p:cNvSpPr>
          <p:nvPr>
            <p:ph sz="quarter" idx="4"/>
          </p:nvPr>
        </p:nvSpPr>
        <p:spPr>
          <a:xfrm>
            <a:off x="6172200" y="3089427"/>
            <a:ext cx="5183188" cy="2634715"/>
          </a:xfrm>
        </p:spPr>
        <p:txBody>
          <a:bodyPr>
            <a:normAutofit fontScale="92500" lnSpcReduction="10000"/>
          </a:bodyPr>
          <a:lstStyle/>
          <a:p>
            <a:r>
              <a:rPr lang="nb-NO" dirty="0"/>
              <a:t>Overhøre</a:t>
            </a:r>
          </a:p>
          <a:p>
            <a:r>
              <a:rPr lang="nb-NO" dirty="0"/>
              <a:t>Tvil/benekting</a:t>
            </a:r>
          </a:p>
          <a:p>
            <a:r>
              <a:rPr lang="nb-NO" dirty="0"/>
              <a:t>Brudd/temaskifte</a:t>
            </a:r>
          </a:p>
          <a:p>
            <a:r>
              <a:rPr lang="nb-NO" dirty="0"/>
              <a:t>Press/kjøpslåing/moralisering</a:t>
            </a:r>
          </a:p>
          <a:p>
            <a:r>
              <a:rPr lang="nb-NO" dirty="0"/>
              <a:t>Lukkede spørsmål</a:t>
            </a:r>
          </a:p>
          <a:p>
            <a:r>
              <a:rPr lang="nb-NO" dirty="0"/>
              <a:t>Anta, komme med påstander</a:t>
            </a:r>
          </a:p>
          <a:p>
            <a:pPr marL="0" indent="0">
              <a:buNone/>
            </a:pPr>
            <a:endParaRPr lang="nb-NO" dirty="0"/>
          </a:p>
        </p:txBody>
      </p:sp>
      <p:sp>
        <p:nvSpPr>
          <p:cNvPr id="3" name="TekstSylinder 2">
            <a:extLst>
              <a:ext uri="{FF2B5EF4-FFF2-40B4-BE49-F238E27FC236}">
                <a16:creationId xmlns:a16="http://schemas.microsoft.com/office/drawing/2014/main" id="{A2B31E2B-5156-4121-9049-569C87A60646}"/>
              </a:ext>
            </a:extLst>
          </p:cNvPr>
          <p:cNvSpPr txBox="1"/>
          <p:nvPr/>
        </p:nvSpPr>
        <p:spPr>
          <a:xfrm>
            <a:off x="593376" y="6081285"/>
            <a:ext cx="11005248" cy="461665"/>
          </a:xfrm>
          <a:prstGeom prst="rect">
            <a:avLst/>
          </a:prstGeom>
          <a:noFill/>
        </p:spPr>
        <p:txBody>
          <a:bodyPr wrap="square" rtlCol="0">
            <a:spAutoFit/>
          </a:bodyPr>
          <a:lstStyle/>
          <a:p>
            <a:r>
              <a:rPr lang="nb-NO" sz="2400" b="1" dirty="0"/>
              <a:t>Du bør alltid forsøke å utforske, og legge til rette for at barnet forteller med egne ord</a:t>
            </a:r>
          </a:p>
        </p:txBody>
      </p:sp>
    </p:spTree>
    <p:extLst>
      <p:ext uri="{BB962C8B-B14F-4D97-AF65-F5344CB8AC3E}">
        <p14:creationId xmlns:p14="http://schemas.microsoft.com/office/powerpoint/2010/main" val="10275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B9F2FF-0C39-488B-9463-A49025A5F899}"/>
              </a:ext>
            </a:extLst>
          </p:cNvPr>
          <p:cNvSpPr>
            <a:spLocks noGrp="1"/>
          </p:cNvSpPr>
          <p:nvPr>
            <p:ph type="title"/>
          </p:nvPr>
        </p:nvSpPr>
        <p:spPr/>
        <p:txBody>
          <a:bodyPr>
            <a:normAutofit/>
          </a:bodyPr>
          <a:lstStyle/>
          <a:p>
            <a:r>
              <a:rPr lang="nb-NO" dirty="0"/>
              <a:t>Den Dialogisk Samtalemetoden</a:t>
            </a:r>
          </a:p>
        </p:txBody>
      </p:sp>
      <p:sp>
        <p:nvSpPr>
          <p:cNvPr id="4" name="Plassholder for innhold 3">
            <a:extLst>
              <a:ext uri="{FF2B5EF4-FFF2-40B4-BE49-F238E27FC236}">
                <a16:creationId xmlns:a16="http://schemas.microsoft.com/office/drawing/2014/main" id="{43CC07D8-94C0-499D-BD0E-5DE7D390B08F}"/>
              </a:ext>
            </a:extLst>
          </p:cNvPr>
          <p:cNvSpPr>
            <a:spLocks noGrp="1"/>
          </p:cNvSpPr>
          <p:nvPr>
            <p:ph sz="half" idx="1"/>
          </p:nvPr>
        </p:nvSpPr>
        <p:spPr>
          <a:xfrm>
            <a:off x="838200" y="2304543"/>
            <a:ext cx="4623148" cy="3872419"/>
          </a:xfrm>
        </p:spPr>
        <p:txBody>
          <a:bodyPr>
            <a:normAutofit fontScale="92500" lnSpcReduction="20000"/>
          </a:bodyPr>
          <a:lstStyle/>
          <a:p>
            <a:pPr marL="198438" indent="0">
              <a:spcBef>
                <a:spcPts val="450"/>
              </a:spcBef>
              <a:buNone/>
              <a:defRPr/>
            </a:pPr>
            <a:r>
              <a:rPr lang="nb-NO" altLang="nb-NO" dirty="0">
                <a:solidFill>
                  <a:srgbClr val="000000"/>
                </a:solidFill>
                <a:cs typeface="Times New Roman" panose="02020603050405020304" pitchFamily="18" charset="0"/>
              </a:rPr>
              <a:t>Kommunikasjonsprinsipper:</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Åpne og lukkede spørsmål</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Oppfordrende form / beskrivende form</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Gjentagelse</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Bekreftelse</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Oppsummering underveis</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Lytt mer enn du snakker</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Unngå for mange spørsmål</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Tåle pause</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Tilstedeværelse</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Unngå press</a:t>
            </a:r>
          </a:p>
        </p:txBody>
      </p:sp>
      <p:sp>
        <p:nvSpPr>
          <p:cNvPr id="5" name="Plassholder for innhold 4">
            <a:extLst>
              <a:ext uri="{FF2B5EF4-FFF2-40B4-BE49-F238E27FC236}">
                <a16:creationId xmlns:a16="http://schemas.microsoft.com/office/drawing/2014/main" id="{CBAD3EAF-39FC-4BAE-9728-1933720DD2C3}"/>
              </a:ext>
            </a:extLst>
          </p:cNvPr>
          <p:cNvSpPr>
            <a:spLocks noGrp="1"/>
          </p:cNvSpPr>
          <p:nvPr>
            <p:ph sz="half" idx="2"/>
          </p:nvPr>
        </p:nvSpPr>
        <p:spPr>
          <a:xfrm>
            <a:off x="8493757" y="2304543"/>
            <a:ext cx="3319397" cy="3872420"/>
          </a:xfrm>
        </p:spPr>
        <p:txBody>
          <a:bodyPr>
            <a:normAutofit fontScale="92500" lnSpcReduction="20000"/>
          </a:bodyPr>
          <a:lstStyle/>
          <a:p>
            <a:pPr marL="198438" indent="0">
              <a:spcBef>
                <a:spcPts val="450"/>
              </a:spcBef>
              <a:buNone/>
              <a:defRPr/>
            </a:pPr>
            <a:r>
              <a:rPr lang="nb-NO" altLang="nb-NO" dirty="0">
                <a:solidFill>
                  <a:srgbClr val="000000"/>
                </a:solidFill>
                <a:cs typeface="Times New Roman" panose="02020603050405020304" pitchFamily="18" charset="0"/>
              </a:rPr>
              <a:t>Fenomenforståelse:</a:t>
            </a:r>
          </a:p>
          <a:p>
            <a:pPr marL="884238" lvl="1">
              <a:spcBef>
                <a:spcPts val="450"/>
              </a:spcBef>
              <a:buFont typeface="Arial" charset="0"/>
              <a:buChar char="•"/>
              <a:defRPr/>
            </a:pPr>
            <a:r>
              <a:rPr lang="nb-NO" altLang="nb-NO" dirty="0" err="1">
                <a:solidFill>
                  <a:srgbClr val="000000"/>
                </a:solidFill>
                <a:cs typeface="Times New Roman" panose="02020603050405020304" pitchFamily="18" charset="0"/>
              </a:rPr>
              <a:t>Gyldiggjøring</a:t>
            </a:r>
            <a:endParaRPr lang="nb-NO" altLang="nb-NO" dirty="0">
              <a:solidFill>
                <a:srgbClr val="000000"/>
              </a:solidFill>
              <a:cs typeface="Times New Roman" panose="02020603050405020304" pitchFamily="18" charset="0"/>
            </a:endParaRPr>
          </a:p>
          <a:p>
            <a:pPr marL="884238" lvl="1">
              <a:spcBef>
                <a:spcPts val="450"/>
              </a:spcBef>
              <a:buFont typeface="Arial" charset="0"/>
              <a:buChar char="•"/>
              <a:defRPr/>
            </a:pPr>
            <a:r>
              <a:rPr lang="nb-NO" altLang="nb-NO" dirty="0">
                <a:solidFill>
                  <a:srgbClr val="000000"/>
                </a:solidFill>
                <a:cs typeface="Times New Roman" panose="02020603050405020304" pitchFamily="18" charset="0"/>
              </a:rPr>
              <a:t>Skyld og skam </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Vonde hemmeligheter</a:t>
            </a:r>
          </a:p>
          <a:p>
            <a:pPr marL="884238" lvl="1">
              <a:spcBef>
                <a:spcPts val="450"/>
              </a:spcBef>
              <a:buFont typeface="Arial" charset="0"/>
              <a:buChar char="•"/>
              <a:defRPr/>
            </a:pPr>
            <a:r>
              <a:rPr lang="nb-NO" altLang="nb-NO" dirty="0">
                <a:solidFill>
                  <a:srgbClr val="000000"/>
                </a:solidFill>
                <a:cs typeface="Times New Roman" panose="02020603050405020304" pitchFamily="18" charset="0"/>
              </a:rPr>
              <a:t>Barn som ikke vil fortelle</a:t>
            </a:r>
          </a:p>
          <a:p>
            <a:pPr marL="198438" indent="0">
              <a:spcBef>
                <a:spcPts val="450"/>
              </a:spcBef>
              <a:buNone/>
              <a:defRPr/>
            </a:pPr>
            <a:endParaRPr lang="nb-NO" altLang="nb-NO" dirty="0">
              <a:solidFill>
                <a:srgbClr val="000000"/>
              </a:solidFill>
              <a:cs typeface="Times New Roman" panose="02020603050405020304" pitchFamily="18" charset="0"/>
            </a:endParaRPr>
          </a:p>
        </p:txBody>
      </p:sp>
      <p:pic>
        <p:nvPicPr>
          <p:cNvPr id="2050" name="Picture 2" descr="1129450f-3fd5-41ec-a5e4-f42240aaff27@master">
            <a:extLst>
              <a:ext uri="{FF2B5EF4-FFF2-40B4-BE49-F238E27FC236}">
                <a16:creationId xmlns:a16="http://schemas.microsoft.com/office/drawing/2014/main" id="{4E5C8E89-18B8-4B1D-9CBA-E7AC88262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361" y="2324910"/>
            <a:ext cx="3117869" cy="441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0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1A5D944-6346-46C3-BAB9-46B7B86EB8B6}"/>
              </a:ext>
            </a:extLst>
          </p:cNvPr>
          <p:cNvSpPr>
            <a:spLocks noGrp="1"/>
          </p:cNvSpPr>
          <p:nvPr>
            <p:ph type="title"/>
          </p:nvPr>
        </p:nvSpPr>
        <p:spPr/>
        <p:txBody>
          <a:bodyPr/>
          <a:lstStyle/>
          <a:p>
            <a:r>
              <a:rPr lang="nb-NO" dirty="0"/>
              <a:t>Målet med DCM</a:t>
            </a:r>
          </a:p>
        </p:txBody>
      </p:sp>
      <p:sp>
        <p:nvSpPr>
          <p:cNvPr id="6" name="Plassholder for innhold 5">
            <a:extLst>
              <a:ext uri="{FF2B5EF4-FFF2-40B4-BE49-F238E27FC236}">
                <a16:creationId xmlns:a16="http://schemas.microsoft.com/office/drawing/2014/main" id="{FFECB3E3-9A33-4422-98DC-B95F76B6F91A}"/>
              </a:ext>
            </a:extLst>
          </p:cNvPr>
          <p:cNvSpPr>
            <a:spLocks noGrp="1"/>
          </p:cNvSpPr>
          <p:nvPr>
            <p:ph idx="1"/>
          </p:nvPr>
        </p:nvSpPr>
        <p:spPr/>
        <p:txBody>
          <a:bodyPr>
            <a:normAutofit fontScale="92500" lnSpcReduction="20000"/>
          </a:bodyPr>
          <a:lstStyle/>
          <a:p>
            <a:r>
              <a:rPr lang="nb-NO" altLang="nb-NO" dirty="0"/>
              <a:t>Oppnå barnets frie fortelling</a:t>
            </a:r>
          </a:p>
          <a:p>
            <a:pPr marL="457200" lvl="1" indent="0">
              <a:buNone/>
            </a:pPr>
            <a:r>
              <a:rPr lang="nb-NO" altLang="nb-NO" dirty="0"/>
              <a:t>En fri fortelling har en sammenhengende flyt hvor barnet formidler seg med en eller flere setninger eller ytringer etter hverandre. </a:t>
            </a:r>
          </a:p>
          <a:p>
            <a:r>
              <a:rPr lang="nb-NO" altLang="nb-NO" dirty="0"/>
              <a:t>Oppnå en detaljert og fullstendig fortelling</a:t>
            </a:r>
          </a:p>
          <a:p>
            <a:pPr marL="0" indent="0">
              <a:buNone/>
            </a:pPr>
            <a:endParaRPr lang="nb-NO" altLang="nb-NO" dirty="0"/>
          </a:p>
          <a:p>
            <a:pPr marL="0" indent="0">
              <a:buNone/>
            </a:pPr>
            <a:r>
              <a:rPr lang="nb-NO" altLang="nb-NO" dirty="0"/>
              <a:t>Hvorfor er fri fortelling viktig:</a:t>
            </a:r>
          </a:p>
          <a:p>
            <a:r>
              <a:rPr lang="nb-NO" altLang="nb-NO" dirty="0"/>
              <a:t>Barnet danner egne ledetråder som letter minneprosessen</a:t>
            </a:r>
          </a:p>
          <a:p>
            <a:r>
              <a:rPr lang="nb-NO" altLang="nb-NO" dirty="0"/>
              <a:t>Motivasjonen for videre formidling øker</a:t>
            </a:r>
          </a:p>
          <a:p>
            <a:r>
              <a:rPr lang="nb-NO" altLang="nb-NO" dirty="0"/>
              <a:t>Barnets frie fortelling har høyrere troverdighet enn svar fra direkte utspørring</a:t>
            </a:r>
          </a:p>
          <a:p>
            <a:endParaRPr lang="nb-NO" dirty="0"/>
          </a:p>
        </p:txBody>
      </p:sp>
    </p:spTree>
    <p:extLst>
      <p:ext uri="{BB962C8B-B14F-4D97-AF65-F5344CB8AC3E}">
        <p14:creationId xmlns:p14="http://schemas.microsoft.com/office/powerpoint/2010/main" val="30101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5008DB-17F1-4E6E-8BE4-2AA47759FBF3}"/>
              </a:ext>
            </a:extLst>
          </p:cNvPr>
          <p:cNvSpPr>
            <a:spLocks noGrp="1"/>
          </p:cNvSpPr>
          <p:nvPr>
            <p:ph type="title"/>
          </p:nvPr>
        </p:nvSpPr>
        <p:spPr/>
        <p:txBody>
          <a:bodyPr/>
          <a:lstStyle/>
          <a:p>
            <a:r>
              <a:rPr lang="nb-NO" dirty="0"/>
              <a:t>Fasene i DCM</a:t>
            </a:r>
          </a:p>
        </p:txBody>
      </p:sp>
      <p:sp>
        <p:nvSpPr>
          <p:cNvPr id="3" name="Plassholder for innhold 2">
            <a:extLst>
              <a:ext uri="{FF2B5EF4-FFF2-40B4-BE49-F238E27FC236}">
                <a16:creationId xmlns:a16="http://schemas.microsoft.com/office/drawing/2014/main" id="{0B97CD86-ECEE-4AAB-8DEB-242858961D3A}"/>
              </a:ext>
            </a:extLst>
          </p:cNvPr>
          <p:cNvSpPr>
            <a:spLocks noGrp="1"/>
          </p:cNvSpPr>
          <p:nvPr>
            <p:ph idx="1"/>
          </p:nvPr>
        </p:nvSpPr>
        <p:spPr>
          <a:xfrm>
            <a:off x="838200" y="2266751"/>
            <a:ext cx="5257800" cy="3910211"/>
          </a:xfrm>
        </p:spPr>
        <p:txBody>
          <a:bodyPr>
            <a:normAutofit lnSpcReduction="10000"/>
          </a:bodyPr>
          <a:lstStyle/>
          <a:p>
            <a:r>
              <a:rPr lang="nb-NO" dirty="0"/>
              <a:t>Fase 1: Forberedende fase</a:t>
            </a:r>
          </a:p>
          <a:p>
            <a:r>
              <a:rPr lang="nb-NO" dirty="0"/>
              <a:t>Fase 2: Kontaktetablering</a:t>
            </a:r>
          </a:p>
          <a:p>
            <a:r>
              <a:rPr lang="nb-NO" dirty="0"/>
              <a:t>Fase 3: Innledende prosedyrer </a:t>
            </a:r>
          </a:p>
          <a:p>
            <a:r>
              <a:rPr lang="nb-NO" dirty="0"/>
              <a:t>Fase 4: Introdusere tema </a:t>
            </a:r>
          </a:p>
          <a:p>
            <a:r>
              <a:rPr lang="nb-NO" dirty="0"/>
              <a:t>Fase 5: Fri fortelling </a:t>
            </a:r>
          </a:p>
          <a:p>
            <a:r>
              <a:rPr lang="nb-NO" dirty="0"/>
              <a:t>Fase 6: Sondrende fase</a:t>
            </a:r>
          </a:p>
          <a:p>
            <a:r>
              <a:rPr lang="nb-NO" dirty="0"/>
              <a:t>Fase 7: Avslutning</a:t>
            </a:r>
          </a:p>
          <a:p>
            <a:r>
              <a:rPr lang="nb-NO" dirty="0"/>
              <a:t>Fase 8: Oppfølgende fase   </a:t>
            </a:r>
          </a:p>
          <a:p>
            <a:pPr marL="0" indent="0">
              <a:buNone/>
            </a:pPr>
            <a:endParaRPr lang="nb-NO" dirty="0"/>
          </a:p>
        </p:txBody>
      </p:sp>
      <p:graphicFrame>
        <p:nvGraphicFramePr>
          <p:cNvPr id="4" name="Diagram 3">
            <a:extLst>
              <a:ext uri="{FF2B5EF4-FFF2-40B4-BE49-F238E27FC236}">
                <a16:creationId xmlns:a16="http://schemas.microsoft.com/office/drawing/2014/main" id="{4F045114-9D18-492B-9AB7-097C4D56FA01}"/>
              </a:ext>
            </a:extLst>
          </p:cNvPr>
          <p:cNvGraphicFramePr/>
          <p:nvPr>
            <p:extLst>
              <p:ext uri="{D42A27DB-BD31-4B8C-83A1-F6EECF244321}">
                <p14:modId xmlns:p14="http://schemas.microsoft.com/office/powerpoint/2010/main" val="2490880792"/>
              </p:ext>
            </p:extLst>
          </p:nvPr>
        </p:nvGraphicFramePr>
        <p:xfrm>
          <a:off x="6187859" y="3983277"/>
          <a:ext cx="2254684" cy="2193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Sylinder 4">
            <a:extLst>
              <a:ext uri="{FF2B5EF4-FFF2-40B4-BE49-F238E27FC236}">
                <a16:creationId xmlns:a16="http://schemas.microsoft.com/office/drawing/2014/main" id="{AF147D22-4FD9-4229-96C3-482BAEDC8371}"/>
              </a:ext>
            </a:extLst>
          </p:cNvPr>
          <p:cNvSpPr txBox="1"/>
          <p:nvPr/>
        </p:nvSpPr>
        <p:spPr>
          <a:xfrm>
            <a:off x="6187859" y="3670126"/>
            <a:ext cx="2254684" cy="369332"/>
          </a:xfrm>
          <a:prstGeom prst="rect">
            <a:avLst/>
          </a:prstGeom>
          <a:noFill/>
        </p:spPr>
        <p:txBody>
          <a:bodyPr wrap="square" rtlCol="0">
            <a:spAutoFit/>
          </a:bodyPr>
          <a:lstStyle/>
          <a:p>
            <a:pPr algn="ctr"/>
            <a:r>
              <a:rPr lang="nb-NO" dirty="0"/>
              <a:t>Introdusere tema</a:t>
            </a:r>
          </a:p>
        </p:txBody>
      </p:sp>
      <p:sp>
        <p:nvSpPr>
          <p:cNvPr id="6" name="Pil: bøyd mot venstre 5">
            <a:extLst>
              <a:ext uri="{FF2B5EF4-FFF2-40B4-BE49-F238E27FC236}">
                <a16:creationId xmlns:a16="http://schemas.microsoft.com/office/drawing/2014/main" id="{57A4E11B-E737-4755-B37D-FE4E9828CDE9}"/>
              </a:ext>
            </a:extLst>
          </p:cNvPr>
          <p:cNvSpPr/>
          <p:nvPr/>
        </p:nvSpPr>
        <p:spPr>
          <a:xfrm rot="10800000" flipH="1">
            <a:off x="8639857" y="3681668"/>
            <a:ext cx="764544" cy="23552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299363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BF6DE2-12B0-49EB-BFCE-13A942ED010A}"/>
              </a:ext>
            </a:extLst>
          </p:cNvPr>
          <p:cNvSpPr>
            <a:spLocks noGrp="1"/>
          </p:cNvSpPr>
          <p:nvPr>
            <p:ph type="title"/>
          </p:nvPr>
        </p:nvSpPr>
        <p:spPr/>
        <p:txBody>
          <a:bodyPr/>
          <a:lstStyle/>
          <a:p>
            <a:r>
              <a:rPr lang="nb-NO" dirty="0"/>
              <a:t>Barnehuset – et godt sted å komme til</a:t>
            </a:r>
          </a:p>
        </p:txBody>
      </p:sp>
      <p:pic>
        <p:nvPicPr>
          <p:cNvPr id="4" name="Bilde 3">
            <a:extLst>
              <a:ext uri="{FF2B5EF4-FFF2-40B4-BE49-F238E27FC236}">
                <a16:creationId xmlns:a16="http://schemas.microsoft.com/office/drawing/2014/main" id="{E6E5F028-F6A6-4F6A-9CE6-2AB0DC995A6A}"/>
              </a:ext>
            </a:extLst>
          </p:cNvPr>
          <p:cNvPicPr>
            <a:picLocks noChangeAspect="1"/>
          </p:cNvPicPr>
          <p:nvPr/>
        </p:nvPicPr>
        <p:blipFill>
          <a:blip r:embed="rId3"/>
          <a:stretch>
            <a:fillRect/>
          </a:stretch>
        </p:blipFill>
        <p:spPr>
          <a:xfrm>
            <a:off x="3351617" y="2046188"/>
            <a:ext cx="4568319" cy="4351338"/>
          </a:xfrm>
          <a:prstGeom prst="rect">
            <a:avLst/>
          </a:prstGeom>
        </p:spPr>
      </p:pic>
    </p:spTree>
    <p:extLst>
      <p:ext uri="{BB962C8B-B14F-4D97-AF65-F5344CB8AC3E}">
        <p14:creationId xmlns:p14="http://schemas.microsoft.com/office/powerpoint/2010/main" val="4008655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CE9F57-FC20-44DF-9232-AC7CCC6DF552}"/>
              </a:ext>
            </a:extLst>
          </p:cNvPr>
          <p:cNvSpPr>
            <a:spLocks noGrp="1"/>
          </p:cNvSpPr>
          <p:nvPr>
            <p:ph type="title"/>
          </p:nvPr>
        </p:nvSpPr>
        <p:spPr/>
        <p:txBody>
          <a:bodyPr/>
          <a:lstStyle/>
          <a:p>
            <a:r>
              <a:rPr lang="nb-NO" dirty="0"/>
              <a:t>Aldersriktige spørsmål</a:t>
            </a:r>
          </a:p>
        </p:txBody>
      </p:sp>
      <p:sp>
        <p:nvSpPr>
          <p:cNvPr id="3" name="Plassholder for innhold 2">
            <a:extLst>
              <a:ext uri="{FF2B5EF4-FFF2-40B4-BE49-F238E27FC236}">
                <a16:creationId xmlns:a16="http://schemas.microsoft.com/office/drawing/2014/main" id="{B3EED8E1-E2C8-46D3-9C5E-FA11357B5FEB}"/>
              </a:ext>
            </a:extLst>
          </p:cNvPr>
          <p:cNvSpPr>
            <a:spLocks noGrp="1"/>
          </p:cNvSpPr>
          <p:nvPr>
            <p:ph sz="half" idx="1"/>
          </p:nvPr>
        </p:nvSpPr>
        <p:spPr/>
        <p:txBody>
          <a:bodyPr/>
          <a:lstStyle/>
          <a:p>
            <a:r>
              <a:rPr lang="nb-NO" dirty="0"/>
              <a:t>Hvem</a:t>
            </a:r>
          </a:p>
          <a:p>
            <a:r>
              <a:rPr lang="nb-NO" dirty="0"/>
              <a:t>Hva</a:t>
            </a:r>
          </a:p>
          <a:p>
            <a:r>
              <a:rPr lang="nb-NO" dirty="0"/>
              <a:t>Hvor</a:t>
            </a:r>
          </a:p>
          <a:p>
            <a:r>
              <a:rPr lang="nb-NO" dirty="0"/>
              <a:t>Hvordan</a:t>
            </a:r>
          </a:p>
          <a:p>
            <a:r>
              <a:rPr lang="nb-NO" dirty="0"/>
              <a:t>Når</a:t>
            </a:r>
          </a:p>
          <a:p>
            <a:r>
              <a:rPr lang="nb-NO" dirty="0"/>
              <a:t>Antall ganger</a:t>
            </a:r>
          </a:p>
          <a:p>
            <a:r>
              <a:rPr lang="nb-NO" dirty="0"/>
              <a:t>Omstendigheter</a:t>
            </a:r>
          </a:p>
        </p:txBody>
      </p:sp>
      <p:pic>
        <p:nvPicPr>
          <p:cNvPr id="5" name="Plassholder for innhold 4">
            <a:extLst>
              <a:ext uri="{FF2B5EF4-FFF2-40B4-BE49-F238E27FC236}">
                <a16:creationId xmlns:a16="http://schemas.microsoft.com/office/drawing/2014/main" id="{D2B5398D-A860-4F6B-9AEC-54FCACD0F6AE}"/>
              </a:ext>
            </a:extLst>
          </p:cNvPr>
          <p:cNvPicPr>
            <a:picLocks noGrp="1" noChangeAspect="1"/>
          </p:cNvPicPr>
          <p:nvPr>
            <p:ph sz="half" idx="2"/>
          </p:nvPr>
        </p:nvPicPr>
        <p:blipFill>
          <a:blip r:embed="rId3"/>
          <a:stretch>
            <a:fillRect/>
          </a:stretch>
        </p:blipFill>
        <p:spPr>
          <a:xfrm>
            <a:off x="6514900" y="2305050"/>
            <a:ext cx="4496200" cy="3871913"/>
          </a:xfrm>
          <a:prstGeom prst="rect">
            <a:avLst/>
          </a:prstGeom>
        </p:spPr>
      </p:pic>
    </p:spTree>
    <p:extLst>
      <p:ext uri="{BB962C8B-B14F-4D97-AF65-F5344CB8AC3E}">
        <p14:creationId xmlns:p14="http://schemas.microsoft.com/office/powerpoint/2010/main" val="128052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91EA7818-E6B2-4A03-AECA-762943FD1E3B}"/>
              </a:ext>
            </a:extLst>
          </p:cNvPr>
          <p:cNvPicPr>
            <a:picLocks noChangeAspect="1"/>
          </p:cNvPicPr>
          <p:nvPr/>
        </p:nvPicPr>
        <p:blipFill>
          <a:blip r:embed="rId3"/>
          <a:stretch>
            <a:fillRect/>
          </a:stretch>
        </p:blipFill>
        <p:spPr>
          <a:xfrm>
            <a:off x="1586389" y="938167"/>
            <a:ext cx="9019222" cy="5919833"/>
          </a:xfrm>
          <a:prstGeom prst="rect">
            <a:avLst/>
          </a:prstGeom>
        </p:spPr>
      </p:pic>
    </p:spTree>
    <p:extLst>
      <p:ext uri="{BB962C8B-B14F-4D97-AF65-F5344CB8AC3E}">
        <p14:creationId xmlns:p14="http://schemas.microsoft.com/office/powerpoint/2010/main" val="2327342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189C9A-155D-456E-A8AE-8EBC83D7BDBF}"/>
              </a:ext>
            </a:extLst>
          </p:cNvPr>
          <p:cNvSpPr>
            <a:spLocks noGrp="1"/>
          </p:cNvSpPr>
          <p:nvPr>
            <p:ph type="title"/>
          </p:nvPr>
        </p:nvSpPr>
        <p:spPr/>
        <p:txBody>
          <a:bodyPr/>
          <a:lstStyle/>
          <a:p>
            <a:r>
              <a:rPr lang="nb-NO" dirty="0"/>
              <a:t>Problemstillinger (snakk sammen)</a:t>
            </a:r>
          </a:p>
        </p:txBody>
      </p:sp>
      <p:sp>
        <p:nvSpPr>
          <p:cNvPr id="5" name="Plassholder for innhold 4">
            <a:extLst>
              <a:ext uri="{FF2B5EF4-FFF2-40B4-BE49-F238E27FC236}">
                <a16:creationId xmlns:a16="http://schemas.microsoft.com/office/drawing/2014/main" id="{BB6D95FD-1DD9-4BEA-8AD8-972FB7EFBFC6}"/>
              </a:ext>
            </a:extLst>
          </p:cNvPr>
          <p:cNvSpPr>
            <a:spLocks noGrp="1"/>
          </p:cNvSpPr>
          <p:nvPr>
            <p:ph idx="1"/>
          </p:nvPr>
        </p:nvSpPr>
        <p:spPr/>
        <p:txBody>
          <a:bodyPr/>
          <a:lstStyle/>
          <a:p>
            <a:pPr marL="342900" indent="-342900"/>
            <a:r>
              <a:rPr lang="nb-NO" dirty="0">
                <a:cs typeface="Times New Roman" panose="02020603050405020304" pitchFamily="18" charset="0"/>
              </a:rPr>
              <a:t>Hva motiverer en ungdom til å snakke?</a:t>
            </a:r>
          </a:p>
          <a:p>
            <a:pPr marL="342900" indent="-342900"/>
            <a:endParaRPr lang="nb-NO" dirty="0">
              <a:cs typeface="Times New Roman" panose="02020603050405020304" pitchFamily="18" charset="0"/>
            </a:endParaRPr>
          </a:p>
          <a:p>
            <a:pPr marL="342900" indent="-342900"/>
            <a:r>
              <a:rPr lang="nb-NO" dirty="0">
                <a:cs typeface="Times New Roman" panose="02020603050405020304" pitchFamily="18" charset="0"/>
              </a:rPr>
              <a:t>Hvordan motivere vi dem til å snakke?</a:t>
            </a:r>
          </a:p>
          <a:p>
            <a:pPr marL="342900" indent="-342900"/>
            <a:endParaRPr lang="nb-NO" dirty="0">
              <a:cs typeface="Times New Roman" panose="02020603050405020304" pitchFamily="18" charset="0"/>
            </a:endParaRPr>
          </a:p>
          <a:p>
            <a:pPr marL="342900" indent="-342900"/>
            <a:r>
              <a:rPr lang="nb-NO" dirty="0">
                <a:cs typeface="Times New Roman" panose="02020603050405020304" pitchFamily="18" charset="0"/>
              </a:rPr>
              <a:t>Hva er viktigst å ha med i samtalen når man raskt må gjennomføre en samtale </a:t>
            </a:r>
            <a:r>
              <a:rPr lang="nb-NO" i="1" dirty="0">
                <a:cs typeface="Times New Roman" panose="02020603050405020304" pitchFamily="18" charset="0"/>
              </a:rPr>
              <a:t>uten forberedelse</a:t>
            </a:r>
            <a:endParaRPr lang="nb-NO" dirty="0">
              <a:cs typeface="Times New Roman" panose="02020603050405020304" pitchFamily="18" charset="0"/>
            </a:endParaRPr>
          </a:p>
          <a:p>
            <a:endParaRPr lang="nb-NO" dirty="0"/>
          </a:p>
        </p:txBody>
      </p:sp>
    </p:spTree>
    <p:extLst>
      <p:ext uri="{BB962C8B-B14F-4D97-AF65-F5344CB8AC3E}">
        <p14:creationId xmlns:p14="http://schemas.microsoft.com/office/powerpoint/2010/main" val="3450417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26B46-B8E2-4DFA-8C88-2C0751D31974}"/>
              </a:ext>
            </a:extLst>
          </p:cNvPr>
          <p:cNvSpPr>
            <a:spLocks noGrp="1"/>
          </p:cNvSpPr>
          <p:nvPr>
            <p:ph type="title"/>
          </p:nvPr>
        </p:nvSpPr>
        <p:spPr/>
        <p:txBody>
          <a:bodyPr/>
          <a:lstStyle/>
          <a:p>
            <a:r>
              <a:rPr lang="nb-NO" dirty="0"/>
              <a:t>Viktig å huske</a:t>
            </a:r>
          </a:p>
        </p:txBody>
      </p:sp>
      <p:sp>
        <p:nvSpPr>
          <p:cNvPr id="3" name="Plassholder for innhold 2">
            <a:extLst>
              <a:ext uri="{FF2B5EF4-FFF2-40B4-BE49-F238E27FC236}">
                <a16:creationId xmlns:a16="http://schemas.microsoft.com/office/drawing/2014/main" id="{59713255-C3DE-4AF3-AD87-03062982A3BC}"/>
              </a:ext>
            </a:extLst>
          </p:cNvPr>
          <p:cNvSpPr>
            <a:spLocks noGrp="1"/>
          </p:cNvSpPr>
          <p:nvPr>
            <p:ph sz="half" idx="1"/>
          </p:nvPr>
        </p:nvSpPr>
        <p:spPr/>
        <p:txBody>
          <a:bodyPr>
            <a:normAutofit fontScale="85000" lnSpcReduction="20000"/>
          </a:bodyPr>
          <a:lstStyle/>
          <a:p>
            <a:pPr marL="427038">
              <a:spcBef>
                <a:spcPts val="450"/>
              </a:spcBef>
              <a:buFont typeface="Arial" charset="0"/>
              <a:buChar char="•"/>
              <a:defRPr/>
            </a:pPr>
            <a:r>
              <a:rPr lang="nb-NO" altLang="nb-NO" dirty="0">
                <a:solidFill>
                  <a:srgbClr val="000000"/>
                </a:solidFill>
                <a:cs typeface="Times New Roman" panose="02020603050405020304" pitchFamily="18" charset="0"/>
              </a:rPr>
              <a:t>Barnet er selv ekspert på sin virkelighet </a:t>
            </a:r>
          </a:p>
          <a:p>
            <a:pPr marL="427038">
              <a:spcBef>
                <a:spcPts val="450"/>
              </a:spcBef>
              <a:buFont typeface="Arial" charset="0"/>
              <a:buChar char="•"/>
              <a:defRPr/>
            </a:pPr>
            <a:r>
              <a:rPr lang="nb-NO" altLang="nb-NO" dirty="0">
                <a:solidFill>
                  <a:srgbClr val="000000"/>
                </a:solidFill>
                <a:cs typeface="Times New Roman" panose="02020603050405020304" pitchFamily="18" charset="0"/>
              </a:rPr>
              <a:t>Selv små barn, helt med i 3-4 års alder kan gjenkalle og fortelle om selvopplevde hendelser i sine liv</a:t>
            </a:r>
          </a:p>
          <a:p>
            <a:pPr marL="427038">
              <a:spcBef>
                <a:spcPts val="450"/>
              </a:spcBef>
              <a:buFont typeface="Arial" charset="0"/>
              <a:buChar char="•"/>
              <a:defRPr/>
            </a:pPr>
            <a:r>
              <a:rPr lang="nb-NO" altLang="nb-NO" dirty="0">
                <a:solidFill>
                  <a:srgbClr val="000000"/>
                </a:solidFill>
                <a:cs typeface="Times New Roman" panose="02020603050405020304" pitchFamily="18" charset="0"/>
              </a:rPr>
              <a:t>Barn må føle seg trygge for å tørre og ville fortelle om sine volds- og overgrepserfaringer</a:t>
            </a:r>
          </a:p>
          <a:p>
            <a:pPr marL="427038">
              <a:spcBef>
                <a:spcPts val="450"/>
              </a:spcBef>
              <a:buFont typeface="Arial" charset="0"/>
              <a:buChar char="•"/>
              <a:defRPr/>
            </a:pPr>
            <a:r>
              <a:rPr lang="nb-NO" altLang="nb-NO" dirty="0">
                <a:solidFill>
                  <a:srgbClr val="000000"/>
                </a:solidFill>
                <a:cs typeface="Times New Roman" panose="02020603050405020304" pitchFamily="18" charset="0"/>
              </a:rPr>
              <a:t>Voksne har en viktig rolle i forhold til å hjelpe og motivere barnet til å fortelle</a:t>
            </a:r>
          </a:p>
          <a:p>
            <a:pPr marL="427038">
              <a:spcBef>
                <a:spcPts val="450"/>
              </a:spcBef>
              <a:buFont typeface="Arial" charset="0"/>
              <a:buChar char="•"/>
              <a:defRPr/>
            </a:pPr>
            <a:r>
              <a:rPr lang="nb-NO" altLang="nb-NO" dirty="0">
                <a:solidFill>
                  <a:srgbClr val="000000"/>
                </a:solidFill>
                <a:cs typeface="Times New Roman" panose="02020603050405020304" pitchFamily="18" charset="0"/>
              </a:rPr>
              <a:t>Samtalens forløp er den voksnes ansvar</a:t>
            </a:r>
          </a:p>
        </p:txBody>
      </p:sp>
      <p:sp>
        <p:nvSpPr>
          <p:cNvPr id="4" name="Plassholder for innhold 3">
            <a:extLst>
              <a:ext uri="{FF2B5EF4-FFF2-40B4-BE49-F238E27FC236}">
                <a16:creationId xmlns:a16="http://schemas.microsoft.com/office/drawing/2014/main" id="{9452D0DE-ED04-4D29-93F9-28A5B9AA1227}"/>
              </a:ext>
            </a:extLst>
          </p:cNvPr>
          <p:cNvSpPr>
            <a:spLocks noGrp="1"/>
          </p:cNvSpPr>
          <p:nvPr>
            <p:ph sz="half" idx="2"/>
          </p:nvPr>
        </p:nvSpPr>
        <p:spPr/>
        <p:txBody>
          <a:bodyPr>
            <a:normAutofit fontScale="85000" lnSpcReduction="20000"/>
          </a:bodyPr>
          <a:lstStyle/>
          <a:p>
            <a:pPr marL="427038">
              <a:spcBef>
                <a:spcPts val="450"/>
              </a:spcBef>
              <a:buFont typeface="Arial" charset="0"/>
              <a:buChar char="•"/>
              <a:defRPr/>
            </a:pPr>
            <a:r>
              <a:rPr lang="nb-NO" altLang="nb-NO" dirty="0">
                <a:solidFill>
                  <a:srgbClr val="000000"/>
                </a:solidFill>
                <a:cs typeface="Times New Roman" panose="02020603050405020304" pitchFamily="18" charset="0"/>
              </a:rPr>
              <a:t>Barn blir aldri bedre til å fortelle enn det de voksne er til å lytte</a:t>
            </a:r>
          </a:p>
          <a:p>
            <a:pPr marL="427038">
              <a:spcBef>
                <a:spcPts val="450"/>
              </a:spcBef>
              <a:buFont typeface="Arial" charset="0"/>
              <a:buChar char="•"/>
              <a:defRPr/>
            </a:pPr>
            <a:r>
              <a:rPr lang="nb-NO" altLang="nb-NO" dirty="0">
                <a:solidFill>
                  <a:srgbClr val="000000"/>
                </a:solidFill>
                <a:cs typeface="Times New Roman" panose="02020603050405020304" pitchFamily="18" charset="0"/>
              </a:rPr>
              <a:t>Barn trenger oppriktige, tydelige og direkte voksne</a:t>
            </a:r>
          </a:p>
          <a:p>
            <a:pPr marL="427038">
              <a:spcBef>
                <a:spcPts val="450"/>
              </a:spcBef>
              <a:buFont typeface="Arial" charset="0"/>
              <a:buChar char="•"/>
              <a:defRPr/>
            </a:pPr>
            <a:r>
              <a:rPr lang="nb-NO" altLang="nb-NO" dirty="0">
                <a:solidFill>
                  <a:srgbClr val="000000"/>
                </a:solidFill>
                <a:cs typeface="Times New Roman" panose="02020603050405020304" pitchFamily="18" charset="0"/>
              </a:rPr>
              <a:t>Barn trenger tid</a:t>
            </a:r>
          </a:p>
          <a:p>
            <a:pPr marL="427038">
              <a:spcBef>
                <a:spcPts val="450"/>
              </a:spcBef>
              <a:buFont typeface="Arial" charset="0"/>
              <a:buChar char="•"/>
              <a:defRPr/>
            </a:pPr>
            <a:r>
              <a:rPr lang="nb-NO" altLang="nb-NO" dirty="0">
                <a:solidFill>
                  <a:srgbClr val="000000"/>
                </a:solidFill>
                <a:cs typeface="Times New Roman" panose="02020603050405020304" pitchFamily="18" charset="0"/>
              </a:rPr>
              <a:t>Viktig å stoppe i tide</a:t>
            </a:r>
          </a:p>
          <a:p>
            <a:pPr marL="427038">
              <a:spcBef>
                <a:spcPts val="450"/>
              </a:spcBef>
              <a:buFont typeface="Arial" charset="0"/>
              <a:buChar char="•"/>
              <a:defRPr/>
            </a:pPr>
            <a:r>
              <a:rPr lang="nb-NO" altLang="nb-NO" dirty="0">
                <a:solidFill>
                  <a:srgbClr val="000000"/>
                </a:solidFill>
                <a:cs typeface="Times New Roman" panose="02020603050405020304" pitchFamily="18" charset="0"/>
              </a:rPr>
              <a:t>Barn som er utsatt er vare på voksnes signaler og reaksjoner – vis interesse og anerkjennelse </a:t>
            </a:r>
          </a:p>
          <a:p>
            <a:endParaRPr lang="nb-NO" dirty="0"/>
          </a:p>
        </p:txBody>
      </p:sp>
    </p:spTree>
    <p:extLst>
      <p:ext uri="{BB962C8B-B14F-4D97-AF65-F5344CB8AC3E}">
        <p14:creationId xmlns:p14="http://schemas.microsoft.com/office/powerpoint/2010/main" val="2262192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D19632-B3A6-400A-B8C4-A5DF9B861D81}"/>
              </a:ext>
            </a:extLst>
          </p:cNvPr>
          <p:cNvSpPr>
            <a:spLocks noGrp="1"/>
          </p:cNvSpPr>
          <p:nvPr>
            <p:ph type="title"/>
          </p:nvPr>
        </p:nvSpPr>
        <p:spPr/>
        <p:txBody>
          <a:bodyPr>
            <a:normAutofit/>
          </a:bodyPr>
          <a:lstStyle/>
          <a:p>
            <a:r>
              <a:rPr lang="nb-NO" sz="4000" dirty="0"/>
              <a:t>God spørreteknikk sett med etterforskningsbriller</a:t>
            </a:r>
          </a:p>
        </p:txBody>
      </p:sp>
      <p:sp>
        <p:nvSpPr>
          <p:cNvPr id="4" name="Plassholder for innhold 3">
            <a:extLst>
              <a:ext uri="{FF2B5EF4-FFF2-40B4-BE49-F238E27FC236}">
                <a16:creationId xmlns:a16="http://schemas.microsoft.com/office/drawing/2014/main" id="{F2F0DD7D-D225-4C60-B95A-7C5D8F607E13}"/>
              </a:ext>
            </a:extLst>
          </p:cNvPr>
          <p:cNvSpPr>
            <a:spLocks noGrp="1"/>
          </p:cNvSpPr>
          <p:nvPr>
            <p:ph sz="half" idx="1"/>
          </p:nvPr>
        </p:nvSpPr>
        <p:spPr/>
        <p:txBody>
          <a:bodyPr>
            <a:normAutofit fontScale="85000" lnSpcReduction="20000"/>
          </a:bodyPr>
          <a:lstStyle/>
          <a:p>
            <a:pPr>
              <a:spcBef>
                <a:spcPts val="400"/>
              </a:spcBef>
              <a:buClr>
                <a:srgbClr val="000000"/>
              </a:buClr>
              <a:buSzPct val="100000"/>
              <a:defRPr/>
            </a:pPr>
            <a:r>
              <a:rPr lang="nb-NO" altLang="nb-NO" dirty="0">
                <a:solidFill>
                  <a:srgbClr val="000000"/>
                </a:solidFill>
                <a:latin typeface="+mj-lt"/>
                <a:cs typeface="Times New Roman" panose="02020603050405020304" pitchFamily="18" charset="0"/>
              </a:rPr>
              <a:t>Når barnet begynner å fortelle – stopp i tide, skriv logg/ta opp og kontakt barnevern og politi</a:t>
            </a:r>
          </a:p>
          <a:p>
            <a:pPr>
              <a:spcBef>
                <a:spcPts val="400"/>
              </a:spcBef>
              <a:buClr>
                <a:srgbClr val="000000"/>
              </a:buClr>
              <a:buSzPct val="100000"/>
              <a:defRPr/>
            </a:pPr>
            <a:endParaRPr lang="nb-NO" altLang="nb-NO" dirty="0">
              <a:solidFill>
                <a:srgbClr val="000000"/>
              </a:solidFill>
              <a:latin typeface="+mj-lt"/>
              <a:cs typeface="Times New Roman" panose="02020603050405020304" pitchFamily="18" charset="0"/>
            </a:endParaRPr>
          </a:p>
          <a:p>
            <a:pPr>
              <a:spcBef>
                <a:spcPts val="400"/>
              </a:spcBef>
              <a:buClr>
                <a:srgbClr val="000000"/>
              </a:buClr>
              <a:buSzPct val="100000"/>
              <a:defRPr/>
            </a:pPr>
            <a:r>
              <a:rPr lang="nb-NO" altLang="nb-NO" dirty="0">
                <a:solidFill>
                  <a:srgbClr val="000000"/>
                </a:solidFill>
                <a:latin typeface="+mj-lt"/>
                <a:cs typeface="Times New Roman" panose="02020603050405020304" pitchFamily="18" charset="0"/>
              </a:rPr>
              <a:t>For mye informasjon og uheldig stilte spørsmål vil som oftest vanskeliggjøre etterforskningen og forringe bevisverdien i en eventuelle fremtidig straffesak. </a:t>
            </a:r>
          </a:p>
          <a:p>
            <a:pPr>
              <a:spcBef>
                <a:spcPts val="400"/>
              </a:spcBef>
              <a:buClr>
                <a:srgbClr val="000000"/>
              </a:buClr>
              <a:buSzPct val="100000"/>
              <a:defRPr/>
            </a:pPr>
            <a:endParaRPr lang="nb-NO" altLang="nb-NO" dirty="0">
              <a:solidFill>
                <a:srgbClr val="000000"/>
              </a:solidFill>
              <a:latin typeface="+mj-lt"/>
              <a:cs typeface="Times New Roman" panose="02020603050405020304" pitchFamily="18" charset="0"/>
            </a:endParaRPr>
          </a:p>
          <a:p>
            <a:pPr>
              <a:spcBef>
                <a:spcPts val="400"/>
              </a:spcBef>
              <a:buClr>
                <a:srgbClr val="000000"/>
              </a:buClr>
              <a:buSzPct val="100000"/>
              <a:defRPr/>
            </a:pPr>
            <a:r>
              <a:rPr lang="nb-NO" altLang="nb-NO" dirty="0">
                <a:solidFill>
                  <a:srgbClr val="000000"/>
                </a:solidFill>
                <a:latin typeface="+mj-lt"/>
                <a:cs typeface="Times New Roman" panose="02020603050405020304" pitchFamily="18" charset="0"/>
              </a:rPr>
              <a:t>Tommelfingerregel: Still åpne spørsmål slik at barnet har muligheten til å snakke mest mulig fritt</a:t>
            </a:r>
            <a:r>
              <a:rPr lang="nb-NO" altLang="nb-NO" sz="2400" dirty="0">
                <a:solidFill>
                  <a:srgbClr val="000000"/>
                </a:solidFill>
                <a:latin typeface="+mj-lt"/>
                <a:cs typeface="Times New Roman" panose="02020603050405020304" pitchFamily="18" charset="0"/>
              </a:rPr>
              <a:t>. </a:t>
            </a:r>
          </a:p>
        </p:txBody>
      </p:sp>
      <p:pic>
        <p:nvPicPr>
          <p:cNvPr id="6" name="Plassholder for innhold 5">
            <a:extLst>
              <a:ext uri="{FF2B5EF4-FFF2-40B4-BE49-F238E27FC236}">
                <a16:creationId xmlns:a16="http://schemas.microsoft.com/office/drawing/2014/main" id="{7C924BC9-9371-4692-A1EA-8FAAC78C33A1}"/>
              </a:ext>
            </a:extLst>
          </p:cNvPr>
          <p:cNvPicPr>
            <a:picLocks noGrp="1" noChangeAspect="1"/>
          </p:cNvPicPr>
          <p:nvPr>
            <p:ph sz="half" idx="2"/>
          </p:nvPr>
        </p:nvPicPr>
        <p:blipFill>
          <a:blip r:embed="rId3"/>
          <a:stretch>
            <a:fillRect/>
          </a:stretch>
        </p:blipFill>
        <p:spPr>
          <a:xfrm>
            <a:off x="6642099" y="2305050"/>
            <a:ext cx="4241802" cy="3871913"/>
          </a:xfrm>
          <a:prstGeom prst="rect">
            <a:avLst/>
          </a:prstGeom>
        </p:spPr>
      </p:pic>
    </p:spTree>
    <p:extLst>
      <p:ext uri="{BB962C8B-B14F-4D97-AF65-F5344CB8AC3E}">
        <p14:creationId xmlns:p14="http://schemas.microsoft.com/office/powerpoint/2010/main" val="780712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6DEDD-3F38-435B-A0E9-2DB451A20E89}"/>
              </a:ext>
            </a:extLst>
          </p:cNvPr>
          <p:cNvSpPr>
            <a:spLocks noGrp="1"/>
          </p:cNvSpPr>
          <p:nvPr>
            <p:ph type="title"/>
          </p:nvPr>
        </p:nvSpPr>
        <p:spPr/>
        <p:txBody>
          <a:bodyPr/>
          <a:lstStyle/>
          <a:p>
            <a:r>
              <a:rPr lang="nb-NO" dirty="0"/>
              <a:t>…. fortsettelse god spørreteknikk</a:t>
            </a:r>
          </a:p>
        </p:txBody>
      </p:sp>
      <p:sp>
        <p:nvSpPr>
          <p:cNvPr id="5" name="Plassholder for innhold 4">
            <a:extLst>
              <a:ext uri="{FF2B5EF4-FFF2-40B4-BE49-F238E27FC236}">
                <a16:creationId xmlns:a16="http://schemas.microsoft.com/office/drawing/2014/main" id="{3D31E539-D2A4-4293-A9D6-0CD42A099081}"/>
              </a:ext>
            </a:extLst>
          </p:cNvPr>
          <p:cNvSpPr>
            <a:spLocks noGrp="1"/>
          </p:cNvSpPr>
          <p:nvPr>
            <p:ph idx="1"/>
          </p:nvPr>
        </p:nvSpPr>
        <p:spPr>
          <a:xfrm>
            <a:off x="838200" y="2266751"/>
            <a:ext cx="10515600" cy="3910211"/>
          </a:xfrm>
        </p:spPr>
        <p:txBody>
          <a:bodyPr>
            <a:normAutofit/>
          </a:bodyPr>
          <a:lstStyle/>
          <a:p>
            <a:pPr marL="0" indent="0">
              <a:spcBef>
                <a:spcPts val="400"/>
              </a:spcBef>
              <a:buClr>
                <a:srgbClr val="000000"/>
              </a:buClr>
              <a:buSzPct val="100000"/>
              <a:buNone/>
              <a:defRPr/>
            </a:pPr>
            <a:r>
              <a:rPr lang="nb-NO" altLang="nb-NO" sz="2200" b="1" dirty="0">
                <a:latin typeface="+mj-lt"/>
                <a:cs typeface="Times New Roman" panose="02020603050405020304" pitchFamily="18" charset="0"/>
              </a:rPr>
              <a:t>Spørsmål som er gode å stille:</a:t>
            </a:r>
          </a:p>
          <a:p>
            <a:pPr marL="0" indent="0">
              <a:spcBef>
                <a:spcPts val="400"/>
              </a:spcBef>
              <a:buClr>
                <a:srgbClr val="000000"/>
              </a:buClr>
              <a:buSzPct val="100000"/>
              <a:buNone/>
              <a:defRPr/>
            </a:pPr>
            <a:r>
              <a:rPr lang="nb-NO" altLang="nb-NO" sz="2200" dirty="0">
                <a:latin typeface="+mj-lt"/>
                <a:cs typeface="Times New Roman" panose="02020603050405020304" pitchFamily="18" charset="0"/>
              </a:rPr>
              <a:t>Tenk på å bruke åpne spørsmål, bruk imperativ form</a:t>
            </a:r>
          </a:p>
          <a:p>
            <a:pPr marL="198438" indent="0">
              <a:spcBef>
                <a:spcPts val="400"/>
              </a:spcBef>
              <a:buSzPct val="100000"/>
              <a:buNone/>
              <a:defRPr/>
            </a:pPr>
            <a:endParaRPr lang="nb-NO" altLang="nb-NO" sz="2200" b="1" dirty="0">
              <a:latin typeface="+mj-lt"/>
              <a:cs typeface="Times New Roman" panose="02020603050405020304" pitchFamily="18" charset="0"/>
            </a:endParaRPr>
          </a:p>
          <a:p>
            <a:pPr marL="0" indent="0">
              <a:spcBef>
                <a:spcPts val="400"/>
              </a:spcBef>
              <a:buClr>
                <a:srgbClr val="000000"/>
              </a:buClr>
              <a:buSzPct val="100000"/>
              <a:buNone/>
              <a:defRPr/>
            </a:pPr>
            <a:r>
              <a:rPr lang="nb-NO" altLang="nb-NO" sz="2200" b="1" dirty="0">
                <a:latin typeface="+mj-lt"/>
                <a:cs typeface="Times New Roman" panose="02020603050405020304" pitchFamily="18" charset="0"/>
              </a:rPr>
              <a:t>Eksempel:</a:t>
            </a:r>
          </a:p>
          <a:p>
            <a:pPr marL="457200" lvl="1" indent="0">
              <a:spcBef>
                <a:spcPts val="400"/>
              </a:spcBef>
              <a:buClr>
                <a:srgbClr val="000000"/>
              </a:buClr>
              <a:buSzPct val="100000"/>
              <a:buNone/>
              <a:defRPr/>
            </a:pPr>
            <a:r>
              <a:rPr lang="nb-NO" altLang="nb-NO" sz="1800" u="sng" dirty="0">
                <a:latin typeface="+mj-lt"/>
                <a:cs typeface="Times New Roman" panose="02020603050405020304" pitchFamily="18" charset="0"/>
              </a:rPr>
              <a:t>Barnet</a:t>
            </a:r>
            <a:r>
              <a:rPr lang="nb-NO" altLang="nb-NO" sz="1800" dirty="0">
                <a:latin typeface="+mj-lt"/>
                <a:cs typeface="Times New Roman" panose="02020603050405020304" pitchFamily="18" charset="0"/>
              </a:rPr>
              <a:t>: "Jeg var helt alene om kvelden, da var jeg veldig redd".   </a:t>
            </a:r>
          </a:p>
          <a:p>
            <a:pPr marL="457200" lvl="1" indent="0">
              <a:spcBef>
                <a:spcPts val="400"/>
              </a:spcBef>
              <a:buClr>
                <a:srgbClr val="000000"/>
              </a:buClr>
              <a:buSzPct val="100000"/>
              <a:buNone/>
              <a:defRPr/>
            </a:pPr>
            <a:r>
              <a:rPr lang="nb-NO" altLang="nb-NO" sz="1800" u="sng" dirty="0">
                <a:latin typeface="+mj-lt"/>
                <a:cs typeface="Times New Roman" panose="02020603050405020304" pitchFamily="18" charset="0"/>
              </a:rPr>
              <a:t>Voksen</a:t>
            </a:r>
            <a:r>
              <a:rPr lang="nb-NO" altLang="nb-NO" sz="1800" dirty="0">
                <a:latin typeface="+mj-lt"/>
                <a:cs typeface="Times New Roman" panose="02020603050405020304" pitchFamily="18" charset="0"/>
              </a:rPr>
              <a:t>: "Fortell meg om det, så godt du kan".</a:t>
            </a:r>
          </a:p>
          <a:p>
            <a:pPr marL="0" indent="0">
              <a:spcBef>
                <a:spcPts val="400"/>
              </a:spcBef>
              <a:buClr>
                <a:srgbClr val="000000"/>
              </a:buClr>
              <a:buSzPct val="100000"/>
              <a:buNone/>
              <a:defRPr/>
            </a:pPr>
            <a:endParaRPr lang="nb-NO" altLang="nb-NO" sz="2200" b="1" dirty="0">
              <a:latin typeface="+mj-lt"/>
              <a:cs typeface="Times New Roman" panose="02020603050405020304" pitchFamily="18" charset="0"/>
            </a:endParaRPr>
          </a:p>
          <a:p>
            <a:pPr marL="0" indent="0">
              <a:spcBef>
                <a:spcPts val="400"/>
              </a:spcBef>
              <a:buClr>
                <a:srgbClr val="000000"/>
              </a:buClr>
              <a:buSzPct val="100000"/>
              <a:buNone/>
              <a:defRPr/>
            </a:pPr>
            <a:r>
              <a:rPr lang="nb-NO" altLang="nb-NO" sz="2200" b="1" dirty="0">
                <a:latin typeface="+mj-lt"/>
                <a:cs typeface="Times New Roman" panose="02020603050405020304" pitchFamily="18" charset="0"/>
              </a:rPr>
              <a:t>Nøkkelspørsmål / referanse til tidligere utsagn</a:t>
            </a:r>
          </a:p>
          <a:p>
            <a:pPr marL="457200" lvl="1" indent="0">
              <a:spcBef>
                <a:spcPts val="400"/>
              </a:spcBef>
              <a:buClr>
                <a:srgbClr val="000000"/>
              </a:buClr>
              <a:buSzPct val="100000"/>
              <a:buNone/>
              <a:defRPr/>
            </a:pPr>
            <a:r>
              <a:rPr lang="nb-NO" altLang="nb-NO" sz="1800" dirty="0">
                <a:latin typeface="+mj-lt"/>
                <a:cs typeface="Times New Roman" panose="02020603050405020304" pitchFamily="18" charset="0"/>
              </a:rPr>
              <a:t>Du sa i stad at du følte du var trist. Hvordan trist var du?</a:t>
            </a:r>
          </a:p>
          <a:p>
            <a:pPr marL="457200" lvl="1" indent="0">
              <a:spcBef>
                <a:spcPts val="400"/>
              </a:spcBef>
              <a:buClr>
                <a:srgbClr val="000000"/>
              </a:buClr>
              <a:buSzPct val="100000"/>
              <a:buNone/>
              <a:defRPr/>
            </a:pPr>
            <a:r>
              <a:rPr lang="nb-NO" altLang="nb-NO" sz="1800" dirty="0">
                <a:latin typeface="+mj-lt"/>
                <a:cs typeface="Times New Roman" panose="02020603050405020304" pitchFamily="18" charset="0"/>
              </a:rPr>
              <a:t>Du sier det var ekkelt, fortell slik at jeg forstår hvordan ekkelt!</a:t>
            </a:r>
          </a:p>
        </p:txBody>
      </p:sp>
      <p:sp>
        <p:nvSpPr>
          <p:cNvPr id="6" name="Snakkeboble: oval 5">
            <a:extLst>
              <a:ext uri="{FF2B5EF4-FFF2-40B4-BE49-F238E27FC236}">
                <a16:creationId xmlns:a16="http://schemas.microsoft.com/office/drawing/2014/main" id="{C3505AF5-2559-420D-8EEF-AFC70C2B8FB7}"/>
              </a:ext>
            </a:extLst>
          </p:cNvPr>
          <p:cNvSpPr/>
          <p:nvPr/>
        </p:nvSpPr>
        <p:spPr>
          <a:xfrm>
            <a:off x="7469505" y="1994814"/>
            <a:ext cx="1554480" cy="10744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Fortell mer om det!</a:t>
            </a:r>
          </a:p>
        </p:txBody>
      </p:sp>
      <p:sp>
        <p:nvSpPr>
          <p:cNvPr id="7" name="Snakkeboble: oval 6">
            <a:extLst>
              <a:ext uri="{FF2B5EF4-FFF2-40B4-BE49-F238E27FC236}">
                <a16:creationId xmlns:a16="http://schemas.microsoft.com/office/drawing/2014/main" id="{F49218F9-4861-4D68-BA61-EA649D540DD0}"/>
              </a:ext>
            </a:extLst>
          </p:cNvPr>
          <p:cNvSpPr/>
          <p:nvPr/>
        </p:nvSpPr>
        <p:spPr>
          <a:xfrm>
            <a:off x="7831455" y="3412709"/>
            <a:ext cx="2385060" cy="1074419"/>
          </a:xfrm>
          <a:prstGeom prst="wedgeEllipseCallout">
            <a:avLst>
              <a:gd name="adj1" fmla="val -66840"/>
              <a:gd name="adj2" fmla="val 22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Fortell meg om det med dine egne ord!</a:t>
            </a:r>
          </a:p>
        </p:txBody>
      </p:sp>
      <p:sp>
        <p:nvSpPr>
          <p:cNvPr id="8" name="Snakkeboble: oval 7">
            <a:extLst>
              <a:ext uri="{FF2B5EF4-FFF2-40B4-BE49-F238E27FC236}">
                <a16:creationId xmlns:a16="http://schemas.microsoft.com/office/drawing/2014/main" id="{C078C3BF-6B21-40C6-81BE-BC7BDFBBCA68}"/>
              </a:ext>
            </a:extLst>
          </p:cNvPr>
          <p:cNvSpPr/>
          <p:nvPr/>
        </p:nvSpPr>
        <p:spPr>
          <a:xfrm>
            <a:off x="10046970" y="2130783"/>
            <a:ext cx="1554480" cy="1074419"/>
          </a:xfrm>
          <a:prstGeom prst="wedgeEllipseCallout">
            <a:avLst>
              <a:gd name="adj1" fmla="val -47304"/>
              <a:gd name="adj2" fmla="val 47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Fortell slik at jeg forstår!</a:t>
            </a:r>
          </a:p>
        </p:txBody>
      </p:sp>
      <p:sp>
        <p:nvSpPr>
          <p:cNvPr id="9" name="Snakkeboble: oval 8">
            <a:extLst>
              <a:ext uri="{FF2B5EF4-FFF2-40B4-BE49-F238E27FC236}">
                <a16:creationId xmlns:a16="http://schemas.microsoft.com/office/drawing/2014/main" id="{A0F4678C-2495-4D05-871B-E618A9EDF5A2}"/>
              </a:ext>
            </a:extLst>
          </p:cNvPr>
          <p:cNvSpPr/>
          <p:nvPr/>
        </p:nvSpPr>
        <p:spPr>
          <a:xfrm>
            <a:off x="9456420" y="4460714"/>
            <a:ext cx="2735580" cy="1074419"/>
          </a:xfrm>
          <a:prstGeom prst="wedgeEllipseCallout">
            <a:avLst>
              <a:gd name="adj1" fmla="val -65958"/>
              <a:gd name="adj2" fmla="val -18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Prøv å forklar…så godt du kan!</a:t>
            </a:r>
          </a:p>
        </p:txBody>
      </p:sp>
      <p:sp>
        <p:nvSpPr>
          <p:cNvPr id="10" name="Snakkeboble: oval 9">
            <a:extLst>
              <a:ext uri="{FF2B5EF4-FFF2-40B4-BE49-F238E27FC236}">
                <a16:creationId xmlns:a16="http://schemas.microsoft.com/office/drawing/2014/main" id="{D7A3F6C6-6276-4B80-9D9F-0E7095E79D0E}"/>
              </a:ext>
            </a:extLst>
          </p:cNvPr>
          <p:cNvSpPr/>
          <p:nvPr/>
        </p:nvSpPr>
        <p:spPr>
          <a:xfrm>
            <a:off x="7656195" y="5483620"/>
            <a:ext cx="2735580" cy="1074419"/>
          </a:xfrm>
          <a:prstGeom prst="wedgeEllipseCallout">
            <a:avLst>
              <a:gd name="adj1" fmla="val -58437"/>
              <a:gd name="adj2" fmla="val -73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 meg alt som hendte, så godt du kan!</a:t>
            </a:r>
          </a:p>
        </p:txBody>
      </p:sp>
    </p:spTree>
    <p:extLst>
      <p:ext uri="{BB962C8B-B14F-4D97-AF65-F5344CB8AC3E}">
        <p14:creationId xmlns:p14="http://schemas.microsoft.com/office/powerpoint/2010/main" val="33349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30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40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wipe(down)">
                                      <p:cBhvr>
                                        <p:cTn id="24" dur="500"/>
                                        <p:tgtEl>
                                          <p:spTgt spid="5">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down)">
                                      <p:cBhvr>
                                        <p:cTn id="27" dur="500"/>
                                        <p:tgtEl>
                                          <p:spTgt spid="5">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wipe(down)">
                                      <p:cBhvr>
                                        <p:cTn id="3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811D48-AE6B-4841-BCDC-1EE5D37E84E3}"/>
              </a:ext>
            </a:extLst>
          </p:cNvPr>
          <p:cNvSpPr>
            <a:spLocks noGrp="1"/>
          </p:cNvSpPr>
          <p:nvPr>
            <p:ph type="title"/>
          </p:nvPr>
        </p:nvSpPr>
        <p:spPr/>
        <p:txBody>
          <a:bodyPr/>
          <a:lstStyle/>
          <a:p>
            <a:r>
              <a:rPr lang="nb-NO" dirty="0"/>
              <a:t>Toleransevinduet</a:t>
            </a:r>
          </a:p>
        </p:txBody>
      </p:sp>
      <p:pic>
        <p:nvPicPr>
          <p:cNvPr id="7" name="Plassholder for innhold 6">
            <a:extLst>
              <a:ext uri="{FF2B5EF4-FFF2-40B4-BE49-F238E27FC236}">
                <a16:creationId xmlns:a16="http://schemas.microsoft.com/office/drawing/2014/main" id="{A79C49BD-FFC0-49D0-9627-9585418793F8}"/>
              </a:ext>
            </a:extLst>
          </p:cNvPr>
          <p:cNvPicPr>
            <a:picLocks noGrp="1" noChangeAspect="1"/>
          </p:cNvPicPr>
          <p:nvPr>
            <p:ph idx="1"/>
          </p:nvPr>
        </p:nvPicPr>
        <p:blipFill>
          <a:blip r:embed="rId3"/>
          <a:stretch>
            <a:fillRect/>
          </a:stretch>
        </p:blipFill>
        <p:spPr>
          <a:xfrm>
            <a:off x="842623" y="2042472"/>
            <a:ext cx="6192022" cy="4608634"/>
          </a:xfrm>
          <a:prstGeom prst="rect">
            <a:avLst/>
          </a:prstGeom>
        </p:spPr>
      </p:pic>
    </p:spTree>
    <p:extLst>
      <p:ext uri="{BB962C8B-B14F-4D97-AF65-F5344CB8AC3E}">
        <p14:creationId xmlns:p14="http://schemas.microsoft.com/office/powerpoint/2010/main" val="1049174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hlinkClick r:id="rId3"/>
            <a:extLst>
              <a:ext uri="{FF2B5EF4-FFF2-40B4-BE49-F238E27FC236}">
                <a16:creationId xmlns:a16="http://schemas.microsoft.com/office/drawing/2014/main" id="{9FEFE902-1F43-4068-B34C-8A50FFDDD89B}"/>
              </a:ext>
            </a:extLst>
          </p:cNvPr>
          <p:cNvPicPr>
            <a:picLocks noChangeAspect="1"/>
          </p:cNvPicPr>
          <p:nvPr/>
        </p:nvPicPr>
        <p:blipFill>
          <a:blip r:embed="rId4"/>
          <a:stretch>
            <a:fillRect/>
          </a:stretch>
        </p:blipFill>
        <p:spPr>
          <a:xfrm>
            <a:off x="758301" y="2266752"/>
            <a:ext cx="6945457" cy="3597921"/>
          </a:xfrm>
          <a:prstGeom prst="rect">
            <a:avLst/>
          </a:prstGeom>
        </p:spPr>
      </p:pic>
      <p:sp>
        <p:nvSpPr>
          <p:cNvPr id="5" name="Tittel 4">
            <a:extLst>
              <a:ext uri="{FF2B5EF4-FFF2-40B4-BE49-F238E27FC236}">
                <a16:creationId xmlns:a16="http://schemas.microsoft.com/office/drawing/2014/main" id="{1078CBE4-CCE8-49A0-8ADE-6D9B690BEF55}"/>
              </a:ext>
            </a:extLst>
          </p:cNvPr>
          <p:cNvSpPr>
            <a:spLocks noGrp="1"/>
          </p:cNvSpPr>
          <p:nvPr>
            <p:ph type="title"/>
          </p:nvPr>
        </p:nvSpPr>
        <p:spPr/>
        <p:txBody>
          <a:bodyPr/>
          <a:lstStyle/>
          <a:p>
            <a:r>
              <a:rPr lang="nb-NO" dirty="0"/>
              <a:t>Toleransevinduet for barn - film</a:t>
            </a:r>
          </a:p>
        </p:txBody>
      </p:sp>
    </p:spTree>
    <p:extLst>
      <p:ext uri="{BB962C8B-B14F-4D97-AF65-F5344CB8AC3E}">
        <p14:creationId xmlns:p14="http://schemas.microsoft.com/office/powerpoint/2010/main" val="3655158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b53cd08-77be-4d3b-ba1d-427896be14b1@master">
            <a:extLst>
              <a:ext uri="{FF2B5EF4-FFF2-40B4-BE49-F238E27FC236}">
                <a16:creationId xmlns:a16="http://schemas.microsoft.com/office/drawing/2014/main" id="{82B65A0B-5578-4200-82B8-4B4E8A12C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95" y="1164921"/>
            <a:ext cx="8087051" cy="54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21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E09212-9427-47C0-A1AA-6C21569ECCB2}"/>
              </a:ext>
            </a:extLst>
          </p:cNvPr>
          <p:cNvSpPr>
            <a:spLocks noGrp="1"/>
          </p:cNvSpPr>
          <p:nvPr>
            <p:ph type="title"/>
          </p:nvPr>
        </p:nvSpPr>
        <p:spPr>
          <a:xfrm>
            <a:off x="839788" y="941188"/>
            <a:ext cx="5256212" cy="3356492"/>
          </a:xfrm>
        </p:spPr>
        <p:txBody>
          <a:bodyPr>
            <a:noAutofit/>
          </a:bodyPr>
          <a:lstStyle/>
          <a:p>
            <a:r>
              <a:rPr lang="nb-NO" sz="4000" dirty="0"/>
              <a:t>Forebygging og håndtering av problematisk skadelig seksuell atferd hos barn og unge</a:t>
            </a:r>
          </a:p>
        </p:txBody>
      </p:sp>
      <p:sp>
        <p:nvSpPr>
          <p:cNvPr id="4" name="Plassholder for tekst 3">
            <a:extLst>
              <a:ext uri="{FF2B5EF4-FFF2-40B4-BE49-F238E27FC236}">
                <a16:creationId xmlns:a16="http://schemas.microsoft.com/office/drawing/2014/main" id="{50440D2D-17DA-4F63-A0AB-F7B0F6F1AAC3}"/>
              </a:ext>
            </a:extLst>
          </p:cNvPr>
          <p:cNvSpPr>
            <a:spLocks noGrp="1"/>
          </p:cNvSpPr>
          <p:nvPr>
            <p:ph type="body" sz="half" idx="2"/>
          </p:nvPr>
        </p:nvSpPr>
        <p:spPr>
          <a:xfrm>
            <a:off x="839788" y="4297680"/>
            <a:ext cx="5103812" cy="1571307"/>
          </a:xfrm>
        </p:spPr>
        <p:txBody>
          <a:bodyPr>
            <a:normAutofit/>
          </a:bodyPr>
          <a:lstStyle/>
          <a:p>
            <a:r>
              <a:rPr lang="nb-NO" sz="3200" dirty="0"/>
              <a:t>- en veileder for ansatte i barne- og ungdomsskolen</a:t>
            </a:r>
          </a:p>
        </p:txBody>
      </p:sp>
      <p:pic>
        <p:nvPicPr>
          <p:cNvPr id="1026" name="Picture 2" descr="3a67f100-5cf8-4a4a-807b-39d234624821@master">
            <a:hlinkClick r:id="rId3"/>
            <a:extLst>
              <a:ext uri="{FF2B5EF4-FFF2-40B4-BE49-F238E27FC236}">
                <a16:creationId xmlns:a16="http://schemas.microsoft.com/office/drawing/2014/main" id="{2FE73652-BCD9-4126-8953-911033824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144" y="996950"/>
            <a:ext cx="3484039"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3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43CBC9-242A-4A45-866C-021D6091D9EB}"/>
              </a:ext>
            </a:extLst>
          </p:cNvPr>
          <p:cNvSpPr>
            <a:spLocks noGrp="1"/>
          </p:cNvSpPr>
          <p:nvPr>
            <p:ph type="title"/>
          </p:nvPr>
        </p:nvSpPr>
        <p:spPr/>
        <p:txBody>
          <a:bodyPr/>
          <a:lstStyle/>
          <a:p>
            <a:r>
              <a:rPr lang="nb-NO" dirty="0"/>
              <a:t>Statistikk 2023</a:t>
            </a:r>
          </a:p>
        </p:txBody>
      </p:sp>
      <p:graphicFrame>
        <p:nvGraphicFramePr>
          <p:cNvPr id="3" name="Tabell 2">
            <a:extLst>
              <a:ext uri="{FF2B5EF4-FFF2-40B4-BE49-F238E27FC236}">
                <a16:creationId xmlns:a16="http://schemas.microsoft.com/office/drawing/2014/main" id="{8A389A67-2713-410E-8C10-089A88D4D990}"/>
              </a:ext>
            </a:extLst>
          </p:cNvPr>
          <p:cNvGraphicFramePr>
            <a:graphicFrameLocks noGrp="1"/>
          </p:cNvGraphicFramePr>
          <p:nvPr>
            <p:extLst>
              <p:ext uri="{D42A27DB-BD31-4B8C-83A1-F6EECF244321}">
                <p14:modId xmlns:p14="http://schemas.microsoft.com/office/powerpoint/2010/main" val="44501116"/>
              </p:ext>
            </p:extLst>
          </p:nvPr>
        </p:nvGraphicFramePr>
        <p:xfrm>
          <a:off x="832598" y="2266752"/>
          <a:ext cx="4434346" cy="2087880"/>
        </p:xfrm>
        <a:graphic>
          <a:graphicData uri="http://schemas.openxmlformats.org/drawingml/2006/table">
            <a:tbl>
              <a:tblPr firstRow="1" bandRow="1">
                <a:tableStyleId>{5C22544A-7EE6-4342-B048-85BDC9FD1C3A}</a:tableStyleId>
              </a:tblPr>
              <a:tblGrid>
                <a:gridCol w="1741898">
                  <a:extLst>
                    <a:ext uri="{9D8B030D-6E8A-4147-A177-3AD203B41FA5}">
                      <a16:colId xmlns:a16="http://schemas.microsoft.com/office/drawing/2014/main" val="2035349074"/>
                    </a:ext>
                  </a:extLst>
                </a:gridCol>
                <a:gridCol w="862774">
                  <a:extLst>
                    <a:ext uri="{9D8B030D-6E8A-4147-A177-3AD203B41FA5}">
                      <a16:colId xmlns:a16="http://schemas.microsoft.com/office/drawing/2014/main" val="155776595"/>
                    </a:ext>
                  </a:extLst>
                </a:gridCol>
                <a:gridCol w="862774">
                  <a:extLst>
                    <a:ext uri="{9D8B030D-6E8A-4147-A177-3AD203B41FA5}">
                      <a16:colId xmlns:a16="http://schemas.microsoft.com/office/drawing/2014/main" val="1456307003"/>
                    </a:ext>
                  </a:extLst>
                </a:gridCol>
                <a:gridCol w="966900">
                  <a:extLst>
                    <a:ext uri="{9D8B030D-6E8A-4147-A177-3AD203B41FA5}">
                      <a16:colId xmlns:a16="http://schemas.microsoft.com/office/drawing/2014/main" val="3469708453"/>
                    </a:ext>
                  </a:extLst>
                </a:gridCol>
              </a:tblGrid>
              <a:tr h="370840">
                <a:tc>
                  <a:txBody>
                    <a:bodyPr/>
                    <a:lstStyle/>
                    <a:p>
                      <a:r>
                        <a:rPr lang="nb-NO" dirty="0"/>
                        <a:t>Avhør</a:t>
                      </a:r>
                    </a:p>
                  </a:txBody>
                  <a:tcPr/>
                </a:tc>
                <a:tc>
                  <a:txBody>
                    <a:bodyPr/>
                    <a:lstStyle/>
                    <a:p>
                      <a:r>
                        <a:rPr lang="nb-NO" dirty="0"/>
                        <a:t>2021</a:t>
                      </a:r>
                    </a:p>
                  </a:txBody>
                  <a:tcPr/>
                </a:tc>
                <a:tc>
                  <a:txBody>
                    <a:bodyPr/>
                    <a:lstStyle/>
                    <a:p>
                      <a:r>
                        <a:rPr lang="nb-NO" dirty="0"/>
                        <a:t>2022</a:t>
                      </a:r>
                    </a:p>
                  </a:txBody>
                  <a:tcPr/>
                </a:tc>
                <a:tc>
                  <a:txBody>
                    <a:bodyPr/>
                    <a:lstStyle/>
                    <a:p>
                      <a:r>
                        <a:rPr lang="nb-NO" dirty="0"/>
                        <a:t>2023</a:t>
                      </a:r>
                    </a:p>
                  </a:txBody>
                  <a:tcPr/>
                </a:tc>
                <a:extLst>
                  <a:ext uri="{0D108BD9-81ED-4DB2-BD59-A6C34878D82A}">
                    <a16:rowId xmlns:a16="http://schemas.microsoft.com/office/drawing/2014/main" val="2837462928"/>
                  </a:ext>
                </a:extLst>
              </a:tr>
              <a:tr h="0">
                <a:tc>
                  <a:txBody>
                    <a:bodyPr/>
                    <a:lstStyle/>
                    <a:p>
                      <a:r>
                        <a:rPr lang="nb-NO" dirty="0"/>
                        <a:t>TA totalt</a:t>
                      </a:r>
                    </a:p>
                  </a:txBody>
                  <a:tcPr/>
                </a:tc>
                <a:tc>
                  <a:txBody>
                    <a:bodyPr/>
                    <a:lstStyle/>
                    <a:p>
                      <a:r>
                        <a:rPr lang="nb-NO" dirty="0"/>
                        <a:t>597</a:t>
                      </a:r>
                    </a:p>
                  </a:txBody>
                  <a:tcPr/>
                </a:tc>
                <a:tc>
                  <a:txBody>
                    <a:bodyPr/>
                    <a:lstStyle/>
                    <a:p>
                      <a:r>
                        <a:rPr lang="nb-NO" dirty="0"/>
                        <a:t>557</a:t>
                      </a:r>
                    </a:p>
                  </a:txBody>
                  <a:tcPr/>
                </a:tc>
                <a:tc>
                  <a:txBody>
                    <a:bodyPr/>
                    <a:lstStyle/>
                    <a:p>
                      <a:r>
                        <a:rPr lang="nb-NO" dirty="0"/>
                        <a:t>638</a:t>
                      </a:r>
                    </a:p>
                  </a:txBody>
                  <a:tcPr/>
                </a:tc>
                <a:extLst>
                  <a:ext uri="{0D108BD9-81ED-4DB2-BD59-A6C34878D82A}">
                    <a16:rowId xmlns:a16="http://schemas.microsoft.com/office/drawing/2014/main" val="1989665976"/>
                  </a:ext>
                </a:extLst>
              </a:tr>
              <a:tr h="370840">
                <a:tc>
                  <a:txBody>
                    <a:bodyPr/>
                    <a:lstStyle/>
                    <a:p>
                      <a:r>
                        <a:rPr lang="nb-NO" dirty="0"/>
                        <a:t>TA fortsettende</a:t>
                      </a:r>
                    </a:p>
                  </a:txBody>
                  <a:tcPr/>
                </a:tc>
                <a:tc>
                  <a:txBody>
                    <a:bodyPr/>
                    <a:lstStyle/>
                    <a:p>
                      <a:r>
                        <a:rPr lang="nb-NO" dirty="0"/>
                        <a:t>7</a:t>
                      </a:r>
                    </a:p>
                  </a:txBody>
                  <a:tcPr/>
                </a:tc>
                <a:tc>
                  <a:txBody>
                    <a:bodyPr/>
                    <a:lstStyle/>
                    <a:p>
                      <a:r>
                        <a:rPr lang="nb-NO" dirty="0"/>
                        <a:t>6</a:t>
                      </a:r>
                    </a:p>
                  </a:txBody>
                  <a:tcPr/>
                </a:tc>
                <a:tc>
                  <a:txBody>
                    <a:bodyPr/>
                    <a:lstStyle/>
                    <a:p>
                      <a:r>
                        <a:rPr lang="nb-NO" dirty="0"/>
                        <a:t>12</a:t>
                      </a:r>
                    </a:p>
                  </a:txBody>
                  <a:tcPr/>
                </a:tc>
                <a:extLst>
                  <a:ext uri="{0D108BD9-81ED-4DB2-BD59-A6C34878D82A}">
                    <a16:rowId xmlns:a16="http://schemas.microsoft.com/office/drawing/2014/main" val="3329050451"/>
                  </a:ext>
                </a:extLst>
              </a:tr>
              <a:tr h="370840">
                <a:tc>
                  <a:txBody>
                    <a:bodyPr/>
                    <a:lstStyle/>
                    <a:p>
                      <a:r>
                        <a:rPr lang="nb-NO" dirty="0"/>
                        <a:t>TA supplerende</a:t>
                      </a:r>
                    </a:p>
                  </a:txBody>
                  <a:tcPr/>
                </a:tc>
                <a:tc>
                  <a:txBody>
                    <a:bodyPr/>
                    <a:lstStyle/>
                    <a:p>
                      <a:r>
                        <a:rPr lang="nb-NO" dirty="0"/>
                        <a:t>10</a:t>
                      </a:r>
                    </a:p>
                  </a:txBody>
                  <a:tcPr/>
                </a:tc>
                <a:tc>
                  <a:txBody>
                    <a:bodyPr/>
                    <a:lstStyle/>
                    <a:p>
                      <a:r>
                        <a:rPr lang="nb-NO" dirty="0"/>
                        <a:t>10</a:t>
                      </a:r>
                    </a:p>
                  </a:txBody>
                  <a:tcPr/>
                </a:tc>
                <a:tc>
                  <a:txBody>
                    <a:bodyPr/>
                    <a:lstStyle/>
                    <a:p>
                      <a:r>
                        <a:rPr lang="nb-NO" dirty="0"/>
                        <a:t>21</a:t>
                      </a:r>
                    </a:p>
                  </a:txBody>
                  <a:tcPr/>
                </a:tc>
                <a:extLst>
                  <a:ext uri="{0D108BD9-81ED-4DB2-BD59-A6C34878D82A}">
                    <a16:rowId xmlns:a16="http://schemas.microsoft.com/office/drawing/2014/main" val="1685225642"/>
                  </a:ext>
                </a:extLst>
              </a:tr>
              <a:tr h="370840">
                <a:tc>
                  <a:txBody>
                    <a:bodyPr/>
                    <a:lstStyle/>
                    <a:p>
                      <a:r>
                        <a:rPr lang="nb-NO" dirty="0"/>
                        <a:t>Politiavhør </a:t>
                      </a:r>
                    </a:p>
                    <a:p>
                      <a:r>
                        <a:rPr lang="nb-NO" sz="1600" dirty="0"/>
                        <a:t>(f.eks. mistenkte)</a:t>
                      </a:r>
                    </a:p>
                  </a:txBody>
                  <a:tcPr/>
                </a:tc>
                <a:tc>
                  <a:txBody>
                    <a:bodyPr/>
                    <a:lstStyle/>
                    <a:p>
                      <a:r>
                        <a:rPr lang="nb-NO" dirty="0"/>
                        <a:t>17</a:t>
                      </a:r>
                    </a:p>
                  </a:txBody>
                  <a:tcPr/>
                </a:tc>
                <a:tc>
                  <a:txBody>
                    <a:bodyPr/>
                    <a:lstStyle/>
                    <a:p>
                      <a:r>
                        <a:rPr lang="nb-NO" dirty="0"/>
                        <a:t>27</a:t>
                      </a:r>
                    </a:p>
                  </a:txBody>
                  <a:tcPr/>
                </a:tc>
                <a:tc>
                  <a:txBody>
                    <a:bodyPr/>
                    <a:lstStyle/>
                    <a:p>
                      <a:r>
                        <a:rPr lang="nb-NO" dirty="0"/>
                        <a:t>33</a:t>
                      </a:r>
                    </a:p>
                  </a:txBody>
                  <a:tcPr/>
                </a:tc>
                <a:extLst>
                  <a:ext uri="{0D108BD9-81ED-4DB2-BD59-A6C34878D82A}">
                    <a16:rowId xmlns:a16="http://schemas.microsoft.com/office/drawing/2014/main" val="2627631254"/>
                  </a:ext>
                </a:extLst>
              </a:tr>
            </a:tbl>
          </a:graphicData>
        </a:graphic>
      </p:graphicFrame>
      <p:graphicFrame>
        <p:nvGraphicFramePr>
          <p:cNvPr id="6" name="Tabell 5">
            <a:extLst>
              <a:ext uri="{FF2B5EF4-FFF2-40B4-BE49-F238E27FC236}">
                <a16:creationId xmlns:a16="http://schemas.microsoft.com/office/drawing/2014/main" id="{814D2B3F-2B42-4AF8-8557-134188FC2F64}"/>
              </a:ext>
            </a:extLst>
          </p:cNvPr>
          <p:cNvGraphicFramePr>
            <a:graphicFrameLocks noGrp="1"/>
          </p:cNvGraphicFramePr>
          <p:nvPr>
            <p:extLst>
              <p:ext uri="{D42A27DB-BD31-4B8C-83A1-F6EECF244321}">
                <p14:modId xmlns:p14="http://schemas.microsoft.com/office/powerpoint/2010/main" val="1636900050"/>
              </p:ext>
            </p:extLst>
          </p:nvPr>
        </p:nvGraphicFramePr>
        <p:xfrm>
          <a:off x="834189" y="4519415"/>
          <a:ext cx="4432754" cy="1102360"/>
        </p:xfrm>
        <a:graphic>
          <a:graphicData uri="http://schemas.openxmlformats.org/drawingml/2006/table">
            <a:tbl>
              <a:tblPr firstRow="1" bandRow="1">
                <a:tableStyleId>{5C22544A-7EE6-4342-B048-85BDC9FD1C3A}</a:tableStyleId>
              </a:tblPr>
              <a:tblGrid>
                <a:gridCol w="1700434">
                  <a:extLst>
                    <a:ext uri="{9D8B030D-6E8A-4147-A177-3AD203B41FA5}">
                      <a16:colId xmlns:a16="http://schemas.microsoft.com/office/drawing/2014/main" val="2035349074"/>
                    </a:ext>
                  </a:extLst>
                </a:gridCol>
                <a:gridCol w="842950">
                  <a:extLst>
                    <a:ext uri="{9D8B030D-6E8A-4147-A177-3AD203B41FA5}">
                      <a16:colId xmlns:a16="http://schemas.microsoft.com/office/drawing/2014/main" val="155776595"/>
                    </a:ext>
                  </a:extLst>
                </a:gridCol>
                <a:gridCol w="944685">
                  <a:extLst>
                    <a:ext uri="{9D8B030D-6E8A-4147-A177-3AD203B41FA5}">
                      <a16:colId xmlns:a16="http://schemas.microsoft.com/office/drawing/2014/main" val="3469708453"/>
                    </a:ext>
                  </a:extLst>
                </a:gridCol>
                <a:gridCol w="944685">
                  <a:extLst>
                    <a:ext uri="{9D8B030D-6E8A-4147-A177-3AD203B41FA5}">
                      <a16:colId xmlns:a16="http://schemas.microsoft.com/office/drawing/2014/main" val="3698926380"/>
                    </a:ext>
                  </a:extLst>
                </a:gridCol>
              </a:tblGrid>
              <a:tr h="0">
                <a:tc>
                  <a:txBody>
                    <a:bodyPr/>
                    <a:lstStyle/>
                    <a:p>
                      <a:r>
                        <a:rPr lang="nb-NO" dirty="0"/>
                        <a:t>herav</a:t>
                      </a:r>
                    </a:p>
                  </a:txBody>
                  <a:tcPr/>
                </a:tc>
                <a:tc>
                  <a:txBody>
                    <a:bodyPr/>
                    <a:lstStyle/>
                    <a:p>
                      <a:r>
                        <a:rPr lang="nb-NO" dirty="0"/>
                        <a:t>2021</a:t>
                      </a:r>
                    </a:p>
                  </a:txBody>
                  <a:tcPr/>
                </a:tc>
                <a:tc>
                  <a:txBody>
                    <a:bodyPr/>
                    <a:lstStyle/>
                    <a:p>
                      <a:r>
                        <a:rPr lang="nb-NO" dirty="0"/>
                        <a:t>2022</a:t>
                      </a:r>
                    </a:p>
                  </a:txBody>
                  <a:tcPr/>
                </a:tc>
                <a:tc>
                  <a:txBody>
                    <a:bodyPr/>
                    <a:lstStyle/>
                    <a:p>
                      <a:r>
                        <a:rPr lang="nb-NO" dirty="0"/>
                        <a:t>2023</a:t>
                      </a:r>
                    </a:p>
                  </a:txBody>
                  <a:tcPr/>
                </a:tc>
                <a:extLst>
                  <a:ext uri="{0D108BD9-81ED-4DB2-BD59-A6C34878D82A}">
                    <a16:rowId xmlns:a16="http://schemas.microsoft.com/office/drawing/2014/main" val="2837462928"/>
                  </a:ext>
                </a:extLst>
              </a:tr>
              <a:tr h="0">
                <a:tc>
                  <a:txBody>
                    <a:bodyPr/>
                    <a:lstStyle/>
                    <a:p>
                      <a:r>
                        <a:rPr lang="nb-NO" dirty="0"/>
                        <a:t>Sekvensiell</a:t>
                      </a:r>
                    </a:p>
                  </a:txBody>
                  <a:tcPr/>
                </a:tc>
                <a:tc>
                  <a:txBody>
                    <a:bodyPr/>
                    <a:lstStyle/>
                    <a:p>
                      <a:r>
                        <a:rPr lang="nb-NO" dirty="0"/>
                        <a:t>76</a:t>
                      </a:r>
                    </a:p>
                  </a:txBody>
                  <a:tcPr/>
                </a:tc>
                <a:tc>
                  <a:txBody>
                    <a:bodyPr/>
                    <a:lstStyle/>
                    <a:p>
                      <a:r>
                        <a:rPr lang="nb-NO" dirty="0"/>
                        <a:t>65</a:t>
                      </a:r>
                    </a:p>
                  </a:txBody>
                  <a:tcPr/>
                </a:tc>
                <a:tc>
                  <a:txBody>
                    <a:bodyPr/>
                    <a:lstStyle/>
                    <a:p>
                      <a:r>
                        <a:rPr lang="nb-NO" dirty="0"/>
                        <a:t>110</a:t>
                      </a:r>
                    </a:p>
                  </a:txBody>
                  <a:tcPr/>
                </a:tc>
                <a:extLst>
                  <a:ext uri="{0D108BD9-81ED-4DB2-BD59-A6C34878D82A}">
                    <a16:rowId xmlns:a16="http://schemas.microsoft.com/office/drawing/2014/main" val="1989665976"/>
                  </a:ext>
                </a:extLst>
              </a:tr>
              <a:tr h="370840">
                <a:tc>
                  <a:txBody>
                    <a:bodyPr/>
                    <a:lstStyle/>
                    <a:p>
                      <a:r>
                        <a:rPr lang="nb-NO" dirty="0"/>
                        <a:t>Nettrelatert</a:t>
                      </a:r>
                    </a:p>
                  </a:txBody>
                  <a:tcPr/>
                </a:tc>
                <a:tc>
                  <a:txBody>
                    <a:bodyPr/>
                    <a:lstStyle/>
                    <a:p>
                      <a:r>
                        <a:rPr lang="nb-NO" dirty="0"/>
                        <a:t>36</a:t>
                      </a:r>
                    </a:p>
                  </a:txBody>
                  <a:tcPr/>
                </a:tc>
                <a:tc>
                  <a:txBody>
                    <a:bodyPr/>
                    <a:lstStyle/>
                    <a:p>
                      <a:r>
                        <a:rPr lang="nb-NO" dirty="0"/>
                        <a:t>43</a:t>
                      </a:r>
                    </a:p>
                  </a:txBody>
                  <a:tcPr/>
                </a:tc>
                <a:tc>
                  <a:txBody>
                    <a:bodyPr/>
                    <a:lstStyle/>
                    <a:p>
                      <a:r>
                        <a:rPr lang="nb-NO" dirty="0"/>
                        <a:t>57</a:t>
                      </a:r>
                    </a:p>
                  </a:txBody>
                  <a:tcPr/>
                </a:tc>
                <a:extLst>
                  <a:ext uri="{0D108BD9-81ED-4DB2-BD59-A6C34878D82A}">
                    <a16:rowId xmlns:a16="http://schemas.microsoft.com/office/drawing/2014/main" val="3329050451"/>
                  </a:ext>
                </a:extLst>
              </a:tr>
            </a:tbl>
          </a:graphicData>
        </a:graphic>
      </p:graphicFrame>
      <p:graphicFrame>
        <p:nvGraphicFramePr>
          <p:cNvPr id="10" name="Diagram 9">
            <a:extLst>
              <a:ext uri="{FF2B5EF4-FFF2-40B4-BE49-F238E27FC236}">
                <a16:creationId xmlns:a16="http://schemas.microsoft.com/office/drawing/2014/main" id="{B79E72E2-2CA5-4BB9-8BF1-5AEB45FAE96F}"/>
              </a:ext>
            </a:extLst>
          </p:cNvPr>
          <p:cNvGraphicFramePr/>
          <p:nvPr>
            <p:extLst>
              <p:ext uri="{D42A27DB-BD31-4B8C-83A1-F6EECF244321}">
                <p14:modId xmlns:p14="http://schemas.microsoft.com/office/powerpoint/2010/main" val="3781427843"/>
              </p:ext>
            </p:extLst>
          </p:nvPr>
        </p:nvGraphicFramePr>
        <p:xfrm>
          <a:off x="5878094" y="2089442"/>
          <a:ext cx="5475706" cy="4052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99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1">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B888FE4-7299-4709-B74C-2F9C4A04BB62}"/>
              </a:ext>
            </a:extLst>
          </p:cNvPr>
          <p:cNvSpPr>
            <a:spLocks noGrp="1"/>
          </p:cNvSpPr>
          <p:nvPr>
            <p:ph type="title"/>
          </p:nvPr>
        </p:nvSpPr>
        <p:spPr/>
        <p:txBody>
          <a:bodyPr/>
          <a:lstStyle/>
          <a:p>
            <a:r>
              <a:rPr lang="nb-NO" dirty="0"/>
              <a:t>Quiz: svar</a:t>
            </a:r>
          </a:p>
        </p:txBody>
      </p:sp>
      <p:sp>
        <p:nvSpPr>
          <p:cNvPr id="6" name="Plassholder for innhold 5">
            <a:extLst>
              <a:ext uri="{FF2B5EF4-FFF2-40B4-BE49-F238E27FC236}">
                <a16:creationId xmlns:a16="http://schemas.microsoft.com/office/drawing/2014/main" id="{7D78CA5B-9D2E-4FF5-ABFC-92DD91CFC6DE}"/>
              </a:ext>
            </a:extLst>
          </p:cNvPr>
          <p:cNvSpPr>
            <a:spLocks noGrp="1"/>
          </p:cNvSpPr>
          <p:nvPr>
            <p:ph idx="1"/>
          </p:nvPr>
        </p:nvSpPr>
        <p:spPr/>
        <p:txBody>
          <a:bodyPr>
            <a:normAutofit/>
          </a:bodyPr>
          <a:lstStyle/>
          <a:p>
            <a:r>
              <a:rPr lang="nb-NO" sz="2500" dirty="0"/>
              <a:t>Medianalder for samleiedebut for jenter er </a:t>
            </a:r>
            <a:r>
              <a:rPr lang="nb-NO" sz="2500" b="1" dirty="0"/>
              <a:t>17 år. (B)</a:t>
            </a:r>
          </a:p>
          <a:p>
            <a:r>
              <a:rPr lang="nb-NO" sz="2500" dirty="0"/>
              <a:t>Medianalder for samleiedebut for gutter er </a:t>
            </a:r>
            <a:r>
              <a:rPr lang="nb-NO" sz="2500" b="1" dirty="0"/>
              <a:t>17,5 år. (B)</a:t>
            </a:r>
          </a:p>
          <a:p>
            <a:r>
              <a:rPr lang="nb-NO" sz="2500" dirty="0"/>
              <a:t>Hvor mange 13-14-årige gutter sier at de har sett porno på nett? (Både søkt selv og kommet over det tilfeldig) – </a:t>
            </a:r>
            <a:r>
              <a:rPr lang="nb-NO" sz="2500" b="1" dirty="0"/>
              <a:t>50 % (B)</a:t>
            </a:r>
          </a:p>
          <a:p>
            <a:r>
              <a:rPr lang="nb-NO" sz="2500" dirty="0"/>
              <a:t>Hvor mange 13-14-årige jenter sier at de har sett porno på nett? (Både søkt selv og kommet over det tilfeldig) - </a:t>
            </a:r>
            <a:r>
              <a:rPr lang="nb-NO" sz="2500" b="1" dirty="0"/>
              <a:t> 10 % (A)</a:t>
            </a:r>
          </a:p>
          <a:p>
            <a:r>
              <a:rPr lang="nb-NO" sz="2500" dirty="0"/>
              <a:t>Hvilken sjanger tenker du at pornofilmer først og fremst er? </a:t>
            </a:r>
            <a:r>
              <a:rPr lang="nb-NO" sz="2500" b="1" dirty="0"/>
              <a:t>Underholdning (B) </a:t>
            </a:r>
            <a:r>
              <a:rPr lang="nb-NO" sz="1700" i="1" dirty="0"/>
              <a:t>Vi mener at pornofilm er underholdning, og først og fremst for å få folk seksuelt opphisset og aktivert. Dette gjør at de ikke er særlig egnet til å gi god kunnskap om hva seksualitet og seksuelle relasjoner er</a:t>
            </a:r>
            <a:endParaRPr lang="nb-NO" dirty="0"/>
          </a:p>
          <a:p>
            <a:endParaRPr lang="nb-NO" b="1" dirty="0"/>
          </a:p>
          <a:p>
            <a:endParaRPr lang="nb-NO" dirty="0"/>
          </a:p>
          <a:p>
            <a:endParaRPr lang="nb-NO" b="1" dirty="0"/>
          </a:p>
          <a:p>
            <a:endParaRPr lang="nb-NO" dirty="0"/>
          </a:p>
          <a:p>
            <a:endParaRPr lang="nb-NO" dirty="0"/>
          </a:p>
        </p:txBody>
      </p:sp>
    </p:spTree>
    <p:extLst>
      <p:ext uri="{BB962C8B-B14F-4D97-AF65-F5344CB8AC3E}">
        <p14:creationId xmlns:p14="http://schemas.microsoft.com/office/powerpoint/2010/main" val="4259079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F62BAC-D305-4CAE-BFC7-D21DE228441C}"/>
              </a:ext>
            </a:extLst>
          </p:cNvPr>
          <p:cNvSpPr>
            <a:spLocks noGrp="1"/>
          </p:cNvSpPr>
          <p:nvPr>
            <p:ph type="title"/>
          </p:nvPr>
        </p:nvSpPr>
        <p:spPr/>
        <p:txBody>
          <a:bodyPr/>
          <a:lstStyle/>
          <a:p>
            <a:r>
              <a:rPr lang="nb-NO" dirty="0"/>
              <a:t>Quiz: svar</a:t>
            </a:r>
          </a:p>
        </p:txBody>
      </p:sp>
      <p:sp>
        <p:nvSpPr>
          <p:cNvPr id="3" name="Plassholder for innhold 2">
            <a:extLst>
              <a:ext uri="{FF2B5EF4-FFF2-40B4-BE49-F238E27FC236}">
                <a16:creationId xmlns:a16="http://schemas.microsoft.com/office/drawing/2014/main" id="{AD7C6F0C-16BA-433B-965E-1252068A38EC}"/>
              </a:ext>
            </a:extLst>
          </p:cNvPr>
          <p:cNvSpPr>
            <a:spLocks noGrp="1"/>
          </p:cNvSpPr>
          <p:nvPr>
            <p:ph idx="1"/>
          </p:nvPr>
        </p:nvSpPr>
        <p:spPr/>
        <p:txBody>
          <a:bodyPr>
            <a:normAutofit fontScale="62500" lnSpcReduction="20000"/>
          </a:bodyPr>
          <a:lstStyle/>
          <a:p>
            <a:r>
              <a:rPr lang="nb-NO" sz="4000" dirty="0"/>
              <a:t>Når bør du ikke bli urolig for en ungdoms onani? </a:t>
            </a:r>
            <a:r>
              <a:rPr lang="nb-NO" sz="4000" b="1" dirty="0"/>
              <a:t>Dersom hen onanerer 5 ganger per dag (C)</a:t>
            </a:r>
            <a:r>
              <a:rPr lang="nb-NO" sz="3700" b="1" dirty="0"/>
              <a:t> </a:t>
            </a:r>
            <a:r>
              <a:rPr lang="nb-NO" sz="2700" i="1" dirty="0"/>
              <a:t>Mange ungdommer onanerer i perioder mye og ofte, så det er vanskelig å gi et konkret svar på hva vi tenker er riktig mengde. Det vi derfor er mest opptatt over er at onaneringen ikke går ut over ungdommens vanlige liv, som familie- og vennerelasjoner, skole og fritidsaktiviteter. Man må også sjekke om ungdommen har en dårlig teknikk og blir unødvendig sår eller om det også kan dreie seg om tvangshandlinger. Noen ungdommer onanerer også på upassende steder og i upassende situasjoner. Dette vil det være viktig å adressere.</a:t>
            </a:r>
          </a:p>
          <a:p>
            <a:r>
              <a:rPr lang="nb-NO" sz="4000" dirty="0"/>
              <a:t>Hvor stor andel av alle overgrep mot barn blir ifølge internasjonale studier begått av andre barn og unge? </a:t>
            </a:r>
            <a:r>
              <a:rPr lang="nb-NO" sz="4000" b="1" dirty="0" err="1"/>
              <a:t>Ca</a:t>
            </a:r>
            <a:r>
              <a:rPr lang="nb-NO" sz="4000" b="1" dirty="0"/>
              <a:t> 30% (B) </a:t>
            </a:r>
            <a:r>
              <a:rPr lang="nb-NO" sz="2700" i="1" dirty="0"/>
              <a:t>Studier viser at mellom 30-50% av overgrep mot barn blir begått av andre barn og unge. Dette vet vi fra selvrapporteringsstudier, kriminalstatistikk og tall fra barnevern og andre instanser.</a:t>
            </a:r>
            <a:endParaRPr lang="nb-NO" sz="2700" dirty="0"/>
          </a:p>
          <a:p>
            <a:r>
              <a:rPr lang="nb-NO" sz="4000" dirty="0"/>
              <a:t>Seksuell lavalder er satt til 16 år </a:t>
            </a:r>
            <a:r>
              <a:rPr lang="nb-NO" sz="4000" b="1" dirty="0"/>
              <a:t>fordi man mener at da har de fleste utviklet seksuell samtykkekompetanse (B)</a:t>
            </a:r>
            <a:r>
              <a:rPr lang="nb-NO" sz="2700" i="1" dirty="0"/>
              <a:t>Hovedårsaken til at seksuell lavalder er satt til 16 år er at man da mener at en vanlig ungdom på denne alderen har utviklet seksuell samtykkekompetanse. Så vet vi at mange barn og unge kommer tidlig i puberteten. Kroppslig sett vil de derfor være klare for seksuell aktivitet, men kognitiv og moralsk utvikling vil trenge mer tid</a:t>
            </a:r>
          </a:p>
          <a:p>
            <a:endParaRPr lang="nb-NO" dirty="0"/>
          </a:p>
        </p:txBody>
      </p:sp>
    </p:spTree>
    <p:extLst>
      <p:ext uri="{BB962C8B-B14F-4D97-AF65-F5344CB8AC3E}">
        <p14:creationId xmlns:p14="http://schemas.microsoft.com/office/powerpoint/2010/main" val="3178467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B485C8-5D6C-400E-844E-6463C775D106}"/>
              </a:ext>
            </a:extLst>
          </p:cNvPr>
          <p:cNvSpPr>
            <a:spLocks noGrp="1"/>
          </p:cNvSpPr>
          <p:nvPr>
            <p:ph type="title"/>
          </p:nvPr>
        </p:nvSpPr>
        <p:spPr/>
        <p:txBody>
          <a:bodyPr/>
          <a:lstStyle/>
          <a:p>
            <a:r>
              <a:rPr lang="nb-NO" dirty="0"/>
              <a:t>Quiz: svar</a:t>
            </a:r>
          </a:p>
        </p:txBody>
      </p:sp>
      <p:sp>
        <p:nvSpPr>
          <p:cNvPr id="3" name="Plassholder for innhold 2">
            <a:extLst>
              <a:ext uri="{FF2B5EF4-FFF2-40B4-BE49-F238E27FC236}">
                <a16:creationId xmlns:a16="http://schemas.microsoft.com/office/drawing/2014/main" id="{FDBDCF37-B07F-45E7-8E73-9BBCF15ABDD7}"/>
              </a:ext>
            </a:extLst>
          </p:cNvPr>
          <p:cNvSpPr>
            <a:spLocks noGrp="1"/>
          </p:cNvSpPr>
          <p:nvPr>
            <p:ph idx="1"/>
          </p:nvPr>
        </p:nvSpPr>
        <p:spPr>
          <a:xfrm>
            <a:off x="838200" y="2266751"/>
            <a:ext cx="10515600" cy="4463233"/>
          </a:xfrm>
        </p:spPr>
        <p:txBody>
          <a:bodyPr>
            <a:normAutofit/>
          </a:bodyPr>
          <a:lstStyle/>
          <a:p>
            <a:r>
              <a:rPr lang="nb-NO" sz="2500" dirty="0"/>
              <a:t>Hvilke barn kan være ekstra sårbare for å bli utsatt for eller selv utvikle, bekymringsfull seksuell atferd? </a:t>
            </a:r>
            <a:r>
              <a:rPr lang="nb-NO" sz="2500" b="1" dirty="0"/>
              <a:t>Barn som er utsatt for vold, overgrep eller omsorgssvikt, og barn fra dårlige sosioøkonomiske kår, eller som har en forstyrret utvikling og sosialisering (A)</a:t>
            </a:r>
          </a:p>
          <a:p>
            <a:r>
              <a:rPr lang="nb-NO" sz="2500" dirty="0"/>
              <a:t>Er pornografi skadelig for barn? </a:t>
            </a:r>
            <a:r>
              <a:rPr lang="nb-NO" sz="2500" b="1" dirty="0"/>
              <a:t>Ja, det kan være skadelig for noen barn (C) </a:t>
            </a:r>
            <a:r>
              <a:rPr lang="nb-NO" sz="1700" i="1" dirty="0"/>
              <a:t>Pornografi inneholder ofte skildringer av vold og nedverdigelser. De fleste barn klarer imidlertid å skille mellom pornografi og virkelighet, men for noen er dette vanskelig sånn at holdninger og seksuell atferd påvirkes i negativ retning. Hos barn under 12 år kan pornografi være skremmende og forvirrende, og i verste fall skade en normal seksuell utvikling.</a:t>
            </a:r>
          </a:p>
          <a:p>
            <a:r>
              <a:rPr lang="nb-NO" sz="2500" dirty="0"/>
              <a:t>Kan barn samtykke til sex? </a:t>
            </a:r>
            <a:r>
              <a:rPr lang="nb-NO" sz="2500" b="1" dirty="0"/>
              <a:t>Barn må være 16 år for å kunne samtykke til sex (C) </a:t>
            </a:r>
            <a:r>
              <a:rPr lang="nb-NO" sz="1700" i="1" dirty="0"/>
              <a:t>Barn under 16 år vil likevel kunne utforske seksualitet og ha seksuell aktivitet med jevnaldrende dersom dette er frivillig, de er i samme alder og det ikke foreligger noen </a:t>
            </a:r>
            <a:r>
              <a:rPr lang="nb-NO" sz="1700" i="1" dirty="0" err="1"/>
              <a:t>maktubalanse</a:t>
            </a:r>
            <a:r>
              <a:rPr lang="nb-NO" sz="1700" i="1" dirty="0"/>
              <a:t> eller bruk av trusler og tvang.</a:t>
            </a:r>
            <a:endParaRPr lang="nb-NO" sz="1700" dirty="0"/>
          </a:p>
          <a:p>
            <a:endParaRPr lang="nb-NO" dirty="0"/>
          </a:p>
          <a:p>
            <a:endParaRPr lang="nb-NO" dirty="0"/>
          </a:p>
        </p:txBody>
      </p:sp>
    </p:spTree>
    <p:extLst>
      <p:ext uri="{BB962C8B-B14F-4D97-AF65-F5344CB8AC3E}">
        <p14:creationId xmlns:p14="http://schemas.microsoft.com/office/powerpoint/2010/main" val="1713962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18EA0D-A7D6-4E25-AF0D-18FA0BD51E2A}"/>
              </a:ext>
            </a:extLst>
          </p:cNvPr>
          <p:cNvSpPr>
            <a:spLocks noGrp="1"/>
          </p:cNvSpPr>
          <p:nvPr>
            <p:ph type="title"/>
          </p:nvPr>
        </p:nvSpPr>
        <p:spPr/>
        <p:txBody>
          <a:bodyPr/>
          <a:lstStyle/>
          <a:p>
            <a:r>
              <a:rPr lang="nb-NO" dirty="0"/>
              <a:t>Quiz: svar</a:t>
            </a:r>
          </a:p>
        </p:txBody>
      </p:sp>
      <p:sp>
        <p:nvSpPr>
          <p:cNvPr id="3" name="Plassholder for innhold 2">
            <a:extLst>
              <a:ext uri="{FF2B5EF4-FFF2-40B4-BE49-F238E27FC236}">
                <a16:creationId xmlns:a16="http://schemas.microsoft.com/office/drawing/2014/main" id="{CDFF52FD-A920-4BDF-85A1-202E9EDDDE08}"/>
              </a:ext>
            </a:extLst>
          </p:cNvPr>
          <p:cNvSpPr>
            <a:spLocks noGrp="1"/>
          </p:cNvSpPr>
          <p:nvPr>
            <p:ph idx="1"/>
          </p:nvPr>
        </p:nvSpPr>
        <p:spPr>
          <a:xfrm>
            <a:off x="838200" y="2266751"/>
            <a:ext cx="10515600" cy="3914593"/>
          </a:xfrm>
        </p:spPr>
        <p:txBody>
          <a:bodyPr>
            <a:normAutofit/>
          </a:bodyPr>
          <a:lstStyle/>
          <a:p>
            <a:r>
              <a:rPr lang="nb-NO" sz="2500" dirty="0"/>
              <a:t>Hva er kriminell lavalder i Norge? </a:t>
            </a:r>
            <a:r>
              <a:rPr lang="nb-NO" sz="2500" b="1" dirty="0"/>
              <a:t>15 år (A) </a:t>
            </a:r>
            <a:r>
              <a:rPr lang="nb-NO" sz="1700" i="1" dirty="0"/>
              <a:t>Barn og unge under 15 år kan ikke straffes. For å avklare om det dreier seg om et lovbrudd, vil politiet likevel ofte etterforske saken. Politiet har etterforskningsplikt i saker der det mistenkte barnet er 12 år og eldre, men kan velge å etterforske selv om barnet er yngre. Politiet kan også innkalle barn og unge med foreldre til bekymringssamtale, og/eller overføre saken til barnevernet</a:t>
            </a:r>
          </a:p>
          <a:p>
            <a:r>
              <a:rPr lang="nb-NO" sz="2500" dirty="0"/>
              <a:t>Er det lov for barn og unge å ha nakenbilder av andre barn og unge under 18 år? </a:t>
            </a:r>
            <a:r>
              <a:rPr lang="nb-NO" sz="2500" b="1" dirty="0"/>
              <a:t>Nei, dette er i utgangspunktet ikke lov (C) </a:t>
            </a:r>
            <a:r>
              <a:rPr lang="nb-NO" sz="1800" i="1" dirty="0"/>
              <a:t>Det er som utgangspunkt straffbart å TA, HA eller DELE nakenbilder eller film av noen som er under 18 år. Unntaksvis kan straffen falle bort dersom gutten/jenta har et nakenbilde av noen som synes det er greit at vedkommende har bildet (for eksempel kjæresten), gitt at de er omtrent like i alder og utvikling og den som blir avbildet er mellom 16 og 18 år. Det er uansett forbudt å dele bildet videre.</a:t>
            </a:r>
          </a:p>
          <a:p>
            <a:pPr marL="0" indent="0">
              <a:buNone/>
            </a:pPr>
            <a:endParaRPr lang="nb-NO" dirty="0"/>
          </a:p>
        </p:txBody>
      </p:sp>
    </p:spTree>
    <p:extLst>
      <p:ext uri="{BB962C8B-B14F-4D97-AF65-F5344CB8AC3E}">
        <p14:creationId xmlns:p14="http://schemas.microsoft.com/office/powerpoint/2010/main" val="1836921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CB0AF3D-2853-44FB-ACE5-71A43F90273B}"/>
              </a:ext>
            </a:extLst>
          </p:cNvPr>
          <p:cNvSpPr>
            <a:spLocks noGrp="1"/>
          </p:cNvSpPr>
          <p:nvPr>
            <p:ph idx="1"/>
          </p:nvPr>
        </p:nvSpPr>
        <p:spPr/>
        <p:txBody>
          <a:bodyPr>
            <a:normAutofit/>
          </a:bodyPr>
          <a:lstStyle/>
          <a:p>
            <a:r>
              <a:rPr lang="nb-NO" sz="2500" dirty="0"/>
              <a:t>Hva bør gjøres først dersom barn forteller om eller viser at de har mottatt seksuelt trakasserende bilder og meldinger på nett/telefon? </a:t>
            </a:r>
            <a:r>
              <a:rPr lang="nb-NO" sz="2500" b="1" dirty="0"/>
              <a:t>Snakke med barnet om innhold i bildene/meldingene, om antall som er sendt, frekvens og avsender(e) for å få oversikt. Be barnet ta «skjermdump», dokumentere samtalen og lage en plan for videre oppfølging. (C) </a:t>
            </a:r>
            <a:r>
              <a:rPr lang="nb-NO" sz="1700" i="1" dirty="0"/>
              <a:t>Viktig å snakke med barnet eller ungdommen før en kontakter foreldre og andre instanser. Dette for å få mer klarhet i hva som har skjedd og unngå heldige konsekvenser.</a:t>
            </a:r>
          </a:p>
          <a:p>
            <a:endParaRPr lang="nb-NO" sz="1700" i="1" dirty="0"/>
          </a:p>
          <a:p>
            <a:r>
              <a:rPr lang="nb-NO" sz="2500" dirty="0"/>
              <a:t>Som skoleansatt, hvem SKAL du kontakte ved avdekking av overgrep mellom elever? </a:t>
            </a:r>
            <a:r>
              <a:rPr lang="nb-NO" sz="2500" b="1" dirty="0"/>
              <a:t>Skolens ledelse og barnevernstjenesten. Deretter en felles drøfting om hvilke andre instanser som bør kobles inn. (A)</a:t>
            </a:r>
          </a:p>
          <a:p>
            <a:endParaRPr lang="nb-NO" dirty="0"/>
          </a:p>
          <a:p>
            <a:endParaRPr lang="nb-NO" dirty="0"/>
          </a:p>
        </p:txBody>
      </p:sp>
      <p:sp>
        <p:nvSpPr>
          <p:cNvPr id="5" name="Tittel 4">
            <a:extLst>
              <a:ext uri="{FF2B5EF4-FFF2-40B4-BE49-F238E27FC236}">
                <a16:creationId xmlns:a16="http://schemas.microsoft.com/office/drawing/2014/main" id="{703DB5B7-AE84-42A0-AD7D-92E21F839D21}"/>
              </a:ext>
            </a:extLst>
          </p:cNvPr>
          <p:cNvSpPr>
            <a:spLocks noGrp="1"/>
          </p:cNvSpPr>
          <p:nvPr>
            <p:ph type="title"/>
          </p:nvPr>
        </p:nvSpPr>
        <p:spPr/>
        <p:txBody>
          <a:bodyPr/>
          <a:lstStyle/>
          <a:p>
            <a:r>
              <a:rPr lang="nb-NO" dirty="0"/>
              <a:t>Quiz: svar</a:t>
            </a:r>
          </a:p>
        </p:txBody>
      </p:sp>
    </p:spTree>
    <p:extLst>
      <p:ext uri="{BB962C8B-B14F-4D97-AF65-F5344CB8AC3E}">
        <p14:creationId xmlns:p14="http://schemas.microsoft.com/office/powerpoint/2010/main" val="2600404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3084189" y="5155211"/>
            <a:ext cx="1368152" cy="1296144"/>
          </a:xfrm>
          <a:prstGeom prst="ellipse">
            <a:avLst/>
          </a:prstGeom>
          <a:solidFill>
            <a:srgbClr val="00B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solidFill>
                  <a:schemeClr val="tx1"/>
                </a:solidFill>
              </a:rPr>
              <a:t>Vanlig</a:t>
            </a:r>
          </a:p>
        </p:txBody>
      </p:sp>
      <p:sp>
        <p:nvSpPr>
          <p:cNvPr id="11" name="Ellipse 10"/>
          <p:cNvSpPr/>
          <p:nvPr/>
        </p:nvSpPr>
        <p:spPr>
          <a:xfrm>
            <a:off x="3084189" y="3419060"/>
            <a:ext cx="1344215" cy="1313567"/>
          </a:xfrm>
          <a:prstGeom prst="ellipse">
            <a:avLst/>
          </a:prstGeom>
          <a:solidFill>
            <a:srgbClr val="FFFF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solidFill>
                  <a:schemeClr val="tx1"/>
                </a:solidFill>
              </a:rPr>
              <a:t>Observere</a:t>
            </a:r>
          </a:p>
        </p:txBody>
      </p:sp>
      <p:sp>
        <p:nvSpPr>
          <p:cNvPr id="12" name="Ellipse 11"/>
          <p:cNvSpPr/>
          <p:nvPr/>
        </p:nvSpPr>
        <p:spPr>
          <a:xfrm>
            <a:off x="3084190" y="1700332"/>
            <a:ext cx="1344215" cy="1296144"/>
          </a:xfrm>
          <a:prstGeom prst="ellipse">
            <a:avLst/>
          </a:prstGeom>
          <a:solidFill>
            <a:srgbClr val="C000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00" b="1" dirty="0">
                <a:solidFill>
                  <a:schemeClr val="tx1"/>
                </a:solidFill>
              </a:rPr>
              <a:t>Bekymring</a:t>
            </a:r>
          </a:p>
        </p:txBody>
      </p:sp>
      <p:sp>
        <p:nvSpPr>
          <p:cNvPr id="13" name="Plassholder for innhold 12"/>
          <p:cNvSpPr>
            <a:spLocks noGrp="1"/>
          </p:cNvSpPr>
          <p:nvPr>
            <p:ph idx="1"/>
          </p:nvPr>
        </p:nvSpPr>
        <p:spPr>
          <a:xfrm>
            <a:off x="4885592" y="5292975"/>
            <a:ext cx="6408712" cy="978729"/>
          </a:xfrm>
          <a:prstGeom prst="rect">
            <a:avLst/>
          </a:prstGeom>
          <a:solidFill>
            <a:schemeClr val="bg1"/>
          </a:solid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indent="0">
              <a:buNone/>
            </a:pPr>
            <a:r>
              <a:rPr lang="nb-NO" sz="1600" dirty="0">
                <a:solidFill>
                  <a:schemeClr val="tx1"/>
                </a:solidFill>
                <a:latin typeface="Times New Roman" panose="02020603050405020304" pitchFamily="18" charset="0"/>
                <a:cs typeface="Times New Roman" panose="02020603050405020304" pitchFamily="18" charset="0"/>
              </a:rPr>
              <a:t>Seksualitet som er vanlig og betegnes som sunn –spontan, nysgjerrig, lystig, lett distraherbar, gjensidig, eksperimenterende. Seksualiteten samsvarer med alder, størrelse og modenhet.</a:t>
            </a:r>
            <a:r>
              <a:rPr lang="nb-NO" sz="1600" b="1" dirty="0">
                <a:solidFill>
                  <a:schemeClr val="tx1"/>
                </a:solidFill>
                <a:latin typeface="Times New Roman" panose="02020603050405020304" pitchFamily="18" charset="0"/>
                <a:cs typeface="Times New Roman" panose="02020603050405020304" pitchFamily="18" charset="0"/>
              </a:rPr>
              <a:t> Legg til rette for å gi barnet positive tilbakemeldinger og informasjon.</a:t>
            </a:r>
            <a:r>
              <a:rPr lang="nb-NO" sz="1200" dirty="0">
                <a:latin typeface="Times New Roman" panose="02020603050405020304" pitchFamily="18" charset="0"/>
                <a:cs typeface="Times New Roman" panose="02020603050405020304" pitchFamily="18" charset="0"/>
              </a:rPr>
              <a:t>                                        </a:t>
            </a:r>
          </a:p>
        </p:txBody>
      </p:sp>
      <p:sp>
        <p:nvSpPr>
          <p:cNvPr id="14" name="Rektangel 13"/>
          <p:cNvSpPr/>
          <p:nvPr/>
        </p:nvSpPr>
        <p:spPr>
          <a:xfrm>
            <a:off x="4885592" y="3429000"/>
            <a:ext cx="6408712" cy="1323439"/>
          </a:xfrm>
          <a:prstGeom prst="rect">
            <a:avLst/>
          </a:prstGeom>
          <a:ln w="38100">
            <a:solidFill>
              <a:srgbClr val="FFFF0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nb-NO" sz="1600" dirty="0">
                <a:latin typeface="Times New Roman" panose="02020603050405020304" pitchFamily="18" charset="0"/>
                <a:cs typeface="Times New Roman" panose="02020603050405020304" pitchFamily="18" charset="0"/>
              </a:rPr>
              <a:t>Seksualitet som er utenfor det som betegnes for vanlig med tanke på intensitet og hyppighet, eller manglende samsvar med aldersmessig og utviklingsmessig modenhet. Uvanlig eller annerledes for dette barnet. </a:t>
            </a:r>
            <a:r>
              <a:rPr lang="nb-NO" sz="1600" b="1" dirty="0">
                <a:latin typeface="Times New Roman" panose="02020603050405020304" pitchFamily="18" charset="0"/>
                <a:cs typeface="Times New Roman" panose="02020603050405020304" pitchFamily="18" charset="0"/>
              </a:rPr>
              <a:t>Behov for observasjon og samle informasjon for å sikre rett respons fra voksne.</a:t>
            </a:r>
          </a:p>
        </p:txBody>
      </p:sp>
      <p:sp>
        <p:nvSpPr>
          <p:cNvPr id="15" name="Rektangel 14"/>
          <p:cNvSpPr/>
          <p:nvPr/>
        </p:nvSpPr>
        <p:spPr>
          <a:xfrm>
            <a:off x="4885592" y="1808344"/>
            <a:ext cx="6408712" cy="1080120"/>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nb-NO" sz="1600" dirty="0">
                <a:solidFill>
                  <a:schemeClr val="tx1"/>
                </a:solidFill>
                <a:latin typeface="Times New Roman" panose="02020603050405020304" pitchFamily="18" charset="0"/>
                <a:cs typeface="Times New Roman" panose="02020603050405020304" pitchFamily="18" charset="0"/>
              </a:rPr>
              <a:t>Seksualitet som er overdreven, hemmelighetsfull, grenseoverskridende, tvangspreget, regrederende eller truende. Forskjell i alder, modenhet eller styrke mellom de involverte. </a:t>
            </a:r>
          </a:p>
          <a:p>
            <a:r>
              <a:rPr lang="nb-NO" sz="1600" b="1" dirty="0">
                <a:solidFill>
                  <a:schemeClr val="tx1"/>
                </a:solidFill>
                <a:latin typeface="Times New Roman" panose="02020603050405020304" pitchFamily="18" charset="0"/>
                <a:cs typeface="Times New Roman" panose="02020603050405020304" pitchFamily="18" charset="0"/>
              </a:rPr>
              <a:t>Indikerer behov for umiddelbar reaksjon og handling fra voksne.</a:t>
            </a:r>
            <a:endParaRPr lang="nb-NO" sz="1600" dirty="0">
              <a:solidFill>
                <a:schemeClr val="tx1"/>
              </a:solidFill>
              <a:latin typeface="Times New Roman" panose="02020603050405020304" pitchFamily="18" charset="0"/>
              <a:cs typeface="Times New Roman" panose="02020603050405020304" pitchFamily="18" charset="0"/>
            </a:endParaRPr>
          </a:p>
        </p:txBody>
      </p:sp>
      <p:sp>
        <p:nvSpPr>
          <p:cNvPr id="7" name="TekstSylinder 6">
            <a:extLst>
              <a:ext uri="{FF2B5EF4-FFF2-40B4-BE49-F238E27FC236}">
                <a16:creationId xmlns:a16="http://schemas.microsoft.com/office/drawing/2014/main" id="{918D3B0C-C89B-4E7D-84ED-535E014FFAE7}"/>
              </a:ext>
            </a:extLst>
          </p:cNvPr>
          <p:cNvSpPr txBox="1"/>
          <p:nvPr/>
        </p:nvSpPr>
        <p:spPr>
          <a:xfrm>
            <a:off x="4885592" y="799606"/>
            <a:ext cx="6408712" cy="461665"/>
          </a:xfrm>
          <a:prstGeom prst="rect">
            <a:avLst/>
          </a:prstGeom>
          <a:noFill/>
        </p:spPr>
        <p:txBody>
          <a:bodyPr wrap="square" rtlCol="0">
            <a:spAutoFit/>
          </a:bodyPr>
          <a:lstStyle/>
          <a:p>
            <a:pPr algn="ctr"/>
            <a:r>
              <a:rPr lang="nb-NO" sz="2400" b="1" dirty="0"/>
              <a:t>Trafikklyset </a:t>
            </a:r>
            <a:r>
              <a:rPr lang="nb-NO" b="1" dirty="0"/>
              <a:t>(Hegge, 2017)</a:t>
            </a:r>
          </a:p>
        </p:txBody>
      </p:sp>
      <p:pic>
        <p:nvPicPr>
          <p:cNvPr id="2050" name="Picture 2" descr="0f7eb66d-5444-4aae-9ea2-cdd6c13d64fb@master">
            <a:extLst>
              <a:ext uri="{FF2B5EF4-FFF2-40B4-BE49-F238E27FC236}">
                <a16:creationId xmlns:a16="http://schemas.microsoft.com/office/drawing/2014/main" id="{44421205-38B0-49E8-8EDC-9A33B7D88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 y="1210946"/>
            <a:ext cx="2195010" cy="530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6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2F550062-4E24-4EC7-A163-9B3AF1B9049E}"/>
              </a:ext>
            </a:extLst>
          </p:cNvPr>
          <p:cNvSpPr/>
          <p:nvPr/>
        </p:nvSpPr>
        <p:spPr>
          <a:xfrm>
            <a:off x="1287174" y="2933835"/>
            <a:ext cx="2144958" cy="2101627"/>
          </a:xfrm>
          <a:prstGeom prst="ellipse">
            <a:avLst/>
          </a:prstGeom>
          <a:solidFill>
            <a:srgbClr val="00B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tx1"/>
                </a:solidFill>
              </a:rPr>
              <a:t>Sunn seksuell atferd</a:t>
            </a:r>
          </a:p>
        </p:txBody>
      </p:sp>
      <p:sp>
        <p:nvSpPr>
          <p:cNvPr id="7" name="Tittel 13">
            <a:extLst>
              <a:ext uri="{FF2B5EF4-FFF2-40B4-BE49-F238E27FC236}">
                <a16:creationId xmlns:a16="http://schemas.microsoft.com/office/drawing/2014/main" id="{CB231E84-A9C2-4BAA-9003-F0EA48E80B02}"/>
              </a:ext>
            </a:extLst>
          </p:cNvPr>
          <p:cNvSpPr txBox="1">
            <a:spLocks/>
          </p:cNvSpPr>
          <p:nvPr/>
        </p:nvSpPr>
        <p:spPr>
          <a:xfrm>
            <a:off x="3961370" y="1676536"/>
            <a:ext cx="6600556" cy="4247317"/>
          </a:xfrm>
          <a:prstGeom prst="rect">
            <a:avLst/>
          </a:prstGeom>
          <a:ln w="38100" cap="flat" cmpd="sng" algn="ctr">
            <a:solidFill>
              <a:srgbClr val="00B050"/>
            </a:solidFill>
            <a:prstDash val="solid"/>
            <a:miter lim="800000"/>
          </a:ln>
        </p:spPr>
        <p:style>
          <a:lnRef idx="2">
            <a:schemeClr val="accent3"/>
          </a:lnRef>
          <a:fillRef idx="1">
            <a:schemeClr val="lt1"/>
          </a:fillRef>
          <a:effectRef idx="0">
            <a:schemeClr val="accent3"/>
          </a:effectRef>
          <a:fontRef idx="minor">
            <a:schemeClr val="dk1"/>
          </a:fontRef>
        </p:style>
        <p:txBody>
          <a:bodyPr wrap="square" rtlCol="0">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nb-NO" sz="2000" dirty="0">
                <a:solidFill>
                  <a:schemeClr val="tx1"/>
                </a:solidFill>
                <a:cs typeface="Times New Roman" panose="02020603050405020304" pitchFamily="18" charset="0"/>
              </a:rPr>
              <a:t>Alder og modenhet i forhold til mulighet for samtykke må tas med i vurderingen</a:t>
            </a:r>
          </a:p>
          <a:p>
            <a:endParaRPr lang="nb-NO" sz="2000" dirty="0">
              <a:solidFill>
                <a:schemeClr val="tx1"/>
              </a:solidFill>
              <a:cs typeface="Times New Roman" panose="02020603050405020304" pitchFamily="18" charset="0"/>
            </a:endParaRP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Kommunikasjon med jevnaldrende om sex/seksualitet</a:t>
            </a: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Fleiper om/vitser om sex på en måte som er innenfor den kulturelle normen.</a:t>
            </a: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Interessert i erotikk</a:t>
            </a: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Benytter internett til </a:t>
            </a:r>
            <a:r>
              <a:rPr lang="nb-NO" sz="2000" dirty="0" err="1">
                <a:solidFill>
                  <a:schemeClr val="tx1"/>
                </a:solidFill>
                <a:cs typeface="Times New Roman" panose="02020603050405020304" pitchFamily="18" charset="0"/>
              </a:rPr>
              <a:t>chatting</a:t>
            </a:r>
            <a:endParaRPr lang="nb-NO" sz="2000" dirty="0">
              <a:solidFill>
                <a:schemeClr val="tx1"/>
              </a:solidFill>
              <a:cs typeface="Times New Roman" panose="02020603050405020304" pitchFamily="18" charset="0"/>
            </a:endParaRP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Onanerer alene</a:t>
            </a: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Interessert i/del i en til en forhold (med eller uten seksuell aktivitet)</a:t>
            </a: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Seksuell aktivitet inklusive </a:t>
            </a:r>
            <a:r>
              <a:rPr lang="nb-NO" sz="2000" dirty="0" err="1">
                <a:solidFill>
                  <a:schemeClr val="tx1"/>
                </a:solidFill>
                <a:cs typeface="Times New Roman" panose="02020603050405020304" pitchFamily="18" charset="0"/>
              </a:rPr>
              <a:t>kosing</a:t>
            </a:r>
            <a:r>
              <a:rPr lang="nb-NO" sz="2000" dirty="0">
                <a:solidFill>
                  <a:schemeClr val="tx1"/>
                </a:solidFill>
                <a:cs typeface="Times New Roman" panose="02020603050405020304" pitchFamily="18" charset="0"/>
              </a:rPr>
              <a:t>, kyssing, holde hender, berøring, gjensidig onanering.</a:t>
            </a:r>
          </a:p>
          <a:p>
            <a:pPr marL="171450" indent="-171450">
              <a:buFont typeface="Arial" panose="020B0604020202020204" pitchFamily="34" charset="0"/>
              <a:buChar char="•"/>
            </a:pPr>
            <a:r>
              <a:rPr lang="nb-NO" sz="2000" dirty="0">
                <a:solidFill>
                  <a:schemeClr val="tx1"/>
                </a:solidFill>
                <a:cs typeface="Times New Roman" panose="02020603050405020304" pitchFamily="18" charset="0"/>
              </a:rPr>
              <a:t>Samtykker til oral sex og/eller samleie med en partner på samme alder og modenhet </a:t>
            </a:r>
          </a:p>
        </p:txBody>
      </p:sp>
    </p:spTree>
    <p:extLst>
      <p:ext uri="{BB962C8B-B14F-4D97-AF65-F5344CB8AC3E}">
        <p14:creationId xmlns:p14="http://schemas.microsoft.com/office/powerpoint/2010/main" val="3323052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1066E987-2BBB-4E96-9C43-862A4D5CD821}"/>
              </a:ext>
            </a:extLst>
          </p:cNvPr>
          <p:cNvSpPr/>
          <p:nvPr/>
        </p:nvSpPr>
        <p:spPr>
          <a:xfrm>
            <a:off x="1272075" y="2618724"/>
            <a:ext cx="2047321" cy="1978328"/>
          </a:xfrm>
          <a:prstGeom prst="ellipse">
            <a:avLst/>
          </a:prstGeom>
          <a:solidFill>
            <a:srgbClr val="FFFF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tx1"/>
                </a:solidFill>
                <a:latin typeface="Times New Roman" panose="02020603050405020304" pitchFamily="18" charset="0"/>
                <a:cs typeface="Times New Roman" panose="02020603050405020304" pitchFamily="18" charset="0"/>
              </a:rPr>
              <a:t>Observere</a:t>
            </a:r>
            <a:endParaRPr lang="nb-NO" sz="1100" b="1" dirty="0">
              <a:solidFill>
                <a:schemeClr val="tx1"/>
              </a:solidFill>
              <a:latin typeface="Times New Roman" panose="02020603050405020304" pitchFamily="18" charset="0"/>
              <a:cs typeface="Times New Roman" panose="02020603050405020304" pitchFamily="18" charset="0"/>
            </a:endParaRPr>
          </a:p>
        </p:txBody>
      </p:sp>
      <p:sp>
        <p:nvSpPr>
          <p:cNvPr id="6" name="Plassholder for innhold 14">
            <a:extLst>
              <a:ext uri="{FF2B5EF4-FFF2-40B4-BE49-F238E27FC236}">
                <a16:creationId xmlns:a16="http://schemas.microsoft.com/office/drawing/2014/main" id="{EFBC796F-15E4-40C4-AC74-95FA52A6B272}"/>
              </a:ext>
            </a:extLst>
          </p:cNvPr>
          <p:cNvSpPr txBox="1">
            <a:spLocks/>
          </p:cNvSpPr>
          <p:nvPr/>
        </p:nvSpPr>
        <p:spPr>
          <a:xfrm>
            <a:off x="3859953" y="1157405"/>
            <a:ext cx="6613162" cy="5078313"/>
          </a:xfrm>
          <a:prstGeom prst="rect">
            <a:avLst/>
          </a:prstGeom>
          <a:ln w="28575" cap="flat" cmpd="sng" algn="ctr">
            <a:solidFill>
              <a:srgbClr val="FFFF00"/>
            </a:solidFill>
            <a:prstDash val="solid"/>
            <a:miter lim="800000"/>
          </a:ln>
        </p:spPr>
        <p:style>
          <a:lnRef idx="2">
            <a:schemeClr val="accent3"/>
          </a:lnRef>
          <a:fillRef idx="1">
            <a:schemeClr val="lt1"/>
          </a:fillRef>
          <a:effectRef idx="0">
            <a:schemeClr val="accent3"/>
          </a:effectRef>
          <a:fontRef idx="minor">
            <a:schemeClr val="dk1"/>
          </a:fontRef>
        </p:style>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spcBef>
                <a:spcPts val="0"/>
              </a:spcBef>
            </a:pPr>
            <a:r>
              <a:rPr lang="nb-NO" sz="2000" dirty="0">
                <a:cs typeface="Times New Roman" panose="02020603050405020304" pitchFamily="18" charset="0"/>
              </a:rPr>
              <a:t>Opphengt i sex og tanker om seksualitet på en måte som forstyrrer daglig fungering</a:t>
            </a:r>
          </a:p>
          <a:p>
            <a:pPr marL="171450" indent="-171450">
              <a:spcBef>
                <a:spcPts val="0"/>
              </a:spcBef>
            </a:pPr>
            <a:r>
              <a:rPr lang="nb-NO" sz="2000" dirty="0">
                <a:cs typeface="Times New Roman" panose="02020603050405020304" pitchFamily="18" charset="0"/>
              </a:rPr>
              <a:t>Opphengt i pornografi</a:t>
            </a:r>
          </a:p>
          <a:p>
            <a:pPr marL="171450" indent="-171450">
              <a:spcBef>
                <a:spcPts val="0"/>
              </a:spcBef>
            </a:pPr>
            <a:r>
              <a:rPr lang="nb-NO" sz="2000" dirty="0">
                <a:cs typeface="Times New Roman" panose="02020603050405020304" pitchFamily="18" charset="0"/>
              </a:rPr>
              <a:t>Deler privat, gjenkjennende informasjon med ukjente på internett </a:t>
            </a:r>
          </a:p>
          <a:p>
            <a:pPr marL="171450" indent="-171450">
              <a:spcBef>
                <a:spcPts val="0"/>
              </a:spcBef>
            </a:pPr>
            <a:r>
              <a:rPr lang="nb-NO" sz="2000" dirty="0">
                <a:cs typeface="Times New Roman" panose="02020603050405020304" pitchFamily="18" charset="0"/>
              </a:rPr>
              <a:t>Opphengt i online </a:t>
            </a:r>
            <a:r>
              <a:rPr lang="nb-NO" sz="2000" dirty="0" err="1">
                <a:cs typeface="Times New Roman" panose="02020603050405020304" pitchFamily="18" charset="0"/>
              </a:rPr>
              <a:t>chatting</a:t>
            </a:r>
            <a:endParaRPr lang="nb-NO" sz="2000" dirty="0">
              <a:cs typeface="Times New Roman" panose="02020603050405020304" pitchFamily="18" charset="0"/>
            </a:endParaRPr>
          </a:p>
          <a:p>
            <a:pPr marL="171450" indent="-171450">
              <a:spcBef>
                <a:spcPts val="0"/>
              </a:spcBef>
            </a:pPr>
            <a:r>
              <a:rPr lang="nb-NO" sz="2000" dirty="0">
                <a:cs typeface="Times New Roman" panose="02020603050405020304" pitchFamily="18" charset="0"/>
              </a:rPr>
              <a:t>Oppgir falsk, kjønn, alder , seksuelle detaljer online i </a:t>
            </a:r>
            <a:r>
              <a:rPr lang="nb-NO" sz="2000" dirty="0" err="1">
                <a:cs typeface="Times New Roman" panose="02020603050405020304" pitchFamily="18" charset="0"/>
              </a:rPr>
              <a:t>chattrom</a:t>
            </a:r>
            <a:r>
              <a:rPr lang="nb-NO" sz="2000" dirty="0">
                <a:cs typeface="Times New Roman" panose="02020603050405020304" pitchFamily="18" charset="0"/>
              </a:rPr>
              <a:t> for voksne</a:t>
            </a:r>
          </a:p>
          <a:p>
            <a:pPr marL="171450" indent="-171450">
              <a:spcBef>
                <a:spcPts val="0"/>
              </a:spcBef>
            </a:pPr>
            <a:r>
              <a:rPr lang="nb-NO" sz="2000" dirty="0">
                <a:cs typeface="Times New Roman" panose="02020603050405020304" pitchFamily="18" charset="0"/>
              </a:rPr>
              <a:t>Arrangerer møte med en person kun kjent fra internett </a:t>
            </a:r>
          </a:p>
          <a:p>
            <a:pPr marL="171450" indent="-171450">
              <a:spcBef>
                <a:spcPts val="0"/>
              </a:spcBef>
            </a:pPr>
            <a:r>
              <a:rPr lang="nb-NO" sz="2000" dirty="0">
                <a:cs typeface="Times New Roman" panose="02020603050405020304" pitchFamily="18" charset="0"/>
              </a:rPr>
              <a:t>Seksuelt aggressivt fokus i språk å væremåte.</a:t>
            </a:r>
          </a:p>
          <a:p>
            <a:pPr marL="171450" indent="-171450">
              <a:spcBef>
                <a:spcPts val="0"/>
              </a:spcBef>
            </a:pPr>
            <a:r>
              <a:rPr lang="nb-NO" sz="2000" dirty="0">
                <a:cs typeface="Times New Roman" panose="02020603050405020304" pitchFamily="18" charset="0"/>
              </a:rPr>
              <a:t>Invaderer andres personlige grensesone</a:t>
            </a:r>
          </a:p>
          <a:p>
            <a:pPr marL="171450" indent="-171450">
              <a:spcBef>
                <a:spcPts val="0"/>
              </a:spcBef>
            </a:pPr>
            <a:r>
              <a:rPr lang="nb-NO" sz="2000" dirty="0">
                <a:cs typeface="Times New Roman" panose="02020603050405020304" pitchFamily="18" charset="0"/>
              </a:rPr>
              <a:t>En episode med kikking, blotting, berøring av jevnaldrende uten samtykke, dra ned bukse/løfte opp skjørt og vulgære bevegelser </a:t>
            </a:r>
          </a:p>
          <a:p>
            <a:pPr marL="171450" indent="-171450">
              <a:spcBef>
                <a:spcPts val="0"/>
              </a:spcBef>
            </a:pPr>
            <a:r>
              <a:rPr lang="nb-NO" sz="2000" dirty="0">
                <a:cs typeface="Times New Roman" panose="02020603050405020304" pitchFamily="18" charset="0"/>
              </a:rPr>
              <a:t>Utrygg seksuell atferd , inkludert usikker sex, seksuell aktivitet i ruspåvirket tilstand og hyppig bytte av partner</a:t>
            </a:r>
          </a:p>
          <a:p>
            <a:pPr marL="171450" indent="-171450">
              <a:spcBef>
                <a:spcPts val="0"/>
              </a:spcBef>
            </a:pPr>
            <a:r>
              <a:rPr lang="nb-NO" sz="2000" dirty="0">
                <a:cs typeface="Times New Roman" panose="02020603050405020304" pitchFamily="18" charset="0"/>
              </a:rPr>
              <a:t>Oral sex og/eller samleie( alder og modenhet må tas i betraktning) </a:t>
            </a:r>
          </a:p>
        </p:txBody>
      </p:sp>
    </p:spTree>
    <p:extLst>
      <p:ext uri="{BB962C8B-B14F-4D97-AF65-F5344CB8AC3E}">
        <p14:creationId xmlns:p14="http://schemas.microsoft.com/office/powerpoint/2010/main" val="42891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8D045807-29F5-408F-BE50-FCD2F7964294}"/>
              </a:ext>
            </a:extLst>
          </p:cNvPr>
          <p:cNvSpPr/>
          <p:nvPr/>
        </p:nvSpPr>
        <p:spPr>
          <a:xfrm>
            <a:off x="1352498" y="2829431"/>
            <a:ext cx="1979425" cy="1867830"/>
          </a:xfrm>
          <a:prstGeom prst="ellipse">
            <a:avLst/>
          </a:prstGeom>
          <a:solidFill>
            <a:srgbClr val="FF00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tx1"/>
                </a:solidFill>
              </a:rPr>
              <a:t>Bekymring</a:t>
            </a:r>
          </a:p>
        </p:txBody>
      </p:sp>
      <p:sp>
        <p:nvSpPr>
          <p:cNvPr id="6" name="Rektangel 5">
            <a:extLst>
              <a:ext uri="{FF2B5EF4-FFF2-40B4-BE49-F238E27FC236}">
                <a16:creationId xmlns:a16="http://schemas.microsoft.com/office/drawing/2014/main" id="{42E017D8-6385-44EC-A3FA-056189EB9D17}"/>
              </a:ext>
            </a:extLst>
          </p:cNvPr>
          <p:cNvSpPr/>
          <p:nvPr/>
        </p:nvSpPr>
        <p:spPr>
          <a:xfrm>
            <a:off x="3883088" y="1162937"/>
            <a:ext cx="6587674" cy="5016758"/>
          </a:xfrm>
          <a:prstGeom prst="rect">
            <a:avLst/>
          </a:prstGeom>
          <a:ln w="28575">
            <a:solidFill>
              <a:srgbClr val="FF0000"/>
            </a:solidFill>
          </a:ln>
        </p:spPr>
        <p:txBody>
          <a:bodyPr wrap="square">
            <a:spAutoFit/>
          </a:bodyPr>
          <a:lstStyle/>
          <a:p>
            <a:pPr marL="171450" indent="-171450">
              <a:buFont typeface="Arial" panose="020B0604020202020204" pitchFamily="34" charset="0"/>
              <a:buChar char="•"/>
            </a:pPr>
            <a:r>
              <a:rPr lang="nb-NO" sz="2000" dirty="0">
                <a:cs typeface="Times New Roman" panose="02020603050405020304" pitchFamily="18" charset="0"/>
              </a:rPr>
              <a:t>Tvangsmessig eller offentlig onanering</a:t>
            </a:r>
          </a:p>
          <a:p>
            <a:pPr marL="171450" indent="-171450">
              <a:buFont typeface="Arial" panose="020B0604020202020204" pitchFamily="34" charset="0"/>
              <a:buChar char="•"/>
            </a:pPr>
            <a:r>
              <a:rPr lang="nb-NO" sz="2000" dirty="0">
                <a:cs typeface="Times New Roman" panose="02020603050405020304" pitchFamily="18" charset="0"/>
              </a:rPr>
              <a:t>Fornedre/blamere seg selv eller andre seksuelt via trusler, telefon, mail, berøring</a:t>
            </a:r>
          </a:p>
          <a:p>
            <a:pPr marL="171450" indent="-171450">
              <a:buFont typeface="Arial" panose="020B0604020202020204" pitchFamily="34" charset="0"/>
              <a:buChar char="•"/>
            </a:pPr>
            <a:r>
              <a:rPr lang="nb-NO" sz="2000" dirty="0">
                <a:cs typeface="Times New Roman" panose="02020603050405020304" pitchFamily="18" charset="0"/>
              </a:rPr>
              <a:t>Lokke/tvinge andre til å vise kjønnsorganene</a:t>
            </a:r>
          </a:p>
          <a:p>
            <a:pPr marL="171450" indent="-171450">
              <a:buFont typeface="Arial" panose="020B0604020202020204" pitchFamily="34" charset="0"/>
              <a:buChar char="•"/>
            </a:pPr>
            <a:r>
              <a:rPr lang="nb-NO" sz="2000" dirty="0">
                <a:cs typeface="Times New Roman" panose="02020603050405020304" pitchFamily="18" charset="0"/>
              </a:rPr>
              <a:t>Opptatt av seksuelt voldelig pornografi eller overgrepsbilder av barn.</a:t>
            </a:r>
          </a:p>
          <a:p>
            <a:pPr marL="171450" indent="-171450">
              <a:buFont typeface="Arial" panose="020B0604020202020204" pitchFamily="34" charset="0"/>
              <a:buChar char="•"/>
            </a:pPr>
            <a:r>
              <a:rPr lang="nb-NO" sz="2000" dirty="0">
                <a:cs typeface="Times New Roman" panose="02020603050405020304" pitchFamily="18" charset="0"/>
              </a:rPr>
              <a:t>Samtale med spesifikt seksuelt innhold med yngre barn</a:t>
            </a:r>
          </a:p>
          <a:p>
            <a:pPr marL="171450" indent="-171450">
              <a:buFont typeface="Arial" panose="020B0604020202020204" pitchFamily="34" charset="0"/>
              <a:buChar char="•"/>
            </a:pPr>
            <a:r>
              <a:rPr lang="nb-NO" sz="2000" dirty="0">
                <a:cs typeface="Times New Roman" panose="02020603050405020304" pitchFamily="18" charset="0"/>
              </a:rPr>
              <a:t>Seksuell trakassering, tvungen seksuell kontakt</a:t>
            </a:r>
          </a:p>
          <a:p>
            <a:pPr marL="171450" indent="-171450">
              <a:buFont typeface="Arial" panose="020B0604020202020204" pitchFamily="34" charset="0"/>
              <a:buChar char="•"/>
            </a:pPr>
            <a:r>
              <a:rPr lang="nb-NO" sz="2000" dirty="0">
                <a:cs typeface="Times New Roman" panose="02020603050405020304" pitchFamily="18" charset="0"/>
              </a:rPr>
              <a:t>Seksuell kontakt med personer med vesentlig forskjell i alder eller modning</a:t>
            </a:r>
          </a:p>
          <a:p>
            <a:pPr marL="171450" indent="-171450">
              <a:buFont typeface="Arial" panose="020B0604020202020204" pitchFamily="34" charset="0"/>
              <a:buChar char="•"/>
            </a:pPr>
            <a:r>
              <a:rPr lang="nb-NO" sz="2000" dirty="0">
                <a:cs typeface="Times New Roman" panose="02020603050405020304" pitchFamily="18" charset="0"/>
              </a:rPr>
              <a:t>Sende nakenbilder eller seksuelt provoserende materiale elektronisk</a:t>
            </a:r>
          </a:p>
          <a:p>
            <a:pPr marL="171450" indent="-171450">
              <a:buFont typeface="Arial" panose="020B0604020202020204" pitchFamily="34" charset="0"/>
              <a:buChar char="•"/>
            </a:pPr>
            <a:r>
              <a:rPr lang="nb-NO" sz="2000" dirty="0">
                <a:cs typeface="Times New Roman" panose="02020603050405020304" pitchFamily="18" charset="0"/>
              </a:rPr>
              <a:t>Bli med online </a:t>
            </a:r>
            <a:r>
              <a:rPr lang="nb-NO" sz="2000" dirty="0" err="1">
                <a:cs typeface="Times New Roman" panose="02020603050405020304" pitchFamily="18" charset="0"/>
              </a:rPr>
              <a:t>dateingservice</a:t>
            </a:r>
            <a:r>
              <a:rPr lang="nb-NO" sz="2000" dirty="0">
                <a:cs typeface="Times New Roman" panose="02020603050405020304" pitchFamily="18" charset="0"/>
              </a:rPr>
              <a:t> for voksne</a:t>
            </a:r>
          </a:p>
          <a:p>
            <a:pPr marL="171450" indent="-171450">
              <a:buFont typeface="Arial" panose="020B0604020202020204" pitchFamily="34" charset="0"/>
              <a:buChar char="•"/>
            </a:pPr>
            <a:r>
              <a:rPr lang="nb-NO" sz="2000" dirty="0">
                <a:cs typeface="Times New Roman" panose="02020603050405020304" pitchFamily="18" charset="0"/>
              </a:rPr>
              <a:t>Seksuell omgang med dyr</a:t>
            </a:r>
          </a:p>
          <a:p>
            <a:pPr marL="171450" indent="-171450">
              <a:buFont typeface="Arial" panose="020B0604020202020204" pitchFamily="34" charset="0"/>
              <a:buChar char="•"/>
            </a:pPr>
            <a:r>
              <a:rPr lang="nb-NO" sz="2000" dirty="0">
                <a:cs typeface="Times New Roman" panose="02020603050405020304" pitchFamily="18" charset="0"/>
              </a:rPr>
              <a:t>Påføre seg selv/andre genitale skader</a:t>
            </a:r>
          </a:p>
          <a:p>
            <a:pPr marL="171450" indent="-171450">
              <a:buFont typeface="Arial" panose="020B0604020202020204" pitchFamily="34" charset="0"/>
              <a:buChar char="•"/>
            </a:pPr>
            <a:r>
              <a:rPr lang="nb-NO" sz="2000" dirty="0">
                <a:cs typeface="Times New Roman" panose="02020603050405020304" pitchFamily="18" charset="0"/>
              </a:rPr>
              <a:t>Tilbyr seksuelle tjenester mot goder</a:t>
            </a:r>
          </a:p>
        </p:txBody>
      </p:sp>
    </p:spTree>
    <p:extLst>
      <p:ext uri="{BB962C8B-B14F-4D97-AF65-F5344CB8AC3E}">
        <p14:creationId xmlns:p14="http://schemas.microsoft.com/office/powerpoint/2010/main" val="4024713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AB00FD-C9B2-4B37-AE7C-F13DF94EC61A}"/>
              </a:ext>
            </a:extLst>
          </p:cNvPr>
          <p:cNvSpPr>
            <a:spLocks noGrp="1"/>
          </p:cNvSpPr>
          <p:nvPr>
            <p:ph type="title"/>
          </p:nvPr>
        </p:nvSpPr>
        <p:spPr/>
        <p:txBody>
          <a:bodyPr/>
          <a:lstStyle/>
          <a:p>
            <a:r>
              <a:rPr lang="nb-NO" dirty="0"/>
              <a:t>Tips og treningsmuligheter</a:t>
            </a:r>
          </a:p>
        </p:txBody>
      </p:sp>
      <p:sp>
        <p:nvSpPr>
          <p:cNvPr id="3" name="Plassholder for innhold 2">
            <a:extLst>
              <a:ext uri="{FF2B5EF4-FFF2-40B4-BE49-F238E27FC236}">
                <a16:creationId xmlns:a16="http://schemas.microsoft.com/office/drawing/2014/main" id="{9DFFCF14-BAAF-4C62-B672-D68F0704BAE8}"/>
              </a:ext>
            </a:extLst>
          </p:cNvPr>
          <p:cNvSpPr>
            <a:spLocks noGrp="1"/>
          </p:cNvSpPr>
          <p:nvPr>
            <p:ph idx="1"/>
          </p:nvPr>
        </p:nvSpPr>
        <p:spPr/>
        <p:txBody>
          <a:bodyPr>
            <a:normAutofit fontScale="92500" lnSpcReduction="20000"/>
          </a:bodyPr>
          <a:lstStyle/>
          <a:p>
            <a:r>
              <a:rPr lang="nb-NO" dirty="0">
                <a:cs typeface="Times New Roman" panose="02020603050405020304" pitchFamily="18" charset="0"/>
                <a:hlinkClick r:id="rId3"/>
              </a:rPr>
              <a:t>www.snakkemedbarn.no</a:t>
            </a:r>
            <a:endParaRPr lang="nb-NO" dirty="0">
              <a:cs typeface="Times New Roman" panose="02020603050405020304" pitchFamily="18" charset="0"/>
            </a:endParaRPr>
          </a:p>
          <a:p>
            <a:r>
              <a:rPr lang="nb-NO" dirty="0">
                <a:cs typeface="Times New Roman" panose="02020603050405020304" pitchFamily="18" charset="0"/>
                <a:hlinkClick r:id="rId4"/>
              </a:rPr>
              <a:t>www.rvts.no</a:t>
            </a:r>
            <a:r>
              <a:rPr lang="nb-NO" dirty="0">
                <a:cs typeface="Times New Roman" panose="02020603050405020304" pitchFamily="18" charset="0"/>
              </a:rPr>
              <a:t>, f.eks. Skoleveileder og barnehageveileder SSA</a:t>
            </a:r>
          </a:p>
          <a:p>
            <a:r>
              <a:rPr lang="nb-NO" dirty="0">
                <a:cs typeface="Times New Roman" panose="02020603050405020304" pitchFamily="18" charset="0"/>
                <a:hlinkClick r:id="rId5"/>
              </a:rPr>
              <a:t>www.dinutvei.no</a:t>
            </a:r>
            <a:endParaRPr lang="nb-NO" dirty="0">
              <a:cs typeface="Times New Roman" panose="02020603050405020304" pitchFamily="18" charset="0"/>
            </a:endParaRPr>
          </a:p>
          <a:p>
            <a:r>
              <a:rPr lang="nb-NO" dirty="0">
                <a:cs typeface="Times New Roman" panose="02020603050405020304" pitchFamily="18" charset="0"/>
              </a:rPr>
              <a:t>Rvtsvest.no/trygg-til-handling/</a:t>
            </a:r>
          </a:p>
          <a:p>
            <a:r>
              <a:rPr lang="nb-NO" dirty="0">
                <a:cs typeface="Times New Roman" panose="02020603050405020304" pitchFamily="18" charset="0"/>
                <a:hlinkClick r:id="rId6"/>
              </a:rPr>
              <a:t>Seksuellatferd.no </a:t>
            </a:r>
            <a:r>
              <a:rPr lang="nb-NO" dirty="0">
                <a:cs typeface="Times New Roman" panose="02020603050405020304" pitchFamily="18" charset="0"/>
              </a:rPr>
              <a:t>(skoleveileder og e-læring)</a:t>
            </a:r>
          </a:p>
          <a:p>
            <a:r>
              <a:rPr lang="nb-NO" dirty="0">
                <a:cs typeface="Times New Roman" panose="02020603050405020304" pitchFamily="18" charset="0"/>
              </a:rPr>
              <a:t>Diverse på </a:t>
            </a:r>
            <a:r>
              <a:rPr lang="nb-NO" dirty="0">
                <a:cs typeface="Times New Roman" panose="02020603050405020304" pitchFamily="18" charset="0"/>
                <a:hlinkClick r:id="rId7"/>
              </a:rPr>
              <a:t>youtube.no</a:t>
            </a:r>
            <a:r>
              <a:rPr lang="nb-NO" dirty="0">
                <a:cs typeface="Times New Roman" panose="02020603050405020304" pitchFamily="18" charset="0"/>
              </a:rPr>
              <a:t> (Reddbarna, kort fortalt, Alfred og skyggen)</a:t>
            </a:r>
          </a:p>
          <a:p>
            <a:r>
              <a:rPr lang="nb-NO" dirty="0">
                <a:cs typeface="Calibri" panose="020F0502020204030204" pitchFamily="34" charset="0"/>
              </a:rPr>
              <a:t>hvorlite.no</a:t>
            </a:r>
          </a:p>
          <a:p>
            <a:r>
              <a:rPr lang="nb-NO" dirty="0">
                <a:cs typeface="Calibri" panose="020F0502020204030204" pitchFamily="34" charset="0"/>
              </a:rPr>
              <a:t>jegvilvite.no</a:t>
            </a:r>
          </a:p>
          <a:p>
            <a:r>
              <a:rPr lang="nb-NO" altLang="nb-NO" dirty="0">
                <a:cs typeface="Calibri" panose="020F0502020204030204" pitchFamily="34" charset="0"/>
                <a:hlinkClick r:id="rId8"/>
              </a:rPr>
              <a:t>www.helsedirektoratet.no</a:t>
            </a:r>
            <a:r>
              <a:rPr lang="nb-NO" altLang="nb-NO" dirty="0">
                <a:cs typeface="Calibri" panose="020F0502020204030204" pitchFamily="34" charset="0"/>
              </a:rPr>
              <a:t> (tidlig oppdagelse av barn og unge)</a:t>
            </a:r>
          </a:p>
        </p:txBody>
      </p:sp>
    </p:spTree>
    <p:extLst>
      <p:ext uri="{BB962C8B-B14F-4D97-AF65-F5344CB8AC3E}">
        <p14:creationId xmlns:p14="http://schemas.microsoft.com/office/powerpoint/2010/main" val="341287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572B5E-D43F-4B73-8261-7C8D7465CDCD}"/>
              </a:ext>
            </a:extLst>
          </p:cNvPr>
          <p:cNvSpPr>
            <a:spLocks noGrp="1"/>
          </p:cNvSpPr>
          <p:nvPr>
            <p:ph type="title"/>
          </p:nvPr>
        </p:nvSpPr>
        <p:spPr/>
        <p:txBody>
          <a:bodyPr/>
          <a:lstStyle/>
          <a:p>
            <a:r>
              <a:rPr lang="nb-NO" dirty="0"/>
              <a:t>Type saker </a:t>
            </a:r>
          </a:p>
        </p:txBody>
      </p:sp>
      <p:graphicFrame>
        <p:nvGraphicFramePr>
          <p:cNvPr id="5" name="Plassholder for innhold 4">
            <a:extLst>
              <a:ext uri="{FF2B5EF4-FFF2-40B4-BE49-F238E27FC236}">
                <a16:creationId xmlns:a16="http://schemas.microsoft.com/office/drawing/2014/main" id="{B1348723-0B82-453C-ADF3-07E4E9A42F44}"/>
              </a:ext>
            </a:extLst>
          </p:cNvPr>
          <p:cNvGraphicFramePr>
            <a:graphicFrameLocks noGrp="1"/>
          </p:cNvGraphicFramePr>
          <p:nvPr>
            <p:ph idx="1"/>
            <p:extLst>
              <p:ext uri="{D42A27DB-BD31-4B8C-83A1-F6EECF244321}">
                <p14:modId xmlns:p14="http://schemas.microsoft.com/office/powerpoint/2010/main" val="2080135155"/>
              </p:ext>
            </p:extLst>
          </p:nvPr>
        </p:nvGraphicFramePr>
        <p:xfrm>
          <a:off x="838198" y="2266949"/>
          <a:ext cx="4684407" cy="3022024"/>
        </p:xfrm>
        <a:graphic>
          <a:graphicData uri="http://schemas.openxmlformats.org/drawingml/2006/table">
            <a:tbl>
              <a:tblPr firstRow="1" bandRow="1">
                <a:tableStyleId>{5C22544A-7EE6-4342-B048-85BDC9FD1C3A}</a:tableStyleId>
              </a:tblPr>
              <a:tblGrid>
                <a:gridCol w="2818740">
                  <a:extLst>
                    <a:ext uri="{9D8B030D-6E8A-4147-A177-3AD203B41FA5}">
                      <a16:colId xmlns:a16="http://schemas.microsoft.com/office/drawing/2014/main" val="3186049430"/>
                    </a:ext>
                  </a:extLst>
                </a:gridCol>
                <a:gridCol w="860198">
                  <a:extLst>
                    <a:ext uri="{9D8B030D-6E8A-4147-A177-3AD203B41FA5}">
                      <a16:colId xmlns:a16="http://schemas.microsoft.com/office/drawing/2014/main" val="3938788141"/>
                    </a:ext>
                  </a:extLst>
                </a:gridCol>
                <a:gridCol w="1005469">
                  <a:extLst>
                    <a:ext uri="{9D8B030D-6E8A-4147-A177-3AD203B41FA5}">
                      <a16:colId xmlns:a16="http://schemas.microsoft.com/office/drawing/2014/main" val="2504779188"/>
                    </a:ext>
                  </a:extLst>
                </a:gridCol>
              </a:tblGrid>
              <a:tr h="377753">
                <a:tc>
                  <a:txBody>
                    <a:bodyPr/>
                    <a:lstStyle/>
                    <a:p>
                      <a:r>
                        <a:rPr lang="nb-NO" sz="1800" dirty="0"/>
                        <a:t>Type sak</a:t>
                      </a:r>
                    </a:p>
                  </a:txBody>
                  <a:tcPr/>
                </a:tc>
                <a:tc>
                  <a:txBody>
                    <a:bodyPr/>
                    <a:lstStyle/>
                    <a:p>
                      <a:r>
                        <a:rPr lang="nb-NO" sz="1800" dirty="0"/>
                        <a:t>2022</a:t>
                      </a:r>
                    </a:p>
                  </a:txBody>
                  <a:tcPr/>
                </a:tc>
                <a:tc>
                  <a:txBody>
                    <a:bodyPr/>
                    <a:lstStyle/>
                    <a:p>
                      <a:r>
                        <a:rPr lang="nb-NO" sz="1800" dirty="0"/>
                        <a:t>2022 i %</a:t>
                      </a:r>
                    </a:p>
                  </a:txBody>
                  <a:tcPr/>
                </a:tc>
                <a:extLst>
                  <a:ext uri="{0D108BD9-81ED-4DB2-BD59-A6C34878D82A}">
                    <a16:rowId xmlns:a16="http://schemas.microsoft.com/office/drawing/2014/main" val="4025935115"/>
                  </a:ext>
                </a:extLst>
              </a:tr>
              <a:tr h="377753">
                <a:tc>
                  <a:txBody>
                    <a:bodyPr/>
                    <a:lstStyle/>
                    <a:p>
                      <a:r>
                        <a:rPr lang="nb-NO" sz="1800" dirty="0"/>
                        <a:t>Fornærmet vold</a:t>
                      </a:r>
                    </a:p>
                  </a:txBody>
                  <a:tcPr/>
                </a:tc>
                <a:tc>
                  <a:txBody>
                    <a:bodyPr/>
                    <a:lstStyle/>
                    <a:p>
                      <a:r>
                        <a:rPr lang="nb-NO" sz="1800" dirty="0"/>
                        <a:t>243</a:t>
                      </a:r>
                    </a:p>
                  </a:txBody>
                  <a:tcPr/>
                </a:tc>
                <a:tc>
                  <a:txBody>
                    <a:bodyPr/>
                    <a:lstStyle/>
                    <a:p>
                      <a:r>
                        <a:rPr lang="nb-NO" sz="1800" dirty="0"/>
                        <a:t>42,6</a:t>
                      </a:r>
                    </a:p>
                  </a:txBody>
                  <a:tcPr/>
                </a:tc>
                <a:extLst>
                  <a:ext uri="{0D108BD9-81ED-4DB2-BD59-A6C34878D82A}">
                    <a16:rowId xmlns:a16="http://schemas.microsoft.com/office/drawing/2014/main" val="1675599794"/>
                  </a:ext>
                </a:extLst>
              </a:tr>
              <a:tr h="377753">
                <a:tc>
                  <a:txBody>
                    <a:bodyPr/>
                    <a:lstStyle/>
                    <a:p>
                      <a:r>
                        <a:rPr lang="nb-NO" sz="1800" dirty="0"/>
                        <a:t>Vitne til vold</a:t>
                      </a:r>
                    </a:p>
                  </a:txBody>
                  <a:tcPr/>
                </a:tc>
                <a:tc>
                  <a:txBody>
                    <a:bodyPr/>
                    <a:lstStyle/>
                    <a:p>
                      <a:r>
                        <a:rPr lang="nb-NO" sz="1800" dirty="0"/>
                        <a:t>66</a:t>
                      </a:r>
                    </a:p>
                  </a:txBody>
                  <a:tcPr/>
                </a:tc>
                <a:tc>
                  <a:txBody>
                    <a:bodyPr/>
                    <a:lstStyle/>
                    <a:p>
                      <a:r>
                        <a:rPr lang="nb-NO" sz="1800" dirty="0"/>
                        <a:t>11,6</a:t>
                      </a:r>
                    </a:p>
                  </a:txBody>
                  <a:tcPr/>
                </a:tc>
                <a:extLst>
                  <a:ext uri="{0D108BD9-81ED-4DB2-BD59-A6C34878D82A}">
                    <a16:rowId xmlns:a16="http://schemas.microsoft.com/office/drawing/2014/main" val="1048737901"/>
                  </a:ext>
                </a:extLst>
              </a:tr>
              <a:tr h="377753">
                <a:tc>
                  <a:txBody>
                    <a:bodyPr/>
                    <a:lstStyle/>
                    <a:p>
                      <a:r>
                        <a:rPr lang="nb-NO" sz="1800" dirty="0"/>
                        <a:t>Fornærmet overgrep</a:t>
                      </a:r>
                    </a:p>
                  </a:txBody>
                  <a:tcPr/>
                </a:tc>
                <a:tc>
                  <a:txBody>
                    <a:bodyPr/>
                    <a:lstStyle/>
                    <a:p>
                      <a:r>
                        <a:rPr lang="nb-NO" sz="1800" dirty="0"/>
                        <a:t>155</a:t>
                      </a:r>
                    </a:p>
                  </a:txBody>
                  <a:tcPr/>
                </a:tc>
                <a:tc>
                  <a:txBody>
                    <a:bodyPr/>
                    <a:lstStyle/>
                    <a:p>
                      <a:r>
                        <a:rPr lang="nb-NO" sz="1800" dirty="0"/>
                        <a:t>27,2</a:t>
                      </a:r>
                    </a:p>
                  </a:txBody>
                  <a:tcPr/>
                </a:tc>
                <a:extLst>
                  <a:ext uri="{0D108BD9-81ED-4DB2-BD59-A6C34878D82A}">
                    <a16:rowId xmlns:a16="http://schemas.microsoft.com/office/drawing/2014/main" val="1142529730"/>
                  </a:ext>
                </a:extLst>
              </a:tr>
              <a:tr h="377753">
                <a:tc>
                  <a:txBody>
                    <a:bodyPr/>
                    <a:lstStyle/>
                    <a:p>
                      <a:r>
                        <a:rPr lang="nb-NO" sz="1800" dirty="0"/>
                        <a:t>Vitne til overgrep</a:t>
                      </a:r>
                    </a:p>
                  </a:txBody>
                  <a:tcPr/>
                </a:tc>
                <a:tc>
                  <a:txBody>
                    <a:bodyPr/>
                    <a:lstStyle/>
                    <a:p>
                      <a:r>
                        <a:rPr lang="nb-NO" sz="1800" dirty="0"/>
                        <a:t>45</a:t>
                      </a:r>
                    </a:p>
                  </a:txBody>
                  <a:tcPr/>
                </a:tc>
                <a:tc>
                  <a:txBody>
                    <a:bodyPr/>
                    <a:lstStyle/>
                    <a:p>
                      <a:r>
                        <a:rPr lang="nb-NO" sz="1800" dirty="0"/>
                        <a:t>7,9</a:t>
                      </a:r>
                    </a:p>
                  </a:txBody>
                  <a:tcPr/>
                </a:tc>
                <a:extLst>
                  <a:ext uri="{0D108BD9-81ED-4DB2-BD59-A6C34878D82A}">
                    <a16:rowId xmlns:a16="http://schemas.microsoft.com/office/drawing/2014/main" val="2615624683"/>
                  </a:ext>
                </a:extLst>
              </a:tr>
              <a:tr h="377753">
                <a:tc>
                  <a:txBody>
                    <a:bodyPr/>
                    <a:lstStyle/>
                    <a:p>
                      <a:r>
                        <a:rPr lang="nb-NO" sz="1800" dirty="0"/>
                        <a:t>Barn som voldsutøver</a:t>
                      </a:r>
                    </a:p>
                  </a:txBody>
                  <a:tcPr/>
                </a:tc>
                <a:tc>
                  <a:txBody>
                    <a:bodyPr/>
                    <a:lstStyle/>
                    <a:p>
                      <a:r>
                        <a:rPr lang="nb-NO" sz="1800" dirty="0"/>
                        <a:t>3</a:t>
                      </a:r>
                    </a:p>
                  </a:txBody>
                  <a:tcPr/>
                </a:tc>
                <a:tc>
                  <a:txBody>
                    <a:bodyPr/>
                    <a:lstStyle/>
                    <a:p>
                      <a:r>
                        <a:rPr lang="nb-NO" sz="1800" dirty="0"/>
                        <a:t>0,5</a:t>
                      </a:r>
                    </a:p>
                  </a:txBody>
                  <a:tcPr/>
                </a:tc>
                <a:extLst>
                  <a:ext uri="{0D108BD9-81ED-4DB2-BD59-A6C34878D82A}">
                    <a16:rowId xmlns:a16="http://schemas.microsoft.com/office/drawing/2014/main" val="2043115366"/>
                  </a:ext>
                </a:extLst>
              </a:tr>
              <a:tr h="377753">
                <a:tc>
                  <a:txBody>
                    <a:bodyPr/>
                    <a:lstStyle/>
                    <a:p>
                      <a:r>
                        <a:rPr lang="nb-NO" sz="1800" dirty="0"/>
                        <a:t>Barn som overgriper</a:t>
                      </a:r>
                    </a:p>
                  </a:txBody>
                  <a:tcPr/>
                </a:tc>
                <a:tc>
                  <a:txBody>
                    <a:bodyPr/>
                    <a:lstStyle/>
                    <a:p>
                      <a:r>
                        <a:rPr lang="nb-NO" sz="1800" dirty="0"/>
                        <a:t>27</a:t>
                      </a:r>
                    </a:p>
                  </a:txBody>
                  <a:tcPr/>
                </a:tc>
                <a:tc>
                  <a:txBody>
                    <a:bodyPr/>
                    <a:lstStyle/>
                    <a:p>
                      <a:r>
                        <a:rPr lang="nb-NO" sz="1800" dirty="0"/>
                        <a:t>4,8</a:t>
                      </a:r>
                    </a:p>
                  </a:txBody>
                  <a:tcPr/>
                </a:tc>
                <a:extLst>
                  <a:ext uri="{0D108BD9-81ED-4DB2-BD59-A6C34878D82A}">
                    <a16:rowId xmlns:a16="http://schemas.microsoft.com/office/drawing/2014/main" val="3837662753"/>
                  </a:ext>
                </a:extLst>
              </a:tr>
              <a:tr h="377753">
                <a:tc>
                  <a:txBody>
                    <a:bodyPr/>
                    <a:lstStyle/>
                    <a:p>
                      <a:r>
                        <a:rPr lang="nb-NO" sz="1800" dirty="0"/>
                        <a:t>Annet</a:t>
                      </a:r>
                    </a:p>
                  </a:txBody>
                  <a:tcPr/>
                </a:tc>
                <a:tc>
                  <a:txBody>
                    <a:bodyPr/>
                    <a:lstStyle/>
                    <a:p>
                      <a:r>
                        <a:rPr lang="nb-NO" sz="1800" dirty="0"/>
                        <a:t>31</a:t>
                      </a:r>
                    </a:p>
                  </a:txBody>
                  <a:tcPr/>
                </a:tc>
                <a:tc>
                  <a:txBody>
                    <a:bodyPr/>
                    <a:lstStyle/>
                    <a:p>
                      <a:r>
                        <a:rPr lang="nb-NO" sz="1800" dirty="0"/>
                        <a:t>5,4</a:t>
                      </a:r>
                    </a:p>
                  </a:txBody>
                  <a:tcPr/>
                </a:tc>
                <a:extLst>
                  <a:ext uri="{0D108BD9-81ED-4DB2-BD59-A6C34878D82A}">
                    <a16:rowId xmlns:a16="http://schemas.microsoft.com/office/drawing/2014/main" val="4059586481"/>
                  </a:ext>
                </a:extLst>
              </a:tr>
            </a:tbl>
          </a:graphicData>
        </a:graphic>
      </p:graphicFrame>
      <p:graphicFrame>
        <p:nvGraphicFramePr>
          <p:cNvPr id="6" name="Diagram 5">
            <a:extLst>
              <a:ext uri="{FF2B5EF4-FFF2-40B4-BE49-F238E27FC236}">
                <a16:creationId xmlns:a16="http://schemas.microsoft.com/office/drawing/2014/main" id="{08470625-C2F7-4953-BCA7-1E771DC595F8}"/>
              </a:ext>
            </a:extLst>
          </p:cNvPr>
          <p:cNvGraphicFramePr/>
          <p:nvPr>
            <p:extLst>
              <p:ext uri="{D42A27DB-BD31-4B8C-83A1-F6EECF244321}">
                <p14:modId xmlns:p14="http://schemas.microsoft.com/office/powerpoint/2010/main" val="4288295933"/>
              </p:ext>
            </p:extLst>
          </p:nvPr>
        </p:nvGraphicFramePr>
        <p:xfrm>
          <a:off x="5669279" y="2499114"/>
          <a:ext cx="3968126" cy="3022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79D2930E-2C77-4C05-A81E-E465BD254EBE}"/>
              </a:ext>
            </a:extLst>
          </p:cNvPr>
          <p:cNvGraphicFramePr/>
          <p:nvPr>
            <p:extLst>
              <p:ext uri="{D42A27DB-BD31-4B8C-83A1-F6EECF244321}">
                <p14:modId xmlns:p14="http://schemas.microsoft.com/office/powerpoint/2010/main" val="3128404674"/>
              </p:ext>
            </p:extLst>
          </p:nvPr>
        </p:nvGraphicFramePr>
        <p:xfrm>
          <a:off x="8686429" y="2499114"/>
          <a:ext cx="4096512" cy="3022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5488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6E93B-DE60-45B9-B6A1-C8E48C0654C5}"/>
              </a:ext>
            </a:extLst>
          </p:cNvPr>
          <p:cNvSpPr>
            <a:spLocks noGrp="1"/>
          </p:cNvSpPr>
          <p:nvPr>
            <p:ph type="title"/>
          </p:nvPr>
        </p:nvSpPr>
        <p:spPr/>
        <p:txBody>
          <a:bodyPr/>
          <a:lstStyle/>
          <a:p>
            <a:r>
              <a:rPr lang="nb-NO" dirty="0"/>
              <a:t>Andre nyttige nettsider</a:t>
            </a:r>
          </a:p>
        </p:txBody>
      </p:sp>
      <p:sp>
        <p:nvSpPr>
          <p:cNvPr id="3" name="Plassholder for innhold 2">
            <a:extLst>
              <a:ext uri="{FF2B5EF4-FFF2-40B4-BE49-F238E27FC236}">
                <a16:creationId xmlns:a16="http://schemas.microsoft.com/office/drawing/2014/main" id="{5F61619F-B93E-4452-8805-BA86367E6454}"/>
              </a:ext>
            </a:extLst>
          </p:cNvPr>
          <p:cNvSpPr>
            <a:spLocks noGrp="1"/>
          </p:cNvSpPr>
          <p:nvPr>
            <p:ph idx="1"/>
          </p:nvPr>
        </p:nvSpPr>
        <p:spPr/>
        <p:txBody>
          <a:bodyPr/>
          <a:lstStyle/>
          <a:p>
            <a:pPr marL="0" indent="0">
              <a:buNone/>
            </a:pPr>
            <a:r>
              <a:rPr lang="nb-NO" dirty="0"/>
              <a:t>Meldeplikt og avvergeplikt</a:t>
            </a:r>
            <a:endParaRPr lang="nb-NO" dirty="0">
              <a:hlinkClick r:id="rId3"/>
            </a:endParaRPr>
          </a:p>
          <a:p>
            <a:r>
              <a:rPr lang="nb-NO" dirty="0">
                <a:hlinkClick r:id="rId3"/>
              </a:rPr>
              <a:t>https://plikt.no/</a:t>
            </a:r>
            <a:endParaRPr lang="nb-NO" dirty="0"/>
          </a:p>
          <a:p>
            <a:pPr marL="0" indent="0">
              <a:buNone/>
            </a:pPr>
            <a:r>
              <a:rPr lang="nb-NO" dirty="0"/>
              <a:t>Politiets nettside</a:t>
            </a:r>
          </a:p>
          <a:p>
            <a:r>
              <a:rPr lang="nb-NO" altLang="nb-NO" dirty="0">
                <a:ea typeface="ヒラギノ明朝 ProN W3" charset="0"/>
                <a:cs typeface="Times New Roman" panose="02020603050405020304" pitchFamily="18" charset="0"/>
                <a:sym typeface="Arial" charset="0"/>
                <a:hlinkClick r:id="rId4"/>
              </a:rPr>
              <a:t>Mistenker du vold mot barn?</a:t>
            </a:r>
            <a:r>
              <a:rPr lang="nb-NO" altLang="nb-NO" dirty="0">
                <a:ea typeface="ヒラギノ明朝 ProN W3" charset="0"/>
                <a:cs typeface="Times New Roman" panose="02020603050405020304" pitchFamily="18" charset="0"/>
                <a:sym typeface="Arial" charset="0"/>
              </a:rPr>
              <a:t> (vold i nære relasjoner)</a:t>
            </a:r>
          </a:p>
          <a:p>
            <a:r>
              <a:rPr lang="nb-NO" altLang="nb-NO" dirty="0">
                <a:cs typeface="Times New Roman" panose="02020603050405020304" pitchFamily="18" charset="0"/>
                <a:hlinkClick r:id="rId5"/>
              </a:rPr>
              <a:t>Hvor går grensene?</a:t>
            </a:r>
            <a:r>
              <a:rPr lang="nb-NO" altLang="nb-NO" dirty="0">
                <a:cs typeface="Times New Roman" panose="02020603050405020304" pitchFamily="18" charset="0"/>
              </a:rPr>
              <a:t> (voldtekt og seksuelle overgrep)</a:t>
            </a:r>
          </a:p>
          <a:p>
            <a:pPr marL="0" indent="0">
              <a:buNone/>
            </a:pPr>
            <a:endParaRPr lang="nb-NO" altLang="nb-NO" dirty="0">
              <a:ea typeface="ヒラギノ明朝 ProN W3" charset="0"/>
              <a:cs typeface="Times New Roman" panose="02020603050405020304" pitchFamily="18" charset="0"/>
              <a:sym typeface="Arial" charset="0"/>
            </a:endParaRPr>
          </a:p>
          <a:p>
            <a:pPr marL="0" indent="0">
              <a:buNone/>
            </a:pPr>
            <a:endParaRPr lang="nb-NO" dirty="0"/>
          </a:p>
        </p:txBody>
      </p:sp>
    </p:spTree>
    <p:extLst>
      <p:ext uri="{BB962C8B-B14F-4D97-AF65-F5344CB8AC3E}">
        <p14:creationId xmlns:p14="http://schemas.microsoft.com/office/powerpoint/2010/main" val="3660767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0782A3-3750-40F7-B40D-0266A8D8D5AD}"/>
              </a:ext>
            </a:extLst>
          </p:cNvPr>
          <p:cNvSpPr>
            <a:spLocks noGrp="1"/>
          </p:cNvSpPr>
          <p:nvPr>
            <p:ph type="title"/>
          </p:nvPr>
        </p:nvSpPr>
        <p:spPr/>
        <p:txBody>
          <a:bodyPr/>
          <a:lstStyle/>
          <a:p>
            <a:r>
              <a:rPr lang="nb-NO" dirty="0"/>
              <a:t>Kontakt med Barnehuset</a:t>
            </a:r>
          </a:p>
        </p:txBody>
      </p:sp>
      <p:sp>
        <p:nvSpPr>
          <p:cNvPr id="3" name="Plassholder for innhold 2">
            <a:extLst>
              <a:ext uri="{FF2B5EF4-FFF2-40B4-BE49-F238E27FC236}">
                <a16:creationId xmlns:a16="http://schemas.microsoft.com/office/drawing/2014/main" id="{06CCD079-9366-4691-B35A-2D08D984CF9A}"/>
              </a:ext>
            </a:extLst>
          </p:cNvPr>
          <p:cNvSpPr>
            <a:spLocks noGrp="1"/>
          </p:cNvSpPr>
          <p:nvPr>
            <p:ph idx="1"/>
          </p:nvPr>
        </p:nvSpPr>
        <p:spPr/>
        <p:txBody>
          <a:bodyPr/>
          <a:lstStyle/>
          <a:p>
            <a:pPr marL="0" indent="0" algn="ctr">
              <a:buNone/>
              <a:defRPr/>
            </a:pPr>
            <a:endParaRPr lang="nb-NO" b="1" dirty="0">
              <a:cs typeface="Calibri" panose="020F0502020204030204" pitchFamily="34" charset="0"/>
            </a:endParaRPr>
          </a:p>
          <a:p>
            <a:pPr marL="0" indent="0">
              <a:buNone/>
              <a:defRPr/>
            </a:pPr>
            <a:r>
              <a:rPr lang="nb-NO" b="1" dirty="0">
                <a:cs typeface="Calibri" panose="020F0502020204030204" pitchFamily="34" charset="0"/>
              </a:rPr>
              <a:t>Fellesnummer: + 47 474899 33</a:t>
            </a:r>
          </a:p>
          <a:p>
            <a:pPr marL="0" indent="0">
              <a:buNone/>
              <a:defRPr/>
            </a:pPr>
            <a:r>
              <a:rPr lang="nb-NO" b="1" dirty="0">
                <a:cs typeface="Calibri" panose="020F0502020204030204" pitchFamily="34" charset="0"/>
              </a:rPr>
              <a:t>barnehusetsandefjord@politiet.no</a:t>
            </a:r>
            <a:br>
              <a:rPr lang="nb-NO" b="1" dirty="0"/>
            </a:br>
            <a:r>
              <a:rPr lang="nb-NO" b="1" dirty="0"/>
              <a:t>	</a:t>
            </a:r>
          </a:p>
          <a:p>
            <a:pPr marL="0" indent="0">
              <a:buNone/>
              <a:defRPr/>
            </a:pPr>
            <a:r>
              <a:rPr lang="nb-NO" b="1" dirty="0"/>
              <a:t>	  </a:t>
            </a:r>
            <a:br>
              <a:rPr lang="nb-NO" b="1" dirty="0"/>
            </a:br>
            <a:r>
              <a:rPr lang="nb-NO" b="1" dirty="0"/>
              <a:t> </a:t>
            </a:r>
            <a:r>
              <a:rPr lang="nb-NO" b="1" dirty="0">
                <a:cs typeface="Calibri" panose="020F0502020204030204" pitchFamily="34" charset="0"/>
              </a:rPr>
              <a:t>Nettside: barnehuset.no</a:t>
            </a:r>
            <a:endParaRPr lang="nb-NO" dirty="0"/>
          </a:p>
        </p:txBody>
      </p:sp>
    </p:spTree>
    <p:extLst>
      <p:ext uri="{BB962C8B-B14F-4D97-AF65-F5344CB8AC3E}">
        <p14:creationId xmlns:p14="http://schemas.microsoft.com/office/powerpoint/2010/main" val="458675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323BA-EE2A-4271-A2EC-71747C175712}"/>
              </a:ext>
            </a:extLst>
          </p:cNvPr>
          <p:cNvSpPr>
            <a:spLocks noGrp="1"/>
          </p:cNvSpPr>
          <p:nvPr>
            <p:ph type="title"/>
          </p:nvPr>
        </p:nvSpPr>
        <p:spPr>
          <a:xfrm>
            <a:off x="838200" y="1964266"/>
            <a:ext cx="3141133" cy="3420533"/>
          </a:xfrm>
        </p:spPr>
        <p:txBody>
          <a:bodyPr/>
          <a:lstStyle/>
          <a:p>
            <a:r>
              <a:rPr lang="nb-NO" b="1" dirty="0"/>
              <a:t>Takk for oss </a:t>
            </a:r>
          </a:p>
        </p:txBody>
      </p:sp>
      <p:pic>
        <p:nvPicPr>
          <p:cNvPr id="4" name="Plassholder for innhold 3">
            <a:extLst>
              <a:ext uri="{FF2B5EF4-FFF2-40B4-BE49-F238E27FC236}">
                <a16:creationId xmlns:a16="http://schemas.microsoft.com/office/drawing/2014/main" id="{4336C824-F539-468E-A47F-84E9073F3DC8}"/>
              </a:ext>
            </a:extLst>
          </p:cNvPr>
          <p:cNvPicPr>
            <a:picLocks noGrp="1" noChangeAspect="1"/>
          </p:cNvPicPr>
          <p:nvPr>
            <p:ph idx="1"/>
          </p:nvPr>
        </p:nvPicPr>
        <p:blipFill>
          <a:blip r:embed="rId3"/>
          <a:stretch>
            <a:fillRect/>
          </a:stretch>
        </p:blipFill>
        <p:spPr>
          <a:xfrm>
            <a:off x="4140993" y="2266950"/>
            <a:ext cx="3910013" cy="3910013"/>
          </a:xfrm>
          <a:prstGeom prst="rect">
            <a:avLst/>
          </a:prstGeom>
        </p:spPr>
      </p:pic>
    </p:spTree>
    <p:extLst>
      <p:ext uri="{BB962C8B-B14F-4D97-AF65-F5344CB8AC3E}">
        <p14:creationId xmlns:p14="http://schemas.microsoft.com/office/powerpoint/2010/main" val="12157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4A48F0-D01B-479F-8574-4C6801026F04}"/>
              </a:ext>
            </a:extLst>
          </p:cNvPr>
          <p:cNvSpPr>
            <a:spLocks noGrp="1"/>
          </p:cNvSpPr>
          <p:nvPr>
            <p:ph type="title"/>
          </p:nvPr>
        </p:nvSpPr>
        <p:spPr/>
        <p:txBody>
          <a:bodyPr/>
          <a:lstStyle/>
          <a:p>
            <a:r>
              <a:rPr lang="nb-NO" dirty="0"/>
              <a:t>Grunnlag for anmeldelse</a:t>
            </a:r>
          </a:p>
        </p:txBody>
      </p:sp>
      <p:sp>
        <p:nvSpPr>
          <p:cNvPr id="3" name="Plassholder for innhold 2">
            <a:extLst>
              <a:ext uri="{FF2B5EF4-FFF2-40B4-BE49-F238E27FC236}">
                <a16:creationId xmlns:a16="http://schemas.microsoft.com/office/drawing/2014/main" id="{D395824E-4BA9-4902-BA6B-6E349F12F32A}"/>
              </a:ext>
            </a:extLst>
          </p:cNvPr>
          <p:cNvSpPr>
            <a:spLocks noGrp="1"/>
          </p:cNvSpPr>
          <p:nvPr>
            <p:ph idx="1"/>
          </p:nvPr>
        </p:nvSpPr>
        <p:spPr/>
        <p:txBody>
          <a:bodyPr>
            <a:normAutofit/>
          </a:bodyPr>
          <a:lstStyle/>
          <a:p>
            <a:pPr marL="0" indent="0">
              <a:spcBef>
                <a:spcPts val="400"/>
              </a:spcBef>
              <a:buNone/>
            </a:pPr>
            <a:r>
              <a:rPr lang="nb-NO" altLang="nb-NO" dirty="0">
                <a:latin typeface="+mj-lt"/>
                <a:ea typeface="ヒラギノ明朝 ProN W3" charset="0"/>
                <a:cs typeface="Times New Roman" panose="02020603050405020304" pitchFamily="18" charset="0"/>
                <a:sym typeface="Arial" charset="0"/>
              </a:rPr>
              <a:t>Vold: </a:t>
            </a:r>
          </a:p>
          <a:p>
            <a:pPr marL="0" indent="0">
              <a:spcBef>
                <a:spcPts val="400"/>
              </a:spcBef>
              <a:buNone/>
            </a:pPr>
            <a:r>
              <a:rPr lang="nb-NO" altLang="nb-NO" dirty="0">
                <a:latin typeface="+mj-lt"/>
                <a:ea typeface="ヒラギノ明朝 ProN W3" charset="0"/>
                <a:cs typeface="Times New Roman" panose="02020603050405020304" pitchFamily="18" charset="0"/>
                <a:sym typeface="Arial" charset="0"/>
              </a:rPr>
              <a:t>Når et barn forklarer seg om slag, spark, ris, dytting, </a:t>
            </a:r>
            <a:r>
              <a:rPr lang="nb-NO" altLang="nb-NO" dirty="0" err="1">
                <a:latin typeface="+mj-lt"/>
                <a:ea typeface="ヒラギノ明朝 ProN W3" charset="0"/>
                <a:cs typeface="Times New Roman" panose="02020603050405020304" pitchFamily="18" charset="0"/>
                <a:sym typeface="Arial" charset="0"/>
              </a:rPr>
              <a:t>slenging</a:t>
            </a:r>
            <a:r>
              <a:rPr lang="nb-NO" altLang="nb-NO" dirty="0">
                <a:latin typeface="+mj-lt"/>
                <a:ea typeface="ヒラギノ明朝 ProN W3" charset="0"/>
                <a:cs typeface="Times New Roman" panose="02020603050405020304" pitchFamily="18" charset="0"/>
                <a:sym typeface="Arial" charset="0"/>
              </a:rPr>
              <a:t>, holde hardt i armen, ørefik, klaps i hodet, kvelertak eller lignende samt tilfeller hvor barnet har vært vitne til vold mellom foreldre/søsken eller annen nær relasjon. </a:t>
            </a:r>
          </a:p>
          <a:p>
            <a:pPr>
              <a:spcBef>
                <a:spcPts val="400"/>
              </a:spcBef>
            </a:pPr>
            <a:endParaRPr lang="nb-NO" altLang="nb-NO" dirty="0">
              <a:latin typeface="+mj-lt"/>
              <a:ea typeface="ヒラギノ明朝 ProN W3" charset="0"/>
              <a:cs typeface="Times New Roman" panose="02020603050405020304" pitchFamily="18" charset="0"/>
              <a:sym typeface="Arial" charset="0"/>
            </a:endParaRPr>
          </a:p>
          <a:p>
            <a:pPr marL="0" indent="0">
              <a:spcBef>
                <a:spcPts val="400"/>
              </a:spcBef>
              <a:buNone/>
            </a:pPr>
            <a:r>
              <a:rPr lang="nb-NO" altLang="nb-NO" dirty="0">
                <a:latin typeface="+mj-lt"/>
                <a:ea typeface="ヒラギノ明朝 ProN W3" charset="0"/>
                <a:cs typeface="Times New Roman" panose="02020603050405020304" pitchFamily="18" charset="0"/>
                <a:sym typeface="Arial" charset="0"/>
              </a:rPr>
              <a:t>Seksuell overgrep (SO): </a:t>
            </a:r>
          </a:p>
          <a:p>
            <a:pPr marL="0" indent="0">
              <a:spcBef>
                <a:spcPts val="400"/>
              </a:spcBef>
              <a:buNone/>
            </a:pPr>
            <a:r>
              <a:rPr lang="nb-NO" altLang="nb-NO" dirty="0">
                <a:latin typeface="+mj-lt"/>
                <a:cs typeface="Times New Roman" panose="02020603050405020304" pitchFamily="18" charset="0"/>
                <a:sym typeface="Arial" charset="0"/>
              </a:rPr>
              <a:t>N</a:t>
            </a:r>
            <a:r>
              <a:rPr lang="nb-NO" altLang="nb-NO" dirty="0">
                <a:latin typeface="+mj-lt"/>
                <a:cs typeface="Times New Roman" panose="02020603050405020304" pitchFamily="18" charset="0"/>
              </a:rPr>
              <a:t>år noen krenker kroppens grenser</a:t>
            </a:r>
            <a:endParaRPr lang="nb-NO" altLang="nb-NO" dirty="0">
              <a:latin typeface="+mj-lt"/>
              <a:ea typeface="ヒラギノ明朝 ProN W3" charset="0"/>
              <a:cs typeface="Times New Roman" panose="02020603050405020304" pitchFamily="18" charset="0"/>
              <a:sym typeface="Arial" charset="0"/>
            </a:endParaRPr>
          </a:p>
        </p:txBody>
      </p:sp>
    </p:spTree>
    <p:extLst>
      <p:ext uri="{BB962C8B-B14F-4D97-AF65-F5344CB8AC3E}">
        <p14:creationId xmlns:p14="http://schemas.microsoft.com/office/powerpoint/2010/main" val="337386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289ddb3-8743-4a0e-8b5d-baf8ce143caa@master">
            <a:extLst>
              <a:ext uri="{FF2B5EF4-FFF2-40B4-BE49-F238E27FC236}">
                <a16:creationId xmlns:a16="http://schemas.microsoft.com/office/drawing/2014/main" id="{A6A038F8-3CFD-431D-9918-0E49BE6D6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32" y="2885414"/>
            <a:ext cx="4681728" cy="329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a:extLst>
              <a:ext uri="{FF2B5EF4-FFF2-40B4-BE49-F238E27FC236}">
                <a16:creationId xmlns:a16="http://schemas.microsoft.com/office/drawing/2014/main" id="{404498C9-06C5-4BB7-871B-C43BC3CE9D76}"/>
              </a:ext>
            </a:extLst>
          </p:cNvPr>
          <p:cNvSpPr>
            <a:spLocks noGrp="1"/>
          </p:cNvSpPr>
          <p:nvPr>
            <p:ph type="title"/>
          </p:nvPr>
        </p:nvSpPr>
        <p:spPr/>
        <p:txBody>
          <a:bodyPr/>
          <a:lstStyle/>
          <a:p>
            <a:pPr algn="ctr"/>
            <a:r>
              <a:rPr lang="nb-NO" dirty="0"/>
              <a:t>Seksuelle overgrep</a:t>
            </a:r>
          </a:p>
        </p:txBody>
      </p:sp>
      <p:sp>
        <p:nvSpPr>
          <p:cNvPr id="3" name="Plassholder for innhold 2">
            <a:extLst>
              <a:ext uri="{FF2B5EF4-FFF2-40B4-BE49-F238E27FC236}">
                <a16:creationId xmlns:a16="http://schemas.microsoft.com/office/drawing/2014/main" id="{93123362-163A-496B-958B-CEC855D59B5F}"/>
              </a:ext>
            </a:extLst>
          </p:cNvPr>
          <p:cNvSpPr>
            <a:spLocks noGrp="1"/>
          </p:cNvSpPr>
          <p:nvPr>
            <p:ph sz="half" idx="1"/>
          </p:nvPr>
        </p:nvSpPr>
        <p:spPr/>
        <p:txBody>
          <a:bodyPr/>
          <a:lstStyle/>
          <a:p>
            <a:pPr marL="0" indent="0">
              <a:buNone/>
            </a:pPr>
            <a:r>
              <a:rPr lang="nb-NO" dirty="0"/>
              <a:t>Hva er seksuelt overgrep?</a:t>
            </a:r>
          </a:p>
          <a:p>
            <a:pPr marL="457200" lvl="1" indent="0">
              <a:buNone/>
            </a:pPr>
            <a:r>
              <a:rPr lang="nb-NO" altLang="nb-NO" dirty="0">
                <a:cs typeface="Times New Roman" panose="02020603050405020304" pitchFamily="18" charset="0"/>
                <a:hlinkClick r:id="rId4"/>
              </a:rPr>
              <a:t>Hvor går grensene?</a:t>
            </a:r>
            <a:endParaRPr lang="nb-NO" altLang="nb-NO" dirty="0">
              <a:cs typeface="Times New Roman" panose="02020603050405020304" pitchFamily="18" charset="0"/>
            </a:endParaRPr>
          </a:p>
          <a:p>
            <a:pPr marL="0" indent="0">
              <a:buNone/>
            </a:pPr>
            <a:endParaRPr lang="nb-NO" dirty="0"/>
          </a:p>
        </p:txBody>
      </p:sp>
      <p:sp>
        <p:nvSpPr>
          <p:cNvPr id="4" name="Plassholder for innhold 3">
            <a:extLst>
              <a:ext uri="{FF2B5EF4-FFF2-40B4-BE49-F238E27FC236}">
                <a16:creationId xmlns:a16="http://schemas.microsoft.com/office/drawing/2014/main" id="{B9F7AE63-C008-4681-B7B6-1A9F0CD2F8A7}"/>
              </a:ext>
            </a:extLst>
          </p:cNvPr>
          <p:cNvSpPr>
            <a:spLocks noGrp="1"/>
          </p:cNvSpPr>
          <p:nvPr>
            <p:ph sz="half" idx="2"/>
          </p:nvPr>
        </p:nvSpPr>
        <p:spPr/>
        <p:txBody>
          <a:bodyPr/>
          <a:lstStyle/>
          <a:p>
            <a:r>
              <a:rPr lang="nb-NO" dirty="0"/>
              <a:t>Seksuell krenkende atferd</a:t>
            </a:r>
          </a:p>
          <a:p>
            <a:r>
              <a:rPr lang="nb-NO" dirty="0"/>
              <a:t>Seksuell handling</a:t>
            </a:r>
          </a:p>
          <a:p>
            <a:r>
              <a:rPr lang="nb-NO" dirty="0"/>
              <a:t>Seksuell omgang</a:t>
            </a:r>
          </a:p>
          <a:p>
            <a:r>
              <a:rPr lang="nb-NO" dirty="0"/>
              <a:t>Voldtekt</a:t>
            </a:r>
          </a:p>
          <a:p>
            <a:r>
              <a:rPr lang="nb-NO" dirty="0"/>
              <a:t>Fremstilling av seksuelle overgrep eller bilder som seksualiserer barn og unge</a:t>
            </a:r>
          </a:p>
          <a:p>
            <a:endParaRPr lang="nb-NO" dirty="0"/>
          </a:p>
        </p:txBody>
      </p:sp>
    </p:spTree>
    <p:extLst>
      <p:ext uri="{BB962C8B-B14F-4D97-AF65-F5344CB8AC3E}">
        <p14:creationId xmlns:p14="http://schemas.microsoft.com/office/powerpoint/2010/main" val="11556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E8304E-EC6A-4F59-A4FF-C0ABE6868BD4}"/>
              </a:ext>
            </a:extLst>
          </p:cNvPr>
          <p:cNvSpPr>
            <a:spLocks noGrp="1"/>
          </p:cNvSpPr>
          <p:nvPr>
            <p:ph type="title"/>
          </p:nvPr>
        </p:nvSpPr>
        <p:spPr/>
        <p:txBody>
          <a:bodyPr/>
          <a:lstStyle/>
          <a:p>
            <a:r>
              <a:rPr lang="nb-NO" dirty="0"/>
              <a:t>Seksuelle overgrep</a:t>
            </a:r>
          </a:p>
        </p:txBody>
      </p:sp>
      <p:sp>
        <p:nvSpPr>
          <p:cNvPr id="3" name="Plassholder for innhold 2">
            <a:extLst>
              <a:ext uri="{FF2B5EF4-FFF2-40B4-BE49-F238E27FC236}">
                <a16:creationId xmlns:a16="http://schemas.microsoft.com/office/drawing/2014/main" id="{7E02A63C-9D70-40DD-AE79-1EC1D3B9A49B}"/>
              </a:ext>
            </a:extLst>
          </p:cNvPr>
          <p:cNvSpPr>
            <a:spLocks noGrp="1"/>
          </p:cNvSpPr>
          <p:nvPr>
            <p:ph idx="1"/>
          </p:nvPr>
        </p:nvSpPr>
        <p:spPr/>
        <p:txBody>
          <a:bodyPr>
            <a:normAutofit fontScale="85000" lnSpcReduction="20000"/>
          </a:bodyPr>
          <a:lstStyle/>
          <a:p>
            <a:pPr marL="0" indent="0">
              <a:buNone/>
            </a:pPr>
            <a:r>
              <a:rPr lang="nb-NO" dirty="0">
                <a:latin typeface="+mj-lt"/>
              </a:rPr>
              <a:t>Barn som utsettes for seksuelle overgrep  er en sammensatt gruppe, preget av store variasjoner i forhold til overgrepserfaring/skadevirkninger</a:t>
            </a:r>
          </a:p>
          <a:p>
            <a:pPr marL="0" indent="0">
              <a:buNone/>
            </a:pPr>
            <a:endParaRPr lang="nb-NO" dirty="0">
              <a:latin typeface="+mj-lt"/>
            </a:endParaRPr>
          </a:p>
          <a:p>
            <a:pPr marL="0" indent="0" hangingPunct="0">
              <a:spcBef>
                <a:spcPts val="0"/>
              </a:spcBef>
              <a:buNone/>
            </a:pPr>
            <a:r>
              <a:rPr lang="nb-NO" dirty="0">
                <a:solidFill>
                  <a:srgbClr val="000000"/>
                </a:solidFill>
                <a:latin typeface="+mj-lt"/>
                <a:cs typeface="Times New Roman" panose="02020603050405020304" pitchFamily="18" charset="0"/>
                <a:sym typeface="Helvetica"/>
              </a:rPr>
              <a:t>Et lite barn vil si noe om det- ytre motivasjon</a:t>
            </a:r>
          </a:p>
          <a:p>
            <a:pPr hangingPunct="0">
              <a:spcBef>
                <a:spcPts val="0"/>
              </a:spcBef>
            </a:pPr>
            <a:r>
              <a:rPr lang="nb-NO" dirty="0">
                <a:latin typeface="+mj-lt"/>
                <a:cs typeface="Times New Roman" panose="02020603050405020304" pitchFamily="18" charset="0"/>
              </a:rPr>
              <a:t>Finner noen man kan stole på</a:t>
            </a:r>
          </a:p>
          <a:p>
            <a:pPr hangingPunct="0">
              <a:spcBef>
                <a:spcPts val="0"/>
              </a:spcBef>
            </a:pPr>
            <a:r>
              <a:rPr lang="nb-NO" dirty="0">
                <a:solidFill>
                  <a:srgbClr val="000000"/>
                </a:solidFill>
                <a:latin typeface="+mj-lt"/>
                <a:cs typeface="Times New Roman" panose="02020603050405020304" pitchFamily="18" charset="0"/>
                <a:sym typeface="Helvetica"/>
              </a:rPr>
              <a:t>Deltar i undervisningsprogram</a:t>
            </a:r>
          </a:p>
          <a:p>
            <a:pPr hangingPunct="0">
              <a:spcBef>
                <a:spcPts val="0"/>
              </a:spcBef>
            </a:pPr>
            <a:r>
              <a:rPr lang="nb-NO" dirty="0">
                <a:latin typeface="+mj-lt"/>
                <a:cs typeface="Times New Roman" panose="02020603050405020304" pitchFamily="18" charset="0"/>
              </a:rPr>
              <a:t>Andre barn som er utsatt av samme overgriper</a:t>
            </a:r>
          </a:p>
          <a:p>
            <a:pPr hangingPunct="0">
              <a:spcBef>
                <a:spcPts val="0"/>
              </a:spcBef>
            </a:pPr>
            <a:r>
              <a:rPr lang="nb-NO" dirty="0">
                <a:solidFill>
                  <a:srgbClr val="000000"/>
                </a:solidFill>
                <a:latin typeface="+mj-lt"/>
                <a:cs typeface="Times New Roman" panose="02020603050405020304" pitchFamily="18" charset="0"/>
                <a:sym typeface="Helvetica"/>
              </a:rPr>
              <a:t>Andre overbeviser barnet til å fortelle </a:t>
            </a:r>
          </a:p>
          <a:p>
            <a:pPr hangingPunct="0">
              <a:spcBef>
                <a:spcPts val="0"/>
              </a:spcBef>
            </a:pPr>
            <a:endParaRPr lang="nb-NO" dirty="0">
              <a:solidFill>
                <a:srgbClr val="000000"/>
              </a:solidFill>
              <a:latin typeface="+mj-lt"/>
              <a:cs typeface="Times New Roman" panose="02020603050405020304" pitchFamily="18" charset="0"/>
              <a:sym typeface="Helvetica"/>
            </a:endParaRPr>
          </a:p>
          <a:p>
            <a:pPr marL="0" indent="0" hangingPunct="0">
              <a:spcBef>
                <a:spcPts val="0"/>
              </a:spcBef>
              <a:buNone/>
            </a:pPr>
            <a:r>
              <a:rPr lang="nb-NO" dirty="0">
                <a:latin typeface="+mj-lt"/>
                <a:cs typeface="Times New Roman" panose="02020603050405020304" pitchFamily="18" charset="0"/>
              </a:rPr>
              <a:t>Seksuelle overgrep blir ofte avdekket </a:t>
            </a:r>
            <a:r>
              <a:rPr lang="nb-NO" dirty="0" err="1">
                <a:latin typeface="+mj-lt"/>
                <a:cs typeface="Times New Roman" panose="02020603050405020304" pitchFamily="18" charset="0"/>
              </a:rPr>
              <a:t>pga</a:t>
            </a:r>
            <a:r>
              <a:rPr lang="nb-NO" dirty="0">
                <a:latin typeface="+mj-lt"/>
                <a:cs typeface="Times New Roman" panose="02020603050405020304" pitchFamily="18" charset="0"/>
              </a:rPr>
              <a:t> andres initiativ</a:t>
            </a:r>
          </a:p>
          <a:p>
            <a:pPr hangingPunct="0">
              <a:spcBef>
                <a:spcPts val="0"/>
              </a:spcBef>
            </a:pPr>
            <a:r>
              <a:rPr lang="nb-NO" dirty="0">
                <a:solidFill>
                  <a:srgbClr val="000000"/>
                </a:solidFill>
                <a:latin typeface="+mj-lt"/>
                <a:cs typeface="Times New Roman" panose="02020603050405020304" pitchFamily="18" charset="0"/>
                <a:sym typeface="Helvetica"/>
              </a:rPr>
              <a:t>En voksen reagere på seksualisert atferd</a:t>
            </a:r>
            <a:r>
              <a:rPr lang="nb-NO" dirty="0">
                <a:latin typeface="+mj-lt"/>
                <a:cs typeface="Times New Roman" panose="02020603050405020304" pitchFamily="18" charset="0"/>
              </a:rPr>
              <a:t>, upassende språk, annen type uvanlig oppførsel</a:t>
            </a:r>
          </a:p>
          <a:p>
            <a:pPr hangingPunct="0">
              <a:spcBef>
                <a:spcPts val="0"/>
              </a:spcBef>
            </a:pPr>
            <a:r>
              <a:rPr lang="nb-NO" dirty="0">
                <a:latin typeface="+mj-lt"/>
                <a:cs typeface="Times New Roman" panose="02020603050405020304" pitchFamily="18" charset="0"/>
              </a:rPr>
              <a:t>Dømt for overgrep, barnet sammen med den personen (f.eks. ny stefar)</a:t>
            </a:r>
          </a:p>
          <a:p>
            <a:pPr hangingPunct="0">
              <a:spcBef>
                <a:spcPts val="0"/>
              </a:spcBef>
            </a:pPr>
            <a:r>
              <a:rPr lang="nb-NO" dirty="0">
                <a:latin typeface="+mj-lt"/>
                <a:cs typeface="Times New Roman" panose="02020603050405020304" pitchFamily="18" charset="0"/>
              </a:rPr>
              <a:t>Voksen ser fysiske skader på barnet</a:t>
            </a:r>
          </a:p>
          <a:p>
            <a:endParaRPr lang="nb-NO" dirty="0"/>
          </a:p>
        </p:txBody>
      </p:sp>
    </p:spTree>
    <p:extLst>
      <p:ext uri="{BB962C8B-B14F-4D97-AF65-F5344CB8AC3E}">
        <p14:creationId xmlns:p14="http://schemas.microsoft.com/office/powerpoint/2010/main" val="301431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126F4-B3BD-4E01-8EB8-A87AD04F4209}"/>
              </a:ext>
            </a:extLst>
          </p:cNvPr>
          <p:cNvSpPr>
            <a:spLocks noGrp="1"/>
          </p:cNvSpPr>
          <p:nvPr>
            <p:ph type="title"/>
          </p:nvPr>
        </p:nvSpPr>
        <p:spPr/>
        <p:txBody>
          <a:bodyPr/>
          <a:lstStyle/>
          <a:p>
            <a:r>
              <a:rPr lang="nb-NO" b="1" dirty="0"/>
              <a:t>Seksuell krenkende atferd</a:t>
            </a:r>
            <a:endParaRPr lang="nb-NO" dirty="0"/>
          </a:p>
        </p:txBody>
      </p:sp>
      <p:sp>
        <p:nvSpPr>
          <p:cNvPr id="3" name="Plassholder for innhold 2">
            <a:extLst>
              <a:ext uri="{FF2B5EF4-FFF2-40B4-BE49-F238E27FC236}">
                <a16:creationId xmlns:a16="http://schemas.microsoft.com/office/drawing/2014/main" id="{D9F6A391-A60E-441A-9063-EE2C02A65204}"/>
              </a:ext>
            </a:extLst>
          </p:cNvPr>
          <p:cNvSpPr>
            <a:spLocks noGrp="1"/>
          </p:cNvSpPr>
          <p:nvPr>
            <p:ph idx="1"/>
          </p:nvPr>
        </p:nvSpPr>
        <p:spPr/>
        <p:txBody>
          <a:bodyPr>
            <a:normAutofit fontScale="70000" lnSpcReduction="20000"/>
          </a:bodyPr>
          <a:lstStyle/>
          <a:p>
            <a:pPr marL="0" indent="0">
              <a:buNone/>
            </a:pPr>
            <a:r>
              <a:rPr lang="nb-NO" dirty="0"/>
              <a:t>Seksuell krenkende atferd er å oppføre seg seksuelt uanstendig. Det kan skje på tre måter: Det kan skje på offentlig sted. Det kan skje overfor noen som ikke vil. Eller det kan skje overfor noen som er under 16 år. Husk at sosiale medier og nettet også er offentlige steder.</a:t>
            </a:r>
          </a:p>
          <a:p>
            <a:pPr marL="0" indent="0">
              <a:buNone/>
            </a:pPr>
            <a:r>
              <a:rPr lang="nb-NO" b="1" dirty="0"/>
              <a:t>Her er noen eksempler:</a:t>
            </a:r>
          </a:p>
          <a:p>
            <a:pPr marL="171450" indent="-171450"/>
            <a:r>
              <a:rPr lang="nb-NO" dirty="0"/>
              <a:t>blotting</a:t>
            </a:r>
          </a:p>
          <a:p>
            <a:pPr marL="171450" indent="-171450"/>
            <a:r>
              <a:rPr lang="nb-NO" dirty="0"/>
              <a:t>å gjøre seksuelle bevegelser mot noen</a:t>
            </a:r>
          </a:p>
          <a:p>
            <a:pPr marL="171450" indent="-171450"/>
            <a:r>
              <a:rPr lang="nb-NO" dirty="0"/>
              <a:t>seksuell ordbruk uten fysisk kontakt – både på nett og ansikt til ansikt</a:t>
            </a:r>
          </a:p>
          <a:p>
            <a:pPr marL="171450" indent="-171450"/>
            <a:r>
              <a:rPr lang="nb-NO" dirty="0"/>
              <a:t>å kysse noen mot sin vilje</a:t>
            </a:r>
          </a:p>
          <a:p>
            <a:pPr marL="171450" indent="-171450"/>
            <a:r>
              <a:rPr lang="nb-NO" dirty="0"/>
              <a:t>å sende bilder eller film med seksuelt innhold til noen som ikke ønsker det eller er under 16 år</a:t>
            </a:r>
          </a:p>
          <a:p>
            <a:endParaRPr lang="nb-NO" dirty="0"/>
          </a:p>
          <a:p>
            <a:pPr marL="0" indent="0">
              <a:buNone/>
            </a:pPr>
            <a:r>
              <a:rPr lang="nb-NO" dirty="0"/>
              <a:t>Straffeloven </a:t>
            </a:r>
            <a:r>
              <a:rPr lang="nb-NO" dirty="0">
                <a:hlinkClick r:id="rId3"/>
              </a:rPr>
              <a:t>§ 298</a:t>
            </a:r>
            <a:r>
              <a:rPr lang="nb-NO" dirty="0"/>
              <a:t>, </a:t>
            </a:r>
            <a:r>
              <a:rPr lang="nb-NO" dirty="0">
                <a:hlinkClick r:id="rId4"/>
              </a:rPr>
              <a:t>§ 305</a:t>
            </a:r>
            <a:endParaRPr lang="nb-NO" dirty="0"/>
          </a:p>
          <a:p>
            <a:endParaRPr lang="nb-NO" dirty="0"/>
          </a:p>
          <a:p>
            <a:endParaRPr lang="nb-NO" dirty="0"/>
          </a:p>
        </p:txBody>
      </p:sp>
    </p:spTree>
    <p:extLst>
      <p:ext uri="{BB962C8B-B14F-4D97-AF65-F5344CB8AC3E}">
        <p14:creationId xmlns:p14="http://schemas.microsoft.com/office/powerpoint/2010/main" val="6557719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6246</Words>
  <Application>Microsoft Office PowerPoint</Application>
  <PresentationFormat>Widescreen</PresentationFormat>
  <Paragraphs>734</Paragraphs>
  <Slides>52</Slides>
  <Notes>47</Notes>
  <HiddenSlides>16</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52</vt:i4>
      </vt:variant>
    </vt:vector>
  </HeadingPairs>
  <TitlesOfParts>
    <vt:vector size="61" baseType="lpstr">
      <vt:lpstr>Arial</vt:lpstr>
      <vt:lpstr>Calibri</vt:lpstr>
      <vt:lpstr>Calibri Light</vt:lpstr>
      <vt:lpstr>Symbol</vt:lpstr>
      <vt:lpstr>Times New Roman</vt:lpstr>
      <vt:lpstr>Trebuchet MS</vt:lpstr>
      <vt:lpstr>Verdana</vt:lpstr>
      <vt:lpstr>Wingdings 2</vt:lpstr>
      <vt:lpstr>Office-tema</vt:lpstr>
      <vt:lpstr>Å snakke med barn og unge</vt:lpstr>
      <vt:lpstr>Kort om Statens barnehus</vt:lpstr>
      <vt:lpstr>Barnehuset – et godt sted å komme til</vt:lpstr>
      <vt:lpstr>Statistikk 2023</vt:lpstr>
      <vt:lpstr>Type saker </vt:lpstr>
      <vt:lpstr>Grunnlag for anmeldelse</vt:lpstr>
      <vt:lpstr>Seksuelle overgrep</vt:lpstr>
      <vt:lpstr>Seksuelle overgrep</vt:lpstr>
      <vt:lpstr>Seksuell krenkende atferd</vt:lpstr>
      <vt:lpstr>Seksuell handling </vt:lpstr>
      <vt:lpstr>Seksuell omgang </vt:lpstr>
      <vt:lpstr>Voldtekt</vt:lpstr>
      <vt:lpstr>Fremstilling av seksuelle overgrep eller bilder som seksualiserer barn og unge</vt:lpstr>
      <vt:lpstr>Forekomst seksuelle overgrep</vt:lpstr>
      <vt:lpstr>Internett relaterte overgrep</vt:lpstr>
      <vt:lpstr>Hva er vold?</vt:lpstr>
      <vt:lpstr>Vold og overgrep</vt:lpstr>
      <vt:lpstr>Grunn til bekymring?</vt:lpstr>
      <vt:lpstr>Å snakke med barn og unge</vt:lpstr>
      <vt:lpstr>Hva kan være barrierer hos oss selv?</vt:lpstr>
      <vt:lpstr>Å snakke med barn og ungdom</vt:lpstr>
      <vt:lpstr>Ulike samtaler</vt:lpstr>
      <vt:lpstr>Forberedelse til undervisning</vt:lpstr>
      <vt:lpstr>Hva kan være barrierer hos barnet?</vt:lpstr>
      <vt:lpstr>I samtalen med barn man er bekymret for er det viktig å være… Det er viktig å aktiv lytte. Hva er gode virkemidler for å lytte aktivt? Hvordan legge til rette for mer trygghet? Hva kan være gode måter å nærme seg barnet?</vt:lpstr>
      <vt:lpstr>Kommunikasjonsprinsipper</vt:lpstr>
      <vt:lpstr>Den Dialogisk Samtalemetoden</vt:lpstr>
      <vt:lpstr>Målet med DCM</vt:lpstr>
      <vt:lpstr>Fasene i DCM</vt:lpstr>
      <vt:lpstr>Aldersriktige spørsmål</vt:lpstr>
      <vt:lpstr>PowerPoint-presentasjon</vt:lpstr>
      <vt:lpstr>Problemstillinger (snakk sammen)</vt:lpstr>
      <vt:lpstr>Viktig å huske</vt:lpstr>
      <vt:lpstr>God spørreteknikk sett med etterforskningsbriller</vt:lpstr>
      <vt:lpstr>…. fortsettelse god spørreteknikk</vt:lpstr>
      <vt:lpstr>Toleransevinduet</vt:lpstr>
      <vt:lpstr>Toleransevinduet for barn - film</vt:lpstr>
      <vt:lpstr>PowerPoint-presentasjon</vt:lpstr>
      <vt:lpstr>Forebygging og håndtering av problematisk skadelig seksuell atferd hos barn og unge</vt:lpstr>
      <vt:lpstr>Quiz: svar</vt:lpstr>
      <vt:lpstr>Quiz: svar</vt:lpstr>
      <vt:lpstr>Quiz: svar</vt:lpstr>
      <vt:lpstr>Quiz: svar</vt:lpstr>
      <vt:lpstr>Quiz: svar</vt:lpstr>
      <vt:lpstr>PowerPoint-presentasjon</vt:lpstr>
      <vt:lpstr>PowerPoint-presentasjon</vt:lpstr>
      <vt:lpstr>PowerPoint-presentasjon</vt:lpstr>
      <vt:lpstr>PowerPoint-presentasjon</vt:lpstr>
      <vt:lpstr>Tips og treningsmuligheter</vt:lpstr>
      <vt:lpstr>Andre nyttige nettsider</vt:lpstr>
      <vt:lpstr>Kontakt med Barnehuset</vt:lpstr>
      <vt:lpstr>Takk for oss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Barnehusets rolle og arbeid</dc:title>
  <dc:creator>Silke Gjetrang</dc:creator>
  <cp:lastModifiedBy>Trond Frigstad</cp:lastModifiedBy>
  <cp:revision>160</cp:revision>
  <cp:lastPrinted>2022-08-01T13:31:16Z</cp:lastPrinted>
  <dcterms:created xsi:type="dcterms:W3CDTF">2022-06-28T08:35:50Z</dcterms:created>
  <dcterms:modified xsi:type="dcterms:W3CDTF">2024-01-17T19:19:44Z</dcterms:modified>
</cp:coreProperties>
</file>