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47" r:id="rId2"/>
    <p:sldId id="536" r:id="rId3"/>
    <p:sldId id="305" r:id="rId4"/>
    <p:sldId id="362" r:id="rId5"/>
    <p:sldId id="364" r:id="rId6"/>
    <p:sldId id="363" r:id="rId7"/>
    <p:sldId id="366" r:id="rId8"/>
    <p:sldId id="367" r:id="rId9"/>
    <p:sldId id="306" r:id="rId10"/>
    <p:sldId id="307" r:id="rId11"/>
    <p:sldId id="308" r:id="rId12"/>
    <p:sldId id="309" r:id="rId13"/>
    <p:sldId id="310" r:id="rId14"/>
    <p:sldId id="322" r:id="rId15"/>
    <p:sldId id="323" r:id="rId16"/>
    <p:sldId id="324" r:id="rId17"/>
    <p:sldId id="303" r:id="rId18"/>
    <p:sldId id="325" r:id="rId19"/>
    <p:sldId id="361" r:id="rId20"/>
    <p:sldId id="327" r:id="rId21"/>
    <p:sldId id="326" r:id="rId22"/>
    <p:sldId id="329" r:id="rId23"/>
    <p:sldId id="345" r:id="rId24"/>
    <p:sldId id="365" r:id="rId25"/>
    <p:sldId id="346" r:id="rId26"/>
    <p:sldId id="518" r:id="rId27"/>
    <p:sldId id="330" r:id="rId28"/>
    <p:sldId id="337" r:id="rId29"/>
    <p:sldId id="332" r:id="rId30"/>
    <p:sldId id="334" r:id="rId31"/>
    <p:sldId id="333" r:id="rId32"/>
    <p:sldId id="335" r:id="rId33"/>
    <p:sldId id="336" r:id="rId34"/>
    <p:sldId id="339" r:id="rId35"/>
    <p:sldId id="340" r:id="rId36"/>
    <p:sldId id="359" r:id="rId37"/>
    <p:sldId id="282" r:id="rId38"/>
    <p:sldId id="284" r:id="rId39"/>
    <p:sldId id="285" r:id="rId40"/>
    <p:sldId id="286" r:id="rId41"/>
    <p:sldId id="287" r:id="rId42"/>
    <p:sldId id="318" r:id="rId43"/>
    <p:sldId id="319" r:id="rId44"/>
    <p:sldId id="289" r:id="rId45"/>
    <p:sldId id="291" r:id="rId46"/>
    <p:sldId id="292" r:id="rId47"/>
    <p:sldId id="293" r:id="rId48"/>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36600"/>
    <a:srgbClr val="008000"/>
    <a:srgbClr val="2E2C1C"/>
    <a:srgbClr val="1D6D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p:cViewPr varScale="1">
        <p:scale>
          <a:sx n="103" d="100"/>
          <a:sy n="103" d="100"/>
        </p:scale>
        <p:origin x="904" y="60"/>
      </p:cViewPr>
      <p:guideLst>
        <p:guide orient="horz" pos="1847"/>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nb-NO"/>
              <a:t>1.Hva kan vi som elever gjøre for at vi skal bry oss mer om hvordan andre har det?</a:t>
            </a:r>
          </a:p>
          <a:p>
            <a:pPr>
              <a:defRPr/>
            </a:pPr>
            <a:endParaRPr lang="nb-NO"/>
          </a:p>
        </c:rich>
      </c:tx>
      <c:layout>
        <c:manualLayout>
          <c:xMode val="edge"/>
          <c:yMode val="edge"/>
          <c:x val="0.11288888888888889"/>
          <c:y val="4.1666666666666664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A6B5-426D-9D3A-5110C57988F5}"/>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A6B5-426D-9D3A-5110C57988F5}"/>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A6B5-426D-9D3A-5110C57988F5}"/>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A6B5-426D-9D3A-5110C57988F5}"/>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A6B5-426D-9D3A-5110C57988F5}"/>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A6B5-426D-9D3A-5110C57988F5}"/>
              </c:ext>
            </c:extLst>
          </c:dPt>
          <c:dPt>
            <c:idx val="6"/>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A6B5-426D-9D3A-5110C57988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'Ark1'!$A$1:$A$7</c:f>
              <c:strCache>
                <c:ptCount val="3"/>
                <c:pt idx="0">
                  <c:v>Spørre hvordan andre har det/oppmerksom/inkluderende</c:v>
                </c:pt>
                <c:pt idx="1">
                  <c:v>Lære mer om mobbing</c:v>
                </c:pt>
                <c:pt idx="2">
                  <c:v>Mer felles tid til lek</c:v>
                </c:pt>
              </c:strCache>
            </c:strRef>
          </c:cat>
          <c:val>
            <c:numRef>
              <c:f>'Ark1'!$B$1:$B$7</c:f>
              <c:numCache>
                <c:formatCode>General</c:formatCode>
                <c:ptCount val="7"/>
                <c:pt idx="0">
                  <c:v>7</c:v>
                </c:pt>
                <c:pt idx="1">
                  <c:v>1</c:v>
                </c:pt>
                <c:pt idx="2">
                  <c:v>2</c:v>
                </c:pt>
              </c:numCache>
            </c:numRef>
          </c:val>
          <c:extLst>
            <c:ext xmlns:c16="http://schemas.microsoft.com/office/drawing/2014/chart" uri="{C3380CC4-5D6E-409C-BE32-E72D297353CC}">
              <c16:uniqueId val="{0000000E-A6B5-426D-9D3A-5110C57988F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385327166329455"/>
          <c:y val="0.36345033886553529"/>
          <c:w val="0.27848345896794002"/>
          <c:h val="0.33824673123793159"/>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r>
              <a:rPr lang="nb-NO" sz="1800" b="1">
                <a:effectLst/>
              </a:rPr>
              <a:t>2. Hvorfor greier vi ikke å gjøre det som skal til for å være greie og hyggelig med hverandre?</a:t>
            </a:r>
            <a:endParaRPr lang="nb-NO" sz="1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endParaRPr lang="nb-NO"/>
          </a:p>
        </c:rich>
      </c:tx>
      <c:layout>
        <c:manualLayout>
          <c:xMode val="edge"/>
          <c:yMode val="edge"/>
          <c:x val="0.11288888888888889"/>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41B1-4948-B4E1-54F7F2DAE8F2}"/>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41B1-4948-B4E1-54F7F2DAE8F2}"/>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41B1-4948-B4E1-54F7F2DAE8F2}"/>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41B1-4948-B4E1-54F7F2DAE8F2}"/>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41B1-4948-B4E1-54F7F2DAE8F2}"/>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41B1-4948-B4E1-54F7F2DAE8F2}"/>
              </c:ext>
            </c:extLst>
          </c:dPt>
          <c:dPt>
            <c:idx val="6"/>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41B1-4948-B4E1-54F7F2DAE8F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'Ark1'!$A$1:$A$6</c:f>
              <c:strCache>
                <c:ptCount val="4"/>
                <c:pt idx="0">
                  <c:v>Gruppepress/Redsel/Frykt for å få rykte på seg fra de "kule"</c:v>
                </c:pt>
                <c:pt idx="1">
                  <c:v>Kultur i klassen</c:v>
                </c:pt>
                <c:pt idx="2">
                  <c:v>mobbingen blir ikke stoppet</c:v>
                </c:pt>
                <c:pt idx="3">
                  <c:v>Er ikke bevisst på mobbingen</c:v>
                </c:pt>
              </c:strCache>
            </c:strRef>
          </c:cat>
          <c:val>
            <c:numRef>
              <c:f>'Ark1'!$B$1:$B$7</c:f>
              <c:numCache>
                <c:formatCode>General</c:formatCode>
                <c:ptCount val="7"/>
                <c:pt idx="0">
                  <c:v>6</c:v>
                </c:pt>
                <c:pt idx="1">
                  <c:v>2</c:v>
                </c:pt>
                <c:pt idx="2">
                  <c:v>1</c:v>
                </c:pt>
                <c:pt idx="3">
                  <c:v>1</c:v>
                </c:pt>
              </c:numCache>
            </c:numRef>
          </c:val>
          <c:extLst>
            <c:ext xmlns:c16="http://schemas.microsoft.com/office/drawing/2014/chart" uri="{C3380CC4-5D6E-409C-BE32-E72D297353CC}">
              <c16:uniqueId val="{0000000E-41B1-4948-B4E1-54F7F2DAE8F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0430631002177984"/>
          <c:y val="0.43195355788859724"/>
          <c:w val="0.33965906151430297"/>
          <c:h val="0.42998177311169439"/>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r>
              <a:rPr lang="nb-NO" sz="1800" b="1">
                <a:effectLst/>
              </a:rPr>
              <a:t>3.Ikke alt det vi voksne på skolen sier og gjør for å motvirke mobbing virker.</a:t>
            </a:r>
            <a:endParaRPr lang="nb-NO" sz="1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r>
              <a:rPr lang="nb-NO" sz="1800" b="1">
                <a:effectLst/>
              </a:rPr>
              <a:t>Ser vi ikke etter de riktige tingene?</a:t>
            </a:r>
            <a:endParaRPr lang="nb-NO">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r>
              <a:rPr lang="nb-NO" sz="1800" b="1">
                <a:effectLst/>
              </a:rPr>
              <a:t>Er vi på feil sted?</a:t>
            </a:r>
            <a:endParaRPr lang="nb-NO">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endParaRPr lang="nb-NO"/>
          </a:p>
        </c:rich>
      </c:tx>
      <c:layout>
        <c:manualLayout>
          <c:xMode val="edge"/>
          <c:yMode val="edge"/>
          <c:x val="0.11288888888888889"/>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26D3-4D9B-B759-76304F2A13A5}"/>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26D3-4D9B-B759-76304F2A13A5}"/>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26D3-4D9B-B759-76304F2A13A5}"/>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26D3-4D9B-B759-76304F2A13A5}"/>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26D3-4D9B-B759-76304F2A13A5}"/>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26D3-4D9B-B759-76304F2A13A5}"/>
              </c:ext>
            </c:extLst>
          </c:dPt>
          <c:dPt>
            <c:idx val="6"/>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26D3-4D9B-B759-76304F2A13A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'Ark1'!$A$1:$A$3</c:f>
              <c:strCache>
                <c:ptCount val="3"/>
                <c:pt idx="0">
                  <c:v>Lærere er på feil sted. Problemet er i gjengene</c:v>
                </c:pt>
                <c:pt idx="1">
                  <c:v>Ser ikke de riktige tingene fordi de ikke bryr seg</c:v>
                </c:pt>
                <c:pt idx="2">
                  <c:v>Konsekvensene for mobbingen er uklar</c:v>
                </c:pt>
              </c:strCache>
            </c:strRef>
          </c:cat>
          <c:val>
            <c:numRef>
              <c:f>'Ark1'!$B$1:$B$7</c:f>
              <c:numCache>
                <c:formatCode>General</c:formatCode>
                <c:ptCount val="7"/>
                <c:pt idx="0">
                  <c:v>6</c:v>
                </c:pt>
                <c:pt idx="1">
                  <c:v>2</c:v>
                </c:pt>
                <c:pt idx="2">
                  <c:v>2</c:v>
                </c:pt>
              </c:numCache>
            </c:numRef>
          </c:val>
          <c:extLst>
            <c:ext xmlns:c16="http://schemas.microsoft.com/office/drawing/2014/chart" uri="{C3380CC4-5D6E-409C-BE32-E72D297353CC}">
              <c16:uniqueId val="{0000000E-26D3-4D9B-B759-76304F2A13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0243507288615696"/>
          <c:y val="0.56294409043869276"/>
          <c:w val="0.33520459742557851"/>
          <c:h val="0.33858405870950459"/>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nb-NO" sz="1200" b="1" dirty="0">
                <a:effectLst/>
              </a:rPr>
              <a:t>4. Ikke alt det vi foreldre gjør for å motvirke mobbing virker.</a:t>
            </a:r>
            <a:endParaRPr lang="nb-NO" sz="1200" dirty="0">
              <a:effectLst/>
            </a:endParaRPr>
          </a:p>
          <a:p>
            <a:pPr>
              <a:defRPr/>
            </a:pPr>
            <a:r>
              <a:rPr lang="nb-NO" sz="1200" b="1" dirty="0">
                <a:effectLst/>
              </a:rPr>
              <a:t>Hva kan foreldre gjøre for at egne barn skal tørre å forsvare og hjelpe de som blir mobbet? </a:t>
            </a:r>
            <a:endParaRPr lang="nb-NO" sz="1200" dirty="0">
              <a:effectLst/>
            </a:endParaRPr>
          </a:p>
          <a:p>
            <a:pPr>
              <a:defRPr/>
            </a:pPr>
            <a:endParaRPr lang="nb-NO" dirty="0"/>
          </a:p>
        </c:rich>
      </c:tx>
      <c:layout>
        <c:manualLayout>
          <c:xMode val="edge"/>
          <c:yMode val="edge"/>
          <c:x val="9.7251346583160397E-2"/>
          <c:y val="4.0103068042591353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4E70-4EA9-8D96-D3130B6C7260}"/>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4E70-4EA9-8D96-D3130B6C7260}"/>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4E70-4EA9-8D96-D3130B6C72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'Ark1'!$A$1:$A$3</c:f>
              <c:strCache>
                <c:ptCount val="3"/>
                <c:pt idx="0">
                  <c:v>Oppmuntre og snakke om hvor viktig det er å si fra om mobbing. At det ikke dreier seg om sladring men om å bry seg</c:v>
                </c:pt>
                <c:pt idx="1">
                  <c:v>Tydeliggjøre konsekvensene for den som mobber</c:v>
                </c:pt>
                <c:pt idx="2">
                  <c:v>Oppmuntre til å hjelpe. Ikke være tilskuer</c:v>
                </c:pt>
              </c:strCache>
            </c:strRef>
          </c:cat>
          <c:val>
            <c:numRef>
              <c:f>'Ark1'!$B$1:$B$3</c:f>
              <c:numCache>
                <c:formatCode>General</c:formatCode>
                <c:ptCount val="3"/>
                <c:pt idx="0">
                  <c:v>6</c:v>
                </c:pt>
                <c:pt idx="1">
                  <c:v>2</c:v>
                </c:pt>
                <c:pt idx="2">
                  <c:v>2</c:v>
                </c:pt>
              </c:numCache>
            </c:numRef>
          </c:val>
          <c:extLst>
            <c:ext xmlns:c16="http://schemas.microsoft.com/office/drawing/2014/chart" uri="{C3380CC4-5D6E-409C-BE32-E72D297353CC}">
              <c16:uniqueId val="{00000006-4E70-4EA9-8D96-D3130B6C726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146675415573055"/>
          <c:y val="0.27292225408012755"/>
          <c:w val="0.42186657917760284"/>
          <c:h val="0.67448764207994227"/>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3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30.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F8CAA-DB63-4A91-91E7-4EF460CC5CE8}" type="doc">
      <dgm:prSet loTypeId="urn:microsoft.com/office/officeart/2005/8/layout/vList3" loCatId="list" qsTypeId="urn:microsoft.com/office/officeart/2005/8/quickstyle/simple1" qsCatId="simple" csTypeId="urn:microsoft.com/office/officeart/2005/8/colors/accent0_1" csCatId="mainScheme" phldr="1"/>
      <dgm:spPr/>
    </dgm:pt>
    <dgm:pt modelId="{A303F6F7-F925-4930-8897-958416CD5713}">
      <dgm:prSet phldrT="[Tekst]"/>
      <dgm:spPr>
        <a:effectLst>
          <a:outerShdw blurRad="50800" dist="38100" dir="2700000" algn="tl" rotWithShape="0">
            <a:prstClr val="black">
              <a:alpha val="40000"/>
            </a:prstClr>
          </a:outerShdw>
        </a:effectLst>
      </dgm:spPr>
      <dgm:t>
        <a:bodyPr/>
        <a:lstStyle/>
        <a:p>
          <a:r>
            <a:rPr lang="nb-NO" dirty="0">
              <a:latin typeface="Rockwell Extra Bold" panose="02060903040505020403" pitchFamily="18" charset="0"/>
            </a:rPr>
            <a:t>Utseendepress skaper stress</a:t>
          </a:r>
        </a:p>
      </dgm:t>
    </dgm:pt>
    <dgm:pt modelId="{2B569E8E-C292-4B44-A4A5-4D95C7ABC200}" type="parTrans" cxnId="{627F1D58-5D5C-47CE-B2CA-5DAADE361CBA}">
      <dgm:prSet/>
      <dgm:spPr/>
      <dgm:t>
        <a:bodyPr/>
        <a:lstStyle/>
        <a:p>
          <a:endParaRPr lang="nb-NO"/>
        </a:p>
      </dgm:t>
    </dgm:pt>
    <dgm:pt modelId="{A9480E7A-D80E-4EEC-9761-A3539CDF97FA}" type="sibTrans" cxnId="{627F1D58-5D5C-47CE-B2CA-5DAADE361CBA}">
      <dgm:prSet/>
      <dgm:spPr/>
      <dgm:t>
        <a:bodyPr/>
        <a:lstStyle/>
        <a:p>
          <a:endParaRPr lang="nb-NO"/>
        </a:p>
      </dgm:t>
    </dgm:pt>
    <dgm:pt modelId="{CAF5DD05-4572-43FE-B9BF-C8D1BC86A5C7}">
      <dgm:prSet phldrT="[Tekst]"/>
      <dgm:spPr>
        <a:effectLst>
          <a:outerShdw blurRad="50800" dist="38100" dir="2700000" algn="tl" rotWithShape="0">
            <a:prstClr val="black">
              <a:alpha val="40000"/>
            </a:prstClr>
          </a:outerShdw>
        </a:effectLst>
      </dgm:spPr>
      <dgm:t>
        <a:bodyPr/>
        <a:lstStyle/>
        <a:p>
          <a:r>
            <a:rPr lang="nb-NO" dirty="0">
              <a:latin typeface="Rockwell Extra Bold" panose="02060903040505020403" pitchFamily="18" charset="0"/>
            </a:rPr>
            <a:t>Skole press skaper stress</a:t>
          </a:r>
        </a:p>
      </dgm:t>
    </dgm:pt>
    <dgm:pt modelId="{6676C9F5-D72E-4800-A033-029B681F9493}" type="parTrans" cxnId="{87C3B1E2-9C46-425F-88F4-B3361916E45B}">
      <dgm:prSet/>
      <dgm:spPr/>
      <dgm:t>
        <a:bodyPr/>
        <a:lstStyle/>
        <a:p>
          <a:endParaRPr lang="nb-NO"/>
        </a:p>
      </dgm:t>
    </dgm:pt>
    <dgm:pt modelId="{4C9B42DE-401A-4160-8687-C2BFAAF335A4}" type="sibTrans" cxnId="{87C3B1E2-9C46-425F-88F4-B3361916E45B}">
      <dgm:prSet/>
      <dgm:spPr/>
      <dgm:t>
        <a:bodyPr/>
        <a:lstStyle/>
        <a:p>
          <a:endParaRPr lang="nb-NO"/>
        </a:p>
      </dgm:t>
    </dgm:pt>
    <dgm:pt modelId="{7EB12298-6005-4EB6-BAAD-2DEBB025155D}">
      <dgm:prSet phldrT="[Tekst]"/>
      <dgm:spPr>
        <a:effectLst>
          <a:outerShdw blurRad="50800" dist="38100" dir="2700000" algn="tl" rotWithShape="0">
            <a:prstClr val="black">
              <a:alpha val="40000"/>
            </a:prstClr>
          </a:outerShdw>
        </a:effectLst>
      </dgm:spPr>
      <dgm:t>
        <a:bodyPr/>
        <a:lstStyle/>
        <a:p>
          <a:r>
            <a:rPr lang="nb-NO" dirty="0">
              <a:latin typeface="Rockwell Extra Bold" panose="02060903040505020403" pitchFamily="18" charset="0"/>
            </a:rPr>
            <a:t>Ensomhet skaper stress</a:t>
          </a:r>
        </a:p>
      </dgm:t>
    </dgm:pt>
    <dgm:pt modelId="{92CC0295-E144-436F-8015-A97E75EABC31}" type="parTrans" cxnId="{4999449B-606A-470D-A774-94E624C42E9A}">
      <dgm:prSet/>
      <dgm:spPr/>
      <dgm:t>
        <a:bodyPr/>
        <a:lstStyle/>
        <a:p>
          <a:endParaRPr lang="nb-NO"/>
        </a:p>
      </dgm:t>
    </dgm:pt>
    <dgm:pt modelId="{6E2261B9-2C89-463F-9E21-389252243FC0}" type="sibTrans" cxnId="{4999449B-606A-470D-A774-94E624C42E9A}">
      <dgm:prSet/>
      <dgm:spPr/>
      <dgm:t>
        <a:bodyPr/>
        <a:lstStyle/>
        <a:p>
          <a:endParaRPr lang="nb-NO"/>
        </a:p>
      </dgm:t>
    </dgm:pt>
    <dgm:pt modelId="{89683D75-B203-41FA-A9A6-CB0AB39FFE88}" type="pres">
      <dgm:prSet presAssocID="{FE3F8CAA-DB63-4A91-91E7-4EF460CC5CE8}" presName="linearFlow" presStyleCnt="0">
        <dgm:presLayoutVars>
          <dgm:dir/>
          <dgm:resizeHandles val="exact"/>
        </dgm:presLayoutVars>
      </dgm:prSet>
      <dgm:spPr/>
    </dgm:pt>
    <dgm:pt modelId="{89D07D55-9301-4967-B2E9-F9B3D89C3AFA}" type="pres">
      <dgm:prSet presAssocID="{A303F6F7-F925-4930-8897-958416CD5713}" presName="composite" presStyleCnt="0"/>
      <dgm:spPr/>
    </dgm:pt>
    <dgm:pt modelId="{F94AC8CB-A127-428C-B831-8CD197C8ABFA}" type="pres">
      <dgm:prSet presAssocID="{A303F6F7-F925-4930-8897-958416CD5713}"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4F598D8-1C77-48CA-9FDA-75B902FF4186}" type="pres">
      <dgm:prSet presAssocID="{A303F6F7-F925-4930-8897-958416CD5713}" presName="txShp" presStyleLbl="node1" presStyleIdx="0" presStyleCnt="3">
        <dgm:presLayoutVars>
          <dgm:bulletEnabled val="1"/>
        </dgm:presLayoutVars>
      </dgm:prSet>
      <dgm:spPr/>
    </dgm:pt>
    <dgm:pt modelId="{D85D3CB0-4D23-4756-BF7A-B4133556FB41}" type="pres">
      <dgm:prSet presAssocID="{A9480E7A-D80E-4EEC-9761-A3539CDF97FA}" presName="spacing" presStyleCnt="0"/>
      <dgm:spPr/>
    </dgm:pt>
    <dgm:pt modelId="{0EAB23DD-47E4-41F7-8329-A14657E7DF47}" type="pres">
      <dgm:prSet presAssocID="{CAF5DD05-4572-43FE-B9BF-C8D1BC86A5C7}" presName="composite" presStyleCnt="0"/>
      <dgm:spPr/>
    </dgm:pt>
    <dgm:pt modelId="{BEC3150A-31F9-4D9D-950B-31AE984FB345}" type="pres">
      <dgm:prSet presAssocID="{CAF5DD05-4572-43FE-B9BF-C8D1BC86A5C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pt>
    <dgm:pt modelId="{0D864902-85D0-40C9-BA4A-5891FA7BB3BE}" type="pres">
      <dgm:prSet presAssocID="{CAF5DD05-4572-43FE-B9BF-C8D1BC86A5C7}" presName="txShp" presStyleLbl="node1" presStyleIdx="1" presStyleCnt="3">
        <dgm:presLayoutVars>
          <dgm:bulletEnabled val="1"/>
        </dgm:presLayoutVars>
      </dgm:prSet>
      <dgm:spPr/>
    </dgm:pt>
    <dgm:pt modelId="{875C134A-CBE4-4257-B4AC-C7AA6CBB5552}" type="pres">
      <dgm:prSet presAssocID="{4C9B42DE-401A-4160-8687-C2BFAAF335A4}" presName="spacing" presStyleCnt="0"/>
      <dgm:spPr/>
    </dgm:pt>
    <dgm:pt modelId="{733C88C5-5ABE-48E9-982B-CA50CFB5EFBA}" type="pres">
      <dgm:prSet presAssocID="{7EB12298-6005-4EB6-BAAD-2DEBB025155D}" presName="composite" presStyleCnt="0"/>
      <dgm:spPr/>
    </dgm:pt>
    <dgm:pt modelId="{F8095E34-5380-4F18-BCD3-480EF563C0BD}" type="pres">
      <dgm:prSet presAssocID="{7EB12298-6005-4EB6-BAAD-2DEBB025155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A01AAAED-0159-459B-BC50-1828E108A14C}" type="pres">
      <dgm:prSet presAssocID="{7EB12298-6005-4EB6-BAAD-2DEBB025155D}" presName="txShp" presStyleLbl="node1" presStyleIdx="2" presStyleCnt="3">
        <dgm:presLayoutVars>
          <dgm:bulletEnabled val="1"/>
        </dgm:presLayoutVars>
      </dgm:prSet>
      <dgm:spPr/>
    </dgm:pt>
  </dgm:ptLst>
  <dgm:cxnLst>
    <dgm:cxn modelId="{FE07AE14-A40E-412A-AC7D-4FFD47D78E04}" type="presOf" srcId="{7EB12298-6005-4EB6-BAAD-2DEBB025155D}" destId="{A01AAAED-0159-459B-BC50-1828E108A14C}" srcOrd="0" destOrd="0" presId="urn:microsoft.com/office/officeart/2005/8/layout/vList3"/>
    <dgm:cxn modelId="{627F1D58-5D5C-47CE-B2CA-5DAADE361CBA}" srcId="{FE3F8CAA-DB63-4A91-91E7-4EF460CC5CE8}" destId="{A303F6F7-F925-4930-8897-958416CD5713}" srcOrd="0" destOrd="0" parTransId="{2B569E8E-C292-4B44-A4A5-4D95C7ABC200}" sibTransId="{A9480E7A-D80E-4EEC-9761-A3539CDF97FA}"/>
    <dgm:cxn modelId="{4999449B-606A-470D-A774-94E624C42E9A}" srcId="{FE3F8CAA-DB63-4A91-91E7-4EF460CC5CE8}" destId="{7EB12298-6005-4EB6-BAAD-2DEBB025155D}" srcOrd="2" destOrd="0" parTransId="{92CC0295-E144-436F-8015-A97E75EABC31}" sibTransId="{6E2261B9-2C89-463F-9E21-389252243FC0}"/>
    <dgm:cxn modelId="{92157DB7-7F54-416A-9B3C-D6D51B2371AA}" type="presOf" srcId="{FE3F8CAA-DB63-4A91-91E7-4EF460CC5CE8}" destId="{89683D75-B203-41FA-A9A6-CB0AB39FFE88}" srcOrd="0" destOrd="0" presId="urn:microsoft.com/office/officeart/2005/8/layout/vList3"/>
    <dgm:cxn modelId="{87C3B1E2-9C46-425F-88F4-B3361916E45B}" srcId="{FE3F8CAA-DB63-4A91-91E7-4EF460CC5CE8}" destId="{CAF5DD05-4572-43FE-B9BF-C8D1BC86A5C7}" srcOrd="1" destOrd="0" parTransId="{6676C9F5-D72E-4800-A033-029B681F9493}" sibTransId="{4C9B42DE-401A-4160-8687-C2BFAAF335A4}"/>
    <dgm:cxn modelId="{2C23B4E7-744F-44FA-B429-F74B2863ED79}" type="presOf" srcId="{A303F6F7-F925-4930-8897-958416CD5713}" destId="{34F598D8-1C77-48CA-9FDA-75B902FF4186}" srcOrd="0" destOrd="0" presId="urn:microsoft.com/office/officeart/2005/8/layout/vList3"/>
    <dgm:cxn modelId="{786A96FB-CDDA-4429-B400-E2A7276B9A13}" type="presOf" srcId="{CAF5DD05-4572-43FE-B9BF-C8D1BC86A5C7}" destId="{0D864902-85D0-40C9-BA4A-5891FA7BB3BE}" srcOrd="0" destOrd="0" presId="urn:microsoft.com/office/officeart/2005/8/layout/vList3"/>
    <dgm:cxn modelId="{F33F6121-DBAE-404E-923D-9276D24B8538}" type="presParOf" srcId="{89683D75-B203-41FA-A9A6-CB0AB39FFE88}" destId="{89D07D55-9301-4967-B2E9-F9B3D89C3AFA}" srcOrd="0" destOrd="0" presId="urn:microsoft.com/office/officeart/2005/8/layout/vList3"/>
    <dgm:cxn modelId="{C4D27757-08A8-4392-9E71-44EF1D45982B}" type="presParOf" srcId="{89D07D55-9301-4967-B2E9-F9B3D89C3AFA}" destId="{F94AC8CB-A127-428C-B831-8CD197C8ABFA}" srcOrd="0" destOrd="0" presId="urn:microsoft.com/office/officeart/2005/8/layout/vList3"/>
    <dgm:cxn modelId="{94E91046-65D6-4A31-8C14-C7BE1C1FF43E}" type="presParOf" srcId="{89D07D55-9301-4967-B2E9-F9B3D89C3AFA}" destId="{34F598D8-1C77-48CA-9FDA-75B902FF4186}" srcOrd="1" destOrd="0" presId="urn:microsoft.com/office/officeart/2005/8/layout/vList3"/>
    <dgm:cxn modelId="{EFFB494E-BABB-4AAB-9C1A-BC24257344E5}" type="presParOf" srcId="{89683D75-B203-41FA-A9A6-CB0AB39FFE88}" destId="{D85D3CB0-4D23-4756-BF7A-B4133556FB41}" srcOrd="1" destOrd="0" presId="urn:microsoft.com/office/officeart/2005/8/layout/vList3"/>
    <dgm:cxn modelId="{831579EE-0E9B-48BF-A6AF-1F7A27DFE395}" type="presParOf" srcId="{89683D75-B203-41FA-A9A6-CB0AB39FFE88}" destId="{0EAB23DD-47E4-41F7-8329-A14657E7DF47}" srcOrd="2" destOrd="0" presId="urn:microsoft.com/office/officeart/2005/8/layout/vList3"/>
    <dgm:cxn modelId="{AEC02155-26D5-48FF-A78F-1DC71A1278ED}" type="presParOf" srcId="{0EAB23DD-47E4-41F7-8329-A14657E7DF47}" destId="{BEC3150A-31F9-4D9D-950B-31AE984FB345}" srcOrd="0" destOrd="0" presId="urn:microsoft.com/office/officeart/2005/8/layout/vList3"/>
    <dgm:cxn modelId="{0BFB3640-B8C9-40CD-BE54-2597E68D797A}" type="presParOf" srcId="{0EAB23DD-47E4-41F7-8329-A14657E7DF47}" destId="{0D864902-85D0-40C9-BA4A-5891FA7BB3BE}" srcOrd="1" destOrd="0" presId="urn:microsoft.com/office/officeart/2005/8/layout/vList3"/>
    <dgm:cxn modelId="{34B98473-E37D-4D61-A7D3-957856D10943}" type="presParOf" srcId="{89683D75-B203-41FA-A9A6-CB0AB39FFE88}" destId="{875C134A-CBE4-4257-B4AC-C7AA6CBB5552}" srcOrd="3" destOrd="0" presId="urn:microsoft.com/office/officeart/2005/8/layout/vList3"/>
    <dgm:cxn modelId="{6939546E-FD16-4453-8B0C-8EBE297B736C}" type="presParOf" srcId="{89683D75-B203-41FA-A9A6-CB0AB39FFE88}" destId="{733C88C5-5ABE-48E9-982B-CA50CFB5EFBA}" srcOrd="4" destOrd="0" presId="urn:microsoft.com/office/officeart/2005/8/layout/vList3"/>
    <dgm:cxn modelId="{9A9F2734-D676-427C-B643-BB19F4321192}" type="presParOf" srcId="{733C88C5-5ABE-48E9-982B-CA50CFB5EFBA}" destId="{F8095E34-5380-4F18-BCD3-480EF563C0BD}" srcOrd="0" destOrd="0" presId="urn:microsoft.com/office/officeart/2005/8/layout/vList3"/>
    <dgm:cxn modelId="{89A8AA51-DB83-4873-AAE2-1F72477AF91A}" type="presParOf" srcId="{733C88C5-5ABE-48E9-982B-CA50CFB5EFBA}" destId="{A01AAAED-0159-459B-BC50-1828E108A1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598D8-1C77-48CA-9FDA-75B902FF4186}">
      <dsp:nvSpPr>
        <dsp:cNvPr id="0" name=""/>
        <dsp:cNvSpPr/>
      </dsp:nvSpPr>
      <dsp:spPr>
        <a:xfrm rot="10800000">
          <a:off x="892923" y="365"/>
          <a:ext cx="2688978" cy="86249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0338" tIns="53340" rIns="99568" bIns="5334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Rockwell Extra Bold" panose="02060903040505020403" pitchFamily="18" charset="0"/>
            </a:rPr>
            <a:t>Utseendepress skaper stress</a:t>
          </a:r>
        </a:p>
      </dsp:txBody>
      <dsp:txXfrm rot="10800000">
        <a:off x="1108547" y="365"/>
        <a:ext cx="2473354" cy="862497"/>
      </dsp:txXfrm>
    </dsp:sp>
    <dsp:sp modelId="{F94AC8CB-A127-428C-B831-8CD197C8ABFA}">
      <dsp:nvSpPr>
        <dsp:cNvPr id="0" name=""/>
        <dsp:cNvSpPr/>
      </dsp:nvSpPr>
      <dsp:spPr>
        <a:xfrm>
          <a:off x="461674" y="365"/>
          <a:ext cx="862497" cy="8624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864902-85D0-40C9-BA4A-5891FA7BB3BE}">
      <dsp:nvSpPr>
        <dsp:cNvPr id="0" name=""/>
        <dsp:cNvSpPr/>
      </dsp:nvSpPr>
      <dsp:spPr>
        <a:xfrm rot="10800000">
          <a:off x="892923" y="1120325"/>
          <a:ext cx="2688978" cy="86249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0338" tIns="53340" rIns="99568" bIns="5334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Rockwell Extra Bold" panose="02060903040505020403" pitchFamily="18" charset="0"/>
            </a:rPr>
            <a:t>Skole press skaper stress</a:t>
          </a:r>
        </a:p>
      </dsp:txBody>
      <dsp:txXfrm rot="10800000">
        <a:off x="1108547" y="1120325"/>
        <a:ext cx="2473354" cy="862497"/>
      </dsp:txXfrm>
    </dsp:sp>
    <dsp:sp modelId="{BEC3150A-31F9-4D9D-950B-31AE984FB345}">
      <dsp:nvSpPr>
        <dsp:cNvPr id="0" name=""/>
        <dsp:cNvSpPr/>
      </dsp:nvSpPr>
      <dsp:spPr>
        <a:xfrm>
          <a:off x="461674" y="1120325"/>
          <a:ext cx="862497" cy="86249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1AAAED-0159-459B-BC50-1828E108A14C}">
      <dsp:nvSpPr>
        <dsp:cNvPr id="0" name=""/>
        <dsp:cNvSpPr/>
      </dsp:nvSpPr>
      <dsp:spPr>
        <a:xfrm rot="10800000">
          <a:off x="892923" y="2240285"/>
          <a:ext cx="2688978" cy="86249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0338" tIns="53340" rIns="99568" bIns="5334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Rockwell Extra Bold" panose="02060903040505020403" pitchFamily="18" charset="0"/>
            </a:rPr>
            <a:t>Ensomhet skaper stress</a:t>
          </a:r>
        </a:p>
      </dsp:txBody>
      <dsp:txXfrm rot="10800000">
        <a:off x="1108547" y="2240285"/>
        <a:ext cx="2473354" cy="862497"/>
      </dsp:txXfrm>
    </dsp:sp>
    <dsp:sp modelId="{F8095E34-5380-4F18-BCD3-480EF563C0BD}">
      <dsp:nvSpPr>
        <dsp:cNvPr id="0" name=""/>
        <dsp:cNvSpPr/>
      </dsp:nvSpPr>
      <dsp:spPr>
        <a:xfrm>
          <a:off x="461674" y="2240285"/>
          <a:ext cx="862497" cy="86249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0C0AB1-7777-EA48-9872-393DAA530DA8}" type="datetimeFigureOut">
              <a:rPr lang="en-US" smtClean="0"/>
              <a:t>2/27/2024</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933263-C1CE-E34A-AD46-7ADCC4573628}" type="slidenum">
              <a:rPr lang="nb-NO" smtClean="0"/>
              <a:t>‹#›</a:t>
            </a:fld>
            <a:endParaRPr lang="nb-NO"/>
          </a:p>
        </p:txBody>
      </p:sp>
    </p:spTree>
    <p:extLst>
      <p:ext uri="{BB962C8B-B14F-4D97-AF65-F5344CB8AC3E}">
        <p14:creationId xmlns:p14="http://schemas.microsoft.com/office/powerpoint/2010/main" val="121210998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4:02:27.14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1,'29'1,"52"10,-50-5,45 1,562 5,-600-12,209-10,-167 4,118 7,-78 1,88-2,-193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4:02:36.2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49,'479'3,"493"-6,-880 1,499-8,-287 12,343-5,-364-7,246-4,-446 4,-72 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4:02:41.94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568 2,'4016'0,"-3995"-1,-12 0,0 1,0 0,-1 1,1 0,10 2,-17-3,-1 1,1-1,-1 1,0-1,0 1,1 0,-1-1,0 1,0 0,0 0,0 0,0 0,0 0,0 0,0 0,0 0,0 1,-1-1,1 0,0 0,-1 1,1-1,-1 0,1 1,-1-1,0 0,0 1,0-1,1 1,-1-1,-1 1,1-1,0 0,0 1,0-1,-1 3,-5 25,2-16,2 1,0-1,0 1,1-1,2 22,1-15,4 41,-6-58,0-1,0 1,0 0,-1 0,1-1,-1 1,1-1,-1 1,0 0,0-1,0 1,0-1,-1 0,1 1,-1-1,1 0,-4 4,-4 0,1-1,-1 0,0-1,-1 0,1 0,0-1,-17 4,-78 9,62-11,-664 82,592-78,-168-9,132-3,-112 4,-422-16,679 15,-427-26,-1302 28,1730-3,1 1,-1 0,1 0,-1 0,0 1,1-1,-1 1,1 0,-1 0,1 0,-1 0,-3 3,6-3,0 1,-1 0,1 0,0 0,0 0,0 0,0 0,1 0,-1 0,0 0,1 1,0-1,-1 0,1 0,0 0,0 1,0-1,1 0,-1 0,1 3,0 0,-1 0,1 1,0-1,1 0,-1 0,1 0,0 0,1-1,-1 1,1 0,0-1,0 0,0 0,0 0,1 0,0 0,0 0,0-1,0 0,0 0,1 0,-1-1,1 1,0-1,0 0,0 0,0-1,0 1,7 0,17 3,0-2,1 0,-1-2,36-4,-22 2,634 0,-646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6T14:17:30.20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59900-1D02-0848-AA82-6ED8C4CCA000}" type="datetimeFigureOut">
              <a:rPr lang="en-US" smtClean="0"/>
              <a:t>2/27/2024</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5E6AF7-0F88-4448-99BD-1AC252BB1A7B}" type="slidenum">
              <a:rPr lang="nb-NO" smtClean="0"/>
              <a:t>‹#›</a:t>
            </a:fld>
            <a:endParaRPr lang="nb-NO"/>
          </a:p>
        </p:txBody>
      </p:sp>
    </p:spTree>
    <p:extLst>
      <p:ext uri="{BB962C8B-B14F-4D97-AF65-F5344CB8AC3E}">
        <p14:creationId xmlns:p14="http://schemas.microsoft.com/office/powerpoint/2010/main" val="32985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dirty="0">
                <a:solidFill>
                  <a:schemeClr val="tx1"/>
                </a:solidFill>
                <a:latin typeface="+mn-lt"/>
                <a:ea typeface="+mn-ea"/>
                <a:cs typeface="+mn-cs"/>
              </a:rPr>
              <a:t>En måte å arbeide forebyggende i forhold til mobbing er å ikke bare fokusere på </a:t>
            </a:r>
            <a:r>
              <a:rPr lang="nb-NO" sz="1200" i="1" kern="1200" dirty="0">
                <a:solidFill>
                  <a:schemeClr val="tx1"/>
                </a:solidFill>
                <a:latin typeface="+mn-lt"/>
                <a:ea typeface="+mn-ea"/>
                <a:cs typeface="+mn-cs"/>
              </a:rPr>
              <a:t>de som mobber</a:t>
            </a:r>
            <a:r>
              <a:rPr lang="nb-NO" sz="1200" kern="1200" dirty="0">
                <a:solidFill>
                  <a:schemeClr val="tx1"/>
                </a:solidFill>
                <a:latin typeface="+mn-lt"/>
                <a:ea typeface="+mn-ea"/>
                <a:cs typeface="+mn-cs"/>
              </a:rPr>
              <a:t> og </a:t>
            </a:r>
            <a:r>
              <a:rPr lang="nb-NO" sz="1200" i="1" kern="1200" dirty="0">
                <a:solidFill>
                  <a:schemeClr val="tx1"/>
                </a:solidFill>
                <a:latin typeface="+mn-lt"/>
                <a:ea typeface="+mn-ea"/>
                <a:cs typeface="+mn-cs"/>
              </a:rPr>
              <a:t>den som blir mobbet</a:t>
            </a:r>
            <a:r>
              <a:rPr lang="nb-NO" sz="1200" kern="1200" dirty="0">
                <a:solidFill>
                  <a:schemeClr val="tx1"/>
                </a:solidFill>
                <a:latin typeface="+mn-lt"/>
                <a:ea typeface="+mn-ea"/>
                <a:cs typeface="+mn-cs"/>
              </a:rPr>
              <a:t> men på alle de som </a:t>
            </a:r>
            <a:r>
              <a:rPr lang="nb-NO" sz="1200" i="1" kern="1200" dirty="0">
                <a:solidFill>
                  <a:schemeClr val="tx1"/>
                </a:solidFill>
                <a:latin typeface="+mn-lt"/>
                <a:ea typeface="+mn-ea"/>
                <a:cs typeface="+mn-cs"/>
              </a:rPr>
              <a:t>ser på</a:t>
            </a:r>
            <a:r>
              <a:rPr lang="nb-NO" sz="1200" kern="1200" dirty="0">
                <a:solidFill>
                  <a:schemeClr val="tx1"/>
                </a:solidFill>
                <a:latin typeface="+mn-lt"/>
                <a:ea typeface="+mn-ea"/>
                <a:cs typeface="+mn-cs"/>
              </a:rPr>
              <a:t> og dermed er </a:t>
            </a:r>
            <a:r>
              <a:rPr lang="nb-NO" sz="1200" i="1" kern="1200" dirty="0">
                <a:solidFill>
                  <a:schemeClr val="tx1"/>
                </a:solidFill>
                <a:latin typeface="+mn-lt"/>
                <a:ea typeface="+mn-ea"/>
                <a:cs typeface="+mn-cs"/>
              </a:rPr>
              <a:t>vitne </a:t>
            </a:r>
            <a:r>
              <a:rPr lang="nb-NO" sz="1200" kern="1200" dirty="0">
                <a:solidFill>
                  <a:schemeClr val="tx1"/>
                </a:solidFill>
                <a:latin typeface="+mn-lt"/>
                <a:ea typeface="+mn-ea"/>
                <a:cs typeface="+mn-cs"/>
              </a:rPr>
              <a:t>uten å direkte involvere seg situasjonene. Et slikt fokus vil kunne i stor grad involvere elevene fordi det flere vil kunne identifisere seg med rollen som </a:t>
            </a:r>
            <a:r>
              <a:rPr lang="nb-NO" sz="1200" i="1" kern="1200" dirty="0">
                <a:solidFill>
                  <a:schemeClr val="tx1"/>
                </a:solidFill>
                <a:latin typeface="+mn-lt"/>
                <a:ea typeface="+mn-ea"/>
                <a:cs typeface="+mn-cs"/>
              </a:rPr>
              <a:t>vitne </a:t>
            </a:r>
            <a:r>
              <a:rPr lang="nb-NO" sz="1200" kern="1200" dirty="0">
                <a:solidFill>
                  <a:schemeClr val="tx1"/>
                </a:solidFill>
                <a:latin typeface="+mn-lt"/>
                <a:ea typeface="+mn-ea"/>
                <a:cs typeface="+mn-cs"/>
              </a:rPr>
              <a:t>og </a:t>
            </a:r>
            <a:r>
              <a:rPr lang="nb-NO" sz="1200" i="1" kern="1200" dirty="0">
                <a:solidFill>
                  <a:schemeClr val="tx1"/>
                </a:solidFill>
                <a:latin typeface="+mn-lt"/>
                <a:ea typeface="+mn-ea"/>
                <a:cs typeface="+mn-cs"/>
              </a:rPr>
              <a:t>passiv deltager</a:t>
            </a:r>
            <a:r>
              <a:rPr lang="nb-NO" sz="1200" kern="1200" dirty="0">
                <a:solidFill>
                  <a:schemeClr val="tx1"/>
                </a:solidFill>
                <a:latin typeface="+mn-lt"/>
                <a:ea typeface="+mn-ea"/>
                <a:cs typeface="+mn-cs"/>
              </a:rPr>
              <a:t> i en mobbesituasjon. </a:t>
            </a:r>
          </a:p>
          <a:p>
            <a:r>
              <a:rPr lang="nb-NO" sz="1200" kern="1200" dirty="0">
                <a:solidFill>
                  <a:schemeClr val="tx1"/>
                </a:solidFill>
                <a:latin typeface="+mn-lt"/>
                <a:ea typeface="+mn-ea"/>
                <a:cs typeface="+mn-cs"/>
              </a:rPr>
              <a:t>intervju av vitnerollen</a:t>
            </a:r>
          </a:p>
          <a:p>
            <a:endParaRPr lang="nb-NO" dirty="0"/>
          </a:p>
        </p:txBody>
      </p:sp>
      <p:sp>
        <p:nvSpPr>
          <p:cNvPr id="4" name="Plassholder for lysbildenummer 3"/>
          <p:cNvSpPr>
            <a:spLocks noGrp="1"/>
          </p:cNvSpPr>
          <p:nvPr>
            <p:ph type="sldNum" sz="quarter" idx="10"/>
          </p:nvPr>
        </p:nvSpPr>
        <p:spPr/>
        <p:txBody>
          <a:bodyPr/>
          <a:lstStyle/>
          <a:p>
            <a:fld id="{49DFF882-EDC8-4EC8-BD9D-4D48642798CC}" type="slidenum">
              <a:rPr lang="nb-NO" smtClean="0"/>
              <a:pPr/>
              <a:t>11</a:t>
            </a:fld>
            <a:endParaRPr lang="nb-NO"/>
          </a:p>
        </p:txBody>
      </p:sp>
    </p:spTree>
    <p:extLst>
      <p:ext uri="{BB962C8B-B14F-4D97-AF65-F5344CB8AC3E}">
        <p14:creationId xmlns:p14="http://schemas.microsoft.com/office/powerpoint/2010/main" val="215259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2687"/>
          </a:xfrm>
        </p:spPr>
      </p:sp>
      <p:sp>
        <p:nvSpPr>
          <p:cNvPr id="3" name="Plassholder for notater 2"/>
          <p:cNvSpPr>
            <a:spLocks noGrp="1"/>
          </p:cNvSpPr>
          <p:nvPr>
            <p:ph type="body" idx="1"/>
          </p:nvPr>
        </p:nvSpPr>
        <p:spPr/>
        <p:txBody>
          <a:bodyPr/>
          <a:lstStyle/>
          <a:p>
            <a:pPr marL="0" indent="0">
              <a:buNone/>
            </a:pPr>
            <a:endParaRPr lang="nb-NO" baseline="0" dirty="0"/>
          </a:p>
        </p:txBody>
      </p:sp>
      <p:sp>
        <p:nvSpPr>
          <p:cNvPr id="4" name="Plassholder for lysbildenummer 3"/>
          <p:cNvSpPr>
            <a:spLocks noGrp="1"/>
          </p:cNvSpPr>
          <p:nvPr>
            <p:ph type="sldNum" sz="quarter" idx="10"/>
          </p:nvPr>
        </p:nvSpPr>
        <p:spPr/>
        <p:txBody>
          <a:bodyPr/>
          <a:lstStyle/>
          <a:p>
            <a:fld id="{69D50EA6-DFEE-4BCB-8284-E4EDC4D2D9D3}" type="slidenum">
              <a:rPr lang="nb-NO" smtClean="0">
                <a:solidFill>
                  <a:prstClr val="black"/>
                </a:solidFill>
              </a:rPr>
              <a:pPr/>
              <a:t>41</a:t>
            </a:fld>
            <a:endParaRPr lang="nb-NO">
              <a:solidFill>
                <a:prstClr val="black"/>
              </a:solidFill>
            </a:endParaRPr>
          </a:p>
        </p:txBody>
      </p:sp>
    </p:spTree>
    <p:extLst>
      <p:ext uri="{BB962C8B-B14F-4D97-AF65-F5344CB8AC3E}">
        <p14:creationId xmlns:p14="http://schemas.microsoft.com/office/powerpoint/2010/main" val="2598003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2042320"/>
            <a:ext cx="3237009" cy="1551781"/>
          </a:xfrm>
        </p:spPr>
        <p:txBody>
          <a:bodyPr anchor="b"/>
          <a:lstStyle/>
          <a:p>
            <a:r>
              <a:rPr lang="nb-NO"/>
              <a:t>Klikk for å redigere tittelstil</a:t>
            </a:r>
            <a:endParaRPr lang="nb-NO" dirty="0"/>
          </a:p>
        </p:txBody>
      </p:sp>
      <p:sp>
        <p:nvSpPr>
          <p:cNvPr id="3" name="Subtitle 2"/>
          <p:cNvSpPr>
            <a:spLocks noGrp="1"/>
          </p:cNvSpPr>
          <p:nvPr>
            <p:ph type="subTitle" idx="1"/>
          </p:nvPr>
        </p:nvSpPr>
        <p:spPr>
          <a:xfrm>
            <a:off x="372967" y="3924300"/>
            <a:ext cx="3237009" cy="533400"/>
          </a:xfrm>
        </p:spPr>
        <p:txBody>
          <a:bodyPr lIns="0" rIns="0">
            <a:normAutofit/>
          </a:bodyPr>
          <a:lstStyle>
            <a:lvl1pPr marL="0" indent="0" algn="l">
              <a:buNone/>
              <a:defRPr sz="100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9A370975-CB35-024B-B5C8-CC31BB415381}" type="datetime1">
              <a:rPr lang="nb-NO" smtClean="0"/>
              <a:t>27.02.2024</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cxnSp>
        <p:nvCxnSpPr>
          <p:cNvPr id="13" name="Straight Connector 12"/>
          <p:cNvCxnSpPr/>
          <p:nvPr userDrawn="1"/>
        </p:nvCxnSpPr>
        <p:spPr>
          <a:xfrm>
            <a:off x="370902" y="37735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pic>
        <p:nvPicPr>
          <p:cNvPr id="16"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653" y="213305"/>
            <a:ext cx="2061345" cy="1076564"/>
          </a:xfrm>
          <a:prstGeom prst="rect">
            <a:avLst/>
          </a:prstGeom>
        </p:spPr>
      </p:pic>
    </p:spTree>
    <p:extLst>
      <p:ext uri="{BB962C8B-B14F-4D97-AF65-F5344CB8AC3E}">
        <p14:creationId xmlns:p14="http://schemas.microsoft.com/office/powerpoint/2010/main" val="502726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 Text - Grey">
    <p:spTree>
      <p:nvGrpSpPr>
        <p:cNvPr id="1" name=""/>
        <p:cNvGrpSpPr/>
        <p:nvPr/>
      </p:nvGrpSpPr>
      <p:grpSpPr>
        <a:xfrm>
          <a:off x="0" y="0"/>
          <a:ext cx="0" cy="0"/>
          <a:chOff x="0" y="0"/>
          <a:chExt cx="0" cy="0"/>
        </a:xfrm>
      </p:grpSpPr>
      <p:sp>
        <p:nvSpPr>
          <p:cNvPr id="7" name="Rectangle 6"/>
          <p:cNvSpPr/>
          <p:nvPr userDrawn="1"/>
        </p:nvSpPr>
        <p:spPr>
          <a:xfrm>
            <a:off x="3114676"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BAC170A0-F4AF-784C-82F6-8AA1CFD90576}"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114301"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05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ic - Grey">
    <p:spTree>
      <p:nvGrpSpPr>
        <p:cNvPr id="1" name=""/>
        <p:cNvGrpSpPr/>
        <p:nvPr/>
      </p:nvGrpSpPr>
      <p:grpSpPr>
        <a:xfrm>
          <a:off x="0" y="0"/>
          <a:ext cx="0" cy="0"/>
          <a:chOff x="0" y="0"/>
          <a:chExt cx="0" cy="0"/>
        </a:xfrm>
      </p:grpSpPr>
      <p:sp>
        <p:nvSpPr>
          <p:cNvPr id="7" name="Rectangle 6"/>
          <p:cNvSpPr/>
          <p:nvPr userDrawn="1"/>
        </p:nvSpPr>
        <p:spPr>
          <a:xfrm>
            <a:off x="114301"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C6A0D644-D198-0544-B930-C1227F213393}"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3867082"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421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 Text - Grey">
    <p:spTree>
      <p:nvGrpSpPr>
        <p:cNvPr id="1" name=""/>
        <p:cNvGrpSpPr/>
        <p:nvPr/>
      </p:nvGrpSpPr>
      <p:grpSpPr>
        <a:xfrm>
          <a:off x="0" y="0"/>
          <a:ext cx="0" cy="0"/>
          <a:chOff x="0" y="0"/>
          <a:chExt cx="0" cy="0"/>
        </a:xfrm>
      </p:grpSpPr>
      <p:sp>
        <p:nvSpPr>
          <p:cNvPr id="7" name="Rectangle 6"/>
          <p:cNvSpPr/>
          <p:nvPr userDrawn="1"/>
        </p:nvSpPr>
        <p:spPr>
          <a:xfrm>
            <a:off x="3114676"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DE87FAC7-51C0-EB4D-8A36-361A05B74186}"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14301"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8" name="Content Placeholder 17"/>
          <p:cNvSpPr>
            <a:spLocks noGrp="1"/>
          </p:cNvSpPr>
          <p:nvPr>
            <p:ph sz="quarter" idx="13" hasCustomPrompt="1"/>
          </p:nvPr>
        </p:nvSpPr>
        <p:spPr>
          <a:xfrm>
            <a:off x="114301"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159912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Graph - Grey">
    <p:spTree>
      <p:nvGrpSpPr>
        <p:cNvPr id="1" name=""/>
        <p:cNvGrpSpPr/>
        <p:nvPr/>
      </p:nvGrpSpPr>
      <p:grpSpPr>
        <a:xfrm>
          <a:off x="0" y="0"/>
          <a:ext cx="0" cy="0"/>
          <a:chOff x="0" y="0"/>
          <a:chExt cx="0" cy="0"/>
        </a:xfrm>
      </p:grpSpPr>
      <p:sp>
        <p:nvSpPr>
          <p:cNvPr id="7" name="Rectangle 6"/>
          <p:cNvSpPr/>
          <p:nvPr userDrawn="1"/>
        </p:nvSpPr>
        <p:spPr>
          <a:xfrm>
            <a:off x="114301"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F98C53A1-9BB4-164E-AE9A-3854EA41B1DD}"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3867082"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3" name="Content Placeholder 17"/>
          <p:cNvSpPr>
            <a:spLocks noGrp="1"/>
          </p:cNvSpPr>
          <p:nvPr>
            <p:ph sz="quarter" idx="13" hasCustomPrompt="1"/>
          </p:nvPr>
        </p:nvSpPr>
        <p:spPr>
          <a:xfrm>
            <a:off x="3867082"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229632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Rectangle 6"/>
          <p:cNvSpPr/>
          <p:nvPr userDrawn="1"/>
        </p:nvSpPr>
        <p:spPr>
          <a:xfrm>
            <a:off x="114300" y="165103"/>
            <a:ext cx="662457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4" name="Date Placeholder 3"/>
          <p:cNvSpPr>
            <a:spLocks noGrp="1"/>
          </p:cNvSpPr>
          <p:nvPr>
            <p:ph type="dt" sz="half" idx="10"/>
          </p:nvPr>
        </p:nvSpPr>
        <p:spPr/>
        <p:txBody>
          <a:bodyPr/>
          <a:lstStyle/>
          <a:p>
            <a:fld id="{B973D11A-E878-5944-926B-84A43B6D9342}"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9" name="Picture Placeholder 8"/>
          <p:cNvSpPr>
            <a:spLocks noGrp="1"/>
          </p:cNvSpPr>
          <p:nvPr>
            <p:ph type="pic" sz="quarter" idx="13"/>
          </p:nvPr>
        </p:nvSpPr>
        <p:spPr>
          <a:xfrm>
            <a:off x="114301" y="219075"/>
            <a:ext cx="6624638" cy="4476610"/>
          </a:xfrm>
          <a:solidFill>
            <a:srgbClr val="BCCCD1"/>
          </a:solidFill>
        </p:spPr>
        <p:txBody>
          <a:bodyPr/>
          <a:lstStyle/>
          <a:p>
            <a:r>
              <a:rPr lang="nb-NO"/>
              <a:t>Klikk ikonet for å legge til et bilde</a:t>
            </a:r>
          </a:p>
        </p:txBody>
      </p:sp>
    </p:spTree>
    <p:extLst>
      <p:ext uri="{BB962C8B-B14F-4D97-AF65-F5344CB8AC3E}">
        <p14:creationId xmlns:p14="http://schemas.microsoft.com/office/powerpoint/2010/main" val="163101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or Quote">
    <p:spTree>
      <p:nvGrpSpPr>
        <p:cNvPr id="1" name=""/>
        <p:cNvGrpSpPr/>
        <p:nvPr/>
      </p:nvGrpSpPr>
      <p:grpSpPr>
        <a:xfrm>
          <a:off x="0" y="0"/>
          <a:ext cx="0" cy="0"/>
          <a:chOff x="0" y="0"/>
          <a:chExt cx="0" cy="0"/>
        </a:xfrm>
      </p:grpSpPr>
      <p:sp>
        <p:nvSpPr>
          <p:cNvPr id="7" name="Rectangle 6"/>
          <p:cNvSpPr/>
          <p:nvPr userDrawn="1"/>
        </p:nvSpPr>
        <p:spPr>
          <a:xfrm>
            <a:off x="114300" y="165103"/>
            <a:ext cx="662457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hasCustomPrompt="1"/>
          </p:nvPr>
        </p:nvSpPr>
        <p:spPr>
          <a:xfrm>
            <a:off x="115552" y="219285"/>
            <a:ext cx="6623318" cy="4476403"/>
          </a:xfrm>
        </p:spPr>
        <p:txBody>
          <a:bodyPr anchor="ctr">
            <a:normAutofit/>
          </a:bodyPr>
          <a:lstStyle>
            <a:lvl1pPr marL="0" indent="0" algn="ctr">
              <a:buNone/>
              <a:defRPr sz="3200" b="1">
                <a:latin typeface="Times New Roman"/>
                <a:cs typeface="Times New Roman"/>
              </a:defRPr>
            </a:lvl1pPr>
          </a:lstStyle>
          <a:p>
            <a:pPr lvl="0"/>
            <a:r>
              <a:rPr lang="nb-NO" dirty="0"/>
              <a:t>«</a:t>
            </a:r>
            <a:r>
              <a:rPr lang="nb-NO" dirty="0" err="1"/>
              <a:t>Quote</a:t>
            </a:r>
            <a:r>
              <a:rPr lang="nb-NO" dirty="0"/>
              <a:t>»</a:t>
            </a:r>
          </a:p>
        </p:txBody>
      </p:sp>
      <p:sp>
        <p:nvSpPr>
          <p:cNvPr id="4" name="Date Placeholder 3"/>
          <p:cNvSpPr>
            <a:spLocks noGrp="1"/>
          </p:cNvSpPr>
          <p:nvPr>
            <p:ph type="dt" sz="half" idx="10"/>
          </p:nvPr>
        </p:nvSpPr>
        <p:spPr/>
        <p:txBody>
          <a:bodyPr/>
          <a:lstStyle/>
          <a:p>
            <a:fld id="{4CD111DA-76AE-8F46-BEBF-1D6B9C6BEB4F}"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756504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6B25DD-6713-8646-A9CE-34E0FC3C79B1}"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3" y="165726"/>
            <a:ext cx="216000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Rectangle 10"/>
          <p:cNvSpPr/>
          <p:nvPr userDrawn="1"/>
        </p:nvSpPr>
        <p:spPr>
          <a:xfrm>
            <a:off x="4578870" y="165726"/>
            <a:ext cx="2160000" cy="535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2" name="Rectangle 11"/>
          <p:cNvSpPr/>
          <p:nvPr userDrawn="1"/>
        </p:nvSpPr>
        <p:spPr>
          <a:xfrm>
            <a:off x="2347211" y="165726"/>
            <a:ext cx="2160000" cy="53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3" name="Picture Placeholder 8"/>
          <p:cNvSpPr>
            <a:spLocks noGrp="1"/>
          </p:cNvSpPr>
          <p:nvPr>
            <p:ph type="pic" sz="quarter" idx="13"/>
          </p:nvPr>
        </p:nvSpPr>
        <p:spPr>
          <a:xfrm>
            <a:off x="114301" y="219075"/>
            <a:ext cx="2161253" cy="1495734"/>
          </a:xfrm>
          <a:solidFill>
            <a:srgbClr val="BCCCD1"/>
          </a:solidFill>
        </p:spPr>
        <p:txBody>
          <a:bodyPr/>
          <a:lstStyle/>
          <a:p>
            <a:r>
              <a:rPr lang="nb-NO"/>
              <a:t>Klikk ikonet for å legge til et bilde</a:t>
            </a:r>
          </a:p>
        </p:txBody>
      </p:sp>
      <p:sp>
        <p:nvSpPr>
          <p:cNvPr id="14" name="Picture Placeholder 8"/>
          <p:cNvSpPr>
            <a:spLocks noGrp="1"/>
          </p:cNvSpPr>
          <p:nvPr>
            <p:ph type="pic" sz="quarter" idx="14"/>
          </p:nvPr>
        </p:nvSpPr>
        <p:spPr>
          <a:xfrm>
            <a:off x="2345960" y="219075"/>
            <a:ext cx="2161253" cy="1495734"/>
          </a:xfrm>
          <a:solidFill>
            <a:srgbClr val="BCCCD1"/>
          </a:solidFill>
        </p:spPr>
        <p:txBody>
          <a:bodyPr/>
          <a:lstStyle/>
          <a:p>
            <a:r>
              <a:rPr lang="nb-NO"/>
              <a:t>Klikk ikonet for å legge til et bilde</a:t>
            </a:r>
          </a:p>
        </p:txBody>
      </p:sp>
      <p:sp>
        <p:nvSpPr>
          <p:cNvPr id="15" name="Picture Placeholder 8"/>
          <p:cNvSpPr>
            <a:spLocks noGrp="1"/>
          </p:cNvSpPr>
          <p:nvPr>
            <p:ph type="pic" sz="quarter" idx="15"/>
          </p:nvPr>
        </p:nvSpPr>
        <p:spPr>
          <a:xfrm>
            <a:off x="4577618" y="219075"/>
            <a:ext cx="2161253" cy="1495734"/>
          </a:xfrm>
          <a:solidFill>
            <a:srgbClr val="BCCCD1"/>
          </a:solidFill>
        </p:spPr>
        <p:txBody>
          <a:bodyPr/>
          <a:lstStyle/>
          <a:p>
            <a:r>
              <a:rPr lang="nb-NO"/>
              <a:t>Klikk ikonet for å legge til et bilde</a:t>
            </a:r>
          </a:p>
        </p:txBody>
      </p:sp>
      <p:sp>
        <p:nvSpPr>
          <p:cNvPr id="16" name="Content Placeholder 2"/>
          <p:cNvSpPr>
            <a:spLocks noGrp="1"/>
          </p:cNvSpPr>
          <p:nvPr>
            <p:ph idx="1"/>
          </p:nvPr>
        </p:nvSpPr>
        <p:spPr>
          <a:xfrm>
            <a:off x="115553" y="1803709"/>
            <a:ext cx="216000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Content Placeholder 2"/>
          <p:cNvSpPr>
            <a:spLocks noGrp="1"/>
          </p:cNvSpPr>
          <p:nvPr>
            <p:ph idx="16"/>
          </p:nvPr>
        </p:nvSpPr>
        <p:spPr>
          <a:xfrm>
            <a:off x="2347211" y="1803709"/>
            <a:ext cx="216000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Content Placeholder 2"/>
          <p:cNvSpPr>
            <a:spLocks noGrp="1"/>
          </p:cNvSpPr>
          <p:nvPr>
            <p:ph idx="17"/>
          </p:nvPr>
        </p:nvSpPr>
        <p:spPr>
          <a:xfrm>
            <a:off x="4577618" y="1803709"/>
            <a:ext cx="216000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0842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 Purple">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93F687F6-0F14-1E41-AF45-4EB96B35BEF9}" type="datetime1">
              <a:rPr lang="nb-NO" smtClean="0"/>
              <a:t>27.02.2024</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cxnSp>
        <p:nvCxnSpPr>
          <p:cNvPr id="13" name="Straight Connector 12"/>
          <p:cNvCxnSpPr/>
          <p:nvPr userDrawn="1"/>
        </p:nvCxnSpPr>
        <p:spPr>
          <a:xfrm>
            <a:off x="389952" y="2582921"/>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6"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spTree>
    <p:extLst>
      <p:ext uri="{BB962C8B-B14F-4D97-AF65-F5344CB8AC3E}">
        <p14:creationId xmlns:p14="http://schemas.microsoft.com/office/powerpoint/2010/main" val="269100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 Green">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rgbClr val="007C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B9505C71-5114-4041-8843-6E0D12AB0A8F}" type="datetime1">
              <a:rPr lang="nb-NO" smtClean="0"/>
              <a:t>27.02.2024</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cxnSp>
        <p:nvCxnSpPr>
          <p:cNvPr id="13" name="Straight Connector 12"/>
          <p:cNvCxnSpPr/>
          <p:nvPr userDrawn="1"/>
        </p:nvCxnSpPr>
        <p:spPr>
          <a:xfrm>
            <a:off x="389952" y="2582921"/>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132754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 Yellow">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tx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2B4730F5-AE65-5140-BD05-EA72359814C6}" type="datetime1">
              <a:rPr lang="nb-NO" smtClean="0"/>
              <a:t>27.02.2024</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sp>
        <p:nvSpPr>
          <p:cNvPr id="15" name="Rectangle 14"/>
          <p:cNvSpPr/>
          <p:nvPr userDrawn="1"/>
        </p:nvSpPr>
        <p:spPr>
          <a:xfrm>
            <a:off x="115552" y="165726"/>
            <a:ext cx="6623318" cy="53559"/>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99431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Tree>
    <p:extLst>
      <p:ext uri="{BB962C8B-B14F-4D97-AF65-F5344CB8AC3E}">
        <p14:creationId xmlns:p14="http://schemas.microsoft.com/office/powerpoint/2010/main" val="315844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Blue">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35841CCA-6F93-A549-95CB-E276D5693E6D}" type="datetime1">
              <a:rPr lang="nb-NO" smtClean="0"/>
              <a:t>27.02.2024</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cxnSp>
        <p:nvCxnSpPr>
          <p:cNvPr id="13" name="Straight Connector 12"/>
          <p:cNvCxnSpPr/>
          <p:nvPr userDrawn="1"/>
        </p:nvCxnSpPr>
        <p:spPr>
          <a:xfrm>
            <a:off x="389952" y="2582921"/>
            <a:ext cx="242350" cy="0"/>
          </a:xfrm>
          <a:prstGeom prst="line">
            <a:avLst/>
          </a:prstGeom>
          <a:ln w="63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2121883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Red">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88E289D1-7343-444E-8D43-BAC46CA07C99}" type="datetime1">
              <a:rPr lang="nb-NO" smtClean="0"/>
              <a:t>27.02.2024</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endParaRPr lang="nb-NO" dirty="0"/>
          </a:p>
        </p:txBody>
      </p:sp>
      <p:cxnSp>
        <p:nvCxnSpPr>
          <p:cNvPr id="13" name="Straight Connector 12"/>
          <p:cNvCxnSpPr/>
          <p:nvPr userDrawn="1"/>
        </p:nvCxnSpPr>
        <p:spPr>
          <a:xfrm>
            <a:off x="389952" y="2582921"/>
            <a:ext cx="242350" cy="0"/>
          </a:xfrm>
          <a:prstGeom prst="line">
            <a:avLst/>
          </a:prstGeom>
          <a:ln w="63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2333694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14350" y="1597823"/>
            <a:ext cx="5829300" cy="1102519"/>
          </a:xfrm>
        </p:spPr>
        <p:txBody>
          <a:bodyPr/>
          <a:lstStyle/>
          <a:p>
            <a:r>
              <a:rPr lang="nb-NO"/>
              <a:t>Klikk for å redigere tittelstil</a:t>
            </a:r>
          </a:p>
        </p:txBody>
      </p:sp>
      <p:sp>
        <p:nvSpPr>
          <p:cNvPr id="3" name="Undertittel 2"/>
          <p:cNvSpPr>
            <a:spLocks noGrp="1"/>
          </p:cNvSpPr>
          <p:nvPr>
            <p:ph type="subTitle" idx="1"/>
          </p:nvPr>
        </p:nvSpPr>
        <p:spPr>
          <a:xfrm>
            <a:off x="1028700" y="2914650"/>
            <a:ext cx="48006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sv-SE">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sv-SE">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30B0480-34D9-4FEE-9321-39BF10120EF1}"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40541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a:xfrm>
            <a:off x="440441"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855682A3-06B6-6749-9F7A-2916A03F484F}"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7" name="Rectangle 6"/>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8" name="Straight Connector 7"/>
          <p:cNvCxnSpPr/>
          <p:nvPr userDrawn="1"/>
        </p:nvCxnSpPr>
        <p:spPr>
          <a:xfrm>
            <a:off x="4920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3"/>
          </p:nvPr>
        </p:nvSpPr>
        <p:spPr>
          <a:xfrm>
            <a:off x="3505404"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540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6848946D-D622-424F-8802-2FB8329B651D}"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114301"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48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Pic – White">
    <p:spTree>
      <p:nvGrpSpPr>
        <p:cNvPr id="1" name=""/>
        <p:cNvGrpSpPr/>
        <p:nvPr/>
      </p:nvGrpSpPr>
      <p:grpSpPr>
        <a:xfrm>
          <a:off x="0" y="0"/>
          <a:ext cx="0" cy="0"/>
          <a:chOff x="0" y="0"/>
          <a:chExt cx="0" cy="0"/>
        </a:xfrm>
      </p:grpSpPr>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BD4DE1C8-95FA-0C44-B65E-22A00A393EAE}"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3867082"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58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BA5284E7-553A-544F-B01D-3C7B5F9972AA}"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14301"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8" name="Content Placeholder 17"/>
          <p:cNvSpPr>
            <a:spLocks noGrp="1"/>
          </p:cNvSpPr>
          <p:nvPr>
            <p:ph sz="quarter" idx="13" hasCustomPrompt="1"/>
          </p:nvPr>
        </p:nvSpPr>
        <p:spPr>
          <a:xfrm>
            <a:off x="114301"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9830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Graph - White">
    <p:spTree>
      <p:nvGrpSpPr>
        <p:cNvPr id="1" name=""/>
        <p:cNvGrpSpPr/>
        <p:nvPr/>
      </p:nvGrpSpPr>
      <p:grpSpPr>
        <a:xfrm>
          <a:off x="0" y="0"/>
          <a:ext cx="0" cy="0"/>
          <a:chOff x="0" y="0"/>
          <a:chExt cx="0" cy="0"/>
        </a:xfrm>
      </p:grpSpPr>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85958A71-EED5-D543-A9ED-B6BEFC298E42}"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3867082"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3" name="Content Placeholder 17"/>
          <p:cNvSpPr>
            <a:spLocks noGrp="1"/>
          </p:cNvSpPr>
          <p:nvPr>
            <p:ph sz="quarter" idx="13" hasCustomPrompt="1"/>
          </p:nvPr>
        </p:nvSpPr>
        <p:spPr>
          <a:xfrm>
            <a:off x="3867082"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111303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EA6484-330E-984C-9882-A81E3DD5BB46}"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Tree>
    <p:extLst>
      <p:ext uri="{BB962C8B-B14F-4D97-AF65-F5344CB8AC3E}">
        <p14:creationId xmlns:p14="http://schemas.microsoft.com/office/powerpoint/2010/main" val="127868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Grey">
    <p:spTree>
      <p:nvGrpSpPr>
        <p:cNvPr id="1" name=""/>
        <p:cNvGrpSpPr/>
        <p:nvPr/>
      </p:nvGrpSpPr>
      <p:grpSpPr>
        <a:xfrm>
          <a:off x="0" y="0"/>
          <a:ext cx="0" cy="0"/>
          <a:chOff x="0" y="0"/>
          <a:chExt cx="0" cy="0"/>
        </a:xfrm>
      </p:grpSpPr>
      <p:sp>
        <p:nvSpPr>
          <p:cNvPr id="7" name="Rectangle 6"/>
          <p:cNvSpPr/>
          <p:nvPr userDrawn="1"/>
        </p:nvSpPr>
        <p:spPr>
          <a:xfrm>
            <a:off x="114300" y="165103"/>
            <a:ext cx="662457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lstStyle/>
          <a:p>
            <a:r>
              <a:rPr lang="nb-NO"/>
              <a:t>Klikk for å redigere tittelstil</a:t>
            </a:r>
          </a:p>
        </p:txBody>
      </p:sp>
      <p:sp>
        <p:nvSpPr>
          <p:cNvPr id="4" name="Date Placeholder 3"/>
          <p:cNvSpPr>
            <a:spLocks noGrp="1"/>
          </p:cNvSpPr>
          <p:nvPr>
            <p:ph type="dt" sz="half" idx="10"/>
          </p:nvPr>
        </p:nvSpPr>
        <p:spPr/>
        <p:txBody>
          <a:bodyPr/>
          <a:lstStyle/>
          <a:p>
            <a:fld id="{C6B8EB59-1D71-4341-8167-C53E1D4C973B}" type="datetime1">
              <a:rPr lang="nb-NO" smtClean="0"/>
              <a:t>27.02.2024</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9" name="Straight Connector 8"/>
          <p:cNvCxnSpPr/>
          <p:nvPr userDrawn="1"/>
        </p:nvCxnSpPr>
        <p:spPr>
          <a:xfrm>
            <a:off x="4920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440441"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Content Placeholder 2"/>
          <p:cNvSpPr>
            <a:spLocks noGrp="1"/>
          </p:cNvSpPr>
          <p:nvPr>
            <p:ph idx="13"/>
          </p:nvPr>
        </p:nvSpPr>
        <p:spPr>
          <a:xfrm>
            <a:off x="3505404"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218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078" y="428161"/>
            <a:ext cx="5971385" cy="857250"/>
          </a:xfrm>
          <a:prstGeom prst="rect">
            <a:avLst/>
          </a:prstGeom>
        </p:spPr>
        <p:txBody>
          <a:bodyPr vert="horz" lIns="0" tIns="0" rIns="0" bIns="0" rtlCol="0" anchor="ctr">
            <a:normAutofit/>
          </a:bodyPr>
          <a:lstStyle/>
          <a:p>
            <a:r>
              <a:rPr lang="nb-NO"/>
              <a:t>Klikk for å redigere tittelstil</a:t>
            </a:r>
            <a:endParaRPr lang="nb-NO" dirty="0"/>
          </a:p>
        </p:txBody>
      </p:sp>
      <p:sp>
        <p:nvSpPr>
          <p:cNvPr id="3" name="Text Placeholder 2"/>
          <p:cNvSpPr>
            <a:spLocks noGrp="1"/>
          </p:cNvSpPr>
          <p:nvPr>
            <p:ph type="body" idx="1"/>
          </p:nvPr>
        </p:nvSpPr>
        <p:spPr>
          <a:xfrm>
            <a:off x="440440" y="1594843"/>
            <a:ext cx="6023022" cy="2850156"/>
          </a:xfrm>
          <a:prstGeom prst="rect">
            <a:avLst/>
          </a:prstGeom>
        </p:spPr>
        <p:txBody>
          <a:bodyPr vert="horz" lIns="91440" tIns="0" rIns="9144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2"/>
          </p:nvPr>
        </p:nvSpPr>
        <p:spPr>
          <a:xfrm>
            <a:off x="1028554" y="4834789"/>
            <a:ext cx="1240712" cy="159616"/>
          </a:xfrm>
          <a:prstGeom prst="rect">
            <a:avLst/>
          </a:prstGeom>
        </p:spPr>
        <p:txBody>
          <a:bodyPr vert="horz" lIns="0" tIns="0" rIns="0" bIns="0" rtlCol="0" anchor="ctr"/>
          <a:lstStyle>
            <a:lvl1pPr algn="l">
              <a:defRPr sz="800">
                <a:solidFill>
                  <a:schemeClr val="tx1"/>
                </a:solidFill>
              </a:defRPr>
            </a:lvl1pPr>
          </a:lstStyle>
          <a:p>
            <a:fld id="{E1F5D854-43BD-7A47-B9A3-6C872AD2D06F}" type="datetime1">
              <a:rPr lang="nb-NO" smtClean="0"/>
              <a:t>27.02.2024</a:t>
            </a:fld>
            <a:endParaRPr lang="nb-NO" dirty="0"/>
          </a:p>
        </p:txBody>
      </p:sp>
      <p:sp>
        <p:nvSpPr>
          <p:cNvPr id="5" name="Footer Placeholder 4"/>
          <p:cNvSpPr>
            <a:spLocks noGrp="1"/>
          </p:cNvSpPr>
          <p:nvPr>
            <p:ph type="ftr" sz="quarter" idx="3"/>
          </p:nvPr>
        </p:nvSpPr>
        <p:spPr>
          <a:xfrm>
            <a:off x="2239866" y="4834789"/>
            <a:ext cx="2171700" cy="159616"/>
          </a:xfrm>
          <a:prstGeom prst="rect">
            <a:avLst/>
          </a:prstGeom>
        </p:spPr>
        <p:txBody>
          <a:bodyPr vert="horz" lIns="0" tIns="0" rIns="0" bIns="0" rtlCol="0" anchor="ctr"/>
          <a:lstStyle>
            <a:lvl1pPr algn="ctr">
              <a:defRPr sz="800">
                <a:solidFill>
                  <a:schemeClr val="tx1"/>
                </a:solidFill>
              </a:defRPr>
            </a:lvl1pPr>
          </a:lstStyle>
          <a:p>
            <a:r>
              <a:rPr lang="nb-NO"/>
              <a:t>Tittel på foredraget</a:t>
            </a:r>
            <a:endParaRPr lang="nb-NO" dirty="0"/>
          </a:p>
        </p:txBody>
      </p:sp>
      <p:sp>
        <p:nvSpPr>
          <p:cNvPr id="6" name="Slide Number Placeholder 5"/>
          <p:cNvSpPr>
            <a:spLocks noGrp="1"/>
          </p:cNvSpPr>
          <p:nvPr>
            <p:ph type="sldNum" sz="quarter" idx="4"/>
          </p:nvPr>
        </p:nvSpPr>
        <p:spPr>
          <a:xfrm>
            <a:off x="5138670" y="4834789"/>
            <a:ext cx="1600200" cy="159616"/>
          </a:xfrm>
          <a:prstGeom prst="rect">
            <a:avLst/>
          </a:prstGeom>
        </p:spPr>
        <p:txBody>
          <a:bodyPr vert="horz" lIns="0" tIns="0" rIns="0" bIns="0" rtlCol="0" anchor="ctr"/>
          <a:lstStyle>
            <a:lvl1pPr algn="r">
              <a:defRPr sz="800">
                <a:solidFill>
                  <a:schemeClr val="tx1"/>
                </a:solidFill>
              </a:defRPr>
            </a:lvl1pPr>
          </a:lstStyle>
          <a:p>
            <a:fld id="{28385D78-4187-AD4C-B928-A8579EE9A756}" type="slidenum">
              <a:rPr lang="nb-NO" smtClean="0"/>
              <a:pPr/>
              <a:t>‹#›</a:t>
            </a:fld>
            <a:endParaRPr lang="nb-NO" dirty="0"/>
          </a:p>
        </p:txBody>
      </p:sp>
      <p:pic>
        <p:nvPicPr>
          <p:cNvPr id="8" name="Picture 9"/>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10" y="4673034"/>
            <a:ext cx="941942" cy="491942"/>
          </a:xfrm>
          <a:prstGeom prst="rect">
            <a:avLst/>
          </a:prstGeom>
        </p:spPr>
      </p:pic>
    </p:spTree>
    <p:extLst>
      <p:ext uri="{BB962C8B-B14F-4D97-AF65-F5344CB8AC3E}">
        <p14:creationId xmlns:p14="http://schemas.microsoft.com/office/powerpoint/2010/main" val="133482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7" r:id="rId4"/>
    <p:sldLayoutId id="2147483658" r:id="rId5"/>
    <p:sldLayoutId id="2147483659" r:id="rId6"/>
    <p:sldLayoutId id="2147483660" r:id="rId7"/>
    <p:sldLayoutId id="2147483656" r:id="rId8"/>
    <p:sldLayoutId id="2147483651" r:id="rId9"/>
    <p:sldLayoutId id="2147483652" r:id="rId10"/>
    <p:sldLayoutId id="2147483653" r:id="rId11"/>
    <p:sldLayoutId id="2147483654" r:id="rId12"/>
    <p:sldLayoutId id="2147483655" r:id="rId13"/>
    <p:sldLayoutId id="2147483662" r:id="rId14"/>
    <p:sldLayoutId id="2147483661" r:id="rId15"/>
    <p:sldLayoutId id="2147483668" r:id="rId16"/>
    <p:sldLayoutId id="2147483663" r:id="rId17"/>
    <p:sldLayoutId id="2147483664" r:id="rId18"/>
    <p:sldLayoutId id="2147483665" r:id="rId19"/>
    <p:sldLayoutId id="2147483666" r:id="rId20"/>
    <p:sldLayoutId id="2147483667" r:id="rId21"/>
    <p:sldLayoutId id="2147483670" r:id="rId22"/>
  </p:sldLayoutIdLst>
  <p:hf hdr="0"/>
  <p:txStyles>
    <p:titleStyle>
      <a:lvl1pPr algn="l" defTabSz="457189" rtl="0" eaLnBrk="1" latinLnBrk="0" hangingPunct="1">
        <a:spcBef>
          <a:spcPct val="0"/>
        </a:spcBef>
        <a:buNone/>
        <a:defRPr sz="2400" b="1" kern="1200">
          <a:solidFill>
            <a:schemeClr val="tx1"/>
          </a:solidFill>
          <a:latin typeface="Times New Roman"/>
          <a:ea typeface="+mj-ea"/>
          <a:cs typeface="Times New Roman"/>
        </a:defRPr>
      </a:lvl1pPr>
    </p:titleStyle>
    <p:bodyStyle>
      <a:lvl1pPr marL="176209" indent="-176209" algn="l" defTabSz="457189" rtl="0" eaLnBrk="1" latinLnBrk="0" hangingPunct="1">
        <a:spcBef>
          <a:spcPct val="20000"/>
        </a:spcBef>
        <a:buFont typeface="Arial"/>
        <a:buChar char="•"/>
        <a:defRPr sz="1600" kern="1200">
          <a:solidFill>
            <a:schemeClr val="tx1"/>
          </a:solidFill>
          <a:latin typeface="Calibri Light"/>
          <a:ea typeface="+mn-ea"/>
          <a:cs typeface="Calibri Light"/>
        </a:defRPr>
      </a:lvl1pPr>
      <a:lvl2pPr marL="452427" indent="-207957" algn="l" defTabSz="450839" rtl="0" eaLnBrk="1" latinLnBrk="0" hangingPunct="1">
        <a:spcBef>
          <a:spcPct val="20000"/>
        </a:spcBef>
        <a:buFont typeface="Arial"/>
        <a:buChar char="–"/>
        <a:defRPr sz="1600" kern="1200">
          <a:solidFill>
            <a:schemeClr val="tx1"/>
          </a:solidFill>
          <a:latin typeface="Calibri Light"/>
          <a:ea typeface="+mn-ea"/>
          <a:cs typeface="Calibri Light"/>
        </a:defRPr>
      </a:lvl2pPr>
      <a:lvl3pPr marL="627047" indent="-158747" algn="l" defTabSz="627047" rtl="0" eaLnBrk="1" latinLnBrk="0" hangingPunct="1">
        <a:spcBef>
          <a:spcPct val="20000"/>
        </a:spcBef>
        <a:buFont typeface="Arial"/>
        <a:buChar char="•"/>
        <a:defRPr sz="1600" kern="1200">
          <a:solidFill>
            <a:schemeClr val="tx1"/>
          </a:solidFill>
          <a:latin typeface="Calibri Light"/>
          <a:ea typeface="+mn-ea"/>
          <a:cs typeface="Calibri Light"/>
        </a:defRPr>
      </a:lvl3pPr>
      <a:lvl4pPr marL="804843" indent="-161921" algn="l" defTabSz="457189" rtl="0" eaLnBrk="1" latinLnBrk="0" hangingPunct="1">
        <a:spcBef>
          <a:spcPct val="20000"/>
        </a:spcBef>
        <a:buFont typeface="Arial"/>
        <a:buChar char="–"/>
        <a:defRPr sz="1600" kern="1200">
          <a:solidFill>
            <a:schemeClr val="tx1"/>
          </a:solidFill>
          <a:latin typeface="Calibri Light"/>
          <a:ea typeface="+mn-ea"/>
          <a:cs typeface="Calibri Light"/>
        </a:defRPr>
      </a:lvl4pPr>
      <a:lvl5pPr marL="987401" indent="-174621" algn="l" defTabSz="457189" rtl="0" eaLnBrk="1" latinLnBrk="0" hangingPunct="1">
        <a:spcBef>
          <a:spcPct val="20000"/>
        </a:spcBef>
        <a:buFont typeface="Arial"/>
        <a:buChar char="»"/>
        <a:defRPr sz="1600" kern="1200">
          <a:solidFill>
            <a:schemeClr val="tx1"/>
          </a:solidFill>
          <a:latin typeface="Calibri Light"/>
          <a:ea typeface="+mn-ea"/>
          <a:cs typeface="Calibri 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6" userDrawn="1">
          <p15:clr>
            <a:srgbClr val="F26B43"/>
          </p15:clr>
        </p15:guide>
        <p15:guide id="2" pos="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5pCNwMXR_nY" TargetMode="External"/><Relationship Id="rId4" Type="http://schemas.openxmlformats.org/officeDocument/2006/relationships/hyperlink" Target="https://youtu.be/5pCNwMXR_n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du.au.dk/aktuelt/asterisk/magasinetasteriskarkiv/arkiv-tidligere-numre/asterisk-46/"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utdanningsnytt.no/nyheter/2017/november/mobbing-har-opphav-i-evolusjonen/"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eU5xZW7cU"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customXml" Target="../ink/ink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psychclassics.yorku.ca/Sherif/"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g"/><Relationship Id="rId7" Type="http://schemas.openxmlformats.org/officeDocument/2006/relationships/hyperlink" Target="file:///C:\Users\moh\Downloads\Skolers-arbeid-med-elevenes-psykososiale-miljo-NOVA-R14-15(5).pdf"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edu.au.dk/aktuelt/asterisk/magasinetasteriskarkiv/arkiv-tidligere-numre/asterisk-46/" TargetMode="External"/><Relationship Id="rId5" Type="http://schemas.openxmlformats.org/officeDocument/2006/relationships/image" Target="../media/image28.jpeg"/><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7" name="Plassholder for inn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67" y="1"/>
            <a:ext cx="8479223" cy="5153120"/>
          </a:xfrm>
        </p:spPr>
      </p:pic>
      <p:sp>
        <p:nvSpPr>
          <p:cNvPr id="6" name="Plassholder for lysbildenummer 5"/>
          <p:cNvSpPr>
            <a:spLocks noGrp="1"/>
          </p:cNvSpPr>
          <p:nvPr>
            <p:ph type="sldNum" sz="quarter" idx="12"/>
          </p:nvPr>
        </p:nvSpPr>
        <p:spPr/>
        <p:txBody>
          <a:bodyPr/>
          <a:lstStyle/>
          <a:p>
            <a:fld id="{28385D78-4187-AD4C-B928-A8579EE9A756}" type="slidenum">
              <a:rPr lang="nb-NO" smtClean="0"/>
              <a:t>1</a:t>
            </a:fld>
            <a:endParaRPr lang="nb-NO"/>
          </a:p>
        </p:txBody>
      </p:sp>
      <p:sp>
        <p:nvSpPr>
          <p:cNvPr id="8" name="Title 5"/>
          <p:cNvSpPr txBox="1">
            <a:spLocks/>
          </p:cNvSpPr>
          <p:nvPr/>
        </p:nvSpPr>
        <p:spPr>
          <a:xfrm>
            <a:off x="552149" y="2563340"/>
            <a:ext cx="3237009" cy="708229"/>
          </a:xfrm>
          <a:prstGeom prst="rect">
            <a:avLst/>
          </a:prstGeom>
        </p:spPr>
        <p:txBody>
          <a:bodyPr vert="horz" lIns="0" tIns="0" rIns="0" bIns="0" rtlCol="0" anchor="b">
            <a:noAutofit/>
          </a:bodyPr>
          <a:lstStyle>
            <a:lvl1pPr algn="l" defTabSz="457189" rtl="0" eaLnBrk="1" latinLnBrk="0" hangingPunct="1">
              <a:spcBef>
                <a:spcPct val="0"/>
              </a:spcBef>
              <a:buNone/>
              <a:defRPr sz="2400" b="1" kern="1200">
                <a:solidFill>
                  <a:schemeClr val="bg1"/>
                </a:solidFill>
                <a:latin typeface="Times New Roman"/>
                <a:ea typeface="+mj-ea"/>
                <a:cs typeface="Times New Roman"/>
              </a:defRPr>
            </a:lvl1pPr>
          </a:lstStyle>
          <a:p>
            <a:pPr algn="ctr"/>
            <a:r>
              <a:rPr lang="nb-NO" sz="6000" dirty="0">
                <a:solidFill>
                  <a:srgbClr val="FF0000"/>
                </a:solidFill>
                <a:latin typeface="Impact" panose="020B0806030902050204" pitchFamily="34" charset="0"/>
                <a:cs typeface="Times New Roman" panose="02020603050405020304" pitchFamily="18" charset="0"/>
              </a:rPr>
              <a:t>Utenfor?</a:t>
            </a:r>
          </a:p>
          <a:p>
            <a:pPr algn="ctr"/>
            <a:r>
              <a:rPr lang="nb-NO" dirty="0">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Inklusjon og eksklusjon i skolen og i vennegjenger</a:t>
            </a:r>
          </a:p>
        </p:txBody>
      </p:sp>
      <p:sp>
        <p:nvSpPr>
          <p:cNvPr id="9" name="TekstSylinder 8"/>
          <p:cNvSpPr txBox="1"/>
          <p:nvPr/>
        </p:nvSpPr>
        <p:spPr>
          <a:xfrm>
            <a:off x="1078998" y="3278363"/>
            <a:ext cx="1835285" cy="369332"/>
          </a:xfrm>
          <a:prstGeom prst="rect">
            <a:avLst/>
          </a:prstGeom>
          <a:noFill/>
        </p:spPr>
        <p:txBody>
          <a:bodyPr wrap="square" rtlCol="0">
            <a:spAutoFit/>
          </a:bodyPr>
          <a:lstStyle/>
          <a:p>
            <a:pPr algn="ctr"/>
            <a:r>
              <a:rPr lang="nb-NO" dirty="0">
                <a:solidFill>
                  <a:schemeClr val="bg1"/>
                </a:solidFill>
              </a:rPr>
              <a:t>Mattias Øhra</a:t>
            </a:r>
          </a:p>
        </p:txBody>
      </p:sp>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96" y="3490192"/>
            <a:ext cx="1992490" cy="706172"/>
          </a:xfrm>
          <a:prstGeom prst="rect">
            <a:avLst/>
          </a:prstGeom>
        </p:spPr>
      </p:pic>
      <p:sp>
        <p:nvSpPr>
          <p:cNvPr id="11" name="TekstSylinder 6"/>
          <p:cNvSpPr txBox="1"/>
          <p:nvPr/>
        </p:nvSpPr>
        <p:spPr>
          <a:xfrm rot="349315">
            <a:off x="3896362" y="3109427"/>
            <a:ext cx="3796784" cy="230832"/>
          </a:xfrm>
          <a:prstGeom prst="rect">
            <a:avLst/>
          </a:prstGeom>
          <a:solidFill>
            <a:srgbClr val="FC492C"/>
          </a:solidFill>
          <a:effectLst>
            <a:outerShdw blurRad="50800" dist="50800" dir="5400000" algn="ctr" rotWithShape="0">
              <a:srgbClr val="000000">
                <a:alpha val="59000"/>
              </a:srgbClr>
            </a:outerShdw>
          </a:effectLst>
        </p:spPr>
        <p:txBody>
          <a:bodyPr wrap="square" rtlCol="0">
            <a:spAutoFit/>
          </a:bodyPr>
          <a:lstStyle/>
          <a:p>
            <a:r>
              <a:rPr lang="nb-NO" sz="900" b="1" dirty="0">
                <a:solidFill>
                  <a:schemeClr val="bg1"/>
                </a:solidFill>
                <a:latin typeface="Courier" pitchFamily="49" charset="0"/>
              </a:rPr>
              <a:t>erting, plaging, negative kommentarer, «</a:t>
            </a:r>
            <a:r>
              <a:rPr lang="nb-NO" sz="900" b="1" dirty="0" err="1">
                <a:solidFill>
                  <a:schemeClr val="bg1"/>
                </a:solidFill>
                <a:latin typeface="Courier" pitchFamily="49" charset="0"/>
              </a:rPr>
              <a:t>blikking</a:t>
            </a:r>
            <a:r>
              <a:rPr lang="nb-NO" sz="900" b="1" dirty="0">
                <a:solidFill>
                  <a:schemeClr val="bg1"/>
                </a:solidFill>
                <a:latin typeface="Courier" pitchFamily="49" charset="0"/>
              </a:rPr>
              <a:t>»</a:t>
            </a:r>
          </a:p>
        </p:txBody>
      </p:sp>
      <p:sp>
        <p:nvSpPr>
          <p:cNvPr id="12" name="TekstSylinder 6"/>
          <p:cNvSpPr txBox="1"/>
          <p:nvPr/>
        </p:nvSpPr>
        <p:spPr>
          <a:xfrm rot="21253005">
            <a:off x="2453544" y="3802212"/>
            <a:ext cx="5370251" cy="230832"/>
          </a:xfrm>
          <a:prstGeom prst="rect">
            <a:avLst/>
          </a:prstGeom>
          <a:solidFill>
            <a:srgbClr val="FC492C"/>
          </a:solidFill>
          <a:effectLst>
            <a:outerShdw blurRad="50800" dist="50800" dir="5400000" algn="ctr" rotWithShape="0">
              <a:srgbClr val="000000">
                <a:alpha val="59000"/>
              </a:srgbClr>
            </a:outerShdw>
          </a:effectLst>
        </p:spPr>
        <p:txBody>
          <a:bodyPr wrap="square" rtlCol="0">
            <a:spAutoFit/>
          </a:bodyPr>
          <a:lstStyle/>
          <a:p>
            <a:r>
              <a:rPr lang="nb-NO" sz="900" b="1" dirty="0">
                <a:solidFill>
                  <a:schemeClr val="bg1"/>
                </a:solidFill>
                <a:latin typeface="Courier" pitchFamily="49" charset="0"/>
              </a:rPr>
              <a:t>knuffing, «</a:t>
            </a:r>
            <a:r>
              <a:rPr lang="nb-NO" sz="900" b="1" dirty="0" err="1">
                <a:solidFill>
                  <a:schemeClr val="bg1"/>
                </a:solidFill>
                <a:latin typeface="Courier" pitchFamily="49" charset="0"/>
              </a:rPr>
              <a:t>bitching</a:t>
            </a:r>
            <a:r>
              <a:rPr lang="nb-NO" sz="900" b="1" dirty="0">
                <a:solidFill>
                  <a:schemeClr val="bg1"/>
                </a:solidFill>
                <a:latin typeface="Courier" pitchFamily="49" charset="0"/>
              </a:rPr>
              <a:t>», baksnakking, ryktespredning, utfrysing og utestenging </a:t>
            </a:r>
          </a:p>
        </p:txBody>
      </p:sp>
      <p:sp>
        <p:nvSpPr>
          <p:cNvPr id="13" name="TekstSylinder 6"/>
          <p:cNvSpPr txBox="1"/>
          <p:nvPr/>
        </p:nvSpPr>
        <p:spPr>
          <a:xfrm rot="223909">
            <a:off x="1200742" y="4547004"/>
            <a:ext cx="6662320" cy="230832"/>
          </a:xfrm>
          <a:prstGeom prst="rect">
            <a:avLst/>
          </a:prstGeom>
          <a:solidFill>
            <a:srgbClr val="1D6D2C"/>
          </a:solidFill>
          <a:effectLst>
            <a:outerShdw blurRad="50800" dist="50800" dir="5400000" algn="ctr" rotWithShape="0">
              <a:srgbClr val="000000">
                <a:alpha val="59000"/>
              </a:srgbClr>
            </a:outerShdw>
          </a:effectLst>
        </p:spPr>
        <p:txBody>
          <a:bodyPr wrap="square" rtlCol="0">
            <a:spAutoFit/>
          </a:bodyPr>
          <a:lstStyle/>
          <a:p>
            <a:r>
              <a:rPr lang="nb-NO" sz="900" b="1" dirty="0">
                <a:solidFill>
                  <a:schemeClr val="bg1"/>
                </a:solidFill>
                <a:latin typeface="Courier" pitchFamily="49" charset="0"/>
              </a:rPr>
              <a:t>Ansvar, kjærlighet, vennskap, mot, fram snakking, inkludering, toleranse, diversitet, empati </a:t>
            </a:r>
          </a:p>
        </p:txBody>
      </p:sp>
      <p:sp>
        <p:nvSpPr>
          <p:cNvPr id="3" name="TekstSylinder 2">
            <a:extLst>
              <a:ext uri="{FF2B5EF4-FFF2-40B4-BE49-F238E27FC236}">
                <a16:creationId xmlns:a16="http://schemas.microsoft.com/office/drawing/2014/main" id="{BC561A0C-BD69-4626-9BD1-AE285AF2AA33}"/>
              </a:ext>
            </a:extLst>
          </p:cNvPr>
          <p:cNvSpPr txBox="1"/>
          <p:nvPr/>
        </p:nvSpPr>
        <p:spPr>
          <a:xfrm>
            <a:off x="552149" y="-156259"/>
            <a:ext cx="6552014" cy="1569660"/>
          </a:xfrm>
          <a:prstGeom prst="rect">
            <a:avLst/>
          </a:prstGeom>
          <a:noFill/>
        </p:spPr>
        <p:txBody>
          <a:bodyPr wrap="square" rtlCol="0">
            <a:spAutoFit/>
          </a:bodyPr>
          <a:lstStyle/>
          <a:p>
            <a:pPr algn="ctr"/>
            <a:r>
              <a:rPr lang="nb-NO" sz="9600" dirty="0">
                <a:solidFill>
                  <a:schemeClr val="bg1"/>
                </a:solidFill>
                <a:effectLst>
                  <a:outerShdw blurRad="38100" dist="38100" dir="2700000" algn="tl">
                    <a:srgbClr val="000000">
                      <a:alpha val="43137"/>
                    </a:srgbClr>
                  </a:outerShdw>
                </a:effectLst>
                <a:latin typeface="Impact" panose="020B0806030902050204" pitchFamily="34" charset="0"/>
              </a:rPr>
              <a:t>Mobbing</a:t>
            </a:r>
          </a:p>
        </p:txBody>
      </p:sp>
    </p:spTree>
    <p:extLst>
      <p:ext uri="{BB962C8B-B14F-4D97-AF65-F5344CB8AC3E}">
        <p14:creationId xmlns:p14="http://schemas.microsoft.com/office/powerpoint/2010/main" val="305325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4800" dirty="0">
                <a:latin typeface="Impact" panose="020B0806030902050204" pitchFamily="34" charset="0"/>
              </a:rPr>
              <a:t>Indirekte metoder</a:t>
            </a:r>
            <a:br>
              <a:rPr lang="nb-NO" dirty="0"/>
            </a:br>
            <a:endParaRPr lang="nb-NO" dirty="0"/>
          </a:p>
        </p:txBody>
      </p:sp>
      <p:sp>
        <p:nvSpPr>
          <p:cNvPr id="3" name="Plassholder for innhold 2"/>
          <p:cNvSpPr>
            <a:spLocks noGrp="1"/>
          </p:cNvSpPr>
          <p:nvPr>
            <p:ph idx="1"/>
          </p:nvPr>
        </p:nvSpPr>
        <p:spPr>
          <a:xfrm>
            <a:off x="440440" y="1187244"/>
            <a:ext cx="6023022" cy="2850156"/>
          </a:xfrm>
        </p:spPr>
        <p:txBody>
          <a:bodyPr>
            <a:normAutofit fontScale="92500" lnSpcReduction="10000"/>
          </a:bodyPr>
          <a:lstStyle/>
          <a:p>
            <a:r>
              <a:rPr lang="nb-NO" sz="1500" dirty="0"/>
              <a:t>Rykter</a:t>
            </a:r>
          </a:p>
          <a:p>
            <a:r>
              <a:rPr lang="nb-NO" sz="1500" dirty="0"/>
              <a:t>Stygge blikk</a:t>
            </a:r>
          </a:p>
          <a:p>
            <a:r>
              <a:rPr lang="nb-NO" sz="1500" dirty="0"/>
              <a:t>Utfrysing</a:t>
            </a:r>
          </a:p>
          <a:p>
            <a:r>
              <a:rPr lang="nb-NO" sz="1500" dirty="0"/>
              <a:t>Manipulering</a:t>
            </a:r>
          </a:p>
          <a:p>
            <a:r>
              <a:rPr lang="nb-NO" sz="1500" dirty="0" err="1"/>
              <a:t>Utpsyking</a:t>
            </a:r>
            <a:endParaRPr lang="nb-NO" sz="1500" dirty="0"/>
          </a:p>
          <a:p>
            <a:r>
              <a:rPr lang="nb-NO" sz="1500" dirty="0"/>
              <a:t>Sviktet av sine egne venninner</a:t>
            </a:r>
          </a:p>
          <a:p>
            <a:r>
              <a:rPr lang="nb-NO" sz="1500" dirty="0"/>
              <a:t>Skam</a:t>
            </a:r>
          </a:p>
          <a:p>
            <a:r>
              <a:rPr lang="nb-NO" sz="1500" dirty="0"/>
              <a:t>Morsom på andres bekostning</a:t>
            </a:r>
          </a:p>
          <a:p>
            <a:r>
              <a:rPr lang="nb-NO" sz="1500" dirty="0"/>
              <a:t>Være likegyldig til andre</a:t>
            </a:r>
          </a:p>
          <a:p>
            <a:r>
              <a:rPr lang="nb-NO" sz="1500" dirty="0"/>
              <a:t>Le</a:t>
            </a:r>
          </a:p>
          <a:p>
            <a:r>
              <a:rPr lang="nb-NO" sz="1500" dirty="0"/>
              <a:t>Sladder, baksnakking, rykte</a:t>
            </a:r>
          </a:p>
          <a:p>
            <a:r>
              <a:rPr lang="nb-NO" sz="1500" dirty="0"/>
              <a:t>Intime betroelse snus til skreddersydde skjellsord</a:t>
            </a:r>
          </a:p>
          <a:p>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388" y="1187244"/>
            <a:ext cx="1958334" cy="30499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713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2078" y="383283"/>
            <a:ext cx="5971385" cy="857250"/>
          </a:xfrm>
        </p:spPr>
        <p:txBody>
          <a:bodyPr>
            <a:normAutofit/>
          </a:bodyPr>
          <a:lstStyle/>
          <a:p>
            <a:r>
              <a:rPr lang="nb-NO" sz="3300" dirty="0">
                <a:latin typeface="Impact" panose="020B0806030902050204" pitchFamily="34" charset="0"/>
              </a:rPr>
              <a:t>Roller og perspektiver</a:t>
            </a:r>
          </a:p>
        </p:txBody>
      </p:sp>
      <p:sp>
        <p:nvSpPr>
          <p:cNvPr id="3" name="Plassholder for innhold 2"/>
          <p:cNvSpPr>
            <a:spLocks noGrp="1"/>
          </p:cNvSpPr>
          <p:nvPr>
            <p:ph idx="1"/>
          </p:nvPr>
        </p:nvSpPr>
        <p:spPr/>
        <p:txBody>
          <a:bodyPr>
            <a:normAutofit/>
          </a:bodyPr>
          <a:lstStyle/>
          <a:p>
            <a:r>
              <a:rPr lang="nb-NO" sz="1800" dirty="0"/>
              <a:t>Hvordan sosiale strukturer konstrueres og opprettsholdes innenfor en kultur generelt og en skoleklasse spesielt er vanskelig å avsløre fordi sosiale koder og sanksjoner ofte er usynlige for voksne. </a:t>
            </a:r>
          </a:p>
          <a:p>
            <a:r>
              <a:rPr lang="nb-NO" sz="1800" dirty="0"/>
              <a:t>10% mobber </a:t>
            </a:r>
          </a:p>
          <a:p>
            <a:r>
              <a:rPr lang="nb-NO" sz="1800" dirty="0"/>
              <a:t>10% er medhjelpere</a:t>
            </a:r>
          </a:p>
          <a:p>
            <a:r>
              <a:rPr lang="nb-NO" sz="1800" dirty="0"/>
              <a:t>8% blir mobbet</a:t>
            </a:r>
          </a:p>
          <a:p>
            <a:r>
              <a:rPr lang="nb-NO" sz="2000" b="1" dirty="0"/>
              <a:t>Resten er passive vitner</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951" y="2646881"/>
            <a:ext cx="2674416" cy="1798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416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r>
              <a:rPr lang="nb-NO" b="1" dirty="0"/>
              <a:t>Elever som er vitne til </a:t>
            </a:r>
            <a:r>
              <a:rPr lang="nb-NO" b="1" dirty="0" err="1"/>
              <a:t>bitching</a:t>
            </a:r>
            <a:r>
              <a:rPr lang="nb-NO" b="1" dirty="0"/>
              <a:t> 85%</a:t>
            </a:r>
            <a:endParaRPr lang="nb-NO" dirty="0"/>
          </a:p>
          <a:p>
            <a:r>
              <a:rPr lang="nb-NO" b="1" dirty="0"/>
              <a:t>Følger med – hjelpere – starter ikke</a:t>
            </a:r>
            <a:endParaRPr lang="nb-NO" dirty="0"/>
          </a:p>
          <a:p>
            <a:r>
              <a:rPr lang="nb-NO" b="1" dirty="0" err="1"/>
              <a:t>Støttere</a:t>
            </a:r>
            <a:r>
              <a:rPr lang="nb-NO" b="1" dirty="0"/>
              <a:t> – men ikke aktive</a:t>
            </a:r>
            <a:endParaRPr lang="nb-NO" dirty="0"/>
          </a:p>
          <a:p>
            <a:r>
              <a:rPr lang="nb-NO" b="1" dirty="0"/>
              <a:t>Passive </a:t>
            </a:r>
            <a:r>
              <a:rPr lang="nb-NO" b="1" dirty="0" err="1"/>
              <a:t>støttere</a:t>
            </a:r>
            <a:r>
              <a:rPr lang="nb-NO" b="1" dirty="0"/>
              <a:t> liker ikke, men støtter ikke åpent</a:t>
            </a:r>
            <a:endParaRPr lang="nb-NO" dirty="0"/>
          </a:p>
          <a:p>
            <a:r>
              <a:rPr lang="nb-NO" b="1" dirty="0"/>
              <a:t>De som ser på – liker ikke, men reagerer ikke</a:t>
            </a:r>
            <a:endParaRPr lang="nb-NO" dirty="0"/>
          </a:p>
          <a:p>
            <a:r>
              <a:rPr lang="nb-NO" b="1" dirty="0" err="1"/>
              <a:t>Possible</a:t>
            </a:r>
            <a:r>
              <a:rPr lang="nb-NO" b="1" dirty="0"/>
              <a:t> </a:t>
            </a:r>
            <a:r>
              <a:rPr lang="nb-NO" b="1" dirty="0" err="1"/>
              <a:t>defenders</a:t>
            </a:r>
            <a:r>
              <a:rPr lang="nb-NO" b="1" dirty="0"/>
              <a:t> – liker ikke, tenker at de burde reagere, gjør ikke</a:t>
            </a:r>
            <a:endParaRPr lang="nb-NO" dirty="0"/>
          </a:p>
          <a:p>
            <a:r>
              <a:rPr lang="nb-NO" b="1" dirty="0" err="1"/>
              <a:t>Forvarere</a:t>
            </a:r>
            <a:r>
              <a:rPr lang="nb-NO" b="1" dirty="0"/>
              <a:t> – liker ikke, prøver å hjelpe/hjelper</a:t>
            </a:r>
            <a:endParaRPr lang="nb-NO" dirty="0"/>
          </a:p>
          <a:p>
            <a:pPr marL="0" indent="0">
              <a:buNone/>
            </a:pPr>
            <a:endParaRPr lang="nb-NO" dirty="0"/>
          </a:p>
        </p:txBody>
      </p:sp>
      <p:sp>
        <p:nvSpPr>
          <p:cNvPr id="4" name="Plassholder for bunntekst 3"/>
          <p:cNvSpPr>
            <a:spLocks noGrp="1"/>
          </p:cNvSpPr>
          <p:nvPr>
            <p:ph type="ftr" sz="quarter" idx="11"/>
          </p:nvPr>
        </p:nvSpPr>
        <p:spPr/>
        <p:txBody>
          <a:bodyPr/>
          <a:lstStyle/>
          <a:p>
            <a:r>
              <a:rPr lang="nb-NO"/>
              <a:t>Profesjonsverksted, mobbing og bitching 2012</a:t>
            </a:r>
          </a:p>
        </p:txBody>
      </p:sp>
      <p:sp>
        <p:nvSpPr>
          <p:cNvPr id="5" name="Tittel 1"/>
          <p:cNvSpPr txBox="1">
            <a:spLocks/>
          </p:cNvSpPr>
          <p:nvPr/>
        </p:nvSpPr>
        <p:spPr>
          <a:xfrm>
            <a:off x="606377" y="542461"/>
            <a:ext cx="5971385" cy="857250"/>
          </a:xfrm>
          <a:prstGeom prst="rect">
            <a:avLst/>
          </a:prstGeom>
        </p:spPr>
        <p:txBody>
          <a:bodyPr vert="horz" lIns="0" tIns="0" rIns="0" bIns="0" rtlCol="0" anchor="ctr">
            <a:normAutofit/>
          </a:bodyPr>
          <a:lstStyle>
            <a:lvl1pPr algn="l" defTabSz="457200" rtl="0" eaLnBrk="1" latinLnBrk="0" hangingPunct="1">
              <a:spcBef>
                <a:spcPct val="0"/>
              </a:spcBef>
              <a:buNone/>
              <a:defRPr sz="2400" b="1" kern="1200">
                <a:solidFill>
                  <a:schemeClr val="tx1"/>
                </a:solidFill>
                <a:latin typeface="Times New Roman"/>
                <a:ea typeface="+mj-ea"/>
                <a:cs typeface="Times New Roman"/>
              </a:defRPr>
            </a:lvl1pPr>
          </a:lstStyle>
          <a:p>
            <a:r>
              <a:rPr lang="nb-NO" sz="3300" dirty="0">
                <a:latin typeface="Impact" panose="020B0806030902050204" pitchFamily="34" charset="0"/>
              </a:rPr>
              <a:t>Vitner til mobbing.</a:t>
            </a:r>
          </a:p>
        </p:txBody>
      </p:sp>
    </p:spTree>
    <p:extLst>
      <p:ext uri="{BB962C8B-B14F-4D97-AF65-F5344CB8AC3E}">
        <p14:creationId xmlns:p14="http://schemas.microsoft.com/office/powerpoint/2010/main" val="790969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p:cNvSpPr>
            <a:spLocks noGrp="1"/>
          </p:cNvSpPr>
          <p:nvPr>
            <p:ph type="ftr" sz="quarter" idx="11"/>
          </p:nvPr>
        </p:nvSpPr>
        <p:spPr/>
        <p:txBody>
          <a:bodyPr/>
          <a:lstStyle/>
          <a:p>
            <a:r>
              <a:rPr lang="nb-NO"/>
              <a:t>Tittel på foredraget</a:t>
            </a:r>
          </a:p>
        </p:txBody>
      </p:sp>
      <p:sp>
        <p:nvSpPr>
          <p:cNvPr id="6" name="Plassholder for lysbildenummer 5"/>
          <p:cNvSpPr>
            <a:spLocks noGrp="1"/>
          </p:cNvSpPr>
          <p:nvPr>
            <p:ph type="sldNum" sz="quarter" idx="12"/>
          </p:nvPr>
        </p:nvSpPr>
        <p:spPr/>
        <p:txBody>
          <a:bodyPr/>
          <a:lstStyle/>
          <a:p>
            <a:fld id="{28385D78-4187-AD4C-B928-A8579EE9A756}" type="slidenum">
              <a:rPr lang="nb-NO" smtClean="0"/>
              <a:t>13</a:t>
            </a:fld>
            <a:endParaRPr lang="nb-NO"/>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822"/>
            <a:ext cx="6964017" cy="4642678"/>
          </a:xfrm>
          <a:prstGeom prst="rect">
            <a:avLst/>
          </a:prstGeom>
        </p:spPr>
      </p:pic>
      <p:sp>
        <p:nvSpPr>
          <p:cNvPr id="3" name="Plassholder for innhold 2"/>
          <p:cNvSpPr>
            <a:spLocks noGrp="1"/>
          </p:cNvSpPr>
          <p:nvPr>
            <p:ph idx="1"/>
          </p:nvPr>
        </p:nvSpPr>
        <p:spPr>
          <a:xfrm>
            <a:off x="0" y="4023754"/>
            <a:ext cx="6964017" cy="1129333"/>
          </a:xfrm>
          <a:solidFill>
            <a:schemeClr val="bg1"/>
          </a:solidFill>
        </p:spPr>
        <p:txBody>
          <a:bodyPr/>
          <a:lstStyle/>
          <a:p>
            <a:pPr marL="0" indent="0">
              <a:buNone/>
            </a:pPr>
            <a:r>
              <a:rPr lang="nb-NO" b="1" dirty="0"/>
              <a:t>Digital mobbing skiller seg fra annen mobbing ved at én enkelt hendelse kan føre til store konsekvenser og stor spredning. Muligheten for spredning av digitale bilder og tekst gjør at enkeltepisoder kan henge ved en person over lang tid, og føre til stor skade for den som blir utsatt for krenkelsene og hetsen. </a:t>
            </a:r>
          </a:p>
        </p:txBody>
      </p:sp>
      <p:sp>
        <p:nvSpPr>
          <p:cNvPr id="2" name="Tittel 1"/>
          <p:cNvSpPr>
            <a:spLocks noGrp="1"/>
          </p:cNvSpPr>
          <p:nvPr>
            <p:ph type="title"/>
          </p:nvPr>
        </p:nvSpPr>
        <p:spPr>
          <a:xfrm>
            <a:off x="-1" y="0"/>
            <a:ext cx="6964017" cy="500822"/>
          </a:xfrm>
          <a:solidFill>
            <a:schemeClr val="bg1"/>
          </a:solidFill>
        </p:spPr>
        <p:txBody>
          <a:bodyPr>
            <a:normAutofit fontScale="90000"/>
          </a:bodyPr>
          <a:lstStyle/>
          <a:p>
            <a:pPr algn="ctr"/>
            <a:r>
              <a:rPr lang="nb-NO" sz="4000" dirty="0">
                <a:effectLst>
                  <a:outerShdw blurRad="38100" dist="38100" dir="2700000" algn="tl">
                    <a:srgbClr val="000000">
                      <a:alpha val="43137"/>
                    </a:srgbClr>
                  </a:outerShdw>
                </a:effectLst>
                <a:latin typeface="Impact" panose="020B0806030902050204" pitchFamily="34" charset="0"/>
              </a:rPr>
              <a:t>Digital mobbing</a:t>
            </a:r>
          </a:p>
        </p:txBody>
      </p:sp>
    </p:spTree>
    <p:extLst>
      <p:ext uri="{BB962C8B-B14F-4D97-AF65-F5344CB8AC3E}">
        <p14:creationId xmlns:p14="http://schemas.microsoft.com/office/powerpoint/2010/main" val="276053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p:cNvSpPr>
            <a:spLocks noGrp="1"/>
          </p:cNvSpPr>
          <p:nvPr>
            <p:ph type="ftr" sz="quarter" idx="11"/>
          </p:nvPr>
        </p:nvSpPr>
        <p:spPr/>
        <p:txBody>
          <a:bodyPr/>
          <a:lstStyle/>
          <a:p>
            <a:r>
              <a:rPr lang="nb-NO"/>
              <a:t>Tittel på foredraget</a:t>
            </a:r>
          </a:p>
        </p:txBody>
      </p:sp>
      <p:sp>
        <p:nvSpPr>
          <p:cNvPr id="6" name="Plassholder for lysbildenummer 5"/>
          <p:cNvSpPr>
            <a:spLocks noGrp="1"/>
          </p:cNvSpPr>
          <p:nvPr>
            <p:ph type="sldNum" sz="quarter" idx="12"/>
          </p:nvPr>
        </p:nvSpPr>
        <p:spPr/>
        <p:txBody>
          <a:bodyPr/>
          <a:lstStyle/>
          <a:p>
            <a:fld id="{28385D78-4187-AD4C-B928-A8579EE9A756}" type="slidenum">
              <a:rPr lang="nb-NO" smtClean="0"/>
              <a:t>14</a:t>
            </a:fld>
            <a:endParaRPr lang="nb-NO"/>
          </a:p>
        </p:txBody>
      </p:sp>
      <p:graphicFrame>
        <p:nvGraphicFramePr>
          <p:cNvPr id="7" name="Diagram 6"/>
          <p:cNvGraphicFramePr>
            <a:graphicFrameLocks/>
          </p:cNvGraphicFramePr>
          <p:nvPr/>
        </p:nvGraphicFramePr>
        <p:xfrm>
          <a:off x="440440" y="1594843"/>
          <a:ext cx="6023022" cy="2844196"/>
        </p:xfrm>
        <a:graphic>
          <a:graphicData uri="http://schemas.openxmlformats.org/drawingml/2006/chart">
            <c:chart xmlns:c="http://schemas.openxmlformats.org/drawingml/2006/chart" xmlns:r="http://schemas.openxmlformats.org/officeDocument/2006/relationships" r:id="rId2"/>
          </a:graphicData>
        </a:graphic>
      </p:graphicFrame>
      <p:sp>
        <p:nvSpPr>
          <p:cNvPr id="8"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730614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D1AF3A42-6A4E-1F47-BEF9-20A0978B421A}" type="datetime1">
              <a:rPr lang="nb-NO" smtClean="0"/>
              <a:t>27.02.2024</a:t>
            </a:fld>
            <a:endParaRPr lang="nb-NO" dirty="0"/>
          </a:p>
        </p:txBody>
      </p:sp>
      <p:sp>
        <p:nvSpPr>
          <p:cNvPr id="6" name="Plassholder for lysbildenummer 5"/>
          <p:cNvSpPr>
            <a:spLocks noGrp="1"/>
          </p:cNvSpPr>
          <p:nvPr>
            <p:ph type="sldNum" sz="quarter" idx="12"/>
          </p:nvPr>
        </p:nvSpPr>
        <p:spPr/>
        <p:txBody>
          <a:bodyPr/>
          <a:lstStyle/>
          <a:p>
            <a:fld id="{28385D78-4187-AD4C-B928-A8579EE9A756}" type="slidenum">
              <a:rPr lang="nb-NO" smtClean="0"/>
              <a:t>15</a:t>
            </a:fld>
            <a:endParaRPr lang="nb-NO"/>
          </a:p>
        </p:txBody>
      </p:sp>
      <p:graphicFrame>
        <p:nvGraphicFramePr>
          <p:cNvPr id="7" name="Diagram 6"/>
          <p:cNvGraphicFramePr>
            <a:graphicFrameLocks/>
          </p:cNvGraphicFramePr>
          <p:nvPr/>
        </p:nvGraphicFramePr>
        <p:xfrm>
          <a:off x="440440" y="1648321"/>
          <a:ext cx="602302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1806709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D1AF3A42-6A4E-1F47-BEF9-20A0978B421A}" type="datetime1">
              <a:rPr lang="nb-NO" smtClean="0"/>
              <a:t>27.02.2024</a:t>
            </a:fld>
            <a:endParaRPr lang="nb-NO" dirty="0"/>
          </a:p>
        </p:txBody>
      </p:sp>
      <p:sp>
        <p:nvSpPr>
          <p:cNvPr id="6" name="Plassholder for lysbildenummer 5"/>
          <p:cNvSpPr>
            <a:spLocks noGrp="1"/>
          </p:cNvSpPr>
          <p:nvPr>
            <p:ph type="sldNum" sz="quarter" idx="12"/>
          </p:nvPr>
        </p:nvSpPr>
        <p:spPr/>
        <p:txBody>
          <a:bodyPr/>
          <a:lstStyle/>
          <a:p>
            <a:fld id="{28385D78-4187-AD4C-B928-A8579EE9A756}" type="slidenum">
              <a:rPr lang="nb-NO" smtClean="0"/>
              <a:t>16</a:t>
            </a:fld>
            <a:endParaRPr lang="nb-NO"/>
          </a:p>
        </p:txBody>
      </p:sp>
      <p:graphicFrame>
        <p:nvGraphicFramePr>
          <p:cNvPr id="7" name="Diagram 6"/>
          <p:cNvGraphicFramePr>
            <a:graphicFrameLocks/>
          </p:cNvGraphicFramePr>
          <p:nvPr/>
        </p:nvGraphicFramePr>
        <p:xfrm>
          <a:off x="440439" y="1594843"/>
          <a:ext cx="6023023" cy="2855415"/>
        </p:xfrm>
        <a:graphic>
          <a:graphicData uri="http://schemas.openxmlformats.org/drawingml/2006/chart">
            <c:chart xmlns:c="http://schemas.openxmlformats.org/drawingml/2006/chart" xmlns:r="http://schemas.openxmlformats.org/officeDocument/2006/relationships" r:id="rId2"/>
          </a:graphicData>
        </a:graphic>
      </p:graphicFrame>
      <p:sp>
        <p:nvSpPr>
          <p:cNvPr id="9"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45998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dirty="0"/>
          </a:p>
        </p:txBody>
      </p:sp>
      <p:sp>
        <p:nvSpPr>
          <p:cNvPr id="4" name="Plassholder for dato 3"/>
          <p:cNvSpPr>
            <a:spLocks noGrp="1"/>
          </p:cNvSpPr>
          <p:nvPr>
            <p:ph type="dt" sz="half" idx="10"/>
          </p:nvPr>
        </p:nvSpPr>
        <p:spPr/>
        <p:txBody>
          <a:bodyPr/>
          <a:lstStyle/>
          <a:p>
            <a:fld id="{D1AF3A42-6A4E-1F47-BEF9-20A0978B421A}" type="datetime1">
              <a:rPr lang="nb-NO" smtClean="0"/>
              <a:t>27.02.2024</a:t>
            </a:fld>
            <a:endParaRPr lang="nb-NO" dirty="0"/>
          </a:p>
        </p:txBody>
      </p:sp>
      <p:sp>
        <p:nvSpPr>
          <p:cNvPr id="6" name="Plassholder for lysbildenummer 5"/>
          <p:cNvSpPr>
            <a:spLocks noGrp="1"/>
          </p:cNvSpPr>
          <p:nvPr>
            <p:ph type="sldNum" sz="quarter" idx="12"/>
          </p:nvPr>
        </p:nvSpPr>
        <p:spPr/>
        <p:txBody>
          <a:bodyPr/>
          <a:lstStyle/>
          <a:p>
            <a:fld id="{28385D78-4187-AD4C-B928-A8579EE9A756}" type="slidenum">
              <a:rPr lang="nb-NO" smtClean="0"/>
              <a:t>17</a:t>
            </a:fld>
            <a:endParaRPr lang="nb-NO"/>
          </a:p>
        </p:txBody>
      </p:sp>
      <p:graphicFrame>
        <p:nvGraphicFramePr>
          <p:cNvPr id="9" name="Diagram 8"/>
          <p:cNvGraphicFramePr>
            <a:graphicFrameLocks/>
          </p:cNvGraphicFramePr>
          <p:nvPr/>
        </p:nvGraphicFramePr>
        <p:xfrm>
          <a:off x="440441" y="1594843"/>
          <a:ext cx="6023022" cy="285015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3298216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latin typeface="Rockwell Extra Bold" panose="02060903040505020403" pitchFamily="18" charset="0"/>
              </a:rPr>
              <a:t>To paradigmer når det gjelder mobbing </a:t>
            </a:r>
            <a:br>
              <a:rPr lang="nb-NO" dirty="0"/>
            </a:br>
            <a:r>
              <a:rPr lang="nb-NO" sz="1050" dirty="0"/>
              <a:t>(</a:t>
            </a:r>
            <a:r>
              <a:rPr lang="nb-NO" sz="1050" dirty="0" err="1"/>
              <a:t>Schott</a:t>
            </a:r>
            <a:r>
              <a:rPr lang="nb-NO" sz="1050" dirty="0"/>
              <a:t> &amp; Søndergaard 2014:2)</a:t>
            </a:r>
          </a:p>
        </p:txBody>
      </p:sp>
      <p:sp>
        <p:nvSpPr>
          <p:cNvPr id="3" name="Plassholder for innhold 2"/>
          <p:cNvSpPr>
            <a:spLocks noGrp="1"/>
          </p:cNvSpPr>
          <p:nvPr>
            <p:ph idx="1"/>
          </p:nvPr>
        </p:nvSpPr>
        <p:spPr>
          <a:xfrm>
            <a:off x="382211" y="1285411"/>
            <a:ext cx="6297449" cy="2850156"/>
          </a:xfrm>
        </p:spPr>
        <p:txBody>
          <a:bodyPr>
            <a:normAutofit fontScale="92500" lnSpcReduction="10000"/>
          </a:bodyPr>
          <a:lstStyle/>
          <a:p>
            <a:pPr marL="257175" indent="-257175">
              <a:buFont typeface="+mj-lt"/>
              <a:buAutoNum type="arabicPeriod"/>
            </a:pPr>
            <a:r>
              <a:rPr lang="nb-NO" sz="1500" b="1" dirty="0">
                <a:effectLst>
                  <a:outerShdw blurRad="38100" dist="38100" dir="2700000" algn="tl">
                    <a:srgbClr val="000000">
                      <a:alpha val="43137"/>
                    </a:srgbClr>
                  </a:outerShdw>
                </a:effectLst>
              </a:rPr>
              <a:t>PARADIGME: Individuelle personlighetstrekk</a:t>
            </a:r>
          </a:p>
          <a:p>
            <a:pPr marL="464344" lvl="1" indent="-257175"/>
            <a:r>
              <a:rPr lang="nb-NO" sz="1500" b="1" dirty="0">
                <a:effectLst>
                  <a:outerShdw blurRad="38100" dist="38100" dir="2700000" algn="tl">
                    <a:srgbClr val="000000">
                      <a:alpha val="43137"/>
                    </a:srgbClr>
                  </a:outerShdw>
                </a:effectLst>
              </a:rPr>
              <a:t>Mobberens personlighetstrekk preges av aggressivitet, impulsivitet, positiv holdning til vold, trang til å dominere, lite empatisk</a:t>
            </a:r>
          </a:p>
          <a:p>
            <a:pPr marL="464344" lvl="1" indent="-257175"/>
            <a:r>
              <a:rPr lang="nb-NO" sz="1500" b="1" dirty="0">
                <a:effectLst>
                  <a:outerShdw blurRad="38100" dist="38100" dir="2700000" algn="tl">
                    <a:srgbClr val="000000">
                      <a:alpha val="43137"/>
                    </a:srgbClr>
                  </a:outerShdw>
                </a:effectLst>
              </a:rPr>
              <a:t>Mobbeofferet preges av å være passive, underdanig, engstelig, usikker, svak</a:t>
            </a:r>
          </a:p>
          <a:p>
            <a:pPr marL="207169" lvl="1" indent="0">
              <a:buNone/>
            </a:pPr>
            <a:r>
              <a:rPr lang="nb-NO" sz="1500" b="1" dirty="0" err="1">
                <a:effectLst>
                  <a:outerShdw blurRad="38100" dist="38100" dir="2700000" algn="tl">
                    <a:srgbClr val="000000">
                      <a:alpha val="43137"/>
                    </a:srgbClr>
                  </a:outerShdw>
                </a:effectLst>
              </a:rPr>
              <a:t>Olweus</a:t>
            </a:r>
            <a:r>
              <a:rPr lang="nb-NO" sz="1500" b="1" dirty="0">
                <a:effectLst>
                  <a:outerShdw blurRad="38100" dist="38100" dir="2700000" algn="tl">
                    <a:srgbClr val="000000">
                      <a:alpha val="43137"/>
                    </a:srgbClr>
                  </a:outerShdw>
                </a:effectLst>
              </a:rPr>
              <a:t> hører inn her</a:t>
            </a:r>
          </a:p>
          <a:p>
            <a:pPr marL="207169" lvl="1" indent="0">
              <a:buNone/>
            </a:pPr>
            <a:endParaRPr lang="nb-NO" sz="1500" b="1" dirty="0">
              <a:effectLst>
                <a:outerShdw blurRad="38100" dist="38100" dir="2700000" algn="tl">
                  <a:srgbClr val="000000">
                    <a:alpha val="43137"/>
                  </a:srgbClr>
                </a:outerShdw>
              </a:effectLst>
            </a:endParaRPr>
          </a:p>
          <a:p>
            <a:pPr marL="257175" indent="-257175">
              <a:buFont typeface="+mj-lt"/>
              <a:buAutoNum type="arabicPeriod"/>
            </a:pPr>
            <a:r>
              <a:rPr lang="nb-NO" sz="1500" b="1" dirty="0">
                <a:effectLst>
                  <a:outerShdw blurRad="38100" dist="38100" dir="2700000" algn="tl">
                    <a:srgbClr val="000000">
                      <a:alpha val="43137"/>
                    </a:srgbClr>
                  </a:outerShdw>
                </a:effectLst>
              </a:rPr>
              <a:t>PARADIGME: Sosialpsykologisk, sosiologisk, økologisk og </a:t>
            </a:r>
            <a:r>
              <a:rPr lang="nb-NO" sz="1500" b="1" dirty="0" err="1">
                <a:effectLst>
                  <a:outerShdw blurRad="38100" dist="38100" dir="2700000" algn="tl">
                    <a:srgbClr val="000000">
                      <a:alpha val="43137"/>
                    </a:srgbClr>
                  </a:outerShdw>
                </a:effectLst>
              </a:rPr>
              <a:t>samspillsmessig</a:t>
            </a:r>
            <a:r>
              <a:rPr lang="nb-NO" sz="1500" b="1" dirty="0">
                <a:effectLst>
                  <a:outerShdw blurRad="38100" dist="38100" dir="2700000" algn="tl">
                    <a:srgbClr val="000000">
                      <a:alpha val="43137"/>
                    </a:srgbClr>
                  </a:outerShdw>
                </a:effectLst>
              </a:rPr>
              <a:t> perspektiv på mobbing</a:t>
            </a:r>
          </a:p>
          <a:p>
            <a:pPr marL="464344" lvl="1" indent="-257175"/>
            <a:r>
              <a:rPr lang="nb-NO" sz="1500" b="1" dirty="0">
                <a:effectLst>
                  <a:outerShdw blurRad="38100" dist="38100" dir="2700000" algn="tl">
                    <a:srgbClr val="000000">
                      <a:alpha val="43137"/>
                    </a:srgbClr>
                  </a:outerShdw>
                </a:effectLst>
              </a:rPr>
              <a:t>Ser på klassens økologiske system</a:t>
            </a:r>
          </a:p>
          <a:p>
            <a:pPr marL="464344" lvl="1" indent="-257175"/>
            <a:r>
              <a:rPr lang="nb-NO" sz="1500" b="1" dirty="0">
                <a:effectLst>
                  <a:outerShdw blurRad="38100" dist="38100" dir="2700000" algn="tl">
                    <a:srgbClr val="000000">
                      <a:alpha val="43137"/>
                    </a:srgbClr>
                  </a:outerShdw>
                </a:effectLst>
              </a:rPr>
              <a:t>Ser på klassen som helhet og de sosiale mekanismer som er i spill.</a:t>
            </a:r>
          </a:p>
          <a:p>
            <a:pPr marL="464344" lvl="1" indent="-257175"/>
            <a:r>
              <a:rPr lang="nb-NO" sz="1500" b="1" dirty="0">
                <a:effectLst>
                  <a:outerShdw blurRad="38100" dist="38100" dir="2700000" algn="tl">
                    <a:srgbClr val="000000">
                      <a:alpha val="43137"/>
                    </a:srgbClr>
                  </a:outerShdw>
                </a:effectLst>
              </a:rPr>
              <a:t>Teoretikere  som </a:t>
            </a:r>
            <a:r>
              <a:rPr lang="nb-NO" sz="1500" b="1" dirty="0" err="1">
                <a:effectLst>
                  <a:outerShdw blurRad="38100" dist="38100" dir="2700000" algn="tl">
                    <a:srgbClr val="000000">
                      <a:alpha val="43137"/>
                    </a:srgbClr>
                  </a:outerShdw>
                </a:effectLst>
              </a:rPr>
              <a:t>Goffman</a:t>
            </a:r>
            <a:r>
              <a:rPr lang="nb-NO" sz="1500" b="1" dirty="0">
                <a:effectLst>
                  <a:outerShdw blurRad="38100" dist="38100" dir="2700000" algn="tl">
                    <a:srgbClr val="000000">
                      <a:alpha val="43137"/>
                    </a:srgbClr>
                  </a:outerShdw>
                </a:effectLst>
              </a:rPr>
              <a:t> (Stigma), </a:t>
            </a:r>
            <a:r>
              <a:rPr lang="nb-NO" sz="1500" b="1" dirty="0" err="1">
                <a:effectLst>
                  <a:outerShdw blurRad="38100" dist="38100" dir="2700000" algn="tl">
                    <a:srgbClr val="000000">
                      <a:alpha val="43137"/>
                    </a:srgbClr>
                  </a:outerShdw>
                </a:effectLst>
              </a:rPr>
              <a:t>Bourdieu</a:t>
            </a:r>
            <a:r>
              <a:rPr lang="nb-NO" sz="1500" b="1" dirty="0">
                <a:effectLst>
                  <a:outerShdw blurRad="38100" dist="38100" dir="2700000" algn="tl">
                    <a:srgbClr val="000000">
                      <a:alpha val="43137"/>
                    </a:srgbClr>
                  </a:outerShdw>
                </a:effectLst>
              </a:rPr>
              <a:t> og </a:t>
            </a:r>
            <a:r>
              <a:rPr lang="nb-NO" sz="1500" b="1" dirty="0" err="1">
                <a:effectLst>
                  <a:outerShdw blurRad="38100" dist="38100" dir="2700000" algn="tl">
                    <a:srgbClr val="000000">
                      <a:alpha val="43137"/>
                    </a:srgbClr>
                  </a:outerShdw>
                </a:effectLst>
              </a:rPr>
              <a:t>Focault</a:t>
            </a:r>
            <a:r>
              <a:rPr lang="nb-NO" sz="1500" b="1" dirty="0">
                <a:effectLst>
                  <a:outerShdw blurRad="38100" dist="38100" dir="2700000" algn="tl">
                    <a:srgbClr val="000000">
                      <a:alpha val="43137"/>
                    </a:srgbClr>
                  </a:outerShdw>
                </a:effectLst>
              </a:rPr>
              <a:t>,  kan være relevante her.</a:t>
            </a:r>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18</a:t>
            </a:fld>
            <a:endParaRPr lang="nb-NO"/>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113" y="3839473"/>
            <a:ext cx="1526385" cy="92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894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2078" y="655140"/>
            <a:ext cx="5971385" cy="857250"/>
          </a:xfrm>
        </p:spPr>
        <p:txBody>
          <a:bodyPr>
            <a:noAutofit/>
          </a:bodyPr>
          <a:lstStyle/>
          <a:p>
            <a:pPr algn="ctr"/>
            <a:r>
              <a:rPr lang="nb-NO" sz="2800" dirty="0">
                <a:solidFill>
                  <a:srgbClr val="CC0000"/>
                </a:solidFill>
                <a:effectLst>
                  <a:outerShdw blurRad="38100" dist="38100" dir="2700000" algn="tl">
                    <a:srgbClr val="000000">
                      <a:alpha val="43137"/>
                    </a:srgbClr>
                  </a:outerShdw>
                </a:effectLst>
                <a:latin typeface="Stencil" panose="040409050D0802020404" pitchFamily="82" charset="0"/>
              </a:rPr>
              <a:t>Nytt perspektiv på mobbing:</a:t>
            </a:r>
          </a:p>
        </p:txBody>
      </p:sp>
      <p:pic>
        <p:nvPicPr>
          <p:cNvPr id="7" name="5pCNwMXR_nY"/>
          <p:cNvPicPr>
            <a:picLocks noGrp="1" noRot="1" noChangeAspect="1"/>
          </p:cNvPicPr>
          <p:nvPr>
            <p:ph idx="1"/>
            <a:videoFile r:link="rId1"/>
          </p:nvPr>
        </p:nvPicPr>
        <p:blipFill>
          <a:blip r:embed="rId3"/>
          <a:stretch>
            <a:fillRect/>
          </a:stretch>
        </p:blipFill>
        <p:spPr>
          <a:xfrm>
            <a:off x="1028554" y="1623515"/>
            <a:ext cx="4652792" cy="2617196"/>
          </a:xfrm>
          <a:prstGeom prst="rect">
            <a:avLst/>
          </a:prstGeom>
        </p:spPr>
      </p:pic>
      <p:sp>
        <p:nvSpPr>
          <p:cNvPr id="4" name="Plassholder for dato 3"/>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p:cNvSpPr>
            <a:spLocks noGrp="1"/>
          </p:cNvSpPr>
          <p:nvPr>
            <p:ph type="ftr" sz="quarter" idx="11"/>
          </p:nvPr>
        </p:nvSpPr>
        <p:spPr/>
        <p:txBody>
          <a:bodyPr/>
          <a:lstStyle/>
          <a:p>
            <a:r>
              <a:rPr lang="nb-NO"/>
              <a:t>Tittel på foredraget</a:t>
            </a:r>
          </a:p>
        </p:txBody>
      </p:sp>
      <p:sp>
        <p:nvSpPr>
          <p:cNvPr id="6" name="Plassholder for lysbildenummer 5"/>
          <p:cNvSpPr>
            <a:spLocks noGrp="1"/>
          </p:cNvSpPr>
          <p:nvPr>
            <p:ph type="sldNum" sz="quarter" idx="12"/>
          </p:nvPr>
        </p:nvSpPr>
        <p:spPr/>
        <p:txBody>
          <a:bodyPr/>
          <a:lstStyle/>
          <a:p>
            <a:fld id="{28385D78-4187-AD4C-B928-A8579EE9A756}" type="slidenum">
              <a:rPr lang="nb-NO" smtClean="0"/>
              <a:t>19</a:t>
            </a:fld>
            <a:endParaRPr lang="nb-NO"/>
          </a:p>
        </p:txBody>
      </p:sp>
      <p:sp>
        <p:nvSpPr>
          <p:cNvPr id="8" name="TekstSylinder 7"/>
          <p:cNvSpPr txBox="1"/>
          <p:nvPr/>
        </p:nvSpPr>
        <p:spPr>
          <a:xfrm>
            <a:off x="1271080" y="4256791"/>
            <a:ext cx="4215320" cy="369332"/>
          </a:xfrm>
          <a:prstGeom prst="rect">
            <a:avLst/>
          </a:prstGeom>
          <a:noFill/>
        </p:spPr>
        <p:txBody>
          <a:bodyPr wrap="square" rtlCol="0">
            <a:spAutoFit/>
          </a:bodyPr>
          <a:lstStyle/>
          <a:p>
            <a:pPr algn="ctr"/>
            <a:r>
              <a:rPr lang="nb-NO" dirty="0">
                <a:hlinkClick r:id="rId4"/>
              </a:rPr>
              <a:t>https://youtu.be/5pCNwMXR_nY</a:t>
            </a:r>
            <a:r>
              <a:rPr lang="nb-NO" dirty="0"/>
              <a:t> </a:t>
            </a:r>
          </a:p>
        </p:txBody>
      </p:sp>
    </p:spTree>
    <p:extLst>
      <p:ext uri="{BB962C8B-B14F-4D97-AF65-F5344CB8AC3E}">
        <p14:creationId xmlns:p14="http://schemas.microsoft.com/office/powerpoint/2010/main" val="244469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885894-8D8C-F527-D2A8-1DC8C45971AA}"/>
              </a:ext>
            </a:extLst>
          </p:cNvPr>
          <p:cNvSpPr>
            <a:spLocks noGrp="1"/>
          </p:cNvSpPr>
          <p:nvPr>
            <p:ph type="title"/>
          </p:nvPr>
        </p:nvSpPr>
        <p:spPr/>
        <p:txBody>
          <a:bodyPr/>
          <a:lstStyle/>
          <a:p>
            <a:r>
              <a:rPr lang="nb-NO" dirty="0"/>
              <a:t>KONTEKST §9A og §41</a:t>
            </a:r>
          </a:p>
        </p:txBody>
      </p:sp>
      <p:sp>
        <p:nvSpPr>
          <p:cNvPr id="3" name="Plassholder for innhold 2">
            <a:extLst>
              <a:ext uri="{FF2B5EF4-FFF2-40B4-BE49-F238E27FC236}">
                <a16:creationId xmlns:a16="http://schemas.microsoft.com/office/drawing/2014/main" id="{D4E702A1-BECE-6958-59A1-5A40CA01A6D3}"/>
              </a:ext>
            </a:extLst>
          </p:cNvPr>
          <p:cNvSpPr>
            <a:spLocks noGrp="1"/>
          </p:cNvSpPr>
          <p:nvPr>
            <p:ph idx="1"/>
          </p:nvPr>
        </p:nvSpPr>
        <p:spPr>
          <a:xfrm>
            <a:off x="440440" y="1137920"/>
            <a:ext cx="6023022" cy="3307079"/>
          </a:xfrm>
        </p:spPr>
        <p:txBody>
          <a:bodyPr>
            <a:normAutofit fontScale="77500" lnSpcReduction="20000"/>
          </a:bodyPr>
          <a:lstStyle/>
          <a:p>
            <a:r>
              <a:rPr lang="nb-NO" b="1" dirty="0"/>
              <a:t>Alle elever har rett til å ha et trygt og godt skolemiljø som fremmer helse, trivsel og læring. Det er elevenes egen (subjektive) opplevelse av hvordan de har det på skolen, som er avgjørende </a:t>
            </a:r>
            <a:r>
              <a:rPr lang="nb-NO" dirty="0"/>
              <a:t>(</a:t>
            </a:r>
            <a:r>
              <a:rPr lang="nb-NO" dirty="0" err="1"/>
              <a:t>Udir</a:t>
            </a:r>
            <a:r>
              <a:rPr lang="nb-NO" dirty="0"/>
              <a:t>)</a:t>
            </a:r>
          </a:p>
          <a:p>
            <a:endParaRPr lang="nn-NO" b="1" dirty="0"/>
          </a:p>
          <a:p>
            <a:r>
              <a:rPr lang="nn-NO" b="1" dirty="0"/>
              <a:t>§ 9 A-2.</a:t>
            </a:r>
            <a:r>
              <a:rPr lang="nn-NO" b="1" i="1" dirty="0"/>
              <a:t>Retten til eit trygt og godt skolemiljø</a:t>
            </a:r>
            <a:endParaRPr lang="nn-NO" b="1" dirty="0"/>
          </a:p>
          <a:p>
            <a:r>
              <a:rPr lang="nn-NO" dirty="0"/>
              <a:t>Alle elevar har rett til eit trygt og godt skolemiljø som fremjar helse, trivsel og læring.</a:t>
            </a:r>
          </a:p>
          <a:p>
            <a:r>
              <a:rPr lang="nn-NO" b="1" dirty="0"/>
              <a:t>§ 9 A-3.</a:t>
            </a:r>
            <a:r>
              <a:rPr lang="nn-NO" b="1" i="1" dirty="0"/>
              <a:t>Nulltoleranse og førebyggjande arbeid</a:t>
            </a:r>
            <a:endParaRPr lang="nn-NO" b="1" dirty="0"/>
          </a:p>
          <a:p>
            <a:r>
              <a:rPr lang="nn-NO" dirty="0"/>
              <a:t>Skolen skal ha nulltoleranse mot krenking som mobbing, vald, diskriminering og trakassering.</a:t>
            </a:r>
          </a:p>
          <a:p>
            <a:r>
              <a:rPr lang="nn-NO" dirty="0"/>
              <a:t>Skolen skal førebyggje brot på retten til eit trygt og godt skolemiljø ved å arbeide kontinuerleg for å fremje helsa, trivselen og læringa til elevane.</a:t>
            </a:r>
          </a:p>
          <a:p>
            <a:endParaRPr lang="nn-NO" dirty="0"/>
          </a:p>
          <a:p>
            <a:r>
              <a:rPr lang="nb-NO" b="1" dirty="0"/>
              <a:t>§ 41.</a:t>
            </a:r>
            <a:r>
              <a:rPr lang="nb-NO" b="1" i="1" dirty="0"/>
              <a:t>Nulltoleranse og forebyggende arbeid</a:t>
            </a:r>
            <a:endParaRPr lang="nb-NO" b="1" dirty="0"/>
          </a:p>
          <a:p>
            <a:r>
              <a:rPr lang="nb-NO" dirty="0"/>
              <a:t>Barnehagen skal ikke godta krenkelser som for eksempel utestenging, mobbing, vold, diskriminering og trakassering. Alle som arbeider i barnehagen, skal gripe inn når et barn i barnehagen utsettes for slike krenkelser.</a:t>
            </a:r>
          </a:p>
          <a:p>
            <a:r>
              <a:rPr lang="nb-NO" dirty="0"/>
              <a:t>Barnehagen skal forebygge tilfeller hvor barn ikke har et trygt og godt barnehagemiljø ved å arbeide kontinuerlig for å fremme helsen, trivselen, leken og læringen til barna.</a:t>
            </a:r>
          </a:p>
          <a:p>
            <a:endParaRPr lang="nn-NO" dirty="0"/>
          </a:p>
          <a:p>
            <a:endParaRPr lang="nb-NO" dirty="0"/>
          </a:p>
        </p:txBody>
      </p:sp>
      <p:sp>
        <p:nvSpPr>
          <p:cNvPr id="4" name="Plassholder for dato 3">
            <a:extLst>
              <a:ext uri="{FF2B5EF4-FFF2-40B4-BE49-F238E27FC236}">
                <a16:creationId xmlns:a16="http://schemas.microsoft.com/office/drawing/2014/main" id="{94710C09-0FB0-5C7D-62B8-82256C81A0A3}"/>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a:extLst>
              <a:ext uri="{FF2B5EF4-FFF2-40B4-BE49-F238E27FC236}">
                <a16:creationId xmlns:a16="http://schemas.microsoft.com/office/drawing/2014/main" id="{A36034B2-014B-D9E3-B835-30F2342D7BB2}"/>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9344FD6D-ADCD-7BFB-5B6F-F144B7FB0E33}"/>
              </a:ext>
            </a:extLst>
          </p:cNvPr>
          <p:cNvSpPr>
            <a:spLocks noGrp="1"/>
          </p:cNvSpPr>
          <p:nvPr>
            <p:ph type="sldNum" sz="quarter" idx="12"/>
          </p:nvPr>
        </p:nvSpPr>
        <p:spPr/>
        <p:txBody>
          <a:bodyPr/>
          <a:lstStyle/>
          <a:p>
            <a:fld id="{28385D78-4187-AD4C-B928-A8579EE9A756}" type="slidenum">
              <a:rPr lang="nb-NO" smtClean="0"/>
              <a:t>2</a:t>
            </a:fld>
            <a:endParaRPr lang="nb-NO"/>
          </a:p>
        </p:txBody>
      </p:sp>
    </p:spTree>
    <p:extLst>
      <p:ext uri="{BB962C8B-B14F-4D97-AF65-F5344CB8AC3E}">
        <p14:creationId xmlns:p14="http://schemas.microsoft.com/office/powerpoint/2010/main" val="368278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20</a:t>
            </a:fld>
            <a:endParaRPr lang="nb-NO" noProof="0"/>
          </a:p>
        </p:txBody>
      </p:sp>
      <p:sp>
        <p:nvSpPr>
          <p:cNvPr id="8" name="TekstSylinder 7"/>
          <p:cNvSpPr txBox="1"/>
          <p:nvPr/>
        </p:nvSpPr>
        <p:spPr>
          <a:xfrm>
            <a:off x="254594" y="20902"/>
            <a:ext cx="6569427" cy="1754326"/>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Oppgjør med det individualistiske</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perspektivet på mobbing</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 </a:t>
            </a:r>
          </a:p>
        </p:txBody>
      </p:sp>
      <p:sp>
        <p:nvSpPr>
          <p:cNvPr id="9" name="TekstSylinder 8"/>
          <p:cNvSpPr txBox="1"/>
          <p:nvPr/>
        </p:nvSpPr>
        <p:spPr>
          <a:xfrm>
            <a:off x="147882" y="1362595"/>
            <a:ext cx="6590989" cy="300082"/>
          </a:xfrm>
          <a:prstGeom prst="rect">
            <a:avLst/>
          </a:prstGeom>
          <a:noFill/>
        </p:spPr>
        <p:txBody>
          <a:bodyPr wrap="square" rtlCol="0">
            <a:spAutoFit/>
          </a:bodyPr>
          <a:lstStyle/>
          <a:p>
            <a:r>
              <a:rPr lang="nb-NO" sz="1350" dirty="0"/>
              <a:t> </a:t>
            </a:r>
          </a:p>
        </p:txBody>
      </p:sp>
      <p:sp>
        <p:nvSpPr>
          <p:cNvPr id="11" name="TekstSylinder 10"/>
          <p:cNvSpPr txBox="1"/>
          <p:nvPr/>
        </p:nvSpPr>
        <p:spPr>
          <a:xfrm rot="183808">
            <a:off x="2489007" y="4125786"/>
            <a:ext cx="3782167" cy="577338"/>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da-DK" sz="788" dirty="0"/>
              <a:t>Derfor kan vi ifølge Helle Rabøl Hansen ikke pille enkeltindivider ud og udpege dem som årsag til mobningen. ”Hvis vi sætter parentes om mobbeofret, er der stadig meget på spil i klassen. Derfor er vi nødt til at se på hele sammenhængen– i form af hele klassen og de mange forskellige mekanismer, der er på spil, hvis vi vil forstå mobning”(Ibid).</a:t>
            </a:r>
            <a:endParaRPr lang="nb-NO" sz="788" dirty="0"/>
          </a:p>
        </p:txBody>
      </p:sp>
      <p:sp>
        <p:nvSpPr>
          <p:cNvPr id="12" name="TekstSylinder 10"/>
          <p:cNvSpPr txBox="1"/>
          <p:nvPr/>
        </p:nvSpPr>
        <p:spPr>
          <a:xfrm rot="21425467">
            <a:off x="2260424" y="2941766"/>
            <a:ext cx="4228411" cy="941091"/>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da-DK" sz="788" dirty="0"/>
              <a:t>”Jeg mener, vi skal anskue mobning som et ’vi-problem’. Det er hele klassens problem, ikke kun ofrets. ’Nul Tolerance’-tankegangen bygger ofte på sanktioner og straf af individer. Det er jeg principielt imod, da man herved piller enkeltpersoner ud af den sammenhæng, hvor mobningen lever,” forklarer Helle Rabøl Hansen. Helle Rabøl Hansen bruger udtrykket ’Klassens økologi’, når hun skal forklare de dynamikker, der skaber mobning. Hun ser mobning som en social orden, der har sin egen logik. ”Det er påtrængende, at vi ser mobning i en kulturkontekst og fokuserer mere på det relationelle. Mobning er et socialt mønster, som udspiller sig i en given kontekst.” (Ibid)</a:t>
            </a:r>
            <a:endParaRPr lang="en-US" sz="788" dirty="0"/>
          </a:p>
        </p:txBody>
      </p:sp>
      <p:sp>
        <p:nvSpPr>
          <p:cNvPr id="2" name="TextBox 1"/>
          <p:cNvSpPr txBox="1"/>
          <p:nvPr/>
        </p:nvSpPr>
        <p:spPr>
          <a:xfrm>
            <a:off x="69298" y="1268002"/>
            <a:ext cx="6627968" cy="1685077"/>
          </a:xfrm>
          <a:prstGeom prst="rect">
            <a:avLst/>
          </a:prstGeom>
          <a:noFill/>
        </p:spPr>
        <p:txBody>
          <a:bodyPr wrap="square" rtlCol="0">
            <a:spAutoFit/>
          </a:bodyPr>
          <a:lstStyle/>
          <a:p>
            <a:r>
              <a:rPr lang="nb-NO" sz="1200" dirty="0"/>
              <a:t>I de senere år har det i økende grad blitt rettet kritikk mot det </a:t>
            </a:r>
            <a:r>
              <a:rPr lang="nb-NO" sz="1200" dirty="0" err="1"/>
              <a:t>individualpsykologiske</a:t>
            </a:r>
            <a:r>
              <a:rPr lang="nb-NO" sz="1200" dirty="0"/>
              <a:t> perspektivet som har vært rådende innenfor mobbeforskningen: Forståelsen av årsakene og mekanismene er for snever og griper ikke de ulike sosiale drivkreftene og dynamikkene som er involvert. </a:t>
            </a:r>
          </a:p>
          <a:p>
            <a:endParaRPr lang="nb-NO" sz="1200" dirty="0"/>
          </a:p>
          <a:p>
            <a:r>
              <a:rPr lang="nb-NO" sz="1200" dirty="0"/>
              <a:t>«</a:t>
            </a:r>
            <a:r>
              <a:rPr lang="nb-NO" sz="1200" dirty="0" err="1"/>
              <a:t>Empatitræning</a:t>
            </a:r>
            <a:r>
              <a:rPr lang="nb-NO" sz="1200" dirty="0"/>
              <a:t> bygger på en antagelse om, at </a:t>
            </a:r>
            <a:r>
              <a:rPr lang="nb-NO" sz="1200" dirty="0" err="1"/>
              <a:t>børnene</a:t>
            </a:r>
            <a:r>
              <a:rPr lang="nb-NO" sz="1200" dirty="0"/>
              <a:t> ikke kan sætte sig i </a:t>
            </a:r>
            <a:r>
              <a:rPr lang="nb-NO" sz="1200" dirty="0" err="1"/>
              <a:t>mobbeofrets</a:t>
            </a:r>
            <a:r>
              <a:rPr lang="nb-NO" sz="1200" dirty="0"/>
              <a:t> sted, og det skal de derfor lære. Men ifølge Helle </a:t>
            </a:r>
            <a:r>
              <a:rPr lang="nb-NO" sz="1200" dirty="0" err="1"/>
              <a:t>Rabøl</a:t>
            </a:r>
            <a:r>
              <a:rPr lang="nb-NO" sz="1200" dirty="0"/>
              <a:t> Hansen er det ikke det, der er på spil i </a:t>
            </a:r>
            <a:r>
              <a:rPr lang="nb-NO" sz="1200" dirty="0" err="1"/>
              <a:t>mobning</a:t>
            </a:r>
            <a:r>
              <a:rPr lang="nb-NO" sz="1200" dirty="0"/>
              <a:t>. Her handler det snarere om, at man som mobber eller tilskuer til </a:t>
            </a:r>
            <a:r>
              <a:rPr lang="nb-NO" sz="1200" dirty="0" err="1"/>
              <a:t>mobning</a:t>
            </a:r>
            <a:r>
              <a:rPr lang="nb-NO" sz="1200" dirty="0"/>
              <a:t> spekulerer i at </a:t>
            </a:r>
            <a:r>
              <a:rPr lang="nb-NO" sz="1200" dirty="0" err="1"/>
              <a:t>tilsidesætte</a:t>
            </a:r>
            <a:r>
              <a:rPr lang="nb-NO" sz="1200" dirty="0"/>
              <a:t> sin empati og </a:t>
            </a:r>
            <a:r>
              <a:rPr lang="nb-NO" sz="1200" dirty="0" err="1"/>
              <a:t>skaber</a:t>
            </a:r>
            <a:r>
              <a:rPr lang="nb-NO" sz="1200" dirty="0"/>
              <a:t> </a:t>
            </a:r>
            <a:r>
              <a:rPr lang="nb-NO" sz="1200" dirty="0" err="1"/>
              <a:t>fortællinger</a:t>
            </a:r>
            <a:r>
              <a:rPr lang="nb-NO" sz="1200" dirty="0"/>
              <a:t> og forklaringer, der legitimerer </a:t>
            </a:r>
            <a:r>
              <a:rPr lang="nb-NO" sz="1200" dirty="0" err="1"/>
              <a:t>mobningen</a:t>
            </a:r>
            <a:r>
              <a:rPr lang="nb-NO" sz="1200" dirty="0"/>
              <a:t>». </a:t>
            </a:r>
            <a:r>
              <a:rPr lang="nb-NO" sz="750" dirty="0" err="1"/>
              <a:t>Rabøl</a:t>
            </a:r>
            <a:r>
              <a:rPr lang="nb-NO" sz="750" dirty="0"/>
              <a:t> Hansen, H. &amp; </a:t>
            </a:r>
            <a:r>
              <a:rPr lang="nb-NO" sz="750" dirty="0" err="1"/>
              <a:t>Schott</a:t>
            </a:r>
            <a:r>
              <a:rPr lang="nb-NO" sz="750" dirty="0"/>
              <a:t>, R. M., 2009, </a:t>
            </a:r>
            <a:r>
              <a:rPr lang="nb-NO" sz="750" i="1" dirty="0"/>
              <a:t>Nye </a:t>
            </a:r>
            <a:r>
              <a:rPr lang="nb-NO" sz="750" i="1" dirty="0" err="1"/>
              <a:t>øjne</a:t>
            </a:r>
            <a:r>
              <a:rPr lang="nb-NO" sz="750" i="1" dirty="0"/>
              <a:t> på </a:t>
            </a:r>
            <a:r>
              <a:rPr lang="nb-NO" sz="750" i="1" dirty="0" err="1"/>
              <a:t>mobning</a:t>
            </a:r>
            <a:r>
              <a:rPr lang="nb-NO" sz="750" dirty="0"/>
              <a:t>, Asterisk 46, mai 2009:13 </a:t>
            </a:r>
            <a:r>
              <a:rPr lang="nb-NO" sz="750" u="sng" dirty="0">
                <a:hlinkClick r:id="rId3"/>
              </a:rPr>
              <a:t>http://edu.au.dk/aktuelt/asterisk/magasinetasteriskarkiv/arkiv-tidligere-numre/asterisk-46</a:t>
            </a:r>
            <a:endParaRPr lang="nb-NO" sz="750" dirty="0"/>
          </a:p>
        </p:txBody>
      </p:sp>
      <p:pic>
        <p:nvPicPr>
          <p:cNvPr id="13" name="Bilde 12">
            <a:extLst>
              <a:ext uri="{FF2B5EF4-FFF2-40B4-BE49-F238E27FC236}">
                <a16:creationId xmlns:a16="http://schemas.microsoft.com/office/drawing/2014/main" id="{CFD68998-270B-4773-8AAB-5074A7BBBBCE}"/>
              </a:ext>
            </a:extLst>
          </p:cNvPr>
          <p:cNvPicPr>
            <a:picLocks noChangeAspect="1"/>
          </p:cNvPicPr>
          <p:nvPr/>
        </p:nvPicPr>
        <p:blipFill rotWithShape="1">
          <a:blip r:embed="rId4">
            <a:extLst>
              <a:ext uri="{28A0092B-C50C-407E-A947-70E740481C1C}">
                <a14:useLocalDpi xmlns:a14="http://schemas.microsoft.com/office/drawing/2010/main" val="0"/>
              </a:ext>
            </a:extLst>
          </a:blip>
          <a:srcRect l="16591" t="592" r="16591" b="-1"/>
          <a:stretch/>
        </p:blipFill>
        <p:spPr>
          <a:xfrm rot="310894">
            <a:off x="894944" y="3025115"/>
            <a:ext cx="1344325" cy="2000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75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b="0" dirty="0">
                <a:latin typeface="Rockwell Extra Bold" panose="02060903040505020403" pitchFamily="18" charset="0"/>
                <a:cs typeface="Times New Roman" panose="02020603050405020304" pitchFamily="18" charset="0"/>
              </a:rPr>
              <a:t>Makt i det sosiale systemet.</a:t>
            </a:r>
            <a:br>
              <a:rPr lang="nn-NO" b="0" dirty="0"/>
            </a:br>
            <a:endParaRPr lang="nb-NO" dirty="0"/>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21</a:t>
            </a:fld>
            <a:endParaRPr lang="nb-NO"/>
          </a:p>
        </p:txBody>
      </p:sp>
      <p:sp>
        <p:nvSpPr>
          <p:cNvPr id="7" name="TekstSylinder 6"/>
          <p:cNvSpPr txBox="1"/>
          <p:nvPr/>
        </p:nvSpPr>
        <p:spPr>
          <a:xfrm>
            <a:off x="447914" y="1172127"/>
            <a:ext cx="3583905" cy="3624069"/>
          </a:xfrm>
          <a:prstGeom prst="rect">
            <a:avLst/>
          </a:prstGeom>
          <a:noFill/>
        </p:spPr>
        <p:txBody>
          <a:bodyPr wrap="square" rtlCol="0">
            <a:spAutoFit/>
          </a:bodyPr>
          <a:lstStyle/>
          <a:p>
            <a:r>
              <a:rPr lang="nb-NO" sz="1350" b="1" i="1" dirty="0"/>
              <a:t>TILTAK FOR GODT KLASSEMILJØ:</a:t>
            </a:r>
          </a:p>
          <a:p>
            <a:pPr marL="214313" indent="-214313">
              <a:buFont typeface="Arial" panose="020B0604020202020204" pitchFamily="34" charset="0"/>
              <a:buChar char="•"/>
            </a:pPr>
            <a:r>
              <a:rPr lang="nb-NO" sz="1350" dirty="0"/>
              <a:t>Tydelig klasseledelse</a:t>
            </a:r>
          </a:p>
          <a:p>
            <a:pPr marL="214313" indent="-214313">
              <a:buFont typeface="Arial" panose="020B0604020202020204" pitchFamily="34" charset="0"/>
              <a:buChar char="•"/>
            </a:pPr>
            <a:r>
              <a:rPr lang="nb-NO" sz="1350" dirty="0"/>
              <a:t>Tydelige forventninger</a:t>
            </a:r>
          </a:p>
          <a:p>
            <a:pPr marL="214313" indent="-214313">
              <a:buFont typeface="Arial" panose="020B0604020202020204" pitchFamily="34" charset="0"/>
              <a:buChar char="•"/>
            </a:pPr>
            <a:r>
              <a:rPr lang="nb-NO" sz="1350" dirty="0"/>
              <a:t>Sosiale aktiviteter</a:t>
            </a:r>
          </a:p>
          <a:p>
            <a:pPr marL="214313" indent="-214313">
              <a:buFont typeface="Arial" panose="020B0604020202020204" pitchFamily="34" charset="0"/>
              <a:buChar char="•"/>
            </a:pPr>
            <a:r>
              <a:rPr lang="nb-NO" sz="1350" dirty="0"/>
              <a:t>Klassehumor</a:t>
            </a:r>
          </a:p>
          <a:p>
            <a:pPr marL="214313" indent="-214313">
              <a:buFont typeface="Arial" panose="020B0604020202020204" pitchFamily="34" charset="0"/>
              <a:buChar char="•"/>
            </a:pPr>
            <a:r>
              <a:rPr lang="nb-NO" sz="1350" dirty="0"/>
              <a:t>Familiær stemning og atmosfære</a:t>
            </a:r>
          </a:p>
          <a:p>
            <a:pPr marL="214313" indent="-214313">
              <a:buFont typeface="Arial" panose="020B0604020202020204" pitchFamily="34" charset="0"/>
              <a:buChar char="•"/>
            </a:pPr>
            <a:r>
              <a:rPr lang="nb-NO" sz="1350" dirty="0"/>
              <a:t>Intern lojalitet og solidaritet</a:t>
            </a:r>
          </a:p>
          <a:p>
            <a:pPr marL="214313" indent="-214313">
              <a:buFont typeface="Arial" panose="020B0604020202020204" pitchFamily="34" charset="0"/>
              <a:buChar char="•"/>
            </a:pPr>
            <a:r>
              <a:rPr lang="nb-NO" sz="1350" dirty="0"/>
              <a:t>Normer </a:t>
            </a:r>
            <a:r>
              <a:rPr lang="nb-NO" sz="1350" dirty="0" err="1"/>
              <a:t>ift</a:t>
            </a:r>
            <a:r>
              <a:rPr lang="nb-NO" sz="1350" dirty="0"/>
              <a:t> pro-sosial atferd og det å være omsorgsfull</a:t>
            </a:r>
          </a:p>
          <a:p>
            <a:pPr marL="214313" indent="-214313">
              <a:buFont typeface="Arial" panose="020B0604020202020204" pitchFamily="34" charset="0"/>
              <a:buChar char="•"/>
            </a:pPr>
            <a:r>
              <a:rPr lang="nb-NO" sz="1350" dirty="0"/>
              <a:t>Positivt forsterke pro-sos- atferd og respektfull atferd</a:t>
            </a:r>
          </a:p>
          <a:p>
            <a:pPr marL="214313" indent="-214313">
              <a:buFont typeface="Arial" panose="020B0604020202020204" pitchFamily="34" charset="0"/>
              <a:buChar char="•"/>
            </a:pPr>
            <a:r>
              <a:rPr lang="nb-NO" sz="1350" dirty="0"/>
              <a:t>Tydelige sanksjoner på krenkelser og negative samhandlingsformer</a:t>
            </a:r>
          </a:p>
          <a:p>
            <a:pPr marL="214313" indent="-214313">
              <a:buFont typeface="Arial" panose="020B0604020202020204" pitchFamily="34" charset="0"/>
              <a:buChar char="•"/>
            </a:pPr>
            <a:r>
              <a:rPr lang="nb-NO" sz="1350" dirty="0"/>
              <a:t>Relativ løs struktur i klassen slik at alle elever får vise seg fram som personligheter (Eriksen &amp; Lyng 2015)</a:t>
            </a:r>
          </a:p>
          <a:p>
            <a:pPr marL="214313" indent="-214313">
              <a:buFont typeface="Arial" panose="020B0604020202020204" pitchFamily="34" charset="0"/>
              <a:buChar char="•"/>
            </a:pPr>
            <a:endParaRPr lang="nb-NO" sz="1350" dirty="0"/>
          </a:p>
        </p:txBody>
      </p:sp>
      <p:pic>
        <p:nvPicPr>
          <p:cNvPr id="9" name="Plassholder for innhold 6"/>
          <p:cNvPicPr>
            <a:picLocks noGrp="1" noChangeAspect="1"/>
          </p:cNvPicPr>
          <p:nvPr>
            <p:ph idx="1"/>
          </p:nvPr>
        </p:nvPicPr>
        <p:blipFill rotWithShape="1">
          <a:blip r:embed="rId2">
            <a:extLst>
              <a:ext uri="{28A0092B-C50C-407E-A947-70E740481C1C}">
                <a14:useLocalDpi xmlns:a14="http://schemas.microsoft.com/office/drawing/2010/main" val="0"/>
              </a:ext>
            </a:extLst>
          </a:blip>
          <a:srcRect l="19092" r="18972"/>
          <a:stretch/>
        </p:blipFill>
        <p:spPr>
          <a:xfrm>
            <a:off x="4309014" y="1993580"/>
            <a:ext cx="2154448" cy="1958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865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0450">
            <a:off x="4728016" y="371933"/>
            <a:ext cx="1762741" cy="1100849"/>
          </a:xfrm>
          <a:prstGeom prst="rect">
            <a:avLst/>
          </a:prstGeom>
          <a:ln>
            <a:noFill/>
          </a:ln>
          <a:effectLst>
            <a:outerShdw blurRad="292100" dist="139700" dir="2700000" algn="tl" rotWithShape="0">
              <a:srgbClr val="333333">
                <a:alpha val="65000"/>
              </a:srgbClr>
            </a:outerShdw>
          </a:effectLst>
        </p:spPr>
      </p:pic>
      <p:sp>
        <p:nvSpPr>
          <p:cNvPr id="2" name="Tittel 1"/>
          <p:cNvSpPr>
            <a:spLocks noGrp="1"/>
          </p:cNvSpPr>
          <p:nvPr>
            <p:ph type="title"/>
          </p:nvPr>
        </p:nvSpPr>
        <p:spPr>
          <a:xfrm>
            <a:off x="492077" y="428161"/>
            <a:ext cx="4265118" cy="857250"/>
          </a:xfrm>
        </p:spPr>
        <p:txBody>
          <a:bodyPr>
            <a:normAutofit fontScale="90000"/>
          </a:bodyPr>
          <a:lstStyle/>
          <a:p>
            <a:r>
              <a:rPr lang="nb-NO" dirty="0">
                <a:latin typeface="Rockwell Extra Bold" panose="02060903040505020403" pitchFamily="18" charset="0"/>
              </a:rPr>
              <a:t>Et tredje perspektiv? Mobbing har opphav i evolusjonen </a:t>
            </a:r>
            <a:br>
              <a:rPr lang="nb-NO" dirty="0"/>
            </a:br>
            <a:br>
              <a:rPr lang="nb-NO" dirty="0"/>
            </a:br>
            <a:endParaRPr lang="nb-NO" dirty="0"/>
          </a:p>
        </p:txBody>
      </p:sp>
      <p:sp>
        <p:nvSpPr>
          <p:cNvPr id="3" name="Plassholder for innhold 2"/>
          <p:cNvSpPr>
            <a:spLocks noGrp="1"/>
          </p:cNvSpPr>
          <p:nvPr>
            <p:ph idx="1"/>
          </p:nvPr>
        </p:nvSpPr>
        <p:spPr>
          <a:xfrm>
            <a:off x="233406" y="1486346"/>
            <a:ext cx="6230056" cy="3305573"/>
          </a:xfrm>
        </p:spPr>
        <p:txBody>
          <a:bodyPr>
            <a:normAutofit fontScale="85000" lnSpcReduction="20000"/>
          </a:bodyPr>
          <a:lstStyle/>
          <a:p>
            <a:pPr marL="0" indent="0">
              <a:buNone/>
            </a:pPr>
            <a:r>
              <a:rPr lang="nb-NO" dirty="0"/>
              <a:t>Gutter er fysiske mens jenter baksnakker og sprer i større grad rykter om hverandre. - Det er en enkelt og effektiv måte og oppnå en plass i hierarkiet på. Mobbing er en del av menneskets natur, sier evolusjonspsykolog Vibeke Ottesen.</a:t>
            </a:r>
          </a:p>
          <a:p>
            <a:r>
              <a:rPr lang="nb-NO" dirty="0"/>
              <a:t>– Fordi menn historisk ikke har visst om de var far til barn i sin omsorg, har menn </a:t>
            </a:r>
            <a:r>
              <a:rPr lang="nb-NO" dirty="0" err="1"/>
              <a:t>evolvert</a:t>
            </a:r>
            <a:r>
              <a:rPr lang="nb-NO" dirty="0"/>
              <a:t> til å bli opptatt av partnerens trofasthet. Når jenter mobber, velger de derfor å få andre jenter til å fremstå som løsaktige, sier Ottesen.</a:t>
            </a:r>
          </a:p>
          <a:p>
            <a:r>
              <a:rPr lang="nb-NO" dirty="0"/>
              <a:t>Begge kjønnene kan fryse ut enkeltindivider fra flokken.</a:t>
            </a:r>
          </a:p>
          <a:p>
            <a:r>
              <a:rPr lang="nb-NO" dirty="0"/>
              <a:t>Forskning viser at de som både blir mobbet og mobber tilbake sjelden har det bra, men de som bare mobber, er ofte populære og har gode sosiale evner.</a:t>
            </a:r>
          </a:p>
          <a:p>
            <a:r>
              <a:rPr lang="nb-NO" dirty="0"/>
              <a:t>– De har evne til empati, og god psykisk helse. Fra et evolusjonært perspektiv vurderer vi derfor om mobbing kanskje ikke er en sykelig adferd likevel. Skal vi få dem som mobber til å endre adferd må vi veilede dem til å oppnå de samme sosiale godene mobbing gir, gjennom mer prososiale handlinger. En måte en kan få de som mobber på til å endre adferd er at mobbing fremstår som ukult. Det er den aktive part som trenger veiledning ikke mobbeofre, sier forskeren.</a:t>
            </a:r>
          </a:p>
          <a:p>
            <a:pPr marL="0" indent="0">
              <a:buNone/>
            </a:pPr>
            <a:r>
              <a:rPr lang="nb-NO" b="1" dirty="0"/>
              <a:t>Evolusjonspsykolog Vibeke Ottesen. </a:t>
            </a:r>
            <a:br>
              <a:rPr lang="nb-NO" b="1" dirty="0"/>
            </a:br>
            <a:r>
              <a:rPr lang="nb-NO" b="1" dirty="0">
                <a:hlinkClick r:id="rId3"/>
              </a:rPr>
              <a:t>https://www.utdanningsnytt.no/nyheter/2017/november/mobbing-har-opphav-i-evolusjonen/</a:t>
            </a:r>
            <a:r>
              <a:rPr lang="nb-NO" b="1" dirty="0"/>
              <a:t> </a:t>
            </a:r>
          </a:p>
          <a:p>
            <a:endParaRPr lang="nb-NO" dirty="0"/>
          </a:p>
          <a:p>
            <a:pPr marL="0" indent="0">
              <a:buNone/>
            </a:pPr>
            <a:endParaRPr lang="nb-NO" dirty="0"/>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22</a:t>
            </a:fld>
            <a:endParaRPr lang="nb-NO"/>
          </a:p>
        </p:txBody>
      </p:sp>
    </p:spTree>
    <p:extLst>
      <p:ext uri="{BB962C8B-B14F-4D97-AF65-F5344CB8AC3E}">
        <p14:creationId xmlns:p14="http://schemas.microsoft.com/office/powerpoint/2010/main" val="3624622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50" dirty="0">
                <a:effectLst>
                  <a:outerShdw blurRad="38100" dist="38100" dir="2700000" algn="tl">
                    <a:srgbClr val="000000">
                      <a:alpha val="43137"/>
                    </a:srgbClr>
                  </a:outerShdw>
                </a:effectLst>
                <a:latin typeface="Rockwell Extra Bold" panose="02060903040505020403" pitchFamily="18" charset="0"/>
              </a:rPr>
              <a:t>Evolusjonsbiologi</a:t>
            </a:r>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23</a:t>
            </a:fld>
            <a:endParaRPr lang="nb-NO"/>
          </a:p>
        </p:txBody>
      </p:sp>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55" y="1285411"/>
            <a:ext cx="1726749" cy="2828296"/>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a:off x="3325716" y="1395356"/>
            <a:ext cx="3050271" cy="2862322"/>
          </a:xfrm>
          <a:prstGeom prst="rect">
            <a:avLst/>
          </a:prstGeom>
          <a:ln>
            <a:solidFill>
              <a:srgbClr val="908355"/>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500" dirty="0">
                <a:latin typeface="Adobe Garamond Pro" panose="02020502060506020403" pitchFamily="18" charset="0"/>
              </a:rPr>
              <a:t>..å slå til lyd for opprør «mot de egoistiske replikatorenes tyranni». Vi, det vil si våre hjerner, er atskilte og uavhengige nok fra våre gener til å gjøre opprør mot dem. Som vi allerede har påpekt, gjør vi det i liten målestokk hver gang vi bruker prevensjon. Det er ingen grunn til at vi ikke skal kunne gjøre opprør i stor skala også.</a:t>
            </a:r>
          </a:p>
          <a:p>
            <a:r>
              <a:rPr lang="nb-NO" sz="1500" dirty="0">
                <a:latin typeface="Adobe Garamond Pro" panose="02020502060506020403" pitchFamily="18" charset="0"/>
              </a:rPr>
              <a:t>(Richard </a:t>
            </a:r>
            <a:r>
              <a:rPr lang="nb-NO" sz="1500" dirty="0" err="1">
                <a:latin typeface="Adobe Garamond Pro" panose="02020502060506020403" pitchFamily="18" charset="0"/>
              </a:rPr>
              <a:t>Dawkins</a:t>
            </a:r>
            <a:r>
              <a:rPr lang="nb-NO" sz="1500" dirty="0">
                <a:latin typeface="Adobe Garamond Pro" panose="02020502060506020403" pitchFamily="18" charset="0"/>
              </a:rPr>
              <a:t> 2011:396. Det egoistiske genet. Humanist Forlag)</a:t>
            </a:r>
          </a:p>
        </p:txBody>
      </p:sp>
    </p:spTree>
    <p:extLst>
      <p:ext uri="{BB962C8B-B14F-4D97-AF65-F5344CB8AC3E}">
        <p14:creationId xmlns:p14="http://schemas.microsoft.com/office/powerpoint/2010/main" val="3882634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14CD48-CE59-95DE-D68D-2E4614B328D9}"/>
              </a:ext>
            </a:extLst>
          </p:cNvPr>
          <p:cNvSpPr>
            <a:spLocks noGrp="1"/>
          </p:cNvSpPr>
          <p:nvPr>
            <p:ph type="title"/>
          </p:nvPr>
        </p:nvSpPr>
        <p:spPr>
          <a:xfrm>
            <a:off x="381860" y="205085"/>
            <a:ext cx="5971385" cy="857250"/>
          </a:xfrm>
        </p:spPr>
        <p:txBody>
          <a:bodyPr/>
          <a:lstStyle/>
          <a:p>
            <a:r>
              <a:rPr lang="nb-NO" dirty="0">
                <a:latin typeface="+mj-lt"/>
              </a:rPr>
              <a:t>Sosial eksklusjon</a:t>
            </a:r>
          </a:p>
        </p:txBody>
      </p:sp>
      <p:pic>
        <p:nvPicPr>
          <p:cNvPr id="8" name="Plassholder for innhold 7" descr="Et bilde som inneholder tekst&#10;&#10;Automatisk generert beskrivelse">
            <a:extLst>
              <a:ext uri="{FF2B5EF4-FFF2-40B4-BE49-F238E27FC236}">
                <a16:creationId xmlns:a16="http://schemas.microsoft.com/office/drawing/2014/main" id="{F1C6DA12-AEA5-F889-48F8-18C1C656B859}"/>
              </a:ext>
            </a:extLst>
          </p:cNvPr>
          <p:cNvPicPr>
            <a:picLocks noGrp="1" noChangeAspect="1"/>
          </p:cNvPicPr>
          <p:nvPr>
            <p:ph idx="1"/>
          </p:nvPr>
        </p:nvPicPr>
        <p:blipFill>
          <a:blip r:embed="rId2"/>
          <a:stretch>
            <a:fillRect/>
          </a:stretch>
        </p:blipFill>
        <p:spPr>
          <a:xfrm>
            <a:off x="3122729" y="215037"/>
            <a:ext cx="3455311" cy="4619752"/>
          </a:xfrm>
          <a:prstGeom prst="rect">
            <a:avLst/>
          </a:prstGeom>
          <a:ln>
            <a:noFill/>
          </a:ln>
          <a:effectLst>
            <a:outerShdw blurRad="292100" dist="139700" dir="2700000" algn="tl" rotWithShape="0">
              <a:srgbClr val="333333">
                <a:alpha val="65000"/>
              </a:srgbClr>
            </a:outerShdw>
          </a:effectLst>
        </p:spPr>
      </p:pic>
      <p:sp>
        <p:nvSpPr>
          <p:cNvPr id="4" name="Plassholder for dato 3">
            <a:extLst>
              <a:ext uri="{FF2B5EF4-FFF2-40B4-BE49-F238E27FC236}">
                <a16:creationId xmlns:a16="http://schemas.microsoft.com/office/drawing/2014/main" id="{026CF0F8-3D43-BCA1-8F19-88079E856BF9}"/>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6" name="Plassholder for lysbildenummer 5">
            <a:extLst>
              <a:ext uri="{FF2B5EF4-FFF2-40B4-BE49-F238E27FC236}">
                <a16:creationId xmlns:a16="http://schemas.microsoft.com/office/drawing/2014/main" id="{840189C6-5F06-7C60-CE85-60AE0C88ACE6}"/>
              </a:ext>
            </a:extLst>
          </p:cNvPr>
          <p:cNvSpPr>
            <a:spLocks noGrp="1"/>
          </p:cNvSpPr>
          <p:nvPr>
            <p:ph type="sldNum" sz="quarter" idx="12"/>
          </p:nvPr>
        </p:nvSpPr>
        <p:spPr/>
        <p:txBody>
          <a:bodyPr/>
          <a:lstStyle/>
          <a:p>
            <a:fld id="{28385D78-4187-AD4C-B928-A8579EE9A756}" type="slidenum">
              <a:rPr lang="nb-NO" smtClean="0"/>
              <a:t>24</a:t>
            </a:fld>
            <a:endParaRPr lang="nb-NO"/>
          </a:p>
        </p:txBody>
      </p:sp>
      <p:sp>
        <p:nvSpPr>
          <p:cNvPr id="12" name="TekstSylinder 11">
            <a:extLst>
              <a:ext uri="{FF2B5EF4-FFF2-40B4-BE49-F238E27FC236}">
                <a16:creationId xmlns:a16="http://schemas.microsoft.com/office/drawing/2014/main" id="{68F004A2-BAA4-E99D-0C72-6AB94D3FE81A}"/>
              </a:ext>
            </a:extLst>
          </p:cNvPr>
          <p:cNvSpPr txBox="1"/>
          <p:nvPr/>
        </p:nvSpPr>
        <p:spPr>
          <a:xfrm>
            <a:off x="-3048676" y="2882406"/>
            <a:ext cx="1002831" cy="246221"/>
          </a:xfrm>
          <a:prstGeom prst="rect">
            <a:avLst/>
          </a:prstGeom>
          <a:noFill/>
        </p:spPr>
        <p:txBody>
          <a:bodyPr wrap="square" rtlCol="0">
            <a:spAutoFit/>
          </a:bodyPr>
          <a:lstStyle/>
          <a:p>
            <a:endParaRPr lang="nb-NO" sz="1000" dirty="0"/>
          </a:p>
        </p:txBody>
      </p:sp>
      <p:sp>
        <p:nvSpPr>
          <p:cNvPr id="13" name="Rectangle 3">
            <a:extLst>
              <a:ext uri="{FF2B5EF4-FFF2-40B4-BE49-F238E27FC236}">
                <a16:creationId xmlns:a16="http://schemas.microsoft.com/office/drawing/2014/main" id="{619F5D05-07B4-31A6-AB9E-ABFBA3028686}"/>
              </a:ext>
            </a:extLst>
          </p:cNvPr>
          <p:cNvSpPr>
            <a:spLocks noChangeArrowheads="1"/>
          </p:cNvSpPr>
          <p:nvPr/>
        </p:nvSpPr>
        <p:spPr bwMode="auto">
          <a:xfrm>
            <a:off x="61018" y="1012488"/>
            <a:ext cx="314346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a:ln>
                  <a:noFill/>
                </a:ln>
                <a:solidFill>
                  <a:schemeClr val="tx1"/>
                </a:solidFill>
                <a:effectLst/>
                <a:latin typeface="Arial Unicode MS"/>
              </a:rPr>
              <a:t>Behovet for å tilhøre – definert som menneskers medfødte tendens til  å få aksept og å unngå avvisning – betraktes som grunnleggende psykologisk behov</a:t>
            </a:r>
            <a:r>
              <a:rPr kumimoji="0" lang="nb-NO" altLang="nb-NO" sz="1400" b="1"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sz="14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a:ln>
                  <a:noFill/>
                </a:ln>
                <a:solidFill>
                  <a:schemeClr val="tx1"/>
                </a:solidFill>
                <a:effectLst/>
              </a:rPr>
              <a:t>Sosial ekskludering er begrep som brukes for å karakterisere dette at vi ikke blir imøtegått </a:t>
            </a:r>
            <a:r>
              <a:rPr kumimoji="0" lang="nb-NO" altLang="nb-NO" sz="1400" b="1" i="0" u="none" strike="noStrike" cap="none" normalizeH="0" baseline="0" dirty="0" err="1">
                <a:ln>
                  <a:noFill/>
                </a:ln>
                <a:solidFill>
                  <a:schemeClr val="tx1"/>
                </a:solidFill>
                <a:effectLst/>
              </a:rPr>
              <a:t>ift</a:t>
            </a:r>
            <a:r>
              <a:rPr kumimoji="0" lang="nb-NO" altLang="nb-NO" sz="1400" b="1" i="0" u="none" strike="noStrike" cap="none" normalizeH="0" baseline="0" dirty="0">
                <a:ln>
                  <a:noFill/>
                </a:ln>
                <a:solidFill>
                  <a:schemeClr val="tx1"/>
                </a:solidFill>
                <a:effectLst/>
              </a:rPr>
              <a:t> behovet for å tilhøre og bli inkludert og dermed bli avvist, mislikt, og unngått av andre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9819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469" y="152864"/>
            <a:ext cx="5971385" cy="857250"/>
          </a:xfrm>
        </p:spPr>
        <p:txBody>
          <a:bodyPr>
            <a:noAutofit/>
          </a:bodyPr>
          <a:lstStyle/>
          <a:p>
            <a:pPr algn="ctr"/>
            <a:r>
              <a:rPr lang="nb-NO" sz="3600" dirty="0">
                <a:effectLst>
                  <a:outerShdw blurRad="38100" dist="38100" dir="2700000" algn="tl">
                    <a:srgbClr val="000000">
                      <a:alpha val="43137"/>
                    </a:srgbClr>
                  </a:outerShdw>
                </a:effectLst>
                <a:latin typeface="Impact" panose="020B0806030902050204" pitchFamily="34" charset="0"/>
              </a:rPr>
              <a:t>Egoisme versus Altruisme?</a:t>
            </a:r>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25</a:t>
            </a:fld>
            <a:endParaRPr lang="nb-NO"/>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6439">
            <a:off x="4483460" y="995235"/>
            <a:ext cx="1960342" cy="3205318"/>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a:off x="118426" y="3199172"/>
            <a:ext cx="4293141" cy="1523494"/>
          </a:xfrm>
          <a:prstGeom prst="rect">
            <a:avLst/>
          </a:prstGeom>
          <a:noFill/>
        </p:spPr>
        <p:txBody>
          <a:bodyPr wrap="square" rtlCol="0">
            <a:spAutoFit/>
          </a:bodyPr>
          <a:lstStyle/>
          <a:p>
            <a:r>
              <a:rPr lang="nb-NO" b="1" dirty="0"/>
              <a:t>Biologisk effekt av altruisme: </a:t>
            </a:r>
            <a:br>
              <a:rPr lang="nb-NO" b="1" dirty="0"/>
            </a:br>
            <a:r>
              <a:rPr lang="nb-NO" sz="1500" dirty="0"/>
              <a:t>Fører til produksjon av </a:t>
            </a:r>
            <a:r>
              <a:rPr lang="nb-NO" sz="1500" b="1" i="1" dirty="0"/>
              <a:t>serotonin </a:t>
            </a:r>
            <a:r>
              <a:rPr lang="nb-NO" sz="1500" dirty="0"/>
              <a:t>som roer oss ned og gjør oss mindre bekymret. </a:t>
            </a:r>
            <a:r>
              <a:rPr lang="nb-NO" sz="1500" b="1" i="1" dirty="0"/>
              <a:t>Dopamin</a:t>
            </a:r>
            <a:r>
              <a:rPr lang="nb-NO" sz="1500" dirty="0"/>
              <a:t> som øker følelsen av velvære. Frigjør kjærlighetshormonet </a:t>
            </a:r>
            <a:r>
              <a:rPr lang="nb-NO" sz="1500" b="1" i="1" dirty="0" err="1"/>
              <a:t>oxytocin</a:t>
            </a:r>
            <a:r>
              <a:rPr lang="nb-NO" sz="1500" dirty="0"/>
              <a:t> som både øker optimismen og selvfølelsen og senker blodtrykket.</a:t>
            </a:r>
          </a:p>
        </p:txBody>
      </p:sp>
      <p:sp>
        <p:nvSpPr>
          <p:cNvPr id="7" name="TekstSylinder 6"/>
          <p:cNvSpPr txBox="1"/>
          <p:nvPr/>
        </p:nvSpPr>
        <p:spPr>
          <a:xfrm>
            <a:off x="4360252" y="4426020"/>
            <a:ext cx="3713672" cy="923330"/>
          </a:xfrm>
          <a:prstGeom prst="rect">
            <a:avLst/>
          </a:prstGeom>
          <a:noFill/>
        </p:spPr>
        <p:txBody>
          <a:bodyPr wrap="square" rtlCol="0">
            <a:spAutoFit/>
          </a:bodyPr>
          <a:lstStyle/>
          <a:p>
            <a:r>
              <a:rPr lang="nb-NO" sz="1350" dirty="0" err="1"/>
              <a:t>Warneken</a:t>
            </a:r>
            <a:r>
              <a:rPr lang="nb-NO" sz="1350" dirty="0"/>
              <a:t> &amp; </a:t>
            </a:r>
            <a:r>
              <a:rPr lang="nb-NO" sz="1350" dirty="0" err="1"/>
              <a:t>Tomasello</a:t>
            </a:r>
            <a:r>
              <a:rPr lang="nb-NO" sz="1350" dirty="0"/>
              <a:t>:</a:t>
            </a:r>
            <a:br>
              <a:rPr lang="nb-NO" sz="1350" dirty="0"/>
            </a:br>
            <a:r>
              <a:rPr lang="nb-NO" sz="1350" dirty="0">
                <a:hlinkClick r:id="rId3"/>
              </a:rPr>
              <a:t>https://youtu.be/Z-eU5xZW7cU</a:t>
            </a:r>
            <a:endParaRPr lang="nb-NO" sz="1350" dirty="0"/>
          </a:p>
          <a:p>
            <a:endParaRPr lang="nb-NO" sz="1350" dirty="0"/>
          </a:p>
          <a:p>
            <a:endParaRPr lang="nb-NO" sz="1350" dirty="0"/>
          </a:p>
        </p:txBody>
      </p:sp>
      <p:sp>
        <p:nvSpPr>
          <p:cNvPr id="8" name="TekstSylinder 7"/>
          <p:cNvSpPr txBox="1"/>
          <p:nvPr/>
        </p:nvSpPr>
        <p:spPr>
          <a:xfrm>
            <a:off x="440469" y="952303"/>
            <a:ext cx="3919783" cy="2192908"/>
          </a:xfrm>
          <a:prstGeom prst="rect">
            <a:avLst/>
          </a:prstGeom>
          <a:solidFill>
            <a:schemeClr val="bg1">
              <a:lumMod val="95000"/>
            </a:schemeClr>
          </a:solidFill>
        </p:spPr>
        <p:txBody>
          <a:bodyPr wrap="square" rtlCol="0">
            <a:spAutoFit/>
          </a:bodyPr>
          <a:lstStyle/>
          <a:p>
            <a:r>
              <a:rPr lang="nb-NO" i="1" dirty="0"/>
              <a:t>Altruisme er en etisk doktrine og filosofi som hevder at det er riktig å handle på en slik måte at det tjener en annen eller samfunnet som helhet. Altruismens motpol er egoisme, som hevder at det er riktig å handle på en slik måte at det tjener den som handler. </a:t>
            </a:r>
            <a:r>
              <a:rPr lang="nb-NO" sz="1050" dirty="0"/>
              <a:t>(https://no.wikipedia.org/wiki/Altruisme)</a:t>
            </a:r>
          </a:p>
        </p:txBody>
      </p:sp>
    </p:spTree>
    <p:extLst>
      <p:ext uri="{BB962C8B-B14F-4D97-AF65-F5344CB8AC3E}">
        <p14:creationId xmlns:p14="http://schemas.microsoft.com/office/powerpoint/2010/main" val="1370553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A2BE0B-48F0-006F-2240-6F5E6A85E849}"/>
              </a:ext>
            </a:extLst>
          </p:cNvPr>
          <p:cNvSpPr>
            <a:spLocks noGrp="1"/>
          </p:cNvSpPr>
          <p:nvPr>
            <p:ph type="title"/>
          </p:nvPr>
        </p:nvSpPr>
        <p:spPr>
          <a:xfrm>
            <a:off x="528320" y="428161"/>
            <a:ext cx="5935144" cy="857250"/>
          </a:xfrm>
        </p:spPr>
        <p:txBody>
          <a:bodyPr/>
          <a:lstStyle/>
          <a:p>
            <a:pPr algn="ctr"/>
            <a:r>
              <a:rPr lang="nb-NO" dirty="0"/>
              <a:t>Altruisme/Samarbeid (frontallappen)</a:t>
            </a:r>
          </a:p>
        </p:txBody>
      </p:sp>
      <p:pic>
        <p:nvPicPr>
          <p:cNvPr id="7" name="Altruisme barn SVT">
            <a:hlinkClick r:id="" action="ppaction://media"/>
            <a:extLst>
              <a:ext uri="{FF2B5EF4-FFF2-40B4-BE49-F238E27FC236}">
                <a16:creationId xmlns:a16="http://schemas.microsoft.com/office/drawing/2014/main" id="{4F6A5551-8F7E-9417-80AD-5E80D73D3F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7575" y="1595438"/>
            <a:ext cx="5065713" cy="2849562"/>
          </a:xfrm>
        </p:spPr>
      </p:pic>
      <p:sp>
        <p:nvSpPr>
          <p:cNvPr id="4" name="Plassholder for dato 3">
            <a:extLst>
              <a:ext uri="{FF2B5EF4-FFF2-40B4-BE49-F238E27FC236}">
                <a16:creationId xmlns:a16="http://schemas.microsoft.com/office/drawing/2014/main" id="{BD172F6A-D3A8-1832-626B-CF4809E20C1C}"/>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a:extLst>
              <a:ext uri="{FF2B5EF4-FFF2-40B4-BE49-F238E27FC236}">
                <a16:creationId xmlns:a16="http://schemas.microsoft.com/office/drawing/2014/main" id="{9F1CC60B-C2B1-B5E2-569F-2D9BB802F07C}"/>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748FE951-1FA0-CAD3-8D19-1267179F9239}"/>
              </a:ext>
            </a:extLst>
          </p:cNvPr>
          <p:cNvSpPr>
            <a:spLocks noGrp="1"/>
          </p:cNvSpPr>
          <p:nvPr>
            <p:ph type="sldNum" sz="quarter" idx="12"/>
          </p:nvPr>
        </p:nvSpPr>
        <p:spPr/>
        <p:txBody>
          <a:bodyPr/>
          <a:lstStyle/>
          <a:p>
            <a:fld id="{28385D78-4187-AD4C-B928-A8579EE9A756}" type="slidenum">
              <a:rPr lang="nb-NO" smtClean="0"/>
              <a:t>26</a:t>
            </a:fld>
            <a:endParaRPr lang="nb-NO"/>
          </a:p>
        </p:txBody>
      </p:sp>
      <mc:AlternateContent xmlns:mc="http://schemas.openxmlformats.org/markup-compatibility/2006" xmlns:p14="http://schemas.microsoft.com/office/powerpoint/2010/main">
        <mc:Choice Requires="p14">
          <p:contentPart p14:bwMode="auto" r:id="rId5">
            <p14:nvContentPartPr>
              <p14:cNvPr id="3" name="Håndskrift 2">
                <a:extLst>
                  <a:ext uri="{FF2B5EF4-FFF2-40B4-BE49-F238E27FC236}">
                    <a16:creationId xmlns:a16="http://schemas.microsoft.com/office/drawing/2014/main" id="{3F19DB12-3E3D-69DC-1A79-A217A347AF53}"/>
                  </a:ext>
                </a:extLst>
              </p14:cNvPr>
              <p14:cNvContentPartPr/>
              <p14:nvPr/>
            </p14:nvContentPartPr>
            <p14:xfrm>
              <a:off x="3443145" y="2983706"/>
              <a:ext cx="360" cy="360"/>
            </p14:xfrm>
          </p:contentPart>
        </mc:Choice>
        <mc:Fallback xmlns="">
          <p:pic>
            <p:nvPicPr>
              <p:cNvPr id="3" name="Håndskrift 2">
                <a:extLst>
                  <a:ext uri="{FF2B5EF4-FFF2-40B4-BE49-F238E27FC236}">
                    <a16:creationId xmlns:a16="http://schemas.microsoft.com/office/drawing/2014/main" id="{3F19DB12-3E3D-69DC-1A79-A217A347AF53}"/>
                  </a:ext>
                </a:extLst>
              </p:cNvPr>
              <p:cNvPicPr/>
              <p:nvPr/>
            </p:nvPicPr>
            <p:blipFill>
              <a:blip r:embed="rId6"/>
              <a:stretch>
                <a:fillRect/>
              </a:stretch>
            </p:blipFill>
            <p:spPr>
              <a:xfrm>
                <a:off x="3425505" y="2948066"/>
                <a:ext cx="36000" cy="72000"/>
              </a:xfrm>
              <a:prstGeom prst="rect">
                <a:avLst/>
              </a:prstGeom>
            </p:spPr>
          </p:pic>
        </mc:Fallback>
      </mc:AlternateContent>
    </p:spTree>
    <p:extLst>
      <p:ext uri="{BB962C8B-B14F-4D97-AF65-F5344CB8AC3E}">
        <p14:creationId xmlns:p14="http://schemas.microsoft.com/office/powerpoint/2010/main" val="15491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300" dirty="0">
                <a:latin typeface="Rockwell Extra Bold" panose="02060903040505020403" pitchFamily="18" charset="0"/>
              </a:rPr>
              <a:t>Indirekte mobbing (</a:t>
            </a:r>
            <a:r>
              <a:rPr lang="nb-NO" sz="3300" dirty="0" err="1">
                <a:latin typeface="Rockwell Extra Bold" panose="02060903040505020403" pitchFamily="18" charset="0"/>
              </a:rPr>
              <a:t>Bitching</a:t>
            </a:r>
            <a:r>
              <a:rPr lang="nb-NO" sz="3300" dirty="0">
                <a:latin typeface="Rockwell Extra Bold" panose="02060903040505020403" pitchFamily="18" charset="0"/>
              </a:rPr>
              <a:t>) </a:t>
            </a:r>
          </a:p>
        </p:txBody>
      </p:sp>
      <p:sp>
        <p:nvSpPr>
          <p:cNvPr id="3" name="Plassholder for innhold 2"/>
          <p:cNvSpPr>
            <a:spLocks noGrp="1"/>
          </p:cNvSpPr>
          <p:nvPr>
            <p:ph idx="1"/>
          </p:nvPr>
        </p:nvSpPr>
        <p:spPr>
          <a:xfrm>
            <a:off x="440440" y="1374869"/>
            <a:ext cx="6023022" cy="2850156"/>
          </a:xfrm>
        </p:spPr>
        <p:txBody>
          <a:bodyPr>
            <a:normAutofit/>
          </a:bodyPr>
          <a:lstStyle/>
          <a:p>
            <a:r>
              <a:rPr lang="nb-NO" sz="1500" dirty="0"/>
              <a:t>Er sosial mobbing gjennom for eksempel utestenging, ryktespredning eller lignende. Å bli frosset ut og ikke få være med i venneflokken og bli baksnakket, er eksempler på indirekte mobbing.</a:t>
            </a:r>
          </a:p>
        </p:txBody>
      </p:sp>
      <p:sp>
        <p:nvSpPr>
          <p:cNvPr id="4" name="Plassholder for bunntekst 3"/>
          <p:cNvSpPr>
            <a:spLocks noGrp="1"/>
          </p:cNvSpPr>
          <p:nvPr>
            <p:ph type="ftr" sz="quarter" idx="11"/>
          </p:nvPr>
        </p:nvSpPr>
        <p:spPr/>
        <p:txBody>
          <a:bodyPr/>
          <a:lstStyle/>
          <a:p>
            <a:r>
              <a:rPr lang="nb-NO" dirty="0"/>
              <a:t>Frid Lindstøl Profesjonsverksted, mobbing og </a:t>
            </a:r>
            <a:r>
              <a:rPr lang="nb-NO" dirty="0" err="1"/>
              <a:t>bitching</a:t>
            </a:r>
            <a:r>
              <a:rPr lang="nb-NO" dirty="0"/>
              <a:t> 2012</a:t>
            </a:r>
          </a:p>
        </p:txBody>
      </p:sp>
      <p:pic>
        <p:nvPicPr>
          <p:cNvPr id="5" name="Plassholder for innhold 3" descr="girls.jpg"/>
          <p:cNvPicPr>
            <a:picLocks noChangeAspect="1"/>
          </p:cNvPicPr>
          <p:nvPr/>
        </p:nvPicPr>
        <p:blipFill>
          <a:blip r:embed="rId2" cstate="print"/>
          <a:stretch>
            <a:fillRect/>
          </a:stretch>
        </p:blipFill>
        <p:spPr>
          <a:xfrm>
            <a:off x="1534953" y="2147762"/>
            <a:ext cx="3833995" cy="2605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7370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p:cNvPicPr>
            <a:picLocks noChangeAspect="1"/>
          </p:cNvPicPr>
          <p:nvPr/>
        </p:nvPicPr>
        <p:blipFill rotWithShape="1">
          <a:blip r:embed="rId2">
            <a:extLst>
              <a:ext uri="{28A0092B-C50C-407E-A947-70E740481C1C}">
                <a14:useLocalDpi xmlns:a14="http://schemas.microsoft.com/office/drawing/2010/main" val="0"/>
              </a:ext>
            </a:extLst>
          </a:blip>
          <a:srcRect l="16591" t="592" r="16591" b="-1"/>
          <a:stretch/>
        </p:blipFill>
        <p:spPr>
          <a:xfrm>
            <a:off x="3094587" y="2514097"/>
            <a:ext cx="1449237" cy="2156123"/>
          </a:xfrm>
          <a:prstGeom prst="rect">
            <a:avLst/>
          </a:prstGeom>
          <a:ln>
            <a:noFill/>
          </a:ln>
          <a:effectLst>
            <a:outerShdw blurRad="292100" dist="139700" dir="2700000" algn="tl" rotWithShape="0">
              <a:srgbClr val="333333">
                <a:alpha val="65000"/>
              </a:srgbClr>
            </a:outerShdw>
          </a:effectLst>
        </p:spPr>
      </p:pic>
      <p:pic>
        <p:nvPicPr>
          <p:cNvPr id="10" name="Bilde 9"/>
          <p:cNvPicPr>
            <a:picLocks noChangeAspect="1"/>
          </p:cNvPicPr>
          <p:nvPr/>
        </p:nvPicPr>
        <p:blipFill rotWithShape="1">
          <a:blip r:embed="rId3">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28</a:t>
            </a:fld>
            <a:endParaRPr lang="nb-NO" noProof="0"/>
          </a:p>
        </p:txBody>
      </p:sp>
      <p:sp>
        <p:nvSpPr>
          <p:cNvPr id="8" name="TekstSylinder 7"/>
          <p:cNvSpPr txBox="1"/>
          <p:nvPr/>
        </p:nvSpPr>
        <p:spPr>
          <a:xfrm>
            <a:off x="594570" y="247776"/>
            <a:ext cx="5713424" cy="715581"/>
          </a:xfrm>
          <a:prstGeom prst="rect">
            <a:avLst/>
          </a:prstGeom>
          <a:noFill/>
        </p:spPr>
        <p:txBody>
          <a:bodyPr wrap="none" rtlCol="0">
            <a:spAutoFit/>
          </a:bodyPr>
          <a:lstStyle/>
          <a:p>
            <a:r>
              <a:rPr lang="nb-NO" sz="4050" b="1" dirty="0">
                <a:solidFill>
                  <a:schemeClr val="bg1"/>
                </a:solidFill>
                <a:effectLst>
                  <a:outerShdw blurRad="38100" dist="38100" dir="2700000" algn="tl">
                    <a:srgbClr val="000000">
                      <a:alpha val="43137"/>
                    </a:srgbClr>
                  </a:outerShdw>
                </a:effectLst>
                <a:latin typeface="Rockwell Extra Bold" panose="02060903040505020403" pitchFamily="18" charset="0"/>
              </a:rPr>
              <a:t>Eksklusjonsangst</a:t>
            </a:r>
            <a:endParaRPr lang="nb-NO" sz="4050" dirty="0">
              <a:solidFill>
                <a:schemeClr val="bg1"/>
              </a:solidFill>
              <a:effectLst>
                <a:outerShdw blurRad="38100" dist="38100" dir="2700000" algn="tl">
                  <a:srgbClr val="000000">
                    <a:alpha val="43137"/>
                  </a:srgbClr>
                </a:outerShdw>
              </a:effectLst>
              <a:latin typeface="Rockwell Extra Bold" panose="02060903040505020403" pitchFamily="18" charset="0"/>
            </a:endParaRPr>
          </a:p>
        </p:txBody>
      </p:sp>
      <p:sp>
        <p:nvSpPr>
          <p:cNvPr id="9" name="TekstSylinder 8"/>
          <p:cNvSpPr txBox="1"/>
          <p:nvPr/>
        </p:nvSpPr>
        <p:spPr>
          <a:xfrm>
            <a:off x="134076" y="1274119"/>
            <a:ext cx="4409748" cy="1754326"/>
          </a:xfrm>
          <a:prstGeom prst="rect">
            <a:avLst/>
          </a:prstGeom>
          <a:noFill/>
        </p:spPr>
        <p:txBody>
          <a:bodyPr wrap="square" rtlCol="0">
            <a:spAutoFit/>
          </a:bodyPr>
          <a:lstStyle/>
          <a:p>
            <a:r>
              <a:rPr lang="nb-NO" sz="1350" dirty="0"/>
              <a:t>Når gruppemedlemmer opplever at deres sosiale tilhørighet blir truet, kan den sosiale </a:t>
            </a:r>
            <a:r>
              <a:rPr lang="nb-NO" sz="1350" b="1" dirty="0"/>
              <a:t>eksklusjonsangsten</a:t>
            </a:r>
            <a:r>
              <a:rPr lang="nb-NO" sz="1350" dirty="0"/>
              <a:t> tippe over i </a:t>
            </a:r>
            <a:r>
              <a:rPr lang="nb-NO" sz="1350" b="1" dirty="0"/>
              <a:t>sosial panikk </a:t>
            </a:r>
            <a:r>
              <a:rPr lang="nb-NO" sz="1350" dirty="0"/>
              <a:t>som kaller på en lindring. Da kan produksjon av forakt for og ekskludering av andre oppleves som et mulig svar: en definerer og skiller ut noen som «de(n) andre» som ikke lenger er gjenstand for empati (abjisering). </a:t>
            </a:r>
          </a:p>
          <a:p>
            <a:r>
              <a:rPr lang="nb-NO" sz="1350" dirty="0"/>
              <a:t>NOVA 14/2015:130</a:t>
            </a:r>
          </a:p>
          <a:p>
            <a:endParaRPr lang="nb-NO" sz="1350" dirty="0"/>
          </a:p>
        </p:txBody>
      </p:sp>
      <p:sp>
        <p:nvSpPr>
          <p:cNvPr id="11" name="TekstSylinder 10"/>
          <p:cNvSpPr txBox="1"/>
          <p:nvPr/>
        </p:nvSpPr>
        <p:spPr>
          <a:xfrm rot="276240">
            <a:off x="376606" y="3931366"/>
            <a:ext cx="2631059" cy="698589"/>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a:t>
            </a:r>
            <a:r>
              <a:rPr lang="nb-NO" sz="788" b="1" dirty="0"/>
              <a:t>INGUNN MARIE ERIKSEN, NOVA. SELMA THERESE LYNG,</a:t>
            </a:r>
            <a:r>
              <a:rPr lang="nb-NO" sz="788" dirty="0"/>
              <a:t> AFI Norsk institutt for forskning om oppvekst, velferd og aldring. </a:t>
            </a:r>
            <a:r>
              <a:rPr lang="nb-NO" sz="788" b="1" dirty="0"/>
              <a:t>NOVA Rapport 14/2015</a:t>
            </a:r>
          </a:p>
        </p:txBody>
      </p:sp>
      <p:sp>
        <p:nvSpPr>
          <p:cNvPr id="12" name="TekstSylinder 10"/>
          <p:cNvSpPr txBox="1"/>
          <p:nvPr/>
        </p:nvSpPr>
        <p:spPr>
          <a:xfrm rot="21425467">
            <a:off x="400546" y="2918429"/>
            <a:ext cx="1708445" cy="819840"/>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Klassikere: </a:t>
            </a:r>
            <a:r>
              <a:rPr lang="en-US" sz="788" dirty="0" err="1"/>
              <a:t>Sherif</a:t>
            </a:r>
            <a:r>
              <a:rPr lang="en-US" sz="788" dirty="0"/>
              <a:t>, </a:t>
            </a:r>
            <a:r>
              <a:rPr lang="en-US" sz="788" dirty="0" err="1"/>
              <a:t>Muzafer</a:t>
            </a:r>
            <a:r>
              <a:rPr lang="en-US" sz="788" dirty="0"/>
              <a:t> (1936), The Psychology of Social Norms. New York: Harper and Brothers.</a:t>
            </a:r>
          </a:p>
          <a:p>
            <a:r>
              <a:rPr lang="en-US" sz="788" dirty="0"/>
              <a:t>Asch, </a:t>
            </a:r>
            <a:r>
              <a:rPr lang="en-US" sz="788" dirty="0" err="1"/>
              <a:t>Solmon</a:t>
            </a:r>
            <a:r>
              <a:rPr lang="en-US" sz="788" dirty="0"/>
              <a:t> E. (1955), «Opinions and Social Pressure». Scientiﬁc American, 193 (5):31–35. </a:t>
            </a: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4297">
            <a:off x="4659296" y="1667613"/>
            <a:ext cx="1985963" cy="2786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46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43308" y="1245178"/>
            <a:ext cx="4981755" cy="1244470"/>
          </a:xfrm>
        </p:spPr>
        <p:txBody>
          <a:bodyPr>
            <a:normAutofit/>
          </a:bodyPr>
          <a:lstStyle/>
          <a:p>
            <a:pPr marL="0" indent="0">
              <a:buNone/>
            </a:pPr>
            <a:r>
              <a:rPr lang="nb-NO" sz="2550" dirty="0">
                <a:effectLst>
                  <a:outerShdw blurRad="38100" dist="38100" dir="2700000" algn="tl">
                    <a:srgbClr val="000000">
                      <a:alpha val="43137"/>
                    </a:srgbClr>
                  </a:outerShdw>
                </a:effectLst>
                <a:latin typeface="Rockwell" panose="02060603020205020403" pitchFamily="18" charset="0"/>
              </a:rPr>
              <a:t>Bygge klassen som et kollektiv</a:t>
            </a:r>
          </a:p>
          <a:p>
            <a:pPr marL="0" indent="0">
              <a:buNone/>
            </a:pPr>
            <a:r>
              <a:rPr lang="nb-NO" sz="2550" dirty="0">
                <a:effectLst>
                  <a:outerShdw blurRad="38100" dist="38100" dir="2700000" algn="tl">
                    <a:srgbClr val="000000">
                      <a:alpha val="43137"/>
                    </a:srgbClr>
                  </a:outerShdw>
                </a:effectLst>
                <a:latin typeface="Rockwell" panose="02060603020205020403" pitchFamily="18" charset="0"/>
              </a:rPr>
              <a:t>og «gyldig vi». </a:t>
            </a:r>
            <a:endParaRPr lang="nb-NO" sz="2550" dirty="0">
              <a:latin typeface="Rockwell" panose="02060603020205020403" pitchFamily="18" charset="0"/>
            </a:endParaRPr>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29</a:t>
            </a:fld>
            <a:endParaRPr lang="nb-NO"/>
          </a:p>
        </p:txBody>
      </p:sp>
      <p:pic>
        <p:nvPicPr>
          <p:cNvPr id="7" name="Bilde 6"/>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2" name="Tittel 1"/>
          <p:cNvSpPr>
            <a:spLocks noGrp="1"/>
          </p:cNvSpPr>
          <p:nvPr>
            <p:ph type="title"/>
          </p:nvPr>
        </p:nvSpPr>
        <p:spPr>
          <a:xfrm>
            <a:off x="443308" y="198947"/>
            <a:ext cx="5971385" cy="857250"/>
          </a:xfrm>
          <a:solidFill>
            <a:schemeClr val="tx1"/>
          </a:solidFill>
        </p:spPr>
        <p:txBody>
          <a:bodyPr>
            <a:noAutofit/>
          </a:bodyPr>
          <a:lstStyle/>
          <a:p>
            <a:pPr algn="ctr"/>
            <a:r>
              <a:rPr lang="nb-NO" sz="4500" dirty="0">
                <a:solidFill>
                  <a:srgbClr val="FFEC16"/>
                </a:solidFill>
                <a:effectLst>
                  <a:outerShdw blurRad="38100" dist="38100" dir="2700000" algn="tl">
                    <a:srgbClr val="000000">
                      <a:alpha val="43137"/>
                    </a:srgbClr>
                  </a:outerShdw>
                </a:effectLst>
                <a:latin typeface="Rockwell Extra Bold" panose="02060903040505020403" pitchFamily="18" charset="0"/>
              </a:rPr>
              <a:t>OPPRYDDING!</a:t>
            </a:r>
          </a:p>
        </p:txBody>
      </p:sp>
      <p:pic>
        <p:nvPicPr>
          <p:cNvPr id="8" name="Bilde 7"/>
          <p:cNvPicPr>
            <a:picLocks noChangeAspect="1"/>
          </p:cNvPicPr>
          <p:nvPr/>
        </p:nvPicPr>
        <p:blipFill rotWithShape="1">
          <a:blip r:embed="rId3">
            <a:extLst>
              <a:ext uri="{28A0092B-C50C-407E-A947-70E740481C1C}">
                <a14:useLocalDpi xmlns:a14="http://schemas.microsoft.com/office/drawing/2010/main" val="0"/>
              </a:ext>
            </a:extLst>
          </a:blip>
          <a:srcRect l="16591" t="592" r="16591" b="-1"/>
          <a:stretch/>
        </p:blipFill>
        <p:spPr>
          <a:xfrm rot="21448188">
            <a:off x="4612332" y="2890520"/>
            <a:ext cx="1449237" cy="2156123"/>
          </a:xfrm>
          <a:prstGeom prst="rect">
            <a:avLst/>
          </a:prstGeom>
          <a:ln>
            <a:noFill/>
          </a:ln>
          <a:effectLst>
            <a:outerShdw blurRad="292100" dist="139700" dir="2700000" algn="tl" rotWithShape="0">
              <a:srgbClr val="333333">
                <a:alpha val="65000"/>
              </a:srgbClr>
            </a:outerShdw>
          </a:effectLst>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4297">
            <a:off x="5165179" y="1363836"/>
            <a:ext cx="1547183" cy="2170508"/>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a:off x="443308" y="2184175"/>
            <a:ext cx="3897936" cy="251607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nb-NO" sz="2100" dirty="0">
                <a:latin typeface="Rockwell" panose="02060603020205020403" pitchFamily="18" charset="0"/>
              </a:rPr>
              <a:t>Mobilisere og aktivisere empati og sosialt ansvar. </a:t>
            </a:r>
            <a:br>
              <a:rPr lang="nb-NO" sz="2100" dirty="0"/>
            </a:br>
            <a:r>
              <a:rPr lang="nb-NO" sz="1350" b="1" dirty="0"/>
              <a:t>Empati</a:t>
            </a:r>
            <a:r>
              <a:rPr lang="nb-NO" sz="1350" dirty="0"/>
              <a:t> (fra gammelgresk, </a:t>
            </a:r>
            <a:r>
              <a:rPr lang="nb-NO" sz="1350" dirty="0" err="1"/>
              <a:t>empatheia</a:t>
            </a:r>
            <a:r>
              <a:rPr lang="nb-NO" sz="1350" dirty="0"/>
              <a:t>) er evnen til å sette seg inn i andres følelsesliv.</a:t>
            </a:r>
          </a:p>
          <a:p>
            <a:r>
              <a:rPr lang="nb-NO" sz="2100" dirty="0">
                <a:latin typeface="Rockwell" panose="02060603020205020403" pitchFamily="18" charset="0"/>
              </a:rPr>
              <a:t>Holdninger</a:t>
            </a:r>
            <a:br>
              <a:rPr lang="nb-NO" sz="2100" dirty="0"/>
            </a:br>
            <a:r>
              <a:rPr lang="nb-NO" sz="1350" dirty="0"/>
              <a:t>betegnelse for vedvarende beredskap til å reagere positivt eller negativt overfor spesielle objekter, ideer og verdier. Holdninger kommer til uttrykk gjennom oppfatninger og meningsytringer, som følelsesmessige reaksjoner, og i </a:t>
            </a:r>
            <a:r>
              <a:rPr lang="nb-NO" sz="1350" b="1" dirty="0"/>
              <a:t>handlinger.</a:t>
            </a:r>
            <a:endParaRPr lang="nb-NO" sz="1350" dirty="0"/>
          </a:p>
        </p:txBody>
      </p:sp>
    </p:spTree>
    <p:extLst>
      <p:ext uri="{BB962C8B-B14F-4D97-AF65-F5344CB8AC3E}">
        <p14:creationId xmlns:p14="http://schemas.microsoft.com/office/powerpoint/2010/main" val="284247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6258" y="90936"/>
            <a:ext cx="5971385" cy="857250"/>
          </a:xfrm>
        </p:spPr>
        <p:txBody>
          <a:bodyPr>
            <a:normAutofit/>
          </a:bodyPr>
          <a:lstStyle/>
          <a:p>
            <a:pPr algn="ctr"/>
            <a:r>
              <a:rPr lang="nb-NO" sz="3300" dirty="0">
                <a:latin typeface="Impact" panose="020B0806030902050204" pitchFamily="34" charset="0"/>
              </a:rPr>
              <a:t>Hva er mobbing?</a:t>
            </a:r>
          </a:p>
        </p:txBody>
      </p:sp>
      <p:sp>
        <p:nvSpPr>
          <p:cNvPr id="3" name="Plassholder for innhold 2"/>
          <p:cNvSpPr>
            <a:spLocks noGrp="1"/>
          </p:cNvSpPr>
          <p:nvPr>
            <p:ph idx="1"/>
          </p:nvPr>
        </p:nvSpPr>
        <p:spPr>
          <a:xfrm>
            <a:off x="440440" y="2273952"/>
            <a:ext cx="6023022" cy="2285079"/>
          </a:xfrm>
        </p:spPr>
        <p:txBody>
          <a:bodyPr>
            <a:normAutofit/>
          </a:bodyPr>
          <a:lstStyle/>
          <a:p>
            <a:r>
              <a:rPr lang="nb-NO" b="1" dirty="0"/>
              <a:t>Mobbing</a:t>
            </a:r>
            <a:r>
              <a:rPr lang="nb-NO" dirty="0"/>
              <a:t> er "gjentatt negativ eller ”ondsinnet” atferd fra en eller flere rettet mot en elev som har vansker for å forsvare seg. Gjentatt erting på en ubehagelig og sårende måte er også </a:t>
            </a:r>
            <a:r>
              <a:rPr lang="nb-NO" b="1" dirty="0"/>
              <a:t>mobbing</a:t>
            </a:r>
            <a:r>
              <a:rPr lang="nb-NO" dirty="0"/>
              <a:t>". Atferden må finne sted 2 eller 3 ganger i måneden eller oftere for å </a:t>
            </a:r>
            <a:r>
              <a:rPr lang="nb-NO" b="1" dirty="0"/>
              <a:t>defineres</a:t>
            </a:r>
            <a:r>
              <a:rPr lang="nb-NO" dirty="0"/>
              <a:t> som </a:t>
            </a:r>
            <a:r>
              <a:rPr lang="nb-NO" b="1" dirty="0"/>
              <a:t>mobbing</a:t>
            </a:r>
            <a:r>
              <a:rPr lang="nb-NO" dirty="0"/>
              <a:t>.</a:t>
            </a:r>
          </a:p>
          <a:p>
            <a:r>
              <a:rPr lang="nb-NO" dirty="0"/>
              <a:t>Mobbing er gjentatte krenkelser mot en person som har vanskelig for å forsvare seg. Det kan dreie seg om for eksempel erting, utestenging, spredning av løgner, trusler, negative kommentarer om utseende og fysiske krenkelser som slag, dytting og sparking.</a:t>
            </a:r>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a:t>
            </a:fld>
            <a:endParaRPr lang="nb-NO"/>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244" y="865920"/>
            <a:ext cx="1964165" cy="1194672"/>
          </a:xfrm>
          <a:prstGeom prst="rect">
            <a:avLst/>
          </a:prstGeom>
        </p:spPr>
      </p:pic>
      <p:sp>
        <p:nvSpPr>
          <p:cNvPr id="8" name="TekstSylinder 7"/>
          <p:cNvSpPr txBox="1"/>
          <p:nvPr/>
        </p:nvSpPr>
        <p:spPr>
          <a:xfrm>
            <a:off x="869003" y="860263"/>
            <a:ext cx="3185241" cy="1200329"/>
          </a:xfrm>
          <a:prstGeom prst="rect">
            <a:avLst/>
          </a:prstGeom>
          <a:solidFill>
            <a:schemeClr val="bg1">
              <a:lumMod val="95000"/>
            </a:schemeClr>
          </a:solidFill>
        </p:spPr>
        <p:txBody>
          <a:bodyPr wrap="square" rtlCol="0">
            <a:spAutoFit/>
          </a:bodyPr>
          <a:lstStyle/>
          <a:p>
            <a:r>
              <a:rPr lang="nb-NO" altLang="nb-NO" b="1" i="1" dirty="0"/>
              <a:t>Fysisk og/eller psykisk plaging, som gjentas over tid, og hvor det er et ujevnt styrkeforhold mellom utøver og offer </a:t>
            </a:r>
          </a:p>
        </p:txBody>
      </p:sp>
    </p:spTree>
    <p:extLst>
      <p:ext uri="{BB962C8B-B14F-4D97-AF65-F5344CB8AC3E}">
        <p14:creationId xmlns:p14="http://schemas.microsoft.com/office/powerpoint/2010/main" val="388409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30</a:t>
            </a:fld>
            <a:endParaRPr lang="nb-NO" noProof="0"/>
          </a:p>
        </p:txBody>
      </p:sp>
      <p:sp>
        <p:nvSpPr>
          <p:cNvPr id="8" name="TekstSylinder 7"/>
          <p:cNvSpPr txBox="1"/>
          <p:nvPr/>
        </p:nvSpPr>
        <p:spPr>
          <a:xfrm>
            <a:off x="783876" y="28869"/>
            <a:ext cx="6003567" cy="1200329"/>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Bygge klassen som et kollektiv</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og «gyldig vi». </a:t>
            </a:r>
          </a:p>
        </p:txBody>
      </p:sp>
      <p:sp>
        <p:nvSpPr>
          <p:cNvPr id="9" name="TekstSylinder 8"/>
          <p:cNvSpPr txBox="1"/>
          <p:nvPr/>
        </p:nvSpPr>
        <p:spPr>
          <a:xfrm>
            <a:off x="147882" y="1362595"/>
            <a:ext cx="6590989" cy="2377574"/>
          </a:xfrm>
          <a:prstGeom prst="rect">
            <a:avLst/>
          </a:prstGeom>
          <a:noFill/>
        </p:spPr>
        <p:txBody>
          <a:bodyPr wrap="square" rtlCol="0">
            <a:spAutoFit/>
          </a:bodyPr>
          <a:lstStyle/>
          <a:p>
            <a:r>
              <a:rPr lang="nb-NO" sz="1350" dirty="0"/>
              <a:t>«Mens så å si alle lærere og ledere i materialet framhever at det er viktig å skape et godt klassemiljø, var læreren for denne klassen den eneste som artikulerte betydningen av å «bygge klassen som kollektiv». Etter hans mening har det økte fokuset på betydningen av kontaktlærerens relasjonsarbeid vært sentrert rundt relasjoner til enkeltelever, mens arbeidet med å bygge klassekollektivet får mindre oppmerksomhet – til tross for at «det koker jo ned til at dette gruppekollektivet er den viktigste ramma i deres skolehverdag». Han framhevet at man tidlig «må få i gang klassekollektivet, for da vil det etter hvert sette i gang positive prosesser»: Fordi en </a:t>
            </a:r>
            <a:r>
              <a:rPr lang="nb-NO" sz="1350" b="1" dirty="0"/>
              <a:t>klasses historie og oppfatning av seg selv som kollektiv virker selvforsterkende som en «selvoppfyllende profeti»</a:t>
            </a:r>
            <a:r>
              <a:rPr lang="nb-NO" sz="1350" dirty="0"/>
              <a:t>, er det viktig å forsøke å bygge opp og positivt forsterke en god opplevelse av at klassen som gruppe og kollektiv er flinke på noe – også det de er gode på sosialt» (Ibid:124)</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pic>
        <p:nvPicPr>
          <p:cNvPr id="12" name="Bilde 11">
            <a:extLst>
              <a:ext uri="{FF2B5EF4-FFF2-40B4-BE49-F238E27FC236}">
                <a16:creationId xmlns:a16="http://schemas.microsoft.com/office/drawing/2014/main" id="{05C4DB8F-D38A-4504-90E4-6BC5254C5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4297">
            <a:off x="5281394" y="3540975"/>
            <a:ext cx="832818" cy="1168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30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31</a:t>
            </a:fld>
            <a:endParaRPr lang="nb-NO" noProof="0"/>
          </a:p>
        </p:txBody>
      </p:sp>
      <p:sp>
        <p:nvSpPr>
          <p:cNvPr id="8" name="TekstSylinder 7"/>
          <p:cNvSpPr txBox="1"/>
          <p:nvPr/>
        </p:nvSpPr>
        <p:spPr>
          <a:xfrm>
            <a:off x="273483" y="93333"/>
            <a:ext cx="6547242" cy="923330"/>
          </a:xfrm>
          <a:prstGeom prst="rect">
            <a:avLst/>
          </a:prstGeom>
          <a:noFill/>
        </p:spPr>
        <p:txBody>
          <a:bodyPr wrap="none" rtlCol="0">
            <a:spAutoFit/>
          </a:bodyPr>
          <a:lstStyle/>
          <a:p>
            <a:r>
              <a:rPr lang="nb-NO" sz="2700" dirty="0">
                <a:solidFill>
                  <a:schemeClr val="bg1"/>
                </a:solidFill>
                <a:effectLst>
                  <a:outerShdw blurRad="38100" dist="38100" dir="2700000" algn="tl">
                    <a:srgbClr val="000000">
                      <a:alpha val="43137"/>
                    </a:srgbClr>
                  </a:outerShdw>
                </a:effectLst>
                <a:latin typeface="Rockwell Extra Bold" panose="02060903040505020403" pitchFamily="18" charset="0"/>
              </a:rPr>
              <a:t>Bygge klassen som et kollektiv</a:t>
            </a:r>
          </a:p>
          <a:p>
            <a:r>
              <a:rPr lang="nb-NO" sz="2700" dirty="0">
                <a:solidFill>
                  <a:schemeClr val="bg1"/>
                </a:solidFill>
                <a:effectLst>
                  <a:outerShdw blurRad="38100" dist="38100" dir="2700000" algn="tl">
                    <a:srgbClr val="000000">
                      <a:alpha val="43137"/>
                    </a:srgbClr>
                  </a:outerShdw>
                </a:effectLst>
                <a:latin typeface="Rockwell Extra Bold" panose="02060903040505020403" pitchFamily="18" charset="0"/>
              </a:rPr>
              <a:t>og «gyldig vi». </a:t>
            </a:r>
          </a:p>
        </p:txBody>
      </p:sp>
      <p:sp>
        <p:nvSpPr>
          <p:cNvPr id="9" name="TekstSylinder 8"/>
          <p:cNvSpPr txBox="1"/>
          <p:nvPr/>
        </p:nvSpPr>
        <p:spPr>
          <a:xfrm>
            <a:off x="273483" y="1284014"/>
            <a:ext cx="6590989" cy="2169825"/>
          </a:xfrm>
          <a:prstGeom prst="rect">
            <a:avLst/>
          </a:prstGeom>
          <a:noFill/>
        </p:spPr>
        <p:txBody>
          <a:bodyPr wrap="square" rtlCol="0">
            <a:spAutoFit/>
          </a:bodyPr>
          <a:lstStyle/>
          <a:p>
            <a:r>
              <a:rPr lang="nb-NO" sz="1350" dirty="0"/>
              <a:t>- At man er trygge og stoler på hverandre. Og at alle kan være</a:t>
            </a:r>
          </a:p>
          <a:p>
            <a:r>
              <a:rPr lang="nb-NO" sz="1350" dirty="0"/>
              <a:t>med alle. Så sånn har i hvert fall vi det.</a:t>
            </a:r>
          </a:p>
          <a:p>
            <a:r>
              <a:rPr lang="nb-NO" sz="1350" dirty="0"/>
              <a:t>- Vi er den klassen som har best samhold og klassemiljø på</a:t>
            </a:r>
          </a:p>
          <a:p>
            <a:r>
              <a:rPr lang="nb-NO" sz="1350" dirty="0"/>
              <a:t>tiendetrinnet.</a:t>
            </a:r>
          </a:p>
          <a:p>
            <a:r>
              <a:rPr lang="nb-NO" sz="1350" dirty="0"/>
              <a:t>- Vi er ganske mange forskjellige personligheter. Og siden det er</a:t>
            </a:r>
          </a:p>
          <a:p>
            <a:r>
              <a:rPr lang="nb-NO" sz="1350" dirty="0"/>
              <a:t>så mange som skiller seg ut og er unormale da, for å si det sånn, så blir det liksom normalt allikevel.</a:t>
            </a:r>
          </a:p>
          <a:p>
            <a:r>
              <a:rPr lang="nb-NO" sz="1350" dirty="0"/>
              <a:t>- Og så er det ingen som er overlegne i klassen. Alle er liksom</a:t>
            </a:r>
          </a:p>
          <a:p>
            <a:r>
              <a:rPr lang="nb-NO" sz="1350" dirty="0"/>
              <a:t>på samme nivå og alle prøver å hjelpe alle. Det er lite sånne</a:t>
            </a:r>
          </a:p>
          <a:p>
            <a:r>
              <a:rPr lang="nb-NO" sz="1350" dirty="0"/>
              <a:t>skiller mellom populære og mindre populære(Eriksen &amp; Lyng 2015:122)</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pic>
        <p:nvPicPr>
          <p:cNvPr id="12" name="Bilde 11"/>
          <p:cNvPicPr>
            <a:picLocks noChangeAspect="1"/>
          </p:cNvPicPr>
          <p:nvPr/>
        </p:nvPicPr>
        <p:blipFill rotWithShape="1">
          <a:blip r:embed="rId3">
            <a:extLst>
              <a:ext uri="{28A0092B-C50C-407E-A947-70E740481C1C}">
                <a14:useLocalDpi xmlns:a14="http://schemas.microsoft.com/office/drawing/2010/main" val="0"/>
              </a:ext>
            </a:extLst>
          </a:blip>
          <a:srcRect l="-94" t="15257"/>
          <a:stretch/>
        </p:blipFill>
        <p:spPr>
          <a:xfrm>
            <a:off x="1" y="3393445"/>
            <a:ext cx="6864470" cy="1750057"/>
          </a:xfrm>
          <a:prstGeom prst="rect">
            <a:avLst/>
          </a:prstGeom>
        </p:spPr>
      </p:pic>
    </p:spTree>
    <p:extLst>
      <p:ext uri="{BB962C8B-B14F-4D97-AF65-F5344CB8AC3E}">
        <p14:creationId xmlns:p14="http://schemas.microsoft.com/office/powerpoint/2010/main" val="45595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32</a:t>
            </a:fld>
            <a:endParaRPr lang="nb-NO" noProof="0"/>
          </a:p>
        </p:txBody>
      </p:sp>
      <p:sp>
        <p:nvSpPr>
          <p:cNvPr id="8" name="TekstSylinder 7"/>
          <p:cNvSpPr txBox="1"/>
          <p:nvPr/>
        </p:nvSpPr>
        <p:spPr>
          <a:xfrm>
            <a:off x="783876" y="28869"/>
            <a:ext cx="6003567" cy="1200329"/>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Bygge klassen som et kollektiv</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og «gyldig vi». </a:t>
            </a:r>
          </a:p>
        </p:txBody>
      </p:sp>
      <p:sp>
        <p:nvSpPr>
          <p:cNvPr id="9" name="TekstSylinder 8"/>
          <p:cNvSpPr txBox="1"/>
          <p:nvPr/>
        </p:nvSpPr>
        <p:spPr>
          <a:xfrm>
            <a:off x="147882" y="1362595"/>
            <a:ext cx="6590989" cy="715581"/>
          </a:xfrm>
          <a:prstGeom prst="rect">
            <a:avLst/>
          </a:prstGeom>
          <a:noFill/>
        </p:spPr>
        <p:txBody>
          <a:bodyPr wrap="square" rtlCol="0">
            <a:spAutoFit/>
          </a:bodyPr>
          <a:lstStyle/>
          <a:p>
            <a:r>
              <a:rPr lang="nb-NO" sz="1350" dirty="0"/>
              <a:t>Hvordan fordommer og diskriminering mellom grupper kan oppstå viser </a:t>
            </a:r>
            <a:r>
              <a:rPr lang="nb-NO" sz="1350" dirty="0" err="1"/>
              <a:t>Sherifs</a:t>
            </a:r>
            <a:r>
              <a:rPr lang="nb-NO" sz="1350" dirty="0"/>
              <a:t> studie oss at det å skape felles mål for grupper som allerede står i konflikt med hverandre, kan bidra til å redusere eksisterende fordommer og forbedre grupperelasjonen </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sp>
        <p:nvSpPr>
          <p:cNvPr id="12" name="TekstSylinder 10"/>
          <p:cNvSpPr txBox="1"/>
          <p:nvPr/>
        </p:nvSpPr>
        <p:spPr>
          <a:xfrm rot="21425467">
            <a:off x="454937" y="2210546"/>
            <a:ext cx="4228411" cy="577338"/>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Klassikere: </a:t>
            </a:r>
            <a:r>
              <a:rPr lang="en-US" sz="788" dirty="0" err="1"/>
              <a:t>Sherif</a:t>
            </a:r>
            <a:r>
              <a:rPr lang="en-US" sz="788" dirty="0"/>
              <a:t>, </a:t>
            </a:r>
            <a:r>
              <a:rPr lang="en-US" sz="788" dirty="0" err="1"/>
              <a:t>Muzafer</a:t>
            </a:r>
            <a:r>
              <a:rPr lang="en-US" sz="788" dirty="0"/>
              <a:t> (1936), The Psychology of Social Norms. New York: Harper and Brothers.</a:t>
            </a:r>
          </a:p>
          <a:p>
            <a:r>
              <a:rPr lang="en-US" sz="788" dirty="0"/>
              <a:t>Asch, </a:t>
            </a:r>
            <a:r>
              <a:rPr lang="en-US" sz="788" dirty="0" err="1"/>
              <a:t>Solmon</a:t>
            </a:r>
            <a:r>
              <a:rPr lang="en-US" sz="788" dirty="0"/>
              <a:t> E. (1955), «Opinions and Social Pressure». Scientiﬁc American, 193 (5):31–35.</a:t>
            </a:r>
          </a:p>
          <a:p>
            <a:r>
              <a:rPr lang="en-US" sz="788" dirty="0" err="1"/>
              <a:t>Sherif</a:t>
            </a:r>
            <a:r>
              <a:rPr lang="en-US" sz="788" dirty="0"/>
              <a:t>, M., Harvey, O. J., White, B. J., Hood, W. R. &amp; </a:t>
            </a:r>
            <a:r>
              <a:rPr lang="en-US" sz="788" dirty="0" err="1"/>
              <a:t>Sherif</a:t>
            </a:r>
            <a:r>
              <a:rPr lang="en-US" sz="788" dirty="0"/>
              <a:t>, C. W. (1961). </a:t>
            </a:r>
            <a:r>
              <a:rPr lang="en-US" sz="788" i="1" dirty="0">
                <a:hlinkClick r:id="rId3"/>
              </a:rPr>
              <a:t>Intergroup conflict and cooperation: The Robbers Cave experiment </a:t>
            </a:r>
            <a:r>
              <a:rPr lang="en-US" sz="788" dirty="0"/>
              <a:t>. Norman, OK: University Book Exchange.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2282">
            <a:off x="4432997" y="2451919"/>
            <a:ext cx="2143125" cy="164306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999154" y="3022037"/>
            <a:ext cx="2938019" cy="900246"/>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nb-NO" sz="1050" dirty="0"/>
              <a:t>Forsøkspersoner og skuespillere blandes. Man ser</a:t>
            </a:r>
          </a:p>
          <a:p>
            <a:r>
              <a:rPr lang="nb-NO" sz="1050" dirty="0"/>
              <a:t>etter hvert at det lages en likartet norm. Man retter seg etter det de andre(flertallet mener/utrykker og forlater det ståstedet man hadde for så å innrette seg etter normen).</a:t>
            </a:r>
          </a:p>
        </p:txBody>
      </p:sp>
    </p:spTree>
    <p:extLst>
      <p:ext uri="{BB962C8B-B14F-4D97-AF65-F5344CB8AC3E}">
        <p14:creationId xmlns:p14="http://schemas.microsoft.com/office/powerpoint/2010/main" val="65240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33</a:t>
            </a:fld>
            <a:endParaRPr lang="nb-NO" noProof="0"/>
          </a:p>
        </p:txBody>
      </p:sp>
      <p:sp>
        <p:nvSpPr>
          <p:cNvPr id="8" name="TekstSylinder 7"/>
          <p:cNvSpPr txBox="1"/>
          <p:nvPr/>
        </p:nvSpPr>
        <p:spPr>
          <a:xfrm>
            <a:off x="783876" y="28869"/>
            <a:ext cx="6003567" cy="1200329"/>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Bygge klassen som et kollektiv</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og «gyldig vi». </a:t>
            </a:r>
          </a:p>
        </p:txBody>
      </p:sp>
      <p:sp>
        <p:nvSpPr>
          <p:cNvPr id="9" name="TekstSylinder 8"/>
          <p:cNvSpPr txBox="1"/>
          <p:nvPr/>
        </p:nvSpPr>
        <p:spPr>
          <a:xfrm>
            <a:off x="147882" y="1362595"/>
            <a:ext cx="6590989" cy="300082"/>
          </a:xfrm>
          <a:prstGeom prst="rect">
            <a:avLst/>
          </a:prstGeom>
          <a:noFill/>
        </p:spPr>
        <p:txBody>
          <a:bodyPr wrap="square" rtlCol="0">
            <a:spAutoFit/>
          </a:bodyPr>
          <a:lstStyle/>
          <a:p>
            <a:r>
              <a:rPr lang="nb-NO" sz="1350" dirty="0"/>
              <a:t> </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sp>
        <p:nvSpPr>
          <p:cNvPr id="12" name="TekstSylinder 10"/>
          <p:cNvSpPr txBox="1"/>
          <p:nvPr/>
        </p:nvSpPr>
        <p:spPr>
          <a:xfrm rot="21425467">
            <a:off x="2036658" y="3682496"/>
            <a:ext cx="4228411" cy="334835"/>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Klassikere: </a:t>
            </a:r>
            <a:r>
              <a:rPr lang="en-US" sz="788" dirty="0" err="1"/>
              <a:t>Sherif</a:t>
            </a:r>
            <a:r>
              <a:rPr lang="en-US" sz="788" dirty="0"/>
              <a:t>, </a:t>
            </a:r>
            <a:r>
              <a:rPr lang="en-US" sz="788" dirty="0" err="1"/>
              <a:t>Muzafer</a:t>
            </a:r>
            <a:r>
              <a:rPr lang="en-US" sz="788" dirty="0"/>
              <a:t> (1936), The Psychology of Social Norms. New York: Harper and Brothers.</a:t>
            </a:r>
          </a:p>
          <a:p>
            <a:r>
              <a:rPr lang="en-US" sz="788" dirty="0"/>
              <a:t>Asch, </a:t>
            </a:r>
            <a:r>
              <a:rPr lang="en-US" sz="788" dirty="0" err="1"/>
              <a:t>Solmon</a:t>
            </a:r>
            <a:r>
              <a:rPr lang="en-US" sz="788" dirty="0"/>
              <a:t> E. (1955), «Opinions and Social Pressure». Scientiﬁc American, 193 (5):31–35. </a:t>
            </a:r>
          </a:p>
        </p:txBody>
      </p:sp>
      <p:sp>
        <p:nvSpPr>
          <p:cNvPr id="2" name="TextBox 1"/>
          <p:cNvSpPr txBox="1"/>
          <p:nvPr/>
        </p:nvSpPr>
        <p:spPr>
          <a:xfrm>
            <a:off x="69298" y="1560334"/>
            <a:ext cx="6022535" cy="2123658"/>
          </a:xfrm>
          <a:prstGeom prst="rect">
            <a:avLst/>
          </a:prstGeom>
          <a:noFill/>
        </p:spPr>
        <p:txBody>
          <a:bodyPr wrap="square" rtlCol="0">
            <a:spAutoFit/>
          </a:bodyPr>
          <a:lstStyle/>
          <a:p>
            <a:r>
              <a:rPr lang="nb-NO" sz="1200" dirty="0"/>
              <a:t>«</a:t>
            </a:r>
            <a:r>
              <a:rPr lang="nb-NO" sz="1200" i="1" dirty="0"/>
              <a:t>Klassen som fellesskap og kollektiv er noe som aktivt må skapes eller bygges. Selv om elevene er henvist til et klassefellesskap, er det i utgangspunktet bare et formelt fellesskap. Det oppfattes ikke i utgangspunktet som et «gyldig vi» (Album 1996). </a:t>
            </a:r>
          </a:p>
          <a:p>
            <a:endParaRPr lang="nb-NO" sz="1200" i="1" dirty="0"/>
          </a:p>
          <a:p>
            <a:r>
              <a:rPr lang="nb-NO" sz="1200" i="1" dirty="0"/>
              <a:t>Omfattende forskning på elever og elevkulturer – på tvers av land og skolekontekster – viser sammenfallende sosiale dynamikker knyttet til hierarkisering og posisjonering. Og videre: at det er regelen, snarere enn unntaket, at elever først og fremst identifiserer seg med, søker og opplever tilhørighet til mindre inn-grupper som de opplever likhet med, innad i og eventuelt utenfor klassen (</a:t>
            </a:r>
            <a:r>
              <a:rPr lang="nb-NO" sz="1200" i="1" dirty="0" err="1"/>
              <a:t>Ambjornsson</a:t>
            </a:r>
            <a:r>
              <a:rPr lang="nb-NO" sz="1200" i="1" dirty="0"/>
              <a:t> 2004, Eriksen 2013, Flores-Gonzalez 2005, Francis, </a:t>
            </a:r>
            <a:r>
              <a:rPr lang="nb-NO" sz="1200" i="1" dirty="0" err="1"/>
              <a:t>Skelton</a:t>
            </a:r>
            <a:r>
              <a:rPr lang="nb-NO" sz="1200" i="1" dirty="0"/>
              <a:t> og Read 2012, Jackson 2006, Lyng 2004b, Lyng 2007, Mac an </a:t>
            </a:r>
            <a:r>
              <a:rPr lang="nb-NO" sz="1200" i="1" dirty="0" err="1"/>
              <a:t>Ghaill</a:t>
            </a:r>
            <a:r>
              <a:rPr lang="nb-NO" sz="1200" i="1" dirty="0"/>
              <a:t> 1994, </a:t>
            </a:r>
            <a:r>
              <a:rPr lang="nb-NO" sz="1200" i="1" dirty="0" err="1"/>
              <a:t>Martino</a:t>
            </a:r>
            <a:r>
              <a:rPr lang="nb-NO" sz="1200" i="1" dirty="0"/>
              <a:t> 1999, </a:t>
            </a:r>
            <a:r>
              <a:rPr lang="nb-NO" sz="1200" i="1" dirty="0" err="1"/>
              <a:t>Reay</a:t>
            </a:r>
            <a:r>
              <a:rPr lang="nb-NO" sz="1200" i="1" dirty="0"/>
              <a:t> 2001, Willis 1999 [1977], </a:t>
            </a:r>
            <a:r>
              <a:rPr lang="nb-NO" sz="1200" i="1" dirty="0" err="1"/>
              <a:t>Youdell</a:t>
            </a:r>
            <a:r>
              <a:rPr lang="nb-NO" sz="1200" i="1" dirty="0"/>
              <a:t> 2003)» </a:t>
            </a:r>
            <a:r>
              <a:rPr lang="nb-NO" sz="1200" dirty="0"/>
              <a:t>(Eriksen &amp; Lyng 2015:131)</a:t>
            </a:r>
          </a:p>
        </p:txBody>
      </p:sp>
    </p:spTree>
    <p:extLst>
      <p:ext uri="{BB962C8B-B14F-4D97-AF65-F5344CB8AC3E}">
        <p14:creationId xmlns:p14="http://schemas.microsoft.com/office/powerpoint/2010/main" val="3295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A3AAC88-FEA2-48C1-982F-EEB556C5AA4E}" type="datetime1">
              <a:rPr lang="nb-NO" smtClean="0"/>
              <a:t>27.02.2024</a:t>
            </a:fld>
            <a:endParaRPr lang="en-US"/>
          </a:p>
        </p:txBody>
      </p:sp>
      <p:sp>
        <p:nvSpPr>
          <p:cNvPr id="3" name="Plassholder for bunntekst 2"/>
          <p:cNvSpPr>
            <a:spLocks noGrp="1"/>
          </p:cNvSpPr>
          <p:nvPr>
            <p:ph type="ftr" sz="quarter" idx="11"/>
          </p:nvPr>
        </p:nvSpPr>
        <p:spPr/>
        <p:txBody>
          <a:bodyPr/>
          <a:lstStyle/>
          <a:p>
            <a:pPr algn="ctr"/>
            <a:r>
              <a:rPr lang="nn-NO"/>
              <a:t>MATTIAS ØHRA</a:t>
            </a:r>
            <a:endParaRPr lang="en-US" dirty="0"/>
          </a:p>
        </p:txBody>
      </p:sp>
      <p:sp>
        <p:nvSpPr>
          <p:cNvPr id="4" name="Plassholder for lysbildenummer 3"/>
          <p:cNvSpPr>
            <a:spLocks noGrp="1"/>
          </p:cNvSpPr>
          <p:nvPr>
            <p:ph type="sldNum" sz="quarter" idx="12"/>
          </p:nvPr>
        </p:nvSpPr>
        <p:spPr/>
        <p:txBody>
          <a:bodyPr/>
          <a:lstStyle/>
          <a:p>
            <a:fld id="{2066355A-084C-D24E-9AD2-7E4FC41EA627}" type="slidenum">
              <a:rPr lang="en-US" smtClean="0"/>
              <a:t>34</a:t>
            </a:fld>
            <a:endParaRPr lang="en-US"/>
          </a:p>
        </p:txBody>
      </p:sp>
      <p:sp>
        <p:nvSpPr>
          <p:cNvPr id="5" name="TekstSylinder 4"/>
          <p:cNvSpPr txBox="1"/>
          <p:nvPr/>
        </p:nvSpPr>
        <p:spPr>
          <a:xfrm>
            <a:off x="455327" y="950002"/>
            <a:ext cx="3333437" cy="3208571"/>
          </a:xfrm>
          <a:prstGeom prst="rect">
            <a:avLst/>
          </a:prstGeom>
          <a:noFill/>
        </p:spPr>
        <p:txBody>
          <a:bodyPr wrap="square" rtlCol="0">
            <a:spAutoFit/>
          </a:bodyPr>
          <a:lstStyle/>
          <a:p>
            <a:pPr marL="214313" indent="-214313">
              <a:buFont typeface="Arial" panose="020B0604020202020204" pitchFamily="34" charset="0"/>
              <a:buChar char="•"/>
            </a:pPr>
            <a:r>
              <a:rPr lang="nb-NO" sz="1350" dirty="0"/>
              <a:t>Skolens regler er basert på prososiale verdier og normer.</a:t>
            </a:r>
          </a:p>
          <a:p>
            <a:endParaRPr lang="nb-NO" sz="1350" dirty="0"/>
          </a:p>
          <a:p>
            <a:pPr marL="214313" indent="-214313">
              <a:buFont typeface="Arial" panose="020B0604020202020204" pitchFamily="34" charset="0"/>
              <a:buChar char="•"/>
            </a:pPr>
            <a:r>
              <a:rPr lang="nb-NO" sz="1350" dirty="0"/>
              <a:t>I skolehverdagen legges det vekt på:</a:t>
            </a:r>
          </a:p>
          <a:p>
            <a:pPr marL="557213" lvl="1" indent="-214313">
              <a:buFont typeface="Arial" panose="020B0604020202020204" pitchFamily="34" charset="0"/>
              <a:buChar char="•"/>
            </a:pPr>
            <a:r>
              <a:rPr lang="nb-NO" sz="1350" dirty="0"/>
              <a:t>Positiv atferd</a:t>
            </a:r>
          </a:p>
          <a:p>
            <a:pPr marL="557213" lvl="1" indent="-214313">
              <a:buFont typeface="Arial" panose="020B0604020202020204" pitchFamily="34" charset="0"/>
              <a:buChar char="•"/>
            </a:pPr>
            <a:r>
              <a:rPr lang="nb-NO" sz="1350" dirty="0"/>
              <a:t>å gjenkjenne egne og andres følelser</a:t>
            </a:r>
          </a:p>
          <a:p>
            <a:pPr marL="557213" lvl="1" indent="-214313">
              <a:buFont typeface="Arial" panose="020B0604020202020204" pitchFamily="34" charset="0"/>
              <a:buChar char="•"/>
            </a:pPr>
            <a:r>
              <a:rPr lang="nb-NO" sz="1350" dirty="0"/>
              <a:t>selvkontroll</a:t>
            </a:r>
          </a:p>
          <a:p>
            <a:pPr marL="557213" lvl="1" indent="-214313">
              <a:buFont typeface="Arial" panose="020B0604020202020204" pitchFamily="34" charset="0"/>
              <a:buChar char="•"/>
            </a:pPr>
            <a:r>
              <a:rPr lang="nb-NO" sz="1350" dirty="0"/>
              <a:t>å ta ansvar for egne handlinger</a:t>
            </a:r>
          </a:p>
          <a:p>
            <a:pPr marL="557213" lvl="1" indent="-214313">
              <a:buFont typeface="Arial" panose="020B0604020202020204" pitchFamily="34" charset="0"/>
              <a:buChar char="•"/>
            </a:pPr>
            <a:r>
              <a:rPr lang="nb-NO" sz="1350" dirty="0"/>
              <a:t>empati</a:t>
            </a:r>
          </a:p>
          <a:p>
            <a:pPr marL="557213" lvl="1" indent="-214313">
              <a:buFont typeface="Arial" panose="020B0604020202020204" pitchFamily="34" charset="0"/>
              <a:buChar char="•"/>
            </a:pPr>
            <a:r>
              <a:rPr lang="nb-NO" sz="1350" dirty="0"/>
              <a:t>respekt</a:t>
            </a:r>
          </a:p>
          <a:p>
            <a:pPr marL="557213" lvl="1" indent="-214313">
              <a:buFont typeface="Arial" panose="020B0604020202020204" pitchFamily="34" charset="0"/>
              <a:buChar char="•"/>
            </a:pPr>
            <a:r>
              <a:rPr lang="nb-NO" sz="1350" dirty="0"/>
              <a:t>samarbeidsatferd</a:t>
            </a:r>
          </a:p>
          <a:p>
            <a:pPr marL="557213" lvl="1" indent="-214313">
              <a:buFont typeface="Arial" panose="020B0604020202020204" pitchFamily="34" charset="0"/>
              <a:buChar char="•"/>
            </a:pPr>
            <a:r>
              <a:rPr lang="nb-NO" sz="1350" dirty="0"/>
              <a:t>sosial problemløsning</a:t>
            </a:r>
          </a:p>
          <a:p>
            <a:pPr marL="557213" lvl="1" indent="-214313">
              <a:buFont typeface="Arial" panose="020B0604020202020204" pitchFamily="34" charset="0"/>
              <a:buChar char="•"/>
            </a:pPr>
            <a:r>
              <a:rPr lang="nb-NO" sz="1350" dirty="0"/>
              <a:t>å ta andres perspektiv og se seg selv i samspill med andre</a:t>
            </a:r>
          </a:p>
          <a:p>
            <a:pPr marL="557213" lvl="1" indent="-214313">
              <a:buFont typeface="Arial" panose="020B0604020202020204" pitchFamily="34" charset="0"/>
              <a:buChar char="•"/>
            </a:pPr>
            <a:r>
              <a:rPr lang="nb-NO" sz="1350" dirty="0"/>
              <a:t>Foreldresamarbeid</a:t>
            </a:r>
          </a:p>
        </p:txBody>
      </p:sp>
      <p:sp>
        <p:nvSpPr>
          <p:cNvPr id="6" name="TekstSylinder 5"/>
          <p:cNvSpPr txBox="1"/>
          <p:nvPr/>
        </p:nvSpPr>
        <p:spPr>
          <a:xfrm>
            <a:off x="556510" y="382249"/>
            <a:ext cx="5508885" cy="553998"/>
          </a:xfrm>
          <a:prstGeom prst="rect">
            <a:avLst/>
          </a:prstGeom>
          <a:noFill/>
        </p:spPr>
        <p:txBody>
          <a:bodyPr wrap="square" rtlCol="0">
            <a:spAutoFit/>
          </a:bodyPr>
          <a:lstStyle/>
          <a:p>
            <a:r>
              <a:rPr lang="nb-NO" sz="3000" dirty="0">
                <a:latin typeface="Impact" panose="020B0806030902050204" pitchFamily="34" charset="0"/>
              </a:rPr>
              <a:t>Sosial om emosjonell læring*</a:t>
            </a:r>
          </a:p>
        </p:txBody>
      </p:sp>
      <p:sp>
        <p:nvSpPr>
          <p:cNvPr id="7" name="TekstSylinder 6"/>
          <p:cNvSpPr txBox="1"/>
          <p:nvPr/>
        </p:nvSpPr>
        <p:spPr>
          <a:xfrm rot="195609">
            <a:off x="3829796" y="1361328"/>
            <a:ext cx="2827520" cy="154657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nb-NO" sz="1050" dirty="0"/>
              <a:t>Sosial og emosjonell læring i skolen har ifølge Elias og Schwab (2004) nær sammenheng med god klasseledelse og gode lærer–elev-relasjoner. Gjennom samspillet med klassen vil læreren kunne fremme elevenes bevissthet og kapasitet når det gjelder å regulere egne følelser og atferd, samt øke deres</a:t>
            </a:r>
          </a:p>
          <a:p>
            <a:r>
              <a:rPr lang="nb-NO" sz="1050" dirty="0"/>
              <a:t>motivasjon for å utøve en ansvarlig og prososial atferd.</a:t>
            </a:r>
          </a:p>
        </p:txBody>
      </p:sp>
      <p:sp>
        <p:nvSpPr>
          <p:cNvPr id="8" name="TekstSylinder 7"/>
          <p:cNvSpPr txBox="1"/>
          <p:nvPr/>
        </p:nvSpPr>
        <p:spPr>
          <a:xfrm>
            <a:off x="855231" y="4194014"/>
            <a:ext cx="2933533" cy="369332"/>
          </a:xfrm>
          <a:prstGeom prst="rect">
            <a:avLst/>
          </a:prstGeom>
          <a:noFill/>
        </p:spPr>
        <p:txBody>
          <a:bodyPr wrap="square" rtlCol="0">
            <a:spAutoFit/>
          </a:bodyPr>
          <a:lstStyle/>
          <a:p>
            <a:r>
              <a:rPr lang="nb-NO" sz="900" dirty="0">
                <a:latin typeface="Tiempos Headline Light" panose="02020303060303060403" pitchFamily="18" charset="0"/>
              </a:rPr>
              <a:t>*Thomas Nordahl, Erik Flygare og May Britt </a:t>
            </a:r>
            <a:r>
              <a:rPr lang="nb-NO" sz="900" dirty="0" err="1">
                <a:latin typeface="Tiempos Headline Light" panose="02020303060303060403" pitchFamily="18" charset="0"/>
              </a:rPr>
              <a:t>Drugli</a:t>
            </a:r>
            <a:r>
              <a:rPr lang="nb-NO" sz="900" dirty="0">
                <a:latin typeface="Tiempos Headline Light" panose="02020303060303060403" pitchFamily="18" charset="0"/>
              </a:rPr>
              <a:t>, 2016. Relasjoner mellom elever. </a:t>
            </a:r>
            <a:r>
              <a:rPr lang="nb-NO" sz="900" dirty="0" err="1">
                <a:latin typeface="Tiempos Headline Light" panose="02020303060303060403" pitchFamily="18" charset="0"/>
              </a:rPr>
              <a:t>Udir</a:t>
            </a:r>
            <a:r>
              <a:rPr lang="nb-NO" sz="900" dirty="0">
                <a:latin typeface="Tiempos Headline Light" panose="02020303060303060403" pitchFamily="18" charset="0"/>
              </a:rPr>
              <a:t> </a:t>
            </a:r>
          </a:p>
        </p:txBody>
      </p:sp>
    </p:spTree>
    <p:extLst>
      <p:ext uri="{BB962C8B-B14F-4D97-AF65-F5344CB8AC3E}">
        <p14:creationId xmlns:p14="http://schemas.microsoft.com/office/powerpoint/2010/main" val="93735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latin typeface="Rockwell Extra Bold" panose="02060903040505020403" pitchFamily="18" charset="0"/>
              </a:rPr>
              <a:t>Nye perspektiver på mobbing.</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869209">
            <a:off x="26032" y="1447964"/>
            <a:ext cx="1401639" cy="1051229"/>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Footer Placeholder 4"/>
          <p:cNvSpPr>
            <a:spLocks noGrp="1"/>
          </p:cNvSpPr>
          <p:nvPr>
            <p:ph type="ftr" sz="quarter" idx="11"/>
          </p:nvPr>
        </p:nvSpPr>
        <p:spPr/>
        <p:txBody>
          <a:bodyPr/>
          <a:lstStyle/>
          <a:p>
            <a:pPr algn="ctr"/>
            <a:r>
              <a:rPr lang="nn-NO"/>
              <a:t>MATTIAS ØHRA</a:t>
            </a:r>
            <a:endParaRPr lang="nb-NO" dirty="0"/>
          </a:p>
        </p:txBody>
      </p:sp>
      <p:sp>
        <p:nvSpPr>
          <p:cNvPr id="6" name="Slide Number Placeholder 5"/>
          <p:cNvSpPr>
            <a:spLocks noGrp="1"/>
          </p:cNvSpPr>
          <p:nvPr>
            <p:ph type="sldNum" sz="quarter" idx="12"/>
          </p:nvPr>
        </p:nvSpPr>
        <p:spPr/>
        <p:txBody>
          <a:bodyPr/>
          <a:lstStyle/>
          <a:p>
            <a:fld id="{2066355A-084C-D24E-9AD2-7E4FC41EA627}" type="slidenum">
              <a:rPr lang="nb-NO" smtClean="0"/>
              <a:pPr/>
              <a:t>35</a:t>
            </a:fld>
            <a:endParaRPr lang="nb-NO"/>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32121">
            <a:off x="1373012" y="1493382"/>
            <a:ext cx="1464924" cy="109869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676625">
            <a:off x="2744164" y="1476833"/>
            <a:ext cx="1439720" cy="1079790"/>
          </a:xfrm>
          <a:prstGeom prst="rect">
            <a:avLst/>
          </a:prstGeom>
          <a:ln>
            <a:noFill/>
          </a:ln>
          <a:effectLst>
            <a:outerShdw blurRad="292100" dist="139700" dir="2700000" algn="tl" rotWithShape="0">
              <a:srgbClr val="333333">
                <a:alpha val="65000"/>
              </a:srgbClr>
            </a:outerShdw>
          </a:effectLst>
        </p:spPr>
      </p:pic>
      <p:pic>
        <p:nvPicPr>
          <p:cNvPr id="1026" name="Picture 2" descr="http://edu.au.dk/fileadmin/_migrated/pics/billede44_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42407">
            <a:off x="4132633" y="1329094"/>
            <a:ext cx="1130510" cy="1427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813" y="2777656"/>
            <a:ext cx="1421606" cy="854080"/>
          </a:xfrm>
          <a:prstGeom prst="rect">
            <a:avLst/>
          </a:prstGeom>
          <a:noFill/>
        </p:spPr>
        <p:txBody>
          <a:bodyPr wrap="square" rtlCol="0">
            <a:spAutoFit/>
          </a:bodyPr>
          <a:lstStyle/>
          <a:p>
            <a:r>
              <a:rPr lang="en-US" sz="825" dirty="0"/>
              <a:t>Schott, R. M. </a:t>
            </a:r>
            <a:r>
              <a:rPr lang="en-US" sz="825" dirty="0" err="1"/>
              <a:t>og</a:t>
            </a:r>
            <a:r>
              <a:rPr lang="en-US" sz="825" dirty="0"/>
              <a:t> </a:t>
            </a:r>
            <a:r>
              <a:rPr lang="en-US" sz="825" dirty="0" err="1"/>
              <a:t>Søndergaard</a:t>
            </a:r>
            <a:r>
              <a:rPr lang="en-US" sz="825" dirty="0"/>
              <a:t>, D. M., 2014, School bullying - New Theories in Context, Cambridge University Press 2014</a:t>
            </a:r>
            <a:endParaRPr lang="nb-NO" sz="825" dirty="0"/>
          </a:p>
        </p:txBody>
      </p:sp>
      <p:sp>
        <p:nvSpPr>
          <p:cNvPr id="11" name="TextBox 10"/>
          <p:cNvSpPr txBox="1"/>
          <p:nvPr/>
        </p:nvSpPr>
        <p:spPr>
          <a:xfrm>
            <a:off x="1490356" y="2818051"/>
            <a:ext cx="1393031" cy="646331"/>
          </a:xfrm>
          <a:prstGeom prst="rect">
            <a:avLst/>
          </a:prstGeom>
          <a:noFill/>
        </p:spPr>
        <p:txBody>
          <a:bodyPr wrap="square" rtlCol="0">
            <a:spAutoFit/>
          </a:bodyPr>
          <a:lstStyle/>
          <a:p>
            <a:r>
              <a:rPr lang="nb-NO" sz="900" dirty="0"/>
              <a:t>Kofoed, J. &amp; Søndergaard, D. M., 2013, </a:t>
            </a:r>
            <a:r>
              <a:rPr lang="nb-NO" sz="900" i="1" dirty="0" err="1"/>
              <a:t>Mobning</a:t>
            </a:r>
            <a:r>
              <a:rPr lang="nb-NO" sz="900" i="1" dirty="0"/>
              <a:t> </a:t>
            </a:r>
            <a:r>
              <a:rPr lang="nb-NO" sz="900" i="1" dirty="0" err="1"/>
              <a:t>gentænkt</a:t>
            </a:r>
            <a:r>
              <a:rPr lang="nb-NO" sz="900" dirty="0"/>
              <a:t>, Hans </a:t>
            </a:r>
            <a:r>
              <a:rPr lang="nb-NO" sz="900" dirty="0" err="1"/>
              <a:t>Reitzels</a:t>
            </a:r>
            <a:r>
              <a:rPr lang="nb-NO" sz="900" dirty="0"/>
              <a:t> Forlag</a:t>
            </a:r>
          </a:p>
        </p:txBody>
      </p:sp>
      <p:sp>
        <p:nvSpPr>
          <p:cNvPr id="12" name="TextBox 11"/>
          <p:cNvSpPr txBox="1"/>
          <p:nvPr/>
        </p:nvSpPr>
        <p:spPr>
          <a:xfrm>
            <a:off x="4100523" y="2793496"/>
            <a:ext cx="1321594" cy="923330"/>
          </a:xfrm>
          <a:prstGeom prst="rect">
            <a:avLst/>
          </a:prstGeom>
          <a:noFill/>
        </p:spPr>
        <p:txBody>
          <a:bodyPr wrap="square" rtlCol="0">
            <a:spAutoFit/>
          </a:bodyPr>
          <a:lstStyle/>
          <a:p>
            <a:r>
              <a:rPr lang="nb-NO" sz="900" dirty="0" err="1"/>
              <a:t>Rabøl</a:t>
            </a:r>
            <a:r>
              <a:rPr lang="nb-NO" sz="900" dirty="0"/>
              <a:t> Hansen, H. &amp; </a:t>
            </a:r>
            <a:r>
              <a:rPr lang="nb-NO" sz="900" dirty="0" err="1"/>
              <a:t>Schott</a:t>
            </a:r>
            <a:r>
              <a:rPr lang="nb-NO" sz="900" dirty="0"/>
              <a:t>, R. M., 2009, </a:t>
            </a:r>
            <a:r>
              <a:rPr lang="nb-NO" sz="900" i="1" dirty="0"/>
              <a:t>Nye </a:t>
            </a:r>
            <a:r>
              <a:rPr lang="nb-NO" sz="900" i="1" dirty="0" err="1"/>
              <a:t>øjne</a:t>
            </a:r>
            <a:r>
              <a:rPr lang="nb-NO" sz="900" i="1" dirty="0"/>
              <a:t> på </a:t>
            </a:r>
            <a:r>
              <a:rPr lang="nb-NO" sz="900" i="1" dirty="0" err="1"/>
              <a:t>mobning</a:t>
            </a:r>
            <a:r>
              <a:rPr lang="nb-NO" sz="900" dirty="0"/>
              <a:t>, Asterisk 46, mai 2009: </a:t>
            </a:r>
            <a:r>
              <a:rPr lang="nb-NO" sz="600" u="sng" dirty="0">
                <a:hlinkClick r:id="rId6"/>
              </a:rPr>
              <a:t>http://edu.au.dk/aktuelt/asterisk/magasinetasteriskarkiv/arkiv-tidligere-numre/asterisk-46/</a:t>
            </a:r>
            <a:r>
              <a:rPr lang="nb-NO" sz="600" dirty="0"/>
              <a:t> </a:t>
            </a:r>
          </a:p>
        </p:txBody>
      </p:sp>
      <p:sp>
        <p:nvSpPr>
          <p:cNvPr id="13" name="TextBox 12"/>
          <p:cNvSpPr txBox="1"/>
          <p:nvPr/>
        </p:nvSpPr>
        <p:spPr>
          <a:xfrm>
            <a:off x="2939325" y="2795893"/>
            <a:ext cx="1196878" cy="923330"/>
          </a:xfrm>
          <a:prstGeom prst="rect">
            <a:avLst/>
          </a:prstGeom>
          <a:noFill/>
        </p:spPr>
        <p:txBody>
          <a:bodyPr wrap="square" rtlCol="0">
            <a:spAutoFit/>
          </a:bodyPr>
          <a:lstStyle/>
          <a:p>
            <a:r>
              <a:rPr lang="nb-NO" sz="900" dirty="0"/>
              <a:t>Eva Dragland og Jostein </a:t>
            </a:r>
            <a:r>
              <a:rPr lang="nb-NO" sz="900" dirty="0" err="1"/>
              <a:t>Alberti</a:t>
            </a:r>
            <a:r>
              <a:rPr lang="nb-NO" sz="900" dirty="0"/>
              <a:t>-Espenes 2016.</a:t>
            </a:r>
          </a:p>
          <a:p>
            <a:r>
              <a:rPr lang="nb-NO" sz="900" dirty="0"/>
              <a:t>Klasseledelse og antimobbearbeid</a:t>
            </a:r>
          </a:p>
          <a:p>
            <a:r>
              <a:rPr lang="nb-NO" sz="900" dirty="0" err="1"/>
              <a:t>Pedlex</a:t>
            </a:r>
            <a:endParaRPr lang="nb-NO" sz="900" dirty="0"/>
          </a:p>
        </p:txBody>
      </p:sp>
      <p:sp>
        <p:nvSpPr>
          <p:cNvPr id="14" name="TextBox 13"/>
          <p:cNvSpPr txBox="1"/>
          <p:nvPr/>
        </p:nvSpPr>
        <p:spPr>
          <a:xfrm>
            <a:off x="5408742" y="2818051"/>
            <a:ext cx="1521620" cy="1615827"/>
          </a:xfrm>
          <a:prstGeom prst="rect">
            <a:avLst/>
          </a:prstGeom>
          <a:noFill/>
        </p:spPr>
        <p:txBody>
          <a:bodyPr wrap="square" rtlCol="0">
            <a:spAutoFit/>
          </a:bodyPr>
          <a:lstStyle/>
          <a:p>
            <a:r>
              <a:rPr lang="nb-NO" sz="900" dirty="0"/>
              <a:t>Eriksen, I. M. &amp; Lyng, S. T., 2015, Skolers arbeid med elevenes psykososiale miljø </a:t>
            </a:r>
          </a:p>
          <a:p>
            <a:r>
              <a:rPr lang="nb-NO" sz="900" dirty="0"/>
              <a:t>- gode strategier, harde nøtter og blinde flekker, Norsk institutt for forskning om oppvekst, velferd og aldring, NOVA rapport 14/2015 </a:t>
            </a:r>
            <a:r>
              <a:rPr lang="nb-NO" sz="600" dirty="0">
                <a:hlinkClick r:id="rId7" action="ppaction://hlinkfile"/>
              </a:rPr>
              <a:t>file:///C:/Users/moh/Downloads/Skolers-arbeid-med-elevenes-psykososiale-miljo-NOVA-R14-15(5).pdf</a:t>
            </a:r>
            <a:r>
              <a:rPr lang="nb-NO" sz="600" dirty="0"/>
              <a:t> </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3813">
            <a:off x="5467598" y="1300967"/>
            <a:ext cx="1035672" cy="1478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9862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dirty="0">
                <a:latin typeface="Rockwell Extra Bold" panose="02060903040505020403" pitchFamily="18" charset="0"/>
              </a:rPr>
              <a:t>Nye samfunnskrav:</a:t>
            </a:r>
          </a:p>
        </p:txBody>
      </p:sp>
      <p:graphicFrame>
        <p:nvGraphicFramePr>
          <p:cNvPr id="10" name="Plassholder for innhold 9"/>
          <p:cNvGraphicFramePr>
            <a:graphicFrameLocks noGrp="1"/>
          </p:cNvGraphicFramePr>
          <p:nvPr>
            <p:ph idx="1"/>
          </p:nvPr>
        </p:nvGraphicFramePr>
        <p:xfrm>
          <a:off x="367991" y="1600200"/>
          <a:ext cx="4043576" cy="3103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36</a:t>
            </a:fld>
            <a:endParaRPr lang="nb-NO"/>
          </a:p>
        </p:txBody>
      </p:sp>
      <p:sp>
        <p:nvSpPr>
          <p:cNvPr id="11" name="TekstSylinder 10"/>
          <p:cNvSpPr txBox="1"/>
          <p:nvPr/>
        </p:nvSpPr>
        <p:spPr>
          <a:xfrm rot="21376793">
            <a:off x="4617374" y="3855235"/>
            <a:ext cx="1561171" cy="923330"/>
          </a:xfrm>
          <a:prstGeom prst="rect">
            <a:avLst/>
          </a:prstGeom>
          <a:solidFill>
            <a:schemeClr val="bg1">
              <a:lumMod val="95000"/>
            </a:schemeClr>
          </a:solidFill>
          <a:effectLst>
            <a:glow rad="139700">
              <a:schemeClr val="accent5">
                <a:satMod val="175000"/>
                <a:alpha val="40000"/>
              </a:schemeClr>
            </a:glow>
            <a:outerShdw blurRad="50800" dist="38100" dir="2700000" algn="tl" rotWithShape="0">
              <a:prstClr val="black">
                <a:alpha val="40000"/>
              </a:prstClr>
            </a:outerShdw>
          </a:effectLst>
        </p:spPr>
        <p:txBody>
          <a:bodyPr wrap="square" rtlCol="0">
            <a:spAutoFit/>
          </a:bodyPr>
          <a:lstStyle/>
          <a:p>
            <a:r>
              <a:rPr lang="nb-NO" sz="900" dirty="0"/>
              <a:t>«Jeg er han som sitter på bakerste rad i klasserommet, som ingen legger merke til. Jeg er redd for å trenge meg på. Jeg er redd for å bli avvist»</a:t>
            </a:r>
          </a:p>
        </p:txBody>
      </p:sp>
      <p:sp>
        <p:nvSpPr>
          <p:cNvPr id="12" name="TekstSylinder 11"/>
          <p:cNvSpPr txBox="1"/>
          <p:nvPr/>
        </p:nvSpPr>
        <p:spPr>
          <a:xfrm>
            <a:off x="4594307" y="2893686"/>
            <a:ext cx="1561171" cy="784830"/>
          </a:xfrm>
          <a:prstGeom prst="rect">
            <a:avLst/>
          </a:prstGeom>
          <a:solidFill>
            <a:schemeClr val="bg1">
              <a:lumMod val="95000"/>
            </a:schemeClr>
          </a:solidFill>
          <a:effectLst>
            <a:glow rad="139700">
              <a:schemeClr val="accent5">
                <a:satMod val="175000"/>
                <a:alpha val="40000"/>
              </a:schemeClr>
            </a:glow>
            <a:outerShdw blurRad="50800" dist="38100" dir="2700000" algn="tl" rotWithShape="0">
              <a:prstClr val="black">
                <a:alpha val="40000"/>
              </a:prstClr>
            </a:outerShdw>
          </a:effectLst>
        </p:spPr>
        <p:txBody>
          <a:bodyPr wrap="square" rtlCol="0">
            <a:spAutoFit/>
          </a:bodyPr>
          <a:lstStyle/>
          <a:p>
            <a:r>
              <a:rPr lang="nb-NO" sz="900" b="1" dirty="0"/>
              <a:t>«det å få 3 på en prøve kan ødelegge for den totale karakteren på karakterkortet, og da er alt ødelagt». </a:t>
            </a:r>
          </a:p>
        </p:txBody>
      </p:sp>
      <p:sp>
        <p:nvSpPr>
          <p:cNvPr id="13" name="TekstSylinder 12"/>
          <p:cNvSpPr txBox="1"/>
          <p:nvPr/>
        </p:nvSpPr>
        <p:spPr>
          <a:xfrm rot="183913">
            <a:off x="4252205" y="1669035"/>
            <a:ext cx="2245373" cy="923330"/>
          </a:xfrm>
          <a:prstGeom prst="rect">
            <a:avLst/>
          </a:prstGeom>
          <a:solidFill>
            <a:schemeClr val="bg1">
              <a:lumMod val="95000"/>
            </a:schemeClr>
          </a:solidFill>
          <a:effectLst>
            <a:glow rad="139700">
              <a:schemeClr val="accent5">
                <a:satMod val="175000"/>
                <a:alpha val="40000"/>
              </a:schemeClr>
            </a:glow>
            <a:outerShdw blurRad="50800" dist="38100" dir="2700000" algn="tl" rotWithShape="0">
              <a:prstClr val="black">
                <a:alpha val="40000"/>
              </a:prstClr>
            </a:outerShdw>
          </a:effectLst>
        </p:spPr>
        <p:txBody>
          <a:bodyPr wrap="square" rtlCol="0">
            <a:spAutoFit/>
          </a:bodyPr>
          <a:lstStyle/>
          <a:p>
            <a:r>
              <a:rPr lang="nb-NO" sz="900" b="1" dirty="0"/>
              <a:t>Sykt perfekt</a:t>
            </a:r>
          </a:p>
          <a:p>
            <a:r>
              <a:rPr lang="nb-NO" sz="900" dirty="0"/>
              <a:t>«Jeg spiller ofte på en selvtillit jeg ikke har. Jeg tar på meg en maske, tar fine «</a:t>
            </a:r>
            <a:r>
              <a:rPr lang="nb-NO" sz="900" dirty="0" err="1"/>
              <a:t>selfies</a:t>
            </a:r>
            <a:r>
              <a:rPr lang="nb-NO" sz="900" dirty="0"/>
              <a:t>» og legger dem ut på </a:t>
            </a:r>
            <a:r>
              <a:rPr lang="nb-NO" sz="900" dirty="0" err="1"/>
              <a:t>Instagram</a:t>
            </a:r>
            <a:r>
              <a:rPr lang="nb-NO" sz="900" dirty="0"/>
              <a:t>. Da får jeg en midlertidig god følelse, men etterpå føler jeg meg like elendig på innsiden»</a:t>
            </a:r>
            <a:endParaRPr lang="nb-NO" sz="900" b="1" dirty="0"/>
          </a:p>
        </p:txBody>
      </p:sp>
    </p:spTree>
    <p:extLst>
      <p:ext uri="{BB962C8B-B14F-4D97-AF65-F5344CB8AC3E}">
        <p14:creationId xmlns:p14="http://schemas.microsoft.com/office/powerpoint/2010/main" val="1643096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4936" y="0"/>
            <a:ext cx="1873066" cy="5208198"/>
          </a:xfrm>
        </p:spPr>
      </p:pic>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dirty="0"/>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37</a:t>
            </a:fld>
            <a:endParaRPr lang="nb-NO"/>
          </a:p>
        </p:txBody>
      </p:sp>
      <p:sp>
        <p:nvSpPr>
          <p:cNvPr id="12" name="Tittel 1"/>
          <p:cNvSpPr txBox="1">
            <a:spLocks/>
          </p:cNvSpPr>
          <p:nvPr/>
        </p:nvSpPr>
        <p:spPr>
          <a:xfrm>
            <a:off x="134221" y="80147"/>
            <a:ext cx="5971385" cy="857250"/>
          </a:xfrm>
          <a:prstGeom prst="rect">
            <a:avLst/>
          </a:prstGeom>
        </p:spPr>
        <p:txBody>
          <a:bodyPr vert="horz" lIns="0" tIns="0" rIns="0" bIns="0" rtlCol="0" anchor="ctr">
            <a:noAutofit/>
          </a:bodyPr>
          <a:lstStyle>
            <a:lvl1pPr algn="l" defTabSz="457200" rtl="0" eaLnBrk="1" latinLnBrk="0" hangingPunct="1">
              <a:spcBef>
                <a:spcPct val="0"/>
              </a:spcBef>
              <a:buNone/>
              <a:defRPr sz="2400" b="1" kern="1200">
                <a:solidFill>
                  <a:schemeClr val="tx1"/>
                </a:solidFill>
                <a:latin typeface="Times New Roman"/>
                <a:ea typeface="+mj-ea"/>
                <a:cs typeface="Times New Roman"/>
              </a:defRPr>
            </a:lvl1pPr>
          </a:lstStyle>
          <a:p>
            <a:r>
              <a:rPr lang="nb-NO" sz="5400" dirty="0">
                <a:solidFill>
                  <a:srgbClr val="E1C878"/>
                </a:solidFill>
                <a:effectLst>
                  <a:outerShdw blurRad="38100" dist="38100" dir="2700000" algn="tl">
                    <a:srgbClr val="000000">
                      <a:alpha val="43137"/>
                    </a:srgbClr>
                  </a:outerShdw>
                </a:effectLst>
                <a:latin typeface="Rockwell Extra Bold" panose="02060903040505020403" pitchFamily="18" charset="0"/>
              </a:rPr>
              <a:t>Jentemakt?</a:t>
            </a:r>
          </a:p>
        </p:txBody>
      </p:sp>
      <p:sp>
        <p:nvSpPr>
          <p:cNvPr id="13" name="TekstSylinder 12"/>
          <p:cNvSpPr txBox="1"/>
          <p:nvPr/>
        </p:nvSpPr>
        <p:spPr>
          <a:xfrm>
            <a:off x="453804" y="859924"/>
            <a:ext cx="4574627" cy="415498"/>
          </a:xfrm>
          <a:prstGeom prst="rect">
            <a:avLst/>
          </a:prstGeom>
          <a:noFill/>
        </p:spPr>
        <p:txBody>
          <a:bodyPr wrap="square" rtlCol="0">
            <a:spAutoFit/>
          </a:bodyPr>
          <a:lstStyle/>
          <a:p>
            <a:pPr algn="ctr"/>
            <a:r>
              <a:rPr lang="nb-NO" sz="1050" dirty="0"/>
              <a:t>Bloggeren Sophie Elise Isachsen (21) er en viktig «</a:t>
            </a:r>
            <a:r>
              <a:rPr lang="nb-NO" sz="1050" dirty="0" err="1"/>
              <a:t>influencer</a:t>
            </a:r>
            <a:r>
              <a:rPr lang="nb-NO" sz="1050" dirty="0"/>
              <a:t>», mener nettsted som gir all øvrig medietoppmakt til godt voksne menn (VG 28.12.2015)</a:t>
            </a:r>
          </a:p>
        </p:txBody>
      </p:sp>
      <p:sp>
        <p:nvSpPr>
          <p:cNvPr id="14" name="TekstSylinder 13"/>
          <p:cNvSpPr txBox="1"/>
          <p:nvPr/>
        </p:nvSpPr>
        <p:spPr>
          <a:xfrm>
            <a:off x="1727672" y="1305834"/>
            <a:ext cx="3628100" cy="1685077"/>
          </a:xfrm>
          <a:prstGeom prst="rect">
            <a:avLst/>
          </a:prstGeom>
          <a:noFill/>
        </p:spPr>
        <p:txBody>
          <a:bodyPr wrap="square" rtlCol="0">
            <a:spAutoFit/>
          </a:bodyPr>
          <a:lstStyle/>
          <a:p>
            <a:r>
              <a:rPr lang="nb-NO" b="1" dirty="0">
                <a:latin typeface="Rockwell Extra Bold" panose="02060903040505020403" pitchFamily="18" charset="0"/>
              </a:rPr>
              <a:t>Sophie Elise kåres til mektigste kvinne i norske medier i 2015.</a:t>
            </a:r>
          </a:p>
          <a:p>
            <a:r>
              <a:rPr lang="nb-NO" b="1" dirty="0">
                <a:latin typeface="Rockwell Extra Bold" panose="02060903040505020403" pitchFamily="18" charset="0"/>
              </a:rPr>
              <a:t>Årets blogger 2015 og 2016 </a:t>
            </a:r>
          </a:p>
          <a:p>
            <a:endParaRPr lang="nb-NO" sz="1350" dirty="0"/>
          </a:p>
        </p:txBody>
      </p:sp>
      <p:sp>
        <p:nvSpPr>
          <p:cNvPr id="2" name="TekstSylinder 1"/>
          <p:cNvSpPr txBox="1"/>
          <p:nvPr/>
        </p:nvSpPr>
        <p:spPr>
          <a:xfrm rot="21379239">
            <a:off x="971556" y="3024913"/>
            <a:ext cx="3339013" cy="1546577"/>
          </a:xfrm>
          <a:prstGeom prst="rect">
            <a:avLst/>
          </a:prstGeom>
          <a:solidFill>
            <a:srgbClr val="FFEC16"/>
          </a:solidFill>
          <a:effectLst>
            <a:outerShdw blurRad="50800" dist="38100" dir="2700000" algn="tl" rotWithShape="0">
              <a:prstClr val="black">
                <a:alpha val="40000"/>
              </a:prstClr>
            </a:outerShdw>
          </a:effectLst>
        </p:spPr>
        <p:txBody>
          <a:bodyPr wrap="square" rtlCol="0">
            <a:spAutoFit/>
          </a:bodyPr>
          <a:lstStyle/>
          <a:p>
            <a:r>
              <a:rPr lang="nb-NO" sz="1350" dirty="0"/>
              <a:t>Er jentemakt nå blitt til en kommersialiseringsprosess der man opphøyer jenter og det som er jentete, med bud om at jenter kan, og jenter kan gjøre hva de vil – samtidig som det knyttes til mengder av ting man skal kjøpe i forbindelse med dette budskapet ? (</a:t>
            </a:r>
            <a:r>
              <a:rPr lang="nb-NO" sz="1350" dirty="0" err="1"/>
              <a:t>Formark</a:t>
            </a:r>
            <a:r>
              <a:rPr lang="nb-NO" sz="1350" dirty="0"/>
              <a:t> 2014)</a:t>
            </a: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2522">
            <a:off x="250507" y="1411880"/>
            <a:ext cx="1351208" cy="1351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989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2803" y="202905"/>
            <a:ext cx="6055372" cy="857250"/>
          </a:xfrm>
        </p:spPr>
        <p:txBody>
          <a:bodyPr>
            <a:normAutofit/>
          </a:bodyPr>
          <a:lstStyle/>
          <a:p>
            <a:r>
              <a:rPr lang="nb-NO" sz="2250" dirty="0">
                <a:latin typeface="Rockwell Extra Bold" panose="02060903040505020403" pitchFamily="18" charset="0"/>
              </a:rPr>
              <a:t>Samfunnskritikk versus selvkritikk</a:t>
            </a:r>
          </a:p>
        </p:txBody>
      </p:sp>
      <p:sp>
        <p:nvSpPr>
          <p:cNvPr id="3" name="Plassholder for innhold 2"/>
          <p:cNvSpPr>
            <a:spLocks noGrp="1"/>
          </p:cNvSpPr>
          <p:nvPr>
            <p:ph idx="1"/>
          </p:nvPr>
        </p:nvSpPr>
        <p:spPr>
          <a:xfrm>
            <a:off x="543884" y="3853231"/>
            <a:ext cx="5770654" cy="954263"/>
          </a:xfrm>
        </p:spPr>
        <p:txBody>
          <a:bodyPr>
            <a:normAutofit fontScale="77500" lnSpcReduction="20000"/>
          </a:bodyPr>
          <a:lstStyle/>
          <a:p>
            <a:pPr marL="0" indent="0">
              <a:buNone/>
            </a:pPr>
            <a:r>
              <a:rPr lang="nb-NO" dirty="0"/>
              <a:t>Det at vi selv ikke lever opp til prestasjonspresset og dermed vender kritikken inn mot oss selv gjør at vi mister samfunnskritikken som et sentralt fundament for et demokratisk samfunn. </a:t>
            </a:r>
            <a:r>
              <a:rPr lang="nb-NO" b="1" dirty="0"/>
              <a:t>Slik er det et alvorlig demokratisk problem at ungdomsgenerasjonen i dag i så liten grad synes å knytte samfunnskritikk til sin identitet men har erstattet samfunnskritikk med selvkritikk</a:t>
            </a:r>
            <a:r>
              <a:rPr lang="nb-NO" dirty="0"/>
              <a:t> (</a:t>
            </a:r>
            <a:r>
              <a:rPr lang="nb-NO" dirty="0" err="1"/>
              <a:t>Willig</a:t>
            </a:r>
            <a:r>
              <a:rPr lang="nb-NO" dirty="0"/>
              <a:t> 2007 i Øhra 2015).</a:t>
            </a:r>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38</a:t>
            </a:fld>
            <a:endParaRPr lang="nb-NO" noProof="0"/>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249" y="1064318"/>
            <a:ext cx="3978934" cy="2652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4650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z="4950" dirty="0">
                <a:latin typeface="Impact" panose="020B0806030902050204" pitchFamily="34" charset="0"/>
              </a:rPr>
              <a:t>Selvfølelsespaien </a:t>
            </a:r>
            <a:br>
              <a:rPr lang="nb-NO" sz="4950" dirty="0">
                <a:latin typeface="Impact" panose="020B0806030902050204" pitchFamily="34" charset="0"/>
              </a:rPr>
            </a:br>
            <a:r>
              <a:rPr lang="nb-NO" sz="975" dirty="0" err="1">
                <a:latin typeface="Lato" panose="020F0502020204030203" pitchFamily="34" charset="0"/>
              </a:rPr>
              <a:t>EtterYngvild</a:t>
            </a:r>
            <a:r>
              <a:rPr lang="nb-NO" sz="975" dirty="0">
                <a:latin typeface="Lato" panose="020F0502020204030203" pitchFamily="34" charset="0"/>
              </a:rPr>
              <a:t> </a:t>
            </a:r>
            <a:r>
              <a:rPr lang="nb-NO" sz="975" dirty="0" err="1">
                <a:latin typeface="Lato" panose="020F0502020204030203" pitchFamily="34" charset="0"/>
              </a:rPr>
              <a:t>Aamådt</a:t>
            </a:r>
            <a:endParaRPr lang="nb-NO" sz="975" dirty="0">
              <a:latin typeface="Lato" panose="020F0502020204030203" pitchFamily="34" charset="0"/>
            </a:endParaRPr>
          </a:p>
        </p:txBody>
      </p:sp>
      <p:pic>
        <p:nvPicPr>
          <p:cNvPr id="13" name="Plassholder for innhold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112" y="1378174"/>
            <a:ext cx="3395213" cy="3395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39</a:t>
            </a:fld>
            <a:endParaRPr lang="nb-NO"/>
          </a:p>
        </p:txBody>
      </p:sp>
    </p:spTree>
    <p:extLst>
      <p:ext uri="{BB962C8B-B14F-4D97-AF65-F5344CB8AC3E}">
        <p14:creationId xmlns:p14="http://schemas.microsoft.com/office/powerpoint/2010/main" val="191498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041CB2-0F77-475A-82E3-6F334F0A298B}"/>
              </a:ext>
            </a:extLst>
          </p:cNvPr>
          <p:cNvSpPr>
            <a:spLocks noGrp="1"/>
          </p:cNvSpPr>
          <p:nvPr>
            <p:ph type="title"/>
          </p:nvPr>
        </p:nvSpPr>
        <p:spPr/>
        <p:txBody>
          <a:bodyPr>
            <a:noAutofit/>
          </a:bodyPr>
          <a:lstStyle/>
          <a:p>
            <a:pPr algn="ctr"/>
            <a:r>
              <a:rPr lang="nb-NO" sz="9600" dirty="0">
                <a:solidFill>
                  <a:schemeClr val="bg1"/>
                </a:solidFill>
                <a:latin typeface="Impact" panose="020B0806030902050204" pitchFamily="34" charset="0"/>
              </a:rPr>
              <a:t>Mobbing:</a:t>
            </a:r>
          </a:p>
        </p:txBody>
      </p:sp>
      <p:sp>
        <p:nvSpPr>
          <p:cNvPr id="3" name="Plassholder for innhold 2">
            <a:extLst>
              <a:ext uri="{FF2B5EF4-FFF2-40B4-BE49-F238E27FC236}">
                <a16:creationId xmlns:a16="http://schemas.microsoft.com/office/drawing/2014/main" id="{F6D06AD6-A356-44FD-BD21-04F4BBD7BD81}"/>
              </a:ext>
            </a:extLst>
          </p:cNvPr>
          <p:cNvSpPr>
            <a:spLocks noGrp="1"/>
          </p:cNvSpPr>
          <p:nvPr>
            <p:ph idx="1"/>
          </p:nvPr>
        </p:nvSpPr>
        <p:spPr/>
        <p:txBody>
          <a:bodyPr>
            <a:normAutofit/>
          </a:bodyPr>
          <a:lstStyle/>
          <a:p>
            <a:pPr marL="0" indent="0" algn="l">
              <a:buNone/>
            </a:pPr>
            <a:r>
              <a:rPr lang="nb-NO" sz="1800" b="0" i="0" u="none" strike="noStrike" baseline="0" dirty="0">
                <a:solidFill>
                  <a:schemeClr val="bg1"/>
                </a:solidFill>
                <a:latin typeface="Times New Roman" panose="02020603050405020304" pitchFamily="18" charset="0"/>
              </a:rPr>
              <a:t>I Elevundersøkelsen 2019 er begrepet mobbing tillagt følgende betydning:</a:t>
            </a:r>
          </a:p>
          <a:p>
            <a:pPr marL="0" indent="0" algn="l">
              <a:buNone/>
            </a:pPr>
            <a:endParaRPr lang="nb-NO" sz="1800" b="0" i="0" u="none" strike="noStrike" baseline="0" dirty="0">
              <a:solidFill>
                <a:schemeClr val="bg1"/>
              </a:solidFill>
              <a:latin typeface="Times New Roman" panose="02020603050405020304" pitchFamily="18" charset="0"/>
            </a:endParaRPr>
          </a:p>
          <a:p>
            <a:pPr marL="0" indent="0" algn="l">
              <a:buNone/>
            </a:pPr>
            <a:r>
              <a:rPr lang="nb-NO" sz="1800" b="0" i="1" u="none" strike="noStrike" baseline="0" dirty="0">
                <a:solidFill>
                  <a:schemeClr val="bg1"/>
                </a:solidFill>
                <a:latin typeface="Times New Roman" panose="02020603050405020304" pitchFamily="18" charset="0"/>
              </a:rPr>
              <a:t>Med mobbing mener vi gjentatte negative handlinger fra en eller flere sammen, mot en elev som kan ha vanskelig for å forsvare seg. Mobbing kan være å kalle en annen stygge ting og erte, holde en annen utenfor, baksnakke eller slå, dytte</a:t>
            </a:r>
          </a:p>
          <a:p>
            <a:pPr marL="0" indent="0" algn="l">
              <a:buNone/>
            </a:pPr>
            <a:r>
              <a:rPr lang="nb-NO" sz="1800" b="0" i="1" u="none" strike="noStrike" baseline="0" dirty="0">
                <a:solidFill>
                  <a:schemeClr val="bg1"/>
                </a:solidFill>
                <a:latin typeface="Times New Roman" panose="02020603050405020304" pitchFamily="18" charset="0"/>
              </a:rPr>
              <a:t>eller holde fast.</a:t>
            </a:r>
            <a:endParaRPr lang="nb-NO" dirty="0">
              <a:solidFill>
                <a:schemeClr val="bg1"/>
              </a:solidFill>
            </a:endParaRPr>
          </a:p>
        </p:txBody>
      </p:sp>
      <p:sp>
        <p:nvSpPr>
          <p:cNvPr id="4" name="Plassholder for dato 3">
            <a:extLst>
              <a:ext uri="{FF2B5EF4-FFF2-40B4-BE49-F238E27FC236}">
                <a16:creationId xmlns:a16="http://schemas.microsoft.com/office/drawing/2014/main" id="{4E38FE20-204B-491B-A910-76FD291183A6}"/>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a:extLst>
              <a:ext uri="{FF2B5EF4-FFF2-40B4-BE49-F238E27FC236}">
                <a16:creationId xmlns:a16="http://schemas.microsoft.com/office/drawing/2014/main" id="{CF43EEB3-1B18-4806-8498-404902C95F11}"/>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3C7269DB-4DC2-4A24-BF26-971ECA5F33F0}"/>
              </a:ext>
            </a:extLst>
          </p:cNvPr>
          <p:cNvSpPr>
            <a:spLocks noGrp="1"/>
          </p:cNvSpPr>
          <p:nvPr>
            <p:ph type="sldNum" sz="quarter" idx="12"/>
          </p:nvPr>
        </p:nvSpPr>
        <p:spPr/>
        <p:txBody>
          <a:bodyPr/>
          <a:lstStyle/>
          <a:p>
            <a:fld id="{28385D78-4187-AD4C-B928-A8579EE9A756}" type="slidenum">
              <a:rPr lang="nb-NO" smtClean="0"/>
              <a:t>4</a:t>
            </a:fld>
            <a:endParaRPr lang="nb-NO"/>
          </a:p>
        </p:txBody>
      </p:sp>
    </p:spTree>
    <p:extLst>
      <p:ext uri="{BB962C8B-B14F-4D97-AF65-F5344CB8AC3E}">
        <p14:creationId xmlns:p14="http://schemas.microsoft.com/office/powerpoint/2010/main" val="3241770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z="4950" dirty="0">
                <a:latin typeface="Impact" panose="020B0806030902050204" pitchFamily="34" charset="0"/>
              </a:rPr>
              <a:t>Selvfølelsespaien </a:t>
            </a:r>
            <a:br>
              <a:rPr lang="nb-NO" sz="4950" dirty="0">
                <a:latin typeface="Impact" panose="020B0806030902050204" pitchFamily="34" charset="0"/>
              </a:rPr>
            </a:br>
            <a:r>
              <a:rPr lang="nb-NO" sz="975" dirty="0" err="1">
                <a:latin typeface="Lato" panose="020F0502020204030203" pitchFamily="34" charset="0"/>
              </a:rPr>
              <a:t>EtterYngvild</a:t>
            </a:r>
            <a:r>
              <a:rPr lang="nb-NO" sz="975" dirty="0">
                <a:latin typeface="Lato" panose="020F0502020204030203" pitchFamily="34" charset="0"/>
              </a:rPr>
              <a:t> </a:t>
            </a:r>
            <a:r>
              <a:rPr lang="nb-NO" sz="975" dirty="0" err="1">
                <a:latin typeface="Lato" panose="020F0502020204030203" pitchFamily="34" charset="0"/>
              </a:rPr>
              <a:t>Aamådt</a:t>
            </a:r>
            <a:endParaRPr lang="nb-NO" sz="975" dirty="0">
              <a:latin typeface="Lato" panose="020F0502020204030203" pitchFamily="34" charset="0"/>
            </a:endParaRPr>
          </a:p>
        </p:txBody>
      </p:sp>
      <p:sp>
        <p:nvSpPr>
          <p:cNvPr id="4" name="Plassholder for dato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40</a:t>
            </a:fld>
            <a:endParaRPr lang="nb-NO"/>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353" y="1480972"/>
            <a:ext cx="3189617" cy="31896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65397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32" y="279101"/>
            <a:ext cx="5829300" cy="889030"/>
          </a:xfrm>
          <a:solidFill>
            <a:schemeClr val="accent4"/>
          </a:solidFill>
          <a:ln/>
        </p:spPr>
        <p:txBody>
          <a:bodyPr>
            <a:normAutofit/>
          </a:bodyPr>
          <a:lstStyle/>
          <a:p>
            <a:r>
              <a:rPr lang="sv-SE" dirty="0">
                <a:latin typeface="Lato" panose="020F0502020204030203" pitchFamily="34" charset="0"/>
              </a:rPr>
              <a:t>Skamkompasset</a:t>
            </a:r>
            <a:br>
              <a:rPr lang="sv-SE" sz="3000" dirty="0">
                <a:latin typeface="Lato" panose="020F0502020204030203" pitchFamily="34" charset="0"/>
              </a:rPr>
            </a:br>
            <a:r>
              <a:rPr lang="sv-SE" sz="1500" dirty="0">
                <a:latin typeface="Lato" panose="020F0502020204030203" pitchFamily="34" charset="0"/>
              </a:rPr>
              <a:t>(Donald Nathanson: Compass of Shame/ </a:t>
            </a:r>
            <a:r>
              <a:rPr lang="nb-NO" sz="1500" dirty="0">
                <a:latin typeface="Lato" panose="020F0502020204030203" pitchFamily="34" charset="0"/>
              </a:rPr>
              <a:t>Yngvild Aamodt)</a:t>
            </a:r>
            <a:endParaRPr lang="sv-SE" sz="3000" dirty="0">
              <a:latin typeface="Source Sans Pro Semibold" panose="020B0603030403020204" pitchFamily="34" charset="0"/>
            </a:endParaRPr>
          </a:p>
        </p:txBody>
      </p:sp>
      <p:sp>
        <p:nvSpPr>
          <p:cNvPr id="2051" name="Rectangle 3"/>
          <p:cNvSpPr>
            <a:spLocks noGrp="1" noChangeArrowheads="1"/>
          </p:cNvSpPr>
          <p:nvPr>
            <p:ph type="subTitle" idx="1"/>
          </p:nvPr>
        </p:nvSpPr>
        <p:spPr>
          <a:xfrm>
            <a:off x="2888463" y="2693198"/>
            <a:ext cx="1079897" cy="283964"/>
          </a:xfrm>
        </p:spPr>
        <p:txBody>
          <a:bodyPr>
            <a:normAutofit lnSpcReduction="10000"/>
          </a:bodyPr>
          <a:lstStyle/>
          <a:p>
            <a:pPr>
              <a:lnSpc>
                <a:spcPct val="90000"/>
              </a:lnSpc>
            </a:pPr>
            <a:r>
              <a:rPr lang="sv-SE" sz="2100" dirty="0">
                <a:latin typeface="Impact" panose="020B0806030902050204" pitchFamily="34" charset="0"/>
              </a:rPr>
              <a:t>SKAM</a:t>
            </a:r>
          </a:p>
        </p:txBody>
      </p:sp>
      <p:sp>
        <p:nvSpPr>
          <p:cNvPr id="2052" name="AutoShape 4"/>
          <p:cNvSpPr>
            <a:spLocks noChangeArrowheads="1"/>
          </p:cNvSpPr>
          <p:nvPr/>
        </p:nvSpPr>
        <p:spPr bwMode="auto">
          <a:xfrm>
            <a:off x="4023122" y="2626746"/>
            <a:ext cx="732234" cy="339701"/>
          </a:xfrm>
          <a:prstGeom prst="right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3" name="AutoShape 5"/>
          <p:cNvSpPr>
            <a:spLocks noChangeArrowheads="1"/>
          </p:cNvSpPr>
          <p:nvPr/>
        </p:nvSpPr>
        <p:spPr bwMode="auto">
          <a:xfrm>
            <a:off x="3272218" y="1860529"/>
            <a:ext cx="364331" cy="549176"/>
          </a:xfrm>
          <a:prstGeom prst="up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4" name="AutoShape 6"/>
          <p:cNvSpPr>
            <a:spLocks noChangeArrowheads="1"/>
          </p:cNvSpPr>
          <p:nvPr/>
        </p:nvSpPr>
        <p:spPr bwMode="auto">
          <a:xfrm>
            <a:off x="2120982" y="2640821"/>
            <a:ext cx="732235" cy="305911"/>
          </a:xfrm>
          <a:prstGeom prst="left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5" name="AutoShape 7"/>
          <p:cNvSpPr>
            <a:spLocks noChangeArrowheads="1"/>
          </p:cNvSpPr>
          <p:nvPr/>
        </p:nvSpPr>
        <p:spPr bwMode="auto">
          <a:xfrm>
            <a:off x="3267082" y="3017341"/>
            <a:ext cx="364331" cy="549176"/>
          </a:xfrm>
          <a:prstGeom prst="down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6" name="Text Box 8"/>
          <p:cNvSpPr txBox="1">
            <a:spLocks noChangeArrowheads="1"/>
          </p:cNvSpPr>
          <p:nvPr/>
        </p:nvSpPr>
        <p:spPr bwMode="auto">
          <a:xfrm>
            <a:off x="2098700" y="1243493"/>
            <a:ext cx="2678940" cy="66941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Gjemmer meg</a:t>
            </a:r>
          </a:p>
          <a:p>
            <a:pPr algn="ctr" fontAlgn="base">
              <a:spcBef>
                <a:spcPct val="0"/>
              </a:spcBef>
              <a:spcAft>
                <a:spcPct val="0"/>
              </a:spcAft>
            </a:pPr>
            <a:r>
              <a:rPr lang="sv-SE" sz="1200" dirty="0">
                <a:solidFill>
                  <a:srgbClr val="000000"/>
                </a:solidFill>
                <a:latin typeface="Lato" panose="020F0502020204030203" pitchFamily="34" charset="0"/>
              </a:rPr>
              <a:t>(unngår nærhet, holder meg hjemme, </a:t>
            </a:r>
          </a:p>
          <a:p>
            <a:pPr algn="ctr" fontAlgn="base">
              <a:spcBef>
                <a:spcPct val="0"/>
              </a:spcBef>
              <a:spcAft>
                <a:spcPct val="0"/>
              </a:spcAft>
            </a:pPr>
            <a:r>
              <a:rPr lang="sv-SE" sz="1200" dirty="0">
                <a:solidFill>
                  <a:srgbClr val="000000"/>
                </a:solidFill>
                <a:latin typeface="Lato" panose="020F0502020204030203" pitchFamily="34" charset="0"/>
              </a:rPr>
              <a:t>prøver å gjøre meg usynlig)</a:t>
            </a:r>
          </a:p>
        </p:txBody>
      </p:sp>
      <p:sp>
        <p:nvSpPr>
          <p:cNvPr id="2058" name="Text Box 10"/>
          <p:cNvSpPr txBox="1">
            <a:spLocks noChangeArrowheads="1"/>
          </p:cNvSpPr>
          <p:nvPr/>
        </p:nvSpPr>
        <p:spPr bwMode="auto">
          <a:xfrm>
            <a:off x="4764493" y="2235014"/>
            <a:ext cx="2022798" cy="122341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Blir sint på meg selv</a:t>
            </a:r>
          </a:p>
          <a:p>
            <a:pPr algn="ctr" fontAlgn="base">
              <a:spcBef>
                <a:spcPct val="0"/>
              </a:spcBef>
              <a:spcAft>
                <a:spcPct val="0"/>
              </a:spcAft>
            </a:pPr>
            <a:r>
              <a:rPr lang="sv-SE" sz="1200" dirty="0">
                <a:solidFill>
                  <a:srgbClr val="000000"/>
                </a:solidFill>
                <a:latin typeface="Lato" panose="020F0502020204030203" pitchFamily="34" charset="0"/>
              </a:rPr>
              <a:t>(fordømmer meg selv,</a:t>
            </a:r>
          </a:p>
          <a:p>
            <a:pPr algn="ctr" fontAlgn="base">
              <a:spcBef>
                <a:spcPct val="0"/>
              </a:spcBef>
              <a:spcAft>
                <a:spcPct val="0"/>
              </a:spcAft>
            </a:pPr>
            <a:r>
              <a:rPr lang="sv-SE" sz="1200" dirty="0">
                <a:solidFill>
                  <a:srgbClr val="000000"/>
                </a:solidFill>
                <a:latin typeface="Lato" panose="020F0502020204030203" pitchFamily="34" charset="0"/>
              </a:rPr>
              <a:t>skader meg selv, </a:t>
            </a:r>
          </a:p>
          <a:p>
            <a:pPr algn="ctr" fontAlgn="base">
              <a:spcBef>
                <a:spcPct val="0"/>
              </a:spcBef>
              <a:spcAft>
                <a:spcPct val="0"/>
              </a:spcAft>
            </a:pPr>
            <a:r>
              <a:rPr lang="sv-SE" sz="1200" dirty="0">
                <a:solidFill>
                  <a:srgbClr val="000000"/>
                </a:solidFill>
                <a:latin typeface="Lato" panose="020F0502020204030203" pitchFamily="34" charset="0"/>
              </a:rPr>
              <a:t>latteliggjør meg selv, setter </a:t>
            </a:r>
          </a:p>
          <a:p>
            <a:pPr algn="ctr" fontAlgn="base">
              <a:spcBef>
                <a:spcPct val="0"/>
              </a:spcBef>
              <a:spcAft>
                <a:spcPct val="0"/>
              </a:spcAft>
            </a:pPr>
            <a:r>
              <a:rPr lang="sv-SE" sz="1200" dirty="0">
                <a:solidFill>
                  <a:srgbClr val="000000"/>
                </a:solidFill>
                <a:latin typeface="Lato" panose="020F0502020204030203" pitchFamily="34" charset="0"/>
              </a:rPr>
              <a:t>andres behov før mine, </a:t>
            </a:r>
          </a:p>
          <a:p>
            <a:pPr algn="ctr" fontAlgn="base">
              <a:spcBef>
                <a:spcPct val="0"/>
              </a:spcBef>
              <a:spcAft>
                <a:spcPct val="0"/>
              </a:spcAft>
            </a:pPr>
            <a:r>
              <a:rPr lang="sv-SE" sz="1200" dirty="0">
                <a:solidFill>
                  <a:srgbClr val="000000"/>
                </a:solidFill>
                <a:latin typeface="Lato" panose="020F0502020204030203" pitchFamily="34" charset="0"/>
              </a:rPr>
              <a:t>”vil være perfekt” )</a:t>
            </a:r>
          </a:p>
        </p:txBody>
      </p:sp>
      <p:sp>
        <p:nvSpPr>
          <p:cNvPr id="2059" name="Text Box 11"/>
          <p:cNvSpPr txBox="1">
            <a:spLocks noChangeArrowheads="1"/>
          </p:cNvSpPr>
          <p:nvPr/>
        </p:nvSpPr>
        <p:spPr bwMode="auto">
          <a:xfrm>
            <a:off x="242747" y="2571752"/>
            <a:ext cx="1927707" cy="48474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Blir sint på andre</a:t>
            </a:r>
          </a:p>
          <a:p>
            <a:pPr algn="ctr" fontAlgn="base">
              <a:spcBef>
                <a:spcPct val="0"/>
              </a:spcBef>
              <a:spcAft>
                <a:spcPct val="0"/>
              </a:spcAft>
            </a:pPr>
            <a:r>
              <a:rPr lang="sv-SE" sz="1200" dirty="0">
                <a:solidFill>
                  <a:srgbClr val="000000"/>
                </a:solidFill>
                <a:latin typeface="Lato" panose="020F0502020204030203" pitchFamily="34" charset="0"/>
              </a:rPr>
              <a:t>(kritiserer, håner, mobber</a:t>
            </a:r>
            <a:r>
              <a:rPr lang="sv-SE" sz="1050" dirty="0">
                <a:solidFill>
                  <a:srgbClr val="000000"/>
                </a:solidFill>
                <a:latin typeface="Lato" panose="020F0502020204030203" pitchFamily="34" charset="0"/>
              </a:rPr>
              <a:t>)</a:t>
            </a:r>
          </a:p>
        </p:txBody>
      </p:sp>
      <p:sp>
        <p:nvSpPr>
          <p:cNvPr id="2060" name="Text Box 12"/>
          <p:cNvSpPr txBox="1">
            <a:spLocks noChangeArrowheads="1"/>
          </p:cNvSpPr>
          <p:nvPr/>
        </p:nvSpPr>
        <p:spPr bwMode="auto">
          <a:xfrm>
            <a:off x="1781917" y="3600401"/>
            <a:ext cx="3451907" cy="85408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Nekter for skammen</a:t>
            </a:r>
          </a:p>
          <a:p>
            <a:pPr algn="ctr" fontAlgn="base">
              <a:spcBef>
                <a:spcPct val="0"/>
              </a:spcBef>
              <a:spcAft>
                <a:spcPct val="0"/>
              </a:spcAft>
            </a:pPr>
            <a:r>
              <a:rPr lang="sv-SE" sz="1200" dirty="0">
                <a:solidFill>
                  <a:srgbClr val="000000"/>
                </a:solidFill>
                <a:latin typeface="Lato" panose="020F0502020204030203" pitchFamily="34" charset="0"/>
              </a:rPr>
              <a:t>(gjør meg usårbar, skifter tema, blir overfokusert </a:t>
            </a:r>
            <a:br>
              <a:rPr lang="sv-SE" sz="1200" dirty="0">
                <a:solidFill>
                  <a:srgbClr val="000000"/>
                </a:solidFill>
                <a:latin typeface="Lato" panose="020F0502020204030203" pitchFamily="34" charset="0"/>
              </a:rPr>
            </a:br>
            <a:r>
              <a:rPr lang="sv-SE" sz="1200" dirty="0">
                <a:solidFill>
                  <a:srgbClr val="000000"/>
                </a:solidFill>
                <a:latin typeface="Lato" panose="020F0502020204030203" pitchFamily="34" charset="0"/>
              </a:rPr>
              <a:t>på andre ting, blir skamløs)</a:t>
            </a:r>
          </a:p>
          <a:p>
            <a:pPr fontAlgn="base">
              <a:spcBef>
                <a:spcPct val="0"/>
              </a:spcBef>
              <a:spcAft>
                <a:spcPct val="0"/>
              </a:spcAft>
            </a:pPr>
            <a:endParaRPr lang="sv-SE" sz="1200" dirty="0">
              <a:solidFill>
                <a:srgbClr val="000000"/>
              </a:solidFill>
            </a:endParaRPr>
          </a:p>
        </p:txBody>
      </p:sp>
    </p:spTree>
    <p:extLst>
      <p:ext uri="{BB962C8B-B14F-4D97-AF65-F5344CB8AC3E}">
        <p14:creationId xmlns:p14="http://schemas.microsoft.com/office/powerpoint/2010/main" val="3240492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dirty="0">
                <a:latin typeface="Impact" panose="020B0806030902050204" pitchFamily="34" charset="0"/>
              </a:rPr>
              <a:t>Fravær av autoritetsstrategier</a:t>
            </a:r>
          </a:p>
        </p:txBody>
      </p:sp>
      <p:sp>
        <p:nvSpPr>
          <p:cNvPr id="3" name="Plassholder for innhold 2"/>
          <p:cNvSpPr>
            <a:spLocks noGrp="1"/>
          </p:cNvSpPr>
          <p:nvPr>
            <p:ph idx="1"/>
          </p:nvPr>
        </p:nvSpPr>
        <p:spPr>
          <a:xfrm>
            <a:off x="440439" y="1121315"/>
            <a:ext cx="3380446" cy="2187943"/>
          </a:xfrm>
        </p:spPr>
        <p:txBody>
          <a:bodyPr>
            <a:noAutofit/>
          </a:bodyPr>
          <a:lstStyle/>
          <a:p>
            <a:r>
              <a:rPr lang="nb-NO" sz="1500" b="1" dirty="0"/>
              <a:t>Ved hyppige lærerbytter og lite kontinuitet i relasjonell rettledning, vil elevene måtte skape sine egne kulturelle og relasjonelle normer </a:t>
            </a:r>
            <a:br>
              <a:rPr lang="nb-NO" sz="1500" b="1" dirty="0"/>
            </a:br>
            <a:endParaRPr lang="nb-NO" sz="1500" b="1" dirty="0"/>
          </a:p>
          <a:p>
            <a:r>
              <a:rPr lang="nb-NO" sz="1500" b="1" dirty="0"/>
              <a:t>De må utvikle disse normene i en atmosfære full av signaler de opplever som motstridende fra lærerne og andre voksne.</a:t>
            </a:r>
            <a:br>
              <a:rPr lang="nb-NO" sz="1500" b="1" dirty="0"/>
            </a:br>
            <a:endParaRPr lang="nb-NO" sz="1500" b="1" dirty="0"/>
          </a:p>
          <a:p>
            <a:r>
              <a:rPr lang="nb-NO" sz="1500" b="1" dirty="0"/>
              <a:t> Elevrelaterte maktstrukturer legger føringer for hva som er legitimt eller ikke på skolen og utenfor skolen. </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256" y="1944489"/>
            <a:ext cx="2567834" cy="1566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3958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Impact" panose="020B0806030902050204" pitchFamily="34" charset="0"/>
              </a:rPr>
              <a:t>Styrke skolens psykososiale miljø</a:t>
            </a:r>
          </a:p>
        </p:txBody>
      </p:sp>
      <p:sp>
        <p:nvSpPr>
          <p:cNvPr id="3" name="Plassholder for innhold 2"/>
          <p:cNvSpPr>
            <a:spLocks noGrp="1"/>
          </p:cNvSpPr>
          <p:nvPr>
            <p:ph idx="1"/>
          </p:nvPr>
        </p:nvSpPr>
        <p:spPr>
          <a:xfrm>
            <a:off x="471487" y="1107962"/>
            <a:ext cx="3414713" cy="2282939"/>
          </a:xfrm>
        </p:spPr>
        <p:txBody>
          <a:bodyPr>
            <a:noAutofit/>
          </a:bodyPr>
          <a:lstStyle/>
          <a:p>
            <a:r>
              <a:rPr lang="nb-NO" sz="1500" b="1" dirty="0"/>
              <a:t>Skolen, lærere og foreldre må bygge opp under et moralsk formål som kan skape tydelige kollektive holdninger og normer</a:t>
            </a:r>
          </a:p>
          <a:p>
            <a:endParaRPr lang="nb-NO" sz="1500" b="1" dirty="0"/>
          </a:p>
          <a:p>
            <a:r>
              <a:rPr lang="nb-NO" sz="1500" b="1" dirty="0"/>
              <a:t>Vedlikeholde konstruktive kommunikasjons- og argumentasjonsregler i klasserommet sammen med elever.</a:t>
            </a:r>
          </a:p>
          <a:p>
            <a:endParaRPr lang="nb-NO" sz="1500" b="1" dirty="0"/>
          </a:p>
          <a:p>
            <a:r>
              <a:rPr lang="nb-NO" sz="1500" b="1" dirty="0"/>
              <a:t>Samhandling mellom barnehage, skole og foreldre for å sikre felles kultur og felles praksis.</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973" y="1758940"/>
            <a:ext cx="2486489" cy="24864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46599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457772" y="189643"/>
          <a:ext cx="5915026" cy="4271010"/>
        </p:xfrm>
        <a:graphic>
          <a:graphicData uri="http://schemas.openxmlformats.org/drawingml/2006/table">
            <a:tbl>
              <a:tblPr firstRow="1" bandRow="1">
                <a:tableStyleId>{5C22544A-7EE6-4342-B048-85BDC9FD1C3A}</a:tableStyleId>
              </a:tblPr>
              <a:tblGrid>
                <a:gridCol w="2957513">
                  <a:extLst>
                    <a:ext uri="{9D8B030D-6E8A-4147-A177-3AD203B41FA5}">
                      <a16:colId xmlns:a16="http://schemas.microsoft.com/office/drawing/2014/main" val="20000"/>
                    </a:ext>
                  </a:extLst>
                </a:gridCol>
                <a:gridCol w="2957513">
                  <a:extLst>
                    <a:ext uri="{9D8B030D-6E8A-4147-A177-3AD203B41FA5}">
                      <a16:colId xmlns:a16="http://schemas.microsoft.com/office/drawing/2014/main" val="20001"/>
                    </a:ext>
                  </a:extLst>
                </a:gridCol>
              </a:tblGrid>
              <a:tr h="480060">
                <a:tc>
                  <a:txBody>
                    <a:bodyPr/>
                    <a:lstStyle/>
                    <a:p>
                      <a:r>
                        <a:rPr lang="nb-NO" sz="1400" dirty="0"/>
                        <a:t>VENNEGRUPPE-</a:t>
                      </a:r>
                      <a:br>
                        <a:rPr lang="nb-NO" sz="1400" dirty="0"/>
                      </a:br>
                      <a:r>
                        <a:rPr lang="nb-NO" sz="1400" dirty="0"/>
                        <a:t>Gyldig vi</a:t>
                      </a:r>
                      <a:r>
                        <a:rPr lang="nb-NO" sz="1400" baseline="0" dirty="0"/>
                        <a:t> – uformelt og verdibasert</a:t>
                      </a:r>
                      <a:endParaRPr lang="nb-NO" sz="1400" dirty="0"/>
                    </a:p>
                  </a:txBody>
                  <a:tcPr marL="68580" marR="68580" marT="34290" marB="34290"/>
                </a:tc>
                <a:tc>
                  <a:txBody>
                    <a:bodyPr/>
                    <a:lstStyle/>
                    <a:p>
                      <a:r>
                        <a:rPr lang="nb-NO" sz="1400" dirty="0"/>
                        <a:t>SKOLEKLASSE</a:t>
                      </a:r>
                      <a:br>
                        <a:rPr lang="nb-NO" sz="1400" dirty="0"/>
                      </a:br>
                      <a:r>
                        <a:rPr lang="nb-NO" sz="1400" dirty="0"/>
                        <a:t>Gyldig vi – formelt og normbasert</a:t>
                      </a:r>
                    </a:p>
                  </a:txBody>
                  <a:tcPr marL="68580" marR="68580" marT="34290" marB="34290"/>
                </a:tc>
                <a:extLst>
                  <a:ext uri="{0D108BD9-81ED-4DB2-BD59-A6C34878D82A}">
                    <a16:rowId xmlns:a16="http://schemas.microsoft.com/office/drawing/2014/main" val="10000"/>
                  </a:ext>
                </a:extLst>
              </a:tr>
              <a:tr h="548640">
                <a:tc>
                  <a:txBody>
                    <a:bodyPr/>
                    <a:lstStyle/>
                    <a:p>
                      <a:r>
                        <a:rPr lang="nb-NO" sz="1100" b="0" i="0" u="none" strike="noStrike" kern="1200" baseline="0" dirty="0">
                          <a:solidFill>
                            <a:schemeClr val="dk1"/>
                          </a:solidFill>
                          <a:latin typeface="+mn-lt"/>
                          <a:ea typeface="+mn-ea"/>
                          <a:cs typeface="+mn-cs"/>
                        </a:rPr>
                        <a:t> Uformelt og selvvalgt fellesskap av likesinnede </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Normer etablert av skolen/læreren/elever</a:t>
                      </a:r>
                      <a:br>
                        <a:rPr lang="nb-NO" sz="1100" b="0" i="0" u="none" strike="noStrike" kern="1200" baseline="0" dirty="0">
                          <a:solidFill>
                            <a:schemeClr val="dk1"/>
                          </a:solidFill>
                          <a:latin typeface="+mn-lt"/>
                          <a:ea typeface="+mn-ea"/>
                          <a:cs typeface="+mn-cs"/>
                        </a:rPr>
                      </a:br>
                      <a:r>
                        <a:rPr lang="nb-NO" sz="1100" b="0" i="0" u="none" strike="noStrike" kern="1200" baseline="0" dirty="0">
                          <a:solidFill>
                            <a:schemeClr val="dk1"/>
                          </a:solidFill>
                          <a:latin typeface="+mn-lt"/>
                          <a:ea typeface="+mn-ea"/>
                          <a:cs typeface="+mn-cs"/>
                        </a:rPr>
                        <a:t>kontinuerlig diskutert og reflektert  åpent rundt av elever, foreldre og lærere. </a:t>
                      </a:r>
                      <a:endParaRPr lang="nb-NO" sz="1100" dirty="0"/>
                    </a:p>
                  </a:txBody>
                  <a:tcPr marL="68580" marR="68580" marT="34290" marB="34290"/>
                </a:tc>
                <a:extLst>
                  <a:ext uri="{0D108BD9-81ED-4DB2-BD59-A6C34878D82A}">
                    <a16:rowId xmlns:a16="http://schemas.microsoft.com/office/drawing/2014/main" val="10001"/>
                  </a:ext>
                </a:extLst>
              </a:tr>
              <a:tr h="548640">
                <a:tc>
                  <a:txBody>
                    <a:bodyPr/>
                    <a:lstStyle/>
                    <a:p>
                      <a:r>
                        <a:rPr lang="nb-NO" sz="1100" dirty="0"/>
                        <a:t>Individuelle verdier (pluralisme)</a:t>
                      </a:r>
                    </a:p>
                  </a:txBody>
                  <a:tcPr marL="68580" marR="68580" marT="34290" marB="34290"/>
                </a:tc>
                <a:tc>
                  <a:txBody>
                    <a:bodyPr/>
                    <a:lstStyle/>
                    <a:p>
                      <a:r>
                        <a:rPr lang="nb-NO" sz="1100" b="0" i="0" u="none" strike="noStrike" baseline="0" dirty="0">
                          <a:solidFill>
                            <a:srgbClr val="000000"/>
                          </a:solidFill>
                          <a:latin typeface="+mn-lt"/>
                        </a:rPr>
                        <a:t>Utvikle og reforhandle overordnede normer. </a:t>
                      </a:r>
                      <a:br>
                        <a:rPr lang="nb-NO" sz="800" b="0" i="0" u="none" strike="noStrike" baseline="0" dirty="0">
                          <a:solidFill>
                            <a:srgbClr val="000000"/>
                          </a:solidFill>
                          <a:latin typeface="+mn-lt"/>
                        </a:rPr>
                      </a:br>
                      <a:r>
                        <a:rPr lang="nb-NO" sz="1100" b="0" i="0" u="none" strike="noStrike" kern="1200" baseline="0" dirty="0">
                          <a:solidFill>
                            <a:schemeClr val="dk1"/>
                          </a:solidFill>
                          <a:latin typeface="+mn-lt"/>
                          <a:ea typeface="+mn-ea"/>
                          <a:cs typeface="+mn-cs"/>
                        </a:rPr>
                        <a:t>Individuelle verdier alene må ikke legge føringer for hva som er legitimt i skolen og i klasserommet </a:t>
                      </a:r>
                      <a:r>
                        <a:rPr lang="nb-NO" sz="1100" b="0" i="0" u="none" strike="noStrike" baseline="0" dirty="0">
                          <a:solidFill>
                            <a:srgbClr val="000000"/>
                          </a:solidFill>
                          <a:latin typeface="+mn-lt"/>
                        </a:rPr>
                        <a:t> </a:t>
                      </a:r>
                      <a:endParaRPr lang="nb-NO" sz="1100" dirty="0">
                        <a:latin typeface="+mn-lt"/>
                      </a:endParaRPr>
                    </a:p>
                  </a:txBody>
                  <a:tcPr marL="68580" marR="68580" marT="34290" marB="34290"/>
                </a:tc>
                <a:extLst>
                  <a:ext uri="{0D108BD9-81ED-4DB2-BD59-A6C34878D82A}">
                    <a16:rowId xmlns:a16="http://schemas.microsoft.com/office/drawing/2014/main" val="10002"/>
                  </a:ext>
                </a:extLst>
              </a:tr>
              <a:tr h="388620">
                <a:tc>
                  <a:txBody>
                    <a:bodyPr/>
                    <a:lstStyle/>
                    <a:p>
                      <a:r>
                        <a:rPr lang="nb-NO" sz="1100" b="0" i="0" u="none" strike="noStrike" kern="1200" baseline="0" dirty="0">
                          <a:solidFill>
                            <a:schemeClr val="dk1"/>
                          </a:solidFill>
                          <a:latin typeface="+mn-lt"/>
                          <a:ea typeface="+mn-ea"/>
                          <a:cs typeface="+mn-cs"/>
                        </a:rPr>
                        <a:t>Vennegruppetilhørighet sier mye om hvem en er. </a:t>
                      </a:r>
                      <a:endParaRPr lang="nb-NO" sz="1100" dirty="0"/>
                    </a:p>
                  </a:txBody>
                  <a:tcPr marL="68580" marR="68580" marT="34290" marB="34290"/>
                </a:tc>
                <a:tc>
                  <a:txBody>
                    <a:bodyPr/>
                    <a:lstStyle/>
                    <a:p>
                      <a:r>
                        <a:rPr lang="nb-NO" sz="1100" dirty="0"/>
                        <a:t>Fortelling om hvem klassen er. (Vi har det bra</a:t>
                      </a:r>
                      <a:r>
                        <a:rPr lang="nb-NO" sz="1100" baseline="0" dirty="0"/>
                        <a:t> sammen fordi vi er forskjellig).</a:t>
                      </a:r>
                      <a:endParaRPr lang="nb-NO" sz="1100" dirty="0"/>
                    </a:p>
                  </a:txBody>
                  <a:tcPr marL="68580" marR="68580" marT="34290" marB="34290"/>
                </a:tc>
                <a:extLst>
                  <a:ext uri="{0D108BD9-81ED-4DB2-BD59-A6C34878D82A}">
                    <a16:rowId xmlns:a16="http://schemas.microsoft.com/office/drawing/2014/main" val="10003"/>
                  </a:ext>
                </a:extLst>
              </a:tr>
              <a:tr h="278130">
                <a:tc>
                  <a:txBody>
                    <a:bodyPr/>
                    <a:lstStyle/>
                    <a:p>
                      <a:r>
                        <a:rPr lang="nb-NO" sz="1100" b="0" i="0" u="none" strike="noStrike" kern="1200" baseline="0" dirty="0">
                          <a:solidFill>
                            <a:schemeClr val="dk1"/>
                          </a:solidFill>
                          <a:latin typeface="+mn-lt"/>
                          <a:ea typeface="+mn-ea"/>
                          <a:cs typeface="+mn-cs"/>
                        </a:rPr>
                        <a:t>Vennegrupper er stort sett homogene fellesskap </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Mer formelt fellesskap basert på diversitet</a:t>
                      </a:r>
                      <a:endParaRPr lang="nb-NO" sz="1100" dirty="0"/>
                    </a:p>
                  </a:txBody>
                  <a:tcPr marL="68580" marR="68580" marT="34290" marB="34290"/>
                </a:tc>
                <a:extLst>
                  <a:ext uri="{0D108BD9-81ED-4DB2-BD59-A6C34878D82A}">
                    <a16:rowId xmlns:a16="http://schemas.microsoft.com/office/drawing/2014/main" val="10004"/>
                  </a:ext>
                </a:extLst>
              </a:tr>
              <a:tr h="388620">
                <a:tc>
                  <a:txBody>
                    <a:bodyPr/>
                    <a:lstStyle/>
                    <a:p>
                      <a:r>
                        <a:rPr lang="nb-NO" sz="1100" dirty="0"/>
                        <a:t>Gjøres gyldig uformelt gjennom at elevene velger de som de liker best</a:t>
                      </a:r>
                    </a:p>
                  </a:txBody>
                  <a:tcPr marL="68580" marR="68580" marT="34290" marB="34290"/>
                </a:tc>
                <a:tc>
                  <a:txBody>
                    <a:bodyPr/>
                    <a:lstStyle/>
                    <a:p>
                      <a:r>
                        <a:rPr lang="nb-NO" sz="1100" dirty="0"/>
                        <a:t>Holdning og norm:</a:t>
                      </a:r>
                    </a:p>
                    <a:p>
                      <a:r>
                        <a:rPr lang="nb-NO" sz="1100" dirty="0"/>
                        <a:t>Kameratskap</a:t>
                      </a:r>
                      <a:r>
                        <a:rPr lang="nb-NO" sz="1100" baseline="0" dirty="0"/>
                        <a:t> står over vennegrupper</a:t>
                      </a:r>
                      <a:endParaRPr lang="nb-NO" sz="1100" dirty="0"/>
                    </a:p>
                  </a:txBody>
                  <a:tcPr marL="68580" marR="68580" marT="34290" marB="34290"/>
                </a:tc>
                <a:extLst>
                  <a:ext uri="{0D108BD9-81ED-4DB2-BD59-A6C34878D82A}">
                    <a16:rowId xmlns:a16="http://schemas.microsoft.com/office/drawing/2014/main" val="10005"/>
                  </a:ext>
                </a:extLst>
              </a:tr>
              <a:tr h="548640">
                <a:tc>
                  <a:txBody>
                    <a:bodyPr/>
                    <a:lstStyle/>
                    <a:p>
                      <a:r>
                        <a:rPr lang="nb-NO" sz="1100" dirty="0"/>
                        <a:t>Inkludering </a:t>
                      </a:r>
                      <a:r>
                        <a:rPr lang="nb-NO" sz="1100" baseline="0" dirty="0"/>
                        <a:t>- ekskludering</a:t>
                      </a:r>
                      <a:br>
                        <a:rPr lang="nb-NO" sz="1100" baseline="0" dirty="0"/>
                      </a:br>
                      <a:r>
                        <a:rPr lang="nb-NO" sz="1100" baseline="0" dirty="0"/>
                        <a:t>posisjonering - hierarkisering</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normer etablert av læreren/skolen for hva som er akseptabelt og ønskelig i denne klassen, normen hemmer sosial eksklusjonsangst. </a:t>
                      </a:r>
                      <a:endParaRPr lang="nb-NO" sz="1100" dirty="0"/>
                    </a:p>
                  </a:txBody>
                  <a:tcPr marL="68580" marR="68580" marT="34290" marB="34290"/>
                </a:tc>
                <a:extLst>
                  <a:ext uri="{0D108BD9-81ED-4DB2-BD59-A6C34878D82A}">
                    <a16:rowId xmlns:a16="http://schemas.microsoft.com/office/drawing/2014/main" val="10006"/>
                  </a:ext>
                </a:extLst>
              </a:tr>
              <a:tr h="548640">
                <a:tc>
                  <a:txBody>
                    <a:bodyPr/>
                    <a:lstStyle/>
                    <a:p>
                      <a:r>
                        <a:rPr lang="nb-NO" sz="1100" b="0" i="0" u="none" strike="noStrike" kern="1200" baseline="0" dirty="0">
                          <a:solidFill>
                            <a:schemeClr val="dk1"/>
                          </a:solidFill>
                          <a:latin typeface="+mn-lt"/>
                          <a:ea typeface="+mn-ea"/>
                          <a:cs typeface="+mn-cs"/>
                        </a:rPr>
                        <a:t>tilhørighet til mindre inn-grupper som de opplever likhet med, i og utenfor klassen </a:t>
                      </a:r>
                      <a:endParaRPr lang="nb-NO" sz="1100" dirty="0"/>
                    </a:p>
                  </a:txBody>
                  <a:tcPr marL="68580" marR="68580" marT="34290" marB="34290"/>
                </a:tc>
                <a:tc>
                  <a:txBody>
                    <a:bodyPr/>
                    <a:lstStyle/>
                    <a:p>
                      <a:r>
                        <a:rPr lang="nb-NO" sz="1100" dirty="0"/>
                        <a:t>Norm</a:t>
                      </a:r>
                      <a:r>
                        <a:rPr lang="nb-NO" sz="1100" baseline="0" dirty="0"/>
                        <a:t> og holdninger: DIVERSITET</a:t>
                      </a:r>
                    </a:p>
                    <a:p>
                      <a:r>
                        <a:rPr lang="nb-NO" sz="1100" baseline="0" dirty="0"/>
                        <a:t>Du må ta i mot den andre som unik selv om dere ikke er like (subjektivering).</a:t>
                      </a:r>
                      <a:endParaRPr lang="nb-NO" sz="1100" dirty="0"/>
                    </a:p>
                  </a:txBody>
                  <a:tcPr marL="68580" marR="68580" marT="34290" marB="34290"/>
                </a:tc>
                <a:extLst>
                  <a:ext uri="{0D108BD9-81ED-4DB2-BD59-A6C34878D82A}">
                    <a16:rowId xmlns:a16="http://schemas.microsoft.com/office/drawing/2014/main" val="10007"/>
                  </a:ext>
                </a:extLst>
              </a:tr>
              <a:tr h="388620">
                <a:tc>
                  <a:txBody>
                    <a:bodyPr/>
                    <a:lstStyle/>
                    <a:p>
                      <a:r>
                        <a:rPr lang="nb-NO" sz="1100" dirty="0"/>
                        <a:t>Verdier: </a:t>
                      </a:r>
                      <a:r>
                        <a:rPr lang="nb-NO" sz="1100" b="0" i="0" u="none" strike="noStrike" kern="1200" baseline="0" dirty="0">
                          <a:solidFill>
                            <a:schemeClr val="dk1"/>
                          </a:solidFill>
                          <a:latin typeface="+mn-lt"/>
                          <a:ea typeface="+mn-ea"/>
                          <a:cs typeface="+mn-cs"/>
                        </a:rPr>
                        <a:t>etiske forestillinger i forhold til egen livsførsel </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Normer: moralske regler for det riktige som alle skal forholde seg til – for alles skyld </a:t>
                      </a:r>
                      <a:endParaRPr lang="nb-NO" sz="1100" dirty="0"/>
                    </a:p>
                  </a:txBody>
                  <a:tcPr marL="68580" marR="68580" marT="34290" marB="3429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13762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4857750"/>
          </a:xfrm>
          <a:prstGeom prst="rect">
            <a:avLst/>
          </a:prstGeom>
        </p:spPr>
      </p:pic>
      <p:sp>
        <p:nvSpPr>
          <p:cNvPr id="2" name="Plassholder for dato 1"/>
          <p:cNvSpPr>
            <a:spLocks noGrp="1"/>
          </p:cNvSpPr>
          <p:nvPr>
            <p:ph type="dt" sz="half" idx="10"/>
          </p:nvPr>
        </p:nvSpPr>
        <p:spPr/>
        <p:txBody>
          <a:bodyPr/>
          <a:lstStyle/>
          <a:p>
            <a:fld id="{5A3AAC88-FEA2-48C1-982F-EEB556C5AA4E}" type="datetime1">
              <a:rPr lang="nb-NO" smtClean="0"/>
              <a:t>27.02.2024</a:t>
            </a:fld>
            <a:endParaRPr lang="en-US"/>
          </a:p>
        </p:txBody>
      </p:sp>
      <p:sp>
        <p:nvSpPr>
          <p:cNvPr id="3" name="Plassholder for bunntekst 2"/>
          <p:cNvSpPr>
            <a:spLocks noGrp="1"/>
          </p:cNvSpPr>
          <p:nvPr>
            <p:ph type="ftr" sz="quarter" idx="11"/>
          </p:nvPr>
        </p:nvSpPr>
        <p:spPr/>
        <p:txBody>
          <a:bodyPr/>
          <a:lstStyle/>
          <a:p>
            <a:pPr algn="ctr"/>
            <a:r>
              <a:rPr lang="nn-NO" dirty="0"/>
              <a:t>MATTIAS ØHRA</a:t>
            </a:r>
            <a:endParaRPr lang="en-US" dirty="0"/>
          </a:p>
        </p:txBody>
      </p:sp>
      <p:sp>
        <p:nvSpPr>
          <p:cNvPr id="4" name="Plassholder for lysbildenummer 3"/>
          <p:cNvSpPr>
            <a:spLocks noGrp="1"/>
          </p:cNvSpPr>
          <p:nvPr>
            <p:ph type="sldNum" sz="quarter" idx="12"/>
          </p:nvPr>
        </p:nvSpPr>
        <p:spPr/>
        <p:txBody>
          <a:bodyPr/>
          <a:lstStyle/>
          <a:p>
            <a:fld id="{2066355A-084C-D24E-9AD2-7E4FC41EA627}" type="slidenum">
              <a:rPr lang="en-US" smtClean="0"/>
              <a:t>45</a:t>
            </a:fld>
            <a:endParaRPr lang="en-US" dirty="0"/>
          </a:p>
        </p:txBody>
      </p:sp>
      <p:sp>
        <p:nvSpPr>
          <p:cNvPr id="7" name="TextBox 10"/>
          <p:cNvSpPr txBox="1"/>
          <p:nvPr/>
        </p:nvSpPr>
        <p:spPr>
          <a:xfrm>
            <a:off x="5009783" y="4861373"/>
            <a:ext cx="1284990" cy="207749"/>
          </a:xfrm>
          <a:prstGeom prst="rect">
            <a:avLst/>
          </a:prstGeom>
          <a:noFill/>
        </p:spPr>
        <p:txBody>
          <a:bodyPr wrap="square" rtlCol="0">
            <a:spAutoFit/>
          </a:bodyPr>
          <a:lstStyle/>
          <a:p>
            <a:r>
              <a:rPr lang="nb-NO" sz="750" dirty="0"/>
              <a:t>Foto: Kristoffer Eliassen</a:t>
            </a:r>
          </a:p>
        </p:txBody>
      </p:sp>
      <p:sp>
        <p:nvSpPr>
          <p:cNvPr id="8" name="TekstSylinder 7"/>
          <p:cNvSpPr txBox="1"/>
          <p:nvPr/>
        </p:nvSpPr>
        <p:spPr>
          <a:xfrm>
            <a:off x="976426" y="891634"/>
            <a:ext cx="4962346" cy="369332"/>
          </a:xfrm>
          <a:prstGeom prst="rect">
            <a:avLst/>
          </a:prstGeom>
          <a:noFill/>
        </p:spPr>
        <p:txBody>
          <a:bodyPr wrap="square" rtlCol="0">
            <a:spAutoFit/>
          </a:bodyPr>
          <a:lstStyle/>
          <a:p>
            <a:pPr algn="ctr"/>
            <a:r>
              <a:rPr lang="nb-NO" dirty="0">
                <a:effectLst>
                  <a:outerShdw blurRad="38100" dist="38100" dir="2700000" algn="tl">
                    <a:srgbClr val="000000">
                      <a:alpha val="43137"/>
                    </a:srgbClr>
                  </a:outerShdw>
                </a:effectLst>
                <a:latin typeface="Rockwell Extra Bold" panose="02060903040505020403" pitchFamily="18" charset="0"/>
              </a:rPr>
              <a:t>Mangfold versus enfold</a:t>
            </a:r>
          </a:p>
        </p:txBody>
      </p:sp>
      <p:sp>
        <p:nvSpPr>
          <p:cNvPr id="9" name="TekstSylinder 8"/>
          <p:cNvSpPr txBox="1"/>
          <p:nvPr/>
        </p:nvSpPr>
        <p:spPr>
          <a:xfrm>
            <a:off x="947829" y="3508198"/>
            <a:ext cx="4962346" cy="1200329"/>
          </a:xfrm>
          <a:prstGeom prst="rect">
            <a:avLst/>
          </a:prstGeom>
          <a:noFill/>
        </p:spPr>
        <p:txBody>
          <a:bodyPr wrap="square" rtlCol="0">
            <a:spAutoFit/>
          </a:bodyPr>
          <a:lstStyle/>
          <a:p>
            <a:pPr algn="ctr"/>
            <a:r>
              <a:rPr lang="nb-NO" sz="7200" dirty="0">
                <a:solidFill>
                  <a:srgbClr val="EBD9A1"/>
                </a:solidFill>
                <a:effectLst>
                  <a:outerShdw blurRad="38100" dist="38100" dir="2700000" algn="tl">
                    <a:srgbClr val="000000">
                      <a:alpha val="43137"/>
                    </a:srgbClr>
                  </a:outerShdw>
                </a:effectLst>
                <a:latin typeface="Rockwell Extra Bold" panose="02060903040505020403" pitchFamily="18" charset="0"/>
              </a:rPr>
              <a:t>TROLL</a:t>
            </a:r>
          </a:p>
        </p:txBody>
      </p:sp>
    </p:spTree>
    <p:extLst>
      <p:ext uri="{BB962C8B-B14F-4D97-AF65-F5344CB8AC3E}">
        <p14:creationId xmlns:p14="http://schemas.microsoft.com/office/powerpoint/2010/main" val="2596298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dato 6"/>
          <p:cNvSpPr>
            <a:spLocks noGrp="1"/>
          </p:cNvSpPr>
          <p:nvPr>
            <p:ph type="dt" sz="half" idx="10"/>
          </p:nvPr>
        </p:nvSpPr>
        <p:spPr/>
        <p:txBody>
          <a:bodyPr/>
          <a:lstStyle/>
          <a:p>
            <a:fld id="{C2097A0C-BB48-46D0-A7D1-AC938ED38C40}" type="datetime1">
              <a:rPr lang="nb-NO" noProof="0" smtClean="0"/>
              <a:t>27.02.2024</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46</a:t>
            </a:fld>
            <a:endParaRPr lang="nb-NO" noProof="0"/>
          </a:p>
        </p:txBody>
      </p:sp>
      <p:sp>
        <p:nvSpPr>
          <p:cNvPr id="8" name="TekstSylinder 7"/>
          <p:cNvSpPr txBox="1"/>
          <p:nvPr/>
        </p:nvSpPr>
        <p:spPr>
          <a:xfrm>
            <a:off x="116458" y="436967"/>
            <a:ext cx="6557715" cy="2169825"/>
          </a:xfrm>
          <a:prstGeom prst="rect">
            <a:avLst/>
          </a:prstGeom>
          <a:noFill/>
        </p:spPr>
        <p:txBody>
          <a:bodyPr wrap="square" rtlCol="0">
            <a:spAutoFit/>
          </a:bodyPr>
          <a:lstStyle/>
          <a:p>
            <a:pPr algn="ctr"/>
            <a:r>
              <a:rPr lang="nb-NO" sz="4500" b="1" i="1" dirty="0">
                <a:solidFill>
                  <a:srgbClr val="8F2C49"/>
                </a:solidFill>
                <a:effectLst>
                  <a:outerShdw blurRad="38100" dist="38100" dir="2700000" algn="tl">
                    <a:srgbClr val="000000">
                      <a:alpha val="43137"/>
                    </a:srgbClr>
                  </a:outerShdw>
                </a:effectLst>
                <a:latin typeface="Rockwell Extra Bold" panose="02060903040505020403" pitchFamily="18" charset="0"/>
              </a:rPr>
              <a:t>Diversitet</a:t>
            </a:r>
          </a:p>
          <a:p>
            <a:pPr algn="ctr"/>
            <a:r>
              <a:rPr lang="nb-NO" sz="3000" dirty="0">
                <a:solidFill>
                  <a:srgbClr val="8F2C49"/>
                </a:solidFill>
                <a:effectLst>
                  <a:outerShdw blurRad="38100" dist="38100" dir="2700000" algn="tl">
                    <a:srgbClr val="000000">
                      <a:alpha val="43137"/>
                    </a:srgbClr>
                  </a:outerShdw>
                </a:effectLst>
                <a:latin typeface="Rockwell Extra Bold" panose="02060903040505020403" pitchFamily="18" charset="0"/>
              </a:rPr>
              <a:t>Verdsette det at vi er forskjellige og at verden er mangfoldig</a:t>
            </a:r>
          </a:p>
        </p:txBody>
      </p:sp>
      <p:sp>
        <p:nvSpPr>
          <p:cNvPr id="11" name="AutoShape 2" descr="Bilderesultat for vennskap skole"/>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b-NO" sz="1350"/>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376" y="2677939"/>
            <a:ext cx="3154680" cy="1275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0154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61" y="148344"/>
            <a:ext cx="5971385" cy="857250"/>
          </a:xfrm>
        </p:spPr>
        <p:txBody>
          <a:bodyPr>
            <a:normAutofit/>
          </a:bodyPr>
          <a:lstStyle/>
          <a:p>
            <a:pPr algn="ctr"/>
            <a:r>
              <a:rPr lang="nb-NO" sz="3300" dirty="0">
                <a:latin typeface="Rockwell Extra Bold" panose="02060903040505020403" pitchFamily="18" charset="0"/>
              </a:rPr>
              <a:t>Kultur &amp; Helse?</a:t>
            </a:r>
          </a:p>
        </p:txBody>
      </p:sp>
      <p:sp>
        <p:nvSpPr>
          <p:cNvPr id="3" name="Content Placeholder 2"/>
          <p:cNvSpPr>
            <a:spLocks noGrp="1"/>
          </p:cNvSpPr>
          <p:nvPr>
            <p:ph idx="1"/>
          </p:nvPr>
        </p:nvSpPr>
        <p:spPr>
          <a:xfrm>
            <a:off x="314205" y="3693956"/>
            <a:ext cx="6023022" cy="1101440"/>
          </a:xfrm>
        </p:spPr>
        <p:txBody>
          <a:bodyPr>
            <a:normAutofit fontScale="85000" lnSpcReduction="20000"/>
          </a:bodyPr>
          <a:lstStyle/>
          <a:p>
            <a:pPr marL="0" indent="0">
              <a:buNone/>
            </a:pPr>
            <a:endParaRPr lang="nb-NO" dirty="0"/>
          </a:p>
          <a:p>
            <a:pPr marL="0" indent="0">
              <a:buNone/>
            </a:pPr>
            <a:endParaRPr lang="nb-NO" dirty="0"/>
          </a:p>
          <a:p>
            <a:pPr marL="0" indent="0" algn="ctr">
              <a:buNone/>
            </a:pPr>
            <a:r>
              <a:rPr lang="nb-NO" sz="2700" b="1" dirty="0"/>
              <a:t>Helse = greie hverdagens krav</a:t>
            </a:r>
          </a:p>
          <a:p>
            <a:pPr marL="0" indent="0" algn="ctr">
              <a:buNone/>
            </a:pPr>
            <a:r>
              <a:rPr lang="nb-NO" sz="2700" b="1" dirty="0"/>
              <a:t>Kunst = Lære å tenke verden på nytt</a:t>
            </a:r>
          </a:p>
        </p:txBody>
      </p:sp>
      <p:sp>
        <p:nvSpPr>
          <p:cNvPr id="4" name="Date Placeholder 3"/>
          <p:cNvSpPr>
            <a:spLocks noGrp="1"/>
          </p:cNvSpPr>
          <p:nvPr>
            <p:ph type="dt" sz="half" idx="10"/>
          </p:nvPr>
        </p:nvSpPr>
        <p:spPr/>
        <p:txBody>
          <a:bodyPr/>
          <a:lstStyle/>
          <a:p>
            <a:fld id="{5D225F7E-A61E-49C2-9B23-24FDEE640C95}" type="datetime1">
              <a:rPr lang="nb-NO" smtClean="0"/>
              <a:t>27.02.2024</a:t>
            </a:fld>
            <a:endParaRPr lang="nb-NO" dirty="0"/>
          </a:p>
        </p:txBody>
      </p:sp>
      <p:sp>
        <p:nvSpPr>
          <p:cNvPr id="5" name="Footer Placeholder 4"/>
          <p:cNvSpPr>
            <a:spLocks noGrp="1"/>
          </p:cNvSpPr>
          <p:nvPr>
            <p:ph type="ftr" sz="quarter" idx="11"/>
          </p:nvPr>
        </p:nvSpPr>
        <p:spPr/>
        <p:txBody>
          <a:bodyPr/>
          <a:lstStyle/>
          <a:p>
            <a:pPr algn="ctr"/>
            <a:r>
              <a:rPr lang="nn-NO"/>
              <a:t>MATTIAS ØHRA</a:t>
            </a:r>
            <a:endParaRPr lang="nb-NO" dirty="0"/>
          </a:p>
        </p:txBody>
      </p:sp>
      <p:sp>
        <p:nvSpPr>
          <p:cNvPr id="6" name="Slide Number Placeholder 5"/>
          <p:cNvSpPr>
            <a:spLocks noGrp="1"/>
          </p:cNvSpPr>
          <p:nvPr>
            <p:ph type="sldNum" sz="quarter" idx="12"/>
          </p:nvPr>
        </p:nvSpPr>
        <p:spPr/>
        <p:txBody>
          <a:bodyPr/>
          <a:lstStyle/>
          <a:p>
            <a:fld id="{2066355A-084C-D24E-9AD2-7E4FC41EA627}" type="slidenum">
              <a:rPr lang="nb-NO" smtClean="0"/>
              <a:pPr/>
              <a:t>47</a:t>
            </a:fld>
            <a:endParaRPr lang="nb-NO"/>
          </a:p>
        </p:txBody>
      </p:sp>
      <p:pic>
        <p:nvPicPr>
          <p:cNvPr id="7" name="Bilde 6"/>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45129" y="1135891"/>
            <a:ext cx="2642190" cy="2625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kstSylinder 7"/>
          <p:cNvSpPr txBox="1"/>
          <p:nvPr/>
        </p:nvSpPr>
        <p:spPr>
          <a:xfrm>
            <a:off x="4728920" y="2496610"/>
            <a:ext cx="1292625" cy="346249"/>
          </a:xfrm>
          <a:prstGeom prst="rect">
            <a:avLst/>
          </a:prstGeom>
          <a:noFill/>
        </p:spPr>
        <p:txBody>
          <a:bodyPr wrap="square" rtlCol="0">
            <a:spAutoFit/>
          </a:bodyPr>
          <a:lstStyle/>
          <a:p>
            <a:r>
              <a:rPr lang="nb-NO" sz="825" dirty="0">
                <a:latin typeface="Times" pitchFamily="18" charset="0"/>
              </a:rPr>
              <a:t>Roger Ballen. </a:t>
            </a:r>
            <a:r>
              <a:rPr lang="nb-NO" sz="825" dirty="0" err="1">
                <a:latin typeface="Times" pitchFamily="18" charset="0"/>
              </a:rPr>
              <a:t>Crying</a:t>
            </a:r>
            <a:r>
              <a:rPr lang="nb-NO" sz="825" dirty="0">
                <a:latin typeface="Times" pitchFamily="18" charset="0"/>
              </a:rPr>
              <a:t> Boy.</a:t>
            </a:r>
          </a:p>
        </p:txBody>
      </p:sp>
    </p:spTree>
    <p:extLst>
      <p:ext uri="{BB962C8B-B14F-4D97-AF65-F5344CB8AC3E}">
        <p14:creationId xmlns:p14="http://schemas.microsoft.com/office/powerpoint/2010/main" val="407221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041CB2-0F77-475A-82E3-6F334F0A298B}"/>
              </a:ext>
            </a:extLst>
          </p:cNvPr>
          <p:cNvSpPr>
            <a:spLocks noGrp="1"/>
          </p:cNvSpPr>
          <p:nvPr>
            <p:ph type="title"/>
          </p:nvPr>
        </p:nvSpPr>
        <p:spPr/>
        <p:txBody>
          <a:bodyPr>
            <a:noAutofit/>
          </a:bodyPr>
          <a:lstStyle/>
          <a:p>
            <a:pPr algn="ctr"/>
            <a:r>
              <a:rPr lang="nb-NO" sz="9600" dirty="0">
                <a:solidFill>
                  <a:schemeClr val="bg1"/>
                </a:solidFill>
                <a:latin typeface="Impact" panose="020B0806030902050204" pitchFamily="34" charset="0"/>
              </a:rPr>
              <a:t>Mobbing:</a:t>
            </a:r>
          </a:p>
        </p:txBody>
      </p:sp>
      <p:sp>
        <p:nvSpPr>
          <p:cNvPr id="3" name="Plassholder for innhold 2">
            <a:extLst>
              <a:ext uri="{FF2B5EF4-FFF2-40B4-BE49-F238E27FC236}">
                <a16:creationId xmlns:a16="http://schemas.microsoft.com/office/drawing/2014/main" id="{F6D06AD6-A356-44FD-BD21-04F4BBD7BD81}"/>
              </a:ext>
            </a:extLst>
          </p:cNvPr>
          <p:cNvSpPr>
            <a:spLocks noGrp="1"/>
          </p:cNvSpPr>
          <p:nvPr>
            <p:ph idx="1"/>
          </p:nvPr>
        </p:nvSpPr>
        <p:spPr>
          <a:xfrm>
            <a:off x="440440" y="1594843"/>
            <a:ext cx="3578211" cy="2850156"/>
          </a:xfrm>
        </p:spPr>
        <p:txBody>
          <a:bodyPr>
            <a:normAutofit/>
          </a:bodyPr>
          <a:lstStyle/>
          <a:p>
            <a:pPr marL="0" indent="0" algn="l">
              <a:buNone/>
            </a:pPr>
            <a:r>
              <a:rPr lang="en-US" dirty="0">
                <a:solidFill>
                  <a:schemeClr val="bg1"/>
                </a:solidFill>
              </a:rPr>
              <a:t>“Bullying is an intensification of the processes of </a:t>
            </a:r>
            <a:r>
              <a:rPr lang="en-US" dirty="0" err="1">
                <a:solidFill>
                  <a:schemeClr val="bg1"/>
                </a:solidFill>
              </a:rPr>
              <a:t>marginalisation</a:t>
            </a:r>
            <a:r>
              <a:rPr lang="en-US" dirty="0">
                <a:solidFill>
                  <a:schemeClr val="bg1"/>
                </a:solidFill>
              </a:rPr>
              <a:t> that occur in the context of dynamics of inclusion/exclusion, which shape groups. Bullying happens when physical, social or symbolic exclusion becomes extreme, regardless of whether such exclusion is experienced and/or intended” (Schott and </a:t>
            </a:r>
            <a:r>
              <a:rPr lang="en-US" dirty="0" err="1">
                <a:solidFill>
                  <a:schemeClr val="bg1"/>
                </a:solidFill>
              </a:rPr>
              <a:t>Søndergaard</a:t>
            </a:r>
            <a:r>
              <a:rPr lang="en-US" dirty="0">
                <a:solidFill>
                  <a:schemeClr val="bg1"/>
                </a:solidFill>
              </a:rPr>
              <a:t>, 2014, p. 16‐17).</a:t>
            </a:r>
            <a:endParaRPr lang="nb-NO" dirty="0">
              <a:solidFill>
                <a:schemeClr val="bg1"/>
              </a:solidFill>
            </a:endParaRPr>
          </a:p>
        </p:txBody>
      </p:sp>
      <p:sp>
        <p:nvSpPr>
          <p:cNvPr id="4" name="Plassholder for dato 3">
            <a:extLst>
              <a:ext uri="{FF2B5EF4-FFF2-40B4-BE49-F238E27FC236}">
                <a16:creationId xmlns:a16="http://schemas.microsoft.com/office/drawing/2014/main" id="{4E38FE20-204B-491B-A910-76FD291183A6}"/>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a:extLst>
              <a:ext uri="{FF2B5EF4-FFF2-40B4-BE49-F238E27FC236}">
                <a16:creationId xmlns:a16="http://schemas.microsoft.com/office/drawing/2014/main" id="{CF43EEB3-1B18-4806-8498-404902C95F11}"/>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3C7269DB-4DC2-4A24-BF26-971ECA5F33F0}"/>
              </a:ext>
            </a:extLst>
          </p:cNvPr>
          <p:cNvSpPr>
            <a:spLocks noGrp="1"/>
          </p:cNvSpPr>
          <p:nvPr>
            <p:ph type="sldNum" sz="quarter" idx="12"/>
          </p:nvPr>
        </p:nvSpPr>
        <p:spPr/>
        <p:txBody>
          <a:bodyPr/>
          <a:lstStyle/>
          <a:p>
            <a:fld id="{28385D78-4187-AD4C-B928-A8579EE9A756}" type="slidenum">
              <a:rPr lang="nb-NO" smtClean="0"/>
              <a:t>5</a:t>
            </a:fld>
            <a:endParaRPr lang="nb-NO"/>
          </a:p>
        </p:txBody>
      </p:sp>
      <p:pic>
        <p:nvPicPr>
          <p:cNvPr id="7" name="Bilde 6">
            <a:extLst>
              <a:ext uri="{FF2B5EF4-FFF2-40B4-BE49-F238E27FC236}">
                <a16:creationId xmlns:a16="http://schemas.microsoft.com/office/drawing/2014/main" id="{232C1081-A3F8-4DE9-BFD8-112CE2BD4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651" y="1998134"/>
            <a:ext cx="2599909" cy="1581353"/>
          </a:xfrm>
          <a:prstGeom prst="rect">
            <a:avLst/>
          </a:prstGeom>
        </p:spPr>
      </p:pic>
    </p:spTree>
    <p:extLst>
      <p:ext uri="{BB962C8B-B14F-4D97-AF65-F5344CB8AC3E}">
        <p14:creationId xmlns:p14="http://schemas.microsoft.com/office/powerpoint/2010/main" val="239943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041CB2-0F77-475A-82E3-6F334F0A298B}"/>
              </a:ext>
            </a:extLst>
          </p:cNvPr>
          <p:cNvSpPr>
            <a:spLocks noGrp="1"/>
          </p:cNvSpPr>
          <p:nvPr>
            <p:ph type="title"/>
          </p:nvPr>
        </p:nvSpPr>
        <p:spPr/>
        <p:txBody>
          <a:bodyPr>
            <a:noAutofit/>
          </a:bodyPr>
          <a:lstStyle/>
          <a:p>
            <a:pPr algn="ctr"/>
            <a:r>
              <a:rPr lang="nb-NO" sz="9600" dirty="0">
                <a:solidFill>
                  <a:schemeClr val="bg1"/>
                </a:solidFill>
                <a:latin typeface="Impact" panose="020B0806030902050204" pitchFamily="34" charset="0"/>
              </a:rPr>
              <a:t>Mobbing:</a:t>
            </a:r>
          </a:p>
        </p:txBody>
      </p:sp>
      <p:sp>
        <p:nvSpPr>
          <p:cNvPr id="3" name="Plassholder for innhold 2">
            <a:extLst>
              <a:ext uri="{FF2B5EF4-FFF2-40B4-BE49-F238E27FC236}">
                <a16:creationId xmlns:a16="http://schemas.microsoft.com/office/drawing/2014/main" id="{F6D06AD6-A356-44FD-BD21-04F4BBD7BD81}"/>
              </a:ext>
            </a:extLst>
          </p:cNvPr>
          <p:cNvSpPr>
            <a:spLocks noGrp="1"/>
          </p:cNvSpPr>
          <p:nvPr>
            <p:ph idx="1"/>
          </p:nvPr>
        </p:nvSpPr>
        <p:spPr>
          <a:xfrm>
            <a:off x="440439" y="1594843"/>
            <a:ext cx="3668473" cy="2850156"/>
          </a:xfrm>
        </p:spPr>
        <p:txBody>
          <a:bodyPr>
            <a:normAutofit fontScale="85000" lnSpcReduction="20000"/>
          </a:bodyPr>
          <a:lstStyle/>
          <a:p>
            <a:pPr marL="0" indent="0" algn="l">
              <a:buNone/>
            </a:pPr>
            <a:r>
              <a:rPr lang="nb-NO" b="1" dirty="0">
                <a:solidFill>
                  <a:schemeClr val="bg1"/>
                </a:solidFill>
              </a:rPr>
              <a:t>Alt i alt viser dette at det store flertallet av ungdom har gode </a:t>
            </a:r>
            <a:r>
              <a:rPr lang="nb-NO" b="1" dirty="0" err="1">
                <a:solidFill>
                  <a:schemeClr val="bg1"/>
                </a:solidFill>
              </a:rPr>
              <a:t>oppvekstvilkår</a:t>
            </a:r>
            <a:r>
              <a:rPr lang="nb-NO" b="1" dirty="0">
                <a:solidFill>
                  <a:schemeClr val="bg1"/>
                </a:solidFill>
              </a:rPr>
              <a:t> og et liv preget av god livskvalitet. </a:t>
            </a:r>
          </a:p>
          <a:p>
            <a:pPr marL="0" indent="0" algn="l">
              <a:buNone/>
            </a:pPr>
            <a:endParaRPr lang="nb-NO" b="1" dirty="0">
              <a:solidFill>
                <a:schemeClr val="bg1"/>
              </a:solidFill>
            </a:endParaRPr>
          </a:p>
          <a:p>
            <a:pPr marL="0" indent="0" algn="l">
              <a:buNone/>
            </a:pPr>
            <a:r>
              <a:rPr lang="nb-NO" i="1" dirty="0">
                <a:solidFill>
                  <a:schemeClr val="bg1"/>
                </a:solidFill>
              </a:rPr>
              <a:t>Samtidig avdekker rapporten noen områder som gir grunn til bekymring, og som det er viktig å rette et spesielt søkelys mot. 7 % rapporterer at de systematisk er utsatt for mobbing fra jevnaldrende.</a:t>
            </a:r>
          </a:p>
          <a:p>
            <a:pPr marL="0" indent="0" algn="l">
              <a:buNone/>
            </a:pPr>
            <a:r>
              <a:rPr lang="nb-NO" i="1" dirty="0">
                <a:solidFill>
                  <a:schemeClr val="bg1"/>
                </a:solidFill>
              </a:rPr>
              <a:t>Dobbelt så mange har opplevd ulike former for seksuell trakassering. </a:t>
            </a:r>
          </a:p>
          <a:p>
            <a:pPr marL="0" indent="0" algn="l">
              <a:buNone/>
            </a:pPr>
            <a:r>
              <a:rPr lang="nb-NO" i="1" dirty="0">
                <a:solidFill>
                  <a:schemeClr val="bg1"/>
                </a:solidFill>
              </a:rPr>
              <a:t>En av fem ungdommer har blitt utsatt for trusler eller direkte vold fra jevnaldrende, og 4 % har opplevd å bli slått av en voksen i familien </a:t>
            </a:r>
            <a:r>
              <a:rPr lang="nb-NO" dirty="0">
                <a:solidFill>
                  <a:schemeClr val="bg1"/>
                </a:solidFill>
              </a:rPr>
              <a:t>(Ungdata 2020:2). </a:t>
            </a:r>
          </a:p>
        </p:txBody>
      </p:sp>
      <p:sp>
        <p:nvSpPr>
          <p:cNvPr id="4" name="Plassholder for dato 3">
            <a:extLst>
              <a:ext uri="{FF2B5EF4-FFF2-40B4-BE49-F238E27FC236}">
                <a16:creationId xmlns:a16="http://schemas.microsoft.com/office/drawing/2014/main" id="{4E38FE20-204B-491B-A910-76FD291183A6}"/>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a:extLst>
              <a:ext uri="{FF2B5EF4-FFF2-40B4-BE49-F238E27FC236}">
                <a16:creationId xmlns:a16="http://schemas.microsoft.com/office/drawing/2014/main" id="{CF43EEB3-1B18-4806-8498-404902C95F11}"/>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3C7269DB-4DC2-4A24-BF26-971ECA5F33F0}"/>
              </a:ext>
            </a:extLst>
          </p:cNvPr>
          <p:cNvSpPr>
            <a:spLocks noGrp="1"/>
          </p:cNvSpPr>
          <p:nvPr>
            <p:ph type="sldNum" sz="quarter" idx="12"/>
          </p:nvPr>
        </p:nvSpPr>
        <p:spPr/>
        <p:txBody>
          <a:bodyPr/>
          <a:lstStyle/>
          <a:p>
            <a:fld id="{28385D78-4187-AD4C-B928-A8579EE9A756}" type="slidenum">
              <a:rPr lang="nb-NO" smtClean="0"/>
              <a:t>6</a:t>
            </a:fld>
            <a:endParaRPr lang="nb-NO"/>
          </a:p>
        </p:txBody>
      </p:sp>
      <p:pic>
        <p:nvPicPr>
          <p:cNvPr id="8" name="Bilde 7" descr="Et bilde som inneholder tekst, person, skilt&#10;&#10;Automatisk generert beskrivelse">
            <a:extLst>
              <a:ext uri="{FF2B5EF4-FFF2-40B4-BE49-F238E27FC236}">
                <a16:creationId xmlns:a16="http://schemas.microsoft.com/office/drawing/2014/main" id="{AC9E7994-DB4D-48AB-816E-2EFD28A7E875}"/>
              </a:ext>
            </a:extLst>
          </p:cNvPr>
          <p:cNvPicPr>
            <a:picLocks noChangeAspect="1"/>
          </p:cNvPicPr>
          <p:nvPr/>
        </p:nvPicPr>
        <p:blipFill>
          <a:blip r:embed="rId2"/>
          <a:stretch>
            <a:fillRect/>
          </a:stretch>
        </p:blipFill>
        <p:spPr>
          <a:xfrm rot="175216">
            <a:off x="4328202" y="1490479"/>
            <a:ext cx="1208925" cy="1685684"/>
          </a:xfrm>
          <a:prstGeom prst="rect">
            <a:avLst/>
          </a:prstGeom>
          <a:ln>
            <a:noFill/>
          </a:ln>
          <a:effectLst>
            <a:outerShdw blurRad="292100" dist="139700" dir="2700000" algn="tl" rotWithShape="0">
              <a:srgbClr val="333333">
                <a:alpha val="65000"/>
              </a:srgbClr>
            </a:outerShdw>
          </a:effectLst>
        </p:spPr>
      </p:pic>
      <p:pic>
        <p:nvPicPr>
          <p:cNvPr id="9" name="Bilde 8">
            <a:extLst>
              <a:ext uri="{FF2B5EF4-FFF2-40B4-BE49-F238E27FC236}">
                <a16:creationId xmlns:a16="http://schemas.microsoft.com/office/drawing/2014/main" id="{F20D76EB-977E-BCAC-2B48-86A3703F5EEA}"/>
              </a:ext>
            </a:extLst>
          </p:cNvPr>
          <p:cNvPicPr>
            <a:picLocks noChangeAspect="1"/>
          </p:cNvPicPr>
          <p:nvPr/>
        </p:nvPicPr>
        <p:blipFill>
          <a:blip r:embed="rId3"/>
          <a:stretch>
            <a:fillRect/>
          </a:stretch>
        </p:blipFill>
        <p:spPr>
          <a:xfrm rot="267711">
            <a:off x="5317215" y="2086893"/>
            <a:ext cx="1146247" cy="1766185"/>
          </a:xfrm>
          <a:prstGeom prst="rect">
            <a:avLst/>
          </a:prstGeom>
        </p:spPr>
      </p:pic>
    </p:spTree>
    <p:extLst>
      <p:ext uri="{BB962C8B-B14F-4D97-AF65-F5344CB8AC3E}">
        <p14:creationId xmlns:p14="http://schemas.microsoft.com/office/powerpoint/2010/main" val="211439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B20BF7-DBF6-605D-2D1E-95E4828B85DB}"/>
              </a:ext>
            </a:extLst>
          </p:cNvPr>
          <p:cNvSpPr>
            <a:spLocks noGrp="1"/>
          </p:cNvSpPr>
          <p:nvPr>
            <p:ph type="title"/>
          </p:nvPr>
        </p:nvSpPr>
        <p:spPr/>
        <p:txBody>
          <a:bodyPr/>
          <a:lstStyle/>
          <a:p>
            <a:r>
              <a:rPr lang="nb-NO" dirty="0"/>
              <a:t>Mobbing</a:t>
            </a:r>
          </a:p>
        </p:txBody>
      </p:sp>
      <p:pic>
        <p:nvPicPr>
          <p:cNvPr id="8" name="Plassholder for innhold 7">
            <a:extLst>
              <a:ext uri="{FF2B5EF4-FFF2-40B4-BE49-F238E27FC236}">
                <a16:creationId xmlns:a16="http://schemas.microsoft.com/office/drawing/2014/main" id="{5FE45DD6-1D1B-6752-841D-98510B788699}"/>
              </a:ext>
            </a:extLst>
          </p:cNvPr>
          <p:cNvPicPr>
            <a:picLocks noGrp="1" noChangeAspect="1"/>
          </p:cNvPicPr>
          <p:nvPr>
            <p:ph idx="1"/>
          </p:nvPr>
        </p:nvPicPr>
        <p:blipFill>
          <a:blip r:embed="rId2"/>
          <a:stretch>
            <a:fillRect/>
          </a:stretch>
        </p:blipFill>
        <p:spPr>
          <a:xfrm>
            <a:off x="743131" y="1595438"/>
            <a:ext cx="5416188" cy="2849562"/>
          </a:xfrm>
        </p:spPr>
      </p:pic>
      <p:sp>
        <p:nvSpPr>
          <p:cNvPr id="4" name="Plassholder for dato 3">
            <a:extLst>
              <a:ext uri="{FF2B5EF4-FFF2-40B4-BE49-F238E27FC236}">
                <a16:creationId xmlns:a16="http://schemas.microsoft.com/office/drawing/2014/main" id="{62070CE8-1A89-E064-E6F2-3461B6E7CB5D}"/>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5" name="Plassholder for bunntekst 4">
            <a:extLst>
              <a:ext uri="{FF2B5EF4-FFF2-40B4-BE49-F238E27FC236}">
                <a16:creationId xmlns:a16="http://schemas.microsoft.com/office/drawing/2014/main" id="{28B860F7-7332-A46F-D341-9533A6D63258}"/>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23376DE0-15C2-9CFD-4AD9-843519588345}"/>
              </a:ext>
            </a:extLst>
          </p:cNvPr>
          <p:cNvSpPr>
            <a:spLocks noGrp="1"/>
          </p:cNvSpPr>
          <p:nvPr>
            <p:ph type="sldNum" sz="quarter" idx="12"/>
          </p:nvPr>
        </p:nvSpPr>
        <p:spPr/>
        <p:txBody>
          <a:bodyPr/>
          <a:lstStyle/>
          <a:p>
            <a:fld id="{28385D78-4187-AD4C-B928-A8579EE9A756}" type="slidenum">
              <a:rPr lang="nb-NO" smtClean="0"/>
              <a:t>7</a:t>
            </a:fld>
            <a:endParaRPr lang="nb-NO"/>
          </a:p>
        </p:txBody>
      </p:sp>
    </p:spTree>
    <p:extLst>
      <p:ext uri="{BB962C8B-B14F-4D97-AF65-F5344CB8AC3E}">
        <p14:creationId xmlns:p14="http://schemas.microsoft.com/office/powerpoint/2010/main" val="93964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143F79-4CB9-D9DC-8644-3A995E0F362D}"/>
              </a:ext>
            </a:extLst>
          </p:cNvPr>
          <p:cNvSpPr>
            <a:spLocks noGrp="1"/>
          </p:cNvSpPr>
          <p:nvPr>
            <p:ph type="title"/>
          </p:nvPr>
        </p:nvSpPr>
        <p:spPr/>
        <p:txBody>
          <a:bodyPr/>
          <a:lstStyle/>
          <a:p>
            <a:endParaRPr lang="nb-NO"/>
          </a:p>
        </p:txBody>
      </p:sp>
      <p:pic>
        <p:nvPicPr>
          <p:cNvPr id="10" name="Plassholder for innhold 9">
            <a:extLst>
              <a:ext uri="{FF2B5EF4-FFF2-40B4-BE49-F238E27FC236}">
                <a16:creationId xmlns:a16="http://schemas.microsoft.com/office/drawing/2014/main" id="{C7B08018-86A4-F994-F513-2844062A92AF}"/>
              </a:ext>
            </a:extLst>
          </p:cNvPr>
          <p:cNvPicPr>
            <a:picLocks noGrp="1" noChangeAspect="1"/>
          </p:cNvPicPr>
          <p:nvPr>
            <p:ph idx="1"/>
          </p:nvPr>
        </p:nvPicPr>
        <p:blipFill>
          <a:blip r:embed="rId2"/>
          <a:stretch>
            <a:fillRect/>
          </a:stretch>
        </p:blipFill>
        <p:spPr>
          <a:xfrm>
            <a:off x="1169954" y="181269"/>
            <a:ext cx="4765352" cy="4596169"/>
          </a:xfrm>
        </p:spPr>
      </p:pic>
      <p:sp>
        <p:nvSpPr>
          <p:cNvPr id="4" name="Plassholder for dato 3">
            <a:extLst>
              <a:ext uri="{FF2B5EF4-FFF2-40B4-BE49-F238E27FC236}">
                <a16:creationId xmlns:a16="http://schemas.microsoft.com/office/drawing/2014/main" id="{71532A69-9AE7-466A-3EB9-A38C75530380}"/>
              </a:ext>
            </a:extLst>
          </p:cNvPr>
          <p:cNvSpPr>
            <a:spLocks noGrp="1"/>
          </p:cNvSpPr>
          <p:nvPr>
            <p:ph type="dt" sz="half" idx="10"/>
          </p:nvPr>
        </p:nvSpPr>
        <p:spPr/>
        <p:txBody>
          <a:bodyPr/>
          <a:lstStyle/>
          <a:p>
            <a:fld id="{D1AF3A42-6A4E-1F47-BEF9-20A0978B421A}" type="datetime1">
              <a:rPr lang="nb-NO" smtClean="0"/>
              <a:t>27.02.2024</a:t>
            </a:fld>
            <a:endParaRPr lang="nb-NO" dirty="0"/>
          </a:p>
        </p:txBody>
      </p:sp>
      <p:sp>
        <p:nvSpPr>
          <p:cNvPr id="6" name="Plassholder for lysbildenummer 5">
            <a:extLst>
              <a:ext uri="{FF2B5EF4-FFF2-40B4-BE49-F238E27FC236}">
                <a16:creationId xmlns:a16="http://schemas.microsoft.com/office/drawing/2014/main" id="{C1113B70-6A81-4228-C4BC-06054CCE09DF}"/>
              </a:ext>
            </a:extLst>
          </p:cNvPr>
          <p:cNvSpPr>
            <a:spLocks noGrp="1"/>
          </p:cNvSpPr>
          <p:nvPr>
            <p:ph type="sldNum" sz="quarter" idx="12"/>
          </p:nvPr>
        </p:nvSpPr>
        <p:spPr/>
        <p:txBody>
          <a:bodyPr/>
          <a:lstStyle/>
          <a:p>
            <a:fld id="{28385D78-4187-AD4C-B928-A8579EE9A756}" type="slidenum">
              <a:rPr lang="nb-NO" smtClean="0"/>
              <a:t>8</a:t>
            </a:fld>
            <a:endParaRPr lang="nb-NO"/>
          </a:p>
        </p:txBody>
      </p:sp>
      <mc:AlternateContent xmlns:mc="http://schemas.openxmlformats.org/markup-compatibility/2006" xmlns:p14="http://schemas.microsoft.com/office/powerpoint/2010/main">
        <mc:Choice Requires="p14">
          <p:contentPart p14:bwMode="auto" r:id="rId3">
            <p14:nvContentPartPr>
              <p14:cNvPr id="5" name="Håndskrift 4">
                <a:extLst>
                  <a:ext uri="{FF2B5EF4-FFF2-40B4-BE49-F238E27FC236}">
                    <a16:creationId xmlns:a16="http://schemas.microsoft.com/office/drawing/2014/main" id="{F7A2CEA0-7515-1703-FB34-2177EE48406C}"/>
                  </a:ext>
                </a:extLst>
              </p14:cNvPr>
              <p14:cNvContentPartPr/>
              <p14:nvPr/>
            </p14:nvContentPartPr>
            <p14:xfrm>
              <a:off x="2243265" y="4023026"/>
              <a:ext cx="634320" cy="13680"/>
            </p14:xfrm>
          </p:contentPart>
        </mc:Choice>
        <mc:Fallback xmlns="">
          <p:pic>
            <p:nvPicPr>
              <p:cNvPr id="5" name="Håndskrift 4">
                <a:extLst>
                  <a:ext uri="{FF2B5EF4-FFF2-40B4-BE49-F238E27FC236}">
                    <a16:creationId xmlns:a16="http://schemas.microsoft.com/office/drawing/2014/main" id="{F7A2CEA0-7515-1703-FB34-2177EE48406C}"/>
                  </a:ext>
                </a:extLst>
              </p:cNvPr>
              <p:cNvPicPr/>
              <p:nvPr/>
            </p:nvPicPr>
            <p:blipFill>
              <a:blip r:embed="rId4"/>
              <a:stretch>
                <a:fillRect/>
              </a:stretch>
            </p:blipFill>
            <p:spPr>
              <a:xfrm>
                <a:off x="2225625" y="3987386"/>
                <a:ext cx="669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Håndskrift 6">
                <a:extLst>
                  <a:ext uri="{FF2B5EF4-FFF2-40B4-BE49-F238E27FC236}">
                    <a16:creationId xmlns:a16="http://schemas.microsoft.com/office/drawing/2014/main" id="{F084A34E-46A9-9A98-DB06-315287DEA58D}"/>
                  </a:ext>
                </a:extLst>
              </p14:cNvPr>
              <p14:cNvContentPartPr/>
              <p14:nvPr/>
            </p14:nvContentPartPr>
            <p14:xfrm>
              <a:off x="1395825" y="3920786"/>
              <a:ext cx="1437120" cy="18720"/>
            </p14:xfrm>
          </p:contentPart>
        </mc:Choice>
        <mc:Fallback xmlns="">
          <p:pic>
            <p:nvPicPr>
              <p:cNvPr id="7" name="Håndskrift 6">
                <a:extLst>
                  <a:ext uri="{FF2B5EF4-FFF2-40B4-BE49-F238E27FC236}">
                    <a16:creationId xmlns:a16="http://schemas.microsoft.com/office/drawing/2014/main" id="{F084A34E-46A9-9A98-DB06-315287DEA58D}"/>
                  </a:ext>
                </a:extLst>
              </p:cNvPr>
              <p:cNvPicPr/>
              <p:nvPr/>
            </p:nvPicPr>
            <p:blipFill>
              <a:blip r:embed="rId6"/>
              <a:stretch>
                <a:fillRect/>
              </a:stretch>
            </p:blipFill>
            <p:spPr>
              <a:xfrm>
                <a:off x="1378185" y="3885146"/>
                <a:ext cx="14727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Håndskrift 7">
                <a:extLst>
                  <a:ext uri="{FF2B5EF4-FFF2-40B4-BE49-F238E27FC236}">
                    <a16:creationId xmlns:a16="http://schemas.microsoft.com/office/drawing/2014/main" id="{70DBC7DB-1396-4994-AF6A-15B7B8B1E469}"/>
                  </a:ext>
                </a:extLst>
              </p14:cNvPr>
              <p14:cNvContentPartPr/>
              <p14:nvPr/>
            </p14:nvContentPartPr>
            <p14:xfrm>
              <a:off x="1396905" y="4236866"/>
              <a:ext cx="1689840" cy="216360"/>
            </p14:xfrm>
          </p:contentPart>
        </mc:Choice>
        <mc:Fallback xmlns="">
          <p:pic>
            <p:nvPicPr>
              <p:cNvPr id="8" name="Håndskrift 7">
                <a:extLst>
                  <a:ext uri="{FF2B5EF4-FFF2-40B4-BE49-F238E27FC236}">
                    <a16:creationId xmlns:a16="http://schemas.microsoft.com/office/drawing/2014/main" id="{70DBC7DB-1396-4994-AF6A-15B7B8B1E469}"/>
                  </a:ext>
                </a:extLst>
              </p:cNvPr>
              <p:cNvPicPr/>
              <p:nvPr/>
            </p:nvPicPr>
            <p:blipFill>
              <a:blip r:embed="rId8"/>
              <a:stretch>
                <a:fillRect/>
              </a:stretch>
            </p:blipFill>
            <p:spPr>
              <a:xfrm>
                <a:off x="1378905" y="4200866"/>
                <a:ext cx="1725480" cy="288000"/>
              </a:xfrm>
              <a:prstGeom prst="rect">
                <a:avLst/>
              </a:prstGeom>
            </p:spPr>
          </p:pic>
        </mc:Fallback>
      </mc:AlternateContent>
    </p:spTree>
    <p:extLst>
      <p:ext uri="{BB962C8B-B14F-4D97-AF65-F5344CB8AC3E}">
        <p14:creationId xmlns:p14="http://schemas.microsoft.com/office/powerpoint/2010/main" val="2002744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300" dirty="0">
                <a:latin typeface="Impact" panose="020B0806030902050204" pitchFamily="34" charset="0"/>
              </a:rPr>
              <a:t>Indirekte mobbing (</a:t>
            </a:r>
            <a:r>
              <a:rPr lang="nb-NO" sz="3300" dirty="0" err="1">
                <a:latin typeface="Impact" panose="020B0806030902050204" pitchFamily="34" charset="0"/>
              </a:rPr>
              <a:t>Bitching</a:t>
            </a:r>
            <a:r>
              <a:rPr lang="nb-NO" sz="3300" dirty="0">
                <a:latin typeface="Impact" panose="020B0806030902050204" pitchFamily="34" charset="0"/>
              </a:rPr>
              <a:t>) </a:t>
            </a:r>
          </a:p>
        </p:txBody>
      </p:sp>
      <p:sp>
        <p:nvSpPr>
          <p:cNvPr id="3" name="Plassholder for innhold 2"/>
          <p:cNvSpPr>
            <a:spLocks noGrp="1"/>
          </p:cNvSpPr>
          <p:nvPr>
            <p:ph idx="1"/>
          </p:nvPr>
        </p:nvSpPr>
        <p:spPr>
          <a:xfrm>
            <a:off x="440440" y="1374869"/>
            <a:ext cx="6023022" cy="2850156"/>
          </a:xfrm>
        </p:spPr>
        <p:txBody>
          <a:bodyPr>
            <a:normAutofit/>
          </a:bodyPr>
          <a:lstStyle/>
          <a:p>
            <a:r>
              <a:rPr lang="nb-NO" sz="1500" dirty="0"/>
              <a:t>Sosial mobbing gjennom for eksempel utestenging, ryktespredning eller lignende. Å bli frosset ut og ikke få være med i venneflokken og bli baksnakket, er eksempler på indirekte mobbing.</a:t>
            </a:r>
          </a:p>
        </p:txBody>
      </p:sp>
      <p:pic>
        <p:nvPicPr>
          <p:cNvPr id="5" name="Plassholder for innhold 3" descr="girls.jpg"/>
          <p:cNvPicPr>
            <a:picLocks noChangeAspect="1"/>
          </p:cNvPicPr>
          <p:nvPr/>
        </p:nvPicPr>
        <p:blipFill>
          <a:blip r:embed="rId2" cstate="print"/>
          <a:stretch>
            <a:fillRect/>
          </a:stretch>
        </p:blipFill>
        <p:spPr>
          <a:xfrm>
            <a:off x="1843388" y="2330064"/>
            <a:ext cx="2964656" cy="2014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783737"/>
      </p:ext>
    </p:extLst>
  </p:cSld>
  <p:clrMapOvr>
    <a:masterClrMapping/>
  </p:clrMapOvr>
</p:sld>
</file>

<file path=ppt/theme/theme1.xml><?xml version="1.0" encoding="utf-8"?>
<a:theme xmlns:a="http://schemas.openxmlformats.org/drawingml/2006/main" name="HSN Bokmål">
  <a:themeElements>
    <a:clrScheme name="Custom 39">
      <a:dk1>
        <a:srgbClr val="252525"/>
      </a:dk1>
      <a:lt1>
        <a:sysClr val="window" lastClr="FFFFFF"/>
      </a:lt1>
      <a:dk2>
        <a:srgbClr val="7E9492"/>
      </a:dk2>
      <a:lt2>
        <a:srgbClr val="D6E0E3"/>
      </a:lt2>
      <a:accent1>
        <a:srgbClr val="4B4CAD"/>
      </a:accent1>
      <a:accent2>
        <a:srgbClr val="3BAFA2"/>
      </a:accent2>
      <a:accent3>
        <a:srgbClr val="00978A"/>
      </a:accent3>
      <a:accent4>
        <a:srgbClr val="FFD240"/>
      </a:accent4>
      <a:accent5>
        <a:srgbClr val="D64349"/>
      </a:accent5>
      <a:accent6>
        <a:srgbClr val="27B2D0"/>
      </a:accent6>
      <a:hlink>
        <a:srgbClr val="005B9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HSN bokmal2" id="{E4E3361B-97FC-9142-8182-44E00C66ABC2}" vid="{85E2D9C1-F283-434C-98FB-BBB73C60FC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863</TotalTime>
  <Words>4506</Words>
  <Application>Microsoft Office PowerPoint</Application>
  <PresentationFormat>Egendefinert</PresentationFormat>
  <Paragraphs>388</Paragraphs>
  <Slides>47</Slides>
  <Notes>2</Notes>
  <HiddenSlides>0</HiddenSlides>
  <MMClips>2</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47</vt:i4>
      </vt:variant>
    </vt:vector>
  </HeadingPairs>
  <TitlesOfParts>
    <vt:vector size="63" baseType="lpstr">
      <vt:lpstr>Adobe Garamond Pro</vt:lpstr>
      <vt:lpstr>Arial</vt:lpstr>
      <vt:lpstr>Arial Unicode MS</vt:lpstr>
      <vt:lpstr>Calibri</vt:lpstr>
      <vt:lpstr>Calibri Light</vt:lpstr>
      <vt:lpstr>Courier</vt:lpstr>
      <vt:lpstr>Impact</vt:lpstr>
      <vt:lpstr>Lato</vt:lpstr>
      <vt:lpstr>Rockwell</vt:lpstr>
      <vt:lpstr>Rockwell Extra Bold</vt:lpstr>
      <vt:lpstr>Source Sans Pro Semibold</vt:lpstr>
      <vt:lpstr>Stencil</vt:lpstr>
      <vt:lpstr>Tiempos Headline Light</vt:lpstr>
      <vt:lpstr>Times</vt:lpstr>
      <vt:lpstr>Times New Roman</vt:lpstr>
      <vt:lpstr>HSN Bokmål</vt:lpstr>
      <vt:lpstr>PowerPoint-presentasjon</vt:lpstr>
      <vt:lpstr>KONTEKST §9A og §41</vt:lpstr>
      <vt:lpstr>Hva er mobbing?</vt:lpstr>
      <vt:lpstr>Mobbing:</vt:lpstr>
      <vt:lpstr>Mobbing:</vt:lpstr>
      <vt:lpstr>Mobbing:</vt:lpstr>
      <vt:lpstr>Mobbing</vt:lpstr>
      <vt:lpstr>PowerPoint-presentasjon</vt:lpstr>
      <vt:lpstr>Indirekte mobbing (Bitching) </vt:lpstr>
      <vt:lpstr>Indirekte metoder </vt:lpstr>
      <vt:lpstr>Roller og perspektiver</vt:lpstr>
      <vt:lpstr>PowerPoint-presentasjon</vt:lpstr>
      <vt:lpstr>Digital mobbing</vt:lpstr>
      <vt:lpstr>PowerPoint-presentasjon</vt:lpstr>
      <vt:lpstr>PowerPoint-presentasjon</vt:lpstr>
      <vt:lpstr>PowerPoint-presentasjon</vt:lpstr>
      <vt:lpstr>PowerPoint-presentasjon</vt:lpstr>
      <vt:lpstr>To paradigmer når det gjelder mobbing  (Schott &amp; Søndergaard 2014:2)</vt:lpstr>
      <vt:lpstr>Nytt perspektiv på mobbing:</vt:lpstr>
      <vt:lpstr>PowerPoint-presentasjon</vt:lpstr>
      <vt:lpstr>Makt i det sosiale systemet. </vt:lpstr>
      <vt:lpstr>Et tredje perspektiv? Mobbing har opphav i evolusjonen   </vt:lpstr>
      <vt:lpstr>Evolusjonsbiologi</vt:lpstr>
      <vt:lpstr>Sosial eksklusjon</vt:lpstr>
      <vt:lpstr>Egoisme versus Altruisme?</vt:lpstr>
      <vt:lpstr>Altruisme/Samarbeid (frontallappen)</vt:lpstr>
      <vt:lpstr>Indirekte mobbing (Bitching) </vt:lpstr>
      <vt:lpstr>PowerPoint-presentasjon</vt:lpstr>
      <vt:lpstr>OPPRYDDING!</vt:lpstr>
      <vt:lpstr>PowerPoint-presentasjon</vt:lpstr>
      <vt:lpstr>PowerPoint-presentasjon</vt:lpstr>
      <vt:lpstr>PowerPoint-presentasjon</vt:lpstr>
      <vt:lpstr>PowerPoint-presentasjon</vt:lpstr>
      <vt:lpstr>PowerPoint-presentasjon</vt:lpstr>
      <vt:lpstr>Nye perspektiver på mobbing.</vt:lpstr>
      <vt:lpstr>Nye samfunnskrav:</vt:lpstr>
      <vt:lpstr>PowerPoint-presentasjon</vt:lpstr>
      <vt:lpstr>Samfunnskritikk versus selvkritikk</vt:lpstr>
      <vt:lpstr>Selvfølelsespaien  EtterYngvild Aamådt</vt:lpstr>
      <vt:lpstr>Selvfølelsespaien  EtterYngvild Aamådt</vt:lpstr>
      <vt:lpstr>Skamkompasset (Donald Nathanson: Compass of Shame/ Yngvild Aamodt)</vt:lpstr>
      <vt:lpstr>Fravær av autoritetsstrategier</vt:lpstr>
      <vt:lpstr>Styrke skolens psykososiale miljø</vt:lpstr>
      <vt:lpstr>PowerPoint-presentasjon</vt:lpstr>
      <vt:lpstr>PowerPoint-presentasjon</vt:lpstr>
      <vt:lpstr>PowerPoint-presentasjon</vt:lpstr>
      <vt:lpstr>Kultur &amp; Helse?</vt:lpstr>
    </vt:vector>
  </TitlesOfParts>
  <Company>HBV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Mattias Øhra</dc:creator>
  <cp:lastModifiedBy>Trond Frigstad</cp:lastModifiedBy>
  <cp:revision>49</cp:revision>
  <cp:lastPrinted>2015-12-11T15:19:02Z</cp:lastPrinted>
  <dcterms:created xsi:type="dcterms:W3CDTF">2018-05-23T08:54:52Z</dcterms:created>
  <dcterms:modified xsi:type="dcterms:W3CDTF">2024-02-27T17:29:26Z</dcterms:modified>
</cp:coreProperties>
</file>