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72" r:id="rId2"/>
    <p:sldId id="273" r:id="rId3"/>
    <p:sldId id="340" r:id="rId4"/>
    <p:sldId id="277" r:id="rId5"/>
    <p:sldId id="257" r:id="rId6"/>
    <p:sldId id="351" r:id="rId7"/>
    <p:sldId id="341" r:id="rId8"/>
    <p:sldId id="342" r:id="rId9"/>
    <p:sldId id="343" r:id="rId10"/>
    <p:sldId id="344" r:id="rId11"/>
    <p:sldId id="274" r:id="rId12"/>
    <p:sldId id="345" r:id="rId13"/>
    <p:sldId id="346" r:id="rId14"/>
    <p:sldId id="347" r:id="rId15"/>
    <p:sldId id="279" r:id="rId16"/>
    <p:sldId id="280" r:id="rId17"/>
    <p:sldId id="353" r:id="rId18"/>
    <p:sldId id="348" r:id="rId19"/>
    <p:sldId id="352" r:id="rId20"/>
    <p:sldId id="349" r:id="rId21"/>
    <p:sldId id="350" r:id="rId22"/>
    <p:sldId id="315" r:id="rId23"/>
    <p:sldId id="355" r:id="rId24"/>
    <p:sldId id="354" r:id="rId25"/>
    <p:sldId id="356" r:id="rId26"/>
    <p:sldId id="297" r:id="rId27"/>
    <p:sldId id="357" r:id="rId28"/>
    <p:sldId id="358" r:id="rId29"/>
    <p:sldId id="330" r:id="rId30"/>
    <p:sldId id="359" r:id="rId31"/>
    <p:sldId id="332" r:id="rId32"/>
    <p:sldId id="334" r:id="rId33"/>
    <p:sldId id="327" r:id="rId34"/>
    <p:sldId id="328" r:id="rId35"/>
    <p:sldId id="333" r:id="rId36"/>
    <p:sldId id="360" r:id="rId3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712E87-8C24-054D-B5B7-E460294A04A4}" v="307" dt="2024-01-14T19:46:43.4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728"/>
  </p:normalViewPr>
  <p:slideViewPr>
    <p:cSldViewPr snapToGrid="0" snapToObjects="1">
      <p:cViewPr varScale="1">
        <p:scale>
          <a:sx n="102" d="100"/>
          <a:sy n="102" d="100"/>
        </p:scale>
        <p:origin x="9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6161A4-C758-4D5F-BABC-293C242EB5E3}" type="doc">
      <dgm:prSet loTypeId="urn:microsoft.com/office/officeart/2005/8/layout/hierarchy1" loCatId="hierarchy" qsTypeId="urn:microsoft.com/office/officeart/2005/8/quickstyle/simple2" qsCatId="simple" csTypeId="urn:microsoft.com/office/officeart/2005/8/colors/accent3_2" csCatId="accent3"/>
      <dgm:spPr/>
      <dgm:t>
        <a:bodyPr/>
        <a:lstStyle/>
        <a:p>
          <a:endParaRPr lang="en-US"/>
        </a:p>
      </dgm:t>
    </dgm:pt>
    <dgm:pt modelId="{AFDF80CC-1CBE-4C33-B05B-87594D1F2A79}">
      <dgm:prSet/>
      <dgm:spPr/>
      <dgm:t>
        <a:bodyPr/>
        <a:lstStyle/>
        <a:p>
          <a:r>
            <a:rPr lang="nb-NO"/>
            <a:t>Gaming</a:t>
          </a:r>
          <a:endParaRPr lang="en-US"/>
        </a:p>
      </dgm:t>
    </dgm:pt>
    <dgm:pt modelId="{18D47A49-15C3-4D18-9E26-823BFFA248A1}" type="parTrans" cxnId="{67260A9B-1D03-4069-A8B8-8E7776AB0DC9}">
      <dgm:prSet/>
      <dgm:spPr/>
      <dgm:t>
        <a:bodyPr/>
        <a:lstStyle/>
        <a:p>
          <a:endParaRPr lang="en-US"/>
        </a:p>
      </dgm:t>
    </dgm:pt>
    <dgm:pt modelId="{B05D000B-C0C7-4388-8DAD-39B9C74DA91B}" type="sibTrans" cxnId="{67260A9B-1D03-4069-A8B8-8E7776AB0DC9}">
      <dgm:prSet/>
      <dgm:spPr/>
      <dgm:t>
        <a:bodyPr/>
        <a:lstStyle/>
        <a:p>
          <a:endParaRPr lang="en-US"/>
        </a:p>
      </dgm:t>
    </dgm:pt>
    <dgm:pt modelId="{F7B21AF9-65E8-4C7E-96F4-10AC6F8DB3C9}">
      <dgm:prSet/>
      <dgm:spPr/>
      <dgm:t>
        <a:bodyPr/>
        <a:lstStyle/>
        <a:p>
          <a:r>
            <a:rPr lang="nb-NO"/>
            <a:t>Sosiale medier</a:t>
          </a:r>
          <a:endParaRPr lang="en-US"/>
        </a:p>
      </dgm:t>
    </dgm:pt>
    <dgm:pt modelId="{0BEEED01-8638-42E9-923A-1D8CF6976605}" type="parTrans" cxnId="{B0559C0C-D65A-496B-834F-EFBDB768BCB4}">
      <dgm:prSet/>
      <dgm:spPr/>
      <dgm:t>
        <a:bodyPr/>
        <a:lstStyle/>
        <a:p>
          <a:endParaRPr lang="en-US"/>
        </a:p>
      </dgm:t>
    </dgm:pt>
    <dgm:pt modelId="{DB4F0255-03D7-4256-90A1-DB9BA4420BA2}" type="sibTrans" cxnId="{B0559C0C-D65A-496B-834F-EFBDB768BCB4}">
      <dgm:prSet/>
      <dgm:spPr/>
      <dgm:t>
        <a:bodyPr/>
        <a:lstStyle/>
        <a:p>
          <a:endParaRPr lang="en-US"/>
        </a:p>
      </dgm:t>
    </dgm:pt>
    <dgm:pt modelId="{04FCE5F8-6CC4-4BAD-8996-3DA81AE0DC78}">
      <dgm:prSet/>
      <dgm:spPr/>
      <dgm:t>
        <a:bodyPr/>
        <a:lstStyle/>
        <a:p>
          <a:r>
            <a:rPr lang="nb-NO"/>
            <a:t>Kommersialisering</a:t>
          </a:r>
          <a:endParaRPr lang="en-US"/>
        </a:p>
      </dgm:t>
    </dgm:pt>
    <dgm:pt modelId="{447566C4-C4F4-4839-B7DB-7ABDAE3BAFD0}" type="parTrans" cxnId="{83B50316-237F-42CB-819A-362B5F832B52}">
      <dgm:prSet/>
      <dgm:spPr/>
      <dgm:t>
        <a:bodyPr/>
        <a:lstStyle/>
        <a:p>
          <a:endParaRPr lang="en-US"/>
        </a:p>
      </dgm:t>
    </dgm:pt>
    <dgm:pt modelId="{9D6A0F89-7BB9-4660-844E-E1769F0022F5}" type="sibTrans" cxnId="{83B50316-237F-42CB-819A-362B5F832B52}">
      <dgm:prSet/>
      <dgm:spPr/>
      <dgm:t>
        <a:bodyPr/>
        <a:lstStyle/>
        <a:p>
          <a:endParaRPr lang="en-US"/>
        </a:p>
      </dgm:t>
    </dgm:pt>
    <dgm:pt modelId="{95826A98-72B5-5749-AB58-997E065AEC19}" type="pres">
      <dgm:prSet presAssocID="{B36161A4-C758-4D5F-BABC-293C242EB5E3}" presName="hierChild1" presStyleCnt="0">
        <dgm:presLayoutVars>
          <dgm:chPref val="1"/>
          <dgm:dir/>
          <dgm:animOne val="branch"/>
          <dgm:animLvl val="lvl"/>
          <dgm:resizeHandles/>
        </dgm:presLayoutVars>
      </dgm:prSet>
      <dgm:spPr/>
    </dgm:pt>
    <dgm:pt modelId="{6EB1CAE4-07F1-AC4E-972A-D7CF9B343FCA}" type="pres">
      <dgm:prSet presAssocID="{AFDF80CC-1CBE-4C33-B05B-87594D1F2A79}" presName="hierRoot1" presStyleCnt="0"/>
      <dgm:spPr/>
    </dgm:pt>
    <dgm:pt modelId="{18EAFE28-C08E-A548-B749-1C9360EC5693}" type="pres">
      <dgm:prSet presAssocID="{AFDF80CC-1CBE-4C33-B05B-87594D1F2A79}" presName="composite" presStyleCnt="0"/>
      <dgm:spPr/>
    </dgm:pt>
    <dgm:pt modelId="{A57DE870-4E1D-AF4C-A1FE-BC96A5CEB2EB}" type="pres">
      <dgm:prSet presAssocID="{AFDF80CC-1CBE-4C33-B05B-87594D1F2A79}" presName="background" presStyleLbl="node0" presStyleIdx="0" presStyleCnt="3"/>
      <dgm:spPr/>
    </dgm:pt>
    <dgm:pt modelId="{3F2FD180-1276-5940-9850-84B70F28CA97}" type="pres">
      <dgm:prSet presAssocID="{AFDF80CC-1CBE-4C33-B05B-87594D1F2A79}" presName="text" presStyleLbl="fgAcc0" presStyleIdx="0" presStyleCnt="3">
        <dgm:presLayoutVars>
          <dgm:chPref val="3"/>
        </dgm:presLayoutVars>
      </dgm:prSet>
      <dgm:spPr/>
    </dgm:pt>
    <dgm:pt modelId="{0CFFA01E-12E6-5946-AEA2-63A66FDCFDE1}" type="pres">
      <dgm:prSet presAssocID="{AFDF80CC-1CBE-4C33-B05B-87594D1F2A79}" presName="hierChild2" presStyleCnt="0"/>
      <dgm:spPr/>
    </dgm:pt>
    <dgm:pt modelId="{C766C20C-DB87-8843-AE56-24FBACFA3D76}" type="pres">
      <dgm:prSet presAssocID="{F7B21AF9-65E8-4C7E-96F4-10AC6F8DB3C9}" presName="hierRoot1" presStyleCnt="0"/>
      <dgm:spPr/>
    </dgm:pt>
    <dgm:pt modelId="{69EE73B0-80C4-7845-8AE3-E19DE8878519}" type="pres">
      <dgm:prSet presAssocID="{F7B21AF9-65E8-4C7E-96F4-10AC6F8DB3C9}" presName="composite" presStyleCnt="0"/>
      <dgm:spPr/>
    </dgm:pt>
    <dgm:pt modelId="{75094140-0A2B-BA40-AA73-E0B32EA94D18}" type="pres">
      <dgm:prSet presAssocID="{F7B21AF9-65E8-4C7E-96F4-10AC6F8DB3C9}" presName="background" presStyleLbl="node0" presStyleIdx="1" presStyleCnt="3"/>
      <dgm:spPr/>
    </dgm:pt>
    <dgm:pt modelId="{FAE546F9-E568-694A-BC7E-2557135DBB29}" type="pres">
      <dgm:prSet presAssocID="{F7B21AF9-65E8-4C7E-96F4-10AC6F8DB3C9}" presName="text" presStyleLbl="fgAcc0" presStyleIdx="1" presStyleCnt="3">
        <dgm:presLayoutVars>
          <dgm:chPref val="3"/>
        </dgm:presLayoutVars>
      </dgm:prSet>
      <dgm:spPr/>
    </dgm:pt>
    <dgm:pt modelId="{4695E8E8-5290-E446-8D76-56E83CC49306}" type="pres">
      <dgm:prSet presAssocID="{F7B21AF9-65E8-4C7E-96F4-10AC6F8DB3C9}" presName="hierChild2" presStyleCnt="0"/>
      <dgm:spPr/>
    </dgm:pt>
    <dgm:pt modelId="{076A24EE-B3A8-804F-AAEF-011ED919372E}" type="pres">
      <dgm:prSet presAssocID="{04FCE5F8-6CC4-4BAD-8996-3DA81AE0DC78}" presName="hierRoot1" presStyleCnt="0"/>
      <dgm:spPr/>
    </dgm:pt>
    <dgm:pt modelId="{EF9EEA7C-5B10-2A4A-9BBA-EF4F1ED7E03F}" type="pres">
      <dgm:prSet presAssocID="{04FCE5F8-6CC4-4BAD-8996-3DA81AE0DC78}" presName="composite" presStyleCnt="0"/>
      <dgm:spPr/>
    </dgm:pt>
    <dgm:pt modelId="{E6F0EF7B-D8A3-354B-B56E-A6D369808F08}" type="pres">
      <dgm:prSet presAssocID="{04FCE5F8-6CC4-4BAD-8996-3DA81AE0DC78}" presName="background" presStyleLbl="node0" presStyleIdx="2" presStyleCnt="3"/>
      <dgm:spPr/>
    </dgm:pt>
    <dgm:pt modelId="{67E7EBE3-7094-D941-8FFC-5122B56198EE}" type="pres">
      <dgm:prSet presAssocID="{04FCE5F8-6CC4-4BAD-8996-3DA81AE0DC78}" presName="text" presStyleLbl="fgAcc0" presStyleIdx="2" presStyleCnt="3">
        <dgm:presLayoutVars>
          <dgm:chPref val="3"/>
        </dgm:presLayoutVars>
      </dgm:prSet>
      <dgm:spPr/>
    </dgm:pt>
    <dgm:pt modelId="{05602C5B-7CD4-AA4F-B266-BD8D57636CF8}" type="pres">
      <dgm:prSet presAssocID="{04FCE5F8-6CC4-4BAD-8996-3DA81AE0DC78}" presName="hierChild2" presStyleCnt="0"/>
      <dgm:spPr/>
    </dgm:pt>
  </dgm:ptLst>
  <dgm:cxnLst>
    <dgm:cxn modelId="{B0559C0C-D65A-496B-834F-EFBDB768BCB4}" srcId="{B36161A4-C758-4D5F-BABC-293C242EB5E3}" destId="{F7B21AF9-65E8-4C7E-96F4-10AC6F8DB3C9}" srcOrd="1" destOrd="0" parTransId="{0BEEED01-8638-42E9-923A-1D8CF6976605}" sibTransId="{DB4F0255-03D7-4256-90A1-DB9BA4420BA2}"/>
    <dgm:cxn modelId="{83B50316-237F-42CB-819A-362B5F832B52}" srcId="{B36161A4-C758-4D5F-BABC-293C242EB5E3}" destId="{04FCE5F8-6CC4-4BAD-8996-3DA81AE0DC78}" srcOrd="2" destOrd="0" parTransId="{447566C4-C4F4-4839-B7DB-7ABDAE3BAFD0}" sibTransId="{9D6A0F89-7BB9-4660-844E-E1769F0022F5}"/>
    <dgm:cxn modelId="{EF735730-14B7-8846-AE86-984C0E0C8C42}" type="presOf" srcId="{B36161A4-C758-4D5F-BABC-293C242EB5E3}" destId="{95826A98-72B5-5749-AB58-997E065AEC19}" srcOrd="0" destOrd="0" presId="urn:microsoft.com/office/officeart/2005/8/layout/hierarchy1"/>
    <dgm:cxn modelId="{9706AD3A-B4E2-654D-82D0-9DEF503CF154}" type="presOf" srcId="{F7B21AF9-65E8-4C7E-96F4-10AC6F8DB3C9}" destId="{FAE546F9-E568-694A-BC7E-2557135DBB29}" srcOrd="0" destOrd="0" presId="urn:microsoft.com/office/officeart/2005/8/layout/hierarchy1"/>
    <dgm:cxn modelId="{6C130C6B-C616-6B42-9780-C2B3C766A67B}" type="presOf" srcId="{04FCE5F8-6CC4-4BAD-8996-3DA81AE0DC78}" destId="{67E7EBE3-7094-D941-8FFC-5122B56198EE}" srcOrd="0" destOrd="0" presId="urn:microsoft.com/office/officeart/2005/8/layout/hierarchy1"/>
    <dgm:cxn modelId="{A3513B95-4E76-7946-8B34-F2E12AAF6D21}" type="presOf" srcId="{AFDF80CC-1CBE-4C33-B05B-87594D1F2A79}" destId="{3F2FD180-1276-5940-9850-84B70F28CA97}" srcOrd="0" destOrd="0" presId="urn:microsoft.com/office/officeart/2005/8/layout/hierarchy1"/>
    <dgm:cxn modelId="{67260A9B-1D03-4069-A8B8-8E7776AB0DC9}" srcId="{B36161A4-C758-4D5F-BABC-293C242EB5E3}" destId="{AFDF80CC-1CBE-4C33-B05B-87594D1F2A79}" srcOrd="0" destOrd="0" parTransId="{18D47A49-15C3-4D18-9E26-823BFFA248A1}" sibTransId="{B05D000B-C0C7-4388-8DAD-39B9C74DA91B}"/>
    <dgm:cxn modelId="{95BF0203-3E7E-1246-B29D-5119EBEEECA2}" type="presParOf" srcId="{95826A98-72B5-5749-AB58-997E065AEC19}" destId="{6EB1CAE4-07F1-AC4E-972A-D7CF9B343FCA}" srcOrd="0" destOrd="0" presId="urn:microsoft.com/office/officeart/2005/8/layout/hierarchy1"/>
    <dgm:cxn modelId="{D81E3DC9-ABFC-224B-93EF-3465F2157338}" type="presParOf" srcId="{6EB1CAE4-07F1-AC4E-972A-D7CF9B343FCA}" destId="{18EAFE28-C08E-A548-B749-1C9360EC5693}" srcOrd="0" destOrd="0" presId="urn:microsoft.com/office/officeart/2005/8/layout/hierarchy1"/>
    <dgm:cxn modelId="{650B11F9-B5E8-224C-A90F-C0BBA66C5083}" type="presParOf" srcId="{18EAFE28-C08E-A548-B749-1C9360EC5693}" destId="{A57DE870-4E1D-AF4C-A1FE-BC96A5CEB2EB}" srcOrd="0" destOrd="0" presId="urn:microsoft.com/office/officeart/2005/8/layout/hierarchy1"/>
    <dgm:cxn modelId="{3C832A6D-12AD-764A-8291-53D2C2BA5733}" type="presParOf" srcId="{18EAFE28-C08E-A548-B749-1C9360EC5693}" destId="{3F2FD180-1276-5940-9850-84B70F28CA97}" srcOrd="1" destOrd="0" presId="urn:microsoft.com/office/officeart/2005/8/layout/hierarchy1"/>
    <dgm:cxn modelId="{DAA84151-6D29-6D46-AB93-7E3339B4A439}" type="presParOf" srcId="{6EB1CAE4-07F1-AC4E-972A-D7CF9B343FCA}" destId="{0CFFA01E-12E6-5946-AEA2-63A66FDCFDE1}" srcOrd="1" destOrd="0" presId="urn:microsoft.com/office/officeart/2005/8/layout/hierarchy1"/>
    <dgm:cxn modelId="{0814AC2C-0336-C84D-8B4C-91EB14228691}" type="presParOf" srcId="{95826A98-72B5-5749-AB58-997E065AEC19}" destId="{C766C20C-DB87-8843-AE56-24FBACFA3D76}" srcOrd="1" destOrd="0" presId="urn:microsoft.com/office/officeart/2005/8/layout/hierarchy1"/>
    <dgm:cxn modelId="{4D1D755B-13EA-BA4F-89C8-706C34D26737}" type="presParOf" srcId="{C766C20C-DB87-8843-AE56-24FBACFA3D76}" destId="{69EE73B0-80C4-7845-8AE3-E19DE8878519}" srcOrd="0" destOrd="0" presId="urn:microsoft.com/office/officeart/2005/8/layout/hierarchy1"/>
    <dgm:cxn modelId="{2ADDDC92-8A8F-8943-AB6F-9D7F83C237EA}" type="presParOf" srcId="{69EE73B0-80C4-7845-8AE3-E19DE8878519}" destId="{75094140-0A2B-BA40-AA73-E0B32EA94D18}" srcOrd="0" destOrd="0" presId="urn:microsoft.com/office/officeart/2005/8/layout/hierarchy1"/>
    <dgm:cxn modelId="{410BE90D-2B91-C84F-8FE0-BB4C3896CF12}" type="presParOf" srcId="{69EE73B0-80C4-7845-8AE3-E19DE8878519}" destId="{FAE546F9-E568-694A-BC7E-2557135DBB29}" srcOrd="1" destOrd="0" presId="urn:microsoft.com/office/officeart/2005/8/layout/hierarchy1"/>
    <dgm:cxn modelId="{35069AED-1D9C-4549-96AE-D73F69462CBE}" type="presParOf" srcId="{C766C20C-DB87-8843-AE56-24FBACFA3D76}" destId="{4695E8E8-5290-E446-8D76-56E83CC49306}" srcOrd="1" destOrd="0" presId="urn:microsoft.com/office/officeart/2005/8/layout/hierarchy1"/>
    <dgm:cxn modelId="{47DEC1F8-6522-2C43-8E82-E617EF729E91}" type="presParOf" srcId="{95826A98-72B5-5749-AB58-997E065AEC19}" destId="{076A24EE-B3A8-804F-AAEF-011ED919372E}" srcOrd="2" destOrd="0" presId="urn:microsoft.com/office/officeart/2005/8/layout/hierarchy1"/>
    <dgm:cxn modelId="{19B8B04B-E2F4-6748-A572-F06F0F8393E0}" type="presParOf" srcId="{076A24EE-B3A8-804F-AAEF-011ED919372E}" destId="{EF9EEA7C-5B10-2A4A-9BBA-EF4F1ED7E03F}" srcOrd="0" destOrd="0" presId="urn:microsoft.com/office/officeart/2005/8/layout/hierarchy1"/>
    <dgm:cxn modelId="{C02E51E0-8CA1-CD4C-81FF-4D0E1C60CB14}" type="presParOf" srcId="{EF9EEA7C-5B10-2A4A-9BBA-EF4F1ED7E03F}" destId="{E6F0EF7B-D8A3-354B-B56E-A6D369808F08}" srcOrd="0" destOrd="0" presId="urn:microsoft.com/office/officeart/2005/8/layout/hierarchy1"/>
    <dgm:cxn modelId="{59ADA22C-5B96-CB4A-80BB-960AE8408F3F}" type="presParOf" srcId="{EF9EEA7C-5B10-2A4A-9BBA-EF4F1ED7E03F}" destId="{67E7EBE3-7094-D941-8FFC-5122B56198EE}" srcOrd="1" destOrd="0" presId="urn:microsoft.com/office/officeart/2005/8/layout/hierarchy1"/>
    <dgm:cxn modelId="{A0669D62-B314-C644-AAAB-9F36D1FA2FFB}" type="presParOf" srcId="{076A24EE-B3A8-804F-AAEF-011ED919372E}" destId="{05602C5B-7CD4-AA4F-B266-BD8D57636CF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DE870-4E1D-AF4C-A1FE-BC96A5CEB2EB}">
      <dsp:nvSpPr>
        <dsp:cNvPr id="0" name=""/>
        <dsp:cNvSpPr/>
      </dsp:nvSpPr>
      <dsp:spPr>
        <a:xfrm>
          <a:off x="0" y="785008"/>
          <a:ext cx="3011511" cy="191230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F2FD180-1276-5940-9850-84B70F28CA97}">
      <dsp:nvSpPr>
        <dsp:cNvPr id="0" name=""/>
        <dsp:cNvSpPr/>
      </dsp:nvSpPr>
      <dsp:spPr>
        <a:xfrm>
          <a:off x="334612" y="1102890"/>
          <a:ext cx="3011511" cy="191230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b-NO" sz="2800" kern="1200"/>
            <a:t>Gaming</a:t>
          </a:r>
          <a:endParaRPr lang="en-US" sz="2800" kern="1200"/>
        </a:p>
      </dsp:txBody>
      <dsp:txXfrm>
        <a:off x="390622" y="1158900"/>
        <a:ext cx="2899491" cy="1800289"/>
      </dsp:txXfrm>
    </dsp:sp>
    <dsp:sp modelId="{75094140-0A2B-BA40-AA73-E0B32EA94D18}">
      <dsp:nvSpPr>
        <dsp:cNvPr id="0" name=""/>
        <dsp:cNvSpPr/>
      </dsp:nvSpPr>
      <dsp:spPr>
        <a:xfrm>
          <a:off x="3680735" y="785008"/>
          <a:ext cx="3011511" cy="191230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AE546F9-E568-694A-BC7E-2557135DBB29}">
      <dsp:nvSpPr>
        <dsp:cNvPr id="0" name=""/>
        <dsp:cNvSpPr/>
      </dsp:nvSpPr>
      <dsp:spPr>
        <a:xfrm>
          <a:off x="4015348" y="1102890"/>
          <a:ext cx="3011511" cy="191230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b-NO" sz="2800" kern="1200"/>
            <a:t>Sosiale medier</a:t>
          </a:r>
          <a:endParaRPr lang="en-US" sz="2800" kern="1200"/>
        </a:p>
      </dsp:txBody>
      <dsp:txXfrm>
        <a:off x="4071358" y="1158900"/>
        <a:ext cx="2899491" cy="1800289"/>
      </dsp:txXfrm>
    </dsp:sp>
    <dsp:sp modelId="{E6F0EF7B-D8A3-354B-B56E-A6D369808F08}">
      <dsp:nvSpPr>
        <dsp:cNvPr id="0" name=""/>
        <dsp:cNvSpPr/>
      </dsp:nvSpPr>
      <dsp:spPr>
        <a:xfrm>
          <a:off x="7361471" y="785008"/>
          <a:ext cx="3011511" cy="191230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7E7EBE3-7094-D941-8FFC-5122B56198EE}">
      <dsp:nvSpPr>
        <dsp:cNvPr id="0" name=""/>
        <dsp:cNvSpPr/>
      </dsp:nvSpPr>
      <dsp:spPr>
        <a:xfrm>
          <a:off x="7696083" y="1102890"/>
          <a:ext cx="3011511" cy="191230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b-NO" sz="2800" kern="1200"/>
            <a:t>Kommersialisering</a:t>
          </a:r>
          <a:endParaRPr lang="en-US" sz="2800" kern="1200"/>
        </a:p>
      </dsp:txBody>
      <dsp:txXfrm>
        <a:off x="7752093" y="1158900"/>
        <a:ext cx="2899491" cy="180028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93690E-D1A9-C843-A5A0-90C8F26D83E5}" type="datetimeFigureOut">
              <a:rPr lang="nb-NO" smtClean="0"/>
              <a:t>15.01.2024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8B041B-5855-B048-A814-206B5C4B45D8}" type="slidenum">
              <a:rPr lang="nb-NO" smtClean="0"/>
              <a:t>‹#›</a:t>
            </a:fld>
            <a:endParaRPr lang="nb-NO"/>
          </a:p>
        </p:txBody>
      </p:sp>
    </p:spTree>
    <p:extLst>
      <p:ext uri="{BB962C8B-B14F-4D97-AF65-F5344CB8AC3E}">
        <p14:creationId xmlns:p14="http://schemas.microsoft.com/office/powerpoint/2010/main" val="338144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E5E6AF7-0F88-4448-99BD-1AC252BB1A7B}" type="slidenum">
              <a:rPr lang="nb-NO" smtClean="0"/>
              <a:t>2</a:t>
            </a:fld>
            <a:endParaRPr lang="nb-NO"/>
          </a:p>
        </p:txBody>
      </p:sp>
    </p:spTree>
    <p:extLst>
      <p:ext uri="{BB962C8B-B14F-4D97-AF65-F5344CB8AC3E}">
        <p14:creationId xmlns:p14="http://schemas.microsoft.com/office/powerpoint/2010/main" val="363056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4BF353-09A1-8347-ACB2-596B0CC3E8E5}"/>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09863143-5714-5444-8F2A-E67EC6D5CF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A078E563-A37C-884D-9A85-93D110998F3E}"/>
              </a:ext>
            </a:extLst>
          </p:cNvPr>
          <p:cNvSpPr>
            <a:spLocks noGrp="1"/>
          </p:cNvSpPr>
          <p:nvPr>
            <p:ph type="dt" sz="half" idx="10"/>
          </p:nvPr>
        </p:nvSpPr>
        <p:spPr/>
        <p:txBody>
          <a:bodyPr/>
          <a:lstStyle/>
          <a:p>
            <a:fld id="{01EE48CF-3DE1-BC45-B834-3F2569B1FA07}" type="datetimeFigureOut">
              <a:rPr lang="nb-NO" smtClean="0"/>
              <a:t>15.01.2024</a:t>
            </a:fld>
            <a:endParaRPr lang="nb-NO"/>
          </a:p>
        </p:txBody>
      </p:sp>
      <p:sp>
        <p:nvSpPr>
          <p:cNvPr id="5" name="Plassholder for bunntekst 4">
            <a:extLst>
              <a:ext uri="{FF2B5EF4-FFF2-40B4-BE49-F238E27FC236}">
                <a16:creationId xmlns:a16="http://schemas.microsoft.com/office/drawing/2014/main" id="{6D29FA22-3529-F14C-833C-3B03CCF6D04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6CE6F5D-3545-3A45-B853-B61F147C0914}"/>
              </a:ext>
            </a:extLst>
          </p:cNvPr>
          <p:cNvSpPr>
            <a:spLocks noGrp="1"/>
          </p:cNvSpPr>
          <p:nvPr>
            <p:ph type="sldNum" sz="quarter" idx="12"/>
          </p:nvPr>
        </p:nvSpPr>
        <p:spPr/>
        <p:txBody>
          <a:bodyPr/>
          <a:lstStyle/>
          <a:p>
            <a:fld id="{86CB236E-6EA7-A648-B80C-168D0998EBE5}" type="slidenum">
              <a:rPr lang="nb-NO" smtClean="0"/>
              <a:t>‹#›</a:t>
            </a:fld>
            <a:endParaRPr lang="nb-NO"/>
          </a:p>
        </p:txBody>
      </p:sp>
    </p:spTree>
    <p:extLst>
      <p:ext uri="{BB962C8B-B14F-4D97-AF65-F5344CB8AC3E}">
        <p14:creationId xmlns:p14="http://schemas.microsoft.com/office/powerpoint/2010/main" val="3557568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41F39FD-BB03-8749-8CE9-55574E793382}"/>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95DE218F-B1D9-104D-8E48-B7954BE3AC42}"/>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9CDA5EE-D271-8546-BD8E-82EF50FC97CB}"/>
              </a:ext>
            </a:extLst>
          </p:cNvPr>
          <p:cNvSpPr>
            <a:spLocks noGrp="1"/>
          </p:cNvSpPr>
          <p:nvPr>
            <p:ph type="dt" sz="half" idx="10"/>
          </p:nvPr>
        </p:nvSpPr>
        <p:spPr/>
        <p:txBody>
          <a:bodyPr/>
          <a:lstStyle/>
          <a:p>
            <a:fld id="{01EE48CF-3DE1-BC45-B834-3F2569B1FA07}" type="datetimeFigureOut">
              <a:rPr lang="nb-NO" smtClean="0"/>
              <a:t>15.01.2024</a:t>
            </a:fld>
            <a:endParaRPr lang="nb-NO"/>
          </a:p>
        </p:txBody>
      </p:sp>
      <p:sp>
        <p:nvSpPr>
          <p:cNvPr id="5" name="Plassholder for bunntekst 4">
            <a:extLst>
              <a:ext uri="{FF2B5EF4-FFF2-40B4-BE49-F238E27FC236}">
                <a16:creationId xmlns:a16="http://schemas.microsoft.com/office/drawing/2014/main" id="{D720F1FC-50FB-D14A-8CD1-951DF251B42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37F00FA-A89E-5A45-9B5B-CB436901B533}"/>
              </a:ext>
            </a:extLst>
          </p:cNvPr>
          <p:cNvSpPr>
            <a:spLocks noGrp="1"/>
          </p:cNvSpPr>
          <p:nvPr>
            <p:ph type="sldNum" sz="quarter" idx="12"/>
          </p:nvPr>
        </p:nvSpPr>
        <p:spPr/>
        <p:txBody>
          <a:bodyPr/>
          <a:lstStyle/>
          <a:p>
            <a:fld id="{86CB236E-6EA7-A648-B80C-168D0998EBE5}" type="slidenum">
              <a:rPr lang="nb-NO" smtClean="0"/>
              <a:t>‹#›</a:t>
            </a:fld>
            <a:endParaRPr lang="nb-NO"/>
          </a:p>
        </p:txBody>
      </p:sp>
    </p:spTree>
    <p:extLst>
      <p:ext uri="{BB962C8B-B14F-4D97-AF65-F5344CB8AC3E}">
        <p14:creationId xmlns:p14="http://schemas.microsoft.com/office/powerpoint/2010/main" val="55133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64C21DA5-16FD-674E-8C15-2FD066F34DF9}"/>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D4FB0A16-FD0B-BB4D-B106-9565446026D0}"/>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91F0A3A-3BFD-D84B-AA90-9FE6B31675D3}"/>
              </a:ext>
            </a:extLst>
          </p:cNvPr>
          <p:cNvSpPr>
            <a:spLocks noGrp="1"/>
          </p:cNvSpPr>
          <p:nvPr>
            <p:ph type="dt" sz="half" idx="10"/>
          </p:nvPr>
        </p:nvSpPr>
        <p:spPr/>
        <p:txBody>
          <a:bodyPr/>
          <a:lstStyle/>
          <a:p>
            <a:fld id="{01EE48CF-3DE1-BC45-B834-3F2569B1FA07}" type="datetimeFigureOut">
              <a:rPr lang="nb-NO" smtClean="0"/>
              <a:t>15.01.2024</a:t>
            </a:fld>
            <a:endParaRPr lang="nb-NO"/>
          </a:p>
        </p:txBody>
      </p:sp>
      <p:sp>
        <p:nvSpPr>
          <p:cNvPr id="5" name="Plassholder for bunntekst 4">
            <a:extLst>
              <a:ext uri="{FF2B5EF4-FFF2-40B4-BE49-F238E27FC236}">
                <a16:creationId xmlns:a16="http://schemas.microsoft.com/office/drawing/2014/main" id="{84C5BB42-6702-C948-8289-3EFFF83B63C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63F2668-2156-7442-822D-B116CCDC9871}"/>
              </a:ext>
            </a:extLst>
          </p:cNvPr>
          <p:cNvSpPr>
            <a:spLocks noGrp="1"/>
          </p:cNvSpPr>
          <p:nvPr>
            <p:ph type="sldNum" sz="quarter" idx="12"/>
          </p:nvPr>
        </p:nvSpPr>
        <p:spPr/>
        <p:txBody>
          <a:bodyPr/>
          <a:lstStyle/>
          <a:p>
            <a:fld id="{86CB236E-6EA7-A648-B80C-168D0998EBE5}" type="slidenum">
              <a:rPr lang="nb-NO" smtClean="0"/>
              <a:t>‹#›</a:t>
            </a:fld>
            <a:endParaRPr lang="nb-NO"/>
          </a:p>
        </p:txBody>
      </p:sp>
    </p:spTree>
    <p:extLst>
      <p:ext uri="{BB962C8B-B14F-4D97-AF65-F5344CB8AC3E}">
        <p14:creationId xmlns:p14="http://schemas.microsoft.com/office/powerpoint/2010/main" val="2107634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icture">
    <p:spTree>
      <p:nvGrpSpPr>
        <p:cNvPr id="1" name=""/>
        <p:cNvGrpSpPr/>
        <p:nvPr/>
      </p:nvGrpSpPr>
      <p:grpSpPr>
        <a:xfrm>
          <a:off x="0" y="0"/>
          <a:ext cx="0" cy="0"/>
          <a:chOff x="0" y="0"/>
          <a:chExt cx="0" cy="0"/>
        </a:xfrm>
      </p:grpSpPr>
      <p:sp>
        <p:nvSpPr>
          <p:cNvPr id="7" name="Rectangle 6"/>
          <p:cNvSpPr/>
          <p:nvPr userDrawn="1"/>
        </p:nvSpPr>
        <p:spPr>
          <a:xfrm>
            <a:off x="203200" y="220134"/>
            <a:ext cx="11777013" cy="6040780"/>
          </a:xfrm>
          <a:prstGeom prst="rect">
            <a:avLst/>
          </a:prstGeom>
          <a:solidFill>
            <a:schemeClr val="bg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sp>
        <p:nvSpPr>
          <p:cNvPr id="4" name="Date Placeholder 3"/>
          <p:cNvSpPr>
            <a:spLocks noGrp="1"/>
          </p:cNvSpPr>
          <p:nvPr>
            <p:ph type="dt" sz="half" idx="10"/>
          </p:nvPr>
        </p:nvSpPr>
        <p:spPr/>
        <p:txBody>
          <a:bodyPr/>
          <a:lstStyle/>
          <a:p>
            <a:fld id="{B973D11A-E878-5944-926B-84A43B6D9342}" type="datetime1">
              <a:rPr lang="nb-NO" smtClean="0"/>
              <a:t>15.01.2024</a:t>
            </a:fld>
            <a:endParaRPr lang="nb-NO" dirty="0"/>
          </a:p>
        </p:txBody>
      </p:sp>
      <p:sp>
        <p:nvSpPr>
          <p:cNvPr id="6" name="Slide Number Placeholder 5"/>
          <p:cNvSpPr>
            <a:spLocks noGrp="1"/>
          </p:cNvSpPr>
          <p:nvPr>
            <p:ph type="sldNum" sz="quarter" idx="12"/>
          </p:nvPr>
        </p:nvSpPr>
        <p:spPr/>
        <p:txBody>
          <a:bodyPr/>
          <a:lstStyle/>
          <a:p>
            <a:fld id="{28385D78-4187-AD4C-B928-A8579EE9A756}" type="slidenum">
              <a:rPr lang="nb-NO" smtClean="0"/>
              <a:t>‹#›</a:t>
            </a:fld>
            <a:endParaRPr lang="nb-NO"/>
          </a:p>
        </p:txBody>
      </p:sp>
      <p:sp>
        <p:nvSpPr>
          <p:cNvPr id="8" name="Rectangle 7"/>
          <p:cNvSpPr/>
          <p:nvPr userDrawn="1"/>
        </p:nvSpPr>
        <p:spPr>
          <a:xfrm>
            <a:off x="205427" y="220965"/>
            <a:ext cx="11774787" cy="71412"/>
          </a:xfrm>
          <a:prstGeom prst="rect">
            <a:avLst/>
          </a:prstGeom>
          <a:solidFill>
            <a:srgbClr val="4B4C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sp>
        <p:nvSpPr>
          <p:cNvPr id="9" name="Picture Placeholder 8"/>
          <p:cNvSpPr>
            <a:spLocks noGrp="1"/>
          </p:cNvSpPr>
          <p:nvPr>
            <p:ph type="pic" sz="quarter" idx="13"/>
          </p:nvPr>
        </p:nvSpPr>
        <p:spPr>
          <a:xfrm>
            <a:off x="203200" y="292100"/>
            <a:ext cx="11777133" cy="5968813"/>
          </a:xfrm>
          <a:solidFill>
            <a:srgbClr val="BCCCD1"/>
          </a:solidFill>
        </p:spPr>
        <p:txBody>
          <a:bodyPr/>
          <a:lstStyle/>
          <a:p>
            <a:r>
              <a:rPr lang="nb-NO"/>
              <a:t>Klikk på ikonet for å legge til et bilde</a:t>
            </a:r>
          </a:p>
        </p:txBody>
      </p:sp>
    </p:spTree>
    <p:extLst>
      <p:ext uri="{BB962C8B-B14F-4D97-AF65-F5344CB8AC3E}">
        <p14:creationId xmlns:p14="http://schemas.microsoft.com/office/powerpoint/2010/main" val="758148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0" name="Rectangle 9"/>
          <p:cNvSpPr/>
          <p:nvPr userDrawn="1"/>
        </p:nvSpPr>
        <p:spPr>
          <a:xfrm>
            <a:off x="203200" y="220134"/>
            <a:ext cx="11777013" cy="60407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sp>
        <p:nvSpPr>
          <p:cNvPr id="2" name="Title 1"/>
          <p:cNvSpPr>
            <a:spLocks noGrp="1"/>
          </p:cNvSpPr>
          <p:nvPr>
            <p:ph type="ctrTitle"/>
          </p:nvPr>
        </p:nvSpPr>
        <p:spPr>
          <a:xfrm>
            <a:off x="663051" y="2723093"/>
            <a:ext cx="5754683" cy="2069041"/>
          </a:xfrm>
        </p:spPr>
        <p:txBody>
          <a:bodyPr anchor="b"/>
          <a:lstStyle/>
          <a:p>
            <a:r>
              <a:rPr lang="nb-NO"/>
              <a:t>Klikk for å redigere tittelstil</a:t>
            </a:r>
            <a:endParaRPr lang="nb-NO" dirty="0"/>
          </a:p>
        </p:txBody>
      </p:sp>
      <p:sp>
        <p:nvSpPr>
          <p:cNvPr id="3" name="Subtitle 2"/>
          <p:cNvSpPr>
            <a:spLocks noGrp="1"/>
          </p:cNvSpPr>
          <p:nvPr>
            <p:ph type="subTitle" idx="1"/>
          </p:nvPr>
        </p:nvSpPr>
        <p:spPr>
          <a:xfrm>
            <a:off x="663051" y="5232400"/>
            <a:ext cx="5754683" cy="711200"/>
          </a:xfrm>
        </p:spPr>
        <p:txBody>
          <a:bodyPr lIns="0" rIns="0">
            <a:normAutofit/>
          </a:bodyPr>
          <a:lstStyle>
            <a:lvl1pPr marL="0" indent="0" algn="l">
              <a:buNone/>
              <a:defRPr sz="1333">
                <a:solidFill>
                  <a:schemeClr val="accent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a:t>Klikk for å redigere undertittelstil i malen</a:t>
            </a:r>
            <a:endParaRPr lang="nb-NO" dirty="0"/>
          </a:p>
        </p:txBody>
      </p:sp>
      <p:sp>
        <p:nvSpPr>
          <p:cNvPr id="4" name="Date Placeholder 3"/>
          <p:cNvSpPr>
            <a:spLocks noGrp="1"/>
          </p:cNvSpPr>
          <p:nvPr>
            <p:ph type="dt" sz="half" idx="10"/>
          </p:nvPr>
        </p:nvSpPr>
        <p:spPr/>
        <p:txBody>
          <a:bodyPr/>
          <a:lstStyle>
            <a:lvl1pPr>
              <a:defRPr>
                <a:solidFill>
                  <a:schemeClr val="tx1"/>
                </a:solidFill>
              </a:defRPr>
            </a:lvl1pPr>
          </a:lstStyle>
          <a:p>
            <a:fld id="{9A370975-CB35-024B-B5C8-CC31BB415381}" type="datetime1">
              <a:rPr lang="nb-NO" smtClean="0"/>
              <a:t>15.01.2024</a:t>
            </a:fld>
            <a:endParaRPr lang="nb-NO"/>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8385D78-4187-AD4C-B928-A8579EE9A756}" type="slidenum">
              <a:rPr lang="nb-NO" smtClean="0"/>
              <a:pPr/>
              <a:t>‹#›</a:t>
            </a:fld>
            <a:endParaRPr lang="nb-NO"/>
          </a:p>
        </p:txBody>
      </p:sp>
      <p:sp>
        <p:nvSpPr>
          <p:cNvPr id="12" name="Picture Placeholder 11"/>
          <p:cNvSpPr>
            <a:spLocks noGrp="1"/>
          </p:cNvSpPr>
          <p:nvPr>
            <p:ph type="pic" sz="quarter" idx="13"/>
          </p:nvPr>
        </p:nvSpPr>
        <p:spPr>
          <a:xfrm>
            <a:off x="6874933" y="292377"/>
            <a:ext cx="5105400" cy="5968537"/>
          </a:xfrm>
          <a:solidFill>
            <a:srgbClr val="7E9492"/>
          </a:solidFill>
        </p:spPr>
        <p:txBody>
          <a:bodyPr/>
          <a:lstStyle/>
          <a:p>
            <a:r>
              <a:rPr lang="nb-NO"/>
              <a:t>Klikk på ikonet for å legge til et bilde</a:t>
            </a:r>
          </a:p>
        </p:txBody>
      </p:sp>
      <p:cxnSp>
        <p:nvCxnSpPr>
          <p:cNvPr id="13" name="Straight Connector 12"/>
          <p:cNvCxnSpPr/>
          <p:nvPr userDrawn="1"/>
        </p:nvCxnSpPr>
        <p:spPr>
          <a:xfrm>
            <a:off x="659382" y="5031341"/>
            <a:ext cx="430844" cy="0"/>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205427" y="220965"/>
            <a:ext cx="11774787" cy="71412"/>
          </a:xfrm>
          <a:prstGeom prst="rect">
            <a:avLst/>
          </a:prstGeom>
          <a:solidFill>
            <a:srgbClr val="4B4C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pic>
        <p:nvPicPr>
          <p:cNvPr id="16"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160" y="284407"/>
            <a:ext cx="3664613" cy="1435419"/>
          </a:xfrm>
          <a:prstGeom prst="rect">
            <a:avLst/>
          </a:prstGeom>
        </p:spPr>
      </p:pic>
    </p:spTree>
    <p:extLst>
      <p:ext uri="{BB962C8B-B14F-4D97-AF65-F5344CB8AC3E}">
        <p14:creationId xmlns:p14="http://schemas.microsoft.com/office/powerpoint/2010/main" val="1489177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 Graph - White">
    <p:spTree>
      <p:nvGrpSpPr>
        <p:cNvPr id="1" name=""/>
        <p:cNvGrpSpPr/>
        <p:nvPr/>
      </p:nvGrpSpPr>
      <p:grpSpPr>
        <a:xfrm>
          <a:off x="0" y="0"/>
          <a:ext cx="0" cy="0"/>
          <a:chOff x="0" y="0"/>
          <a:chExt cx="0" cy="0"/>
        </a:xfrm>
      </p:grpSpPr>
      <p:sp>
        <p:nvSpPr>
          <p:cNvPr id="2" name="Title 1"/>
          <p:cNvSpPr>
            <a:spLocks noGrp="1"/>
          </p:cNvSpPr>
          <p:nvPr>
            <p:ph type="title"/>
          </p:nvPr>
        </p:nvSpPr>
        <p:spPr>
          <a:xfrm>
            <a:off x="671604" y="570881"/>
            <a:ext cx="5458263" cy="1143000"/>
          </a:xfrm>
        </p:spPr>
        <p:txBody>
          <a:bodyPr/>
          <a:lstStyle/>
          <a:p>
            <a:r>
              <a:rPr lang="nb-NO"/>
              <a:t>Klikk for å redigere tittelstil</a:t>
            </a:r>
            <a:endParaRPr lang="nb-NO" dirty="0"/>
          </a:p>
        </p:txBody>
      </p:sp>
      <p:sp>
        <p:nvSpPr>
          <p:cNvPr id="3" name="Content Placeholder 2"/>
          <p:cNvSpPr>
            <a:spLocks noGrp="1"/>
          </p:cNvSpPr>
          <p:nvPr>
            <p:ph idx="1"/>
          </p:nvPr>
        </p:nvSpPr>
        <p:spPr>
          <a:xfrm>
            <a:off x="579804" y="2126457"/>
            <a:ext cx="5550063" cy="380020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Date Placeholder 3"/>
          <p:cNvSpPr>
            <a:spLocks noGrp="1"/>
          </p:cNvSpPr>
          <p:nvPr>
            <p:ph type="dt" sz="half" idx="10"/>
          </p:nvPr>
        </p:nvSpPr>
        <p:spPr/>
        <p:txBody>
          <a:bodyPr/>
          <a:lstStyle/>
          <a:p>
            <a:fld id="{85958A71-EED5-D543-A9ED-B6BEFC298E42}" type="datetime1">
              <a:rPr lang="nb-NO" smtClean="0"/>
              <a:t>15.01.2024</a:t>
            </a:fld>
            <a:endParaRPr lang="nb-NO" dirty="0"/>
          </a:p>
        </p:txBody>
      </p:sp>
      <p:sp>
        <p:nvSpPr>
          <p:cNvPr id="6" name="Slide Number Placeholder 5"/>
          <p:cNvSpPr>
            <a:spLocks noGrp="1"/>
          </p:cNvSpPr>
          <p:nvPr>
            <p:ph type="sldNum" sz="quarter" idx="12"/>
          </p:nvPr>
        </p:nvSpPr>
        <p:spPr/>
        <p:txBody>
          <a:bodyPr/>
          <a:lstStyle/>
          <a:p>
            <a:fld id="{28385D78-4187-AD4C-B928-A8579EE9A756}" type="slidenum">
              <a:rPr lang="nb-NO" smtClean="0"/>
              <a:t>‹#›</a:t>
            </a:fld>
            <a:endParaRPr lang="nb-NO"/>
          </a:p>
        </p:txBody>
      </p:sp>
      <p:sp>
        <p:nvSpPr>
          <p:cNvPr id="8" name="Rectangle 7"/>
          <p:cNvSpPr/>
          <p:nvPr userDrawn="1"/>
        </p:nvSpPr>
        <p:spPr>
          <a:xfrm>
            <a:off x="204419" y="220965"/>
            <a:ext cx="6441795" cy="71412"/>
          </a:xfrm>
          <a:prstGeom prst="rect">
            <a:avLst/>
          </a:prstGeom>
          <a:solidFill>
            <a:srgbClr val="4B4C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cxnSp>
        <p:nvCxnSpPr>
          <p:cNvPr id="11" name="Straight Connector 10"/>
          <p:cNvCxnSpPr/>
          <p:nvPr userDrawn="1"/>
        </p:nvCxnSpPr>
        <p:spPr>
          <a:xfrm>
            <a:off x="671605" y="1780141"/>
            <a:ext cx="430844" cy="0"/>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6874813" y="220134"/>
            <a:ext cx="5105400" cy="6040780"/>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sp>
        <p:nvSpPr>
          <p:cNvPr id="13" name="Content Placeholder 17"/>
          <p:cNvSpPr>
            <a:spLocks noGrp="1"/>
          </p:cNvSpPr>
          <p:nvPr>
            <p:ph sz="quarter" idx="13" hasCustomPrompt="1"/>
          </p:nvPr>
        </p:nvSpPr>
        <p:spPr>
          <a:xfrm>
            <a:off x="6874813" y="220134"/>
            <a:ext cx="5105400" cy="6040780"/>
          </a:xfrm>
        </p:spPr>
        <p:txBody>
          <a:bodyPr/>
          <a:lstStyle>
            <a:lvl1pPr marL="0" indent="0">
              <a:buNone/>
              <a:defRPr baseline="0"/>
            </a:lvl1pPr>
          </a:lstStyle>
          <a:p>
            <a:pPr lvl="0"/>
            <a:r>
              <a:rPr lang="nb-NO" dirty="0"/>
              <a:t>Graph / </a:t>
            </a:r>
            <a:r>
              <a:rPr lang="nb-NO" dirty="0" err="1"/>
              <a:t>Smartart</a:t>
            </a:r>
            <a:endParaRPr lang="nb-NO" dirty="0"/>
          </a:p>
        </p:txBody>
      </p:sp>
    </p:spTree>
    <p:extLst>
      <p:ext uri="{BB962C8B-B14F-4D97-AF65-F5344CB8AC3E}">
        <p14:creationId xmlns:p14="http://schemas.microsoft.com/office/powerpoint/2010/main" val="467027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 Pic – White">
    <p:spTree>
      <p:nvGrpSpPr>
        <p:cNvPr id="1" name=""/>
        <p:cNvGrpSpPr/>
        <p:nvPr/>
      </p:nvGrpSpPr>
      <p:grpSpPr>
        <a:xfrm>
          <a:off x="0" y="0"/>
          <a:ext cx="0" cy="0"/>
          <a:chOff x="0" y="0"/>
          <a:chExt cx="0" cy="0"/>
        </a:xfrm>
      </p:grpSpPr>
      <p:sp>
        <p:nvSpPr>
          <p:cNvPr id="2" name="Title 1"/>
          <p:cNvSpPr>
            <a:spLocks noGrp="1"/>
          </p:cNvSpPr>
          <p:nvPr>
            <p:ph type="title"/>
          </p:nvPr>
        </p:nvSpPr>
        <p:spPr>
          <a:xfrm>
            <a:off x="671604" y="570881"/>
            <a:ext cx="5458263" cy="1143000"/>
          </a:xfrm>
        </p:spPr>
        <p:txBody>
          <a:bodyPr/>
          <a:lstStyle/>
          <a:p>
            <a:r>
              <a:rPr lang="nb-NO"/>
              <a:t>Klikk for å redigere tittelstil</a:t>
            </a:r>
            <a:endParaRPr lang="nb-NO" dirty="0"/>
          </a:p>
        </p:txBody>
      </p:sp>
      <p:sp>
        <p:nvSpPr>
          <p:cNvPr id="3" name="Content Placeholder 2"/>
          <p:cNvSpPr>
            <a:spLocks noGrp="1"/>
          </p:cNvSpPr>
          <p:nvPr>
            <p:ph idx="1"/>
          </p:nvPr>
        </p:nvSpPr>
        <p:spPr>
          <a:xfrm>
            <a:off x="579804" y="2126457"/>
            <a:ext cx="5550063" cy="380020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Date Placeholder 3"/>
          <p:cNvSpPr>
            <a:spLocks noGrp="1"/>
          </p:cNvSpPr>
          <p:nvPr>
            <p:ph type="dt" sz="half" idx="10"/>
          </p:nvPr>
        </p:nvSpPr>
        <p:spPr/>
        <p:txBody>
          <a:bodyPr/>
          <a:lstStyle/>
          <a:p>
            <a:fld id="{BD4DE1C8-95FA-0C44-B65E-22A00A393EAE}" type="datetime1">
              <a:rPr lang="nb-NO" smtClean="0"/>
              <a:t>15.01.2024</a:t>
            </a:fld>
            <a:endParaRPr lang="nb-NO" dirty="0"/>
          </a:p>
        </p:txBody>
      </p:sp>
      <p:sp>
        <p:nvSpPr>
          <p:cNvPr id="6" name="Slide Number Placeholder 5"/>
          <p:cNvSpPr>
            <a:spLocks noGrp="1"/>
          </p:cNvSpPr>
          <p:nvPr>
            <p:ph type="sldNum" sz="quarter" idx="12"/>
          </p:nvPr>
        </p:nvSpPr>
        <p:spPr/>
        <p:txBody>
          <a:bodyPr/>
          <a:lstStyle/>
          <a:p>
            <a:fld id="{28385D78-4187-AD4C-B928-A8579EE9A756}" type="slidenum">
              <a:rPr lang="nb-NO" smtClean="0"/>
              <a:t>‹#›</a:t>
            </a:fld>
            <a:endParaRPr lang="nb-NO"/>
          </a:p>
        </p:txBody>
      </p:sp>
      <p:sp>
        <p:nvSpPr>
          <p:cNvPr id="8" name="Rectangle 7"/>
          <p:cNvSpPr/>
          <p:nvPr userDrawn="1"/>
        </p:nvSpPr>
        <p:spPr>
          <a:xfrm>
            <a:off x="204419" y="220965"/>
            <a:ext cx="6441795" cy="71412"/>
          </a:xfrm>
          <a:prstGeom prst="rect">
            <a:avLst/>
          </a:prstGeom>
          <a:solidFill>
            <a:srgbClr val="4B4C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sp>
        <p:nvSpPr>
          <p:cNvPr id="10" name="Picture Placeholder 11"/>
          <p:cNvSpPr>
            <a:spLocks noGrp="1"/>
          </p:cNvSpPr>
          <p:nvPr>
            <p:ph type="pic" sz="quarter" idx="13"/>
          </p:nvPr>
        </p:nvSpPr>
        <p:spPr>
          <a:xfrm>
            <a:off x="6874813" y="220134"/>
            <a:ext cx="5105400" cy="6040780"/>
          </a:xfrm>
          <a:solidFill>
            <a:srgbClr val="7E9492"/>
          </a:solidFill>
        </p:spPr>
        <p:txBody>
          <a:bodyPr/>
          <a:lstStyle/>
          <a:p>
            <a:r>
              <a:rPr lang="nb-NO"/>
              <a:t>Klikk på ikonet for å legge til et bilde</a:t>
            </a:r>
          </a:p>
        </p:txBody>
      </p:sp>
      <p:cxnSp>
        <p:nvCxnSpPr>
          <p:cNvPr id="11" name="Straight Connector 10"/>
          <p:cNvCxnSpPr/>
          <p:nvPr userDrawn="1"/>
        </p:nvCxnSpPr>
        <p:spPr>
          <a:xfrm>
            <a:off x="671605" y="1780141"/>
            <a:ext cx="430844" cy="0"/>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4593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ex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Content Placeholder 2"/>
          <p:cNvSpPr>
            <a:spLocks noGrp="1"/>
          </p:cNvSpPr>
          <p:nvPr>
            <p:ph idx="1"/>
          </p:nvPr>
        </p:nvSpPr>
        <p:spPr>
          <a:xfrm>
            <a:off x="783005" y="2126457"/>
            <a:ext cx="5258772" cy="380020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p:cNvSpPr>
            <a:spLocks noGrp="1"/>
          </p:cNvSpPr>
          <p:nvPr>
            <p:ph type="dt" sz="half" idx="10"/>
          </p:nvPr>
        </p:nvSpPr>
        <p:spPr/>
        <p:txBody>
          <a:bodyPr/>
          <a:lstStyle/>
          <a:p>
            <a:fld id="{855682A3-06B6-6749-9F7A-2916A03F484F}" type="datetime1">
              <a:rPr lang="nb-NO" smtClean="0"/>
              <a:t>15.01.2024</a:t>
            </a:fld>
            <a:endParaRPr lang="nb-NO" dirty="0"/>
          </a:p>
        </p:txBody>
      </p:sp>
      <p:sp>
        <p:nvSpPr>
          <p:cNvPr id="6" name="Slide Number Placeholder 5"/>
          <p:cNvSpPr>
            <a:spLocks noGrp="1"/>
          </p:cNvSpPr>
          <p:nvPr>
            <p:ph type="sldNum" sz="quarter" idx="12"/>
          </p:nvPr>
        </p:nvSpPr>
        <p:spPr/>
        <p:txBody>
          <a:bodyPr/>
          <a:lstStyle/>
          <a:p>
            <a:fld id="{28385D78-4187-AD4C-B928-A8579EE9A756}" type="slidenum">
              <a:rPr lang="nb-NO" smtClean="0"/>
              <a:t>‹#›</a:t>
            </a:fld>
            <a:endParaRPr lang="nb-NO"/>
          </a:p>
        </p:txBody>
      </p:sp>
      <p:sp>
        <p:nvSpPr>
          <p:cNvPr id="7" name="Rectangle 6"/>
          <p:cNvSpPr/>
          <p:nvPr userDrawn="1"/>
        </p:nvSpPr>
        <p:spPr>
          <a:xfrm>
            <a:off x="205427" y="220965"/>
            <a:ext cx="11774787" cy="71412"/>
          </a:xfrm>
          <a:prstGeom prst="rect">
            <a:avLst/>
          </a:prstGeom>
          <a:solidFill>
            <a:srgbClr val="4B4C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cxnSp>
        <p:nvCxnSpPr>
          <p:cNvPr id="8" name="Straight Connector 7"/>
          <p:cNvCxnSpPr/>
          <p:nvPr userDrawn="1"/>
        </p:nvCxnSpPr>
        <p:spPr>
          <a:xfrm>
            <a:off x="874805" y="1780141"/>
            <a:ext cx="430844" cy="0"/>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a:spLocks noGrp="1"/>
          </p:cNvSpPr>
          <p:nvPr>
            <p:ph idx="13"/>
          </p:nvPr>
        </p:nvSpPr>
        <p:spPr>
          <a:xfrm>
            <a:off x="6231827" y="2126457"/>
            <a:ext cx="5258772" cy="380020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544173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79DED5-EF54-A740-A612-958DC2E6802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298DF71-329B-694E-ABDB-E4E9799171DD}"/>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BE5D3CB-FE8E-944C-B234-860C784228A1}"/>
              </a:ext>
            </a:extLst>
          </p:cNvPr>
          <p:cNvSpPr>
            <a:spLocks noGrp="1"/>
          </p:cNvSpPr>
          <p:nvPr>
            <p:ph type="dt" sz="half" idx="10"/>
          </p:nvPr>
        </p:nvSpPr>
        <p:spPr/>
        <p:txBody>
          <a:bodyPr/>
          <a:lstStyle/>
          <a:p>
            <a:fld id="{01EE48CF-3DE1-BC45-B834-3F2569B1FA07}" type="datetimeFigureOut">
              <a:rPr lang="nb-NO" smtClean="0"/>
              <a:t>15.01.2024</a:t>
            </a:fld>
            <a:endParaRPr lang="nb-NO"/>
          </a:p>
        </p:txBody>
      </p:sp>
      <p:sp>
        <p:nvSpPr>
          <p:cNvPr id="5" name="Plassholder for bunntekst 4">
            <a:extLst>
              <a:ext uri="{FF2B5EF4-FFF2-40B4-BE49-F238E27FC236}">
                <a16:creationId xmlns:a16="http://schemas.microsoft.com/office/drawing/2014/main" id="{ADE5327B-B3F6-E54A-A29F-2ADE675C9C2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65FB900-DC8B-ED4C-AAF1-FEF9EB989709}"/>
              </a:ext>
            </a:extLst>
          </p:cNvPr>
          <p:cNvSpPr>
            <a:spLocks noGrp="1"/>
          </p:cNvSpPr>
          <p:nvPr>
            <p:ph type="sldNum" sz="quarter" idx="12"/>
          </p:nvPr>
        </p:nvSpPr>
        <p:spPr/>
        <p:txBody>
          <a:bodyPr/>
          <a:lstStyle/>
          <a:p>
            <a:fld id="{86CB236E-6EA7-A648-B80C-168D0998EBE5}" type="slidenum">
              <a:rPr lang="nb-NO" smtClean="0"/>
              <a:t>‹#›</a:t>
            </a:fld>
            <a:endParaRPr lang="nb-NO"/>
          </a:p>
        </p:txBody>
      </p:sp>
    </p:spTree>
    <p:extLst>
      <p:ext uri="{BB962C8B-B14F-4D97-AF65-F5344CB8AC3E}">
        <p14:creationId xmlns:p14="http://schemas.microsoft.com/office/powerpoint/2010/main" val="1539577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D354768-4124-1543-9A09-5E86C3B37F40}"/>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C3007CCB-5559-8841-A546-E88173E75C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029B0862-0B6A-9548-9C73-87884DB85BBB}"/>
              </a:ext>
            </a:extLst>
          </p:cNvPr>
          <p:cNvSpPr>
            <a:spLocks noGrp="1"/>
          </p:cNvSpPr>
          <p:nvPr>
            <p:ph type="dt" sz="half" idx="10"/>
          </p:nvPr>
        </p:nvSpPr>
        <p:spPr/>
        <p:txBody>
          <a:bodyPr/>
          <a:lstStyle/>
          <a:p>
            <a:fld id="{01EE48CF-3DE1-BC45-B834-3F2569B1FA07}" type="datetimeFigureOut">
              <a:rPr lang="nb-NO" smtClean="0"/>
              <a:t>15.01.2024</a:t>
            </a:fld>
            <a:endParaRPr lang="nb-NO"/>
          </a:p>
        </p:txBody>
      </p:sp>
      <p:sp>
        <p:nvSpPr>
          <p:cNvPr id="5" name="Plassholder for bunntekst 4">
            <a:extLst>
              <a:ext uri="{FF2B5EF4-FFF2-40B4-BE49-F238E27FC236}">
                <a16:creationId xmlns:a16="http://schemas.microsoft.com/office/drawing/2014/main" id="{4F3511DC-5647-C449-9371-3242ACC72BE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7968C7D-CBDC-E346-A594-A15CACD982F4}"/>
              </a:ext>
            </a:extLst>
          </p:cNvPr>
          <p:cNvSpPr>
            <a:spLocks noGrp="1"/>
          </p:cNvSpPr>
          <p:nvPr>
            <p:ph type="sldNum" sz="quarter" idx="12"/>
          </p:nvPr>
        </p:nvSpPr>
        <p:spPr/>
        <p:txBody>
          <a:bodyPr/>
          <a:lstStyle/>
          <a:p>
            <a:fld id="{86CB236E-6EA7-A648-B80C-168D0998EBE5}" type="slidenum">
              <a:rPr lang="nb-NO" smtClean="0"/>
              <a:t>‹#›</a:t>
            </a:fld>
            <a:endParaRPr lang="nb-NO"/>
          </a:p>
        </p:txBody>
      </p:sp>
    </p:spTree>
    <p:extLst>
      <p:ext uri="{BB962C8B-B14F-4D97-AF65-F5344CB8AC3E}">
        <p14:creationId xmlns:p14="http://schemas.microsoft.com/office/powerpoint/2010/main" val="291598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77EA81-E041-0441-9B4C-10AFD9C24CA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EA19582-8E58-314F-B73A-7CCCF0D9955E}"/>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D92FC3F3-1737-C246-B96F-A1AAD1C25585}"/>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4A1269E3-C2E4-024B-A9FE-065A84E5D3EF}"/>
              </a:ext>
            </a:extLst>
          </p:cNvPr>
          <p:cNvSpPr>
            <a:spLocks noGrp="1"/>
          </p:cNvSpPr>
          <p:nvPr>
            <p:ph type="dt" sz="half" idx="10"/>
          </p:nvPr>
        </p:nvSpPr>
        <p:spPr/>
        <p:txBody>
          <a:bodyPr/>
          <a:lstStyle/>
          <a:p>
            <a:fld id="{01EE48CF-3DE1-BC45-B834-3F2569B1FA07}" type="datetimeFigureOut">
              <a:rPr lang="nb-NO" smtClean="0"/>
              <a:t>15.01.2024</a:t>
            </a:fld>
            <a:endParaRPr lang="nb-NO"/>
          </a:p>
        </p:txBody>
      </p:sp>
      <p:sp>
        <p:nvSpPr>
          <p:cNvPr id="6" name="Plassholder for bunntekst 5">
            <a:extLst>
              <a:ext uri="{FF2B5EF4-FFF2-40B4-BE49-F238E27FC236}">
                <a16:creationId xmlns:a16="http://schemas.microsoft.com/office/drawing/2014/main" id="{EE40763E-27CE-4A4E-907B-FDF375B74467}"/>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E64E3F5-164F-7745-A447-05C39DBB42B3}"/>
              </a:ext>
            </a:extLst>
          </p:cNvPr>
          <p:cNvSpPr>
            <a:spLocks noGrp="1"/>
          </p:cNvSpPr>
          <p:nvPr>
            <p:ph type="sldNum" sz="quarter" idx="12"/>
          </p:nvPr>
        </p:nvSpPr>
        <p:spPr/>
        <p:txBody>
          <a:bodyPr/>
          <a:lstStyle/>
          <a:p>
            <a:fld id="{86CB236E-6EA7-A648-B80C-168D0998EBE5}" type="slidenum">
              <a:rPr lang="nb-NO" smtClean="0"/>
              <a:t>‹#›</a:t>
            </a:fld>
            <a:endParaRPr lang="nb-NO"/>
          </a:p>
        </p:txBody>
      </p:sp>
    </p:spTree>
    <p:extLst>
      <p:ext uri="{BB962C8B-B14F-4D97-AF65-F5344CB8AC3E}">
        <p14:creationId xmlns:p14="http://schemas.microsoft.com/office/powerpoint/2010/main" val="42353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832283-FC07-9D4E-9BDA-6B26E5D04540}"/>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55E0C950-9D77-8B4A-BA3F-C5AA8FA668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73EBE68D-2B1E-564A-BBB2-94DDB8481AFB}"/>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091123E1-9357-124A-8788-1093B84599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B6CD11F7-CFB4-1F44-BF98-77B44CCD408A}"/>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3418399A-E702-7A49-9EEC-269E44600483}"/>
              </a:ext>
            </a:extLst>
          </p:cNvPr>
          <p:cNvSpPr>
            <a:spLocks noGrp="1"/>
          </p:cNvSpPr>
          <p:nvPr>
            <p:ph type="dt" sz="half" idx="10"/>
          </p:nvPr>
        </p:nvSpPr>
        <p:spPr/>
        <p:txBody>
          <a:bodyPr/>
          <a:lstStyle/>
          <a:p>
            <a:fld id="{01EE48CF-3DE1-BC45-B834-3F2569B1FA07}" type="datetimeFigureOut">
              <a:rPr lang="nb-NO" smtClean="0"/>
              <a:t>15.01.2024</a:t>
            </a:fld>
            <a:endParaRPr lang="nb-NO"/>
          </a:p>
        </p:txBody>
      </p:sp>
      <p:sp>
        <p:nvSpPr>
          <p:cNvPr id="8" name="Plassholder for bunntekst 7">
            <a:extLst>
              <a:ext uri="{FF2B5EF4-FFF2-40B4-BE49-F238E27FC236}">
                <a16:creationId xmlns:a16="http://schemas.microsoft.com/office/drawing/2014/main" id="{835E7F5E-04F2-A94E-BF85-346B53FE2259}"/>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65D636A5-4191-5E48-88DA-C016AB0566E6}"/>
              </a:ext>
            </a:extLst>
          </p:cNvPr>
          <p:cNvSpPr>
            <a:spLocks noGrp="1"/>
          </p:cNvSpPr>
          <p:nvPr>
            <p:ph type="sldNum" sz="quarter" idx="12"/>
          </p:nvPr>
        </p:nvSpPr>
        <p:spPr/>
        <p:txBody>
          <a:bodyPr/>
          <a:lstStyle/>
          <a:p>
            <a:fld id="{86CB236E-6EA7-A648-B80C-168D0998EBE5}" type="slidenum">
              <a:rPr lang="nb-NO" smtClean="0"/>
              <a:t>‹#›</a:t>
            </a:fld>
            <a:endParaRPr lang="nb-NO"/>
          </a:p>
        </p:txBody>
      </p:sp>
    </p:spTree>
    <p:extLst>
      <p:ext uri="{BB962C8B-B14F-4D97-AF65-F5344CB8AC3E}">
        <p14:creationId xmlns:p14="http://schemas.microsoft.com/office/powerpoint/2010/main" val="234486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32E545-BBCC-A447-974F-69F60ADC76C3}"/>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15AE15B9-D8B2-B04E-84D4-4F20A569ED7D}"/>
              </a:ext>
            </a:extLst>
          </p:cNvPr>
          <p:cNvSpPr>
            <a:spLocks noGrp="1"/>
          </p:cNvSpPr>
          <p:nvPr>
            <p:ph type="dt" sz="half" idx="10"/>
          </p:nvPr>
        </p:nvSpPr>
        <p:spPr/>
        <p:txBody>
          <a:bodyPr/>
          <a:lstStyle/>
          <a:p>
            <a:fld id="{01EE48CF-3DE1-BC45-B834-3F2569B1FA07}" type="datetimeFigureOut">
              <a:rPr lang="nb-NO" smtClean="0"/>
              <a:t>15.01.2024</a:t>
            </a:fld>
            <a:endParaRPr lang="nb-NO"/>
          </a:p>
        </p:txBody>
      </p:sp>
      <p:sp>
        <p:nvSpPr>
          <p:cNvPr id="4" name="Plassholder for bunntekst 3">
            <a:extLst>
              <a:ext uri="{FF2B5EF4-FFF2-40B4-BE49-F238E27FC236}">
                <a16:creationId xmlns:a16="http://schemas.microsoft.com/office/drawing/2014/main" id="{29B9F469-94E6-8841-AA3A-EB65DFEF64CC}"/>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08107F05-1F3B-E246-A27C-DA3982FA76F4}"/>
              </a:ext>
            </a:extLst>
          </p:cNvPr>
          <p:cNvSpPr>
            <a:spLocks noGrp="1"/>
          </p:cNvSpPr>
          <p:nvPr>
            <p:ph type="sldNum" sz="quarter" idx="12"/>
          </p:nvPr>
        </p:nvSpPr>
        <p:spPr/>
        <p:txBody>
          <a:bodyPr/>
          <a:lstStyle/>
          <a:p>
            <a:fld id="{86CB236E-6EA7-A648-B80C-168D0998EBE5}" type="slidenum">
              <a:rPr lang="nb-NO" smtClean="0"/>
              <a:t>‹#›</a:t>
            </a:fld>
            <a:endParaRPr lang="nb-NO"/>
          </a:p>
        </p:txBody>
      </p:sp>
    </p:spTree>
    <p:extLst>
      <p:ext uri="{BB962C8B-B14F-4D97-AF65-F5344CB8AC3E}">
        <p14:creationId xmlns:p14="http://schemas.microsoft.com/office/powerpoint/2010/main" val="349367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9E9280F5-595E-C142-8B82-AB3E635E1FA8}"/>
              </a:ext>
            </a:extLst>
          </p:cNvPr>
          <p:cNvSpPr>
            <a:spLocks noGrp="1"/>
          </p:cNvSpPr>
          <p:nvPr>
            <p:ph type="dt" sz="half" idx="10"/>
          </p:nvPr>
        </p:nvSpPr>
        <p:spPr/>
        <p:txBody>
          <a:bodyPr/>
          <a:lstStyle/>
          <a:p>
            <a:fld id="{01EE48CF-3DE1-BC45-B834-3F2569B1FA07}" type="datetimeFigureOut">
              <a:rPr lang="nb-NO" smtClean="0"/>
              <a:t>15.01.2024</a:t>
            </a:fld>
            <a:endParaRPr lang="nb-NO"/>
          </a:p>
        </p:txBody>
      </p:sp>
      <p:sp>
        <p:nvSpPr>
          <p:cNvPr id="3" name="Plassholder for bunntekst 2">
            <a:extLst>
              <a:ext uri="{FF2B5EF4-FFF2-40B4-BE49-F238E27FC236}">
                <a16:creationId xmlns:a16="http://schemas.microsoft.com/office/drawing/2014/main" id="{06A3CD92-67CD-1E4A-BB9C-8C2B89640A7C}"/>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E65B8428-512F-864E-9D43-A8E99779F7B8}"/>
              </a:ext>
            </a:extLst>
          </p:cNvPr>
          <p:cNvSpPr>
            <a:spLocks noGrp="1"/>
          </p:cNvSpPr>
          <p:nvPr>
            <p:ph type="sldNum" sz="quarter" idx="12"/>
          </p:nvPr>
        </p:nvSpPr>
        <p:spPr/>
        <p:txBody>
          <a:bodyPr/>
          <a:lstStyle/>
          <a:p>
            <a:fld id="{86CB236E-6EA7-A648-B80C-168D0998EBE5}" type="slidenum">
              <a:rPr lang="nb-NO" smtClean="0"/>
              <a:t>‹#›</a:t>
            </a:fld>
            <a:endParaRPr lang="nb-NO"/>
          </a:p>
        </p:txBody>
      </p:sp>
    </p:spTree>
    <p:extLst>
      <p:ext uri="{BB962C8B-B14F-4D97-AF65-F5344CB8AC3E}">
        <p14:creationId xmlns:p14="http://schemas.microsoft.com/office/powerpoint/2010/main" val="821345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56E96D-9074-6348-8DB5-D113306C01E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D804D491-32F2-D842-B18C-ACB1018F02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083863AC-559F-6D40-BAD6-835E4F71A9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8F8D5E0-F585-AD46-850A-37606073A2CA}"/>
              </a:ext>
            </a:extLst>
          </p:cNvPr>
          <p:cNvSpPr>
            <a:spLocks noGrp="1"/>
          </p:cNvSpPr>
          <p:nvPr>
            <p:ph type="dt" sz="half" idx="10"/>
          </p:nvPr>
        </p:nvSpPr>
        <p:spPr/>
        <p:txBody>
          <a:bodyPr/>
          <a:lstStyle/>
          <a:p>
            <a:fld id="{01EE48CF-3DE1-BC45-B834-3F2569B1FA07}" type="datetimeFigureOut">
              <a:rPr lang="nb-NO" smtClean="0"/>
              <a:t>15.01.2024</a:t>
            </a:fld>
            <a:endParaRPr lang="nb-NO"/>
          </a:p>
        </p:txBody>
      </p:sp>
      <p:sp>
        <p:nvSpPr>
          <p:cNvPr id="6" name="Plassholder for bunntekst 5">
            <a:extLst>
              <a:ext uri="{FF2B5EF4-FFF2-40B4-BE49-F238E27FC236}">
                <a16:creationId xmlns:a16="http://schemas.microsoft.com/office/drawing/2014/main" id="{E709BB65-A67C-6E46-B830-83EB2EEDA19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EB27A1E-036F-CB4F-AF04-697D155DF039}"/>
              </a:ext>
            </a:extLst>
          </p:cNvPr>
          <p:cNvSpPr>
            <a:spLocks noGrp="1"/>
          </p:cNvSpPr>
          <p:nvPr>
            <p:ph type="sldNum" sz="quarter" idx="12"/>
          </p:nvPr>
        </p:nvSpPr>
        <p:spPr/>
        <p:txBody>
          <a:bodyPr/>
          <a:lstStyle/>
          <a:p>
            <a:fld id="{86CB236E-6EA7-A648-B80C-168D0998EBE5}" type="slidenum">
              <a:rPr lang="nb-NO" smtClean="0"/>
              <a:t>‹#›</a:t>
            </a:fld>
            <a:endParaRPr lang="nb-NO"/>
          </a:p>
        </p:txBody>
      </p:sp>
    </p:spTree>
    <p:extLst>
      <p:ext uri="{BB962C8B-B14F-4D97-AF65-F5344CB8AC3E}">
        <p14:creationId xmlns:p14="http://schemas.microsoft.com/office/powerpoint/2010/main" val="1961189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31C3EE-3506-A94C-9190-4A68A1AE5FEE}"/>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32252196-632A-C445-A4AD-51380CBCB6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93DB3BC7-4D5F-7A44-82E7-6D0B09A99F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28EF3F6A-D28A-234B-81B4-34C05386B685}"/>
              </a:ext>
            </a:extLst>
          </p:cNvPr>
          <p:cNvSpPr>
            <a:spLocks noGrp="1"/>
          </p:cNvSpPr>
          <p:nvPr>
            <p:ph type="dt" sz="half" idx="10"/>
          </p:nvPr>
        </p:nvSpPr>
        <p:spPr/>
        <p:txBody>
          <a:bodyPr/>
          <a:lstStyle/>
          <a:p>
            <a:fld id="{01EE48CF-3DE1-BC45-B834-3F2569B1FA07}" type="datetimeFigureOut">
              <a:rPr lang="nb-NO" smtClean="0"/>
              <a:t>15.01.2024</a:t>
            </a:fld>
            <a:endParaRPr lang="nb-NO"/>
          </a:p>
        </p:txBody>
      </p:sp>
      <p:sp>
        <p:nvSpPr>
          <p:cNvPr id="6" name="Plassholder for bunntekst 5">
            <a:extLst>
              <a:ext uri="{FF2B5EF4-FFF2-40B4-BE49-F238E27FC236}">
                <a16:creationId xmlns:a16="http://schemas.microsoft.com/office/drawing/2014/main" id="{0D390944-E77F-0A42-ACE2-E17101419B7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B46A06A-0AFD-5740-A5DA-6E589A7D525D}"/>
              </a:ext>
            </a:extLst>
          </p:cNvPr>
          <p:cNvSpPr>
            <a:spLocks noGrp="1"/>
          </p:cNvSpPr>
          <p:nvPr>
            <p:ph type="sldNum" sz="quarter" idx="12"/>
          </p:nvPr>
        </p:nvSpPr>
        <p:spPr/>
        <p:txBody>
          <a:bodyPr/>
          <a:lstStyle/>
          <a:p>
            <a:fld id="{86CB236E-6EA7-A648-B80C-168D0998EBE5}" type="slidenum">
              <a:rPr lang="nb-NO" smtClean="0"/>
              <a:t>‹#›</a:t>
            </a:fld>
            <a:endParaRPr lang="nb-NO"/>
          </a:p>
        </p:txBody>
      </p:sp>
    </p:spTree>
    <p:extLst>
      <p:ext uri="{BB962C8B-B14F-4D97-AF65-F5344CB8AC3E}">
        <p14:creationId xmlns:p14="http://schemas.microsoft.com/office/powerpoint/2010/main" val="938279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4B3AE16C-427D-4F48-9937-EC226A697E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376F9EBE-9D64-1C49-B952-979F823BEA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B9E9828-91ED-264B-A85F-6CC0A7CAAB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EE48CF-3DE1-BC45-B834-3F2569B1FA07}" type="datetimeFigureOut">
              <a:rPr lang="nb-NO" smtClean="0"/>
              <a:t>15.01.2024</a:t>
            </a:fld>
            <a:endParaRPr lang="nb-NO"/>
          </a:p>
        </p:txBody>
      </p:sp>
      <p:sp>
        <p:nvSpPr>
          <p:cNvPr id="5" name="Plassholder for bunntekst 4">
            <a:extLst>
              <a:ext uri="{FF2B5EF4-FFF2-40B4-BE49-F238E27FC236}">
                <a16:creationId xmlns:a16="http://schemas.microsoft.com/office/drawing/2014/main" id="{851E49B4-6D21-3546-919E-C842565040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B2390380-EDFB-FF40-83AA-8931849C40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B236E-6EA7-A648-B80C-168D0998EBE5}" type="slidenum">
              <a:rPr lang="nb-NO" smtClean="0"/>
              <a:t>‹#›</a:t>
            </a:fld>
            <a:endParaRPr lang="nb-NO"/>
          </a:p>
        </p:txBody>
      </p:sp>
    </p:spTree>
    <p:extLst>
      <p:ext uri="{BB962C8B-B14F-4D97-AF65-F5344CB8AC3E}">
        <p14:creationId xmlns:p14="http://schemas.microsoft.com/office/powerpoint/2010/main" val="3756196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_Fj6RdFpDc4?feature=oembed"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nrk.no/vestfoldogtelemark/tiktoks-algoritmer-drar-barn-inn-i-en-verden-av-ekstrem-trening-og-vektnedgang-1.16183933"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A682EF-F264-7542-BB6A-A779879F2EAC}" type="datetime1">
              <a:rPr lang="en-US" smtClean="0"/>
              <a:t>1/15/24</a:t>
            </a:fld>
            <a:endParaRPr lang="nb-NO" dirty="0"/>
          </a:p>
        </p:txBody>
      </p:sp>
      <p:sp>
        <p:nvSpPr>
          <p:cNvPr id="3" name="Footer Placeholder 2"/>
          <p:cNvSpPr>
            <a:spLocks noGrp="1"/>
          </p:cNvSpPr>
          <p:nvPr>
            <p:ph type="ftr" sz="quarter" idx="4294967295"/>
          </p:nvPr>
        </p:nvSpPr>
        <p:spPr>
          <a:xfrm>
            <a:off x="3981984" y="6446386"/>
            <a:ext cx="3860800" cy="212821"/>
          </a:xfrm>
          <a:prstGeom prst="rect">
            <a:avLst/>
          </a:prstGeom>
        </p:spPr>
        <p:txBody>
          <a:bodyPr/>
          <a:lstStyle/>
          <a:p>
            <a:r>
              <a:rPr lang="nb-NO"/>
              <a:t>Tittel på foredraget</a:t>
            </a:r>
          </a:p>
        </p:txBody>
      </p:sp>
      <p:sp>
        <p:nvSpPr>
          <p:cNvPr id="4" name="Slide Number Placeholder 3"/>
          <p:cNvSpPr>
            <a:spLocks noGrp="1"/>
          </p:cNvSpPr>
          <p:nvPr>
            <p:ph type="sldNum" sz="quarter" idx="12"/>
          </p:nvPr>
        </p:nvSpPr>
        <p:spPr/>
        <p:txBody>
          <a:bodyPr/>
          <a:lstStyle/>
          <a:p>
            <a:fld id="{28385D78-4187-AD4C-B928-A8579EE9A756}" type="slidenum">
              <a:rPr lang="nb-NO" smtClean="0"/>
              <a:t>1</a:t>
            </a:fld>
            <a:endParaRPr lang="nb-NO"/>
          </a:p>
        </p:txBody>
      </p:sp>
      <p:sp>
        <p:nvSpPr>
          <p:cNvPr id="5" name="Picture Placeholder 4"/>
          <p:cNvSpPr>
            <a:spLocks noGrp="1"/>
          </p:cNvSpPr>
          <p:nvPr>
            <p:ph type="pic" sz="quarter" idx="13"/>
          </p:nvPr>
        </p:nvSpPr>
        <p:spPr/>
        <p:txBody>
          <a:bodyPr/>
          <a:lstStyle/>
          <a:p>
            <a:endParaRPr lang="nb-NO"/>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 y="0"/>
            <a:ext cx="12189024" cy="6858000"/>
          </a:xfrm>
          <a:prstGeom prst="rect">
            <a:avLst/>
          </a:prstGeom>
        </p:spPr>
      </p:pic>
      <p:pic>
        <p:nvPicPr>
          <p:cNvPr id="8" name="Picture 5">
            <a:extLst>
              <a:ext uri="{FF2B5EF4-FFF2-40B4-BE49-F238E27FC236}">
                <a16:creationId xmlns:a16="http://schemas.microsoft.com/office/drawing/2014/main" id="{5007366B-32AF-8048-B26C-8FDFBBED78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9771" y="2015067"/>
            <a:ext cx="6743992" cy="2641600"/>
          </a:xfrm>
          <a:prstGeom prst="rect">
            <a:avLst/>
          </a:prstGeom>
        </p:spPr>
      </p:pic>
    </p:spTree>
    <p:extLst>
      <p:ext uri="{BB962C8B-B14F-4D97-AF65-F5344CB8AC3E}">
        <p14:creationId xmlns:p14="http://schemas.microsoft.com/office/powerpoint/2010/main" val="3415987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BBE6CD-4733-6604-E604-97C66D3FC30A}"/>
              </a:ext>
            </a:extLst>
          </p:cNvPr>
          <p:cNvSpPr>
            <a:spLocks noGrp="1"/>
          </p:cNvSpPr>
          <p:nvPr>
            <p:ph type="title"/>
          </p:nvPr>
        </p:nvSpPr>
        <p:spPr/>
        <p:txBody>
          <a:bodyPr/>
          <a:lstStyle/>
          <a:p>
            <a:r>
              <a:rPr lang="nb-NO" dirty="0"/>
              <a:t>Digital trivsel som forskningsfelt</a:t>
            </a:r>
          </a:p>
        </p:txBody>
      </p:sp>
      <p:sp>
        <p:nvSpPr>
          <p:cNvPr id="3" name="Plassholder for innhold 2">
            <a:extLst>
              <a:ext uri="{FF2B5EF4-FFF2-40B4-BE49-F238E27FC236}">
                <a16:creationId xmlns:a16="http://schemas.microsoft.com/office/drawing/2014/main" id="{74D520E7-4C53-4504-D0DC-3F2D28086CD5}"/>
              </a:ext>
            </a:extLst>
          </p:cNvPr>
          <p:cNvSpPr>
            <a:spLocks noGrp="1"/>
          </p:cNvSpPr>
          <p:nvPr>
            <p:ph idx="1"/>
          </p:nvPr>
        </p:nvSpPr>
        <p:spPr/>
        <p:txBody>
          <a:bodyPr>
            <a:normAutofit fontScale="92500" lnSpcReduction="20000"/>
          </a:bodyPr>
          <a:lstStyle/>
          <a:p>
            <a:endParaRPr lang="nb-NO" dirty="0"/>
          </a:p>
          <a:p>
            <a:r>
              <a:rPr lang="nb-NO" dirty="0"/>
              <a:t>Tid brukt på nett og sammenhengen med trivsel blant barn og unge mellom 9-16 år. </a:t>
            </a:r>
          </a:p>
          <a:p>
            <a:endParaRPr lang="nb-NO" dirty="0"/>
          </a:p>
          <a:p>
            <a:r>
              <a:rPr lang="nb-NO" dirty="0"/>
              <a:t>Norske barn trives mest i Europa, og er også mest på nett</a:t>
            </a:r>
          </a:p>
          <a:p>
            <a:endParaRPr lang="nb-NO" dirty="0"/>
          </a:p>
          <a:p>
            <a:r>
              <a:rPr lang="nb-NO" dirty="0"/>
              <a:t>Foreldrene trives minst i forhold til barnas bruk av nett</a:t>
            </a:r>
          </a:p>
          <a:p>
            <a:endParaRPr lang="nb-NO" dirty="0"/>
          </a:p>
          <a:p>
            <a:pPr marL="0" indent="0">
              <a:buNone/>
            </a:pPr>
            <a:r>
              <a:rPr lang="nb-NO" sz="1800" dirty="0">
                <a:solidFill>
                  <a:srgbClr val="000000"/>
                </a:solidFill>
                <a:effectLst/>
                <a:latin typeface="Times New Roman" panose="02020603050405020304" pitchFamily="18" charset="0"/>
                <a:ea typeface="Calibri" panose="020F0502020204030204" pitchFamily="34" charset="0"/>
              </a:rPr>
              <a:t>Milosevic, T., </a:t>
            </a:r>
            <a:r>
              <a:rPr lang="nb-NO" sz="1800" dirty="0" err="1">
                <a:solidFill>
                  <a:srgbClr val="000000"/>
                </a:solidFill>
                <a:effectLst/>
                <a:latin typeface="Times New Roman" panose="02020603050405020304" pitchFamily="18" charset="0"/>
                <a:ea typeface="Calibri" panose="020F0502020204030204" pitchFamily="34" charset="0"/>
              </a:rPr>
              <a:t>Bhroin</a:t>
            </a:r>
            <a:r>
              <a:rPr lang="nb-NO" sz="1800" dirty="0">
                <a:solidFill>
                  <a:srgbClr val="000000"/>
                </a:solidFill>
                <a:effectLst/>
                <a:latin typeface="Times New Roman" panose="02020603050405020304" pitchFamily="18" charset="0"/>
                <a:ea typeface="Calibri" panose="020F0502020204030204" pitchFamily="34" charset="0"/>
              </a:rPr>
              <a:t>, N. N., Ólafsson, K., Staksrud, E. &amp; </a:t>
            </a:r>
            <a:r>
              <a:rPr lang="nb-NO" sz="1800" dirty="0" err="1">
                <a:solidFill>
                  <a:srgbClr val="000000"/>
                </a:solidFill>
                <a:effectLst/>
                <a:latin typeface="Times New Roman" panose="02020603050405020304" pitchFamily="18" charset="0"/>
                <a:ea typeface="Calibri" panose="020F0502020204030204" pitchFamily="34" charset="0"/>
              </a:rPr>
              <a:t>Wachs</a:t>
            </a:r>
            <a:r>
              <a:rPr lang="nb-NO" sz="1800" dirty="0">
                <a:solidFill>
                  <a:srgbClr val="000000"/>
                </a:solidFill>
                <a:effectLst/>
                <a:latin typeface="Times New Roman" panose="02020603050405020304" pitchFamily="18" charset="0"/>
                <a:ea typeface="Calibri" panose="020F0502020204030204" pitchFamily="34" charset="0"/>
              </a:rPr>
              <a:t>, S. (2022). </a:t>
            </a:r>
            <a:r>
              <a:rPr lang="en-US" sz="1800" dirty="0">
                <a:solidFill>
                  <a:srgbClr val="000000"/>
                </a:solidFill>
                <a:effectLst/>
                <a:latin typeface="Times New Roman" panose="02020603050405020304" pitchFamily="18" charset="0"/>
                <a:ea typeface="Calibri" panose="020F0502020204030204" pitchFamily="34" charset="0"/>
              </a:rPr>
              <a:t>Time spent online and children’s self-reported life satisfaction in Norway: The socio-ecological perspective. </a:t>
            </a:r>
            <a:r>
              <a:rPr lang="nb-NO" sz="1800" i="1" dirty="0">
                <a:solidFill>
                  <a:srgbClr val="000000"/>
                </a:solidFill>
                <a:effectLst/>
                <a:latin typeface="Times New Roman" panose="02020603050405020304" pitchFamily="18" charset="0"/>
                <a:ea typeface="Calibri" panose="020F0502020204030204" pitchFamily="34" charset="0"/>
              </a:rPr>
              <a:t>New media &amp; </a:t>
            </a:r>
            <a:r>
              <a:rPr lang="nb-NO" sz="1800" i="1" dirty="0" err="1">
                <a:solidFill>
                  <a:srgbClr val="000000"/>
                </a:solidFill>
                <a:effectLst/>
                <a:latin typeface="Times New Roman" panose="02020603050405020304" pitchFamily="18" charset="0"/>
                <a:ea typeface="Calibri" panose="020F0502020204030204" pitchFamily="34" charset="0"/>
              </a:rPr>
              <a:t>society</a:t>
            </a:r>
            <a:r>
              <a:rPr lang="nb-NO" sz="1800" i="1" dirty="0">
                <a:solidFill>
                  <a:srgbClr val="000000"/>
                </a:solidFill>
                <a:latin typeface="Times New Roman" panose="02020603050405020304" pitchFamily="18" charset="0"/>
                <a:ea typeface="Calibri" panose="020F0502020204030204" pitchFamily="34" charset="0"/>
              </a:rPr>
              <a:t>.</a:t>
            </a:r>
          </a:p>
          <a:p>
            <a:pPr marL="0" indent="0">
              <a:buNone/>
            </a:pPr>
            <a:r>
              <a:rPr lang="nb-NO"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Kapella, O., Schmidt, E-M., </a:t>
            </a:r>
            <a:r>
              <a:rPr lang="nb-NO" sz="1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Vogl</a:t>
            </a:r>
            <a:r>
              <a:rPr lang="nb-NO"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 (2022). </a:t>
            </a:r>
            <a:r>
              <a:rPr lang="en-US" sz="1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Integration of digital technologies in families with children aged 5-10 years. A synthesis report of four European country case studies</a:t>
            </a: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DigiGen</a:t>
            </a: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b-NO" sz="1800" i="1" dirty="0">
              <a:solidFill>
                <a:srgbClr val="000000"/>
              </a:solidFill>
              <a:latin typeface="Times New Roman" panose="02020603050405020304" pitchFamily="18" charset="0"/>
              <a:ea typeface="Calibri" panose="020F0502020204030204" pitchFamily="34" charset="0"/>
            </a:endParaRPr>
          </a:p>
          <a:p>
            <a:pPr marL="0" indent="0">
              <a:buNone/>
            </a:pPr>
            <a:endParaRPr lang="nb-NO" sz="1400" dirty="0"/>
          </a:p>
        </p:txBody>
      </p:sp>
    </p:spTree>
    <p:extLst>
      <p:ext uri="{BB962C8B-B14F-4D97-AF65-F5344CB8AC3E}">
        <p14:creationId xmlns:p14="http://schemas.microsoft.com/office/powerpoint/2010/main" val="1546789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FC15FBC-E1CC-0007-DAAF-3F939FA4A060}"/>
              </a:ext>
            </a:extLst>
          </p:cNvPr>
          <p:cNvPicPr>
            <a:picLocks noChangeAspect="1"/>
          </p:cNvPicPr>
          <p:nvPr/>
        </p:nvPicPr>
        <p:blipFill rotWithShape="1">
          <a:blip r:embed="rId2"/>
          <a:srcRect/>
          <a:stretch/>
        </p:blipFill>
        <p:spPr>
          <a:xfrm>
            <a:off x="0" y="-284071"/>
            <a:ext cx="12191973" cy="6857987"/>
          </a:xfrm>
          <a:prstGeom prst="rect">
            <a:avLst/>
          </a:prstGeom>
          <a:noFill/>
        </p:spPr>
      </p:pic>
      <p:sp>
        <p:nvSpPr>
          <p:cNvPr id="4" name="Plassholder for dato 3" hidden="1">
            <a:extLst>
              <a:ext uri="{FF2B5EF4-FFF2-40B4-BE49-F238E27FC236}">
                <a16:creationId xmlns:a16="http://schemas.microsoft.com/office/drawing/2014/main" id="{137EA474-6032-1989-C0A5-3892C7D319F4}"/>
              </a:ext>
            </a:extLst>
          </p:cNvPr>
          <p:cNvSpPr>
            <a:spLocks noGrp="1"/>
          </p:cNvSpPr>
          <p:nvPr>
            <p:ph type="dt" sz="half" idx="10"/>
          </p:nvPr>
        </p:nvSpPr>
        <p:spPr/>
        <p:txBody>
          <a:bodyPr/>
          <a:lstStyle/>
          <a:p>
            <a:pPr>
              <a:spcAft>
                <a:spcPts val="800"/>
              </a:spcAft>
            </a:pPr>
            <a:fld id="{D1AF3A42-6A4E-1F47-BEF9-20A0978B421A}" type="datetime1">
              <a:rPr lang="nb-NO" smtClean="0"/>
              <a:pPr>
                <a:spcAft>
                  <a:spcPts val="800"/>
                </a:spcAft>
              </a:pPr>
              <a:t>15.01.2024</a:t>
            </a:fld>
            <a:endParaRPr lang="nb-NO"/>
          </a:p>
        </p:txBody>
      </p:sp>
      <p:sp>
        <p:nvSpPr>
          <p:cNvPr id="5" name="Plassholder for lysbildenummer 4" hidden="1">
            <a:extLst>
              <a:ext uri="{FF2B5EF4-FFF2-40B4-BE49-F238E27FC236}">
                <a16:creationId xmlns:a16="http://schemas.microsoft.com/office/drawing/2014/main" id="{54FAF890-B720-0F68-A419-72361117FB3B}"/>
              </a:ext>
            </a:extLst>
          </p:cNvPr>
          <p:cNvSpPr>
            <a:spLocks noGrp="1"/>
          </p:cNvSpPr>
          <p:nvPr>
            <p:ph type="sldNum" sz="quarter" idx="12"/>
          </p:nvPr>
        </p:nvSpPr>
        <p:spPr/>
        <p:txBody>
          <a:bodyPr/>
          <a:lstStyle/>
          <a:p>
            <a:pPr>
              <a:spcAft>
                <a:spcPts val="800"/>
              </a:spcAft>
            </a:pPr>
            <a:fld id="{28385D78-4187-AD4C-B928-A8579EE9A756}" type="slidenum">
              <a:rPr lang="nb-NO" smtClean="0"/>
              <a:pPr>
                <a:spcAft>
                  <a:spcPts val="800"/>
                </a:spcAft>
              </a:pPr>
              <a:t>11</a:t>
            </a:fld>
            <a:endParaRPr lang="nb-NO"/>
          </a:p>
        </p:txBody>
      </p:sp>
      <p:sp>
        <p:nvSpPr>
          <p:cNvPr id="8" name="TekstSylinder 7">
            <a:extLst>
              <a:ext uri="{FF2B5EF4-FFF2-40B4-BE49-F238E27FC236}">
                <a16:creationId xmlns:a16="http://schemas.microsoft.com/office/drawing/2014/main" id="{F532AEFE-A576-754E-34B4-9EFF6A4B9B8E}"/>
              </a:ext>
            </a:extLst>
          </p:cNvPr>
          <p:cNvSpPr txBox="1"/>
          <p:nvPr/>
        </p:nvSpPr>
        <p:spPr>
          <a:xfrm>
            <a:off x="6292135" y="1"/>
            <a:ext cx="4905567" cy="666786"/>
          </a:xfrm>
          <a:prstGeom prst="rect">
            <a:avLst/>
          </a:prstGeom>
          <a:noFill/>
        </p:spPr>
        <p:txBody>
          <a:bodyPr wrap="square" rtlCol="0">
            <a:spAutoFit/>
          </a:bodyPr>
          <a:lstStyle/>
          <a:p>
            <a:r>
              <a:rPr lang="nb-NO" sz="3733" b="1" dirty="0">
                <a:latin typeface="+mj-lt"/>
              </a:rPr>
              <a:t>«</a:t>
            </a:r>
            <a:r>
              <a:rPr lang="nb-NO" sz="3733" b="1" dirty="0" err="1">
                <a:latin typeface="+mj-lt"/>
              </a:rPr>
              <a:t>Being</a:t>
            </a:r>
            <a:r>
              <a:rPr lang="nb-NO" sz="3733" b="1" dirty="0">
                <a:latin typeface="+mj-lt"/>
              </a:rPr>
              <a:t> </a:t>
            </a:r>
            <a:r>
              <a:rPr lang="nb-NO" sz="3733" b="1" dirty="0" err="1">
                <a:latin typeface="+mj-lt"/>
              </a:rPr>
              <a:t>alone</a:t>
            </a:r>
            <a:r>
              <a:rPr lang="nb-NO" sz="3733" b="1" dirty="0">
                <a:latin typeface="+mj-lt"/>
              </a:rPr>
              <a:t> </a:t>
            </a:r>
            <a:r>
              <a:rPr lang="nb-NO" sz="3733" b="1" dirty="0" err="1">
                <a:latin typeface="+mj-lt"/>
              </a:rPr>
              <a:t>together</a:t>
            </a:r>
            <a:r>
              <a:rPr lang="nb-NO" sz="3733" b="1" dirty="0">
                <a:latin typeface="+mj-lt"/>
              </a:rPr>
              <a:t>»</a:t>
            </a:r>
          </a:p>
        </p:txBody>
      </p:sp>
    </p:spTree>
    <p:extLst>
      <p:ext uri="{BB962C8B-B14F-4D97-AF65-F5344CB8AC3E}">
        <p14:creationId xmlns:p14="http://schemas.microsoft.com/office/powerpoint/2010/main" val="625692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49F14FD3-B2EA-082E-409E-81DB390FE2FC}"/>
              </a:ext>
            </a:extLst>
          </p:cNvPr>
          <p:cNvSpPr>
            <a:spLocks noGrp="1"/>
          </p:cNvSpPr>
          <p:nvPr>
            <p:ph type="title"/>
          </p:nvPr>
        </p:nvSpPr>
        <p:spPr>
          <a:xfrm>
            <a:off x="572493" y="238539"/>
            <a:ext cx="11047013" cy="1434415"/>
          </a:xfrm>
        </p:spPr>
        <p:txBody>
          <a:bodyPr anchor="b">
            <a:normAutofit/>
          </a:bodyPr>
          <a:lstStyle/>
          <a:p>
            <a:r>
              <a:rPr lang="nb-NO" sz="5400"/>
              <a:t>2. Familien</a:t>
            </a:r>
          </a:p>
        </p:txBody>
      </p:sp>
      <p:sp>
        <p:nvSpPr>
          <p:cNvPr id="4105"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XPLORA XGO3 SMARTKLOKKE FOR BARN, ROSA">
            <a:extLst>
              <a:ext uri="{FF2B5EF4-FFF2-40B4-BE49-F238E27FC236}">
                <a16:creationId xmlns:a16="http://schemas.microsoft.com/office/drawing/2014/main" id="{E0E12145-D9FE-CBDD-2EE4-7CBD6A4952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41" r="-1" b="-1"/>
          <a:stretch/>
        </p:blipFill>
        <p:spPr bwMode="auto">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
        <p:nvSpPr>
          <p:cNvPr id="3" name="Plassholder for innhold 2">
            <a:extLst>
              <a:ext uri="{FF2B5EF4-FFF2-40B4-BE49-F238E27FC236}">
                <a16:creationId xmlns:a16="http://schemas.microsoft.com/office/drawing/2014/main" id="{D73B32DE-CA2C-A8D0-0DE3-1AB226FDAFD0}"/>
              </a:ext>
            </a:extLst>
          </p:cNvPr>
          <p:cNvSpPr>
            <a:spLocks noGrp="1"/>
          </p:cNvSpPr>
          <p:nvPr>
            <p:ph idx="1"/>
          </p:nvPr>
        </p:nvSpPr>
        <p:spPr>
          <a:xfrm>
            <a:off x="4905955" y="2071316"/>
            <a:ext cx="6713552" cy="4114800"/>
          </a:xfrm>
        </p:spPr>
        <p:txBody>
          <a:bodyPr anchor="t">
            <a:normAutofit/>
          </a:bodyPr>
          <a:lstStyle/>
          <a:p>
            <a:pPr marL="0" indent="0">
              <a:buNone/>
            </a:pPr>
            <a:r>
              <a:rPr lang="nb-NO" sz="2200" dirty="0"/>
              <a:t>Digital omsorg?</a:t>
            </a:r>
          </a:p>
          <a:p>
            <a:r>
              <a:rPr lang="nb-NO" sz="2200" dirty="0"/>
              <a:t>Foreldre setter pris på å kunne nå barna sine ved hjelp av telefon (smartklokker)</a:t>
            </a:r>
          </a:p>
          <a:p>
            <a:r>
              <a:rPr lang="nb-NO" sz="2200" dirty="0"/>
              <a:t>Familien har en egen digital samhandling; private </a:t>
            </a:r>
            <a:r>
              <a:rPr lang="nb-NO" sz="2200" dirty="0" err="1"/>
              <a:t>snapgrupper</a:t>
            </a:r>
            <a:r>
              <a:rPr lang="nb-NO" sz="2200" dirty="0"/>
              <a:t>, egne tråder på </a:t>
            </a:r>
            <a:r>
              <a:rPr lang="nb-NO" sz="2200" dirty="0" err="1"/>
              <a:t>messenger</a:t>
            </a:r>
            <a:r>
              <a:rPr lang="nb-NO" sz="2200" dirty="0"/>
              <a:t> eller meldinger </a:t>
            </a:r>
            <a:r>
              <a:rPr lang="nb-NO" sz="2200" dirty="0" err="1"/>
              <a:t>etc</a:t>
            </a:r>
            <a:endParaRPr lang="nb-NO" sz="2200" dirty="0"/>
          </a:p>
          <a:p>
            <a:r>
              <a:rPr lang="nb-NO" sz="2200" dirty="0"/>
              <a:t>Foreldre som viser engasjement og kan veilede barn</a:t>
            </a:r>
          </a:p>
          <a:p>
            <a:r>
              <a:rPr lang="nb-NO" sz="2200" dirty="0"/>
              <a:t>De barn som har egne «duppeditter», får uansett større frihet også. Dette fører til at veiledning er mer nødvendig, ikke tidsbegrensning!</a:t>
            </a:r>
          </a:p>
          <a:p>
            <a:endParaRPr lang="nb-NO" sz="2200" dirty="0"/>
          </a:p>
        </p:txBody>
      </p:sp>
    </p:spTree>
    <p:extLst>
      <p:ext uri="{BB962C8B-B14F-4D97-AF65-F5344CB8AC3E}">
        <p14:creationId xmlns:p14="http://schemas.microsoft.com/office/powerpoint/2010/main" val="1687436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D3168F69-5E98-0543-1594-84019E3AE725}"/>
              </a:ext>
            </a:extLst>
          </p:cNvPr>
          <p:cNvSpPr>
            <a:spLocks noGrp="1"/>
          </p:cNvSpPr>
          <p:nvPr>
            <p:ph type="title"/>
          </p:nvPr>
        </p:nvSpPr>
        <p:spPr>
          <a:xfrm>
            <a:off x="466722" y="586855"/>
            <a:ext cx="3201366" cy="3387497"/>
          </a:xfrm>
        </p:spPr>
        <p:txBody>
          <a:bodyPr anchor="b">
            <a:normAutofit/>
          </a:bodyPr>
          <a:lstStyle/>
          <a:p>
            <a:pPr algn="r"/>
            <a:r>
              <a:rPr lang="nb-NO" sz="4000">
                <a:solidFill>
                  <a:srgbClr val="FFFFFF"/>
                </a:solidFill>
              </a:rPr>
              <a:t>Den digitale familien som forskningsfelt</a:t>
            </a:r>
          </a:p>
        </p:txBody>
      </p:sp>
      <p:sp>
        <p:nvSpPr>
          <p:cNvPr id="3" name="Plassholder for innhold 2">
            <a:extLst>
              <a:ext uri="{FF2B5EF4-FFF2-40B4-BE49-F238E27FC236}">
                <a16:creationId xmlns:a16="http://schemas.microsoft.com/office/drawing/2014/main" id="{54D89F89-FCB3-88B1-6C1E-D1327DF9166C}"/>
              </a:ext>
            </a:extLst>
          </p:cNvPr>
          <p:cNvSpPr>
            <a:spLocks noGrp="1"/>
          </p:cNvSpPr>
          <p:nvPr>
            <p:ph idx="1"/>
          </p:nvPr>
        </p:nvSpPr>
        <p:spPr>
          <a:xfrm>
            <a:off x="4810259" y="649480"/>
            <a:ext cx="6555347" cy="5546047"/>
          </a:xfrm>
        </p:spPr>
        <p:txBody>
          <a:bodyPr anchor="ctr">
            <a:normAutofit/>
          </a:bodyPr>
          <a:lstStyle/>
          <a:p>
            <a:endParaRPr lang="nb-NO" sz="2000" dirty="0"/>
          </a:p>
          <a:p>
            <a:r>
              <a:rPr lang="nb-NO" dirty="0"/>
              <a:t>Foreldrenes verdier og syn på digital teknologi har mye å si for barn mellom 5 og 8 år sin digitale trivsel. </a:t>
            </a:r>
          </a:p>
          <a:p>
            <a:r>
              <a:rPr lang="nb-NO" dirty="0"/>
              <a:t>Barn kan fortelle og få råd av foreldre i forhold til hva dem gjør og opplever på nett </a:t>
            </a:r>
          </a:p>
          <a:p>
            <a:r>
              <a:rPr lang="nb-NO" dirty="0"/>
              <a:t>Barn som ikke får lov til å spille forskjellige spill hjemme, finner en mulighet til å spille hos venner. </a:t>
            </a:r>
          </a:p>
          <a:p>
            <a:pPr marL="0" indent="0">
              <a:buNone/>
            </a:pPr>
            <a:endParaRPr lang="nb-NO" sz="2000" dirty="0"/>
          </a:p>
          <a:p>
            <a:pPr marL="0" indent="0">
              <a:buNone/>
            </a:pPr>
            <a:r>
              <a:rPr lang="en-US" sz="1800" kern="100" dirty="0" err="1">
                <a:effectLst/>
                <a:latin typeface="+mj-lt"/>
                <a:ea typeface="Calibri" panose="020F0502020204030204" pitchFamily="34" charset="0"/>
                <a:cs typeface="Times New Roman" panose="02020603050405020304" pitchFamily="18" charset="0"/>
              </a:rPr>
              <a:t>Lafton</a:t>
            </a:r>
            <a:r>
              <a:rPr lang="en-US" sz="1800" kern="100" dirty="0">
                <a:effectLst/>
                <a:latin typeface="+mj-lt"/>
                <a:ea typeface="Calibri" panose="020F0502020204030204" pitchFamily="34" charset="0"/>
                <a:cs typeface="Times New Roman" panose="02020603050405020304" pitchFamily="18" charset="0"/>
              </a:rPr>
              <a:t> </a:t>
            </a:r>
            <a:r>
              <a:rPr lang="en-US" sz="1800" kern="100" dirty="0" err="1">
                <a:effectLst/>
                <a:latin typeface="+mj-lt"/>
                <a:ea typeface="Calibri" panose="020F0502020204030204" pitchFamily="34" charset="0"/>
                <a:cs typeface="Times New Roman" panose="02020603050405020304" pitchFamily="18" charset="0"/>
              </a:rPr>
              <a:t>et.al</a:t>
            </a:r>
            <a:r>
              <a:rPr lang="en-US" sz="1800" kern="100" dirty="0">
                <a:effectLst/>
                <a:latin typeface="+mj-lt"/>
                <a:ea typeface="Calibri" panose="020F0502020204030204" pitchFamily="34" charset="0"/>
                <a:cs typeface="Times New Roman" panose="02020603050405020304" pitchFamily="18" charset="0"/>
              </a:rPr>
              <a:t>. (2024). Parental mediation and children`s well-being in family life in Norway.</a:t>
            </a:r>
            <a:r>
              <a:rPr lang="nb-NO" sz="1800" kern="100" dirty="0">
                <a:latin typeface="+mj-lt"/>
                <a:ea typeface="Calibri" panose="020F0502020204030204" pitchFamily="34" charset="0"/>
                <a:cs typeface="Times New Roman" panose="02020603050405020304" pitchFamily="18" charset="0"/>
              </a:rPr>
              <a:t> </a:t>
            </a:r>
            <a:r>
              <a:rPr lang="en-US" sz="1800" i="1" kern="100" dirty="0">
                <a:effectLst/>
                <a:latin typeface="+mj-lt"/>
                <a:ea typeface="Calibri" panose="020F0502020204030204" pitchFamily="34" charset="0"/>
                <a:cs typeface="Times New Roman" panose="02020603050405020304" pitchFamily="18" charset="0"/>
              </a:rPr>
              <a:t>Journal of Children and Media </a:t>
            </a:r>
            <a:r>
              <a:rPr lang="en-US" sz="1800" kern="100" dirty="0">
                <a:effectLst/>
                <a:latin typeface="+mj-lt"/>
                <a:ea typeface="Calibri" panose="020F0502020204030204" pitchFamily="34" charset="0"/>
                <a:cs typeface="Times New Roman" panose="02020603050405020304" pitchFamily="18" charset="0"/>
              </a:rPr>
              <a:t>(</a:t>
            </a:r>
            <a:r>
              <a:rPr lang="en-US" sz="1800" kern="100" dirty="0" err="1">
                <a:effectLst/>
                <a:latin typeface="+mj-lt"/>
                <a:ea typeface="Calibri" panose="020F0502020204030204" pitchFamily="34" charset="0"/>
                <a:cs typeface="Times New Roman" panose="02020603050405020304" pitchFamily="18" charset="0"/>
              </a:rPr>
              <a:t>kommer</a:t>
            </a:r>
            <a:r>
              <a:rPr lang="en-US" sz="1800" kern="100" dirty="0">
                <a:effectLst/>
                <a:latin typeface="+mj-lt"/>
                <a:ea typeface="Calibri" panose="020F0502020204030204" pitchFamily="34" charset="0"/>
                <a:cs typeface="Times New Roman" panose="02020603050405020304" pitchFamily="18" charset="0"/>
              </a:rPr>
              <a:t> 2024)</a:t>
            </a:r>
            <a:endParaRPr lang="nb-NO" sz="1800" kern="100" dirty="0">
              <a:effectLst/>
              <a:latin typeface="+mj-lt"/>
              <a:ea typeface="Calibri" panose="020F0502020204030204" pitchFamily="34" charset="0"/>
              <a:cs typeface="Times New Roman" panose="02020603050405020304" pitchFamily="18" charset="0"/>
            </a:endParaRPr>
          </a:p>
          <a:p>
            <a:pPr marL="0" indent="0">
              <a:buNone/>
            </a:pPr>
            <a:endParaRPr lang="nb-NO" sz="2000" dirty="0"/>
          </a:p>
          <a:p>
            <a:pPr marL="0" indent="0">
              <a:buNone/>
            </a:pPr>
            <a:endParaRPr lang="nb-NO" sz="2000" dirty="0"/>
          </a:p>
        </p:txBody>
      </p:sp>
    </p:spTree>
    <p:extLst>
      <p:ext uri="{BB962C8B-B14F-4D97-AF65-F5344CB8AC3E}">
        <p14:creationId xmlns:p14="http://schemas.microsoft.com/office/powerpoint/2010/main" val="14159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10D5D3-10C0-8468-3E33-BFA887189C40}"/>
              </a:ext>
            </a:extLst>
          </p:cNvPr>
          <p:cNvSpPr>
            <a:spLocks noGrp="1"/>
          </p:cNvSpPr>
          <p:nvPr>
            <p:ph type="title"/>
          </p:nvPr>
        </p:nvSpPr>
        <p:spPr/>
        <p:txBody>
          <a:bodyPr/>
          <a:lstStyle/>
          <a:p>
            <a:r>
              <a:rPr lang="nb-NO" dirty="0"/>
              <a:t>Identitet</a:t>
            </a:r>
          </a:p>
        </p:txBody>
      </p:sp>
      <p:sp>
        <p:nvSpPr>
          <p:cNvPr id="3" name="Plassholder for innhold 2">
            <a:extLst>
              <a:ext uri="{FF2B5EF4-FFF2-40B4-BE49-F238E27FC236}">
                <a16:creationId xmlns:a16="http://schemas.microsoft.com/office/drawing/2014/main" id="{70A25800-EC32-191C-00A7-793C8AC6E72B}"/>
              </a:ext>
            </a:extLst>
          </p:cNvPr>
          <p:cNvSpPr>
            <a:spLocks noGrp="1"/>
          </p:cNvSpPr>
          <p:nvPr>
            <p:ph idx="1"/>
          </p:nvPr>
        </p:nvSpPr>
        <p:spPr/>
        <p:txBody>
          <a:bodyPr>
            <a:normAutofit lnSpcReduction="10000"/>
          </a:bodyPr>
          <a:lstStyle/>
          <a:p>
            <a:pPr marL="0" indent="0">
              <a:buNone/>
            </a:pPr>
            <a:endParaRPr lang="nb-NO" dirty="0"/>
          </a:p>
          <a:p>
            <a:r>
              <a:rPr lang="nb-NO" dirty="0"/>
              <a:t>Utformingen av avatarer en viktig del av </a:t>
            </a:r>
            <a:r>
              <a:rPr lang="nb-NO" dirty="0" err="1"/>
              <a:t>gamingen</a:t>
            </a:r>
            <a:r>
              <a:rPr lang="nb-NO" dirty="0"/>
              <a:t>. </a:t>
            </a:r>
          </a:p>
          <a:p>
            <a:pPr marL="0" indent="0">
              <a:buNone/>
            </a:pPr>
            <a:endParaRPr lang="nb-NO" dirty="0"/>
          </a:p>
          <a:p>
            <a:r>
              <a:rPr lang="nb-NO" dirty="0"/>
              <a:t>Unge lager ofte avatarer som ligner på seg selv, men kan også ha en følelsesmessig tilknytning til avatarene </a:t>
            </a:r>
          </a:p>
          <a:p>
            <a:endParaRPr lang="nb-NO" dirty="0"/>
          </a:p>
          <a:p>
            <a:r>
              <a:rPr lang="nb-NO" dirty="0" err="1"/>
              <a:t>Roblox</a:t>
            </a:r>
            <a:r>
              <a:rPr lang="nb-NO" dirty="0"/>
              <a:t>, </a:t>
            </a:r>
            <a:r>
              <a:rPr lang="nb-NO" dirty="0" err="1"/>
              <a:t>Minecraft</a:t>
            </a:r>
            <a:r>
              <a:rPr lang="nb-NO" dirty="0"/>
              <a:t> er spill som barn i begynneropplæringen benytter seg av</a:t>
            </a:r>
          </a:p>
          <a:p>
            <a:endParaRPr lang="nb-NO" dirty="0"/>
          </a:p>
          <a:p>
            <a:pPr marL="0" indent="0">
              <a:buNone/>
            </a:pPr>
            <a:r>
              <a:rPr lang="nb-NO" sz="1800" dirty="0">
                <a:latin typeface="+mj-lt"/>
              </a:rPr>
              <a:t>Små barn og medier, Medietilsynet (2020)</a:t>
            </a:r>
          </a:p>
          <a:p>
            <a:endParaRPr lang="nb-NO" dirty="0"/>
          </a:p>
          <a:p>
            <a:pPr marL="0" indent="0">
              <a:buNone/>
            </a:pPr>
            <a:endParaRPr lang="nb-NO" dirty="0"/>
          </a:p>
        </p:txBody>
      </p:sp>
    </p:spTree>
    <p:extLst>
      <p:ext uri="{BB962C8B-B14F-4D97-AF65-F5344CB8AC3E}">
        <p14:creationId xmlns:p14="http://schemas.microsoft.com/office/powerpoint/2010/main" val="1663751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ED3B5801-31F1-D2CB-3A0B-A6746C7A8AEE}"/>
              </a:ext>
            </a:extLst>
          </p:cNvPr>
          <p:cNvSpPr>
            <a:spLocks noGrp="1"/>
          </p:cNvSpPr>
          <p:nvPr>
            <p:ph type="title"/>
          </p:nvPr>
        </p:nvSpPr>
        <p:spPr>
          <a:xfrm>
            <a:off x="874804" y="570881"/>
            <a:ext cx="10615795" cy="1143000"/>
          </a:xfrm>
        </p:spPr>
        <p:txBody>
          <a:bodyPr anchor="ctr">
            <a:normAutofit/>
          </a:bodyPr>
          <a:lstStyle/>
          <a:p>
            <a:r>
              <a:rPr lang="nb-NO" dirty="0"/>
              <a:t>Identitetsbygging i en digital kontekst</a:t>
            </a:r>
          </a:p>
        </p:txBody>
      </p:sp>
      <p:sp>
        <p:nvSpPr>
          <p:cNvPr id="4" name="Plassholder for dato 3">
            <a:extLst>
              <a:ext uri="{FF2B5EF4-FFF2-40B4-BE49-F238E27FC236}">
                <a16:creationId xmlns:a16="http://schemas.microsoft.com/office/drawing/2014/main" id="{324DF9E2-F1C9-5425-C586-627548493F98}"/>
              </a:ext>
            </a:extLst>
          </p:cNvPr>
          <p:cNvSpPr>
            <a:spLocks noGrp="1"/>
          </p:cNvSpPr>
          <p:nvPr>
            <p:ph type="dt" sz="half" idx="10"/>
          </p:nvPr>
        </p:nvSpPr>
        <p:spPr>
          <a:xfrm>
            <a:off x="1828542" y="6446386"/>
            <a:ext cx="2205709" cy="212821"/>
          </a:xfrm>
        </p:spPr>
        <p:txBody>
          <a:bodyPr anchor="ctr">
            <a:normAutofit fontScale="77500" lnSpcReduction="20000"/>
          </a:bodyPr>
          <a:lstStyle/>
          <a:p>
            <a:pPr>
              <a:spcAft>
                <a:spcPts val="800"/>
              </a:spcAft>
            </a:pPr>
            <a:fld id="{85958A71-EED5-D543-A9ED-B6BEFC298E42}" type="datetime1">
              <a:rPr lang="nb-NO" smtClean="0"/>
              <a:pPr>
                <a:spcAft>
                  <a:spcPts val="800"/>
                </a:spcAft>
              </a:pPr>
              <a:t>15.01.2024</a:t>
            </a:fld>
            <a:endParaRPr lang="nb-NO"/>
          </a:p>
        </p:txBody>
      </p:sp>
      <p:sp>
        <p:nvSpPr>
          <p:cNvPr id="5" name="Plassholder for lysbildenummer 4">
            <a:extLst>
              <a:ext uri="{FF2B5EF4-FFF2-40B4-BE49-F238E27FC236}">
                <a16:creationId xmlns:a16="http://schemas.microsoft.com/office/drawing/2014/main" id="{9EEF569F-E401-3421-F90E-297A260AF637}"/>
              </a:ext>
            </a:extLst>
          </p:cNvPr>
          <p:cNvSpPr>
            <a:spLocks noGrp="1"/>
          </p:cNvSpPr>
          <p:nvPr>
            <p:ph type="sldNum" sz="quarter" idx="12"/>
          </p:nvPr>
        </p:nvSpPr>
        <p:spPr>
          <a:xfrm>
            <a:off x="9135413" y="6446386"/>
            <a:ext cx="2844800" cy="212821"/>
          </a:xfrm>
        </p:spPr>
        <p:txBody>
          <a:bodyPr anchor="ctr">
            <a:normAutofit fontScale="77500" lnSpcReduction="20000"/>
          </a:bodyPr>
          <a:lstStyle/>
          <a:p>
            <a:pPr>
              <a:spcAft>
                <a:spcPts val="800"/>
              </a:spcAft>
            </a:pPr>
            <a:fld id="{28385D78-4187-AD4C-B928-A8579EE9A756}" type="slidenum">
              <a:rPr lang="nb-NO" smtClean="0"/>
              <a:pPr>
                <a:spcAft>
                  <a:spcPts val="800"/>
                </a:spcAft>
              </a:pPr>
              <a:t>15</a:t>
            </a:fld>
            <a:endParaRPr lang="nb-NO"/>
          </a:p>
        </p:txBody>
      </p:sp>
      <p:graphicFrame>
        <p:nvGraphicFramePr>
          <p:cNvPr id="10" name="Plassholder for innhold 7">
            <a:extLst>
              <a:ext uri="{FF2B5EF4-FFF2-40B4-BE49-F238E27FC236}">
                <a16:creationId xmlns:a16="http://schemas.microsoft.com/office/drawing/2014/main" id="{5E33D960-B3E0-AEC5-C1B2-59899AB92127}"/>
              </a:ext>
            </a:extLst>
          </p:cNvPr>
          <p:cNvGraphicFramePr>
            <a:graphicFrameLocks noGrp="1"/>
          </p:cNvGraphicFramePr>
          <p:nvPr>
            <p:ph idx="1"/>
          </p:nvPr>
        </p:nvGraphicFramePr>
        <p:xfrm>
          <a:off x="783004" y="2126457"/>
          <a:ext cx="10707595" cy="3800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3502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A6DCDF0-F971-5F8C-14D5-C376EEC0F461}"/>
              </a:ext>
            </a:extLst>
          </p:cNvPr>
          <p:cNvSpPr>
            <a:spLocks noGrp="1"/>
          </p:cNvSpPr>
          <p:nvPr>
            <p:ph type="title"/>
          </p:nvPr>
        </p:nvSpPr>
        <p:spPr>
          <a:xfrm>
            <a:off x="671605" y="570881"/>
            <a:ext cx="5458263" cy="1143000"/>
          </a:xfrm>
        </p:spPr>
        <p:txBody>
          <a:bodyPr anchor="ctr">
            <a:normAutofit/>
          </a:bodyPr>
          <a:lstStyle/>
          <a:p>
            <a:r>
              <a:rPr lang="nb-NO" dirty="0"/>
              <a:t>Gaming</a:t>
            </a:r>
          </a:p>
        </p:txBody>
      </p:sp>
      <p:sp>
        <p:nvSpPr>
          <p:cNvPr id="3" name="Plassholder for innhold 2">
            <a:extLst>
              <a:ext uri="{FF2B5EF4-FFF2-40B4-BE49-F238E27FC236}">
                <a16:creationId xmlns:a16="http://schemas.microsoft.com/office/drawing/2014/main" id="{E79333BF-541A-3BCE-7632-5C786C50D830}"/>
              </a:ext>
            </a:extLst>
          </p:cNvPr>
          <p:cNvSpPr>
            <a:spLocks noGrp="1"/>
          </p:cNvSpPr>
          <p:nvPr>
            <p:ph idx="1"/>
          </p:nvPr>
        </p:nvSpPr>
        <p:spPr>
          <a:xfrm>
            <a:off x="579805" y="2126457"/>
            <a:ext cx="5550063" cy="4160662"/>
          </a:xfrm>
        </p:spPr>
        <p:txBody>
          <a:bodyPr>
            <a:normAutofit/>
          </a:bodyPr>
          <a:lstStyle/>
          <a:p>
            <a:r>
              <a:rPr lang="nb-NO" dirty="0" err="1"/>
              <a:t>Being</a:t>
            </a:r>
            <a:r>
              <a:rPr lang="nb-NO" dirty="0"/>
              <a:t> </a:t>
            </a:r>
            <a:r>
              <a:rPr lang="nb-NO" dirty="0" err="1"/>
              <a:t>alone</a:t>
            </a:r>
            <a:r>
              <a:rPr lang="nb-NO" dirty="0"/>
              <a:t> </a:t>
            </a:r>
            <a:r>
              <a:rPr lang="nb-NO" dirty="0" err="1"/>
              <a:t>together</a:t>
            </a:r>
            <a:r>
              <a:rPr lang="nb-NO" dirty="0"/>
              <a:t> – samhandling med andre hjemme på sitt eget rom</a:t>
            </a:r>
          </a:p>
          <a:p>
            <a:r>
              <a:rPr lang="nb-NO" dirty="0"/>
              <a:t>Avtaler og vennskap på forskjellige plattformer</a:t>
            </a:r>
          </a:p>
          <a:p>
            <a:r>
              <a:rPr lang="nb-NO" dirty="0"/>
              <a:t>Samtaler i spill</a:t>
            </a:r>
          </a:p>
          <a:p>
            <a:pPr marL="0" indent="0">
              <a:buNone/>
            </a:pPr>
            <a:endParaRPr lang="nb-NO" dirty="0"/>
          </a:p>
          <a:p>
            <a:pPr marL="0" indent="0">
              <a:buNone/>
            </a:pPr>
            <a:r>
              <a:rPr lang="nb-NO" sz="1900" dirty="0">
                <a:latin typeface="+mj-lt"/>
                <a:cs typeface="Times New Roman" panose="02020603050405020304" pitchFamily="18" charset="0"/>
              </a:rPr>
              <a:t>Bakken, Hegna og Sletten; </a:t>
            </a:r>
            <a:r>
              <a:rPr lang="nb-NO" sz="1900" dirty="0">
                <a:solidFill>
                  <a:srgbClr val="000000"/>
                </a:solidFill>
                <a:latin typeface="+mj-lt"/>
                <a:cs typeface="Times New Roman" panose="02020603050405020304" pitchFamily="18" charset="0"/>
              </a:rPr>
              <a:t>Offline, online. Digitale</a:t>
            </a:r>
          </a:p>
          <a:p>
            <a:pPr marL="0" indent="0">
              <a:buNone/>
            </a:pPr>
            <a:r>
              <a:rPr lang="nb-NO" sz="1900" dirty="0">
                <a:solidFill>
                  <a:srgbClr val="000000"/>
                </a:solidFill>
                <a:latin typeface="+mj-lt"/>
                <a:cs typeface="Times New Roman" panose="02020603050405020304" pitchFamily="18" charset="0"/>
              </a:rPr>
              <a:t>ungdomsliv gjennom tre tiår, </a:t>
            </a:r>
            <a:r>
              <a:rPr lang="nb-NO" sz="1900" i="1" dirty="0">
                <a:solidFill>
                  <a:srgbClr val="000000"/>
                </a:solidFill>
                <a:latin typeface="+mj-lt"/>
                <a:cs typeface="Times New Roman" panose="02020603050405020304" pitchFamily="18" charset="0"/>
              </a:rPr>
              <a:t>Ungdommen</a:t>
            </a:r>
            <a:r>
              <a:rPr lang="nb-NO" sz="1900" dirty="0">
                <a:solidFill>
                  <a:srgbClr val="000000"/>
                </a:solidFill>
                <a:latin typeface="+mj-lt"/>
                <a:cs typeface="Times New Roman" panose="02020603050405020304" pitchFamily="18" charset="0"/>
              </a:rPr>
              <a:t>, </a:t>
            </a:r>
            <a:r>
              <a:rPr lang="nb-NO" sz="1900" dirty="0">
                <a:latin typeface="+mj-lt"/>
                <a:cs typeface="Times New Roman" panose="02020603050405020304" pitchFamily="18" charset="0"/>
              </a:rPr>
              <a:t>2021</a:t>
            </a:r>
          </a:p>
          <a:p>
            <a:pPr marL="0" indent="0">
              <a:buNone/>
            </a:pPr>
            <a:endParaRPr lang="nb-NO" dirty="0"/>
          </a:p>
        </p:txBody>
      </p:sp>
      <p:sp>
        <p:nvSpPr>
          <p:cNvPr id="4" name="Plassholder for dato 3">
            <a:extLst>
              <a:ext uri="{FF2B5EF4-FFF2-40B4-BE49-F238E27FC236}">
                <a16:creationId xmlns:a16="http://schemas.microsoft.com/office/drawing/2014/main" id="{91506D8A-5E72-513A-F556-68DF705434F1}"/>
              </a:ext>
            </a:extLst>
          </p:cNvPr>
          <p:cNvSpPr>
            <a:spLocks noGrp="1"/>
          </p:cNvSpPr>
          <p:nvPr>
            <p:ph type="dt" sz="half" idx="10"/>
          </p:nvPr>
        </p:nvSpPr>
        <p:spPr>
          <a:xfrm>
            <a:off x="1828542" y="6446386"/>
            <a:ext cx="2205709" cy="212821"/>
          </a:xfrm>
        </p:spPr>
        <p:txBody>
          <a:bodyPr anchor="ctr">
            <a:normAutofit fontScale="77500" lnSpcReduction="20000"/>
          </a:bodyPr>
          <a:lstStyle/>
          <a:p>
            <a:pPr>
              <a:spcAft>
                <a:spcPts val="800"/>
              </a:spcAft>
            </a:pPr>
            <a:fld id="{D1AF3A42-6A4E-1F47-BEF9-20A0978B421A}" type="datetime1">
              <a:rPr lang="nb-NO" smtClean="0"/>
              <a:pPr>
                <a:spcAft>
                  <a:spcPts val="800"/>
                </a:spcAft>
              </a:pPr>
              <a:t>15.01.2024</a:t>
            </a:fld>
            <a:endParaRPr lang="nb-NO"/>
          </a:p>
        </p:txBody>
      </p:sp>
      <p:sp>
        <p:nvSpPr>
          <p:cNvPr id="5" name="Plassholder for lysbildenummer 4">
            <a:extLst>
              <a:ext uri="{FF2B5EF4-FFF2-40B4-BE49-F238E27FC236}">
                <a16:creationId xmlns:a16="http://schemas.microsoft.com/office/drawing/2014/main" id="{F8F34E69-4CE4-6931-5C81-844001C9FC38}"/>
              </a:ext>
            </a:extLst>
          </p:cNvPr>
          <p:cNvSpPr>
            <a:spLocks noGrp="1"/>
          </p:cNvSpPr>
          <p:nvPr>
            <p:ph type="sldNum" sz="quarter" idx="12"/>
          </p:nvPr>
        </p:nvSpPr>
        <p:spPr>
          <a:xfrm>
            <a:off x="9135413" y="6446386"/>
            <a:ext cx="2844800" cy="212821"/>
          </a:xfrm>
        </p:spPr>
        <p:txBody>
          <a:bodyPr anchor="ctr">
            <a:normAutofit fontScale="77500" lnSpcReduction="20000"/>
          </a:bodyPr>
          <a:lstStyle/>
          <a:p>
            <a:pPr>
              <a:spcAft>
                <a:spcPts val="800"/>
              </a:spcAft>
            </a:pPr>
            <a:fld id="{28385D78-4187-AD4C-B928-A8579EE9A756}" type="slidenum">
              <a:rPr lang="nb-NO" smtClean="0"/>
              <a:pPr>
                <a:spcAft>
                  <a:spcPts val="800"/>
                </a:spcAft>
              </a:pPr>
              <a:t>16</a:t>
            </a:fld>
            <a:endParaRPr lang="nb-NO"/>
          </a:p>
        </p:txBody>
      </p:sp>
      <p:pic>
        <p:nvPicPr>
          <p:cNvPr id="3074" name="Picture 2" descr="Discord Logo Png - Free Transparent PNG Logos">
            <a:extLst>
              <a:ext uri="{FF2B5EF4-FFF2-40B4-BE49-F238E27FC236}">
                <a16:creationId xmlns:a16="http://schemas.microsoft.com/office/drawing/2014/main" id="{831D1DBE-C786-43F6-7236-DBD6617D050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74813" y="687823"/>
            <a:ext cx="5105400" cy="5105400"/>
          </a:xfrm>
          <a:prstGeom prst="rect">
            <a:avLst/>
          </a:prstGeom>
          <a:solidFill>
            <a:srgbClr val="FFFFFF"/>
          </a:solidFill>
        </p:spPr>
      </p:pic>
    </p:spTree>
    <p:extLst>
      <p:ext uri="{BB962C8B-B14F-4D97-AF65-F5344CB8AC3E}">
        <p14:creationId xmlns:p14="http://schemas.microsoft.com/office/powerpoint/2010/main" val="103897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664C12-9CD4-8799-C671-4598A01B2FA2}"/>
              </a:ext>
            </a:extLst>
          </p:cNvPr>
          <p:cNvSpPr>
            <a:spLocks noGrp="1"/>
          </p:cNvSpPr>
          <p:nvPr>
            <p:ph type="title"/>
          </p:nvPr>
        </p:nvSpPr>
        <p:spPr/>
        <p:txBody>
          <a:bodyPr/>
          <a:lstStyle/>
          <a:p>
            <a:r>
              <a:rPr lang="nb-NO" dirty="0"/>
              <a:t>Før vi fortsetter:</a:t>
            </a:r>
          </a:p>
        </p:txBody>
      </p:sp>
      <p:sp>
        <p:nvSpPr>
          <p:cNvPr id="3" name="Plassholder for innhold 2">
            <a:extLst>
              <a:ext uri="{FF2B5EF4-FFF2-40B4-BE49-F238E27FC236}">
                <a16:creationId xmlns:a16="http://schemas.microsoft.com/office/drawing/2014/main" id="{56322CE5-4043-FBBA-6AD6-F75E623C7949}"/>
              </a:ext>
            </a:extLst>
          </p:cNvPr>
          <p:cNvSpPr>
            <a:spLocks noGrp="1"/>
          </p:cNvSpPr>
          <p:nvPr>
            <p:ph idx="1"/>
          </p:nvPr>
        </p:nvSpPr>
        <p:spPr/>
        <p:txBody>
          <a:bodyPr/>
          <a:lstStyle/>
          <a:p>
            <a:endParaRPr lang="nb-NO" dirty="0"/>
          </a:p>
          <a:p>
            <a:endParaRPr lang="nb-NO" dirty="0"/>
          </a:p>
          <a:p>
            <a:r>
              <a:rPr lang="nb-NO" dirty="0"/>
              <a:t>Fra 12 års alder er gutter markant mer på Discord enn jenter </a:t>
            </a:r>
          </a:p>
          <a:p>
            <a:endParaRPr lang="nb-NO" dirty="0"/>
          </a:p>
          <a:p>
            <a:r>
              <a:rPr lang="nb-NO" dirty="0"/>
              <a:t>Det samme gjelder </a:t>
            </a:r>
            <a:r>
              <a:rPr lang="nb-NO" dirty="0" err="1"/>
              <a:t>YouTube</a:t>
            </a:r>
            <a:endParaRPr lang="nb-NO" dirty="0"/>
          </a:p>
          <a:p>
            <a:endParaRPr lang="nb-NO" dirty="0"/>
          </a:p>
          <a:p>
            <a:pPr marL="0" indent="0">
              <a:buNone/>
            </a:pPr>
            <a:r>
              <a:rPr lang="nb-NO" dirty="0"/>
              <a:t>Hvorfor det?</a:t>
            </a:r>
          </a:p>
          <a:p>
            <a:pPr marL="0" indent="0">
              <a:buNone/>
            </a:pPr>
            <a:r>
              <a:rPr lang="nb-NO" dirty="0"/>
              <a:t>Hva er det gutta er opptatt av på </a:t>
            </a:r>
            <a:r>
              <a:rPr lang="nb-NO" dirty="0" err="1"/>
              <a:t>Youtube</a:t>
            </a:r>
            <a:r>
              <a:rPr lang="nb-NO" dirty="0"/>
              <a:t>?</a:t>
            </a:r>
          </a:p>
        </p:txBody>
      </p:sp>
      <p:sp>
        <p:nvSpPr>
          <p:cNvPr id="4" name="Plassholder for dato 3">
            <a:extLst>
              <a:ext uri="{FF2B5EF4-FFF2-40B4-BE49-F238E27FC236}">
                <a16:creationId xmlns:a16="http://schemas.microsoft.com/office/drawing/2014/main" id="{A2E1C18D-1414-DE47-21D3-4292345D0AB8}"/>
              </a:ext>
            </a:extLst>
          </p:cNvPr>
          <p:cNvSpPr>
            <a:spLocks noGrp="1"/>
          </p:cNvSpPr>
          <p:nvPr>
            <p:ph type="dt" sz="half" idx="10"/>
          </p:nvPr>
        </p:nvSpPr>
        <p:spPr/>
        <p:txBody>
          <a:bodyPr/>
          <a:lstStyle/>
          <a:p>
            <a:fld id="{D1AF3A42-6A4E-1F47-BEF9-20A0978B421A}" type="datetime1">
              <a:rPr lang="nb-NO" smtClean="0"/>
              <a:t>15.01.2024</a:t>
            </a:fld>
            <a:endParaRPr lang="nb-NO" dirty="0"/>
          </a:p>
        </p:txBody>
      </p:sp>
      <p:sp>
        <p:nvSpPr>
          <p:cNvPr id="5" name="Plassholder for lysbildenummer 4">
            <a:extLst>
              <a:ext uri="{FF2B5EF4-FFF2-40B4-BE49-F238E27FC236}">
                <a16:creationId xmlns:a16="http://schemas.microsoft.com/office/drawing/2014/main" id="{4B74B711-F6B3-5134-BFB3-F0FFC43143EF}"/>
              </a:ext>
            </a:extLst>
          </p:cNvPr>
          <p:cNvSpPr>
            <a:spLocks noGrp="1"/>
          </p:cNvSpPr>
          <p:nvPr>
            <p:ph type="sldNum" sz="quarter" idx="12"/>
          </p:nvPr>
        </p:nvSpPr>
        <p:spPr/>
        <p:txBody>
          <a:bodyPr/>
          <a:lstStyle/>
          <a:p>
            <a:fld id="{28385D78-4187-AD4C-B928-A8579EE9A756}" type="slidenum">
              <a:rPr lang="nb-NO" smtClean="0"/>
              <a:t>17</a:t>
            </a:fld>
            <a:endParaRPr lang="nb-NO"/>
          </a:p>
        </p:txBody>
      </p:sp>
    </p:spTree>
    <p:extLst>
      <p:ext uri="{BB962C8B-B14F-4D97-AF65-F5344CB8AC3E}">
        <p14:creationId xmlns:p14="http://schemas.microsoft.com/office/powerpoint/2010/main" val="159630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9E633E0-6329-E9AC-7E2F-CBC6E38294DE}"/>
              </a:ext>
            </a:extLst>
          </p:cNvPr>
          <p:cNvSpPr>
            <a:spLocks noGrp="1"/>
          </p:cNvSpPr>
          <p:nvPr>
            <p:ph type="title"/>
          </p:nvPr>
        </p:nvSpPr>
        <p:spPr/>
        <p:txBody>
          <a:bodyPr/>
          <a:lstStyle/>
          <a:p>
            <a:r>
              <a:rPr lang="nb-NO" dirty="0"/>
              <a:t>Hva kan vi bruke </a:t>
            </a:r>
            <a:r>
              <a:rPr lang="nb-NO" dirty="0" err="1"/>
              <a:t>gaming</a:t>
            </a:r>
            <a:r>
              <a:rPr lang="nb-NO" dirty="0"/>
              <a:t> til uten å game?</a:t>
            </a:r>
          </a:p>
        </p:txBody>
      </p:sp>
      <p:sp>
        <p:nvSpPr>
          <p:cNvPr id="3" name="Plassholder for innhold 2">
            <a:extLst>
              <a:ext uri="{FF2B5EF4-FFF2-40B4-BE49-F238E27FC236}">
                <a16:creationId xmlns:a16="http://schemas.microsoft.com/office/drawing/2014/main" id="{F117283F-4E7D-FC8A-2FEA-4DF3DFB5ED31}"/>
              </a:ext>
            </a:extLst>
          </p:cNvPr>
          <p:cNvSpPr>
            <a:spLocks noGrp="1"/>
          </p:cNvSpPr>
          <p:nvPr>
            <p:ph idx="1"/>
          </p:nvPr>
        </p:nvSpPr>
        <p:spPr/>
        <p:txBody>
          <a:bodyPr/>
          <a:lstStyle/>
          <a:p>
            <a:pPr marL="0" indent="0">
              <a:buNone/>
            </a:pPr>
            <a:endParaRPr lang="nb-NO" dirty="0"/>
          </a:p>
          <a:p>
            <a:pPr marL="0" indent="0">
              <a:buNone/>
            </a:pPr>
            <a:r>
              <a:rPr lang="nb-NO" dirty="0"/>
              <a:t>Barns erfaringer gjennom spill</a:t>
            </a:r>
          </a:p>
          <a:p>
            <a:pPr marL="0" indent="0">
              <a:buNone/>
            </a:pPr>
            <a:endParaRPr lang="nb-NO" dirty="0"/>
          </a:p>
          <a:p>
            <a:pPr marL="0" indent="0">
              <a:buNone/>
            </a:pPr>
            <a:endParaRPr lang="nb-NO" dirty="0"/>
          </a:p>
          <a:p>
            <a:pPr marL="0" indent="0">
              <a:buNone/>
            </a:pPr>
            <a:r>
              <a:rPr lang="nb-NO" dirty="0"/>
              <a:t>Uformelle praksiser: </a:t>
            </a:r>
            <a:r>
              <a:rPr lang="nb-NO" dirty="0" err="1"/>
              <a:t>gaming</a:t>
            </a:r>
            <a:r>
              <a:rPr lang="nb-NO" dirty="0"/>
              <a:t> sammen med venner eller andre på nettet</a:t>
            </a:r>
          </a:p>
          <a:p>
            <a:pPr marL="0" indent="0">
              <a:buNone/>
            </a:pPr>
            <a:endParaRPr lang="nb-NO" dirty="0"/>
          </a:p>
          <a:p>
            <a:pPr marL="0" indent="0">
              <a:buNone/>
            </a:pPr>
            <a:endParaRPr lang="nb-NO" dirty="0"/>
          </a:p>
          <a:p>
            <a:pPr marL="0" indent="0">
              <a:buNone/>
            </a:pPr>
            <a:r>
              <a:rPr lang="nb-NO" dirty="0" err="1"/>
              <a:t>Gamification</a:t>
            </a:r>
            <a:r>
              <a:rPr lang="nb-NO" dirty="0"/>
              <a:t> - kart</a:t>
            </a:r>
          </a:p>
          <a:p>
            <a:pPr marL="0" indent="0">
              <a:buNone/>
            </a:pPr>
            <a:endParaRPr lang="nb-NO" dirty="0"/>
          </a:p>
        </p:txBody>
      </p:sp>
    </p:spTree>
    <p:extLst>
      <p:ext uri="{BB962C8B-B14F-4D97-AF65-F5344CB8AC3E}">
        <p14:creationId xmlns:p14="http://schemas.microsoft.com/office/powerpoint/2010/main" val="2292770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edia på Internett 3" descr="🕹️ VIDEO GAME MAP Size Comparison (REAL SCALE) 🎮">
            <a:hlinkClick r:id="" action="ppaction://media"/>
            <a:extLst>
              <a:ext uri="{FF2B5EF4-FFF2-40B4-BE49-F238E27FC236}">
                <a16:creationId xmlns:a16="http://schemas.microsoft.com/office/drawing/2014/main" id="{0616D7B2-7547-88CF-495F-CA392386AF2F}"/>
              </a:ext>
            </a:extLst>
          </p:cNvPr>
          <p:cNvPicPr>
            <a:picLocks noGrp="1" noRot="1" noChangeAspect="1"/>
          </p:cNvPicPr>
          <p:nvPr>
            <p:ph idx="1"/>
            <a:videoFile r:link="rId1"/>
          </p:nvPr>
        </p:nvPicPr>
        <p:blipFill>
          <a:blip r:embed="rId3"/>
          <a:stretch>
            <a:fillRect/>
          </a:stretch>
        </p:blipFill>
        <p:spPr>
          <a:xfrm>
            <a:off x="836177" y="457200"/>
            <a:ext cx="10519646" cy="5943600"/>
          </a:xfrm>
          <a:prstGeom prst="rect">
            <a:avLst/>
          </a:prstGeom>
        </p:spPr>
      </p:pic>
    </p:spTree>
    <p:extLst>
      <p:ext uri="{BB962C8B-B14F-4D97-AF65-F5344CB8AC3E}">
        <p14:creationId xmlns:p14="http://schemas.microsoft.com/office/powerpoint/2010/main" val="331170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63051" y="1626919"/>
            <a:ext cx="10425864" cy="1472541"/>
          </a:xfrm>
        </p:spPr>
        <p:txBody>
          <a:bodyPr>
            <a:normAutofit/>
          </a:bodyPr>
          <a:lstStyle/>
          <a:p>
            <a:r>
              <a:rPr lang="nb-NO" sz="4000" b="1" i="0" u="none" strike="noStrike" dirty="0">
                <a:solidFill>
                  <a:srgbClr val="2D3B45"/>
                </a:solidFill>
                <a:effectLst/>
                <a:latin typeface="Calibri" panose="020F0502020204030204" pitchFamily="34" charset="0"/>
              </a:rPr>
              <a:t>Medier, spill og identitet</a:t>
            </a:r>
            <a:r>
              <a:rPr lang="nb-NO" sz="4000" b="0" i="0" u="none" strike="noStrike" dirty="0">
                <a:solidFill>
                  <a:srgbClr val="2D3B45"/>
                </a:solidFill>
                <a:effectLst/>
                <a:latin typeface="Calibri" panose="020F0502020204030204" pitchFamily="34" charset="0"/>
              </a:rPr>
              <a:t> </a:t>
            </a:r>
            <a:endParaRPr lang="nb-NO" sz="4000" dirty="0"/>
          </a:p>
        </p:txBody>
      </p:sp>
      <p:sp>
        <p:nvSpPr>
          <p:cNvPr id="7" name="Subtitle 6"/>
          <p:cNvSpPr>
            <a:spLocks noGrp="1"/>
          </p:cNvSpPr>
          <p:nvPr>
            <p:ph type="subTitle" idx="1"/>
          </p:nvPr>
        </p:nvSpPr>
        <p:spPr>
          <a:xfrm>
            <a:off x="663051" y="4156364"/>
            <a:ext cx="5754683" cy="1787236"/>
          </a:xfrm>
        </p:spPr>
        <p:txBody>
          <a:bodyPr>
            <a:noAutofit/>
          </a:bodyPr>
          <a:lstStyle/>
          <a:p>
            <a:r>
              <a:rPr lang="nb-NO" sz="2400" b="1" dirty="0">
                <a:latin typeface="Calibri"/>
                <a:cs typeface="Calibri"/>
              </a:rPr>
              <a:t>Trude  Petterson</a:t>
            </a:r>
          </a:p>
          <a:p>
            <a:r>
              <a:rPr lang="nb-NO" sz="2400" dirty="0"/>
              <a:t>Universitetslektor</a:t>
            </a:r>
          </a:p>
          <a:p>
            <a:r>
              <a:rPr lang="nb-NO" sz="2400" dirty="0"/>
              <a:t>Samfunnsfag</a:t>
            </a:r>
          </a:p>
          <a:p>
            <a:r>
              <a:rPr lang="nb-NO" sz="2400" dirty="0"/>
              <a:t>IKRS</a:t>
            </a:r>
          </a:p>
        </p:txBody>
      </p:sp>
      <p:sp>
        <p:nvSpPr>
          <p:cNvPr id="2" name="Date Placeholder 1"/>
          <p:cNvSpPr>
            <a:spLocks noGrp="1"/>
          </p:cNvSpPr>
          <p:nvPr>
            <p:ph type="dt" sz="half" idx="10"/>
          </p:nvPr>
        </p:nvSpPr>
        <p:spPr/>
        <p:txBody>
          <a:bodyPr/>
          <a:lstStyle/>
          <a:p>
            <a:fld id="{022F7352-36FA-7045-AC00-1A0BE6875562}" type="datetime1">
              <a:rPr lang="nb-NO" smtClean="0"/>
              <a:t>15.01.2024</a:t>
            </a:fld>
            <a:endParaRPr lang="nb-NO"/>
          </a:p>
        </p:txBody>
      </p:sp>
      <p:sp>
        <p:nvSpPr>
          <p:cNvPr id="8" name="Slide Number Placeholder 7"/>
          <p:cNvSpPr>
            <a:spLocks noGrp="1"/>
          </p:cNvSpPr>
          <p:nvPr>
            <p:ph type="sldNum" sz="quarter" idx="12"/>
          </p:nvPr>
        </p:nvSpPr>
        <p:spPr/>
        <p:txBody>
          <a:bodyPr/>
          <a:lstStyle/>
          <a:p>
            <a:fld id="{28385D78-4187-AD4C-B928-A8579EE9A756}" type="slidenum">
              <a:rPr lang="nb-NO" smtClean="0"/>
              <a:pPr/>
              <a:t>2</a:t>
            </a:fld>
            <a:endParaRPr lang="nb-NO"/>
          </a:p>
        </p:txBody>
      </p:sp>
    </p:spTree>
    <p:extLst>
      <p:ext uri="{BB962C8B-B14F-4D97-AF65-F5344CB8AC3E}">
        <p14:creationId xmlns:p14="http://schemas.microsoft.com/office/powerpoint/2010/main" val="156795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E36BB3C5-822B-45E1-A81E-5CC3176C6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descr="Et bilde som inneholder tekst, Font, skjermbilde, hvit&#10;&#10;Automatisk generert beskrivelse">
            <a:extLst>
              <a:ext uri="{FF2B5EF4-FFF2-40B4-BE49-F238E27FC236}">
                <a16:creationId xmlns:a16="http://schemas.microsoft.com/office/drawing/2014/main" id="{ECE93809-1D4D-87E4-83E5-2E9D41198D72}"/>
              </a:ext>
            </a:extLst>
          </p:cNvPr>
          <p:cNvPicPr>
            <a:picLocks noChangeAspect="1"/>
          </p:cNvPicPr>
          <p:nvPr/>
        </p:nvPicPr>
        <p:blipFill rotWithShape="1">
          <a:blip r:embed="rId2"/>
          <a:srcRect r="2" b="1570"/>
          <a:stretch/>
        </p:blipFill>
        <p:spPr>
          <a:xfrm>
            <a:off x="579264" y="365141"/>
            <a:ext cx="6288262" cy="3063875"/>
          </a:xfrm>
          <a:prstGeom prst="rect">
            <a:avLst/>
          </a:prstGeom>
        </p:spPr>
      </p:pic>
      <p:sp useBgFill="1">
        <p:nvSpPr>
          <p:cNvPr id="11" name="Rectangle 13">
            <a:extLst>
              <a:ext uri="{FF2B5EF4-FFF2-40B4-BE49-F238E27FC236}">
                <a16:creationId xmlns:a16="http://schemas.microsoft.com/office/drawing/2014/main" id="{FB39ECA9-4CDE-4883-98E8-287E905E9F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63" y="3630934"/>
            <a:ext cx="6288261" cy="2546028"/>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68473EE7-9060-66D5-0065-DBE0185A332B}"/>
              </a:ext>
            </a:extLst>
          </p:cNvPr>
          <p:cNvSpPr>
            <a:spLocks noGrp="1"/>
          </p:cNvSpPr>
          <p:nvPr>
            <p:ph type="title"/>
          </p:nvPr>
        </p:nvSpPr>
        <p:spPr>
          <a:xfrm>
            <a:off x="841248" y="3849689"/>
            <a:ext cx="5254752" cy="2105025"/>
          </a:xfrm>
        </p:spPr>
        <p:txBody>
          <a:bodyPr>
            <a:normAutofit/>
          </a:bodyPr>
          <a:lstStyle/>
          <a:p>
            <a:r>
              <a:rPr lang="nb-NO" sz="2400" dirty="0"/>
              <a:t>«Nye» medier – videreutvikling og bruk av forskjellige plattformer</a:t>
            </a:r>
          </a:p>
        </p:txBody>
      </p:sp>
      <p:sp>
        <p:nvSpPr>
          <p:cNvPr id="13" name="Rectangle 15">
            <a:extLst>
              <a:ext uri="{FF2B5EF4-FFF2-40B4-BE49-F238E27FC236}">
                <a16:creationId xmlns:a16="http://schemas.microsoft.com/office/drawing/2014/main" id="{A67483D0-BAEB-4927-88AD-76F5DA846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494" y="45657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7">
            <a:extLst>
              <a:ext uri="{FF2B5EF4-FFF2-40B4-BE49-F238E27FC236}">
                <a16:creationId xmlns:a16="http://schemas.microsoft.com/office/drawing/2014/main" id="{0DBB7B12-4298-4CFB-B539-44A91C930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4346" y="489305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ssholder for innhold 2">
            <a:extLst>
              <a:ext uri="{FF2B5EF4-FFF2-40B4-BE49-F238E27FC236}">
                <a16:creationId xmlns:a16="http://schemas.microsoft.com/office/drawing/2014/main" id="{9AE0285C-8D28-C95C-8E81-59A1584FEC93}"/>
              </a:ext>
            </a:extLst>
          </p:cNvPr>
          <p:cNvSpPr>
            <a:spLocks noGrp="1"/>
          </p:cNvSpPr>
          <p:nvPr>
            <p:ph idx="1"/>
          </p:nvPr>
        </p:nvSpPr>
        <p:spPr>
          <a:xfrm>
            <a:off x="3360563" y="3849688"/>
            <a:ext cx="3315810" cy="2105025"/>
          </a:xfrm>
        </p:spPr>
        <p:txBody>
          <a:bodyPr anchor="ctr">
            <a:normAutofit/>
          </a:bodyPr>
          <a:lstStyle/>
          <a:p>
            <a:endParaRPr lang="nb-NO" sz="1700"/>
          </a:p>
          <a:p>
            <a:endParaRPr lang="nb-NO" sz="1700"/>
          </a:p>
        </p:txBody>
      </p:sp>
      <p:pic>
        <p:nvPicPr>
          <p:cNvPr id="17" name="Bilde 16" descr="Et bilde som inneholder tekst, skjermbilde, Font, nummer&#10;&#10;Automatisk generert beskrivelse">
            <a:extLst>
              <a:ext uri="{FF2B5EF4-FFF2-40B4-BE49-F238E27FC236}">
                <a16:creationId xmlns:a16="http://schemas.microsoft.com/office/drawing/2014/main" id="{BBD43CF2-1259-F3A3-ABCF-517C64309424}"/>
              </a:ext>
            </a:extLst>
          </p:cNvPr>
          <p:cNvPicPr>
            <a:picLocks noChangeAspect="1"/>
          </p:cNvPicPr>
          <p:nvPr/>
        </p:nvPicPr>
        <p:blipFill>
          <a:blip r:embed="rId3"/>
          <a:stretch>
            <a:fillRect/>
          </a:stretch>
        </p:blipFill>
        <p:spPr>
          <a:xfrm>
            <a:off x="6924292" y="0"/>
            <a:ext cx="5126041" cy="6858000"/>
          </a:xfrm>
          <a:prstGeom prst="rect">
            <a:avLst/>
          </a:prstGeom>
        </p:spPr>
      </p:pic>
    </p:spTree>
    <p:extLst>
      <p:ext uri="{BB962C8B-B14F-4D97-AF65-F5344CB8AC3E}">
        <p14:creationId xmlns:p14="http://schemas.microsoft.com/office/powerpoint/2010/main" val="2909474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7B0045-E6BF-D230-EE57-AD094C8B6D13}"/>
              </a:ext>
            </a:extLst>
          </p:cNvPr>
          <p:cNvSpPr>
            <a:spLocks noGrp="1"/>
          </p:cNvSpPr>
          <p:nvPr>
            <p:ph type="title"/>
          </p:nvPr>
        </p:nvSpPr>
        <p:spPr/>
        <p:txBody>
          <a:bodyPr/>
          <a:lstStyle/>
          <a:p>
            <a:r>
              <a:rPr lang="nb-NO" dirty="0"/>
              <a:t>Bruk av forskjellige sosiale medier </a:t>
            </a:r>
          </a:p>
        </p:txBody>
      </p:sp>
      <p:pic>
        <p:nvPicPr>
          <p:cNvPr id="5" name="Plassholder for innhold 4" descr="Et bilde som inneholder skjermbilde, kvinne, fotomontasje, grafisk design&#10;&#10;Automatisk generert beskrivelse">
            <a:extLst>
              <a:ext uri="{FF2B5EF4-FFF2-40B4-BE49-F238E27FC236}">
                <a16:creationId xmlns:a16="http://schemas.microsoft.com/office/drawing/2014/main" id="{31FEC7D8-3695-2513-BFE2-A2FE921555F7}"/>
              </a:ext>
            </a:extLst>
          </p:cNvPr>
          <p:cNvPicPr>
            <a:picLocks noGrp="1" noChangeAspect="1"/>
          </p:cNvPicPr>
          <p:nvPr>
            <p:ph idx="1"/>
          </p:nvPr>
        </p:nvPicPr>
        <p:blipFill>
          <a:blip r:embed="rId2"/>
          <a:stretch>
            <a:fillRect/>
          </a:stretch>
        </p:blipFill>
        <p:spPr>
          <a:xfrm>
            <a:off x="838200" y="1855958"/>
            <a:ext cx="10515600" cy="4290671"/>
          </a:xfrm>
        </p:spPr>
      </p:pic>
    </p:spTree>
    <p:extLst>
      <p:ext uri="{BB962C8B-B14F-4D97-AF65-F5344CB8AC3E}">
        <p14:creationId xmlns:p14="http://schemas.microsoft.com/office/powerpoint/2010/main" val="1854740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tel 6">
            <a:extLst>
              <a:ext uri="{FF2B5EF4-FFF2-40B4-BE49-F238E27FC236}">
                <a16:creationId xmlns:a16="http://schemas.microsoft.com/office/drawing/2014/main" id="{A6DCE072-D58D-E44D-98A1-14E2B2722716}"/>
              </a:ext>
            </a:extLst>
          </p:cNvPr>
          <p:cNvSpPr>
            <a:spLocks noGrp="1"/>
          </p:cNvSpPr>
          <p:nvPr>
            <p:ph type="title"/>
          </p:nvPr>
        </p:nvSpPr>
        <p:spPr>
          <a:xfrm>
            <a:off x="838200" y="894027"/>
            <a:ext cx="3494362" cy="4782873"/>
          </a:xfrm>
        </p:spPr>
        <p:txBody>
          <a:bodyPr>
            <a:normAutofit/>
          </a:bodyPr>
          <a:lstStyle/>
          <a:p>
            <a:pPr algn="r"/>
            <a:r>
              <a:rPr lang="nb-NO">
                <a:solidFill>
                  <a:schemeClr val="bg1"/>
                </a:solidFill>
              </a:rPr>
              <a:t>Kroppspress blant gutter</a:t>
            </a:r>
          </a:p>
        </p:txBody>
      </p:sp>
      <p:cxnSp>
        <p:nvCxnSpPr>
          <p:cNvPr id="17" name="Straight Connector 16">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8" name="Plassholder for innhold 7">
            <a:extLst>
              <a:ext uri="{FF2B5EF4-FFF2-40B4-BE49-F238E27FC236}">
                <a16:creationId xmlns:a16="http://schemas.microsoft.com/office/drawing/2014/main" id="{5973689F-B827-4B40-B299-C4C424E4D338}"/>
              </a:ext>
            </a:extLst>
          </p:cNvPr>
          <p:cNvSpPr>
            <a:spLocks noGrp="1"/>
          </p:cNvSpPr>
          <p:nvPr>
            <p:ph idx="1"/>
          </p:nvPr>
        </p:nvSpPr>
        <p:spPr>
          <a:xfrm>
            <a:off x="4976032" y="894027"/>
            <a:ext cx="6377768" cy="4782873"/>
          </a:xfrm>
        </p:spPr>
        <p:txBody>
          <a:bodyPr anchor="ctr">
            <a:normAutofit/>
          </a:bodyPr>
          <a:lstStyle/>
          <a:p>
            <a:r>
              <a:rPr lang="nb-NO" sz="2400" dirty="0">
                <a:solidFill>
                  <a:schemeClr val="bg1"/>
                </a:solidFill>
              </a:rPr>
              <a:t>Er dette fortsatt et tabuområde?</a:t>
            </a:r>
          </a:p>
          <a:p>
            <a:endParaRPr lang="nb-NO" sz="2400" dirty="0">
              <a:solidFill>
                <a:schemeClr val="bg1"/>
              </a:solidFill>
            </a:endParaRPr>
          </a:p>
          <a:p>
            <a:r>
              <a:rPr lang="nb-NO" sz="2400" dirty="0">
                <a:solidFill>
                  <a:schemeClr val="bg1"/>
                </a:solidFill>
              </a:rPr>
              <a:t>Hvordan kan spillverdenen åpne for å ha samtaler rundt kropp og selvbilde?</a:t>
            </a:r>
          </a:p>
          <a:p>
            <a:endParaRPr lang="nb-NO" sz="2400" dirty="0">
              <a:solidFill>
                <a:schemeClr val="bg1"/>
              </a:solidFill>
            </a:endParaRPr>
          </a:p>
          <a:p>
            <a:r>
              <a:rPr lang="nb-NO" sz="2400" dirty="0">
                <a:solidFill>
                  <a:schemeClr val="bg1"/>
                </a:solidFill>
              </a:rPr>
              <a:t>Egenskaper</a:t>
            </a:r>
          </a:p>
          <a:p>
            <a:endParaRPr lang="nb-NO" sz="2400" dirty="0">
              <a:solidFill>
                <a:schemeClr val="bg1"/>
              </a:solidFill>
            </a:endParaRPr>
          </a:p>
          <a:p>
            <a:r>
              <a:rPr lang="nb-NO" sz="2400" dirty="0">
                <a:solidFill>
                  <a:schemeClr val="bg1"/>
                </a:solidFill>
              </a:rPr>
              <a:t>Utseende</a:t>
            </a:r>
          </a:p>
          <a:p>
            <a:endParaRPr lang="nb-NO" sz="2400" dirty="0">
              <a:solidFill>
                <a:schemeClr val="bg1"/>
              </a:solidFill>
            </a:endParaRPr>
          </a:p>
        </p:txBody>
      </p:sp>
      <p:sp>
        <p:nvSpPr>
          <p:cNvPr id="4" name="Plassholder for dato 3">
            <a:extLst>
              <a:ext uri="{FF2B5EF4-FFF2-40B4-BE49-F238E27FC236}">
                <a16:creationId xmlns:a16="http://schemas.microsoft.com/office/drawing/2014/main" id="{5F33089F-ED6F-EC4B-A5D6-EF65D4CC0F55}"/>
              </a:ext>
            </a:extLst>
          </p:cNvPr>
          <p:cNvSpPr>
            <a:spLocks noGrp="1"/>
          </p:cNvSpPr>
          <p:nvPr>
            <p:ph type="dt" sz="half" idx="10"/>
          </p:nvPr>
        </p:nvSpPr>
        <p:spPr>
          <a:xfrm>
            <a:off x="838200" y="6355080"/>
            <a:ext cx="27432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DE87FAC7-51C0-EB4D-8A36-361A05B74186}" type="datetime1">
              <a:rPr kumimoji="0" lang="nb-NO" sz="1050" b="0" i="0" u="none" strike="noStrike" kern="1200" cap="none" spc="0" normalizeH="0" baseline="0" noProof="0">
                <a:ln>
                  <a:noFill/>
                </a:ln>
                <a:solidFill>
                  <a:prstClr val="white">
                    <a:alpha val="8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15.01.2024</a:t>
            </a:fld>
            <a:endParaRPr kumimoji="0" lang="nb-NO" sz="1050" b="0" i="0" u="none" strike="noStrike" kern="1200" cap="none" spc="0" normalizeH="0" baseline="0" noProof="0">
              <a:ln>
                <a:noFill/>
              </a:ln>
              <a:solidFill>
                <a:prstClr val="white">
                  <a:alpha val="80000"/>
                </a:prstClr>
              </a:solidFill>
              <a:effectLst/>
              <a:uLnTx/>
              <a:uFillTx/>
              <a:latin typeface="Calibri" panose="020F0502020204030204"/>
              <a:ea typeface="+mn-ea"/>
              <a:cs typeface="+mn-cs"/>
            </a:endParaRPr>
          </a:p>
        </p:txBody>
      </p:sp>
      <p:sp>
        <p:nvSpPr>
          <p:cNvPr id="5" name="Plassholder for lysbildenummer 4">
            <a:extLst>
              <a:ext uri="{FF2B5EF4-FFF2-40B4-BE49-F238E27FC236}">
                <a16:creationId xmlns:a16="http://schemas.microsoft.com/office/drawing/2014/main" id="{D458A80A-8C17-9D41-B740-5C7906850E4B}"/>
              </a:ext>
            </a:extLst>
          </p:cNvPr>
          <p:cNvSpPr>
            <a:spLocks noGrp="1"/>
          </p:cNvSpPr>
          <p:nvPr>
            <p:ph type="sldNum" sz="quarter" idx="12"/>
          </p:nvPr>
        </p:nvSpPr>
        <p:spPr>
          <a:xfrm>
            <a:off x="10571516" y="6355080"/>
            <a:ext cx="782283"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8385D78-4187-AD4C-B928-A8579EE9A756}" type="slidenum">
              <a:rPr kumimoji="0" lang="nb-NO" sz="1050" b="0" i="0" u="none" strike="noStrike" kern="1200" cap="none" spc="0" normalizeH="0" baseline="0" noProof="0">
                <a:ln>
                  <a:noFill/>
                </a:ln>
                <a:solidFill>
                  <a:prstClr val="white">
                    <a:alpha val="8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nb-NO" sz="1050" b="0" i="0" u="none" strike="noStrike" kern="1200" cap="none" spc="0" normalizeH="0" baseline="0" noProof="0">
              <a:ln>
                <a:noFill/>
              </a:ln>
              <a:solidFill>
                <a:prstClr val="white">
                  <a:alpha val="8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9782085"/>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C0826C-276B-9363-E903-5FFEE86E5F29}"/>
              </a:ext>
            </a:extLst>
          </p:cNvPr>
          <p:cNvSpPr>
            <a:spLocks noGrp="1"/>
          </p:cNvSpPr>
          <p:nvPr>
            <p:ph type="title"/>
          </p:nvPr>
        </p:nvSpPr>
        <p:spPr/>
        <p:txBody>
          <a:bodyPr/>
          <a:lstStyle/>
          <a:p>
            <a:r>
              <a:rPr lang="nb-NO" dirty="0"/>
              <a:t>Oppgave:</a:t>
            </a:r>
          </a:p>
        </p:txBody>
      </p:sp>
      <p:sp>
        <p:nvSpPr>
          <p:cNvPr id="3" name="Plassholder for innhold 2">
            <a:extLst>
              <a:ext uri="{FF2B5EF4-FFF2-40B4-BE49-F238E27FC236}">
                <a16:creationId xmlns:a16="http://schemas.microsoft.com/office/drawing/2014/main" id="{4855671A-9174-D1D1-411F-455F62E27C4F}"/>
              </a:ext>
            </a:extLst>
          </p:cNvPr>
          <p:cNvSpPr>
            <a:spLocks noGrp="1"/>
          </p:cNvSpPr>
          <p:nvPr>
            <p:ph idx="1"/>
          </p:nvPr>
        </p:nvSpPr>
        <p:spPr/>
        <p:txBody>
          <a:bodyPr/>
          <a:lstStyle/>
          <a:p>
            <a:endParaRPr lang="nb-NO" dirty="0"/>
          </a:p>
          <a:p>
            <a:r>
              <a:rPr lang="nb-NO" dirty="0">
                <a:hlinkClick r:id="rId2"/>
              </a:rPr>
              <a:t>https://www.nrk.no/vestfoldogtelemark/tiktoks-algoritmer-drar-barn-inn-i-en-verden-av-ekstrem-trening-og-vektnedgang-1.16183933</a:t>
            </a:r>
            <a:endParaRPr lang="nb-NO" dirty="0"/>
          </a:p>
          <a:p>
            <a:endParaRPr lang="nb-NO" dirty="0"/>
          </a:p>
          <a:p>
            <a:endParaRPr lang="nb-NO" dirty="0"/>
          </a:p>
        </p:txBody>
      </p:sp>
    </p:spTree>
    <p:extLst>
      <p:ext uri="{BB962C8B-B14F-4D97-AF65-F5344CB8AC3E}">
        <p14:creationId xmlns:p14="http://schemas.microsoft.com/office/powerpoint/2010/main" val="1546806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extLst>
              <a:ext uri="{BEBA8EAE-BF5A-486C-A8C5-ECC9F3942E4B}">
                <a14:imgProps xmlns:a14="http://schemas.microsoft.com/office/drawing/2010/main">
                  <a14:imgLayer r:embed="rId3">
                    <a14:imgEffect>
                      <a14:saturation sat="6000"/>
                    </a14:imgEffect>
                  </a14:imgLayer>
                </a14:imgProps>
              </a:ext>
            </a:extLst>
          </a:blip>
          <a:srcRect/>
          <a:tile tx="0" ty="0" sx="100000" sy="100000" flip="x" algn="tl"/>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descr="Et bilde som inneholder tekst, skjermbilde, grafisk design, Font&#10;&#10;Automatisk generert beskrivelse">
            <a:extLst>
              <a:ext uri="{FF2B5EF4-FFF2-40B4-BE49-F238E27FC236}">
                <a16:creationId xmlns:a16="http://schemas.microsoft.com/office/drawing/2014/main" id="{9A0632B8-B9DE-B677-E5C5-D32B01E10DE7}"/>
              </a:ext>
            </a:extLst>
          </p:cNvPr>
          <p:cNvPicPr>
            <a:picLocks noChangeAspect="1"/>
          </p:cNvPicPr>
          <p:nvPr/>
        </p:nvPicPr>
        <p:blipFill rotWithShape="1">
          <a:blip r:embed="rId4">
            <a:alphaModFix amt="60000"/>
            <a:extLst>
              <a:ext uri="{BEBA8EAE-BF5A-486C-A8C5-ECC9F3942E4B}">
                <a14:imgProps xmlns:a14="http://schemas.microsoft.com/office/drawing/2010/main">
                  <a14:imgLayer r:embed="rId5">
                    <a14:imgEffect>
                      <a14:artisticBlur/>
                    </a14:imgEffect>
                  </a14:imgLayer>
                </a14:imgProps>
              </a:ext>
            </a:extLst>
          </a:blip>
          <a:srcRect l="3589" r="-1" b="-1"/>
          <a:stretch/>
        </p:blipFill>
        <p:spPr>
          <a:xfrm>
            <a:off x="180975" y="175336"/>
            <a:ext cx="11823637" cy="6499784"/>
          </a:xfrm>
          <a:prstGeom prst="rect">
            <a:avLst/>
          </a:prstGeom>
        </p:spPr>
      </p:pic>
      <p:sp>
        <p:nvSpPr>
          <p:cNvPr id="3" name="Plassholder for innhold 2">
            <a:extLst>
              <a:ext uri="{FF2B5EF4-FFF2-40B4-BE49-F238E27FC236}">
                <a16:creationId xmlns:a16="http://schemas.microsoft.com/office/drawing/2014/main" id="{11431BA7-A191-D107-65E2-E1FF97D4E6C3}"/>
              </a:ext>
            </a:extLst>
          </p:cNvPr>
          <p:cNvSpPr>
            <a:spLocks noGrp="1"/>
          </p:cNvSpPr>
          <p:nvPr>
            <p:ph idx="1"/>
          </p:nvPr>
        </p:nvSpPr>
        <p:spPr>
          <a:xfrm>
            <a:off x="354712" y="503948"/>
            <a:ext cx="9077325" cy="1400175"/>
          </a:xfrm>
        </p:spPr>
        <p:txBody>
          <a:bodyPr>
            <a:normAutofit lnSpcReduction="10000"/>
          </a:bodyPr>
          <a:lstStyle/>
          <a:p>
            <a:pPr marL="0" indent="0">
              <a:buNone/>
            </a:pPr>
            <a:endParaRPr lang="nb-NO" sz="800" dirty="0">
              <a:solidFill>
                <a:srgbClr val="FFFFFF"/>
              </a:solidFill>
            </a:endParaRPr>
          </a:p>
          <a:p>
            <a:pPr marL="0" indent="0">
              <a:buNone/>
            </a:pPr>
            <a:r>
              <a:rPr lang="nb-NO" sz="4000" dirty="0">
                <a:solidFill>
                  <a:srgbClr val="FFFFFF"/>
                </a:solidFill>
              </a:rPr>
              <a:t>Informasjonssøk - enkelt bytte for algoritmer?</a:t>
            </a:r>
          </a:p>
          <a:p>
            <a:pPr marL="0" indent="0">
              <a:buNone/>
            </a:pPr>
            <a:endParaRPr lang="nb-NO" sz="4000" dirty="0">
              <a:solidFill>
                <a:srgbClr val="FFFFFF"/>
              </a:solidFill>
            </a:endParaRPr>
          </a:p>
          <a:p>
            <a:pPr marL="0" indent="0">
              <a:buNone/>
            </a:pPr>
            <a:endParaRPr lang="nb-NO" sz="4000" dirty="0">
              <a:solidFill>
                <a:srgbClr val="FFFFFF"/>
              </a:solidFill>
            </a:endParaRPr>
          </a:p>
          <a:p>
            <a:pPr marL="0" indent="0">
              <a:buNone/>
            </a:pPr>
            <a:endParaRPr lang="nb-NO" sz="800" dirty="0">
              <a:solidFill>
                <a:srgbClr val="FFFFFF"/>
              </a:solidFill>
            </a:endParaRPr>
          </a:p>
          <a:p>
            <a:pPr marL="0" indent="0">
              <a:buNone/>
            </a:pPr>
            <a:endParaRPr lang="nb-NO" sz="800" dirty="0">
              <a:solidFill>
                <a:srgbClr val="FFFFFF"/>
              </a:solidFill>
            </a:endParaRPr>
          </a:p>
        </p:txBody>
      </p:sp>
      <p:sp>
        <p:nvSpPr>
          <p:cNvPr id="8" name="TekstSylinder 7">
            <a:extLst>
              <a:ext uri="{FF2B5EF4-FFF2-40B4-BE49-F238E27FC236}">
                <a16:creationId xmlns:a16="http://schemas.microsoft.com/office/drawing/2014/main" id="{19E29AEF-E01E-F500-4947-AC31228057DF}"/>
              </a:ext>
            </a:extLst>
          </p:cNvPr>
          <p:cNvSpPr txBox="1"/>
          <p:nvPr/>
        </p:nvSpPr>
        <p:spPr>
          <a:xfrm>
            <a:off x="838200" y="4086225"/>
            <a:ext cx="5929313" cy="1631216"/>
          </a:xfrm>
          <a:prstGeom prst="rect">
            <a:avLst/>
          </a:prstGeom>
          <a:noFill/>
        </p:spPr>
        <p:txBody>
          <a:bodyPr wrap="square" rtlCol="0">
            <a:spAutoFit/>
          </a:bodyPr>
          <a:lstStyle/>
          <a:p>
            <a:pPr marL="0" indent="0">
              <a:buNone/>
            </a:pPr>
            <a:r>
              <a:rPr lang="nb-NO" sz="2000" dirty="0">
                <a:solidFill>
                  <a:srgbClr val="FFFFFF"/>
                </a:solidFill>
              </a:rPr>
              <a:t>Oppgave:</a:t>
            </a:r>
          </a:p>
          <a:p>
            <a:pPr marL="0" indent="0">
              <a:buNone/>
            </a:pPr>
            <a:r>
              <a:rPr lang="nb-NO" sz="2000" dirty="0">
                <a:solidFill>
                  <a:srgbClr val="FFFFFF"/>
                </a:solidFill>
              </a:rPr>
              <a:t>Hvilket fokus i undervisningen? Kroppspress eller algoritmene?  Begge?</a:t>
            </a:r>
          </a:p>
          <a:p>
            <a:pPr marL="0" indent="0">
              <a:buNone/>
            </a:pPr>
            <a:r>
              <a:rPr lang="nb-NO" sz="2000" dirty="0">
                <a:solidFill>
                  <a:srgbClr val="FFFFFF"/>
                </a:solidFill>
              </a:rPr>
              <a:t>Hvordan? </a:t>
            </a:r>
          </a:p>
          <a:p>
            <a:pPr marL="0" indent="0">
              <a:buNone/>
            </a:pPr>
            <a:r>
              <a:rPr lang="nb-NO" sz="2000" dirty="0">
                <a:solidFill>
                  <a:srgbClr val="FFFFFF"/>
                </a:solidFill>
              </a:rPr>
              <a:t>Hvorfor?</a:t>
            </a:r>
          </a:p>
        </p:txBody>
      </p:sp>
    </p:spTree>
    <p:extLst>
      <p:ext uri="{BB962C8B-B14F-4D97-AF65-F5344CB8AC3E}">
        <p14:creationId xmlns:p14="http://schemas.microsoft.com/office/powerpoint/2010/main" val="2164826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1DFE948-A8A3-290A-E1FF-5AD5C853FE81}"/>
              </a:ext>
            </a:extLst>
          </p:cNvPr>
          <p:cNvSpPr>
            <a:spLocks noGrp="1"/>
          </p:cNvSpPr>
          <p:nvPr>
            <p:ph type="title"/>
          </p:nvPr>
        </p:nvSpPr>
        <p:spPr/>
        <p:txBody>
          <a:bodyPr>
            <a:normAutofit/>
          </a:bodyPr>
          <a:lstStyle/>
          <a:p>
            <a:r>
              <a:rPr lang="nb-NO" sz="4800" b="1" dirty="0"/>
              <a:t>Dilemma</a:t>
            </a:r>
          </a:p>
        </p:txBody>
      </p:sp>
      <p:sp>
        <p:nvSpPr>
          <p:cNvPr id="3" name="Plassholder for innhold 2">
            <a:extLst>
              <a:ext uri="{FF2B5EF4-FFF2-40B4-BE49-F238E27FC236}">
                <a16:creationId xmlns:a16="http://schemas.microsoft.com/office/drawing/2014/main" id="{54150C21-32E2-A8E4-9967-9132B993C752}"/>
              </a:ext>
            </a:extLst>
          </p:cNvPr>
          <p:cNvSpPr>
            <a:spLocks noGrp="1"/>
          </p:cNvSpPr>
          <p:nvPr>
            <p:ph idx="1"/>
          </p:nvPr>
        </p:nvSpPr>
        <p:spPr/>
        <p:txBody>
          <a:bodyPr/>
          <a:lstStyle/>
          <a:p>
            <a:endParaRPr lang="nb-NO" dirty="0"/>
          </a:p>
          <a:p>
            <a:pPr marL="0" indent="0">
              <a:buNone/>
            </a:pPr>
            <a:r>
              <a:rPr lang="nb-NO" sz="5400" dirty="0"/>
              <a:t>Påvirkning?</a:t>
            </a:r>
          </a:p>
          <a:p>
            <a:pPr marL="0" indent="0">
              <a:buNone/>
            </a:pPr>
            <a:r>
              <a:rPr lang="nb-NO" sz="5400" dirty="0"/>
              <a:t>Sosiale medier – spill?</a:t>
            </a:r>
          </a:p>
          <a:p>
            <a:pPr marL="0" indent="0">
              <a:buNone/>
            </a:pPr>
            <a:endParaRPr lang="nb-NO" sz="5400" dirty="0"/>
          </a:p>
          <a:p>
            <a:pPr marL="0" indent="0">
              <a:buNone/>
            </a:pPr>
            <a:r>
              <a:rPr lang="nb-NO" sz="5400" dirty="0"/>
              <a:t>Søk – informasjon - utfordring</a:t>
            </a:r>
          </a:p>
          <a:p>
            <a:pPr marL="0" indent="0">
              <a:buNone/>
            </a:pPr>
            <a:endParaRPr lang="nb-NO" sz="4000" dirty="0"/>
          </a:p>
          <a:p>
            <a:pPr marL="0" indent="0">
              <a:buNone/>
            </a:pPr>
            <a:endParaRPr lang="nb-NO" sz="4000" dirty="0"/>
          </a:p>
        </p:txBody>
      </p:sp>
    </p:spTree>
    <p:extLst>
      <p:ext uri="{BB962C8B-B14F-4D97-AF65-F5344CB8AC3E}">
        <p14:creationId xmlns:p14="http://schemas.microsoft.com/office/powerpoint/2010/main" val="1930350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3980E5C-6DC6-4F0B-BAEC-860A36DA4A03}"/>
              </a:ext>
            </a:extLst>
          </p:cNvPr>
          <p:cNvSpPr>
            <a:spLocks noGrp="1"/>
          </p:cNvSpPr>
          <p:nvPr>
            <p:ph type="title"/>
          </p:nvPr>
        </p:nvSpPr>
        <p:spPr>
          <a:xfrm>
            <a:off x="874804" y="570881"/>
            <a:ext cx="10615795" cy="1143000"/>
          </a:xfrm>
        </p:spPr>
        <p:txBody>
          <a:bodyPr anchor="ctr">
            <a:normAutofit/>
          </a:bodyPr>
          <a:lstStyle/>
          <a:p>
            <a:r>
              <a:rPr lang="en-US" dirty="0" err="1"/>
              <a:t>Hypermaskulinitet</a:t>
            </a:r>
            <a:endParaRPr lang="en-US" dirty="0"/>
          </a:p>
        </p:txBody>
      </p:sp>
      <p:sp>
        <p:nvSpPr>
          <p:cNvPr id="11" name="Content Placeholder 2">
            <a:extLst>
              <a:ext uri="{FF2B5EF4-FFF2-40B4-BE49-F238E27FC236}">
                <a16:creationId xmlns:a16="http://schemas.microsoft.com/office/drawing/2014/main" id="{1755B29D-E901-48C2-8903-C7C911D570DB}"/>
              </a:ext>
            </a:extLst>
          </p:cNvPr>
          <p:cNvSpPr>
            <a:spLocks noGrp="1"/>
          </p:cNvSpPr>
          <p:nvPr>
            <p:ph idx="1"/>
          </p:nvPr>
        </p:nvSpPr>
        <p:spPr>
          <a:xfrm>
            <a:off x="783005" y="2126457"/>
            <a:ext cx="5258772" cy="3800208"/>
          </a:xfrm>
        </p:spPr>
        <p:txBody>
          <a:bodyPr>
            <a:normAutofit/>
          </a:bodyPr>
          <a:lstStyle/>
          <a:p>
            <a:endParaRPr lang="nb-NO" dirty="0"/>
          </a:p>
          <a:p>
            <a:r>
              <a:rPr lang="nb-NO" dirty="0" err="1"/>
              <a:t>Actionfigurer</a:t>
            </a:r>
            <a:r>
              <a:rPr lang="nb-NO" dirty="0"/>
              <a:t> </a:t>
            </a:r>
          </a:p>
          <a:p>
            <a:endParaRPr lang="nb-NO" dirty="0"/>
          </a:p>
          <a:p>
            <a:r>
              <a:rPr lang="nb-NO" dirty="0" err="1"/>
              <a:t>Avatarer</a:t>
            </a:r>
            <a:r>
              <a:rPr lang="nb-NO" dirty="0"/>
              <a:t> med enorme muskler, </a:t>
            </a:r>
            <a:r>
              <a:rPr lang="nb-NO" dirty="0" err="1"/>
              <a:t>sixpack</a:t>
            </a:r>
            <a:r>
              <a:rPr lang="nb-NO" dirty="0"/>
              <a:t> og </a:t>
            </a:r>
            <a:r>
              <a:rPr lang="nb-NO" dirty="0" err="1"/>
              <a:t>v-formet</a:t>
            </a:r>
            <a:r>
              <a:rPr lang="nb-NO" dirty="0"/>
              <a:t> kropp</a:t>
            </a:r>
          </a:p>
          <a:p>
            <a:endParaRPr lang="nb-NO" dirty="0"/>
          </a:p>
          <a:p>
            <a:r>
              <a:rPr lang="nb-NO" dirty="0"/>
              <a:t>Testosteron, pågangsmot og uredde karakterer</a:t>
            </a:r>
          </a:p>
          <a:p>
            <a:endParaRPr lang="nb-NO" dirty="0"/>
          </a:p>
          <a:p>
            <a:endParaRPr lang="nb-NO" dirty="0"/>
          </a:p>
        </p:txBody>
      </p:sp>
      <p:sp>
        <p:nvSpPr>
          <p:cNvPr id="3" name="Plassholder for dato 2">
            <a:extLst>
              <a:ext uri="{FF2B5EF4-FFF2-40B4-BE49-F238E27FC236}">
                <a16:creationId xmlns:a16="http://schemas.microsoft.com/office/drawing/2014/main" id="{A6792797-8088-3C41-A071-17C81B5BDC08}"/>
              </a:ext>
            </a:extLst>
          </p:cNvPr>
          <p:cNvSpPr>
            <a:spLocks noGrp="1"/>
          </p:cNvSpPr>
          <p:nvPr>
            <p:ph type="dt" sz="half" idx="10"/>
          </p:nvPr>
        </p:nvSpPr>
        <p:spPr>
          <a:xfrm>
            <a:off x="1828542" y="6446386"/>
            <a:ext cx="2205709" cy="212821"/>
          </a:xfrm>
        </p:spPr>
        <p:txBody>
          <a:bodyPr anchor="ctr">
            <a:normAutofit fontScale="77500" lnSpcReduction="20000"/>
          </a:bodyPr>
          <a:lstStyle/>
          <a:p>
            <a:pPr>
              <a:spcAft>
                <a:spcPts val="800"/>
              </a:spcAft>
            </a:pPr>
            <a:fld id="{4CD111DA-76AE-8F46-BEBF-1D6B9C6BEB4F}" type="datetime1">
              <a:rPr lang="nb-NO" smtClean="0"/>
              <a:pPr>
                <a:spcAft>
                  <a:spcPts val="800"/>
                </a:spcAft>
              </a:pPr>
              <a:t>15.01.2024</a:t>
            </a:fld>
            <a:endParaRPr lang="nb-NO"/>
          </a:p>
        </p:txBody>
      </p:sp>
      <p:sp>
        <p:nvSpPr>
          <p:cNvPr id="4" name="Plassholder for lysbildenummer 3">
            <a:extLst>
              <a:ext uri="{FF2B5EF4-FFF2-40B4-BE49-F238E27FC236}">
                <a16:creationId xmlns:a16="http://schemas.microsoft.com/office/drawing/2014/main" id="{28D6CD02-CE1B-6248-8045-B0E41B75BFA6}"/>
              </a:ext>
            </a:extLst>
          </p:cNvPr>
          <p:cNvSpPr>
            <a:spLocks noGrp="1"/>
          </p:cNvSpPr>
          <p:nvPr>
            <p:ph type="sldNum" sz="quarter" idx="12"/>
          </p:nvPr>
        </p:nvSpPr>
        <p:spPr>
          <a:xfrm>
            <a:off x="9135413" y="6446386"/>
            <a:ext cx="2844800" cy="212821"/>
          </a:xfrm>
        </p:spPr>
        <p:txBody>
          <a:bodyPr anchor="ctr">
            <a:normAutofit fontScale="77500" lnSpcReduction="20000"/>
          </a:bodyPr>
          <a:lstStyle/>
          <a:p>
            <a:pPr>
              <a:spcAft>
                <a:spcPts val="800"/>
              </a:spcAft>
            </a:pPr>
            <a:fld id="{28385D78-4187-AD4C-B928-A8579EE9A756}" type="slidenum">
              <a:rPr lang="nb-NO" smtClean="0"/>
              <a:pPr>
                <a:spcAft>
                  <a:spcPts val="800"/>
                </a:spcAft>
              </a:pPr>
              <a:t>26</a:t>
            </a:fld>
            <a:endParaRPr lang="nb-NO"/>
          </a:p>
        </p:txBody>
      </p:sp>
      <p:pic>
        <p:nvPicPr>
          <p:cNvPr id="5" name="Bilde 4">
            <a:extLst>
              <a:ext uri="{FF2B5EF4-FFF2-40B4-BE49-F238E27FC236}">
                <a16:creationId xmlns:a16="http://schemas.microsoft.com/office/drawing/2014/main" id="{B442B1F6-580C-3241-89CC-442CB4A77709}"/>
              </a:ext>
            </a:extLst>
          </p:cNvPr>
          <p:cNvPicPr>
            <a:picLocks noChangeAspect="1"/>
          </p:cNvPicPr>
          <p:nvPr/>
        </p:nvPicPr>
        <p:blipFill rotWithShape="1">
          <a:blip r:embed="rId2"/>
          <a:srcRect t="3648" r="-2" b="-2"/>
          <a:stretch/>
        </p:blipFill>
        <p:spPr>
          <a:xfrm>
            <a:off x="6231827" y="2126457"/>
            <a:ext cx="5258772" cy="3800208"/>
          </a:xfrm>
          <a:prstGeom prst="rect">
            <a:avLst/>
          </a:prstGeom>
          <a:noFill/>
        </p:spPr>
      </p:pic>
    </p:spTree>
    <p:extLst>
      <p:ext uri="{BB962C8B-B14F-4D97-AF65-F5344CB8AC3E}">
        <p14:creationId xmlns:p14="http://schemas.microsoft.com/office/powerpoint/2010/main" val="2144580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B5C153-D0AB-C191-F19E-38176BF1C233}"/>
              </a:ext>
            </a:extLst>
          </p:cNvPr>
          <p:cNvSpPr>
            <a:spLocks noGrp="1"/>
          </p:cNvSpPr>
          <p:nvPr>
            <p:ph type="title"/>
          </p:nvPr>
        </p:nvSpPr>
        <p:spPr/>
        <p:txBody>
          <a:bodyPr/>
          <a:lstStyle/>
          <a:p>
            <a:r>
              <a:rPr lang="nb-NO" dirty="0"/>
              <a:t>Dilemma 2</a:t>
            </a:r>
          </a:p>
        </p:txBody>
      </p:sp>
      <p:sp>
        <p:nvSpPr>
          <p:cNvPr id="3" name="Plassholder for innhold 2">
            <a:extLst>
              <a:ext uri="{FF2B5EF4-FFF2-40B4-BE49-F238E27FC236}">
                <a16:creationId xmlns:a16="http://schemas.microsoft.com/office/drawing/2014/main" id="{4E182A08-A04E-5BB2-358A-A44393B896B6}"/>
              </a:ext>
            </a:extLst>
          </p:cNvPr>
          <p:cNvSpPr>
            <a:spLocks noGrp="1"/>
          </p:cNvSpPr>
          <p:nvPr>
            <p:ph idx="1"/>
          </p:nvPr>
        </p:nvSpPr>
        <p:spPr/>
        <p:txBody>
          <a:bodyPr/>
          <a:lstStyle/>
          <a:p>
            <a:pPr marL="0" indent="0">
              <a:buNone/>
            </a:pPr>
            <a:endParaRPr lang="nb-NO" dirty="0"/>
          </a:p>
          <a:p>
            <a:endParaRPr lang="nb-NO" dirty="0"/>
          </a:p>
          <a:p>
            <a:pPr marL="0" indent="0">
              <a:buNone/>
            </a:pPr>
            <a:r>
              <a:rPr lang="nb-NO" dirty="0"/>
              <a:t>Å innhente informasjon er en viktig egenskap i det </a:t>
            </a:r>
          </a:p>
          <a:p>
            <a:pPr marL="0" indent="0">
              <a:buNone/>
            </a:pPr>
            <a:r>
              <a:rPr lang="nb-NO" dirty="0"/>
              <a:t>digitale samfunnet</a:t>
            </a:r>
          </a:p>
          <a:p>
            <a:pPr marL="0" indent="0">
              <a:buNone/>
            </a:pPr>
            <a:endParaRPr lang="nb-NO" dirty="0"/>
          </a:p>
          <a:p>
            <a:pPr marL="0" indent="0">
              <a:buNone/>
            </a:pPr>
            <a:r>
              <a:rPr lang="nb-NO" dirty="0"/>
              <a:t>Hvilken informasjon er relevant?</a:t>
            </a:r>
          </a:p>
          <a:p>
            <a:pPr marL="0" indent="0">
              <a:buNone/>
            </a:pPr>
            <a:r>
              <a:rPr lang="nb-NO" dirty="0"/>
              <a:t>Hva skaffer </a:t>
            </a:r>
            <a:r>
              <a:rPr lang="nb-NO" b="1" dirty="0"/>
              <a:t>du</a:t>
            </a:r>
            <a:r>
              <a:rPr lang="nb-NO" dirty="0"/>
              <a:t> deg informasjon om?</a:t>
            </a:r>
          </a:p>
          <a:p>
            <a:pPr marL="0" indent="0">
              <a:buNone/>
            </a:pPr>
            <a:r>
              <a:rPr lang="nb-NO" dirty="0"/>
              <a:t>Hvorfor?</a:t>
            </a:r>
          </a:p>
          <a:p>
            <a:pPr marL="0" indent="0">
              <a:buNone/>
            </a:pPr>
            <a:endParaRPr lang="nb-NO" dirty="0"/>
          </a:p>
        </p:txBody>
      </p:sp>
      <p:pic>
        <p:nvPicPr>
          <p:cNvPr id="5122" name="Picture 2" descr="Bete, korn og avokadosalat | Oppskrift - MatPrat">
            <a:extLst>
              <a:ext uri="{FF2B5EF4-FFF2-40B4-BE49-F238E27FC236}">
                <a16:creationId xmlns:a16="http://schemas.microsoft.com/office/drawing/2014/main" id="{1ED5F91D-6237-C7DF-805A-293A15468C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9038" y="3780632"/>
            <a:ext cx="3797300" cy="21463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oké Bowl med laks og ponzusaus | Det søte liv">
            <a:extLst>
              <a:ext uri="{FF2B5EF4-FFF2-40B4-BE49-F238E27FC236}">
                <a16:creationId xmlns:a16="http://schemas.microsoft.com/office/drawing/2014/main" id="{81BCA6D1-C410-538D-9A03-71B8B4034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9687" y="365125"/>
            <a:ext cx="34925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Easy Hawaiian Poke Bowl Recipe | The Recipe Critic">
            <a:extLst>
              <a:ext uri="{FF2B5EF4-FFF2-40B4-BE49-F238E27FC236}">
                <a16:creationId xmlns:a16="http://schemas.microsoft.com/office/drawing/2014/main" id="{7888BDED-0CD5-AB80-A020-81288A321A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2163" y="288132"/>
            <a:ext cx="2324100" cy="34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51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46C53C61-00E2-6187-C4D8-B5CA85531B97}"/>
              </a:ext>
            </a:extLst>
          </p:cNvPr>
          <p:cNvSpPr>
            <a:spLocks noGrp="1"/>
          </p:cNvSpPr>
          <p:nvPr>
            <p:ph type="title"/>
          </p:nvPr>
        </p:nvSpPr>
        <p:spPr>
          <a:xfrm>
            <a:off x="6657715" y="467271"/>
            <a:ext cx="4195674" cy="2052522"/>
          </a:xfrm>
        </p:spPr>
        <p:txBody>
          <a:bodyPr anchor="b">
            <a:normAutofit/>
          </a:bodyPr>
          <a:lstStyle/>
          <a:p>
            <a:r>
              <a:rPr lang="nb-NO" sz="5600"/>
              <a:t>Dilemma 3</a:t>
            </a:r>
          </a:p>
        </p:txBody>
      </p:sp>
      <p:sp>
        <p:nvSpPr>
          <p:cNvPr id="6153" name="Oval 615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Annonsørinnhold: Slik finner du tilbake til dagligvarekuppet du så i går">
            <a:extLst>
              <a:ext uri="{FF2B5EF4-FFF2-40B4-BE49-F238E27FC236}">
                <a16:creationId xmlns:a16="http://schemas.microsoft.com/office/drawing/2014/main" id="{D25AA136-7433-DA00-5589-B5FBF1D4E1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
          <a:stretch/>
        </p:blipFill>
        <p:spPr bwMode="auto">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6155"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6157"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Plassholder for innhold 2">
            <a:extLst>
              <a:ext uri="{FF2B5EF4-FFF2-40B4-BE49-F238E27FC236}">
                <a16:creationId xmlns:a16="http://schemas.microsoft.com/office/drawing/2014/main" id="{2925ACC6-B596-6614-1ECF-00D32B9AE846}"/>
              </a:ext>
            </a:extLst>
          </p:cNvPr>
          <p:cNvSpPr>
            <a:spLocks noGrp="1"/>
          </p:cNvSpPr>
          <p:nvPr>
            <p:ph idx="1"/>
          </p:nvPr>
        </p:nvSpPr>
        <p:spPr>
          <a:xfrm>
            <a:off x="6657715" y="2990818"/>
            <a:ext cx="4195673" cy="2913872"/>
          </a:xfrm>
        </p:spPr>
        <p:txBody>
          <a:bodyPr anchor="t">
            <a:normAutofit/>
          </a:bodyPr>
          <a:lstStyle/>
          <a:p>
            <a:endParaRPr lang="nb-NO" sz="2000">
              <a:solidFill>
                <a:schemeClr val="tx1">
                  <a:alpha val="80000"/>
                </a:schemeClr>
              </a:solidFill>
            </a:endParaRPr>
          </a:p>
          <a:p>
            <a:pPr marL="0" indent="0">
              <a:buNone/>
            </a:pPr>
            <a:r>
              <a:rPr lang="nb-NO" sz="2000" b="1">
                <a:solidFill>
                  <a:schemeClr val="tx1">
                    <a:alpha val="80000"/>
                  </a:schemeClr>
                </a:solidFill>
              </a:rPr>
              <a:t>Interesser </a:t>
            </a:r>
            <a:r>
              <a:rPr lang="nb-NO" sz="2000">
                <a:solidFill>
                  <a:schemeClr val="tx1">
                    <a:alpha val="80000"/>
                  </a:schemeClr>
                </a:solidFill>
              </a:rPr>
              <a:t>– ønske – krav </a:t>
            </a:r>
          </a:p>
          <a:p>
            <a:pPr marL="0" indent="0">
              <a:buNone/>
            </a:pPr>
            <a:endParaRPr lang="nb-NO" sz="2000">
              <a:solidFill>
                <a:schemeClr val="tx1">
                  <a:alpha val="80000"/>
                </a:schemeClr>
              </a:solidFill>
            </a:endParaRPr>
          </a:p>
          <a:p>
            <a:pPr marL="0" indent="0">
              <a:buNone/>
            </a:pPr>
            <a:r>
              <a:rPr lang="nb-NO" sz="2000">
                <a:solidFill>
                  <a:schemeClr val="tx1">
                    <a:alpha val="80000"/>
                  </a:schemeClr>
                </a:solidFill>
              </a:rPr>
              <a:t>Hva skjer med dem som ikke mestrer å innhente relevant informasjon?</a:t>
            </a:r>
          </a:p>
          <a:p>
            <a:pPr marL="0" indent="0">
              <a:buNone/>
            </a:pPr>
            <a:endParaRPr lang="nb-NO" sz="2000">
              <a:solidFill>
                <a:schemeClr val="tx1">
                  <a:alpha val="80000"/>
                </a:schemeClr>
              </a:solidFill>
            </a:endParaRPr>
          </a:p>
          <a:p>
            <a:pPr marL="0" indent="0">
              <a:buNone/>
            </a:pPr>
            <a:r>
              <a:rPr lang="nb-NO" sz="2000">
                <a:solidFill>
                  <a:schemeClr val="tx1">
                    <a:alpha val="80000"/>
                  </a:schemeClr>
                </a:solidFill>
              </a:rPr>
              <a:t>Privat, men også i skolesammenheng</a:t>
            </a:r>
          </a:p>
        </p:txBody>
      </p:sp>
      <p:sp>
        <p:nvSpPr>
          <p:cNvPr id="6159"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6161"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883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DBE94F2-8B24-9F43-A9A4-189D18A1894F}"/>
              </a:ext>
            </a:extLst>
          </p:cNvPr>
          <p:cNvSpPr>
            <a:spLocks noGrp="1"/>
          </p:cNvSpPr>
          <p:nvPr>
            <p:ph type="title"/>
          </p:nvPr>
        </p:nvSpPr>
        <p:spPr>
          <a:xfrm>
            <a:off x="4965430" y="629268"/>
            <a:ext cx="6586491" cy="1286160"/>
          </a:xfrm>
        </p:spPr>
        <p:txBody>
          <a:bodyPr anchor="b">
            <a:normAutofit/>
          </a:bodyPr>
          <a:lstStyle/>
          <a:p>
            <a:r>
              <a:rPr lang="nb-NO" sz="4100" err="1"/>
              <a:t>Bourdieus</a:t>
            </a:r>
            <a:r>
              <a:rPr lang="nb-NO" sz="4100"/>
              <a:t> kapitaler i et digitalt perspektiv</a:t>
            </a:r>
          </a:p>
        </p:txBody>
      </p:sp>
      <p:sp>
        <p:nvSpPr>
          <p:cNvPr id="3" name="Plassholder for innhold 2">
            <a:extLst>
              <a:ext uri="{FF2B5EF4-FFF2-40B4-BE49-F238E27FC236}">
                <a16:creationId xmlns:a16="http://schemas.microsoft.com/office/drawing/2014/main" id="{3775B8B5-D6DC-BB4F-87E8-1C69CDB626C8}"/>
              </a:ext>
            </a:extLst>
          </p:cNvPr>
          <p:cNvSpPr>
            <a:spLocks noGrp="1"/>
          </p:cNvSpPr>
          <p:nvPr>
            <p:ph idx="1"/>
          </p:nvPr>
        </p:nvSpPr>
        <p:spPr>
          <a:xfrm>
            <a:off x="4965431" y="2438400"/>
            <a:ext cx="6586489" cy="3785419"/>
          </a:xfrm>
        </p:spPr>
        <p:txBody>
          <a:bodyPr>
            <a:normAutofit/>
          </a:bodyPr>
          <a:lstStyle/>
          <a:p>
            <a:r>
              <a:rPr lang="nb-NO" sz="3200" dirty="0"/>
              <a:t>Økonomisk kapital</a:t>
            </a:r>
          </a:p>
          <a:p>
            <a:endParaRPr lang="nb-NO" sz="3200" dirty="0"/>
          </a:p>
          <a:p>
            <a:r>
              <a:rPr lang="nb-NO" sz="3200" dirty="0"/>
              <a:t>Sosial kapital</a:t>
            </a:r>
          </a:p>
          <a:p>
            <a:endParaRPr lang="nb-NO" sz="3200" dirty="0"/>
          </a:p>
          <a:p>
            <a:r>
              <a:rPr lang="nb-NO" sz="3200" dirty="0"/>
              <a:t>Kulturell kapital – informasjonskapital?</a:t>
            </a:r>
          </a:p>
        </p:txBody>
      </p:sp>
      <p:pic>
        <p:nvPicPr>
          <p:cNvPr id="5" name="Picture 4" descr="Et digitalt gjengitt sted med tall">
            <a:extLst>
              <a:ext uri="{FF2B5EF4-FFF2-40B4-BE49-F238E27FC236}">
                <a16:creationId xmlns:a16="http://schemas.microsoft.com/office/drawing/2014/main" id="{3A1B3739-4738-4058-9A81-494EDCA52FCE}"/>
              </a:ext>
            </a:extLst>
          </p:cNvPr>
          <p:cNvPicPr>
            <a:picLocks noChangeAspect="1"/>
          </p:cNvPicPr>
          <p:nvPr/>
        </p:nvPicPr>
        <p:blipFill rotWithShape="1">
          <a:blip r:embed="rId2"/>
          <a:srcRect l="20712" r="43632"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2ED8E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762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1026" name="Picture 2" descr="Roblox">
            <a:extLst>
              <a:ext uri="{FF2B5EF4-FFF2-40B4-BE49-F238E27FC236}">
                <a16:creationId xmlns:a16="http://schemas.microsoft.com/office/drawing/2014/main" id="{C083EAB7-C91F-CC82-8313-3444ADBD91A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0" y="21885"/>
            <a:ext cx="12194822" cy="7033460"/>
          </a:xfrm>
          <a:prstGeom prst="rect">
            <a:avLst/>
          </a:prstGeom>
          <a:noFill/>
          <a:extLst>
            <a:ext uri="{909E8E84-426E-40DD-AFC4-6F175D3DCCD1}">
              <a14:hiddenFill xmlns:a14="http://schemas.microsoft.com/office/drawing/2010/main">
                <a:solidFill>
                  <a:srgbClr val="FFFFFF"/>
                </a:solidFill>
              </a14:hiddenFill>
            </a:ext>
          </a:extLst>
        </p:spPr>
      </p:pic>
      <p:sp>
        <p:nvSpPr>
          <p:cNvPr id="5" name="TekstSylinder 4">
            <a:extLst>
              <a:ext uri="{FF2B5EF4-FFF2-40B4-BE49-F238E27FC236}">
                <a16:creationId xmlns:a16="http://schemas.microsoft.com/office/drawing/2014/main" id="{ABB2FFC3-E52B-C9FD-7501-2EBC9C2876E3}"/>
              </a:ext>
            </a:extLst>
          </p:cNvPr>
          <p:cNvSpPr txBox="1"/>
          <p:nvPr/>
        </p:nvSpPr>
        <p:spPr>
          <a:xfrm>
            <a:off x="285006" y="280474"/>
            <a:ext cx="10759045" cy="6555641"/>
          </a:xfrm>
          <a:prstGeom prst="rect">
            <a:avLst/>
          </a:prstGeom>
          <a:noFill/>
        </p:spPr>
        <p:txBody>
          <a:bodyPr wrap="square" rtlCol="0">
            <a:spAutoFit/>
          </a:bodyPr>
          <a:lstStyle/>
          <a:p>
            <a:endParaRPr lang="nb-NO" dirty="0"/>
          </a:p>
          <a:p>
            <a:r>
              <a:rPr lang="nb-NO" sz="3200" b="1" dirty="0">
                <a:highlight>
                  <a:srgbClr val="FFFF00"/>
                </a:highlight>
              </a:rPr>
              <a:t>Kjenner dere elevenes medievaner? – hvordan vil dere bli kjent med dette?</a:t>
            </a:r>
          </a:p>
          <a:p>
            <a:r>
              <a:rPr lang="nb-NO" sz="3200" b="1" dirty="0">
                <a:highlight>
                  <a:srgbClr val="FFFF00"/>
                </a:highlight>
              </a:rPr>
              <a:t>Vet dere hva elevene spiller av spill, og hvilke plattformer de er på?</a:t>
            </a:r>
          </a:p>
          <a:p>
            <a:r>
              <a:rPr lang="nb-NO" sz="3200" b="1" dirty="0">
                <a:highlight>
                  <a:srgbClr val="FFFF00"/>
                </a:highlight>
              </a:rPr>
              <a:t>Har mange mobil?</a:t>
            </a:r>
          </a:p>
          <a:p>
            <a:endParaRPr lang="nb-NO" sz="3200" b="1" dirty="0"/>
          </a:p>
          <a:p>
            <a:endParaRPr lang="nb-NO" sz="3200" b="1" dirty="0"/>
          </a:p>
          <a:p>
            <a:endParaRPr lang="nb-NO" sz="3200" b="1" dirty="0"/>
          </a:p>
          <a:p>
            <a:r>
              <a:rPr lang="nb-NO" sz="3200" b="1" dirty="0">
                <a:highlight>
                  <a:srgbClr val="FFFF00"/>
                </a:highlight>
              </a:rPr>
              <a:t>Hvordan tror dere at mediebruken påvirker elevenes selvforståelse og identitet, og oppfatninger rundt kjønn, kropp og følelser?</a:t>
            </a:r>
          </a:p>
          <a:p>
            <a:r>
              <a:rPr lang="nb-NO" sz="3200" b="1" dirty="0">
                <a:highlight>
                  <a:srgbClr val="FFFF00"/>
                </a:highlight>
              </a:rPr>
              <a:t>Hvilke fag kan dette gripe inn i – tenk tverrfaglighet </a:t>
            </a:r>
          </a:p>
          <a:p>
            <a:endParaRPr lang="nb-NO" dirty="0"/>
          </a:p>
        </p:txBody>
      </p:sp>
    </p:spTree>
    <p:extLst>
      <p:ext uri="{BB962C8B-B14F-4D97-AF65-F5344CB8AC3E}">
        <p14:creationId xmlns:p14="http://schemas.microsoft.com/office/powerpoint/2010/main" val="2166121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91" name="Rectangle 7190">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F2C7727A-2560-61A2-34F7-30CAF5846378}"/>
              </a:ext>
            </a:extLst>
          </p:cNvPr>
          <p:cNvSpPr>
            <a:spLocks noGrp="1"/>
          </p:cNvSpPr>
          <p:nvPr>
            <p:ph type="title"/>
          </p:nvPr>
        </p:nvSpPr>
        <p:spPr>
          <a:xfrm>
            <a:off x="517889" y="4883544"/>
            <a:ext cx="3876086" cy="1556907"/>
          </a:xfrm>
        </p:spPr>
        <p:txBody>
          <a:bodyPr anchor="ctr">
            <a:normAutofit/>
          </a:bodyPr>
          <a:lstStyle/>
          <a:p>
            <a:r>
              <a:rPr lang="nb-NO" sz="3200" dirty="0"/>
              <a:t>Digitale distinksjoner</a:t>
            </a:r>
          </a:p>
        </p:txBody>
      </p:sp>
      <p:sp>
        <p:nvSpPr>
          <p:cNvPr id="7193" name="Rectangle 7192">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5" name="Rectangle 719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Highbrow vs. Lowbrow – Idiom Meaning and Origin">
            <a:extLst>
              <a:ext uri="{FF2B5EF4-FFF2-40B4-BE49-F238E27FC236}">
                <a16:creationId xmlns:a16="http://schemas.microsoft.com/office/drawing/2014/main" id="{074E006A-4A83-87C6-86CC-901A39CC82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29" r="4" b="18980"/>
          <a:stretch/>
        </p:blipFill>
        <p:spPr bwMode="auto">
          <a:xfrm>
            <a:off x="959205" y="364142"/>
            <a:ext cx="10369645" cy="3867993"/>
          </a:xfrm>
          <a:prstGeom prst="rect">
            <a:avLst/>
          </a:prstGeom>
          <a:noFill/>
          <a:extLst>
            <a:ext uri="{909E8E84-426E-40DD-AFC4-6F175D3DCCD1}">
              <a14:hiddenFill xmlns:a14="http://schemas.microsoft.com/office/drawing/2010/main">
                <a:solidFill>
                  <a:srgbClr val="FFFFFF"/>
                </a:solidFill>
              </a14:hiddenFill>
            </a:ext>
          </a:extLst>
        </p:spPr>
      </p:pic>
      <p:sp>
        <p:nvSpPr>
          <p:cNvPr id="7197" name="Rectangle 7196">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DFF446FC-A715-FDD4-5BE6-FFF312DC27E2}"/>
              </a:ext>
            </a:extLst>
          </p:cNvPr>
          <p:cNvSpPr>
            <a:spLocks noGrp="1"/>
          </p:cNvSpPr>
          <p:nvPr>
            <p:ph idx="1"/>
          </p:nvPr>
        </p:nvSpPr>
        <p:spPr>
          <a:xfrm>
            <a:off x="4755487" y="4883544"/>
            <a:ext cx="7257443" cy="1556907"/>
          </a:xfrm>
        </p:spPr>
        <p:txBody>
          <a:bodyPr anchor="ctr">
            <a:normAutofit fontScale="25000" lnSpcReduction="20000"/>
          </a:bodyPr>
          <a:lstStyle/>
          <a:p>
            <a:endParaRPr lang="nb-NO" sz="500" dirty="0"/>
          </a:p>
          <a:p>
            <a:pPr marL="0" indent="0">
              <a:buNone/>
            </a:pPr>
            <a:r>
              <a:rPr lang="nb-NO" sz="7200" dirty="0"/>
              <a:t>Smak</a:t>
            </a:r>
          </a:p>
          <a:p>
            <a:pPr marL="0" indent="0">
              <a:buNone/>
            </a:pPr>
            <a:r>
              <a:rPr lang="nb-NO" sz="7200" dirty="0"/>
              <a:t>Interesser</a:t>
            </a:r>
          </a:p>
          <a:p>
            <a:pPr marL="0" indent="0">
              <a:buNone/>
            </a:pPr>
            <a:endParaRPr lang="nb-NO" sz="7200" dirty="0"/>
          </a:p>
          <a:p>
            <a:pPr marL="0" indent="0">
              <a:buNone/>
            </a:pPr>
            <a:r>
              <a:rPr lang="nb-NO" sz="7200" dirty="0"/>
              <a:t>Skille mellom grupper?</a:t>
            </a:r>
          </a:p>
          <a:p>
            <a:pPr marL="0" indent="0">
              <a:buNone/>
            </a:pPr>
            <a:r>
              <a:rPr lang="nb-NO" sz="7200" dirty="0"/>
              <a:t>Er «noe» verdt mer?</a:t>
            </a:r>
          </a:p>
          <a:p>
            <a:pPr marL="0" indent="0">
              <a:buNone/>
            </a:pPr>
            <a:r>
              <a:rPr lang="nb-NO" sz="7200" dirty="0"/>
              <a:t>Er det digitale et speilbilde av klasse, og klasseforskjeller?</a:t>
            </a:r>
          </a:p>
        </p:txBody>
      </p:sp>
    </p:spTree>
    <p:extLst>
      <p:ext uri="{BB962C8B-B14F-4D97-AF65-F5344CB8AC3E}">
        <p14:creationId xmlns:p14="http://schemas.microsoft.com/office/powerpoint/2010/main" val="132181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4CCDFBC5-9947-F644-96F2-508C51C1D9A3}"/>
              </a:ext>
            </a:extLst>
          </p:cNvPr>
          <p:cNvSpPr>
            <a:spLocks noGrp="1"/>
          </p:cNvSpPr>
          <p:nvPr>
            <p:ph type="title"/>
          </p:nvPr>
        </p:nvSpPr>
        <p:spPr>
          <a:xfrm>
            <a:off x="2311147" y="365760"/>
            <a:ext cx="7569706" cy="1288238"/>
          </a:xfrm>
        </p:spPr>
        <p:txBody>
          <a:bodyPr anchor="ctr">
            <a:normAutofit/>
          </a:bodyPr>
          <a:lstStyle/>
          <a:p>
            <a:pPr algn="ctr"/>
            <a:r>
              <a:rPr lang="nb-NO" dirty="0"/>
              <a:t>NB!</a:t>
            </a:r>
          </a:p>
        </p:txBody>
      </p:sp>
      <p:sp>
        <p:nvSpPr>
          <p:cNvPr id="3" name="Plassholder for innhold 2">
            <a:extLst>
              <a:ext uri="{FF2B5EF4-FFF2-40B4-BE49-F238E27FC236}">
                <a16:creationId xmlns:a16="http://schemas.microsoft.com/office/drawing/2014/main" id="{1C51B44C-6817-C641-B8B7-3587C771ADE2}"/>
              </a:ext>
            </a:extLst>
          </p:cNvPr>
          <p:cNvSpPr>
            <a:spLocks noGrp="1"/>
          </p:cNvSpPr>
          <p:nvPr>
            <p:ph idx="1"/>
          </p:nvPr>
        </p:nvSpPr>
        <p:spPr>
          <a:xfrm>
            <a:off x="2165569" y="1956816"/>
            <a:ext cx="7860863" cy="4024884"/>
          </a:xfrm>
        </p:spPr>
        <p:txBody>
          <a:bodyPr anchor="t">
            <a:normAutofit fontScale="92500" lnSpcReduction="10000"/>
          </a:bodyPr>
          <a:lstStyle/>
          <a:p>
            <a:r>
              <a:rPr lang="nb-NO" sz="2400" dirty="0"/>
              <a:t>Se</a:t>
            </a:r>
            <a:r>
              <a:rPr lang="nb-NO" sz="3200" dirty="0"/>
              <a:t>lv om du har tilgang til teknologi, er det hvordan du </a:t>
            </a:r>
            <a:r>
              <a:rPr lang="nb-NO" sz="3200" b="1" dirty="0"/>
              <a:t>bruker</a:t>
            </a:r>
            <a:r>
              <a:rPr lang="nb-NO" sz="3200" dirty="0"/>
              <a:t> den for å skape verdi som teller. </a:t>
            </a:r>
          </a:p>
          <a:p>
            <a:r>
              <a:rPr lang="nb-NO" sz="3200" dirty="0"/>
              <a:t>Distinksjon (</a:t>
            </a:r>
            <a:r>
              <a:rPr lang="nb-NO" sz="3200" dirty="0" err="1"/>
              <a:t>Bourdieu</a:t>
            </a:r>
            <a:r>
              <a:rPr lang="nb-NO" sz="3200" dirty="0"/>
              <a:t>)kan brukes til å forstå hvem som inkluderes og ekskluderes i en gruppe. Dette knyttes igjen til status, hvor de forskjellige kapitalene er viktige markører for om du er ute eller inne</a:t>
            </a:r>
          </a:p>
          <a:p>
            <a:r>
              <a:rPr lang="nb-NO" sz="3200" b="1" dirty="0"/>
              <a:t>Digital distinksjon?</a:t>
            </a:r>
          </a:p>
          <a:p>
            <a:pPr marL="0" indent="0">
              <a:buNone/>
            </a:pPr>
            <a:endParaRPr lang="nb-NO" sz="2400" dirty="0"/>
          </a:p>
        </p:txBody>
      </p:sp>
    </p:spTree>
    <p:extLst>
      <p:ext uri="{BB962C8B-B14F-4D97-AF65-F5344CB8AC3E}">
        <p14:creationId xmlns:p14="http://schemas.microsoft.com/office/powerpoint/2010/main" val="2311230137"/>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4828C294-D167-B04A-AC06-B5F68FD334B7}"/>
              </a:ext>
            </a:extLst>
          </p:cNvPr>
          <p:cNvSpPr>
            <a:spLocks noGrp="1"/>
          </p:cNvSpPr>
          <p:nvPr>
            <p:ph type="title"/>
          </p:nvPr>
        </p:nvSpPr>
        <p:spPr>
          <a:xfrm>
            <a:off x="838200" y="631825"/>
            <a:ext cx="10515600" cy="1325563"/>
          </a:xfrm>
        </p:spPr>
        <p:txBody>
          <a:bodyPr>
            <a:normAutofit/>
          </a:bodyPr>
          <a:lstStyle/>
          <a:p>
            <a:r>
              <a:rPr lang="nb-NO" b="1" dirty="0"/>
              <a:t>Digital distinksjon og bruken av kapitalene på sosiale medier</a:t>
            </a:r>
            <a:endParaRPr lang="nb-NO" dirty="0"/>
          </a:p>
        </p:txBody>
      </p:sp>
      <p:sp>
        <p:nvSpPr>
          <p:cNvPr id="3" name="Plassholder for innhold 2">
            <a:extLst>
              <a:ext uri="{FF2B5EF4-FFF2-40B4-BE49-F238E27FC236}">
                <a16:creationId xmlns:a16="http://schemas.microsoft.com/office/drawing/2014/main" id="{117D3C1E-1EED-B341-8FB1-16FAF58DC0F3}"/>
              </a:ext>
            </a:extLst>
          </p:cNvPr>
          <p:cNvSpPr>
            <a:spLocks noGrp="1"/>
          </p:cNvSpPr>
          <p:nvPr>
            <p:ph idx="1"/>
          </p:nvPr>
        </p:nvSpPr>
        <p:spPr>
          <a:xfrm>
            <a:off x="838200" y="2057400"/>
            <a:ext cx="10515600" cy="3871762"/>
          </a:xfrm>
        </p:spPr>
        <p:txBody>
          <a:bodyPr>
            <a:normAutofit/>
          </a:bodyPr>
          <a:lstStyle/>
          <a:p>
            <a:r>
              <a:rPr lang="nb-NO" sz="2400" dirty="0"/>
              <a:t>De sosiale digitale gruppene som samhandler på sosiale medier, deler like verdier, har felles oppfatninger av hva som er verdifullt og at dette forhandles kontinuerlig.</a:t>
            </a:r>
          </a:p>
          <a:p>
            <a:r>
              <a:rPr lang="nb-NO" sz="2400" dirty="0"/>
              <a:t>For de som står utenfor kan det kanskje være vanskelig å forstå at deling av bilder fra en ferie, å vise hva man har kjøpt eller å vise sin kropp verdsettes forskjellig i forskjellige digitale grupper. </a:t>
            </a:r>
          </a:p>
          <a:p>
            <a:r>
              <a:rPr lang="nb-NO" sz="2400" dirty="0"/>
              <a:t>De felles verdiene og oppfatningene kan være vanskelig å få tak i, hvis man ikke selv deltar i den digitale distinksjonen, siden det er i samhandlingen mellom de som deler og kommenterer, at det forhandles og bekreftes hva som har verdi. </a:t>
            </a:r>
          </a:p>
        </p:txBody>
      </p:sp>
    </p:spTree>
    <p:extLst>
      <p:ext uri="{BB962C8B-B14F-4D97-AF65-F5344CB8AC3E}">
        <p14:creationId xmlns:p14="http://schemas.microsoft.com/office/powerpoint/2010/main" val="1737301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4866D3C9-54E8-8143-9503-10B8EAC68A36}"/>
              </a:ext>
            </a:extLst>
          </p:cNvPr>
          <p:cNvSpPr>
            <a:spLocks noGrp="1"/>
          </p:cNvSpPr>
          <p:nvPr>
            <p:ph type="title"/>
          </p:nvPr>
        </p:nvSpPr>
        <p:spPr>
          <a:xfrm>
            <a:off x="804672" y="640080"/>
            <a:ext cx="3282696" cy="5257800"/>
          </a:xfrm>
        </p:spPr>
        <p:txBody>
          <a:bodyPr>
            <a:normAutofit/>
          </a:bodyPr>
          <a:lstStyle/>
          <a:p>
            <a:r>
              <a:rPr lang="nb-NO">
                <a:solidFill>
                  <a:schemeClr val="bg1"/>
                </a:solidFill>
              </a:rPr>
              <a:t>Hvorfor deltar vi på sosiale medier?</a:t>
            </a:r>
          </a:p>
        </p:txBody>
      </p:sp>
      <p:sp>
        <p:nvSpPr>
          <p:cNvPr id="3" name="Plassholder for innhold 2">
            <a:extLst>
              <a:ext uri="{FF2B5EF4-FFF2-40B4-BE49-F238E27FC236}">
                <a16:creationId xmlns:a16="http://schemas.microsoft.com/office/drawing/2014/main" id="{8636E273-8FE9-2046-B372-103E0B905C74}"/>
              </a:ext>
            </a:extLst>
          </p:cNvPr>
          <p:cNvSpPr>
            <a:spLocks noGrp="1"/>
          </p:cNvSpPr>
          <p:nvPr>
            <p:ph idx="1"/>
          </p:nvPr>
        </p:nvSpPr>
        <p:spPr>
          <a:xfrm>
            <a:off x="5358384" y="640081"/>
            <a:ext cx="6024654" cy="5257800"/>
          </a:xfrm>
        </p:spPr>
        <p:txBody>
          <a:bodyPr anchor="ctr">
            <a:normAutofit/>
          </a:bodyPr>
          <a:lstStyle/>
          <a:p>
            <a:pPr marL="0" indent="0">
              <a:buNone/>
            </a:pPr>
            <a:r>
              <a:rPr lang="nb-NO" sz="2400" dirty="0"/>
              <a:t>Digitaliseringen av livene våre setter folkehelse og livsmestring i et nytt perspektiv. </a:t>
            </a:r>
          </a:p>
          <a:p>
            <a:pPr marL="0" indent="0">
              <a:buNone/>
            </a:pPr>
            <a:endParaRPr lang="nb-NO" sz="2400" dirty="0"/>
          </a:p>
          <a:p>
            <a:pPr marL="0" indent="0">
              <a:buNone/>
            </a:pPr>
            <a:r>
              <a:rPr lang="nb-NO" sz="2400" dirty="0"/>
              <a:t>Internett er for preget av individualisme, markedskrefter og forskjellig engasjement for et politisk medborgerskap (Ryland, 2018)</a:t>
            </a:r>
          </a:p>
          <a:p>
            <a:pPr marL="0" indent="0">
              <a:buNone/>
            </a:pPr>
            <a:endParaRPr lang="nb-NO" sz="2400" dirty="0"/>
          </a:p>
          <a:p>
            <a:pPr marL="0" indent="0">
              <a:buNone/>
            </a:pPr>
            <a:r>
              <a:rPr lang="nb-NO" sz="2400" dirty="0"/>
              <a:t>Annerkjennelse?</a:t>
            </a:r>
          </a:p>
        </p:txBody>
      </p:sp>
    </p:spTree>
    <p:extLst>
      <p:ext uri="{BB962C8B-B14F-4D97-AF65-F5344CB8AC3E}">
        <p14:creationId xmlns:p14="http://schemas.microsoft.com/office/powerpoint/2010/main" val="2482883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C7E20B1D-A8BE-894D-9006-12C6962F3B1F}"/>
              </a:ext>
            </a:extLst>
          </p:cNvPr>
          <p:cNvSpPr>
            <a:spLocks noGrp="1"/>
          </p:cNvSpPr>
          <p:nvPr>
            <p:ph idx="1"/>
          </p:nvPr>
        </p:nvSpPr>
        <p:spPr>
          <a:xfrm>
            <a:off x="838200" y="375138"/>
            <a:ext cx="10515600" cy="5801825"/>
          </a:xfrm>
        </p:spPr>
        <p:txBody>
          <a:bodyPr>
            <a:normAutofit fontScale="92500"/>
          </a:bodyPr>
          <a:lstStyle/>
          <a:p>
            <a:r>
              <a:rPr lang="nb-NO" b="1" u="sng" dirty="0"/>
              <a:t>Dimensjon 1</a:t>
            </a:r>
            <a:r>
              <a:rPr lang="nb-NO" b="1" dirty="0"/>
              <a:t>: Vi trenger anerkjennelse gjennom kjærlighet og vennskap. </a:t>
            </a:r>
            <a:r>
              <a:rPr lang="nb-NO" dirty="0"/>
              <a:t>Den positive selvfølelsen, selvtilliten og identitetsoppbyggingen skjer først gjennom familie, for så å få en større plass hos venner. Kjærlighet er også en viktig faktor, som gjennom opplevelsen av anerkjennelse skaper en dypere relasjon til andre. </a:t>
            </a:r>
          </a:p>
          <a:p>
            <a:r>
              <a:rPr lang="nb-NO" b="1" u="sng" dirty="0"/>
              <a:t>Dimensjon 2:</a:t>
            </a:r>
            <a:r>
              <a:rPr lang="nb-NO" b="1" dirty="0"/>
              <a:t> Vi ønsker aksept som gir følelsen av likeverd.</a:t>
            </a:r>
            <a:r>
              <a:rPr lang="nb-NO" dirty="0"/>
              <a:t> Ved å få bekreftelser på sosiale medier gjennom likes eller kommentarer kan følelsen av å delta i et digitalt sosialt felleskap gi følelsen av aksept og at man har menneskelig verdi, og dermed også at man er likeverdig. </a:t>
            </a:r>
          </a:p>
          <a:p>
            <a:r>
              <a:rPr lang="nb-NO" b="1" u="sng" dirty="0"/>
              <a:t>Dimensjon 3:</a:t>
            </a:r>
            <a:r>
              <a:rPr lang="nb-NO" b="1" dirty="0"/>
              <a:t> Vi ønsker sosial anerkjennelse for individualitet og toleranse. </a:t>
            </a:r>
            <a:r>
              <a:rPr lang="nb-NO" dirty="0"/>
              <a:t>En konto på </a:t>
            </a:r>
            <a:r>
              <a:rPr lang="nb-NO" dirty="0" err="1"/>
              <a:t>Instagram</a:t>
            </a:r>
            <a:r>
              <a:rPr lang="nb-NO" dirty="0"/>
              <a:t>, </a:t>
            </a:r>
            <a:r>
              <a:rPr lang="nb-NO" dirty="0" err="1"/>
              <a:t>Snapchat</a:t>
            </a:r>
            <a:r>
              <a:rPr lang="nb-NO" dirty="0"/>
              <a:t> eller </a:t>
            </a:r>
            <a:r>
              <a:rPr lang="nb-NO" dirty="0" err="1"/>
              <a:t>Tiktok</a:t>
            </a:r>
            <a:r>
              <a:rPr lang="nb-NO" dirty="0"/>
              <a:t> er personlig. Den handler om deg og ditt liv. Den anerkjennelse du får gjennom interaksjoner med andre brukere på mediet kan da tolkes som en anerkjennelse av din individualitet og at det er plass til deg som du er (toleranse</a:t>
            </a:r>
          </a:p>
          <a:p>
            <a:endParaRPr lang="nb-NO" dirty="0"/>
          </a:p>
        </p:txBody>
      </p:sp>
    </p:spTree>
    <p:extLst>
      <p:ext uri="{BB962C8B-B14F-4D97-AF65-F5344CB8AC3E}">
        <p14:creationId xmlns:p14="http://schemas.microsoft.com/office/powerpoint/2010/main" val="2961474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24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2FD67AE8-B988-CE44-94DA-1EEDDB820DEF}"/>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Et eksperiment – den digitale distinksjonen</a:t>
            </a:r>
          </a:p>
        </p:txBody>
      </p:sp>
      <p:pic>
        <p:nvPicPr>
          <p:cNvPr id="4" name="Plassholder for innhold 3">
            <a:extLst>
              <a:ext uri="{FF2B5EF4-FFF2-40B4-BE49-F238E27FC236}">
                <a16:creationId xmlns:a16="http://schemas.microsoft.com/office/drawing/2014/main" id="{9217DD17-A838-5B4B-9D03-0DE6D638F004}"/>
              </a:ext>
            </a:extLst>
          </p:cNvPr>
          <p:cNvPicPr>
            <a:picLocks noGrp="1" noChangeAspect="1"/>
          </p:cNvPicPr>
          <p:nvPr>
            <p:ph idx="1"/>
          </p:nvPr>
        </p:nvPicPr>
        <p:blipFill>
          <a:blip r:embed="rId2"/>
          <a:stretch>
            <a:fillRect/>
          </a:stretch>
        </p:blipFill>
        <p:spPr>
          <a:xfrm>
            <a:off x="4038600" y="1180993"/>
            <a:ext cx="7188199" cy="4492624"/>
          </a:xfrm>
          <a:prstGeom prst="rect">
            <a:avLst/>
          </a:prstGeom>
        </p:spPr>
      </p:pic>
    </p:spTree>
    <p:extLst>
      <p:ext uri="{BB962C8B-B14F-4D97-AF65-F5344CB8AC3E}">
        <p14:creationId xmlns:p14="http://schemas.microsoft.com/office/powerpoint/2010/main" val="2182561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DE4754-AE32-DEAA-BDAA-AD62458ABB5E}"/>
              </a:ext>
            </a:extLst>
          </p:cNvPr>
          <p:cNvSpPr>
            <a:spLocks noGrp="1"/>
          </p:cNvSpPr>
          <p:nvPr>
            <p:ph type="title"/>
          </p:nvPr>
        </p:nvSpPr>
        <p:spPr/>
        <p:txBody>
          <a:bodyPr/>
          <a:lstStyle/>
          <a:p>
            <a:r>
              <a:rPr lang="nb-NO" dirty="0"/>
              <a:t>Litteratur</a:t>
            </a:r>
          </a:p>
        </p:txBody>
      </p:sp>
      <p:sp>
        <p:nvSpPr>
          <p:cNvPr id="3" name="Plassholder for innhold 2">
            <a:extLst>
              <a:ext uri="{FF2B5EF4-FFF2-40B4-BE49-F238E27FC236}">
                <a16:creationId xmlns:a16="http://schemas.microsoft.com/office/drawing/2014/main" id="{BC67E859-4E26-C165-6B3B-C1CC7777A3EB}"/>
              </a:ext>
            </a:extLst>
          </p:cNvPr>
          <p:cNvSpPr>
            <a:spLocks noGrp="1"/>
          </p:cNvSpPr>
          <p:nvPr>
            <p:ph idx="1"/>
          </p:nvPr>
        </p:nvSpPr>
        <p:spPr/>
        <p:txBody>
          <a:bodyPr>
            <a:normAutofit/>
          </a:bodyPr>
          <a:lstStyle/>
          <a:p>
            <a:pPr marL="0" indent="0">
              <a:buNone/>
            </a:pPr>
            <a:r>
              <a:rPr lang="nb-NO" sz="1700" dirty="0">
                <a:latin typeface="+mj-lt"/>
              </a:rPr>
              <a:t>Milosevic, T., </a:t>
            </a:r>
            <a:r>
              <a:rPr lang="nb-NO" sz="1700" dirty="0" err="1">
                <a:latin typeface="+mj-lt"/>
              </a:rPr>
              <a:t>Bhroin</a:t>
            </a:r>
            <a:r>
              <a:rPr lang="nb-NO" sz="1700" dirty="0">
                <a:latin typeface="+mj-lt"/>
              </a:rPr>
              <a:t>, N. N., Ólafsson, K., Staksrud, E. &amp; </a:t>
            </a:r>
            <a:r>
              <a:rPr lang="nb-NO" sz="1700" dirty="0" err="1">
                <a:latin typeface="+mj-lt"/>
              </a:rPr>
              <a:t>Wachs</a:t>
            </a:r>
            <a:r>
              <a:rPr lang="nb-NO" sz="1700" dirty="0">
                <a:latin typeface="+mj-lt"/>
              </a:rPr>
              <a:t>, S. (2022). Time spent online and </a:t>
            </a:r>
            <a:r>
              <a:rPr lang="nb-NO" sz="1700" dirty="0" err="1">
                <a:latin typeface="+mj-lt"/>
              </a:rPr>
              <a:t>children’s</a:t>
            </a:r>
            <a:r>
              <a:rPr lang="nb-NO" sz="1700" dirty="0">
                <a:latin typeface="+mj-lt"/>
              </a:rPr>
              <a:t> </a:t>
            </a:r>
            <a:r>
              <a:rPr lang="nb-NO" sz="1700" dirty="0" err="1">
                <a:latin typeface="+mj-lt"/>
              </a:rPr>
              <a:t>self-reported</a:t>
            </a:r>
            <a:r>
              <a:rPr lang="nb-NO" sz="1700" dirty="0">
                <a:latin typeface="+mj-lt"/>
              </a:rPr>
              <a:t> </a:t>
            </a:r>
            <a:r>
              <a:rPr lang="nb-NO" sz="1700" dirty="0" err="1">
                <a:latin typeface="+mj-lt"/>
              </a:rPr>
              <a:t>life</a:t>
            </a:r>
            <a:r>
              <a:rPr lang="nb-NO" sz="1700" dirty="0">
                <a:latin typeface="+mj-lt"/>
              </a:rPr>
              <a:t> </a:t>
            </a:r>
            <a:r>
              <a:rPr lang="nb-NO" sz="1700" dirty="0" err="1">
                <a:latin typeface="+mj-lt"/>
              </a:rPr>
              <a:t>satisfaction</a:t>
            </a:r>
            <a:r>
              <a:rPr lang="nb-NO" sz="1700" dirty="0">
                <a:latin typeface="+mj-lt"/>
              </a:rPr>
              <a:t> in Norway: The </a:t>
            </a:r>
            <a:r>
              <a:rPr lang="nb-NO" sz="1700" dirty="0" err="1">
                <a:latin typeface="+mj-lt"/>
              </a:rPr>
              <a:t>socio-ecological</a:t>
            </a:r>
            <a:r>
              <a:rPr lang="nb-NO" sz="1700" dirty="0">
                <a:latin typeface="+mj-lt"/>
              </a:rPr>
              <a:t> </a:t>
            </a:r>
            <a:r>
              <a:rPr lang="nb-NO" sz="1700" dirty="0" err="1">
                <a:latin typeface="+mj-lt"/>
              </a:rPr>
              <a:t>perspective</a:t>
            </a:r>
            <a:r>
              <a:rPr lang="nb-NO" sz="1700" dirty="0">
                <a:latin typeface="+mj-lt"/>
              </a:rPr>
              <a:t>. New media &amp; </a:t>
            </a:r>
            <a:r>
              <a:rPr lang="nb-NO" sz="1700" dirty="0" err="1">
                <a:latin typeface="+mj-lt"/>
              </a:rPr>
              <a:t>society</a:t>
            </a:r>
            <a:r>
              <a:rPr lang="nb-NO" sz="1700" dirty="0">
                <a:latin typeface="+mj-lt"/>
              </a:rPr>
              <a:t>.</a:t>
            </a:r>
          </a:p>
          <a:p>
            <a:pPr marL="0" indent="0">
              <a:buNone/>
            </a:pPr>
            <a:r>
              <a:rPr lang="nb-NO" sz="1700" dirty="0">
                <a:latin typeface="+mj-lt"/>
              </a:rPr>
              <a:t>Kapella, O., Schmidt, E-M., </a:t>
            </a:r>
            <a:r>
              <a:rPr lang="nb-NO" sz="1700" dirty="0" err="1">
                <a:latin typeface="+mj-lt"/>
              </a:rPr>
              <a:t>Vogl</a:t>
            </a:r>
            <a:r>
              <a:rPr lang="nb-NO" sz="1700" dirty="0">
                <a:latin typeface="+mj-lt"/>
              </a:rPr>
              <a:t>. S. (2022). Integration </a:t>
            </a:r>
            <a:r>
              <a:rPr lang="nb-NO" sz="1700" dirty="0" err="1">
                <a:latin typeface="+mj-lt"/>
              </a:rPr>
              <a:t>of</a:t>
            </a:r>
            <a:r>
              <a:rPr lang="nb-NO" sz="1700" dirty="0">
                <a:latin typeface="+mj-lt"/>
              </a:rPr>
              <a:t> digital </a:t>
            </a:r>
            <a:r>
              <a:rPr lang="nb-NO" sz="1700" dirty="0" err="1">
                <a:latin typeface="+mj-lt"/>
              </a:rPr>
              <a:t>technologies</a:t>
            </a:r>
            <a:r>
              <a:rPr lang="nb-NO" sz="1700" dirty="0">
                <a:latin typeface="+mj-lt"/>
              </a:rPr>
              <a:t> in families </a:t>
            </a:r>
            <a:r>
              <a:rPr lang="nb-NO" sz="1700" dirty="0" err="1">
                <a:latin typeface="+mj-lt"/>
              </a:rPr>
              <a:t>with</a:t>
            </a:r>
            <a:r>
              <a:rPr lang="nb-NO" sz="1700" dirty="0">
                <a:latin typeface="+mj-lt"/>
              </a:rPr>
              <a:t> </a:t>
            </a:r>
            <a:r>
              <a:rPr lang="nb-NO" sz="1700" dirty="0" err="1">
                <a:latin typeface="+mj-lt"/>
              </a:rPr>
              <a:t>children</a:t>
            </a:r>
            <a:r>
              <a:rPr lang="nb-NO" sz="1700" dirty="0">
                <a:latin typeface="+mj-lt"/>
              </a:rPr>
              <a:t> </a:t>
            </a:r>
            <a:r>
              <a:rPr lang="nb-NO" sz="1700" dirty="0" err="1">
                <a:latin typeface="+mj-lt"/>
              </a:rPr>
              <a:t>aged</a:t>
            </a:r>
            <a:r>
              <a:rPr lang="nb-NO" sz="1700" dirty="0">
                <a:latin typeface="+mj-lt"/>
              </a:rPr>
              <a:t> 5-10 </a:t>
            </a:r>
            <a:r>
              <a:rPr lang="nb-NO" sz="1700" dirty="0" err="1">
                <a:latin typeface="+mj-lt"/>
              </a:rPr>
              <a:t>years</a:t>
            </a:r>
            <a:r>
              <a:rPr lang="nb-NO" sz="1700" dirty="0">
                <a:latin typeface="+mj-lt"/>
              </a:rPr>
              <a:t>. A </a:t>
            </a:r>
            <a:r>
              <a:rPr lang="nb-NO" sz="1700" dirty="0" err="1">
                <a:latin typeface="+mj-lt"/>
              </a:rPr>
              <a:t>synthesis</a:t>
            </a:r>
            <a:r>
              <a:rPr lang="nb-NO" sz="1700" dirty="0">
                <a:latin typeface="+mj-lt"/>
              </a:rPr>
              <a:t> report </a:t>
            </a:r>
            <a:r>
              <a:rPr lang="nb-NO" sz="1700" dirty="0" err="1">
                <a:latin typeface="+mj-lt"/>
              </a:rPr>
              <a:t>of</a:t>
            </a:r>
            <a:r>
              <a:rPr lang="nb-NO" sz="1700" dirty="0">
                <a:latin typeface="+mj-lt"/>
              </a:rPr>
              <a:t> </a:t>
            </a:r>
            <a:r>
              <a:rPr lang="nb-NO" sz="1700" dirty="0" err="1">
                <a:latin typeface="+mj-lt"/>
              </a:rPr>
              <a:t>four</a:t>
            </a:r>
            <a:r>
              <a:rPr lang="nb-NO" sz="1700" dirty="0">
                <a:latin typeface="+mj-lt"/>
              </a:rPr>
              <a:t> European country case studies. </a:t>
            </a:r>
            <a:r>
              <a:rPr lang="nb-NO" sz="1700" dirty="0" err="1">
                <a:latin typeface="+mj-lt"/>
              </a:rPr>
              <a:t>DigiGen</a:t>
            </a:r>
            <a:r>
              <a:rPr lang="nb-NO" sz="1700" dirty="0">
                <a:latin typeface="+mj-lt"/>
              </a:rPr>
              <a:t>.</a:t>
            </a:r>
          </a:p>
          <a:p>
            <a:pPr marL="0" indent="0">
              <a:buNone/>
            </a:pPr>
            <a:r>
              <a:rPr lang="en-US" sz="1700" kern="100" dirty="0" err="1">
                <a:solidFill>
                  <a:srgbClr val="000000"/>
                </a:solidFill>
                <a:effectLst/>
                <a:latin typeface="+mj-lt"/>
                <a:ea typeface="Calibri" panose="020F0502020204030204" pitchFamily="34" charset="0"/>
                <a:cs typeface="Times New Roman" panose="02020603050405020304" pitchFamily="18" charset="0"/>
              </a:rPr>
              <a:t>Lafton</a:t>
            </a:r>
            <a:r>
              <a:rPr lang="en-US" sz="1700" kern="100" dirty="0">
                <a:solidFill>
                  <a:srgbClr val="000000"/>
                </a:solidFill>
                <a:effectLst/>
                <a:latin typeface="+mj-lt"/>
                <a:ea typeface="Calibri" panose="020F0502020204030204" pitchFamily="34" charset="0"/>
                <a:cs typeface="Times New Roman" panose="02020603050405020304" pitchFamily="18" charset="0"/>
              </a:rPr>
              <a:t> </a:t>
            </a:r>
            <a:r>
              <a:rPr lang="en-US" sz="1700" kern="100" dirty="0" err="1">
                <a:solidFill>
                  <a:srgbClr val="000000"/>
                </a:solidFill>
                <a:effectLst/>
                <a:latin typeface="+mj-lt"/>
                <a:ea typeface="Calibri" panose="020F0502020204030204" pitchFamily="34" charset="0"/>
                <a:cs typeface="Times New Roman" panose="02020603050405020304" pitchFamily="18" charset="0"/>
              </a:rPr>
              <a:t>et.al</a:t>
            </a:r>
            <a:r>
              <a:rPr lang="en-US" sz="1700" kern="100" dirty="0">
                <a:solidFill>
                  <a:srgbClr val="000000"/>
                </a:solidFill>
                <a:effectLst/>
                <a:latin typeface="+mj-lt"/>
                <a:ea typeface="Calibri" panose="020F0502020204030204" pitchFamily="34" charset="0"/>
                <a:cs typeface="Times New Roman" panose="02020603050405020304" pitchFamily="18" charset="0"/>
              </a:rPr>
              <a:t>. (2024). Parental mediation and children`s well-being in family life in Norway.</a:t>
            </a:r>
            <a:r>
              <a:rPr lang="nb-NO" sz="1700" kern="100" dirty="0">
                <a:latin typeface="+mj-lt"/>
                <a:ea typeface="Calibri" panose="020F0502020204030204" pitchFamily="34" charset="0"/>
                <a:cs typeface="Times New Roman" panose="02020603050405020304" pitchFamily="18" charset="0"/>
              </a:rPr>
              <a:t> </a:t>
            </a:r>
            <a:r>
              <a:rPr lang="en-US" sz="1700" i="1" kern="100" dirty="0">
                <a:solidFill>
                  <a:srgbClr val="000000"/>
                </a:solidFill>
                <a:effectLst/>
                <a:latin typeface="+mj-lt"/>
                <a:ea typeface="Calibri" panose="020F0502020204030204" pitchFamily="34" charset="0"/>
                <a:cs typeface="Times New Roman" panose="02020603050405020304" pitchFamily="18" charset="0"/>
              </a:rPr>
              <a:t>Journal of Children and Media </a:t>
            </a:r>
            <a:r>
              <a:rPr lang="en-US" sz="1700" kern="100" dirty="0">
                <a:solidFill>
                  <a:srgbClr val="000000"/>
                </a:solidFill>
                <a:effectLst/>
                <a:latin typeface="+mj-lt"/>
                <a:ea typeface="Calibri" panose="020F0502020204030204" pitchFamily="34" charset="0"/>
                <a:cs typeface="Times New Roman" panose="02020603050405020304" pitchFamily="18" charset="0"/>
              </a:rPr>
              <a:t>(</a:t>
            </a:r>
            <a:r>
              <a:rPr lang="en-US" sz="1700" kern="100" dirty="0" err="1">
                <a:solidFill>
                  <a:srgbClr val="000000"/>
                </a:solidFill>
                <a:effectLst/>
                <a:latin typeface="+mj-lt"/>
                <a:ea typeface="Calibri" panose="020F0502020204030204" pitchFamily="34" charset="0"/>
                <a:cs typeface="Times New Roman" panose="02020603050405020304" pitchFamily="18" charset="0"/>
              </a:rPr>
              <a:t>kommer</a:t>
            </a:r>
            <a:r>
              <a:rPr lang="en-US" sz="1700" kern="100" dirty="0">
                <a:solidFill>
                  <a:srgbClr val="000000"/>
                </a:solidFill>
                <a:effectLst/>
                <a:latin typeface="+mj-lt"/>
                <a:ea typeface="Calibri" panose="020F0502020204030204" pitchFamily="34" charset="0"/>
                <a:cs typeface="Times New Roman" panose="02020603050405020304" pitchFamily="18" charset="0"/>
              </a:rPr>
              <a:t> 2024)</a:t>
            </a:r>
            <a:endParaRPr lang="nb-NO" sz="1700" kern="100" dirty="0">
              <a:effectLst/>
              <a:latin typeface="+mj-lt"/>
              <a:ea typeface="Calibri" panose="020F0502020204030204" pitchFamily="34" charset="0"/>
              <a:cs typeface="Times New Roman" panose="02020603050405020304" pitchFamily="18" charset="0"/>
            </a:endParaRPr>
          </a:p>
          <a:p>
            <a:pPr marL="0" indent="0">
              <a:buNone/>
            </a:pPr>
            <a:r>
              <a:rPr lang="en-US" sz="1700" kern="100" dirty="0">
                <a:solidFill>
                  <a:srgbClr val="000000"/>
                </a:solidFill>
                <a:effectLst/>
                <a:latin typeface="+mj-lt"/>
                <a:ea typeface="Calibri" panose="020F0502020204030204" pitchFamily="34" charset="0"/>
                <a:cs typeface="Times New Roman" panose="02020603050405020304" pitchFamily="18" charset="0"/>
              </a:rPr>
              <a:t>Livingstone, S. (2011). Internet, children and youth. </a:t>
            </a:r>
            <a:r>
              <a:rPr lang="en-US" sz="1700" i="1" kern="100" dirty="0">
                <a:solidFill>
                  <a:srgbClr val="000000"/>
                </a:solidFill>
                <a:effectLst/>
                <a:latin typeface="+mj-lt"/>
                <a:ea typeface="Calibri" panose="020F0502020204030204" pitchFamily="34" charset="0"/>
                <a:cs typeface="Times New Roman" panose="02020603050405020304" pitchFamily="18" charset="0"/>
              </a:rPr>
              <a:t>The Handbook of Internet Studies</a:t>
            </a:r>
            <a:r>
              <a:rPr lang="en-US" sz="1700" kern="100" dirty="0">
                <a:solidFill>
                  <a:srgbClr val="000000"/>
                </a:solidFill>
                <a:effectLst/>
                <a:latin typeface="+mj-lt"/>
                <a:ea typeface="Calibri" panose="020F0502020204030204" pitchFamily="34" charset="0"/>
                <a:cs typeface="Times New Roman" panose="02020603050405020304" pitchFamily="18" charset="0"/>
              </a:rPr>
              <a:t> (s. 348-368). Wiley-Blackwell. </a:t>
            </a:r>
          </a:p>
          <a:p>
            <a:pPr marL="0" indent="0">
              <a:buNone/>
            </a:pPr>
            <a:r>
              <a:rPr lang="en-US" sz="1700" kern="100" dirty="0">
                <a:solidFill>
                  <a:srgbClr val="000000"/>
                </a:solidFill>
                <a:effectLst/>
                <a:latin typeface="+mj-lt"/>
                <a:ea typeface="Calibri" panose="020F0502020204030204" pitchFamily="34" charset="0"/>
                <a:cs typeface="Times New Roman" panose="02020603050405020304" pitchFamily="18" charset="0"/>
              </a:rPr>
              <a:t>Livingstone, S., </a:t>
            </a:r>
            <a:r>
              <a:rPr lang="en-US" sz="1700" kern="100" dirty="0" err="1">
                <a:solidFill>
                  <a:srgbClr val="000000"/>
                </a:solidFill>
                <a:effectLst/>
                <a:latin typeface="+mj-lt"/>
                <a:ea typeface="Calibri" panose="020F0502020204030204" pitchFamily="34" charset="0"/>
                <a:cs typeface="Times New Roman" panose="02020603050405020304" pitchFamily="18" charset="0"/>
              </a:rPr>
              <a:t>Mascheroni</a:t>
            </a:r>
            <a:r>
              <a:rPr lang="en-US" sz="1700" kern="100" dirty="0">
                <a:solidFill>
                  <a:srgbClr val="000000"/>
                </a:solidFill>
                <a:effectLst/>
                <a:latin typeface="+mj-lt"/>
                <a:ea typeface="Calibri" panose="020F0502020204030204" pitchFamily="34" charset="0"/>
                <a:cs typeface="Times New Roman" panose="02020603050405020304" pitchFamily="18" charset="0"/>
              </a:rPr>
              <a:t>, G. &amp; </a:t>
            </a:r>
            <a:r>
              <a:rPr lang="en-US" sz="1700" kern="100" dirty="0" err="1">
                <a:solidFill>
                  <a:srgbClr val="000000"/>
                </a:solidFill>
                <a:effectLst/>
                <a:latin typeface="+mj-lt"/>
                <a:ea typeface="Calibri" panose="020F0502020204030204" pitchFamily="34" charset="0"/>
                <a:cs typeface="Times New Roman" panose="02020603050405020304" pitchFamily="18" charset="0"/>
              </a:rPr>
              <a:t>Stoilova</a:t>
            </a:r>
            <a:r>
              <a:rPr lang="en-US" sz="1700" kern="100" dirty="0">
                <a:solidFill>
                  <a:srgbClr val="000000"/>
                </a:solidFill>
                <a:effectLst/>
                <a:latin typeface="+mj-lt"/>
                <a:ea typeface="Calibri" panose="020F0502020204030204" pitchFamily="34" charset="0"/>
                <a:cs typeface="Times New Roman" panose="02020603050405020304" pitchFamily="18" charset="0"/>
              </a:rPr>
              <a:t>, M. (2023). The outcomes of gaining digital skills for young people’s lives and wellbeing: A systematic evidence review</a:t>
            </a:r>
            <a:r>
              <a:rPr lang="en-US" sz="1700" i="1" kern="100" dirty="0">
                <a:solidFill>
                  <a:srgbClr val="000000"/>
                </a:solidFill>
                <a:effectLst/>
                <a:latin typeface="+mj-lt"/>
                <a:ea typeface="Calibri" panose="020F0502020204030204" pitchFamily="34" charset="0"/>
                <a:cs typeface="Times New Roman" panose="02020603050405020304" pitchFamily="18" charset="0"/>
              </a:rPr>
              <a:t>. New media &amp; society,</a:t>
            </a:r>
            <a:r>
              <a:rPr lang="en-US" sz="1700" kern="100" dirty="0">
                <a:solidFill>
                  <a:srgbClr val="000000"/>
                </a:solidFill>
                <a:effectLst/>
                <a:latin typeface="+mj-lt"/>
                <a:ea typeface="Calibri" panose="020F0502020204030204" pitchFamily="34" charset="0"/>
                <a:cs typeface="Times New Roman" panose="02020603050405020304" pitchFamily="18" charset="0"/>
              </a:rPr>
              <a:t> </a:t>
            </a:r>
            <a:r>
              <a:rPr lang="en-US" sz="1700" i="1" kern="100" dirty="0">
                <a:solidFill>
                  <a:srgbClr val="000000"/>
                </a:solidFill>
                <a:effectLst/>
                <a:latin typeface="+mj-lt"/>
                <a:ea typeface="Calibri" panose="020F0502020204030204" pitchFamily="34" charset="0"/>
                <a:cs typeface="Times New Roman" panose="02020603050405020304" pitchFamily="18" charset="0"/>
              </a:rPr>
              <a:t>25(5), 1176-1202</a:t>
            </a:r>
            <a:r>
              <a:rPr lang="en-US" sz="1700" kern="100" dirty="0">
                <a:solidFill>
                  <a:srgbClr val="000000"/>
                </a:solidFill>
                <a:effectLst/>
                <a:latin typeface="+mj-lt"/>
                <a:ea typeface="Calibri" panose="020F0502020204030204" pitchFamily="34" charset="0"/>
                <a:cs typeface="Times New Roman" panose="02020603050405020304" pitchFamily="18" charset="0"/>
              </a:rPr>
              <a:t>. </a:t>
            </a:r>
          </a:p>
          <a:p>
            <a:pPr marL="0" indent="0">
              <a:buNone/>
            </a:pPr>
            <a:r>
              <a:rPr lang="nb-NO" sz="1700" dirty="0">
                <a:latin typeface="+mj-lt"/>
              </a:rPr>
              <a:t>Små barn og medier, Medietilsynet (2020)</a:t>
            </a:r>
          </a:p>
          <a:p>
            <a:pPr marL="0" indent="0">
              <a:buNone/>
            </a:pPr>
            <a:r>
              <a:rPr lang="nb-NO" sz="1700" dirty="0">
                <a:latin typeface="+mj-lt"/>
              </a:rPr>
              <a:t>Bakken, Hegna og Sletten; Offline, online. Digitale</a:t>
            </a:r>
          </a:p>
          <a:p>
            <a:pPr marL="0" indent="0">
              <a:buNone/>
            </a:pPr>
            <a:r>
              <a:rPr lang="nb-NO" sz="1700" dirty="0">
                <a:latin typeface="+mj-lt"/>
              </a:rPr>
              <a:t>ungdomsliv gjennom tre tiår, Ungdommen, 2021</a:t>
            </a:r>
          </a:p>
          <a:p>
            <a:pPr marL="0" indent="0">
              <a:buNone/>
            </a:pPr>
            <a:endParaRPr lang="nb-NO" sz="1700" dirty="0">
              <a:latin typeface="+mj-lt"/>
            </a:endParaRPr>
          </a:p>
          <a:p>
            <a:pPr>
              <a:lnSpc>
                <a:spcPct val="150000"/>
              </a:lnSpc>
            </a:pP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b-NO" sz="2000" dirty="0"/>
          </a:p>
          <a:p>
            <a:endParaRPr lang="nb-NO" dirty="0"/>
          </a:p>
        </p:txBody>
      </p:sp>
    </p:spTree>
    <p:extLst>
      <p:ext uri="{BB962C8B-B14F-4D97-AF65-F5344CB8AC3E}">
        <p14:creationId xmlns:p14="http://schemas.microsoft.com/office/powerpoint/2010/main" val="430485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AD0A9319-C37E-8796-DB7D-F7116D862450}"/>
              </a:ext>
            </a:extLst>
          </p:cNvPr>
          <p:cNvSpPr>
            <a:spLocks noGrp="1"/>
          </p:cNvSpPr>
          <p:nvPr>
            <p:ph type="title"/>
          </p:nvPr>
        </p:nvSpPr>
        <p:spPr>
          <a:xfrm>
            <a:off x="5297762" y="329184"/>
            <a:ext cx="6251110" cy="1783080"/>
          </a:xfrm>
        </p:spPr>
        <p:txBody>
          <a:bodyPr anchor="b">
            <a:normAutofit/>
          </a:bodyPr>
          <a:lstStyle/>
          <a:p>
            <a:r>
              <a:rPr lang="nb-NO" sz="4200"/>
              <a:t>Hvordan forstår vi barn og unges bruk av internett?</a:t>
            </a:r>
          </a:p>
        </p:txBody>
      </p:sp>
      <p:pic>
        <p:nvPicPr>
          <p:cNvPr id="2050" name="Picture 2" descr="Moralske panikker">
            <a:extLst>
              <a:ext uri="{FF2B5EF4-FFF2-40B4-BE49-F238E27FC236}">
                <a16:creationId xmlns:a16="http://schemas.microsoft.com/office/drawing/2014/main" id="{B0EAEE1D-BFCB-7BD8-B546-D51F3D3354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95" b="3987"/>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05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67735E00-9166-DAA2-6D6D-4BB3F8B85D93}"/>
              </a:ext>
            </a:extLst>
          </p:cNvPr>
          <p:cNvSpPr>
            <a:spLocks noGrp="1"/>
          </p:cNvSpPr>
          <p:nvPr>
            <p:ph idx="1"/>
          </p:nvPr>
        </p:nvSpPr>
        <p:spPr>
          <a:xfrm>
            <a:off x="5297762" y="2706624"/>
            <a:ext cx="6251110" cy="3483864"/>
          </a:xfrm>
        </p:spPr>
        <p:txBody>
          <a:bodyPr>
            <a:normAutofit fontScale="92500" lnSpcReduction="20000"/>
          </a:bodyPr>
          <a:lstStyle/>
          <a:p>
            <a:pPr marL="0" indent="0">
              <a:buNone/>
            </a:pPr>
            <a:endParaRPr lang="nb-NO" sz="1200" i="1" dirty="0"/>
          </a:p>
          <a:p>
            <a:pPr marL="0" indent="0">
              <a:buNone/>
            </a:pPr>
            <a:endParaRPr lang="nb-NO" sz="1200" i="1" dirty="0"/>
          </a:p>
          <a:p>
            <a:pPr marL="0" indent="0">
              <a:buNone/>
            </a:pPr>
            <a:endParaRPr lang="nb-NO" sz="1200" dirty="0"/>
          </a:p>
          <a:p>
            <a:pPr marL="0" indent="0">
              <a:buNone/>
            </a:pPr>
            <a:r>
              <a:rPr lang="nb-NO" sz="2000" dirty="0"/>
              <a:t>Moralsk panikk (Stanley Cohen, 1972)</a:t>
            </a:r>
          </a:p>
          <a:p>
            <a:pPr marL="0" indent="0">
              <a:buNone/>
            </a:pPr>
            <a:endParaRPr lang="nb-NO" sz="2000" dirty="0"/>
          </a:p>
          <a:p>
            <a:r>
              <a:rPr lang="nb-NO" sz="2000" dirty="0"/>
              <a:t>Unyansert</a:t>
            </a:r>
          </a:p>
          <a:p>
            <a:r>
              <a:rPr lang="nb-NO" sz="2000" dirty="0"/>
              <a:t>Tatt ut av en sammenheng</a:t>
            </a:r>
          </a:p>
          <a:p>
            <a:r>
              <a:rPr lang="nb-NO" sz="2000" dirty="0"/>
              <a:t>Ofte akkumulert av media</a:t>
            </a:r>
          </a:p>
          <a:p>
            <a:pPr marL="0" indent="0">
              <a:buNone/>
            </a:pPr>
            <a:endParaRPr lang="nb-NO" sz="1200" i="1" dirty="0"/>
          </a:p>
          <a:p>
            <a:pPr marL="0" indent="0">
              <a:buNone/>
            </a:pPr>
            <a:endParaRPr lang="nb-NO" sz="1200" i="1" dirty="0"/>
          </a:p>
          <a:p>
            <a:pPr marL="0" indent="0">
              <a:buNone/>
            </a:pPr>
            <a:endParaRPr lang="nb-NO" sz="1200" dirty="0"/>
          </a:p>
          <a:p>
            <a:pPr marL="0" indent="0">
              <a:buNone/>
            </a:pPr>
            <a:r>
              <a:rPr lang="nb-NO" sz="1200" dirty="0"/>
              <a:t> </a:t>
            </a:r>
          </a:p>
        </p:txBody>
      </p:sp>
      <p:sp>
        <p:nvSpPr>
          <p:cNvPr id="4" name="Plassholder for dato 3">
            <a:extLst>
              <a:ext uri="{FF2B5EF4-FFF2-40B4-BE49-F238E27FC236}">
                <a16:creationId xmlns:a16="http://schemas.microsoft.com/office/drawing/2014/main" id="{22AD3919-854B-3C8C-3705-CF000A13B916}"/>
              </a:ext>
            </a:extLst>
          </p:cNvPr>
          <p:cNvSpPr>
            <a:spLocks noGrp="1"/>
          </p:cNvSpPr>
          <p:nvPr>
            <p:ph type="dt" sz="half" idx="10"/>
          </p:nvPr>
        </p:nvSpPr>
        <p:spPr>
          <a:xfrm>
            <a:off x="838200" y="6356350"/>
            <a:ext cx="2743200" cy="365125"/>
          </a:xfrm>
        </p:spPr>
        <p:txBody>
          <a:bodyPr>
            <a:normAutofit/>
          </a:bodyPr>
          <a:lstStyle/>
          <a:p>
            <a:pPr>
              <a:spcAft>
                <a:spcPts val="600"/>
              </a:spcAft>
            </a:pPr>
            <a:fld id="{D1AF3A42-6A4E-1F47-BEF9-20A0978B421A}" type="datetime1">
              <a:rPr lang="nb-NO">
                <a:solidFill>
                  <a:srgbClr val="FFFFFF"/>
                </a:solidFill>
              </a:rPr>
              <a:pPr>
                <a:spcAft>
                  <a:spcPts val="600"/>
                </a:spcAft>
              </a:pPr>
              <a:t>15.01.2024</a:t>
            </a:fld>
            <a:endParaRPr lang="nb-NO">
              <a:solidFill>
                <a:srgbClr val="FFFFFF"/>
              </a:solidFill>
            </a:endParaRPr>
          </a:p>
        </p:txBody>
      </p:sp>
      <p:sp>
        <p:nvSpPr>
          <p:cNvPr id="5" name="Plassholder for lysbildenummer 4">
            <a:extLst>
              <a:ext uri="{FF2B5EF4-FFF2-40B4-BE49-F238E27FC236}">
                <a16:creationId xmlns:a16="http://schemas.microsoft.com/office/drawing/2014/main" id="{2B8BB817-ABBC-65AD-7003-4A18EA302D05}"/>
              </a:ext>
            </a:extLst>
          </p:cNvPr>
          <p:cNvSpPr>
            <a:spLocks noGrp="1"/>
          </p:cNvSpPr>
          <p:nvPr>
            <p:ph type="sldNum" sz="quarter" idx="12"/>
          </p:nvPr>
        </p:nvSpPr>
        <p:spPr>
          <a:xfrm>
            <a:off x="10052978" y="6356350"/>
            <a:ext cx="1300821" cy="365125"/>
          </a:xfrm>
        </p:spPr>
        <p:txBody>
          <a:bodyPr>
            <a:normAutofit/>
          </a:bodyPr>
          <a:lstStyle/>
          <a:p>
            <a:pPr>
              <a:spcAft>
                <a:spcPts val="600"/>
              </a:spcAft>
            </a:pPr>
            <a:fld id="{28385D78-4187-AD4C-B928-A8579EE9A756}" type="slidenum">
              <a:rPr lang="nb-NO" smtClean="0"/>
              <a:pPr>
                <a:spcAft>
                  <a:spcPts val="600"/>
                </a:spcAft>
              </a:pPr>
              <a:t>4</a:t>
            </a:fld>
            <a:endParaRPr lang="nb-NO"/>
          </a:p>
        </p:txBody>
      </p:sp>
    </p:spTree>
    <p:extLst>
      <p:ext uri="{BB962C8B-B14F-4D97-AF65-F5344CB8AC3E}">
        <p14:creationId xmlns:p14="http://schemas.microsoft.com/office/powerpoint/2010/main" val="218662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b-NO" dirty="0"/>
              <a:t>Forskjellige syn på barn og unges digitale livsverden</a:t>
            </a:r>
          </a:p>
        </p:txBody>
      </p:sp>
      <p:sp>
        <p:nvSpPr>
          <p:cNvPr id="5" name="Content Placeholder 4"/>
          <p:cNvSpPr>
            <a:spLocks noGrp="1"/>
          </p:cNvSpPr>
          <p:nvPr>
            <p:ph idx="1"/>
          </p:nvPr>
        </p:nvSpPr>
        <p:spPr/>
        <p:txBody>
          <a:bodyPr>
            <a:normAutofit fontScale="85000" lnSpcReduction="20000"/>
          </a:bodyPr>
          <a:lstStyle/>
          <a:p>
            <a:pPr marL="0" indent="0">
              <a:buNone/>
            </a:pPr>
            <a:endParaRPr lang="nb-NO" u="sng" dirty="0"/>
          </a:p>
          <a:p>
            <a:pPr marL="0" indent="0">
              <a:buNone/>
            </a:pPr>
            <a:endParaRPr lang="nb-NO" u="sng" dirty="0"/>
          </a:p>
          <a:p>
            <a:pPr marL="0" indent="0">
              <a:buNone/>
            </a:pPr>
            <a:r>
              <a:rPr lang="nb-NO" u="sng" dirty="0"/>
              <a:t>Muligheter og risiko</a:t>
            </a:r>
            <a:r>
              <a:rPr lang="nb-NO" dirty="0"/>
              <a:t> </a:t>
            </a:r>
          </a:p>
          <a:p>
            <a:pPr marL="0" indent="0">
              <a:buNone/>
            </a:pPr>
            <a:r>
              <a:rPr lang="nb-NO" dirty="0"/>
              <a:t>(</a:t>
            </a:r>
            <a:r>
              <a:rPr lang="nb-NO" i="1" dirty="0" err="1"/>
              <a:t>Internet</a:t>
            </a:r>
            <a:r>
              <a:rPr lang="nb-NO" i="1" dirty="0"/>
              <a:t>, </a:t>
            </a:r>
            <a:r>
              <a:rPr lang="nb-NO" i="1" dirty="0" err="1"/>
              <a:t>Children</a:t>
            </a:r>
            <a:r>
              <a:rPr lang="nb-NO" i="1" dirty="0"/>
              <a:t> and </a:t>
            </a:r>
            <a:r>
              <a:rPr lang="nb-NO" i="1" dirty="0" err="1"/>
              <a:t>Youth</a:t>
            </a:r>
            <a:r>
              <a:rPr lang="nb-NO" i="1" dirty="0"/>
              <a:t> </a:t>
            </a:r>
            <a:r>
              <a:rPr lang="nb-NO" dirty="0"/>
              <a:t>(Livingstone, 2011)</a:t>
            </a:r>
            <a:endParaRPr lang="nb-NO" u="sng" dirty="0"/>
          </a:p>
          <a:p>
            <a:pPr marL="0" indent="0">
              <a:buNone/>
            </a:pPr>
            <a:endParaRPr lang="nb-NO" dirty="0"/>
          </a:p>
          <a:p>
            <a:pPr marL="0" indent="0">
              <a:buNone/>
            </a:pPr>
            <a:r>
              <a:rPr lang="nb-NO" dirty="0"/>
              <a:t>Eksempler på muligheter: samhandling, innsamling av informasjon </a:t>
            </a:r>
          </a:p>
          <a:p>
            <a:pPr marL="0" indent="0">
              <a:buNone/>
            </a:pPr>
            <a:endParaRPr lang="nb-NO" dirty="0"/>
          </a:p>
          <a:p>
            <a:pPr marL="0" indent="0">
              <a:buNone/>
            </a:pPr>
            <a:r>
              <a:rPr lang="nb-NO" dirty="0"/>
              <a:t>Eksempler på risiko: </a:t>
            </a:r>
            <a:r>
              <a:rPr lang="nb-NO" dirty="0" err="1"/>
              <a:t>grooming</a:t>
            </a:r>
            <a:r>
              <a:rPr lang="nb-NO" dirty="0"/>
              <a:t>, nettmobbing og utnyttelse av barn og unges sårbarhet</a:t>
            </a:r>
          </a:p>
          <a:p>
            <a:pPr marL="0" indent="0">
              <a:buNone/>
            </a:pPr>
            <a:endParaRPr lang="nb-NO" dirty="0"/>
          </a:p>
          <a:p>
            <a:endParaRPr lang="nb-NO" dirty="0"/>
          </a:p>
          <a:p>
            <a:pPr marL="0" indent="0">
              <a:buNone/>
            </a:pPr>
            <a:r>
              <a:rPr lang="nb-NO" sz="1800" i="1" dirty="0" err="1"/>
              <a:t>Internet</a:t>
            </a:r>
            <a:r>
              <a:rPr lang="nb-NO" sz="1800" i="1" dirty="0"/>
              <a:t>, </a:t>
            </a:r>
            <a:r>
              <a:rPr lang="nb-NO" sz="1800" i="1" dirty="0" err="1"/>
              <a:t>Children</a:t>
            </a:r>
            <a:r>
              <a:rPr lang="nb-NO" sz="1800" i="1" dirty="0"/>
              <a:t> and </a:t>
            </a:r>
            <a:r>
              <a:rPr lang="nb-NO" sz="1800" i="1" dirty="0" err="1"/>
              <a:t>Youth</a:t>
            </a:r>
            <a:r>
              <a:rPr lang="nb-NO" sz="1800" i="1" dirty="0"/>
              <a:t>, </a:t>
            </a:r>
            <a:r>
              <a:rPr lang="nb-NO" sz="1800" dirty="0"/>
              <a:t>Livingstone, 2011</a:t>
            </a:r>
            <a:endParaRPr lang="nb-NO" sz="1800" u="sng" dirty="0"/>
          </a:p>
          <a:p>
            <a:endParaRPr lang="nb-NO" dirty="0"/>
          </a:p>
          <a:p>
            <a:endParaRPr lang="nb-NO" dirty="0"/>
          </a:p>
          <a:p>
            <a:pPr marL="0" indent="0">
              <a:buNone/>
            </a:pPr>
            <a:endParaRPr lang="nb-NO" dirty="0"/>
          </a:p>
        </p:txBody>
      </p:sp>
      <p:sp>
        <p:nvSpPr>
          <p:cNvPr id="2" name="Date Placeholder 1"/>
          <p:cNvSpPr>
            <a:spLocks noGrp="1"/>
          </p:cNvSpPr>
          <p:nvPr>
            <p:ph type="dt" sz="half" idx="10"/>
          </p:nvPr>
        </p:nvSpPr>
        <p:spPr/>
        <p:txBody>
          <a:bodyPr/>
          <a:lstStyle/>
          <a:p>
            <a:fld id="{40D98D8E-40F9-904F-B7FF-444E090C7BC4}" type="datetime1">
              <a:rPr lang="nb-NO" smtClean="0"/>
              <a:pPr/>
              <a:t>15.01.2024</a:t>
            </a:fld>
            <a:endParaRPr lang="nb-NO" dirty="0"/>
          </a:p>
        </p:txBody>
      </p:sp>
      <p:sp>
        <p:nvSpPr>
          <p:cNvPr id="4" name="Slide Number Placeholder 3"/>
          <p:cNvSpPr>
            <a:spLocks noGrp="1"/>
          </p:cNvSpPr>
          <p:nvPr>
            <p:ph type="sldNum" sz="quarter" idx="12"/>
          </p:nvPr>
        </p:nvSpPr>
        <p:spPr/>
        <p:txBody>
          <a:bodyPr/>
          <a:lstStyle/>
          <a:p>
            <a:fld id="{28385D78-4187-AD4C-B928-A8579EE9A756}" type="slidenum">
              <a:rPr lang="nb-NO" smtClean="0"/>
              <a:pPr/>
              <a:t>5</a:t>
            </a:fld>
            <a:endParaRPr lang="nb-NO"/>
          </a:p>
        </p:txBody>
      </p:sp>
    </p:spTree>
    <p:extLst>
      <p:ext uri="{BB962C8B-B14F-4D97-AF65-F5344CB8AC3E}">
        <p14:creationId xmlns:p14="http://schemas.microsoft.com/office/powerpoint/2010/main" val="173542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9" name="Rectangle 3078">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EA7883FE-3612-44F5-C13C-9BB0C009AE48}"/>
              </a:ext>
            </a:extLst>
          </p:cNvPr>
          <p:cNvSpPr>
            <a:spLocks noGrp="1"/>
          </p:cNvSpPr>
          <p:nvPr>
            <p:ph type="title"/>
          </p:nvPr>
        </p:nvSpPr>
        <p:spPr>
          <a:xfrm>
            <a:off x="572493" y="238539"/>
            <a:ext cx="11047013" cy="1434415"/>
          </a:xfrm>
        </p:spPr>
        <p:txBody>
          <a:bodyPr anchor="b">
            <a:normAutofit/>
          </a:bodyPr>
          <a:lstStyle/>
          <a:p>
            <a:r>
              <a:rPr lang="nb-NO" sz="5400"/>
              <a:t>Forskjellige syn....</a:t>
            </a:r>
          </a:p>
        </p:txBody>
      </p:sp>
      <p:sp>
        <p:nvSpPr>
          <p:cNvPr id="3090"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Bildet : iphone, smarttelefon, hånd, abstrakt, mennesker, teknologi, hvit,  internett, symbol, telefon, kunstnerisk, kommunikasjon, gadgeten, gest,  virksomhet, væpne, mobiltelefon, moderne, sosiale medier, produkt, beste,  moro, lykkelig, fingre, vise ...">
            <a:extLst>
              <a:ext uri="{FF2B5EF4-FFF2-40B4-BE49-F238E27FC236}">
                <a16:creationId xmlns:a16="http://schemas.microsoft.com/office/drawing/2014/main" id="{C37750AB-E598-DAB8-85B1-014F2A050A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52" r="7113" b="2"/>
          <a:stretch/>
        </p:blipFill>
        <p:spPr bwMode="auto">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
        <p:nvSpPr>
          <p:cNvPr id="3" name="Plassholder for innhold 2">
            <a:extLst>
              <a:ext uri="{FF2B5EF4-FFF2-40B4-BE49-F238E27FC236}">
                <a16:creationId xmlns:a16="http://schemas.microsoft.com/office/drawing/2014/main" id="{0CB4CFCA-5931-3DBA-995B-DE527FB2EBCF}"/>
              </a:ext>
            </a:extLst>
          </p:cNvPr>
          <p:cNvSpPr>
            <a:spLocks noGrp="1"/>
          </p:cNvSpPr>
          <p:nvPr>
            <p:ph idx="1"/>
          </p:nvPr>
        </p:nvSpPr>
        <p:spPr>
          <a:xfrm>
            <a:off x="4905955" y="2071316"/>
            <a:ext cx="6713552" cy="4114800"/>
          </a:xfrm>
        </p:spPr>
        <p:txBody>
          <a:bodyPr anchor="t">
            <a:normAutofit/>
          </a:bodyPr>
          <a:lstStyle/>
          <a:p>
            <a:r>
              <a:rPr lang="nb-NO" sz="2400" dirty="0"/>
              <a:t>Digitale ferdigheter i forhold til trivsel</a:t>
            </a:r>
          </a:p>
          <a:p>
            <a:endParaRPr lang="nb-NO" sz="2400" dirty="0"/>
          </a:p>
          <a:p>
            <a:r>
              <a:rPr lang="nb-NO" sz="2400" dirty="0"/>
              <a:t>Fire dimensjoner, (1) tekniske ferdigheter, (2) informasjonsnavigering og behandling, (3) kommunikasjons- og interaksjonsferdigheter og (4) ferdighet til å skape og produsere (Livingstone 2023)</a:t>
            </a:r>
          </a:p>
          <a:p>
            <a:pPr marL="0" indent="0">
              <a:buNone/>
            </a:pPr>
            <a:endParaRPr lang="nb-NO" sz="2400" dirty="0"/>
          </a:p>
          <a:p>
            <a:pPr marL="0" indent="0">
              <a:buNone/>
            </a:pPr>
            <a:r>
              <a:rPr lang="nb-NO" sz="2400" dirty="0"/>
              <a:t>? Hvilke erfaringer gjør barn og unge?</a:t>
            </a:r>
          </a:p>
        </p:txBody>
      </p:sp>
    </p:spTree>
    <p:extLst>
      <p:ext uri="{BB962C8B-B14F-4D97-AF65-F5344CB8AC3E}">
        <p14:creationId xmlns:p14="http://schemas.microsoft.com/office/powerpoint/2010/main" val="225539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CEA191-93D6-AA2C-50D4-32AEF64BE1F0}"/>
              </a:ext>
            </a:extLst>
          </p:cNvPr>
          <p:cNvSpPr>
            <a:spLocks noGrp="1"/>
          </p:cNvSpPr>
          <p:nvPr>
            <p:ph type="title"/>
          </p:nvPr>
        </p:nvSpPr>
        <p:spPr/>
        <p:txBody>
          <a:bodyPr/>
          <a:lstStyle/>
          <a:p>
            <a:r>
              <a:rPr lang="nb-NO" dirty="0"/>
              <a:t>1.Digital trivsel</a:t>
            </a:r>
          </a:p>
        </p:txBody>
      </p:sp>
      <p:sp>
        <p:nvSpPr>
          <p:cNvPr id="3" name="Plassholder for innhold 2">
            <a:extLst>
              <a:ext uri="{FF2B5EF4-FFF2-40B4-BE49-F238E27FC236}">
                <a16:creationId xmlns:a16="http://schemas.microsoft.com/office/drawing/2014/main" id="{3F892B3C-D893-73AE-BA44-8A6A7C4F7FE5}"/>
              </a:ext>
            </a:extLst>
          </p:cNvPr>
          <p:cNvSpPr>
            <a:spLocks noGrp="1"/>
          </p:cNvSpPr>
          <p:nvPr>
            <p:ph idx="1"/>
          </p:nvPr>
        </p:nvSpPr>
        <p:spPr/>
        <p:txBody>
          <a:bodyPr/>
          <a:lstStyle/>
          <a:p>
            <a:endParaRPr lang="nb-NO" dirty="0"/>
          </a:p>
          <a:p>
            <a:endParaRPr lang="nb-NO" dirty="0"/>
          </a:p>
          <a:p>
            <a:r>
              <a:rPr lang="nb-NO" dirty="0"/>
              <a:t>Hva liker du å bruke mobilen til?</a:t>
            </a:r>
          </a:p>
          <a:p>
            <a:endParaRPr lang="nb-NO" dirty="0"/>
          </a:p>
          <a:p>
            <a:r>
              <a:rPr lang="nb-NO" dirty="0"/>
              <a:t>Hva ser du på?</a:t>
            </a:r>
          </a:p>
          <a:p>
            <a:endParaRPr lang="nb-NO" dirty="0"/>
          </a:p>
          <a:p>
            <a:r>
              <a:rPr lang="nb-NO" dirty="0"/>
              <a:t>Hva søker du på når du er på mobilen?</a:t>
            </a:r>
          </a:p>
        </p:txBody>
      </p:sp>
    </p:spTree>
    <p:extLst>
      <p:ext uri="{BB962C8B-B14F-4D97-AF65-F5344CB8AC3E}">
        <p14:creationId xmlns:p14="http://schemas.microsoft.com/office/powerpoint/2010/main" val="2211627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A8FDFE8-11DE-45B2-DFA8-E6955EE0B22F}"/>
              </a:ext>
            </a:extLst>
          </p:cNvPr>
          <p:cNvSpPr>
            <a:spLocks noGrp="1"/>
          </p:cNvSpPr>
          <p:nvPr>
            <p:ph type="title"/>
          </p:nvPr>
        </p:nvSpPr>
        <p:spPr/>
        <p:txBody>
          <a:bodyPr/>
          <a:lstStyle/>
          <a:p>
            <a:r>
              <a:rPr lang="nb-NO" dirty="0"/>
              <a:t>Digital trivsel 2</a:t>
            </a:r>
          </a:p>
        </p:txBody>
      </p:sp>
      <p:sp>
        <p:nvSpPr>
          <p:cNvPr id="3" name="Plassholder for innhold 2">
            <a:extLst>
              <a:ext uri="{FF2B5EF4-FFF2-40B4-BE49-F238E27FC236}">
                <a16:creationId xmlns:a16="http://schemas.microsoft.com/office/drawing/2014/main" id="{B8D4AD47-8CA4-564F-F3C0-7AA07E1A4542}"/>
              </a:ext>
            </a:extLst>
          </p:cNvPr>
          <p:cNvSpPr>
            <a:spLocks noGrp="1"/>
          </p:cNvSpPr>
          <p:nvPr>
            <p:ph idx="1"/>
          </p:nvPr>
        </p:nvSpPr>
        <p:spPr/>
        <p:txBody>
          <a:bodyPr/>
          <a:lstStyle/>
          <a:p>
            <a:endParaRPr lang="nb-NO" dirty="0"/>
          </a:p>
          <a:p>
            <a:r>
              <a:rPr lang="nb-NO" dirty="0"/>
              <a:t>Gamer du?</a:t>
            </a:r>
          </a:p>
          <a:p>
            <a:endParaRPr lang="nb-NO" dirty="0"/>
          </a:p>
          <a:p>
            <a:r>
              <a:rPr lang="nb-NO" dirty="0"/>
              <a:t>Hvilke spill liker du å spille?</a:t>
            </a:r>
          </a:p>
          <a:p>
            <a:endParaRPr lang="nb-NO" dirty="0"/>
          </a:p>
          <a:p>
            <a:r>
              <a:rPr lang="nb-NO" dirty="0"/>
              <a:t>Gamer du sammen med andre?</a:t>
            </a:r>
          </a:p>
        </p:txBody>
      </p:sp>
    </p:spTree>
    <p:extLst>
      <p:ext uri="{BB962C8B-B14F-4D97-AF65-F5344CB8AC3E}">
        <p14:creationId xmlns:p14="http://schemas.microsoft.com/office/powerpoint/2010/main" val="3247147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D9E867-8FF1-F5B5-279B-8A4C01DFFA28}"/>
              </a:ext>
            </a:extLst>
          </p:cNvPr>
          <p:cNvSpPr>
            <a:spLocks noGrp="1"/>
          </p:cNvSpPr>
          <p:nvPr>
            <p:ph type="title"/>
          </p:nvPr>
        </p:nvSpPr>
        <p:spPr/>
        <p:txBody>
          <a:bodyPr/>
          <a:lstStyle/>
          <a:p>
            <a:r>
              <a:rPr lang="nb-NO" dirty="0"/>
              <a:t>Digital trivsel 3</a:t>
            </a:r>
          </a:p>
        </p:txBody>
      </p:sp>
      <p:sp>
        <p:nvSpPr>
          <p:cNvPr id="3" name="Plassholder for innhold 2">
            <a:extLst>
              <a:ext uri="{FF2B5EF4-FFF2-40B4-BE49-F238E27FC236}">
                <a16:creationId xmlns:a16="http://schemas.microsoft.com/office/drawing/2014/main" id="{0C50665B-A647-3BFC-DFF6-82675666AE5B}"/>
              </a:ext>
            </a:extLst>
          </p:cNvPr>
          <p:cNvSpPr>
            <a:spLocks noGrp="1"/>
          </p:cNvSpPr>
          <p:nvPr>
            <p:ph idx="1"/>
          </p:nvPr>
        </p:nvSpPr>
        <p:spPr/>
        <p:txBody>
          <a:bodyPr/>
          <a:lstStyle/>
          <a:p>
            <a:endParaRPr lang="nb-NO" dirty="0"/>
          </a:p>
          <a:p>
            <a:r>
              <a:rPr lang="nb-NO" dirty="0"/>
              <a:t>Hvor lenge har du hatt sosiale medier?</a:t>
            </a:r>
          </a:p>
          <a:p>
            <a:endParaRPr lang="nb-NO" dirty="0"/>
          </a:p>
          <a:p>
            <a:r>
              <a:rPr lang="nb-NO" dirty="0"/>
              <a:t>Har du opplevd noe som du syntes har vært fint i forhold til deg selv og det du legger ut?</a:t>
            </a:r>
          </a:p>
          <a:p>
            <a:endParaRPr lang="nb-NO" dirty="0"/>
          </a:p>
          <a:p>
            <a:r>
              <a:rPr lang="nb-NO" dirty="0"/>
              <a:t>Har du fått dårlige opplevelser?</a:t>
            </a:r>
          </a:p>
        </p:txBody>
      </p:sp>
    </p:spTree>
    <p:extLst>
      <p:ext uri="{BB962C8B-B14F-4D97-AF65-F5344CB8AC3E}">
        <p14:creationId xmlns:p14="http://schemas.microsoft.com/office/powerpoint/2010/main" val="3225758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4973</TotalTime>
  <Words>1592</Words>
  <Application>Microsoft Macintosh PowerPoint</Application>
  <PresentationFormat>Widescreen</PresentationFormat>
  <Paragraphs>245</Paragraphs>
  <Slides>36</Slides>
  <Notes>1</Notes>
  <HiddenSlides>0</HiddenSlides>
  <MMClips>1</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36</vt:i4>
      </vt:variant>
    </vt:vector>
  </HeadingPairs>
  <TitlesOfParts>
    <vt:vector size="41" baseType="lpstr">
      <vt:lpstr>Arial</vt:lpstr>
      <vt:lpstr>Calibri</vt:lpstr>
      <vt:lpstr>Calibri Light</vt:lpstr>
      <vt:lpstr>Times New Roman</vt:lpstr>
      <vt:lpstr>Office-tema</vt:lpstr>
      <vt:lpstr>PowerPoint-presentasjon</vt:lpstr>
      <vt:lpstr>Medier, spill og identitet </vt:lpstr>
      <vt:lpstr>PowerPoint-presentasjon</vt:lpstr>
      <vt:lpstr>Hvordan forstår vi barn og unges bruk av internett?</vt:lpstr>
      <vt:lpstr>Forskjellige syn på barn og unges digitale livsverden</vt:lpstr>
      <vt:lpstr>Forskjellige syn....</vt:lpstr>
      <vt:lpstr>1.Digital trivsel</vt:lpstr>
      <vt:lpstr>Digital trivsel 2</vt:lpstr>
      <vt:lpstr>Digital trivsel 3</vt:lpstr>
      <vt:lpstr>Digital trivsel som forskningsfelt</vt:lpstr>
      <vt:lpstr>PowerPoint-presentasjon</vt:lpstr>
      <vt:lpstr>2. Familien</vt:lpstr>
      <vt:lpstr>Den digitale familien som forskningsfelt</vt:lpstr>
      <vt:lpstr>Identitet</vt:lpstr>
      <vt:lpstr>Identitetsbygging i en digital kontekst</vt:lpstr>
      <vt:lpstr>Gaming</vt:lpstr>
      <vt:lpstr>Før vi fortsetter:</vt:lpstr>
      <vt:lpstr>Hva kan vi bruke gaming til uten å game?</vt:lpstr>
      <vt:lpstr>PowerPoint-presentasjon</vt:lpstr>
      <vt:lpstr>«Nye» medier – videreutvikling og bruk av forskjellige plattformer</vt:lpstr>
      <vt:lpstr>Bruk av forskjellige sosiale medier </vt:lpstr>
      <vt:lpstr>Kroppspress blant gutter</vt:lpstr>
      <vt:lpstr>Oppgave:</vt:lpstr>
      <vt:lpstr>PowerPoint-presentasjon</vt:lpstr>
      <vt:lpstr>Dilemma</vt:lpstr>
      <vt:lpstr>Hypermaskulinitet</vt:lpstr>
      <vt:lpstr>Dilemma 2</vt:lpstr>
      <vt:lpstr>Dilemma 3</vt:lpstr>
      <vt:lpstr>Bourdieus kapitaler i et digitalt perspektiv</vt:lpstr>
      <vt:lpstr>Digitale distinksjoner</vt:lpstr>
      <vt:lpstr>NB!</vt:lpstr>
      <vt:lpstr>Digital distinksjon og bruken av kapitalene på sosiale medier</vt:lpstr>
      <vt:lpstr>Hvorfor deltar vi på sosiale medier?</vt:lpstr>
      <vt:lpstr>PowerPoint-presentasjon</vt:lpstr>
      <vt:lpstr>Et eksperiment – den digitale distinksjonen</vt:lpstr>
      <vt:lpstr>Litteratur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Trude Petterson</dc:creator>
  <cp:lastModifiedBy>Trude Petterson</cp:lastModifiedBy>
  <cp:revision>3</cp:revision>
  <dcterms:created xsi:type="dcterms:W3CDTF">2022-03-01T11:59:56Z</dcterms:created>
  <dcterms:modified xsi:type="dcterms:W3CDTF">2024-01-15T11:16:09Z</dcterms:modified>
</cp:coreProperties>
</file>