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1" r:id="rId2"/>
  </p:sldMasterIdLst>
  <p:notesMasterIdLst>
    <p:notesMasterId r:id="rId100"/>
  </p:notesMasterIdLst>
  <p:handoutMasterIdLst>
    <p:handoutMasterId r:id="rId101"/>
  </p:handoutMasterIdLst>
  <p:sldIdLst>
    <p:sldId id="256" r:id="rId3"/>
    <p:sldId id="257" r:id="rId4"/>
    <p:sldId id="258" r:id="rId5"/>
    <p:sldId id="303" r:id="rId6"/>
    <p:sldId id="293" r:id="rId7"/>
    <p:sldId id="259" r:id="rId8"/>
    <p:sldId id="270" r:id="rId9"/>
    <p:sldId id="263" r:id="rId10"/>
    <p:sldId id="273" r:id="rId11"/>
    <p:sldId id="294" r:id="rId12"/>
    <p:sldId id="301" r:id="rId13"/>
    <p:sldId id="334" r:id="rId14"/>
    <p:sldId id="302" r:id="rId15"/>
    <p:sldId id="272" r:id="rId16"/>
    <p:sldId id="304" r:id="rId17"/>
    <p:sldId id="296" r:id="rId18"/>
    <p:sldId id="336" r:id="rId19"/>
    <p:sldId id="297" r:id="rId20"/>
    <p:sldId id="280" r:id="rId21"/>
    <p:sldId id="279" r:id="rId22"/>
    <p:sldId id="457" r:id="rId23"/>
    <p:sldId id="306" r:id="rId24"/>
    <p:sldId id="261" r:id="rId25"/>
    <p:sldId id="281" r:id="rId26"/>
    <p:sldId id="337" r:id="rId27"/>
    <p:sldId id="341" r:id="rId28"/>
    <p:sldId id="342" r:id="rId29"/>
    <p:sldId id="343" r:id="rId30"/>
    <p:sldId id="344" r:id="rId31"/>
    <p:sldId id="345" r:id="rId32"/>
    <p:sldId id="346" r:id="rId33"/>
    <p:sldId id="456" r:id="rId34"/>
    <p:sldId id="348" r:id="rId35"/>
    <p:sldId id="274" r:id="rId36"/>
    <p:sldId id="265" r:id="rId37"/>
    <p:sldId id="309" r:id="rId38"/>
    <p:sldId id="310" r:id="rId39"/>
    <p:sldId id="260" r:id="rId40"/>
    <p:sldId id="435" r:id="rId41"/>
    <p:sldId id="436" r:id="rId42"/>
    <p:sldId id="311" r:id="rId43"/>
    <p:sldId id="312" r:id="rId44"/>
    <p:sldId id="434" r:id="rId45"/>
    <p:sldId id="323" r:id="rId46"/>
    <p:sldId id="403" r:id="rId47"/>
    <p:sldId id="404" r:id="rId48"/>
    <p:sldId id="406" r:id="rId49"/>
    <p:sldId id="420" r:id="rId50"/>
    <p:sldId id="407" r:id="rId51"/>
    <p:sldId id="408" r:id="rId52"/>
    <p:sldId id="411" r:id="rId53"/>
    <p:sldId id="422" r:id="rId54"/>
    <p:sldId id="409" r:id="rId55"/>
    <p:sldId id="425" r:id="rId56"/>
    <p:sldId id="426" r:id="rId57"/>
    <p:sldId id="428" r:id="rId58"/>
    <p:sldId id="429" r:id="rId59"/>
    <p:sldId id="430" r:id="rId60"/>
    <p:sldId id="432" r:id="rId61"/>
    <p:sldId id="433" r:id="rId62"/>
    <p:sldId id="415" r:id="rId63"/>
    <p:sldId id="328" r:id="rId64"/>
    <p:sldId id="269" r:id="rId65"/>
    <p:sldId id="458" r:id="rId66"/>
    <p:sldId id="459" r:id="rId67"/>
    <p:sldId id="460" r:id="rId68"/>
    <p:sldId id="317" r:id="rId69"/>
    <p:sldId id="319" r:id="rId70"/>
    <p:sldId id="320" r:id="rId71"/>
    <p:sldId id="321" r:id="rId72"/>
    <p:sldId id="278" r:id="rId73"/>
    <p:sldId id="461" r:id="rId74"/>
    <p:sldId id="462" r:id="rId75"/>
    <p:sldId id="463" r:id="rId76"/>
    <p:sldId id="282" r:id="rId77"/>
    <p:sldId id="283" r:id="rId78"/>
    <p:sldId id="284" r:id="rId79"/>
    <p:sldId id="286" r:id="rId80"/>
    <p:sldId id="285" r:id="rId81"/>
    <p:sldId id="307" r:id="rId82"/>
    <p:sldId id="308" r:id="rId83"/>
    <p:sldId id="440" r:id="rId84"/>
    <p:sldId id="288" r:id="rId85"/>
    <p:sldId id="289" r:id="rId86"/>
    <p:sldId id="290" r:id="rId87"/>
    <p:sldId id="291" r:id="rId88"/>
    <p:sldId id="292" r:id="rId89"/>
    <p:sldId id="464" r:id="rId90"/>
    <p:sldId id="465" r:id="rId91"/>
    <p:sldId id="295" r:id="rId92"/>
    <p:sldId id="466" r:id="rId93"/>
    <p:sldId id="467" r:id="rId94"/>
    <p:sldId id="298" r:id="rId95"/>
    <p:sldId id="299" r:id="rId96"/>
    <p:sldId id="300" r:id="rId97"/>
    <p:sldId id="468" r:id="rId98"/>
    <p:sldId id="469" r:id="rId99"/>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47"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4660"/>
  </p:normalViewPr>
  <p:slideViewPr>
    <p:cSldViewPr snapToGrid="0" snapToObjects="1">
      <p:cViewPr varScale="1">
        <p:scale>
          <a:sx n="88" d="100"/>
          <a:sy n="88" d="100"/>
        </p:scale>
        <p:origin x="492" y="64"/>
      </p:cViewPr>
      <p:guideLst>
        <p:guide orient="horz" pos="1847"/>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notesMaster" Target="notesMasters/notesMaster1.xml"/><Relationship Id="rId105"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theme" Target="theme/theme1.xml"/></Relationships>
</file>

<file path=ppt/diagrams/_rels/data1.xml.rels><?xml version="1.0" encoding="UTF-8" standalone="yes"?>
<Relationships xmlns="http://schemas.openxmlformats.org/package/2006/relationships"><Relationship Id="rId1" Type="http://schemas.openxmlformats.org/officeDocument/2006/relationships/image" Target="../media/image15.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E9F164-3A4D-42B5-9DBD-6CC12767296D}" type="doc">
      <dgm:prSet loTypeId="urn:microsoft.com/office/officeart/2005/8/layout/venn2" loCatId="relationship" qsTypeId="urn:microsoft.com/office/officeart/2005/8/quickstyle/simple1" qsCatId="simple" csTypeId="urn:microsoft.com/office/officeart/2005/8/colors/accent1_2" csCatId="accent1" phldr="1"/>
      <dgm:spPr/>
      <dgm:t>
        <a:bodyPr/>
        <a:lstStyle/>
        <a:p>
          <a:endParaRPr lang="nb-NO"/>
        </a:p>
      </dgm:t>
    </dgm:pt>
    <dgm:pt modelId="{DB872045-4761-4BE1-AA7D-605BB0A16500}" type="pres">
      <dgm:prSet presAssocID="{F9E9F164-3A4D-42B5-9DBD-6CC12767296D}" presName="Name0" presStyleCnt="0">
        <dgm:presLayoutVars>
          <dgm:chMax val="7"/>
          <dgm:resizeHandles val="exact"/>
        </dgm:presLayoutVars>
      </dgm:prSet>
      <dgm:spPr/>
    </dgm:pt>
  </dgm:ptLst>
  <dgm:cxnLst>
    <dgm:cxn modelId="{833B4105-4E31-47D1-A128-A6000D1B21AD}" type="presOf" srcId="{F9E9F164-3A4D-42B5-9DBD-6CC12767296D}" destId="{DB872045-4761-4BE1-AA7D-605BB0A16500}" srcOrd="0" destOrd="0" presId="urn:microsoft.com/office/officeart/2005/8/layout/venn2"/>
  </dgm:cxnLst>
  <dgm:bg>
    <a:blipFill>
      <a:blip xmlns:r="http://schemas.openxmlformats.org/officeDocument/2006/relationships" r:embed="rId1"/>
      <a:stretch>
        <a:fillRect/>
      </a:stretch>
    </a:blip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4FD427B-3093-46D7-946D-2A40BF4F6EE2}"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9C5C2B9E-A19C-44FA-BDF8-A81BA10541C5}">
      <dgm:prSet/>
      <dgm:spPr/>
      <dgm:t>
        <a:bodyPr/>
        <a:lstStyle/>
        <a:p>
          <a:r>
            <a:rPr lang="nb-NO"/>
            <a:t>Undervisningen rettes mot gruppen som helhet ut fra gjeldende plan- og regelverk</a:t>
          </a:r>
          <a:endParaRPr lang="en-US"/>
        </a:p>
      </dgm:t>
    </dgm:pt>
    <dgm:pt modelId="{0769F298-31DE-41BB-A901-D35612FAB842}" type="parTrans" cxnId="{D5F945A7-94DF-4545-88FC-1A37144CEFFF}">
      <dgm:prSet/>
      <dgm:spPr/>
      <dgm:t>
        <a:bodyPr/>
        <a:lstStyle/>
        <a:p>
          <a:endParaRPr lang="en-US"/>
        </a:p>
      </dgm:t>
    </dgm:pt>
    <dgm:pt modelId="{ED05823F-AF43-46BD-84A3-E290FAB3D3BF}" type="sibTrans" cxnId="{D5F945A7-94DF-4545-88FC-1A37144CEFFF}">
      <dgm:prSet/>
      <dgm:spPr/>
      <dgm:t>
        <a:bodyPr/>
        <a:lstStyle/>
        <a:p>
          <a:endParaRPr lang="en-US"/>
        </a:p>
      </dgm:t>
    </dgm:pt>
    <dgm:pt modelId="{5B102F3E-3953-45A8-A354-9AEBB59E571F}">
      <dgm:prSet/>
      <dgm:spPr/>
      <dgm:t>
        <a:bodyPr/>
        <a:lstStyle/>
        <a:p>
          <a:r>
            <a:rPr lang="nb-NO"/>
            <a:t>Hele klassen er målet</a:t>
          </a:r>
          <a:endParaRPr lang="en-US"/>
        </a:p>
      </dgm:t>
    </dgm:pt>
    <dgm:pt modelId="{BF136C71-3988-4AF2-8A3E-E698D49C138A}" type="parTrans" cxnId="{6C87A7E4-F4D7-466B-82D6-A3C26B6A2BDD}">
      <dgm:prSet/>
      <dgm:spPr/>
      <dgm:t>
        <a:bodyPr/>
        <a:lstStyle/>
        <a:p>
          <a:endParaRPr lang="en-US"/>
        </a:p>
      </dgm:t>
    </dgm:pt>
    <dgm:pt modelId="{87E72ECF-1BC5-4367-8BFB-1E2DF814089F}" type="sibTrans" cxnId="{6C87A7E4-F4D7-466B-82D6-A3C26B6A2BDD}">
      <dgm:prSet/>
      <dgm:spPr/>
      <dgm:t>
        <a:bodyPr/>
        <a:lstStyle/>
        <a:p>
          <a:endParaRPr lang="en-US"/>
        </a:p>
      </dgm:t>
    </dgm:pt>
    <dgm:pt modelId="{F786A2BF-009A-4143-BA83-08E13D1A6547}">
      <dgm:prSet/>
      <dgm:spPr/>
      <dgm:t>
        <a:bodyPr/>
        <a:lstStyle/>
        <a:p>
          <a:r>
            <a:rPr lang="nb-NO"/>
            <a:t>Læreren legger til rette for at alle skal lære uavhengig av forutsetninger</a:t>
          </a:r>
          <a:endParaRPr lang="en-US"/>
        </a:p>
      </dgm:t>
    </dgm:pt>
    <dgm:pt modelId="{3E3A2AB8-9441-4A9E-81C2-C370A45ED9CD}" type="parTrans" cxnId="{D8BA687C-7E26-4644-952E-68E9A4791A0B}">
      <dgm:prSet/>
      <dgm:spPr/>
      <dgm:t>
        <a:bodyPr/>
        <a:lstStyle/>
        <a:p>
          <a:endParaRPr lang="en-US"/>
        </a:p>
      </dgm:t>
    </dgm:pt>
    <dgm:pt modelId="{2DDF2DDA-3151-4A08-8A5E-7242920F8EE9}" type="sibTrans" cxnId="{D8BA687C-7E26-4644-952E-68E9A4791A0B}">
      <dgm:prSet/>
      <dgm:spPr/>
      <dgm:t>
        <a:bodyPr/>
        <a:lstStyle/>
        <a:p>
          <a:endParaRPr lang="en-US"/>
        </a:p>
      </dgm:t>
    </dgm:pt>
    <dgm:pt modelId="{6B160A29-2298-40B7-85B1-E473DFEB9E1F}" type="pres">
      <dgm:prSet presAssocID="{94FD427B-3093-46D7-946D-2A40BF4F6EE2}" presName="linear" presStyleCnt="0">
        <dgm:presLayoutVars>
          <dgm:animLvl val="lvl"/>
          <dgm:resizeHandles val="exact"/>
        </dgm:presLayoutVars>
      </dgm:prSet>
      <dgm:spPr/>
    </dgm:pt>
    <dgm:pt modelId="{7DBAD41D-60F4-4ABD-98B8-0EE34628A337}" type="pres">
      <dgm:prSet presAssocID="{9C5C2B9E-A19C-44FA-BDF8-A81BA10541C5}" presName="parentText" presStyleLbl="node1" presStyleIdx="0" presStyleCnt="3">
        <dgm:presLayoutVars>
          <dgm:chMax val="0"/>
          <dgm:bulletEnabled val="1"/>
        </dgm:presLayoutVars>
      </dgm:prSet>
      <dgm:spPr/>
    </dgm:pt>
    <dgm:pt modelId="{20FDDD5D-B20D-4E6D-B2FE-BFD4B06AFCF4}" type="pres">
      <dgm:prSet presAssocID="{ED05823F-AF43-46BD-84A3-E290FAB3D3BF}" presName="spacer" presStyleCnt="0"/>
      <dgm:spPr/>
    </dgm:pt>
    <dgm:pt modelId="{7F880635-3ACA-4C99-BBCB-E3B77FDA4E14}" type="pres">
      <dgm:prSet presAssocID="{5B102F3E-3953-45A8-A354-9AEBB59E571F}" presName="parentText" presStyleLbl="node1" presStyleIdx="1" presStyleCnt="3">
        <dgm:presLayoutVars>
          <dgm:chMax val="0"/>
          <dgm:bulletEnabled val="1"/>
        </dgm:presLayoutVars>
      </dgm:prSet>
      <dgm:spPr/>
    </dgm:pt>
    <dgm:pt modelId="{00C958E1-7599-4D03-8F6B-C2874F5FCC98}" type="pres">
      <dgm:prSet presAssocID="{87E72ECF-1BC5-4367-8BFB-1E2DF814089F}" presName="spacer" presStyleCnt="0"/>
      <dgm:spPr/>
    </dgm:pt>
    <dgm:pt modelId="{67B1A66A-C9A9-42FB-8E3F-FDCC31F75B91}" type="pres">
      <dgm:prSet presAssocID="{F786A2BF-009A-4143-BA83-08E13D1A6547}" presName="parentText" presStyleLbl="node1" presStyleIdx="2" presStyleCnt="3">
        <dgm:presLayoutVars>
          <dgm:chMax val="0"/>
          <dgm:bulletEnabled val="1"/>
        </dgm:presLayoutVars>
      </dgm:prSet>
      <dgm:spPr/>
    </dgm:pt>
  </dgm:ptLst>
  <dgm:cxnLst>
    <dgm:cxn modelId="{FC272729-DF81-414D-B624-BA8C4BB322BF}" type="presOf" srcId="{5B102F3E-3953-45A8-A354-9AEBB59E571F}" destId="{7F880635-3ACA-4C99-BBCB-E3B77FDA4E14}" srcOrd="0" destOrd="0" presId="urn:microsoft.com/office/officeart/2005/8/layout/vList2"/>
    <dgm:cxn modelId="{D884B93D-1733-4E05-B32B-D45B0484FDC1}" type="presOf" srcId="{94FD427B-3093-46D7-946D-2A40BF4F6EE2}" destId="{6B160A29-2298-40B7-85B1-E473DFEB9E1F}" srcOrd="0" destOrd="0" presId="urn:microsoft.com/office/officeart/2005/8/layout/vList2"/>
    <dgm:cxn modelId="{D8BA687C-7E26-4644-952E-68E9A4791A0B}" srcId="{94FD427B-3093-46D7-946D-2A40BF4F6EE2}" destId="{F786A2BF-009A-4143-BA83-08E13D1A6547}" srcOrd="2" destOrd="0" parTransId="{3E3A2AB8-9441-4A9E-81C2-C370A45ED9CD}" sibTransId="{2DDF2DDA-3151-4A08-8A5E-7242920F8EE9}"/>
    <dgm:cxn modelId="{D5F945A7-94DF-4545-88FC-1A37144CEFFF}" srcId="{94FD427B-3093-46D7-946D-2A40BF4F6EE2}" destId="{9C5C2B9E-A19C-44FA-BDF8-A81BA10541C5}" srcOrd="0" destOrd="0" parTransId="{0769F298-31DE-41BB-A901-D35612FAB842}" sibTransId="{ED05823F-AF43-46BD-84A3-E290FAB3D3BF}"/>
    <dgm:cxn modelId="{288381CE-2673-469D-8AC5-FAD003E54F29}" type="presOf" srcId="{F786A2BF-009A-4143-BA83-08E13D1A6547}" destId="{67B1A66A-C9A9-42FB-8E3F-FDCC31F75B91}" srcOrd="0" destOrd="0" presId="urn:microsoft.com/office/officeart/2005/8/layout/vList2"/>
    <dgm:cxn modelId="{13DF84DE-2FC2-4D05-9B82-6D9B5E2C0F7B}" type="presOf" srcId="{9C5C2B9E-A19C-44FA-BDF8-A81BA10541C5}" destId="{7DBAD41D-60F4-4ABD-98B8-0EE34628A337}" srcOrd="0" destOrd="0" presId="urn:microsoft.com/office/officeart/2005/8/layout/vList2"/>
    <dgm:cxn modelId="{6C87A7E4-F4D7-466B-82D6-A3C26B6A2BDD}" srcId="{94FD427B-3093-46D7-946D-2A40BF4F6EE2}" destId="{5B102F3E-3953-45A8-A354-9AEBB59E571F}" srcOrd="1" destOrd="0" parTransId="{BF136C71-3988-4AF2-8A3E-E698D49C138A}" sibTransId="{87E72ECF-1BC5-4367-8BFB-1E2DF814089F}"/>
    <dgm:cxn modelId="{849F2175-5FE8-4179-B93E-EAAEE1527643}" type="presParOf" srcId="{6B160A29-2298-40B7-85B1-E473DFEB9E1F}" destId="{7DBAD41D-60F4-4ABD-98B8-0EE34628A337}" srcOrd="0" destOrd="0" presId="urn:microsoft.com/office/officeart/2005/8/layout/vList2"/>
    <dgm:cxn modelId="{E0B56231-705A-4C4F-BDCE-7A864169F233}" type="presParOf" srcId="{6B160A29-2298-40B7-85B1-E473DFEB9E1F}" destId="{20FDDD5D-B20D-4E6D-B2FE-BFD4B06AFCF4}" srcOrd="1" destOrd="0" presId="urn:microsoft.com/office/officeart/2005/8/layout/vList2"/>
    <dgm:cxn modelId="{45C7BEFB-4900-464F-9597-02559763392B}" type="presParOf" srcId="{6B160A29-2298-40B7-85B1-E473DFEB9E1F}" destId="{7F880635-3ACA-4C99-BBCB-E3B77FDA4E14}" srcOrd="2" destOrd="0" presId="urn:microsoft.com/office/officeart/2005/8/layout/vList2"/>
    <dgm:cxn modelId="{F3523992-44DE-4489-AF4B-5E239020190B}" type="presParOf" srcId="{6B160A29-2298-40B7-85B1-E473DFEB9E1F}" destId="{00C958E1-7599-4D03-8F6B-C2874F5FCC98}" srcOrd="3" destOrd="0" presId="urn:microsoft.com/office/officeart/2005/8/layout/vList2"/>
    <dgm:cxn modelId="{A3BF58A3-635F-4E4A-BC0C-94EF3ADDFD04}" type="presParOf" srcId="{6B160A29-2298-40B7-85B1-E473DFEB9E1F}" destId="{67B1A66A-C9A9-42FB-8E3F-FDCC31F75B91}"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EF0C6A0-A034-49E7-81D1-A11E46BFA9A3}" type="doc">
      <dgm:prSet loTypeId="urn:microsoft.com/office/officeart/2005/8/layout/hProcess9" loCatId="process" qsTypeId="urn:microsoft.com/office/officeart/2005/8/quickstyle/3d3" qsCatId="3D" csTypeId="urn:microsoft.com/office/officeart/2005/8/colors/accent1_2" csCatId="accent1" phldr="1"/>
      <dgm:spPr/>
    </dgm:pt>
    <dgm:pt modelId="{3E38F623-76D7-4F20-99AF-DB3E508E4792}">
      <dgm:prSet phldrT="[Tekst]"/>
      <dgm:spPr/>
      <dgm:t>
        <a:bodyPr/>
        <a:lstStyle/>
        <a:p>
          <a:r>
            <a:rPr lang="nb-NO" dirty="0"/>
            <a:t>1</a:t>
          </a:r>
        </a:p>
      </dgm:t>
    </dgm:pt>
    <dgm:pt modelId="{4B4B9618-8220-423A-84F2-EAC59B5C5FB5}" type="parTrans" cxnId="{5E42CB85-7F74-4AB3-B1B2-C05F71689519}">
      <dgm:prSet/>
      <dgm:spPr/>
      <dgm:t>
        <a:bodyPr/>
        <a:lstStyle/>
        <a:p>
          <a:endParaRPr lang="nb-NO"/>
        </a:p>
      </dgm:t>
    </dgm:pt>
    <dgm:pt modelId="{5265D8F8-0836-4107-91EF-04800F724228}" type="sibTrans" cxnId="{5E42CB85-7F74-4AB3-B1B2-C05F71689519}">
      <dgm:prSet/>
      <dgm:spPr/>
      <dgm:t>
        <a:bodyPr/>
        <a:lstStyle/>
        <a:p>
          <a:endParaRPr lang="nb-NO"/>
        </a:p>
      </dgm:t>
    </dgm:pt>
    <dgm:pt modelId="{72D5B481-88C0-4AAF-AAB8-22C4B717672F}">
      <dgm:prSet phldrT="[Tekst]"/>
      <dgm:spPr/>
      <dgm:t>
        <a:bodyPr/>
        <a:lstStyle/>
        <a:p>
          <a:r>
            <a:rPr lang="nb-NO" dirty="0"/>
            <a:t>2</a:t>
          </a:r>
        </a:p>
      </dgm:t>
    </dgm:pt>
    <dgm:pt modelId="{4BC85F82-E315-4E8A-888A-D150629C2301}" type="parTrans" cxnId="{D70A36EC-9106-4301-B14A-13EF36D6CBD7}">
      <dgm:prSet/>
      <dgm:spPr/>
      <dgm:t>
        <a:bodyPr/>
        <a:lstStyle/>
        <a:p>
          <a:endParaRPr lang="nb-NO"/>
        </a:p>
      </dgm:t>
    </dgm:pt>
    <dgm:pt modelId="{45868BAB-1387-4182-B284-625A35078265}" type="sibTrans" cxnId="{D70A36EC-9106-4301-B14A-13EF36D6CBD7}">
      <dgm:prSet/>
      <dgm:spPr/>
      <dgm:t>
        <a:bodyPr/>
        <a:lstStyle/>
        <a:p>
          <a:endParaRPr lang="nb-NO"/>
        </a:p>
      </dgm:t>
    </dgm:pt>
    <dgm:pt modelId="{F8121B81-F989-4C15-9311-4FAF8D62F0B1}">
      <dgm:prSet phldrT="[Tekst]"/>
      <dgm:spPr/>
      <dgm:t>
        <a:bodyPr/>
        <a:lstStyle/>
        <a:p>
          <a:r>
            <a:rPr lang="nb-NO" dirty="0"/>
            <a:t>3</a:t>
          </a:r>
        </a:p>
      </dgm:t>
    </dgm:pt>
    <dgm:pt modelId="{53841101-C7A9-4EE9-B724-B4D2903EA003}" type="parTrans" cxnId="{44697A3F-2671-4729-92E4-8A03659ED735}">
      <dgm:prSet/>
      <dgm:spPr/>
      <dgm:t>
        <a:bodyPr/>
        <a:lstStyle/>
        <a:p>
          <a:endParaRPr lang="nb-NO"/>
        </a:p>
      </dgm:t>
    </dgm:pt>
    <dgm:pt modelId="{4B55588A-CFF7-4054-BE55-48C2AC0B9744}" type="sibTrans" cxnId="{44697A3F-2671-4729-92E4-8A03659ED735}">
      <dgm:prSet/>
      <dgm:spPr/>
      <dgm:t>
        <a:bodyPr/>
        <a:lstStyle/>
        <a:p>
          <a:endParaRPr lang="nb-NO"/>
        </a:p>
      </dgm:t>
    </dgm:pt>
    <dgm:pt modelId="{5F317357-55E3-4C22-9970-1CE3D5BF5321}">
      <dgm:prSet/>
      <dgm:spPr/>
      <dgm:t>
        <a:bodyPr/>
        <a:lstStyle/>
        <a:p>
          <a:r>
            <a:rPr lang="nb-NO" dirty="0"/>
            <a:t>4</a:t>
          </a:r>
        </a:p>
      </dgm:t>
    </dgm:pt>
    <dgm:pt modelId="{722D47EC-F434-496F-B7FB-5880B61338E7}" type="parTrans" cxnId="{5854844C-80E3-41F1-B9C7-31C0F50E0C14}">
      <dgm:prSet/>
      <dgm:spPr/>
      <dgm:t>
        <a:bodyPr/>
        <a:lstStyle/>
        <a:p>
          <a:endParaRPr lang="nb-NO"/>
        </a:p>
      </dgm:t>
    </dgm:pt>
    <dgm:pt modelId="{A30A4F22-454C-4828-87A4-07B7F9D017A8}" type="sibTrans" cxnId="{5854844C-80E3-41F1-B9C7-31C0F50E0C14}">
      <dgm:prSet/>
      <dgm:spPr/>
      <dgm:t>
        <a:bodyPr/>
        <a:lstStyle/>
        <a:p>
          <a:endParaRPr lang="nb-NO"/>
        </a:p>
      </dgm:t>
    </dgm:pt>
    <dgm:pt modelId="{3DC980CD-DC37-4145-814F-81E672002D95}">
      <dgm:prSet/>
      <dgm:spPr/>
      <dgm:t>
        <a:bodyPr/>
        <a:lstStyle/>
        <a:p>
          <a:r>
            <a:rPr lang="nb-NO" dirty="0"/>
            <a:t>5</a:t>
          </a:r>
        </a:p>
      </dgm:t>
    </dgm:pt>
    <dgm:pt modelId="{A9E8586B-A64D-4F6D-8C56-30E42912988B}" type="parTrans" cxnId="{77601089-ECFC-4F4C-B211-05A196C8481E}">
      <dgm:prSet/>
      <dgm:spPr/>
      <dgm:t>
        <a:bodyPr/>
        <a:lstStyle/>
        <a:p>
          <a:endParaRPr lang="nb-NO"/>
        </a:p>
      </dgm:t>
    </dgm:pt>
    <dgm:pt modelId="{C497252A-B637-47D9-8562-27222181894F}" type="sibTrans" cxnId="{77601089-ECFC-4F4C-B211-05A196C8481E}">
      <dgm:prSet/>
      <dgm:spPr/>
      <dgm:t>
        <a:bodyPr/>
        <a:lstStyle/>
        <a:p>
          <a:endParaRPr lang="nb-NO"/>
        </a:p>
      </dgm:t>
    </dgm:pt>
    <dgm:pt modelId="{556ADDE3-C4CA-4892-9E82-0E595472C1CD}">
      <dgm:prSet/>
      <dgm:spPr/>
      <dgm:t>
        <a:bodyPr/>
        <a:lstStyle/>
        <a:p>
          <a:r>
            <a:rPr lang="nb-NO" dirty="0"/>
            <a:t>6</a:t>
          </a:r>
        </a:p>
      </dgm:t>
    </dgm:pt>
    <dgm:pt modelId="{FA2D8473-52DA-4F49-9F55-E9FCB5E2B4FD}" type="parTrans" cxnId="{6E4A5831-27D6-4E3A-B483-344485E68C57}">
      <dgm:prSet/>
      <dgm:spPr/>
      <dgm:t>
        <a:bodyPr/>
        <a:lstStyle/>
        <a:p>
          <a:endParaRPr lang="nb-NO"/>
        </a:p>
      </dgm:t>
    </dgm:pt>
    <dgm:pt modelId="{A4741B91-91D1-4182-A85B-31CBADD5C44F}" type="sibTrans" cxnId="{6E4A5831-27D6-4E3A-B483-344485E68C57}">
      <dgm:prSet/>
      <dgm:spPr/>
      <dgm:t>
        <a:bodyPr/>
        <a:lstStyle/>
        <a:p>
          <a:endParaRPr lang="nb-NO"/>
        </a:p>
      </dgm:t>
    </dgm:pt>
    <dgm:pt modelId="{CE7430CD-FCDC-4621-B203-5D4442FF7345}" type="pres">
      <dgm:prSet presAssocID="{5EF0C6A0-A034-49E7-81D1-A11E46BFA9A3}" presName="CompostProcess" presStyleCnt="0">
        <dgm:presLayoutVars>
          <dgm:dir/>
          <dgm:resizeHandles val="exact"/>
        </dgm:presLayoutVars>
      </dgm:prSet>
      <dgm:spPr/>
    </dgm:pt>
    <dgm:pt modelId="{FD57AA2C-EDD4-4CEB-9714-F7113527491D}" type="pres">
      <dgm:prSet presAssocID="{5EF0C6A0-A034-49E7-81D1-A11E46BFA9A3}" presName="arrow" presStyleLbl="bgShp" presStyleIdx="0" presStyleCnt="1" custLinFactNeighborX="24345" custLinFactNeighborY="24637"/>
      <dgm:spPr/>
    </dgm:pt>
    <dgm:pt modelId="{6701583C-70A8-4427-BB9E-407DA0C1DDDA}" type="pres">
      <dgm:prSet presAssocID="{5EF0C6A0-A034-49E7-81D1-A11E46BFA9A3}" presName="linearProcess" presStyleCnt="0"/>
      <dgm:spPr/>
    </dgm:pt>
    <dgm:pt modelId="{56809A4D-4B63-45BF-8F3C-A785CB1F4B35}" type="pres">
      <dgm:prSet presAssocID="{3E38F623-76D7-4F20-99AF-DB3E508E4792}" presName="textNode" presStyleLbl="node1" presStyleIdx="0" presStyleCnt="6">
        <dgm:presLayoutVars>
          <dgm:bulletEnabled val="1"/>
        </dgm:presLayoutVars>
      </dgm:prSet>
      <dgm:spPr/>
    </dgm:pt>
    <dgm:pt modelId="{AF0BACE3-112B-46E7-B634-AC291564339D}" type="pres">
      <dgm:prSet presAssocID="{5265D8F8-0836-4107-91EF-04800F724228}" presName="sibTrans" presStyleCnt="0"/>
      <dgm:spPr/>
    </dgm:pt>
    <dgm:pt modelId="{91FE6065-992B-45DE-B6FB-9EB20EB7A5AD}" type="pres">
      <dgm:prSet presAssocID="{72D5B481-88C0-4AAF-AAB8-22C4B717672F}" presName="textNode" presStyleLbl="node1" presStyleIdx="1" presStyleCnt="6">
        <dgm:presLayoutVars>
          <dgm:bulletEnabled val="1"/>
        </dgm:presLayoutVars>
      </dgm:prSet>
      <dgm:spPr/>
    </dgm:pt>
    <dgm:pt modelId="{3A5E806A-C35E-4F1B-982F-C48BCDFBB237}" type="pres">
      <dgm:prSet presAssocID="{45868BAB-1387-4182-B284-625A35078265}" presName="sibTrans" presStyleCnt="0"/>
      <dgm:spPr/>
    </dgm:pt>
    <dgm:pt modelId="{DEAAA90C-B27E-414F-93B9-A8C3C63F6855}" type="pres">
      <dgm:prSet presAssocID="{F8121B81-F989-4C15-9311-4FAF8D62F0B1}" presName="textNode" presStyleLbl="node1" presStyleIdx="2" presStyleCnt="6">
        <dgm:presLayoutVars>
          <dgm:bulletEnabled val="1"/>
        </dgm:presLayoutVars>
      </dgm:prSet>
      <dgm:spPr/>
    </dgm:pt>
    <dgm:pt modelId="{C2131944-391B-47C9-AA09-F634D4890260}" type="pres">
      <dgm:prSet presAssocID="{4B55588A-CFF7-4054-BE55-48C2AC0B9744}" presName="sibTrans" presStyleCnt="0"/>
      <dgm:spPr/>
    </dgm:pt>
    <dgm:pt modelId="{408172A0-4170-4E09-8EEE-4FE4FD974860}" type="pres">
      <dgm:prSet presAssocID="{5F317357-55E3-4C22-9970-1CE3D5BF5321}" presName="textNode" presStyleLbl="node1" presStyleIdx="3" presStyleCnt="6">
        <dgm:presLayoutVars>
          <dgm:bulletEnabled val="1"/>
        </dgm:presLayoutVars>
      </dgm:prSet>
      <dgm:spPr/>
    </dgm:pt>
    <dgm:pt modelId="{AED57A4C-53CE-4820-BE42-56E92023757B}" type="pres">
      <dgm:prSet presAssocID="{A30A4F22-454C-4828-87A4-07B7F9D017A8}" presName="sibTrans" presStyleCnt="0"/>
      <dgm:spPr/>
    </dgm:pt>
    <dgm:pt modelId="{F589E1FE-DEA9-4EB8-9077-CA40C2375E7A}" type="pres">
      <dgm:prSet presAssocID="{3DC980CD-DC37-4145-814F-81E672002D95}" presName="textNode" presStyleLbl="node1" presStyleIdx="4" presStyleCnt="6">
        <dgm:presLayoutVars>
          <dgm:bulletEnabled val="1"/>
        </dgm:presLayoutVars>
      </dgm:prSet>
      <dgm:spPr/>
    </dgm:pt>
    <dgm:pt modelId="{1B063D3E-B5E1-4930-9A62-F852EDB8ADBD}" type="pres">
      <dgm:prSet presAssocID="{C497252A-B637-47D9-8562-27222181894F}" presName="sibTrans" presStyleCnt="0"/>
      <dgm:spPr/>
    </dgm:pt>
    <dgm:pt modelId="{457BF89E-7E5A-44FD-AA03-453AF3619FEF}" type="pres">
      <dgm:prSet presAssocID="{556ADDE3-C4CA-4892-9E82-0E595472C1CD}" presName="textNode" presStyleLbl="node1" presStyleIdx="5" presStyleCnt="6">
        <dgm:presLayoutVars>
          <dgm:bulletEnabled val="1"/>
        </dgm:presLayoutVars>
      </dgm:prSet>
      <dgm:spPr/>
    </dgm:pt>
  </dgm:ptLst>
  <dgm:cxnLst>
    <dgm:cxn modelId="{708D3B11-2777-45B4-868F-CC36FC70AE3E}" type="presOf" srcId="{3E38F623-76D7-4F20-99AF-DB3E508E4792}" destId="{56809A4D-4B63-45BF-8F3C-A785CB1F4B35}" srcOrd="0" destOrd="0" presId="urn:microsoft.com/office/officeart/2005/8/layout/hProcess9"/>
    <dgm:cxn modelId="{F1C30219-6D2E-4C24-9188-27F819A972A1}" type="presOf" srcId="{3DC980CD-DC37-4145-814F-81E672002D95}" destId="{F589E1FE-DEA9-4EB8-9077-CA40C2375E7A}" srcOrd="0" destOrd="0" presId="urn:microsoft.com/office/officeart/2005/8/layout/hProcess9"/>
    <dgm:cxn modelId="{FED63826-1BC6-4254-AEFC-01AD7DFCC4A5}" type="presOf" srcId="{5EF0C6A0-A034-49E7-81D1-A11E46BFA9A3}" destId="{CE7430CD-FCDC-4621-B203-5D4442FF7345}" srcOrd="0" destOrd="0" presId="urn:microsoft.com/office/officeart/2005/8/layout/hProcess9"/>
    <dgm:cxn modelId="{6E4A5831-27D6-4E3A-B483-344485E68C57}" srcId="{5EF0C6A0-A034-49E7-81D1-A11E46BFA9A3}" destId="{556ADDE3-C4CA-4892-9E82-0E595472C1CD}" srcOrd="5" destOrd="0" parTransId="{FA2D8473-52DA-4F49-9F55-E9FCB5E2B4FD}" sibTransId="{A4741B91-91D1-4182-A85B-31CBADD5C44F}"/>
    <dgm:cxn modelId="{44697A3F-2671-4729-92E4-8A03659ED735}" srcId="{5EF0C6A0-A034-49E7-81D1-A11E46BFA9A3}" destId="{F8121B81-F989-4C15-9311-4FAF8D62F0B1}" srcOrd="2" destOrd="0" parTransId="{53841101-C7A9-4EE9-B724-B4D2903EA003}" sibTransId="{4B55588A-CFF7-4054-BE55-48C2AC0B9744}"/>
    <dgm:cxn modelId="{B5B2695B-B0DA-4CF6-81D4-919E9D11FF10}" type="presOf" srcId="{556ADDE3-C4CA-4892-9E82-0E595472C1CD}" destId="{457BF89E-7E5A-44FD-AA03-453AF3619FEF}" srcOrd="0" destOrd="0" presId="urn:microsoft.com/office/officeart/2005/8/layout/hProcess9"/>
    <dgm:cxn modelId="{5854844C-80E3-41F1-B9C7-31C0F50E0C14}" srcId="{5EF0C6A0-A034-49E7-81D1-A11E46BFA9A3}" destId="{5F317357-55E3-4C22-9970-1CE3D5BF5321}" srcOrd="3" destOrd="0" parTransId="{722D47EC-F434-496F-B7FB-5880B61338E7}" sibTransId="{A30A4F22-454C-4828-87A4-07B7F9D017A8}"/>
    <dgm:cxn modelId="{5E42CB85-7F74-4AB3-B1B2-C05F71689519}" srcId="{5EF0C6A0-A034-49E7-81D1-A11E46BFA9A3}" destId="{3E38F623-76D7-4F20-99AF-DB3E508E4792}" srcOrd="0" destOrd="0" parTransId="{4B4B9618-8220-423A-84F2-EAC59B5C5FB5}" sibTransId="{5265D8F8-0836-4107-91EF-04800F724228}"/>
    <dgm:cxn modelId="{77601089-ECFC-4F4C-B211-05A196C8481E}" srcId="{5EF0C6A0-A034-49E7-81D1-A11E46BFA9A3}" destId="{3DC980CD-DC37-4145-814F-81E672002D95}" srcOrd="4" destOrd="0" parTransId="{A9E8586B-A64D-4F6D-8C56-30E42912988B}" sibTransId="{C497252A-B637-47D9-8562-27222181894F}"/>
    <dgm:cxn modelId="{80961A8F-EBD9-40FC-9C0D-09EAB2C0D079}" type="presOf" srcId="{72D5B481-88C0-4AAF-AAB8-22C4B717672F}" destId="{91FE6065-992B-45DE-B6FB-9EB20EB7A5AD}" srcOrd="0" destOrd="0" presId="urn:microsoft.com/office/officeart/2005/8/layout/hProcess9"/>
    <dgm:cxn modelId="{9B44539C-436B-45F0-99DB-D1E2EBC4CB7D}" type="presOf" srcId="{F8121B81-F989-4C15-9311-4FAF8D62F0B1}" destId="{DEAAA90C-B27E-414F-93B9-A8C3C63F6855}" srcOrd="0" destOrd="0" presId="urn:microsoft.com/office/officeart/2005/8/layout/hProcess9"/>
    <dgm:cxn modelId="{15969AE2-48A1-4A0C-87E7-765EC9B0E5FA}" type="presOf" srcId="{5F317357-55E3-4C22-9970-1CE3D5BF5321}" destId="{408172A0-4170-4E09-8EEE-4FE4FD974860}" srcOrd="0" destOrd="0" presId="urn:microsoft.com/office/officeart/2005/8/layout/hProcess9"/>
    <dgm:cxn modelId="{D70A36EC-9106-4301-B14A-13EF36D6CBD7}" srcId="{5EF0C6A0-A034-49E7-81D1-A11E46BFA9A3}" destId="{72D5B481-88C0-4AAF-AAB8-22C4B717672F}" srcOrd="1" destOrd="0" parTransId="{4BC85F82-E315-4E8A-888A-D150629C2301}" sibTransId="{45868BAB-1387-4182-B284-625A35078265}"/>
    <dgm:cxn modelId="{4CD34654-9A67-4E92-8617-045B19BCA284}" type="presParOf" srcId="{CE7430CD-FCDC-4621-B203-5D4442FF7345}" destId="{FD57AA2C-EDD4-4CEB-9714-F7113527491D}" srcOrd="0" destOrd="0" presId="urn:microsoft.com/office/officeart/2005/8/layout/hProcess9"/>
    <dgm:cxn modelId="{2549EE8D-84AD-4875-9AE1-AE14F6A01C31}" type="presParOf" srcId="{CE7430CD-FCDC-4621-B203-5D4442FF7345}" destId="{6701583C-70A8-4427-BB9E-407DA0C1DDDA}" srcOrd="1" destOrd="0" presId="urn:microsoft.com/office/officeart/2005/8/layout/hProcess9"/>
    <dgm:cxn modelId="{22577467-79FC-4B1E-925D-06C8A91A47D6}" type="presParOf" srcId="{6701583C-70A8-4427-BB9E-407DA0C1DDDA}" destId="{56809A4D-4B63-45BF-8F3C-A785CB1F4B35}" srcOrd="0" destOrd="0" presId="urn:microsoft.com/office/officeart/2005/8/layout/hProcess9"/>
    <dgm:cxn modelId="{129EB3C4-672A-4641-A192-2FF662DA97F7}" type="presParOf" srcId="{6701583C-70A8-4427-BB9E-407DA0C1DDDA}" destId="{AF0BACE3-112B-46E7-B634-AC291564339D}" srcOrd="1" destOrd="0" presId="urn:microsoft.com/office/officeart/2005/8/layout/hProcess9"/>
    <dgm:cxn modelId="{FED6CF12-AEB6-4E7F-A266-B3F7C2A80440}" type="presParOf" srcId="{6701583C-70A8-4427-BB9E-407DA0C1DDDA}" destId="{91FE6065-992B-45DE-B6FB-9EB20EB7A5AD}" srcOrd="2" destOrd="0" presId="urn:microsoft.com/office/officeart/2005/8/layout/hProcess9"/>
    <dgm:cxn modelId="{65701A70-7B7E-4407-8A61-4553ECD376F6}" type="presParOf" srcId="{6701583C-70A8-4427-BB9E-407DA0C1DDDA}" destId="{3A5E806A-C35E-4F1B-982F-C48BCDFBB237}" srcOrd="3" destOrd="0" presId="urn:microsoft.com/office/officeart/2005/8/layout/hProcess9"/>
    <dgm:cxn modelId="{1895EFD1-10D7-4F0D-9E83-2D7A7897A630}" type="presParOf" srcId="{6701583C-70A8-4427-BB9E-407DA0C1DDDA}" destId="{DEAAA90C-B27E-414F-93B9-A8C3C63F6855}" srcOrd="4" destOrd="0" presId="urn:microsoft.com/office/officeart/2005/8/layout/hProcess9"/>
    <dgm:cxn modelId="{AA4D626A-5902-4600-A155-DC743C9D27A1}" type="presParOf" srcId="{6701583C-70A8-4427-BB9E-407DA0C1DDDA}" destId="{C2131944-391B-47C9-AA09-F634D4890260}" srcOrd="5" destOrd="0" presId="urn:microsoft.com/office/officeart/2005/8/layout/hProcess9"/>
    <dgm:cxn modelId="{F96C21D4-6A20-426F-93EE-816840A099F9}" type="presParOf" srcId="{6701583C-70A8-4427-BB9E-407DA0C1DDDA}" destId="{408172A0-4170-4E09-8EEE-4FE4FD974860}" srcOrd="6" destOrd="0" presId="urn:microsoft.com/office/officeart/2005/8/layout/hProcess9"/>
    <dgm:cxn modelId="{35372593-EBCA-4B77-81FF-F7D061C49B98}" type="presParOf" srcId="{6701583C-70A8-4427-BB9E-407DA0C1DDDA}" destId="{AED57A4C-53CE-4820-BE42-56E92023757B}" srcOrd="7" destOrd="0" presId="urn:microsoft.com/office/officeart/2005/8/layout/hProcess9"/>
    <dgm:cxn modelId="{43DE3AFB-1598-460C-95A2-B161D633B404}" type="presParOf" srcId="{6701583C-70A8-4427-BB9E-407DA0C1DDDA}" destId="{F589E1FE-DEA9-4EB8-9077-CA40C2375E7A}" srcOrd="8" destOrd="0" presId="urn:microsoft.com/office/officeart/2005/8/layout/hProcess9"/>
    <dgm:cxn modelId="{D46AC14C-5249-4A78-9866-B4693F487B05}" type="presParOf" srcId="{6701583C-70A8-4427-BB9E-407DA0C1DDDA}" destId="{1B063D3E-B5E1-4930-9A62-F852EDB8ADBD}" srcOrd="9" destOrd="0" presId="urn:microsoft.com/office/officeart/2005/8/layout/hProcess9"/>
    <dgm:cxn modelId="{18C75C05-1368-4B95-9474-9F17700F289B}" type="presParOf" srcId="{6701583C-70A8-4427-BB9E-407DA0C1DDDA}" destId="{457BF89E-7E5A-44FD-AA03-453AF3619FEF}" srcOrd="10"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BAD41D-60F4-4ABD-98B8-0EE34628A337}">
      <dsp:nvSpPr>
        <dsp:cNvPr id="0" name=""/>
        <dsp:cNvSpPr/>
      </dsp:nvSpPr>
      <dsp:spPr>
        <a:xfrm>
          <a:off x="0" y="15498"/>
          <a:ext cx="4697730" cy="131975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nb-NO" sz="2400" kern="1200"/>
            <a:t>Undervisningen rettes mot gruppen som helhet ut fra gjeldende plan- og regelverk</a:t>
          </a:r>
          <a:endParaRPr lang="en-US" sz="2400" kern="1200"/>
        </a:p>
      </dsp:txBody>
      <dsp:txXfrm>
        <a:off x="64425" y="79923"/>
        <a:ext cx="4568880" cy="1190909"/>
      </dsp:txXfrm>
    </dsp:sp>
    <dsp:sp modelId="{7F880635-3ACA-4C99-BBCB-E3B77FDA4E14}">
      <dsp:nvSpPr>
        <dsp:cNvPr id="0" name=""/>
        <dsp:cNvSpPr/>
      </dsp:nvSpPr>
      <dsp:spPr>
        <a:xfrm>
          <a:off x="0" y="1404378"/>
          <a:ext cx="4697730" cy="1319759"/>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nb-NO" sz="2400" kern="1200"/>
            <a:t>Hele klassen er målet</a:t>
          </a:r>
          <a:endParaRPr lang="en-US" sz="2400" kern="1200"/>
        </a:p>
      </dsp:txBody>
      <dsp:txXfrm>
        <a:off x="64425" y="1468803"/>
        <a:ext cx="4568880" cy="1190909"/>
      </dsp:txXfrm>
    </dsp:sp>
    <dsp:sp modelId="{67B1A66A-C9A9-42FB-8E3F-FDCC31F75B91}">
      <dsp:nvSpPr>
        <dsp:cNvPr id="0" name=""/>
        <dsp:cNvSpPr/>
      </dsp:nvSpPr>
      <dsp:spPr>
        <a:xfrm>
          <a:off x="0" y="2793257"/>
          <a:ext cx="4697730" cy="1319759"/>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nb-NO" sz="2400" kern="1200"/>
            <a:t>Læreren legger til rette for at alle skal lære uavhengig av forutsetninger</a:t>
          </a:r>
          <a:endParaRPr lang="en-US" sz="2400" kern="1200"/>
        </a:p>
      </dsp:txBody>
      <dsp:txXfrm>
        <a:off x="64425" y="2857682"/>
        <a:ext cx="4568880" cy="119090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57AA2C-EDD4-4CEB-9714-F7113527491D}">
      <dsp:nvSpPr>
        <dsp:cNvPr id="0" name=""/>
        <dsp:cNvSpPr/>
      </dsp:nvSpPr>
      <dsp:spPr>
        <a:xfrm>
          <a:off x="1292304" y="0"/>
          <a:ext cx="7323058" cy="2199085"/>
        </a:xfrm>
        <a:prstGeom prst="rightArrow">
          <a:avLst/>
        </a:prstGeom>
        <a:solidFill>
          <a:schemeClr val="accent1">
            <a:tint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56809A4D-4B63-45BF-8F3C-A785CB1F4B35}">
      <dsp:nvSpPr>
        <dsp:cNvPr id="0" name=""/>
        <dsp:cNvSpPr/>
      </dsp:nvSpPr>
      <dsp:spPr>
        <a:xfrm>
          <a:off x="105" y="659725"/>
          <a:ext cx="1260754" cy="879634"/>
        </a:xfrm>
        <a:prstGeom prst="round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nb-NO" sz="3600" kern="1200" dirty="0"/>
            <a:t>1</a:t>
          </a:r>
        </a:p>
      </dsp:txBody>
      <dsp:txXfrm>
        <a:off x="43045" y="702665"/>
        <a:ext cx="1174874" cy="793754"/>
      </dsp:txXfrm>
    </dsp:sp>
    <dsp:sp modelId="{91FE6065-992B-45DE-B6FB-9EB20EB7A5AD}">
      <dsp:nvSpPr>
        <dsp:cNvPr id="0" name=""/>
        <dsp:cNvSpPr/>
      </dsp:nvSpPr>
      <dsp:spPr>
        <a:xfrm>
          <a:off x="1470984" y="659725"/>
          <a:ext cx="1260754" cy="879634"/>
        </a:xfrm>
        <a:prstGeom prst="round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nb-NO" sz="3600" kern="1200" dirty="0"/>
            <a:t>2</a:t>
          </a:r>
        </a:p>
      </dsp:txBody>
      <dsp:txXfrm>
        <a:off x="1513924" y="702665"/>
        <a:ext cx="1174874" cy="793754"/>
      </dsp:txXfrm>
    </dsp:sp>
    <dsp:sp modelId="{DEAAA90C-B27E-414F-93B9-A8C3C63F6855}">
      <dsp:nvSpPr>
        <dsp:cNvPr id="0" name=""/>
        <dsp:cNvSpPr/>
      </dsp:nvSpPr>
      <dsp:spPr>
        <a:xfrm>
          <a:off x="2941864" y="659725"/>
          <a:ext cx="1260754" cy="879634"/>
        </a:xfrm>
        <a:prstGeom prst="round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nb-NO" sz="3600" kern="1200" dirty="0"/>
            <a:t>3</a:t>
          </a:r>
        </a:p>
      </dsp:txBody>
      <dsp:txXfrm>
        <a:off x="2984804" y="702665"/>
        <a:ext cx="1174874" cy="793754"/>
      </dsp:txXfrm>
    </dsp:sp>
    <dsp:sp modelId="{408172A0-4170-4E09-8EEE-4FE4FD974860}">
      <dsp:nvSpPr>
        <dsp:cNvPr id="0" name=""/>
        <dsp:cNvSpPr/>
      </dsp:nvSpPr>
      <dsp:spPr>
        <a:xfrm>
          <a:off x="4412744" y="659725"/>
          <a:ext cx="1260754" cy="879634"/>
        </a:xfrm>
        <a:prstGeom prst="round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nb-NO" sz="3600" kern="1200" dirty="0"/>
            <a:t>4</a:t>
          </a:r>
        </a:p>
      </dsp:txBody>
      <dsp:txXfrm>
        <a:off x="4455684" y="702665"/>
        <a:ext cx="1174874" cy="793754"/>
      </dsp:txXfrm>
    </dsp:sp>
    <dsp:sp modelId="{F589E1FE-DEA9-4EB8-9077-CA40C2375E7A}">
      <dsp:nvSpPr>
        <dsp:cNvPr id="0" name=""/>
        <dsp:cNvSpPr/>
      </dsp:nvSpPr>
      <dsp:spPr>
        <a:xfrm>
          <a:off x="5883624" y="659725"/>
          <a:ext cx="1260754" cy="879634"/>
        </a:xfrm>
        <a:prstGeom prst="round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nb-NO" sz="3600" kern="1200" dirty="0"/>
            <a:t>5</a:t>
          </a:r>
        </a:p>
      </dsp:txBody>
      <dsp:txXfrm>
        <a:off x="5926564" y="702665"/>
        <a:ext cx="1174874" cy="793754"/>
      </dsp:txXfrm>
    </dsp:sp>
    <dsp:sp modelId="{457BF89E-7E5A-44FD-AA03-453AF3619FEF}">
      <dsp:nvSpPr>
        <dsp:cNvPr id="0" name=""/>
        <dsp:cNvSpPr/>
      </dsp:nvSpPr>
      <dsp:spPr>
        <a:xfrm>
          <a:off x="7354503" y="659725"/>
          <a:ext cx="1260754" cy="879634"/>
        </a:xfrm>
        <a:prstGeom prst="round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nb-NO" sz="3600" kern="1200" dirty="0"/>
            <a:t>6</a:t>
          </a:r>
        </a:p>
      </dsp:txBody>
      <dsp:txXfrm>
        <a:off x="7397443" y="702665"/>
        <a:ext cx="1174874" cy="793754"/>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b-NO"/>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00C0AB1-7777-EA48-9872-393DAA530DA8}" type="datetimeFigureOut">
              <a:rPr lang="en-US" smtClean="0"/>
              <a:t>1/9/2024</a:t>
            </a:fld>
            <a:endParaRPr lang="nb-NO"/>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b-NO"/>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9933263-C1CE-E34A-AD46-7ADCC4573628}" type="slidenum">
              <a:rPr lang="nb-NO" smtClean="0"/>
              <a:t>‹#›</a:t>
            </a:fld>
            <a:endParaRPr lang="nb-NO"/>
          </a:p>
        </p:txBody>
      </p:sp>
    </p:spTree>
    <p:extLst>
      <p:ext uri="{BB962C8B-B14F-4D97-AF65-F5344CB8AC3E}">
        <p14:creationId xmlns:p14="http://schemas.microsoft.com/office/powerpoint/2010/main" val="121210998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b-NO"/>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1B59900-1D02-0848-AA82-6ED8C4CCA000}" type="datetimeFigureOut">
              <a:rPr lang="en-US" smtClean="0"/>
              <a:t>1/9/2024</a:t>
            </a:fld>
            <a:endParaRPr lang="nb-NO"/>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nb-NO"/>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b-NO"/>
              <a:t>Click to edit Master text styles</a:t>
            </a:r>
          </a:p>
          <a:p>
            <a:pPr lvl="1"/>
            <a:r>
              <a:rPr lang="nb-NO"/>
              <a:t>Second level</a:t>
            </a:r>
          </a:p>
          <a:p>
            <a:pPr lvl="2"/>
            <a:r>
              <a:rPr lang="nb-NO"/>
              <a:t>Third level</a:t>
            </a:r>
          </a:p>
          <a:p>
            <a:pPr lvl="3"/>
            <a:r>
              <a:rPr lang="nb-NO"/>
              <a:t>Fourth level</a:t>
            </a:r>
          </a:p>
          <a:p>
            <a:pPr lvl="4"/>
            <a:r>
              <a:rPr lang="nb-NO"/>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b-NO"/>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E5E6AF7-0F88-4448-99BD-1AC252BB1A7B}" type="slidenum">
              <a:rPr lang="nb-NO" smtClean="0"/>
              <a:t>‹#›</a:t>
            </a:fld>
            <a:endParaRPr lang="nb-NO"/>
          </a:p>
        </p:txBody>
      </p:sp>
    </p:spTree>
    <p:extLst>
      <p:ext uri="{BB962C8B-B14F-4D97-AF65-F5344CB8AC3E}">
        <p14:creationId xmlns:p14="http://schemas.microsoft.com/office/powerpoint/2010/main" val="329852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BE5E6AF7-0F88-4448-99BD-1AC252BB1A7B}" type="slidenum">
              <a:rPr lang="nb-NO" smtClean="0"/>
              <a:t>1</a:t>
            </a:fld>
            <a:endParaRPr lang="nb-NO"/>
          </a:p>
        </p:txBody>
      </p:sp>
    </p:spTree>
    <p:extLst>
      <p:ext uri="{BB962C8B-B14F-4D97-AF65-F5344CB8AC3E}">
        <p14:creationId xmlns:p14="http://schemas.microsoft.com/office/powerpoint/2010/main" val="7922844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0" i="0" kern="1200" dirty="0">
                <a:solidFill>
                  <a:schemeClr val="tx1"/>
                </a:solidFill>
                <a:effectLst/>
                <a:latin typeface="+mn-lt"/>
                <a:ea typeface="+mn-ea"/>
                <a:cs typeface="+mn-cs"/>
              </a:rPr>
              <a:t>Organisatorisk differensiering handler blant annet om hvordan elevene grupperes. Vi har regler om organisering av elevene i </a:t>
            </a:r>
            <a:r>
              <a:rPr lang="nb-NO" sz="1200" b="0" i="0" kern="1200" dirty="0" err="1">
                <a:solidFill>
                  <a:schemeClr val="tx1"/>
                </a:solidFill>
                <a:effectLst/>
                <a:latin typeface="+mn-lt"/>
                <a:ea typeface="+mn-ea"/>
                <a:cs typeface="+mn-cs"/>
              </a:rPr>
              <a:t>oppll</a:t>
            </a:r>
            <a:r>
              <a:rPr lang="nb-NO" sz="1200" b="0" i="0" kern="1200" dirty="0">
                <a:solidFill>
                  <a:schemeClr val="tx1"/>
                </a:solidFill>
                <a:effectLst/>
                <a:latin typeface="+mn-lt"/>
                <a:ea typeface="+mn-ea"/>
                <a:cs typeface="+mn-cs"/>
              </a:rPr>
              <a:t>. § 8-2 og inndeling av elevene i grupper må skje innenfor rammen av denne bestemmelsen.</a:t>
            </a:r>
          </a:p>
          <a:p>
            <a:endParaRPr lang="nb-NO" sz="1200" b="0" i="0" kern="1200" dirty="0">
              <a:solidFill>
                <a:schemeClr val="tx1"/>
              </a:solidFill>
              <a:effectLst/>
              <a:latin typeface="+mn-lt"/>
              <a:ea typeface="+mn-ea"/>
              <a:cs typeface="+mn-cs"/>
            </a:endParaRPr>
          </a:p>
          <a:p>
            <a:r>
              <a:rPr lang="nb-NO" sz="1200" b="0" i="0" kern="1200" dirty="0" err="1">
                <a:solidFill>
                  <a:schemeClr val="tx1"/>
                </a:solidFill>
                <a:effectLst/>
                <a:latin typeface="+mn-lt"/>
                <a:ea typeface="+mn-ea"/>
                <a:cs typeface="+mn-cs"/>
              </a:rPr>
              <a:t>Oppll</a:t>
            </a:r>
            <a:r>
              <a:rPr lang="nb-NO" sz="1200" b="0" i="0" kern="1200" dirty="0">
                <a:solidFill>
                  <a:schemeClr val="tx1"/>
                </a:solidFill>
                <a:effectLst/>
                <a:latin typeface="+mn-lt"/>
                <a:ea typeface="+mn-ea"/>
                <a:cs typeface="+mn-cs"/>
              </a:rPr>
              <a:t>. § 8-2 angir at elevene skal deles inn i klasser eller basisgrupper som skal ivareta deres behov for sosial tilhørighet. </a:t>
            </a:r>
          </a:p>
          <a:p>
            <a:r>
              <a:rPr lang="nb-NO" sz="1200" b="0" i="0" kern="1200" dirty="0">
                <a:solidFill>
                  <a:schemeClr val="tx1"/>
                </a:solidFill>
                <a:effectLst/>
                <a:latin typeface="+mn-lt"/>
                <a:ea typeface="+mn-ea"/>
                <a:cs typeface="+mn-cs"/>
              </a:rPr>
              <a:t>For deler av opplæringen kan elevene deles inn i andre grupper etter behov. </a:t>
            </a:r>
          </a:p>
          <a:p>
            <a:r>
              <a:rPr lang="nb-NO" sz="1200" b="0" i="0" kern="1200" dirty="0">
                <a:solidFill>
                  <a:schemeClr val="tx1"/>
                </a:solidFill>
                <a:effectLst/>
                <a:latin typeface="+mn-lt"/>
                <a:ea typeface="+mn-ea"/>
                <a:cs typeface="+mn-cs"/>
              </a:rPr>
              <a:t>Bestemmelsen stiller krav om at organiseringen «til vanlig</a:t>
            </a:r>
            <a:r>
              <a:rPr lang="nb-NO" sz="1200" b="1" i="0" kern="1200" dirty="0">
                <a:solidFill>
                  <a:schemeClr val="tx1"/>
                </a:solidFill>
                <a:effectLst/>
                <a:latin typeface="+mn-lt"/>
                <a:ea typeface="+mn-ea"/>
                <a:cs typeface="+mn-cs"/>
              </a:rPr>
              <a:t>» ikke skal skje </a:t>
            </a:r>
            <a:r>
              <a:rPr lang="nb-NO" sz="1200" b="1" i="0" kern="1200" dirty="0">
                <a:solidFill>
                  <a:srgbClr val="FF0000"/>
                </a:solidFill>
                <a:effectLst/>
                <a:latin typeface="+mn-lt"/>
                <a:ea typeface="+mn-ea"/>
                <a:cs typeface="+mn-cs"/>
              </a:rPr>
              <a:t>etter faglig nivå, kjønn eller etnisk tilhørighet</a:t>
            </a:r>
            <a:r>
              <a:rPr lang="nb-NO" sz="1200" b="0" i="0" kern="1200" dirty="0">
                <a:solidFill>
                  <a:schemeClr val="tx1"/>
                </a:solidFill>
                <a:effectLst/>
                <a:latin typeface="+mn-lt"/>
                <a:ea typeface="+mn-ea"/>
                <a:cs typeface="+mn-cs"/>
              </a:rPr>
              <a:t>. </a:t>
            </a:r>
          </a:p>
          <a:p>
            <a:r>
              <a:rPr lang="nb-NO" sz="1200" b="0" i="0" kern="1200" dirty="0">
                <a:solidFill>
                  <a:schemeClr val="tx1"/>
                </a:solidFill>
                <a:effectLst/>
                <a:latin typeface="+mn-lt"/>
                <a:ea typeface="+mn-ea"/>
                <a:cs typeface="+mn-cs"/>
              </a:rPr>
              <a:t>Dette gjelder både innenfor klassen/basisgruppen og i andre grupper der opplæringen gis i deler av tiden.</a:t>
            </a:r>
          </a:p>
          <a:p>
            <a:endParaRPr lang="nb-NO" sz="1200" b="0" i="0" kern="1200" dirty="0">
              <a:solidFill>
                <a:schemeClr val="tx1"/>
              </a:solidFill>
              <a:effectLst/>
              <a:latin typeface="+mn-lt"/>
              <a:ea typeface="+mn-ea"/>
              <a:cs typeface="+mn-cs"/>
            </a:endParaRPr>
          </a:p>
          <a:p>
            <a:r>
              <a:rPr lang="nb-NO" sz="1200" b="0" i="0" kern="1200" dirty="0">
                <a:solidFill>
                  <a:schemeClr val="tx1"/>
                </a:solidFill>
                <a:effectLst/>
                <a:latin typeface="+mn-lt"/>
                <a:ea typeface="+mn-ea"/>
                <a:cs typeface="+mn-cs"/>
              </a:rPr>
              <a:t>Pedagogisk differensiering handler om at læreren tilpasser innholdet, arbeidsprosessen eller produktet til elevenes potensial, motivasjon og kunnskapsnivå og til elevenes ulike måter å lære på. </a:t>
            </a:r>
          </a:p>
          <a:p>
            <a:r>
              <a:rPr lang="nb-NO" sz="1200" b="0" i="0" kern="1200" dirty="0">
                <a:solidFill>
                  <a:schemeClr val="tx1"/>
                </a:solidFill>
                <a:effectLst/>
                <a:latin typeface="+mn-lt"/>
                <a:ea typeface="+mn-ea"/>
                <a:cs typeface="+mn-cs"/>
              </a:rPr>
              <a:t>En slik tilpasning skal bidra til å støtte elevenes motivasjon og faglige utvikling.</a:t>
            </a:r>
          </a:p>
          <a:p>
            <a:endParaRPr lang="nb-NO" sz="1200" b="0" i="0" kern="1200" dirty="0">
              <a:solidFill>
                <a:schemeClr val="tx1"/>
              </a:solidFill>
              <a:effectLst/>
              <a:latin typeface="+mn-lt"/>
              <a:ea typeface="+mn-ea"/>
              <a:cs typeface="+mn-cs"/>
            </a:endParaRPr>
          </a:p>
          <a:p>
            <a:r>
              <a:rPr lang="nb-NO" sz="1200" b="0" i="0" kern="1200" dirty="0">
                <a:solidFill>
                  <a:schemeClr val="tx1"/>
                </a:solidFill>
                <a:effectLst/>
                <a:latin typeface="+mn-lt"/>
                <a:ea typeface="+mn-ea"/>
                <a:cs typeface="+mn-cs"/>
              </a:rPr>
              <a:t>Nivå – mye brukt i musikk – gi ulike samspilloppgaver som sammen gir en helhet</a:t>
            </a:r>
          </a:p>
          <a:p>
            <a:r>
              <a:rPr lang="nb-NO" sz="1200" b="0" i="0" kern="1200" dirty="0">
                <a:solidFill>
                  <a:schemeClr val="tx1"/>
                </a:solidFill>
                <a:effectLst/>
                <a:latin typeface="+mn-lt"/>
                <a:ea typeface="+mn-ea"/>
                <a:cs typeface="+mn-cs"/>
              </a:rPr>
              <a:t>Tempo – progresjonen er tilpasset elevens utviklingstakt (tilleggsoppgaver)</a:t>
            </a:r>
          </a:p>
          <a:p>
            <a:r>
              <a:rPr lang="nb-NO" sz="1200" b="0" i="0" kern="1200" dirty="0">
                <a:solidFill>
                  <a:schemeClr val="tx1"/>
                </a:solidFill>
                <a:effectLst/>
                <a:latin typeface="+mn-lt"/>
                <a:ea typeface="+mn-ea"/>
                <a:cs typeface="+mn-cs"/>
              </a:rPr>
              <a:t>Stofflig – lærestoffet er tilpasset elevens interessefelt og nivå</a:t>
            </a:r>
          </a:p>
          <a:p>
            <a:endParaRPr lang="nb-NO" sz="1200" b="0" i="0" kern="1200" dirty="0">
              <a:solidFill>
                <a:schemeClr val="tx1"/>
              </a:solidFill>
              <a:effectLst/>
              <a:latin typeface="+mn-lt"/>
              <a:ea typeface="+mn-ea"/>
              <a:cs typeface="+mn-cs"/>
            </a:endParaRPr>
          </a:p>
          <a:p>
            <a:r>
              <a:rPr lang="nb-NO" sz="1200" b="0" i="0" kern="1200" dirty="0">
                <a:solidFill>
                  <a:schemeClr val="tx1"/>
                </a:solidFill>
                <a:effectLst/>
                <a:latin typeface="+mn-lt"/>
                <a:ea typeface="+mn-ea"/>
                <a:cs typeface="+mn-cs"/>
              </a:rPr>
              <a:t>Det finnes det flere måter å organisere på</a:t>
            </a:r>
            <a:r>
              <a:rPr lang="nb-NO" dirty="0"/>
              <a:t>, bl.a. Dale og </a:t>
            </a:r>
            <a:r>
              <a:rPr lang="nb-NO" dirty="0" err="1"/>
              <a:t>Werness</a:t>
            </a:r>
            <a:r>
              <a:rPr lang="nb-NO" dirty="0"/>
              <a:t> som har 7 </a:t>
            </a:r>
            <a:r>
              <a:rPr lang="nb-NO" dirty="0" err="1"/>
              <a:t>katagorier</a:t>
            </a:r>
            <a:r>
              <a:rPr lang="nb-NO" dirty="0"/>
              <a:t> – </a:t>
            </a:r>
          </a:p>
          <a:p>
            <a:r>
              <a:rPr lang="nb-NO" sz="1200" i="1" kern="1200" dirty="0">
                <a:solidFill>
                  <a:schemeClr val="tx1"/>
                </a:solidFill>
                <a:effectLst/>
                <a:latin typeface="+mn-lt"/>
                <a:ea typeface="+mn-ea"/>
                <a:cs typeface="+mn-cs"/>
              </a:rPr>
              <a:t>1 elevenes læreforutsetninger og evner</a:t>
            </a:r>
          </a:p>
          <a:p>
            <a:r>
              <a:rPr lang="nb-NO" sz="1200" i="1" kern="1200" dirty="0">
                <a:solidFill>
                  <a:schemeClr val="tx1"/>
                </a:solidFill>
                <a:effectLst/>
                <a:latin typeface="+mn-lt"/>
                <a:ea typeface="+mn-ea"/>
                <a:cs typeface="+mn-cs"/>
              </a:rPr>
              <a:t>2 læreplanmål og arbeidsplaner, </a:t>
            </a:r>
          </a:p>
          <a:p>
            <a:r>
              <a:rPr lang="nb-NO" sz="1200" i="1" kern="1200" dirty="0">
                <a:solidFill>
                  <a:schemeClr val="tx1"/>
                </a:solidFill>
                <a:effectLst/>
                <a:latin typeface="+mn-lt"/>
                <a:ea typeface="+mn-ea"/>
                <a:cs typeface="+mn-cs"/>
              </a:rPr>
              <a:t>3 nivå og tempo, </a:t>
            </a:r>
          </a:p>
          <a:p>
            <a:r>
              <a:rPr lang="nb-NO" sz="1200" i="1" kern="1200" dirty="0">
                <a:solidFill>
                  <a:schemeClr val="tx1"/>
                </a:solidFill>
                <a:effectLst/>
                <a:latin typeface="+mn-lt"/>
                <a:ea typeface="+mn-ea"/>
                <a:cs typeface="+mn-cs"/>
              </a:rPr>
              <a:t>4 Organisering av skoledag, </a:t>
            </a:r>
          </a:p>
          <a:p>
            <a:r>
              <a:rPr lang="nb-NO" sz="1200" i="1" kern="1200" dirty="0">
                <a:solidFill>
                  <a:schemeClr val="tx1"/>
                </a:solidFill>
                <a:effectLst/>
                <a:latin typeface="+mn-lt"/>
                <a:ea typeface="+mn-ea"/>
                <a:cs typeface="+mn-cs"/>
              </a:rPr>
              <a:t>5 Læringsarena og læremidler, </a:t>
            </a:r>
          </a:p>
          <a:p>
            <a:r>
              <a:rPr lang="nb-NO" sz="1200" i="1" kern="1200" dirty="0">
                <a:solidFill>
                  <a:schemeClr val="tx1"/>
                </a:solidFill>
                <a:effectLst/>
                <a:latin typeface="+mn-lt"/>
                <a:ea typeface="+mn-ea"/>
                <a:cs typeface="+mn-cs"/>
              </a:rPr>
              <a:t>6 arbeidsmåter og arbeidsmetoder, og </a:t>
            </a:r>
          </a:p>
          <a:p>
            <a:r>
              <a:rPr lang="nb-NO" sz="1200" i="1" kern="1200" dirty="0">
                <a:solidFill>
                  <a:schemeClr val="tx1"/>
                </a:solidFill>
                <a:effectLst/>
                <a:latin typeface="+mn-lt"/>
                <a:ea typeface="+mn-ea"/>
                <a:cs typeface="+mn-cs"/>
              </a:rPr>
              <a:t>7 vurdering </a:t>
            </a:r>
            <a:endParaRPr lang="nb-NO" dirty="0">
              <a:cs typeface="Calibri"/>
            </a:endParaRPr>
          </a:p>
          <a:p>
            <a:endParaRPr lang="nb-NO" sz="1200" b="0" i="0" kern="1200" dirty="0">
              <a:solidFill>
                <a:schemeClr val="tx1"/>
              </a:solidFill>
              <a:effectLst/>
              <a:latin typeface="+mn-lt"/>
              <a:ea typeface="+mn-ea"/>
              <a:cs typeface="+mn-cs"/>
            </a:endParaRPr>
          </a:p>
        </p:txBody>
      </p:sp>
      <p:sp>
        <p:nvSpPr>
          <p:cNvPr id="4" name="Plassholder for lysbildenummer 3"/>
          <p:cNvSpPr>
            <a:spLocks noGrp="1"/>
          </p:cNvSpPr>
          <p:nvPr>
            <p:ph type="sldNum" sz="quarter" idx="5"/>
          </p:nvPr>
        </p:nvSpPr>
        <p:spPr/>
        <p:txBody>
          <a:bodyPr/>
          <a:lstStyle/>
          <a:p>
            <a:fld id="{8D095AFD-1DA5-433D-BCAA-959358651EF3}" type="slidenum">
              <a:rPr lang="nb-NO" smtClean="0"/>
              <a:t>17</a:t>
            </a:fld>
            <a:endParaRPr lang="nb-NO"/>
          </a:p>
        </p:txBody>
      </p:sp>
    </p:spTree>
    <p:extLst>
      <p:ext uri="{BB962C8B-B14F-4D97-AF65-F5344CB8AC3E}">
        <p14:creationId xmlns:p14="http://schemas.microsoft.com/office/powerpoint/2010/main" val="32384952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200" b="0" i="0" u="none" strike="noStrike" kern="1200" dirty="0">
                <a:solidFill>
                  <a:schemeClr val="tx1"/>
                </a:solidFill>
                <a:effectLst/>
                <a:latin typeface="+mn-lt"/>
                <a:ea typeface="+mn-ea"/>
                <a:cs typeface="+mn-cs"/>
              </a:rPr>
              <a:t>Organisatorisk differensiering</a:t>
            </a:r>
          </a:p>
          <a:p>
            <a:r>
              <a:rPr lang="nb-NO" sz="1200" b="0" i="0" u="none" strike="noStrike" kern="1200" dirty="0">
                <a:solidFill>
                  <a:schemeClr val="tx1"/>
                </a:solidFill>
                <a:effectLst/>
                <a:latin typeface="+mn-lt"/>
                <a:ea typeface="+mn-ea"/>
                <a:cs typeface="+mn-cs"/>
              </a:rPr>
              <a:t>Organisatorisk differensiering innebærer at eleven i større eller mindre grad får et pedagogisk tilbud utenom den sammenholdte læringsgruppen. Eksempler på dette er for eksempel: Opplæring i spesialskole, spesialundervisning i form en til en undervisning og spesialundervisning i liten gruppe eller valgfag. Fordelen med organisatorisk differensiering er at elevgruppene ofte er homogene og at elevene kan arbeide med relativt like oppgaver. Dette kan gi en mer effektiv ressursbruk. Ulempen med organisatorisk differensiering, er at homogene grupper i liten grad gir elevene et kollektivt løft og at undervisning i grupper ofte fører til sosial utstøtning og stigmatisering av elever med særlige behov. Tilhørigheten til elevene i den ordinære opplæringen står i fare for å bli svekket. Opphold på spesialskole vil kunne få alvorlige følger for mulighetene til å etablere og vedlikeholde vennskap i nærmiljøet.</a:t>
            </a:r>
          </a:p>
          <a:p>
            <a:endParaRPr lang="nb-NO" sz="1200" b="0" i="0" u="none" strike="noStrike" kern="1200" dirty="0">
              <a:solidFill>
                <a:schemeClr val="tx1"/>
              </a:solidFill>
              <a:effectLst/>
              <a:latin typeface="+mn-lt"/>
              <a:ea typeface="+mn-ea"/>
              <a:cs typeface="+mn-cs"/>
            </a:endParaRPr>
          </a:p>
          <a:p>
            <a:r>
              <a:rPr lang="nb-NO" sz="1200" b="0" i="0" u="none" strike="noStrike" kern="1200" dirty="0">
                <a:solidFill>
                  <a:schemeClr val="tx1"/>
                </a:solidFill>
                <a:effectLst/>
                <a:latin typeface="+mn-lt"/>
                <a:ea typeface="+mn-ea"/>
                <a:cs typeface="+mn-cs"/>
              </a:rPr>
              <a:t>Pedagogisk differensiering</a:t>
            </a:r>
          </a:p>
          <a:p>
            <a:r>
              <a:rPr lang="nb-NO" sz="1200" b="0" i="0" u="none" strike="noStrike" kern="1200" dirty="0">
                <a:solidFill>
                  <a:schemeClr val="tx1"/>
                </a:solidFill>
                <a:effectLst/>
                <a:latin typeface="+mn-lt"/>
                <a:ea typeface="+mn-ea"/>
                <a:cs typeface="+mn-cs"/>
              </a:rPr>
              <a:t>Siden organisatorisk differensiering kan ha en rekke uheldige konsekvenser, bør læreren løse de fleste differensieringsproblemene innenfor den sammenholdte læringsgruppen. Denne differensieringen kalles pedagogisk differensiering. En pedagogisk differensiering av innholdet i opplæringen innebærer at elevene møter oppgavene og utfordringene i læringsarbeidet på ulike måter, men innenfor rammene av den ordinære opplæringen. Hva er forskjellen på differensiering og tilpasset opplæring? Tilpasset opplæring er prinsippet som ligger bak differensieringen (</a:t>
            </a:r>
            <a:r>
              <a:rPr lang="nb-NO" sz="1200" b="0" i="0" u="none" strike="noStrike" kern="1200" dirty="0" err="1">
                <a:solidFill>
                  <a:schemeClr val="tx1"/>
                </a:solidFill>
                <a:effectLst/>
                <a:latin typeface="+mn-lt"/>
                <a:ea typeface="+mn-ea"/>
                <a:cs typeface="+mn-cs"/>
              </a:rPr>
              <a:t>Gundem</a:t>
            </a:r>
            <a:r>
              <a:rPr lang="nb-NO" sz="1200" b="0" i="0" u="none" strike="noStrike" kern="1200" dirty="0">
                <a:solidFill>
                  <a:schemeClr val="tx1"/>
                </a:solidFill>
                <a:effectLst/>
                <a:latin typeface="+mn-lt"/>
                <a:ea typeface="+mn-ea"/>
                <a:cs typeface="+mn-cs"/>
              </a:rPr>
              <a:t> 1994). Pedagogisk differensiering blir etter dette de tiltakene som settes inn for å tilpasse opplæringen for elever med ulike behov og interesser. Omfattende differensieringstiltak er likevel ingen garanti for at opplæringen er godt tilpasset. Differensieringstiltakene vil i større eller mindre grad treffe den enkelte elev.</a:t>
            </a:r>
          </a:p>
          <a:p>
            <a:endParaRPr lang="nb-NO" sz="1200" b="0" i="0" u="none" strike="noStrike" kern="1200" dirty="0">
              <a:solidFill>
                <a:schemeClr val="tx1"/>
              </a:solidFill>
              <a:effectLst/>
              <a:latin typeface="+mn-lt"/>
              <a:ea typeface="+mn-ea"/>
              <a:cs typeface="+mn-cs"/>
            </a:endParaRPr>
          </a:p>
          <a:p>
            <a:r>
              <a:rPr lang="nb-NO" sz="1200" b="0" i="0" u="none" strike="noStrike" kern="1200" dirty="0">
                <a:solidFill>
                  <a:schemeClr val="tx1"/>
                </a:solidFill>
                <a:effectLst/>
                <a:latin typeface="+mn-lt"/>
                <a:ea typeface="+mn-ea"/>
                <a:cs typeface="+mn-cs"/>
              </a:rPr>
              <a:t>Siden læringsgrupper ofte har mange medlemmer med til dels svært ulike forutsetninger og behov er pedagogisk differensiering krevende. Vi skal se på tre av de vanligste formene for pedagogisk differensiering (Engelsen 2001):</a:t>
            </a:r>
          </a:p>
          <a:p>
            <a:r>
              <a:rPr lang="nb-NO" sz="1200" b="0" i="0" u="none" strike="noStrike" kern="1200" dirty="0">
                <a:solidFill>
                  <a:schemeClr val="tx1"/>
                </a:solidFill>
                <a:effectLst/>
                <a:latin typeface="+mn-lt"/>
                <a:ea typeface="+mn-ea"/>
                <a:cs typeface="+mn-cs"/>
              </a:rPr>
              <a:t> </a:t>
            </a:r>
          </a:p>
          <a:p>
            <a:r>
              <a:rPr lang="nb-NO" sz="1200" b="0" i="0" u="none" strike="noStrike" kern="1200" dirty="0">
                <a:solidFill>
                  <a:schemeClr val="tx1"/>
                </a:solidFill>
                <a:effectLst/>
                <a:latin typeface="+mn-lt"/>
                <a:ea typeface="+mn-ea"/>
                <a:cs typeface="+mn-cs"/>
              </a:rPr>
              <a:t>Elevene får brukt den tid som er nødvendig for kunnskapstilegnelse og ferdighetslæring innen for ulike områder gjennom tempodifferensiert opplæring. Tempodifferensiering innebærer at progresjonen er tilpasset elevens egen utviklingstakt og læringstempo. For eksempel har elever med liten språklig bevissthet behov for lengre tid i bokstavlæringen enn gjennomsnittseleven. Gjennom kartlegging av språkferdighetene, og en konstruktiv dialog om tidsbruk, kan eleven hjelpes inn i et læringstempo som vil gi ham optimale utfordringer i forhold til leseopplæringen. Læreren bygger på denne måten et hensiktsmessig og meningsfullt pedagogisk stillas rundt elevens læringsarbeid.</a:t>
            </a:r>
          </a:p>
          <a:p>
            <a:r>
              <a:rPr lang="nb-NO" sz="1200" b="0" i="0" u="none" strike="noStrike" kern="1200" dirty="0">
                <a:solidFill>
                  <a:schemeClr val="tx1"/>
                </a:solidFill>
                <a:effectLst/>
                <a:latin typeface="+mn-lt"/>
                <a:ea typeface="+mn-ea"/>
                <a:cs typeface="+mn-cs"/>
              </a:rPr>
              <a:t>Kvalitativ differensiering: Ofte møter elever faglige utfordringer som ligger langt over eller under det de har forutsetninger til å mestre. Læringsaktivitetene i klasserommet er i slike tilfeller ikke tilpasset elevenes forkunnskaper. Kvalitativ differensiering vil si at elevene arbeider med ulike tema innenfor et emne og at innholdet har forskjellig vanskegrad. Gjennom kvalitativ differensiering kan innholdet konkretiseres og forenkles for elever med svake læreforutsetninger og abstraheres for lever med et godt læringsgrunnlag. Faginnholdet for elever med lærevansker kan tilpasses ved å velge enklere problemstillinger, ta i bruk konkretiseringsmateriell og redusere kompleksiteten i fagstrukturen. Kvalitativ differensiering innebærer også at elevene tar i bruk ulike arbeidsmåter i opplæringen. Fleksible arbeidsmåter som stasjonsundervisning, samarbeidende læring, lesegrupper og lignende kan sørge for at alle elevene møter arbeidsmåter som er tilpasset den enkeltes læreforutsetninger og individuelle læringsstil.</a:t>
            </a:r>
          </a:p>
          <a:p>
            <a:r>
              <a:rPr lang="nb-NO" sz="1200" b="0" i="0" u="none" strike="noStrike" kern="1200" dirty="0">
                <a:solidFill>
                  <a:schemeClr val="tx1"/>
                </a:solidFill>
                <a:effectLst/>
                <a:latin typeface="+mn-lt"/>
                <a:ea typeface="+mn-ea"/>
                <a:cs typeface="+mn-cs"/>
              </a:rPr>
              <a:t>Kvantitativ differensiering: Det er ofte ikke nok at strukturen i fagene forenkles, arbeidsmåtene er fleksible og at tempoet justeres. Kvantitativ differensiering vil si at en regulerer mengden på lærestoffet og omfanget av oppgavene. Elever har ulik arbeidskapasitet. Eksempel: En arbeidsoppgave som for en elev tar 15 minutter, kan for en annen ta over en time. Mange foreldre blir sittende å hjelpe sine barn med leksene langt ut over det som er hensiktsmessig. Når eleven bruker flere timer på leksene bør det ringe en bjelle både hos lærere og foreldre. Ulikheter i arbeidskapasitet kan skyldes en rekke forhold, som for eksempel varierende lese- og skriveferdigheter, evne til å arbeide målrettet, interesse og utholdenhet.</a:t>
            </a:r>
          </a:p>
          <a:p>
            <a:r>
              <a:rPr lang="nb-NO" sz="1200" b="0" i="0" u="none" strike="noStrike" kern="1200" dirty="0">
                <a:solidFill>
                  <a:schemeClr val="tx1"/>
                </a:solidFill>
                <a:effectLst/>
                <a:latin typeface="+mn-lt"/>
                <a:ea typeface="+mn-ea"/>
                <a:cs typeface="+mn-cs"/>
              </a:rPr>
              <a:t> </a:t>
            </a:r>
          </a:p>
          <a:p>
            <a:r>
              <a:rPr lang="nb-NO" sz="1200" b="0" i="0" u="none" strike="noStrike" kern="1200" dirty="0">
                <a:solidFill>
                  <a:schemeClr val="tx1"/>
                </a:solidFill>
                <a:effectLst/>
                <a:latin typeface="+mn-lt"/>
                <a:ea typeface="+mn-ea"/>
                <a:cs typeface="+mn-cs"/>
              </a:rPr>
              <a:t>Tempodifferensiering, kvalitativ og kvantitativ differensiering må ses i sammenheng. Ofte må læreren ta i bruk alle former for differensiering dersom elever med svake og særlig sterke læreforutsetninger skal få et godt tilpasset opplæringstilbud. Noen elever nøyer seg med redusert arbeidsmengde, mens de i realiteten trenger enklere oppgaver, mer tid til hver oppgavetype og spesielt tilrettelagte arbeidsmåter. Det er viktig at lærerne har et bevisst forhold til de ulike differensieringsformene, slik at de kan kombineres på riktig måte. Pedagogisk differensiering kan på denne måten bli en integrert del av lærerens undervisningskompetanse.</a:t>
            </a:r>
          </a:p>
          <a:p>
            <a:endParaRPr lang="nb-NO"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9D29212-800A-4A8A-9EC3-9DD58F506C2E}" type="slidenum">
              <a:rPr lang="nb-NO" smtClean="0"/>
              <a:t>18</a:t>
            </a:fld>
            <a:endParaRPr lang="nb-NO"/>
          </a:p>
        </p:txBody>
      </p:sp>
    </p:spTree>
    <p:extLst>
      <p:ext uri="{BB962C8B-B14F-4D97-AF65-F5344CB8AC3E}">
        <p14:creationId xmlns:p14="http://schemas.microsoft.com/office/powerpoint/2010/main" val="34569697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nb-NO" b="0" i="0" dirty="0">
                <a:solidFill>
                  <a:srgbClr val="262626"/>
                </a:solidFill>
                <a:effectLst/>
                <a:latin typeface="Source Sans Pro" panose="020B0503030403020204" pitchFamily="34" charset="0"/>
              </a:rPr>
              <a:t>Inkludering vil ut fra denne modellen handle om:</a:t>
            </a:r>
          </a:p>
          <a:p>
            <a:pPr algn="l">
              <a:buFont typeface="Arial" panose="020B0604020202020204" pitchFamily="34" charset="0"/>
              <a:buChar char="•"/>
            </a:pPr>
            <a:r>
              <a:rPr lang="nb-NO" b="0" i="0" dirty="0">
                <a:solidFill>
                  <a:srgbClr val="262626"/>
                </a:solidFill>
                <a:effectLst/>
                <a:latin typeface="Source Sans Pro" panose="020B0503030403020204" pitchFamily="34" charset="0"/>
              </a:rPr>
              <a:t>Hvordan læringsmiljøet er tilrettelagt for fysisk/organisatorisk inkludering, sosial inkludering og faglig/kulturell inkludering.</a:t>
            </a:r>
          </a:p>
          <a:p>
            <a:pPr algn="l">
              <a:buFont typeface="Arial" panose="020B0604020202020204" pitchFamily="34" charset="0"/>
              <a:buChar char="•"/>
            </a:pPr>
            <a:r>
              <a:rPr lang="nb-NO" b="0" i="0" dirty="0">
                <a:solidFill>
                  <a:srgbClr val="262626"/>
                </a:solidFill>
                <a:effectLst/>
                <a:latin typeface="Source Sans Pro" panose="020B0503030403020204" pitchFamily="34" charset="0"/>
              </a:rPr>
              <a:t>Barnets og elevens opplevelse av læringsmiljøet med tanke på fysisk/organisatorisk, sosial og faglig/kulturell inkludering.</a:t>
            </a:r>
          </a:p>
          <a:p>
            <a:pPr algn="l"/>
            <a:r>
              <a:rPr lang="nb-NO" b="0" i="0" dirty="0">
                <a:solidFill>
                  <a:srgbClr val="262626"/>
                </a:solidFill>
                <a:effectLst/>
                <a:latin typeface="Source Sans Pro" panose="020B0503030403020204" pitchFamily="34" charset="0"/>
              </a:rPr>
              <a:t>Den objektive siden ved inkluderingsbegrepet handler om hvordan læringsmiljøet er tilrettelagt med tanke på både fysisk/organisatorisk, sosial og faglig/kulturell inkludering. Det handler om hvordan barnehagens og skolens ansatte ser på og vurderer læringsmiljøet på disse tre områdene. Den enkelte barnehage og skoles evne til å legge til rette for et inkluderende læringsmiljø vil avhenge av barnehagens og skolens handlingsrom, og hvilke rammer og ressurser det har til rådighet, men også av den enkeltes profesjonelle skjønn, og av kulturen på den aktuelle pedagogiske institusjonen.</a:t>
            </a:r>
          </a:p>
          <a:p>
            <a:pPr algn="l"/>
            <a:r>
              <a:rPr lang="nb-NO" b="0" i="0" dirty="0">
                <a:solidFill>
                  <a:srgbClr val="262626"/>
                </a:solidFill>
                <a:effectLst/>
                <a:latin typeface="Source Sans Pro" panose="020B0503030403020204" pitchFamily="34" charset="0"/>
              </a:rPr>
              <a:t>Det at læringsmiljøet på disse områdene er lagt til rette slik at alle kan delta, betyr ikke nødvendigvis at barnet eller eleven opplever det slik. Den subjektive siden ved inkluderingsbegrepet handler nettopp om den enkeltes opplevelse av læringsmiljøet, både med tanke på det fysiske/ organisatoriske, sosiale og faglig/ kulturelle området. Det å etterspørre og lytte til barnets og elevens opplevelse er av stor betydning om vi skal ivareta den subjektive siden ved inkludering.</a:t>
            </a:r>
          </a:p>
          <a:p>
            <a:pPr algn="l"/>
            <a:r>
              <a:rPr lang="nb-NO" b="0" i="0" dirty="0">
                <a:solidFill>
                  <a:srgbClr val="262626"/>
                </a:solidFill>
                <a:effectLst/>
                <a:latin typeface="Source Sans Pro" panose="020B0503030403020204" pitchFamily="34" charset="0"/>
              </a:rPr>
              <a:t>Ifølge Barnekonvensjonens art. 3, har barn rett til å gi uttrykk for sitt syn i alle saker som angår dem selv, og deres synspunkter skal tillegges stor vekt. Inkludering i lys av modellen over vil innebære å etterspørre barnets og elevens subjektive opplevelse, både av organiseringen, det sosiale miljøet, og den faglige/ kulturelle siden ved læringsmiljøet. Dette skal så inngå i en vurdering av barnets beste, slik det er beskrevet i Barnekonvensjonens art. 12.</a:t>
            </a:r>
          </a:p>
          <a:p>
            <a:endParaRPr lang="nb-NO"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5E6AF7-0F88-4448-99BD-1AC252BB1A7B}"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676446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I opplæringsloven er det formulert klare forventninger om hvilket formål opplæringen skal ha for elevene som skal leve i, utvikler og forme morgendagens samfunn. Formålsparagrafen uttrykker at opplæringen skal: «</a:t>
            </a:r>
            <a:r>
              <a:rPr lang="nb-NO" dirty="0" err="1"/>
              <a:t>opne</a:t>
            </a:r>
            <a:r>
              <a:rPr lang="nb-NO" dirty="0"/>
              <a:t> dører mot verda og framtida» (Kunnskapsdepartementet, 1998). «Utvikle kunnskap, dugleik og </a:t>
            </a:r>
            <a:r>
              <a:rPr lang="nb-NO" dirty="0" err="1"/>
              <a:t>haldningar</a:t>
            </a:r>
            <a:r>
              <a:rPr lang="nb-NO" dirty="0"/>
              <a:t> for å kunne </a:t>
            </a:r>
            <a:r>
              <a:rPr lang="nb-NO" dirty="0" err="1"/>
              <a:t>meistre</a:t>
            </a:r>
            <a:r>
              <a:rPr lang="nb-NO" dirty="0"/>
              <a:t> liva sine og for  kunne delta i arbeid og fellesskap i samfunnet»</a:t>
            </a:r>
          </a:p>
          <a:p>
            <a:endParaRPr lang="nb-NO"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393FB5-BBE7-41BF-87C1-A7DC423A8EE8}"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81125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D4FE92F5-233D-475B-8EC1-AC8D0F5619A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593F444-FBF0-4D25-82E0-D39CA7ECE2F3}" type="slidenum">
              <a:rPr kumimoji="0" lang="nb-NO" altLang="nb-NO" sz="1200" b="0" i="0" u="none" strike="noStrike" kern="1200" cap="none" spc="0" normalizeH="0" baseline="0" noProof="0" smtClean="0">
                <a:ln>
                  <a:noFill/>
                </a:ln>
                <a:solidFill>
                  <a:prstClr val="black"/>
                </a:solidFill>
                <a:effectLst/>
                <a:uLnTx/>
                <a:uFillTx/>
                <a:latin typeface="Arial" panose="020B0604020202020204" pitchFamily="34" charset="0"/>
                <a:ea typeface="ヒラギノ角ゴ Pro W3" pitchFamily="-8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nb-NO" altLang="nb-NO"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pitchFamily="-80" charset="-128"/>
              <a:cs typeface="+mn-cs"/>
            </a:endParaRPr>
          </a:p>
        </p:txBody>
      </p:sp>
      <p:sp>
        <p:nvSpPr>
          <p:cNvPr id="10243" name="Rectangle 2">
            <a:extLst>
              <a:ext uri="{FF2B5EF4-FFF2-40B4-BE49-F238E27FC236}">
                <a16:creationId xmlns:a16="http://schemas.microsoft.com/office/drawing/2014/main" id="{A3030E67-5EF8-4424-8160-5124CCF155A1}"/>
              </a:ext>
            </a:extLst>
          </p:cNvPr>
          <p:cNvSpPr>
            <a:spLocks noGrp="1" noRot="1" noChangeAspect="1" noChangeArrowheads="1" noTextEdit="1"/>
          </p:cNvSpPr>
          <p:nvPr>
            <p:ph type="sldImg"/>
          </p:nvPr>
        </p:nvSpPr>
        <p:spPr>
          <a:ln/>
        </p:spPr>
      </p:sp>
      <p:sp>
        <p:nvSpPr>
          <p:cNvPr id="10244" name="Rectangle 3">
            <a:extLst>
              <a:ext uri="{FF2B5EF4-FFF2-40B4-BE49-F238E27FC236}">
                <a16:creationId xmlns:a16="http://schemas.microsoft.com/office/drawing/2014/main" id="{220426DA-8D33-4CA3-ACE3-6887543F7A2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nb-NO" altLang="nb-NO">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id="{C5A01EBD-DBF4-4AC5-8466-D557FD802FC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3CEAFCB-E298-4C93-95DF-D9DCAEA6178D}" type="slidenum">
              <a:rPr kumimoji="0" lang="nb-NO" altLang="nb-NO" sz="1200" b="0" i="0" u="none" strike="noStrike" kern="1200" cap="none" spc="0" normalizeH="0" baseline="0" noProof="0" smtClean="0">
                <a:ln>
                  <a:noFill/>
                </a:ln>
                <a:solidFill>
                  <a:prstClr val="black"/>
                </a:solidFill>
                <a:effectLst/>
                <a:uLnTx/>
                <a:uFillTx/>
                <a:latin typeface="Arial" panose="020B0604020202020204" pitchFamily="34" charset="0"/>
                <a:ea typeface="ヒラギノ角ゴ Pro W3" pitchFamily="-8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nb-NO" altLang="nb-NO"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pitchFamily="-80" charset="-128"/>
              <a:cs typeface="+mn-cs"/>
            </a:endParaRPr>
          </a:p>
        </p:txBody>
      </p:sp>
      <p:sp>
        <p:nvSpPr>
          <p:cNvPr id="12291" name="Rectangle 2">
            <a:extLst>
              <a:ext uri="{FF2B5EF4-FFF2-40B4-BE49-F238E27FC236}">
                <a16:creationId xmlns:a16="http://schemas.microsoft.com/office/drawing/2014/main" id="{0DD5111E-1D83-4806-8129-5AB5C75065D5}"/>
              </a:ext>
            </a:extLst>
          </p:cNvPr>
          <p:cNvSpPr>
            <a:spLocks noGrp="1" noRot="1" noChangeAspect="1" noChangeArrowheads="1" noTextEdit="1"/>
          </p:cNvSpPr>
          <p:nvPr>
            <p:ph type="sldImg"/>
          </p:nvPr>
        </p:nvSpPr>
        <p:spPr>
          <a:ln/>
        </p:spPr>
      </p:sp>
      <p:sp>
        <p:nvSpPr>
          <p:cNvPr id="12292" name="Rectangle 3">
            <a:extLst>
              <a:ext uri="{FF2B5EF4-FFF2-40B4-BE49-F238E27FC236}">
                <a16:creationId xmlns:a16="http://schemas.microsoft.com/office/drawing/2014/main" id="{FB9AEB15-E47A-4E57-9241-B1B2D801496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nb-NO" altLang="nb-NO">
                <a:latin typeface="Arial" panose="020B0604020202020204" pitchFamily="34" charset="0"/>
              </a:rPr>
              <a:t>I SP er det den enkelte i samspill med omgivelsene og isolert i en diagnose</a:t>
            </a:r>
          </a:p>
          <a:p>
            <a:pPr eaLnBrk="1" hangingPunct="1"/>
            <a:endParaRPr lang="nb-NO" altLang="nb-NO">
              <a:latin typeface="Arial" panose="020B0604020202020204" pitchFamily="34" charset="0"/>
            </a:endParaRPr>
          </a:p>
          <a:p>
            <a:pPr eaLnBrk="1" hangingPunct="1"/>
            <a:r>
              <a:rPr lang="nb-NO" altLang="nb-NO">
                <a:latin typeface="Arial" panose="020B0604020202020204" pitchFamily="34" charset="0"/>
              </a:rPr>
              <a:t>Spesialpedagogisk utredning i bunn. Hvordan miljøet hemmer/fremmer læring</a:t>
            </a:r>
          </a:p>
          <a:p>
            <a:pPr eaLnBrk="1" hangingPunct="1"/>
            <a:endParaRPr lang="nb-NO" altLang="nb-NO">
              <a:latin typeface="Arial" panose="020B0604020202020204" pitchFamily="34" charset="0"/>
            </a:endParaRPr>
          </a:p>
          <a:p>
            <a:pPr eaLnBrk="1" hangingPunct="1"/>
            <a:r>
              <a:rPr lang="nb-NO" altLang="nb-NO">
                <a:latin typeface="Arial" panose="020B0604020202020204" pitchFamily="34" charset="0"/>
              </a:rPr>
              <a:t>Av og til er det samfunnets og skolesystemet skal skaper avvik, mens andre ganger er det rent individtilknyttede vansker.</a:t>
            </a:r>
          </a:p>
          <a:p>
            <a:pPr eaLnBrk="1" hangingPunct="1"/>
            <a:endParaRPr lang="nb-NO" altLang="nb-NO">
              <a:latin typeface="Arial" panose="020B0604020202020204" pitchFamily="34" charset="0"/>
            </a:endParaRPr>
          </a:p>
          <a:p>
            <a:pPr eaLnBrk="1" hangingPunct="1"/>
            <a:r>
              <a:rPr lang="nb-NO" altLang="nb-NO">
                <a:latin typeface="Arial" panose="020B0604020202020204" pitchFamily="34" charset="0"/>
              </a:rPr>
              <a:t>Selv om SP er en egen utdanning er det viktig at lærere kjenner til SP arbeidsmetoder for å forstå hvordan tilpasset undervisning skal planlegges og iverksettes.</a:t>
            </a:r>
          </a:p>
          <a:p>
            <a:pPr eaLnBrk="1" hangingPunct="1"/>
            <a:endParaRPr lang="nb-NO" altLang="nb-NO">
              <a:latin typeface="Arial" panose="020B0604020202020204" pitchFamily="34" charset="0"/>
            </a:endParaRPr>
          </a:p>
          <a:p>
            <a:pPr eaLnBrk="1" hangingPunct="1"/>
            <a:r>
              <a:rPr lang="nb-NO" altLang="nb-NO">
                <a:latin typeface="Arial" panose="020B0604020202020204" pitchFamily="34" charset="0"/>
              </a:rPr>
              <a:t>Elever som får SP skal ha egne opplæringsplaner som skal følges opp</a:t>
            </a:r>
          </a:p>
          <a:p>
            <a:pPr eaLnBrk="1" hangingPunct="1"/>
            <a:endParaRPr lang="nb-NO" altLang="nb-NO">
              <a:latin typeface="Arial" panose="020B0604020202020204" pitchFamily="34" charset="0"/>
            </a:endParaRPr>
          </a:p>
          <a:p>
            <a:pPr eaLnBrk="1" hangingPunct="1"/>
            <a:r>
              <a:rPr lang="nb-NO" altLang="nb-NO">
                <a:latin typeface="Arial" panose="020B0604020202020204" pitchFamily="34" charset="0"/>
              </a:rPr>
              <a:t>Skolen og samfunnets tilrettelegging av læring for alle kan bety mye for den enkelte elev</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7CD9C10B-3CBF-4941-8E97-9D69F125AFB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E745AD-579A-417E-8A1D-FBFAD703B2F2}" type="slidenum">
              <a:rPr kumimoji="0" lang="nb-NO" altLang="nb-NO" sz="1200" b="0" i="0" u="none" strike="noStrike" kern="1200" cap="none" spc="0" normalizeH="0" baseline="0" noProof="0" smtClean="0">
                <a:ln>
                  <a:noFill/>
                </a:ln>
                <a:solidFill>
                  <a:prstClr val="black"/>
                </a:solidFill>
                <a:effectLst/>
                <a:uLnTx/>
                <a:uFillTx/>
                <a:latin typeface="Arial" panose="020B0604020202020204" pitchFamily="34" charset="0"/>
                <a:ea typeface="ヒラギノ角ゴ Pro W3" pitchFamily="-8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nb-NO" altLang="nb-NO"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pitchFamily="-80" charset="-128"/>
              <a:cs typeface="+mn-cs"/>
            </a:endParaRPr>
          </a:p>
        </p:txBody>
      </p:sp>
      <p:sp>
        <p:nvSpPr>
          <p:cNvPr id="26627" name="Rectangle 2">
            <a:extLst>
              <a:ext uri="{FF2B5EF4-FFF2-40B4-BE49-F238E27FC236}">
                <a16:creationId xmlns:a16="http://schemas.microsoft.com/office/drawing/2014/main" id="{B3AD8A3F-94DB-4456-92F2-3BC24705B1B7}"/>
              </a:ext>
            </a:extLst>
          </p:cNvPr>
          <p:cNvSpPr>
            <a:spLocks noGrp="1" noRot="1" noChangeAspect="1" noChangeArrowheads="1" noTextEdit="1"/>
          </p:cNvSpPr>
          <p:nvPr>
            <p:ph type="sldImg"/>
          </p:nvPr>
        </p:nvSpPr>
        <p:spPr>
          <a:ln/>
        </p:spPr>
      </p:sp>
      <p:sp>
        <p:nvSpPr>
          <p:cNvPr id="26628" name="Rectangle 3">
            <a:extLst>
              <a:ext uri="{FF2B5EF4-FFF2-40B4-BE49-F238E27FC236}">
                <a16:creationId xmlns:a16="http://schemas.microsoft.com/office/drawing/2014/main" id="{E5809EEA-69BE-4AE9-A5AE-501847E2A95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nb-NO" altLang="nb-NO">
                <a:latin typeface="Arial" panose="020B0604020202020204" pitchFamily="34" charset="0"/>
              </a:rPr>
              <a:t>I dag er skolen åpen for alle. Alle skal få et tilbud i den offentlige skolen uansett opplærings- og tilretteleggingsbehov</a:t>
            </a:r>
          </a:p>
          <a:p>
            <a:pPr eaLnBrk="1" hangingPunct="1"/>
            <a:endParaRPr lang="nb-NO" altLang="nb-NO">
              <a:latin typeface="Arial" panose="020B0604020202020204" pitchFamily="34" charset="0"/>
            </a:endParaRPr>
          </a:p>
          <a:p>
            <a:pPr eaLnBrk="1" hangingPunct="1"/>
            <a:r>
              <a:rPr lang="nb-NO" altLang="nb-NO">
                <a:latin typeface="Arial" panose="020B0604020202020204" pitchFamily="34" charset="0"/>
              </a:rPr>
              <a:t>Loven om spesialskoler 1951 til 1976 (Trastad)</a:t>
            </a:r>
          </a:p>
          <a:p>
            <a:pPr eaLnBrk="1" hangingPunct="1"/>
            <a:endParaRPr lang="nb-NO" altLang="nb-NO">
              <a:latin typeface="Arial" panose="020B0604020202020204" pitchFamily="34" charset="0"/>
            </a:endParaRPr>
          </a:p>
          <a:p>
            <a:pPr eaLnBrk="1" hangingPunct="1"/>
            <a:r>
              <a:rPr lang="nb-NO" altLang="nb-NO">
                <a:latin typeface="Arial" panose="020B0604020202020204" pitchFamily="34" charset="0"/>
              </a:rPr>
              <a:t>Statens ansvar å sørge for skoletilbud til elever med særskilte behov</a:t>
            </a:r>
          </a:p>
          <a:p>
            <a:pPr eaLnBrk="1" hangingPunct="1"/>
            <a:endParaRPr lang="nb-NO" altLang="nb-NO">
              <a:latin typeface="Arial" panose="020B0604020202020204" pitchFamily="34" charset="0"/>
            </a:endParaRPr>
          </a:p>
          <a:p>
            <a:pPr eaLnBrk="1" hangingPunct="1"/>
            <a:r>
              <a:rPr lang="nb-NO" altLang="nb-NO">
                <a:latin typeface="Arial" panose="020B0604020202020204" pitchFamily="34" charset="0"/>
              </a:rPr>
              <a:t>Spesialskoler til ivaretok enkelte kategorier av lærevansker </a:t>
            </a:r>
          </a:p>
          <a:p>
            <a:pPr eaLnBrk="1" hangingPunct="1"/>
            <a:r>
              <a:rPr lang="nb-NO" altLang="nb-NO">
                <a:latin typeface="Arial" panose="020B0604020202020204" pitchFamily="34" charset="0"/>
              </a:rPr>
              <a:t>	Skole for blinde, skoler for atferdsvansker osv.</a:t>
            </a:r>
          </a:p>
          <a:p>
            <a:pPr eaLnBrk="1" hangingPunct="1"/>
            <a:r>
              <a:rPr lang="nb-NO" altLang="nb-NO">
                <a:latin typeface="Arial" panose="020B0604020202020204" pitchFamily="34" charset="0"/>
              </a:rPr>
              <a:t>	De som var ”ikke opplæringsdyktige” falt utenfor</a:t>
            </a:r>
          </a:p>
          <a:p>
            <a:pPr eaLnBrk="1" hangingPunct="1"/>
            <a:r>
              <a:rPr lang="nb-NO" altLang="nb-NO">
                <a:latin typeface="Arial" panose="020B0604020202020204" pitchFamily="34" charset="0"/>
              </a:rPr>
              <a:t>	Internater – store kaserner</a:t>
            </a:r>
          </a:p>
          <a:p>
            <a:pPr eaLnBrk="1" hangingPunct="1"/>
            <a:r>
              <a:rPr lang="nb-NO" altLang="nb-NO">
                <a:latin typeface="Arial" panose="020B0604020202020204" pitchFamily="34" charset="0"/>
              </a:rPr>
              <a:t>	Segregeringstanken</a:t>
            </a:r>
          </a:p>
        </p:txBody>
      </p:sp>
    </p:spTree>
    <p:extLst>
      <p:ext uri="{BB962C8B-B14F-4D97-AF65-F5344CB8AC3E}">
        <p14:creationId xmlns:p14="http://schemas.microsoft.com/office/powerpoint/2010/main" val="24428991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27DF26CA-166C-470A-A710-202CE324F1D0}"/>
              </a:ext>
            </a:extLst>
          </p:cNvPr>
          <p:cNvSpPr>
            <a:spLocks noGrp="1" noRot="1" noChangeAspect="1" noChangeArrowheads="1" noTextEdit="1"/>
          </p:cNvSpPr>
          <p:nvPr>
            <p:ph type="sldImg"/>
          </p:nvPr>
        </p:nvSpPr>
        <p:spPr>
          <a:ln/>
        </p:spPr>
      </p:sp>
      <p:sp>
        <p:nvSpPr>
          <p:cNvPr id="28675" name="Notes Placeholder 2">
            <a:extLst>
              <a:ext uri="{FF2B5EF4-FFF2-40B4-BE49-F238E27FC236}">
                <a16:creationId xmlns:a16="http://schemas.microsoft.com/office/drawing/2014/main" id="{22797D2D-EFB8-4C18-B1B1-1876F9A76E9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ltLang="nb-NO">
              <a:latin typeface="Arial" panose="020B0604020202020204" pitchFamily="34" charset="0"/>
            </a:endParaRPr>
          </a:p>
        </p:txBody>
      </p:sp>
      <p:sp>
        <p:nvSpPr>
          <p:cNvPr id="28676" name="Slide Number Placeholder 3">
            <a:extLst>
              <a:ext uri="{FF2B5EF4-FFF2-40B4-BE49-F238E27FC236}">
                <a16:creationId xmlns:a16="http://schemas.microsoft.com/office/drawing/2014/main" id="{BD9C5F4F-C2D7-4A13-A31F-7BBD6A02D5DC}"/>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68FF765-6001-434A-A8E2-1ACB1BF75EF2}" type="slidenum">
              <a:rPr kumimoji="0" lang="nb-NO" altLang="nb-NO" sz="1200" b="0" i="0" u="none" strike="noStrike" kern="1200" cap="none" spc="0" normalizeH="0" baseline="0" noProof="0" smtClean="0">
                <a:ln>
                  <a:noFill/>
                </a:ln>
                <a:solidFill>
                  <a:prstClr val="black"/>
                </a:solidFill>
                <a:effectLst/>
                <a:uLnTx/>
                <a:uFillTx/>
                <a:latin typeface="Arial" panose="020B0604020202020204" pitchFamily="34" charset="0"/>
                <a:ea typeface="ヒラギノ角ゴ Pro W3" pitchFamily="-8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nb-NO" altLang="nb-NO"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pitchFamily="-80" charset="-128"/>
              <a:cs typeface="+mn-cs"/>
            </a:endParaRPr>
          </a:p>
        </p:txBody>
      </p:sp>
    </p:spTree>
    <p:extLst>
      <p:ext uri="{BB962C8B-B14F-4D97-AF65-F5344CB8AC3E}">
        <p14:creationId xmlns:p14="http://schemas.microsoft.com/office/powerpoint/2010/main" val="7522105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F96CFAD7-08C5-4017-837F-B3C1759FD45D}"/>
              </a:ext>
            </a:extLst>
          </p:cNvPr>
          <p:cNvSpPr>
            <a:spLocks noGrp="1" noRot="1" noChangeAspect="1" noChangeArrowheads="1" noTextEdit="1"/>
          </p:cNvSpPr>
          <p:nvPr>
            <p:ph type="sldImg"/>
          </p:nvPr>
        </p:nvSpPr>
        <p:spPr>
          <a:ln/>
        </p:spPr>
      </p:sp>
      <p:sp>
        <p:nvSpPr>
          <p:cNvPr id="30723" name="Notes Placeholder 2">
            <a:extLst>
              <a:ext uri="{FF2B5EF4-FFF2-40B4-BE49-F238E27FC236}">
                <a16:creationId xmlns:a16="http://schemas.microsoft.com/office/drawing/2014/main" id="{B6CAEAA2-1A36-4FD7-9A32-56B5EE0CCAD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ltLang="nb-NO">
              <a:latin typeface="Arial" panose="020B0604020202020204" pitchFamily="34" charset="0"/>
            </a:endParaRPr>
          </a:p>
        </p:txBody>
      </p:sp>
      <p:sp>
        <p:nvSpPr>
          <p:cNvPr id="30724" name="Slide Number Placeholder 3">
            <a:extLst>
              <a:ext uri="{FF2B5EF4-FFF2-40B4-BE49-F238E27FC236}">
                <a16:creationId xmlns:a16="http://schemas.microsoft.com/office/drawing/2014/main" id="{BA72082E-5FA5-4B19-A6E7-D6BBBB2246AF}"/>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D91BEFA-5A3F-448A-98CE-06B1CD42667A}" type="slidenum">
              <a:rPr kumimoji="0" lang="nb-NO" altLang="nb-NO" sz="1200" b="0" i="0" u="none" strike="noStrike" kern="1200" cap="none" spc="0" normalizeH="0" baseline="0" noProof="0" smtClean="0">
                <a:ln>
                  <a:noFill/>
                </a:ln>
                <a:solidFill>
                  <a:prstClr val="black"/>
                </a:solidFill>
                <a:effectLst/>
                <a:uLnTx/>
                <a:uFillTx/>
                <a:latin typeface="Arial" panose="020B0604020202020204" pitchFamily="34" charset="0"/>
                <a:ea typeface="ヒラギノ角ゴ Pro W3" pitchFamily="-8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nb-NO" altLang="nb-NO"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pitchFamily="-80" charset="-128"/>
              <a:cs typeface="+mn-cs"/>
            </a:endParaRPr>
          </a:p>
        </p:txBody>
      </p:sp>
    </p:spTree>
    <p:extLst>
      <p:ext uri="{BB962C8B-B14F-4D97-AF65-F5344CB8AC3E}">
        <p14:creationId xmlns:p14="http://schemas.microsoft.com/office/powerpoint/2010/main" val="9399008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DA4C8-8E83-4295-AD5D-BAF159A5CCFC}"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73887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D29212-800A-4A8A-9EC3-9DD58F506C2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34819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DA4C8-8E83-4295-AD5D-BAF159A5CCFC}"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29097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Full av forventninger møter eleven til første skoledag. </a:t>
            </a:r>
          </a:p>
          <a:p>
            <a:r>
              <a:rPr lang="nb-NO" dirty="0"/>
              <a:t>På skolen blir hen møtt av ledelsen, læreren og medelever</a:t>
            </a:r>
          </a:p>
          <a:p>
            <a:r>
              <a:rPr lang="nb-NO" dirty="0"/>
              <a:t>Men også av et skolebygg, et klasserom, en stol og en pult</a:t>
            </a:r>
          </a:p>
          <a:p>
            <a:endParaRPr lang="nb-NO" dirty="0"/>
          </a:p>
          <a:p>
            <a:r>
              <a:rPr lang="nb-NO" dirty="0"/>
              <a:t>Hvis vi bruker </a:t>
            </a:r>
            <a:r>
              <a:rPr lang="nb-NO" dirty="0" err="1"/>
              <a:t>Urie</a:t>
            </a:r>
            <a:r>
              <a:rPr lang="nb-NO" dirty="0"/>
              <a:t> </a:t>
            </a:r>
            <a:r>
              <a:rPr lang="nb-NO" dirty="0" err="1"/>
              <a:t>Bronfenbrenners</a:t>
            </a:r>
            <a:r>
              <a:rPr lang="nb-NO" dirty="0"/>
              <a:t> økologiske modell til å se på skolestarteren, er det ulike aspekter som har betydning</a:t>
            </a:r>
          </a:p>
          <a:p>
            <a:endParaRPr lang="nb-NO" dirty="0"/>
          </a:p>
          <a:p>
            <a:pPr marL="171450" indent="-171450">
              <a:buFontTx/>
              <a:buChar char="-"/>
            </a:pPr>
            <a:r>
              <a:rPr lang="nb-NO" dirty="0"/>
              <a:t>I midten er eleven med sine kjennetegn og egenskaper. Selv om eleven er ny på skolen er hen ikke ny i livet, men har seks års erfaring. Vi må se eleven som kompetent. Eleven har forventninger til det hen møter. Noe er basert på det som er blitt fortalt av foreldre/foresatte, søsken eller andre, og noe er basert på indre forestillinger om hva som venter på skolen.</a:t>
            </a:r>
          </a:p>
          <a:p>
            <a:pPr marL="0" indent="0">
              <a:buFontTx/>
              <a:buNone/>
            </a:pPr>
            <a:endParaRPr lang="nb-NO" dirty="0"/>
          </a:p>
          <a:p>
            <a:pPr marL="171450" indent="-171450">
              <a:buFontTx/>
              <a:buChar char="-"/>
            </a:pPr>
            <a:r>
              <a:rPr lang="nb-NO" dirty="0"/>
              <a:t>I mikrosystemet er familien, venner, skole og nabolag. De har også forventninger, men også fordommer, knyttet til det som venter. De fleste av dem har gått på skolen og vil i stor grad forholde seg til det eleven møter i lys av det de selv erfarte. Når vi nå har en fagfornyelse i skolen, vil dette være uvant for f.eks. foreldre og det er ikke sikkert at de er udelt positive til det eleven skal gjøre, mestre eller lære</a:t>
            </a:r>
          </a:p>
          <a:p>
            <a:pPr marL="171450" indent="-171450">
              <a:buFontTx/>
              <a:buChar char="-"/>
            </a:pPr>
            <a:endParaRPr lang="nb-NO" dirty="0"/>
          </a:p>
          <a:p>
            <a:pPr marL="171450" indent="-171450">
              <a:buFontTx/>
              <a:buChar char="-"/>
            </a:pPr>
            <a:r>
              <a:rPr lang="nb-NO" dirty="0"/>
              <a:t>Mesosystemet er interaksjonen mellom aktørene i mikronivået. Eleven er ikke deltaker i dette systemet, men preges av interaksjonen indirekte. </a:t>
            </a:r>
          </a:p>
          <a:p>
            <a:pPr marL="171450" indent="-171450">
              <a:buFontTx/>
              <a:buChar char="-"/>
            </a:pPr>
            <a:endParaRPr lang="nb-NO" dirty="0"/>
          </a:p>
          <a:p>
            <a:r>
              <a:rPr lang="nb-NO" dirty="0"/>
              <a:t>Husk </a:t>
            </a:r>
            <a:r>
              <a:rPr lang="nb-NO" dirty="0" err="1"/>
              <a:t>Krono</a:t>
            </a:r>
            <a:r>
              <a:rPr lang="nb-NO" dirty="0"/>
              <a:t> – eleven kommer fra barnehagen</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079A1C-0378-4277-BAA6-822733BD0A3B}"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77513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DA4C8-8E83-4295-AD5D-BAF159A5CCFC}"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93613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altLang="nb-NO" dirty="0"/>
              <a:t>Ved å sette menneske før diagnose «</a:t>
            </a:r>
            <a:r>
              <a:rPr lang="nb-NO" altLang="nb-NO" dirty="0" err="1"/>
              <a:t>people</a:t>
            </a:r>
            <a:r>
              <a:rPr lang="nb-NO" altLang="nb-NO" dirty="0"/>
              <a:t> first </a:t>
            </a:r>
            <a:r>
              <a:rPr lang="nb-NO" altLang="nb-NO" dirty="0" err="1"/>
              <a:t>language</a:t>
            </a:r>
            <a:r>
              <a:rPr lang="nb-NO" altLang="nb-NO" dirty="0"/>
              <a:t>» er meningen å ivareta likeverd og likestilling i språkbruken og tydeliggjøre at mennesket kommer før kategorien. </a:t>
            </a:r>
          </a:p>
          <a:p>
            <a:r>
              <a:rPr lang="nb-NO" dirty="0"/>
              <a:t>	</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DA4C8-8E83-4295-AD5D-BAF159A5CCFC}"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36484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DA4C8-8E83-4295-AD5D-BAF159A5CCFC}"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89351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DA4C8-8E83-4295-AD5D-BAF159A5CCFC}"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2282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DA4C8-8E83-4295-AD5D-BAF159A5CCFC}"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1548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DA4C8-8E83-4295-AD5D-BAF159A5CCFC}"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66414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DA4C8-8E83-4295-AD5D-BAF159A5CCFC}"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6443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DA4C8-8E83-4295-AD5D-BAF159A5CCFC}"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1004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baseline="0" dirty="0"/>
              <a:t>Snakke noe om at mange bruker begrepet feil, misforstår begrepet og innholdet, snakker om «å sette inn» </a:t>
            </a:r>
            <a:r>
              <a:rPr lang="nb-NO" baseline="0" dirty="0" err="1"/>
              <a:t>tpo</a:t>
            </a:r>
            <a:r>
              <a:rPr lang="nb-NO" baseline="0"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A3365A-8AE4-47EE-8E8C-A7EBC1682A63}"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33791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DA4C8-8E83-4295-AD5D-BAF159A5CCFC}"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62319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DA4C8-8E83-4295-AD5D-BAF159A5CCFC}"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57659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DA4C8-8E83-4295-AD5D-BAF159A5CCFC}"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15840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DA4C8-8E83-4295-AD5D-BAF159A5CCFC}"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83322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DA4C8-8E83-4295-AD5D-BAF159A5CCFC}"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75800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DA4C8-8E83-4295-AD5D-BAF159A5CCFC}"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62270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DA4C8-8E83-4295-AD5D-BAF159A5CCFC}"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43220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DA4C8-8E83-4295-AD5D-BAF159A5CCFC}"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91787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DA4C8-8E83-4295-AD5D-BAF159A5CCFC}"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45087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DA4C8-8E83-4295-AD5D-BAF159A5CCFC}"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02177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Politisk begrep,</a:t>
            </a:r>
            <a:r>
              <a:rPr lang="nb-NO" baseline="0" dirty="0"/>
              <a:t> men hvordan man gjør det er ikke beskrevet</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Vanskene kommer dels av at begrepene er uklart definerte. Kunnskapsløftet: de tekstene som der omhandler tilpasset opplæring, gir få holdepunkter for hvordan det tenkes at tilpasset opplæring skal foregå i praksis. De blir dernest brukt innenfor en politisk diskurs som gjør at betydningen av dem varierer ut i fra strategiske politiske hensyn, samtidig som begrepet også har ulike ideologiske budskap.2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Like viktig er det at temaet tilpasning har en lang historie i norsk skole, selv om begrepet tilpasset opplæring er av nyere dato.3 Innholdet i begrepet endres over tid. Ved hver læreplanrevisjon og ved de større endringene i grunnlaget for skolen siden 1939 har fenomenet som vi nå kjenner som tilpasset opplæring, fått et utvidet innhold (Haug, 2004a).</a:t>
            </a:r>
          </a:p>
          <a:p>
            <a:endParaRPr lang="nb-NO"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D29212-800A-4A8A-9EC3-9DD58F506C2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44846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DA4C8-8E83-4295-AD5D-BAF159A5CCFC}"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76784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r>
              <a:rPr lang="nb-NO" b="0" i="0" dirty="0">
                <a:solidFill>
                  <a:srgbClr val="303030"/>
                </a:solidFill>
                <a:effectLst/>
                <a:latin typeface="Roboto" panose="02000000000000000000" pitchFamily="2" charset="0"/>
              </a:rPr>
              <a:t>I denne fasen skal skolen vurdere og evaluere elevens utvikling og hvordan opplæringstilbudet fungerer. </a:t>
            </a:r>
          </a:p>
          <a:p>
            <a:pPr algn="l"/>
            <a:r>
              <a:rPr lang="nb-NO" b="0" i="0" dirty="0">
                <a:solidFill>
                  <a:srgbClr val="303030"/>
                </a:solidFill>
                <a:effectLst/>
                <a:latin typeface="Roboto" panose="02000000000000000000" pitchFamily="2" charset="0"/>
              </a:rPr>
              <a:t>Elevens utvikling skal vurderes kontinuerlig. </a:t>
            </a:r>
          </a:p>
          <a:p>
            <a:pPr algn="l"/>
            <a:r>
              <a:rPr lang="nb-NO" b="0" i="0" dirty="0">
                <a:solidFill>
                  <a:srgbClr val="303030"/>
                </a:solidFill>
                <a:effectLst/>
                <a:latin typeface="Roboto" panose="02000000000000000000" pitchFamily="2" charset="0"/>
              </a:rPr>
              <a:t>Det skal hvert år skrives en årsrapport.</a:t>
            </a:r>
          </a:p>
          <a:p>
            <a:pPr algn="l"/>
            <a:endParaRPr lang="nb-NO" b="0" i="0" dirty="0">
              <a:solidFill>
                <a:srgbClr val="303030"/>
              </a:solidFill>
              <a:effectLst/>
              <a:latin typeface="Roboto" panose="02000000000000000000" pitchFamily="2" charset="0"/>
            </a:endParaRPr>
          </a:p>
          <a:p>
            <a:pPr algn="l"/>
            <a:r>
              <a:rPr lang="nb-NO" b="0" i="0" dirty="0">
                <a:solidFill>
                  <a:srgbClr val="303030"/>
                </a:solidFill>
                <a:effectLst/>
                <a:latin typeface="Roboto" panose="02000000000000000000" pitchFamily="2" charset="0"/>
              </a:rPr>
              <a:t>Evalueringen skal gi skolen grunnlag for å justere det videre arbeidet, enten det gjelder innhold, arbeidsmåter, organisering eller metoder.</a:t>
            </a:r>
          </a:p>
          <a:p>
            <a:pPr algn="l"/>
            <a:r>
              <a:rPr lang="nb-NO" b="0" i="0" dirty="0">
                <a:solidFill>
                  <a:srgbClr val="303030"/>
                </a:solidFill>
                <a:effectLst/>
                <a:latin typeface="Roboto" panose="02000000000000000000" pitchFamily="2" charset="0"/>
              </a:rPr>
              <a:t>Skolen bør vurdere elevens utvikling fortløpende hele året. </a:t>
            </a:r>
          </a:p>
          <a:p>
            <a:pPr algn="l"/>
            <a:r>
              <a:rPr lang="nb-NO" b="0" i="0" dirty="0">
                <a:solidFill>
                  <a:srgbClr val="303030"/>
                </a:solidFill>
                <a:effectLst/>
                <a:latin typeface="Roboto" panose="02000000000000000000" pitchFamily="2" charset="0"/>
              </a:rPr>
              <a:t>Elever som mottar spesialundervisning har også rett til underveisvurdering.</a:t>
            </a:r>
          </a:p>
          <a:p>
            <a:pPr algn="l"/>
            <a:r>
              <a:rPr lang="nb-NO" b="0" i="0" dirty="0">
                <a:solidFill>
                  <a:srgbClr val="303030"/>
                </a:solidFill>
                <a:effectLst/>
                <a:latin typeface="Roboto" panose="02000000000000000000" pitchFamily="2" charset="0"/>
              </a:rPr>
              <a:t>En viktig del av fasen er årsrapporten. </a:t>
            </a:r>
          </a:p>
          <a:p>
            <a:pPr algn="l"/>
            <a:r>
              <a:rPr lang="nb-NO" b="0" i="0" dirty="0">
                <a:solidFill>
                  <a:srgbClr val="303030"/>
                </a:solidFill>
                <a:effectLst/>
                <a:latin typeface="Roboto" panose="02000000000000000000" pitchFamily="2" charset="0"/>
              </a:rPr>
              <a:t>I denne rapporten skal skolen årlig vurdere den opplæringen eleven har fått og elevens utvikling ut fra de målene som er satt i elevens individuelle opplæringsplan (IOP).</a:t>
            </a:r>
          </a:p>
          <a:p>
            <a:pPr algn="l"/>
            <a:r>
              <a:rPr lang="nb-NO" b="0" i="0" dirty="0">
                <a:solidFill>
                  <a:srgbClr val="303030"/>
                </a:solidFill>
                <a:effectLst/>
                <a:latin typeface="Roboto" panose="02000000000000000000" pitchFamily="2" charset="0"/>
              </a:rPr>
              <a:t>I denne fasen må skolen også vurdere om det er behov for å videreføre spesialundervisningen, om det er nødvendig å henvise eleven til PP-tjenesten igjen, om saken kan avsluttes, og hvordan overgangen mellom ulike opplæringsår og overgangen mellom ulike skoler skal løses.</a:t>
            </a:r>
          </a:p>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DA4C8-8E83-4295-AD5D-BAF159A5CCFC}"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5650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DA4C8-8E83-4295-AD5D-BAF159A5CCFC}"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89177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DA4C8-8E83-4295-AD5D-BAF159A5CCFC}"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75114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002F7B2E-94F8-4616-ACEF-DEDEF79A113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FE7E696-A7CF-4789-BAF1-2F2EA8662B3B}" type="slidenum">
              <a:rPr kumimoji="0" lang="nb-NO" altLang="nb-NO" sz="1200" b="0" i="0" u="none" strike="noStrike" kern="1200" cap="none" spc="0" normalizeH="0" baseline="0" noProof="0" smtClean="0">
                <a:ln>
                  <a:noFill/>
                </a:ln>
                <a:solidFill>
                  <a:prstClr val="black"/>
                </a:solidFill>
                <a:effectLst/>
                <a:uLnTx/>
                <a:uFillTx/>
                <a:latin typeface="Arial" panose="020B0604020202020204" pitchFamily="34" charset="0"/>
                <a:ea typeface="ヒラギノ角ゴ Pro W3" pitchFamily="-8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nb-NO" altLang="nb-NO"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pitchFamily="-80" charset="-128"/>
              <a:cs typeface="+mn-cs"/>
            </a:endParaRPr>
          </a:p>
        </p:txBody>
      </p:sp>
      <p:sp>
        <p:nvSpPr>
          <p:cNvPr id="43011" name="Rectangle 2">
            <a:extLst>
              <a:ext uri="{FF2B5EF4-FFF2-40B4-BE49-F238E27FC236}">
                <a16:creationId xmlns:a16="http://schemas.microsoft.com/office/drawing/2014/main" id="{896E8EA8-A9A7-45BD-A6D9-56E5B2730E4A}"/>
              </a:ext>
            </a:extLst>
          </p:cNvPr>
          <p:cNvSpPr>
            <a:spLocks noGrp="1" noRot="1" noChangeAspect="1" noChangeArrowheads="1" noTextEdit="1"/>
          </p:cNvSpPr>
          <p:nvPr>
            <p:ph type="sldImg"/>
          </p:nvPr>
        </p:nvSpPr>
        <p:spPr>
          <a:ln/>
        </p:spPr>
      </p:sp>
      <p:sp>
        <p:nvSpPr>
          <p:cNvPr id="43012" name="Rectangle 3">
            <a:extLst>
              <a:ext uri="{FF2B5EF4-FFF2-40B4-BE49-F238E27FC236}">
                <a16:creationId xmlns:a16="http://schemas.microsoft.com/office/drawing/2014/main" id="{B1EE7110-8FCE-41A1-A22A-633A10DFF0A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nb-NO" altLang="nb-NO">
              <a:latin typeface="Arial" panose="020B060402020202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a:extLst>
              <a:ext uri="{FF2B5EF4-FFF2-40B4-BE49-F238E27FC236}">
                <a16:creationId xmlns:a16="http://schemas.microsoft.com/office/drawing/2014/main" id="{01ABEC17-0092-4011-B0AD-FB791EC8B0B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DAB1936-49E5-40F6-8108-39BE43FBB1E6}" type="slidenum">
              <a:rPr kumimoji="0" lang="nb-NO" altLang="nb-NO" sz="1200" b="0" i="0" u="none" strike="noStrike" kern="1200" cap="none" spc="0" normalizeH="0" baseline="0" noProof="0" smtClean="0">
                <a:ln>
                  <a:noFill/>
                </a:ln>
                <a:solidFill>
                  <a:prstClr val="black"/>
                </a:solidFill>
                <a:effectLst/>
                <a:uLnTx/>
                <a:uFillTx/>
                <a:latin typeface="Arial" panose="020B0604020202020204" pitchFamily="34" charset="0"/>
                <a:ea typeface="ヒラギノ角ゴ Pro W3" pitchFamily="-8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nb-NO" altLang="nb-NO"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pitchFamily="-80" charset="-128"/>
              <a:cs typeface="+mn-cs"/>
            </a:endParaRPr>
          </a:p>
        </p:txBody>
      </p:sp>
      <p:sp>
        <p:nvSpPr>
          <p:cNvPr id="45059" name="Rectangle 2">
            <a:extLst>
              <a:ext uri="{FF2B5EF4-FFF2-40B4-BE49-F238E27FC236}">
                <a16:creationId xmlns:a16="http://schemas.microsoft.com/office/drawing/2014/main" id="{5B5F0C6B-F2DA-4841-AC6C-1DCB104C01E0}"/>
              </a:ext>
            </a:extLst>
          </p:cNvPr>
          <p:cNvSpPr>
            <a:spLocks noGrp="1" noRot="1" noChangeAspect="1" noChangeArrowheads="1" noTextEdit="1"/>
          </p:cNvSpPr>
          <p:nvPr>
            <p:ph type="sldImg"/>
          </p:nvPr>
        </p:nvSpPr>
        <p:spPr>
          <a:ln/>
        </p:spPr>
      </p:sp>
      <p:sp>
        <p:nvSpPr>
          <p:cNvPr id="45060" name="Rectangle 3">
            <a:extLst>
              <a:ext uri="{FF2B5EF4-FFF2-40B4-BE49-F238E27FC236}">
                <a16:creationId xmlns:a16="http://schemas.microsoft.com/office/drawing/2014/main" id="{3D4E3DD8-0069-4CFE-BD45-7C1A69203F7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nb-NO" altLang="nb-NO">
              <a:latin typeface="Arial" panose="020B060402020202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616EA227-AFFD-4A20-A5F5-8BB6CDA6316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FE8A0CF-415D-478B-8948-BEAE9ED33AA8}" type="slidenum">
              <a:rPr kumimoji="0" lang="nb-NO" altLang="nb-NO" sz="1200" b="0" i="0" u="none" strike="noStrike" kern="1200" cap="none" spc="0" normalizeH="0" baseline="0" noProof="0" smtClean="0">
                <a:ln>
                  <a:noFill/>
                </a:ln>
                <a:solidFill>
                  <a:prstClr val="black"/>
                </a:solidFill>
                <a:effectLst/>
                <a:uLnTx/>
                <a:uFillTx/>
                <a:latin typeface="Arial" panose="020B0604020202020204" pitchFamily="34" charset="0"/>
                <a:ea typeface="ヒラギノ角ゴ Pro W3" pitchFamily="-8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nb-NO" altLang="nb-NO"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pitchFamily="-80" charset="-128"/>
              <a:cs typeface="+mn-cs"/>
            </a:endParaRPr>
          </a:p>
        </p:txBody>
      </p:sp>
      <p:sp>
        <p:nvSpPr>
          <p:cNvPr id="47107" name="Rectangle 2">
            <a:extLst>
              <a:ext uri="{FF2B5EF4-FFF2-40B4-BE49-F238E27FC236}">
                <a16:creationId xmlns:a16="http://schemas.microsoft.com/office/drawing/2014/main" id="{30BFD3CC-EF62-409F-B5F1-06123E0CFF0E}"/>
              </a:ext>
            </a:extLst>
          </p:cNvPr>
          <p:cNvSpPr>
            <a:spLocks noGrp="1" noRot="1" noChangeAspect="1" noChangeArrowheads="1" noTextEdit="1"/>
          </p:cNvSpPr>
          <p:nvPr>
            <p:ph type="sldImg"/>
          </p:nvPr>
        </p:nvSpPr>
        <p:spPr>
          <a:ln/>
        </p:spPr>
      </p:sp>
      <p:sp>
        <p:nvSpPr>
          <p:cNvPr id="47108" name="Rectangle 3">
            <a:extLst>
              <a:ext uri="{FF2B5EF4-FFF2-40B4-BE49-F238E27FC236}">
                <a16:creationId xmlns:a16="http://schemas.microsoft.com/office/drawing/2014/main" id="{2901D8A7-D359-451B-A84E-6BE61D24003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nb-NO" altLang="nb-NO">
              <a:latin typeface="Arial" panose="020B0604020202020204"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DDCD1CF2-D496-466C-B785-F5DB77BE998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3BCFE45-8283-405E-A841-5E83AA7A03CE}" type="slidenum">
              <a:rPr kumimoji="0" lang="nb-NO" altLang="nb-NO" sz="1200" b="0" i="0" u="none" strike="noStrike" kern="1200" cap="none" spc="0" normalizeH="0" baseline="0" noProof="0" smtClean="0">
                <a:ln>
                  <a:noFill/>
                </a:ln>
                <a:solidFill>
                  <a:prstClr val="black"/>
                </a:solidFill>
                <a:effectLst/>
                <a:uLnTx/>
                <a:uFillTx/>
                <a:latin typeface="Arial" panose="020B0604020202020204" pitchFamily="34" charset="0"/>
                <a:ea typeface="ヒラギノ角ゴ Pro W3" pitchFamily="-8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nb-NO" altLang="nb-NO"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pitchFamily="-80" charset="-128"/>
              <a:cs typeface="+mn-cs"/>
            </a:endParaRPr>
          </a:p>
        </p:txBody>
      </p:sp>
      <p:sp>
        <p:nvSpPr>
          <p:cNvPr id="49155" name="Rectangle 2">
            <a:extLst>
              <a:ext uri="{FF2B5EF4-FFF2-40B4-BE49-F238E27FC236}">
                <a16:creationId xmlns:a16="http://schemas.microsoft.com/office/drawing/2014/main" id="{048368B4-4A83-4454-A0EF-611AFE6E4B9A}"/>
              </a:ext>
            </a:extLst>
          </p:cNvPr>
          <p:cNvSpPr>
            <a:spLocks noGrp="1" noRot="1" noChangeAspect="1" noChangeArrowheads="1" noTextEdit="1"/>
          </p:cNvSpPr>
          <p:nvPr>
            <p:ph type="sldImg"/>
          </p:nvPr>
        </p:nvSpPr>
        <p:spPr>
          <a:ln/>
        </p:spPr>
      </p:sp>
      <p:sp>
        <p:nvSpPr>
          <p:cNvPr id="49156" name="Rectangle 3">
            <a:extLst>
              <a:ext uri="{FF2B5EF4-FFF2-40B4-BE49-F238E27FC236}">
                <a16:creationId xmlns:a16="http://schemas.microsoft.com/office/drawing/2014/main" id="{0AC24D12-79E6-4CEA-86A4-9DEA096CFCB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nb-NO" altLang="nb-NO">
              <a:latin typeface="Arial" panose="020B0604020202020204"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a:extLst>
              <a:ext uri="{FF2B5EF4-FFF2-40B4-BE49-F238E27FC236}">
                <a16:creationId xmlns:a16="http://schemas.microsoft.com/office/drawing/2014/main" id="{7A3431E0-4F36-4C51-9050-C1BFDE37280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CC2D488-192C-4ACC-87CB-68B1DF9934A1}" type="slidenum">
              <a:rPr kumimoji="0" lang="nb-NO" altLang="nb-NO" sz="1200" b="0" i="0" u="none" strike="noStrike" kern="1200" cap="none" spc="0" normalizeH="0" baseline="0" noProof="0" smtClean="0">
                <a:ln>
                  <a:noFill/>
                </a:ln>
                <a:solidFill>
                  <a:prstClr val="black"/>
                </a:solidFill>
                <a:effectLst/>
                <a:uLnTx/>
                <a:uFillTx/>
                <a:latin typeface="Arial" panose="020B0604020202020204" pitchFamily="34" charset="0"/>
                <a:ea typeface="ヒラギノ角ゴ Pro W3" pitchFamily="-8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nb-NO" altLang="nb-NO"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pitchFamily="-80" charset="-128"/>
              <a:cs typeface="+mn-cs"/>
            </a:endParaRPr>
          </a:p>
        </p:txBody>
      </p:sp>
      <p:sp>
        <p:nvSpPr>
          <p:cNvPr id="53251" name="Rectangle 2">
            <a:extLst>
              <a:ext uri="{FF2B5EF4-FFF2-40B4-BE49-F238E27FC236}">
                <a16:creationId xmlns:a16="http://schemas.microsoft.com/office/drawing/2014/main" id="{804552CE-9586-4D09-87B6-98DC6F88B154}"/>
              </a:ext>
            </a:extLst>
          </p:cNvPr>
          <p:cNvSpPr>
            <a:spLocks noGrp="1" noRot="1" noChangeAspect="1" noChangeArrowheads="1" noTextEdit="1"/>
          </p:cNvSpPr>
          <p:nvPr>
            <p:ph type="sldImg"/>
          </p:nvPr>
        </p:nvSpPr>
        <p:spPr>
          <a:ln/>
        </p:spPr>
      </p:sp>
      <p:sp>
        <p:nvSpPr>
          <p:cNvPr id="53252" name="Rectangle 3">
            <a:extLst>
              <a:ext uri="{FF2B5EF4-FFF2-40B4-BE49-F238E27FC236}">
                <a16:creationId xmlns:a16="http://schemas.microsoft.com/office/drawing/2014/main" id="{26D56484-CED3-4054-A446-343040080AF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nb-NO" altLang="nb-NO">
              <a:latin typeface="Arial" panose="020B0604020202020204"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B889EA24-3797-48B8-AC38-36E412EEC80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C801301-4522-4764-8EA2-3906258F4383}" type="slidenum">
              <a:rPr kumimoji="0" lang="nb-NO" altLang="nb-NO" sz="1200" b="0" i="0" u="none" strike="noStrike" kern="1200" cap="none" spc="0" normalizeH="0" baseline="0" noProof="0" smtClean="0">
                <a:ln>
                  <a:noFill/>
                </a:ln>
                <a:solidFill>
                  <a:prstClr val="black"/>
                </a:solidFill>
                <a:effectLst/>
                <a:uLnTx/>
                <a:uFillTx/>
                <a:latin typeface="Arial" panose="020B0604020202020204" pitchFamily="34" charset="0"/>
                <a:ea typeface="ヒラギノ角ゴ Pro W3" pitchFamily="-8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nb-NO" altLang="nb-NO"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pitchFamily="-80" charset="-128"/>
              <a:cs typeface="+mn-cs"/>
            </a:endParaRPr>
          </a:p>
        </p:txBody>
      </p:sp>
      <p:sp>
        <p:nvSpPr>
          <p:cNvPr id="57347" name="Rectangle 2">
            <a:extLst>
              <a:ext uri="{FF2B5EF4-FFF2-40B4-BE49-F238E27FC236}">
                <a16:creationId xmlns:a16="http://schemas.microsoft.com/office/drawing/2014/main" id="{801959AB-780F-4330-A1F5-35602EBCB95B}"/>
              </a:ext>
            </a:extLst>
          </p:cNvPr>
          <p:cNvSpPr>
            <a:spLocks noGrp="1" noRot="1" noChangeAspect="1" noChangeArrowheads="1" noTextEdit="1"/>
          </p:cNvSpPr>
          <p:nvPr>
            <p:ph type="sldImg"/>
          </p:nvPr>
        </p:nvSpPr>
        <p:spPr>
          <a:ln/>
        </p:spPr>
      </p:sp>
      <p:sp>
        <p:nvSpPr>
          <p:cNvPr id="57348" name="Rectangle 3">
            <a:extLst>
              <a:ext uri="{FF2B5EF4-FFF2-40B4-BE49-F238E27FC236}">
                <a16:creationId xmlns:a16="http://schemas.microsoft.com/office/drawing/2014/main" id="{1E27E3A8-FEE1-408B-B8E0-309B394B39E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nb-NO" altLang="nb-NO">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nb-NO" dirty="0">
                <a:sym typeface="Wingdings" panose="05000000000000000000" pitchFamily="2" charset="2"/>
              </a:rPr>
              <a:t>likeverd betyr ikke å gjøre likt</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nb-NO"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nb-NO" dirty="0"/>
              <a:t>Faglitteraturen skiller noen steder mellom en smal og en vid forståelse av tilpasset opplæring. Den smale forståelsen er gjerne knyttet til en forestilling om at tilpasning er ulike former for konkrete tiltak, metoder og bestemte måter å organisere opplæringen på. De kan iverksettes direkte, og de kan registreres. Vekten er mer på pragmatisk handling enn på de grunnleggende forutsetningene opplæringen hviler på, og omtales derfor i ulike sammenhenger som en instrumentell forståelse og orientering (Engen, 2004). En slik tilnærming fører ofte til at det settes i gang tiltak overfor enkelte elever, med sikte på å gi dem en god opplæring (Nordahl, 2004). Den vide forståelsen av tilpasset opplæring er mer å oppfatte som en ideologi eller som en pedagogisk plattform som skal prege hele skolen og all virksomhet der (Haug, 2004a). Da er måten undervisningen blir organisert og gjennomført på alene ikke et tilstrekkelig eller sikkert nok kriterium for om opplæring er tilpasset eller ikke. Det kreves en mer omfattende og overordnet strategi for skolen og virksomheten som helhet, med det som utgangspunkt at alle elever skal få en så god opplæring som mulig.</a:t>
            </a:r>
          </a:p>
          <a:p>
            <a:endParaRPr lang="nb-NO" b="1"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A3365A-8AE4-47EE-8E8C-A7EBC1682A63}"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928418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B73F2338-4963-41C0-8098-95DD4DD6503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6C52803-41B2-409F-AA41-D506F390FE59}" type="slidenum">
              <a:rPr kumimoji="0" lang="nb-NO" altLang="nb-NO" sz="1200" b="0" i="0" u="none" strike="noStrike" kern="1200" cap="none" spc="0" normalizeH="0" baseline="0" noProof="0" smtClean="0">
                <a:ln>
                  <a:noFill/>
                </a:ln>
                <a:solidFill>
                  <a:prstClr val="black"/>
                </a:solidFill>
                <a:effectLst/>
                <a:uLnTx/>
                <a:uFillTx/>
                <a:latin typeface="Arial" panose="020B0604020202020204" pitchFamily="34" charset="0"/>
                <a:ea typeface="ヒラギノ角ゴ Pro W3" pitchFamily="-8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nb-NO" altLang="nb-NO"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pitchFamily="-80" charset="-128"/>
              <a:cs typeface="+mn-cs"/>
            </a:endParaRPr>
          </a:p>
        </p:txBody>
      </p:sp>
      <p:sp>
        <p:nvSpPr>
          <p:cNvPr id="59395" name="Rectangle 2">
            <a:extLst>
              <a:ext uri="{FF2B5EF4-FFF2-40B4-BE49-F238E27FC236}">
                <a16:creationId xmlns:a16="http://schemas.microsoft.com/office/drawing/2014/main" id="{9C5BCCA6-ADD3-4936-9729-2B9B4F5B3B2E}"/>
              </a:ext>
            </a:extLst>
          </p:cNvPr>
          <p:cNvSpPr>
            <a:spLocks noGrp="1" noRot="1" noChangeAspect="1" noChangeArrowheads="1" noTextEdit="1"/>
          </p:cNvSpPr>
          <p:nvPr>
            <p:ph type="sldImg"/>
          </p:nvPr>
        </p:nvSpPr>
        <p:spPr>
          <a:ln/>
        </p:spPr>
      </p:sp>
      <p:sp>
        <p:nvSpPr>
          <p:cNvPr id="59396" name="Rectangle 3">
            <a:extLst>
              <a:ext uri="{FF2B5EF4-FFF2-40B4-BE49-F238E27FC236}">
                <a16:creationId xmlns:a16="http://schemas.microsoft.com/office/drawing/2014/main" id="{145301F5-3F17-46FE-A4FC-6E2931632F6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nb-NO" altLang="nb-NO">
                <a:latin typeface="Arial" panose="020B0604020202020204" pitchFamily="34" charset="0"/>
              </a:rPr>
              <a:t>Sverige: Skolebarn som ikke er moden for lese- og skriveopplæring blir utsatt for press og kommer inn i en ond sirkel hvor de mister troen på seg selv. Forskere mener at skolen later som at dysleksi ikke finnes, men heller prøver å finne andre metoder for å lære bort lese- og skrivekunsten, i stedet for å gi elevene den hjelpen som diagnosen krever.</a:t>
            </a:r>
          </a:p>
          <a:p>
            <a:pPr eaLnBrk="1" hangingPunct="1"/>
            <a:endParaRPr lang="nb-NO" altLang="nb-NO">
              <a:latin typeface="Arial" panose="020B0604020202020204" pitchFamily="34" charset="0"/>
            </a:endParaRPr>
          </a:p>
          <a:p>
            <a:pPr eaLnBrk="1" hangingPunct="1"/>
            <a:endParaRPr lang="nb-NO" altLang="nb-NO">
              <a:latin typeface="Arial" panose="020B0604020202020204" pitchFamily="34" charset="0"/>
            </a:endParaRPr>
          </a:p>
          <a:p>
            <a:pPr eaLnBrk="1" hangingPunct="1"/>
            <a:endParaRPr lang="nb-NO" altLang="nb-NO">
              <a:latin typeface="Arial" panose="020B0604020202020204" pitchFamily="34" charset="0"/>
            </a:endParaRPr>
          </a:p>
          <a:p>
            <a:pPr eaLnBrk="1" hangingPunct="1"/>
            <a:endParaRPr lang="nb-NO" altLang="nb-NO">
              <a:latin typeface="Arial" panose="020B0604020202020204" pitchFamily="34" charset="0"/>
            </a:endParaRPr>
          </a:p>
          <a:p>
            <a:pPr eaLnBrk="1" hangingPunct="1"/>
            <a:endParaRPr lang="nb-NO" altLang="nb-NO">
              <a:latin typeface="Arial" panose="020B0604020202020204" pitchFamily="34" charset="0"/>
            </a:endParaRPr>
          </a:p>
          <a:p>
            <a:pPr eaLnBrk="1" hangingPunct="1"/>
            <a:endParaRPr lang="nb-NO" altLang="nb-NO">
              <a:latin typeface="Arial" panose="020B0604020202020204" pitchFamily="34" charset="0"/>
            </a:endParaRPr>
          </a:p>
          <a:p>
            <a:pPr eaLnBrk="1" hangingPunct="1"/>
            <a:endParaRPr lang="nb-NO" altLang="nb-NO">
              <a:latin typeface="Arial" panose="020B0604020202020204" pitchFamily="34" charset="0"/>
            </a:endParaRPr>
          </a:p>
          <a:p>
            <a:pPr eaLnBrk="1" hangingPunct="1"/>
            <a:endParaRPr lang="nb-NO" altLang="nb-NO">
              <a:latin typeface="Arial" panose="020B0604020202020204" pitchFamily="34" charset="0"/>
            </a:endParaRPr>
          </a:p>
          <a:p>
            <a:pPr eaLnBrk="1" hangingPunct="1"/>
            <a:endParaRPr lang="nb-NO" altLang="nb-NO">
              <a:latin typeface="Arial" panose="020B0604020202020204" pitchFamily="34" charset="0"/>
            </a:endParaRPr>
          </a:p>
          <a:p>
            <a:pPr eaLnBrk="1" hangingPunct="1"/>
            <a:r>
              <a:rPr lang="nb-NO" altLang="nb-NO">
                <a:latin typeface="Arial" panose="020B0604020202020204" pitchFamily="34" charset="0"/>
              </a:rPr>
              <a:t>Det finnes ingen enkeltårsaker til vanskene, og vanskene kommer til uttrykk med ulike symptomer og ytringsformer. men de vanligste årsaksforklaringene er: </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CBED5998-9936-402A-B720-8E8DB509243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7B84D83-98C8-4FFB-A363-AFFCEE8A1548}" type="slidenum">
              <a:rPr kumimoji="0" lang="nb-NO" altLang="nb-NO" sz="1200" b="0" i="0" u="none" strike="noStrike" kern="1200" cap="none" spc="0" normalizeH="0" baseline="0" noProof="0" smtClean="0">
                <a:ln>
                  <a:noFill/>
                </a:ln>
                <a:solidFill>
                  <a:prstClr val="black"/>
                </a:solidFill>
                <a:effectLst/>
                <a:uLnTx/>
                <a:uFillTx/>
                <a:latin typeface="Arial" panose="020B0604020202020204" pitchFamily="34" charset="0"/>
                <a:ea typeface="ヒラギノ角ゴ Pro W3" pitchFamily="-8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nb-NO" altLang="nb-NO"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pitchFamily="-80" charset="-128"/>
              <a:cs typeface="+mn-cs"/>
            </a:endParaRPr>
          </a:p>
        </p:txBody>
      </p:sp>
      <p:sp>
        <p:nvSpPr>
          <p:cNvPr id="63491" name="Rectangle 2">
            <a:extLst>
              <a:ext uri="{FF2B5EF4-FFF2-40B4-BE49-F238E27FC236}">
                <a16:creationId xmlns:a16="http://schemas.microsoft.com/office/drawing/2014/main" id="{FEF97379-81C8-4C23-999D-5CEBF5CBA622}"/>
              </a:ext>
            </a:extLst>
          </p:cNvPr>
          <p:cNvSpPr>
            <a:spLocks noGrp="1" noRot="1" noChangeAspect="1" noChangeArrowheads="1" noTextEdit="1"/>
          </p:cNvSpPr>
          <p:nvPr>
            <p:ph type="sldImg"/>
          </p:nvPr>
        </p:nvSpPr>
        <p:spPr>
          <a:ln/>
        </p:spPr>
      </p:sp>
      <p:sp>
        <p:nvSpPr>
          <p:cNvPr id="63492" name="Rectangle 3">
            <a:extLst>
              <a:ext uri="{FF2B5EF4-FFF2-40B4-BE49-F238E27FC236}">
                <a16:creationId xmlns:a16="http://schemas.microsoft.com/office/drawing/2014/main" id="{0D12040F-D5DA-4397-9CD3-FAA99DD085F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nb-NO" altLang="nb-NO">
                <a:latin typeface="Arial" panose="020B0604020202020204" pitchFamily="34" charset="0"/>
              </a:rPr>
              <a:t>De pedagogisk-psykologiske årsaksforklaringene</a:t>
            </a:r>
          </a:p>
          <a:p>
            <a:pPr eaLnBrk="1" hangingPunct="1"/>
            <a:r>
              <a:rPr lang="nb-NO" altLang="nb-NO">
                <a:latin typeface="Arial" panose="020B0604020202020204" pitchFamily="34" charset="0"/>
              </a:rPr>
              <a:t>	Psykososiale lærevansker, uregelmessig skolegang, ugunstige 	hjemmeforhold, ikke gode nok undervisningsmetoder, hyppig 	skole-/lærer-/klassebytte,.</a:t>
            </a:r>
          </a:p>
          <a:p>
            <a:pPr eaLnBrk="1" hangingPunct="1"/>
            <a:r>
              <a:rPr lang="nb-NO" altLang="nb-NO">
                <a:latin typeface="Arial" panose="020B0604020202020204" pitchFamily="34" charset="0"/>
              </a:rPr>
              <a:t>Biologiske årsaksforklaringer</a:t>
            </a:r>
          </a:p>
          <a:p>
            <a:pPr eaLnBrk="1" hangingPunct="1"/>
            <a:r>
              <a:rPr lang="nb-NO" altLang="nb-NO">
                <a:latin typeface="Arial" panose="020B0604020202020204" pitchFamily="34" charset="0"/>
              </a:rPr>
              <a:t>	- arvede faktorer. Språklyder eller nærsynthet.</a:t>
            </a:r>
          </a:p>
          <a:p>
            <a:pPr eaLnBrk="1" hangingPunct="1"/>
            <a:r>
              <a:rPr lang="nb-NO" altLang="nb-NO">
                <a:latin typeface="Arial" panose="020B0604020202020204" pitchFamily="34" charset="0"/>
              </a:rPr>
              <a:t>Språklige og kognitive årsaksforklaringer</a:t>
            </a:r>
          </a:p>
          <a:p>
            <a:pPr eaLnBrk="1" hangingPunct="1"/>
            <a:r>
              <a:rPr lang="nb-NO" altLang="nb-NO">
                <a:latin typeface="Arial" panose="020B0604020202020204" pitchFamily="34" charset="0"/>
              </a:rPr>
              <a:t>	- Vansker med nødvendig bearbeiding for å forstå 	sammenhengen mellom talt og skrevet språk</a:t>
            </a:r>
          </a:p>
          <a:p>
            <a:pPr eaLnBrk="1" hangingPunct="1"/>
            <a:r>
              <a:rPr lang="nb-NO" altLang="nb-NO">
                <a:latin typeface="Arial" panose="020B0604020202020204" pitchFamily="34" charset="0"/>
              </a:rPr>
              <a:t>	- Dårlig utviklet språk og manglende ordforråd og grammatisk 	struktur</a:t>
            </a:r>
          </a:p>
          <a:p>
            <a:pPr eaLnBrk="1" hangingPunct="1"/>
            <a:r>
              <a:rPr lang="nb-NO" altLang="nb-NO">
                <a:latin typeface="Arial" panose="020B0604020202020204" pitchFamily="34" charset="0"/>
              </a:rPr>
              <a:t>Persepsjonsrelaterte årsaksforklaringer</a:t>
            </a:r>
          </a:p>
          <a:p>
            <a:pPr eaLnBrk="1" hangingPunct="1"/>
            <a:r>
              <a:rPr lang="nb-NO" altLang="nb-NO">
                <a:latin typeface="Arial" panose="020B0604020202020204" pitchFamily="34" charset="0"/>
              </a:rPr>
              <a:t>	Vansker med de visuelle eller auditive kanalene</a:t>
            </a:r>
          </a:p>
          <a:p>
            <a:pPr eaLnBrk="1" hangingPunct="1"/>
            <a:r>
              <a:rPr lang="nb-NO" altLang="nb-NO">
                <a:latin typeface="Arial" panose="020B0604020202020204" pitchFamily="34" charset="0"/>
              </a:rPr>
              <a:t>Motoriske betingede årsaksforklaringer</a:t>
            </a:r>
          </a:p>
          <a:p>
            <a:pPr eaLnBrk="1" hangingPunct="1"/>
            <a:r>
              <a:rPr lang="nb-NO" altLang="nb-NO">
                <a:latin typeface="Arial" panose="020B0604020202020204" pitchFamily="34" charset="0"/>
              </a:rPr>
              <a:t>	Dårlig muskelkoordinering, artikulasjonsproblemer </a:t>
            </a:r>
          </a:p>
          <a:p>
            <a:pPr eaLnBrk="1" hangingPunct="1"/>
            <a:r>
              <a:rPr lang="nb-NO" altLang="nb-NO">
                <a:latin typeface="Arial" panose="020B0604020202020204" pitchFamily="34" charset="0"/>
              </a:rPr>
              <a:t>Miljømessige årsaksforklaringer</a:t>
            </a:r>
          </a:p>
          <a:p>
            <a:pPr eaLnBrk="1" hangingPunct="1"/>
            <a:r>
              <a:rPr lang="nb-NO" altLang="nb-NO">
                <a:latin typeface="Arial" panose="020B0604020202020204" pitchFamily="34" charset="0"/>
              </a:rPr>
              <a:t>	Ses i lys av hjemme- og skolemiljø.</a:t>
            </a:r>
          </a:p>
          <a:p>
            <a:pPr eaLnBrk="1" hangingPunct="1"/>
            <a:r>
              <a:rPr lang="nb-NO" altLang="nb-NO">
                <a:latin typeface="Arial" panose="020B0604020202020204" pitchFamily="34" charset="0"/>
              </a:rPr>
              <a:t>	Miljøer med liten drag av språklig stimulering og lesestimulering</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BD4A4CD1-5461-4932-B313-6EF3B683991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86CB870-CD56-4D94-9D46-15BEEC9263DC}" type="slidenum">
              <a:rPr kumimoji="0" lang="nb-NO" altLang="nb-NO" sz="1200" b="0" i="0" u="none" strike="noStrike" kern="1200" cap="none" spc="0" normalizeH="0" baseline="0" noProof="0" smtClean="0">
                <a:ln>
                  <a:noFill/>
                </a:ln>
                <a:solidFill>
                  <a:prstClr val="black"/>
                </a:solidFill>
                <a:effectLst/>
                <a:uLnTx/>
                <a:uFillTx/>
                <a:latin typeface="Arial" panose="020B0604020202020204" pitchFamily="34" charset="0"/>
                <a:ea typeface="ヒラギノ角ゴ Pro W3" pitchFamily="-8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nb-NO" altLang="nb-NO"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pitchFamily="-80" charset="-128"/>
              <a:cs typeface="+mn-cs"/>
            </a:endParaRPr>
          </a:p>
        </p:txBody>
      </p:sp>
      <p:sp>
        <p:nvSpPr>
          <p:cNvPr id="65539" name="Rectangle 2">
            <a:extLst>
              <a:ext uri="{FF2B5EF4-FFF2-40B4-BE49-F238E27FC236}">
                <a16:creationId xmlns:a16="http://schemas.microsoft.com/office/drawing/2014/main" id="{DDA1FCB5-3419-430F-9F07-F768176F31F1}"/>
              </a:ext>
            </a:extLst>
          </p:cNvPr>
          <p:cNvSpPr>
            <a:spLocks noGrp="1" noRot="1" noChangeAspect="1" noChangeArrowheads="1" noTextEdit="1"/>
          </p:cNvSpPr>
          <p:nvPr>
            <p:ph type="sldImg"/>
          </p:nvPr>
        </p:nvSpPr>
        <p:spPr>
          <a:ln/>
        </p:spPr>
      </p:sp>
      <p:sp>
        <p:nvSpPr>
          <p:cNvPr id="65540" name="Rectangle 3">
            <a:extLst>
              <a:ext uri="{FF2B5EF4-FFF2-40B4-BE49-F238E27FC236}">
                <a16:creationId xmlns:a16="http://schemas.microsoft.com/office/drawing/2014/main" id="{C8336B53-9EAB-46DD-81B6-7BCF6A0915B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nb-NO" altLang="nb-NO">
                <a:latin typeface="Arial" panose="020B0604020202020204" pitchFamily="34" charset="0"/>
              </a:rPr>
              <a:t>Når elevens faglige mestring skal identifiseres er det noen punkt en kan ta utg. p. i:</a:t>
            </a:r>
          </a:p>
          <a:p>
            <a:pPr eaLnBrk="1" hangingPunct="1"/>
            <a:r>
              <a:rPr lang="nb-NO" altLang="nb-NO">
                <a:latin typeface="Arial" panose="020B0604020202020204" pitchFamily="34" charset="0"/>
              </a:rPr>
              <a:t>	Faglig utviklingsnivå sammenlignet med forventet nivå iht. alder.</a:t>
            </a:r>
          </a:p>
          <a:p>
            <a:pPr eaLnBrk="1" hangingPunct="1"/>
            <a:r>
              <a:rPr lang="nb-NO" altLang="nb-NO">
                <a:latin typeface="Arial" panose="020B0604020202020204" pitchFamily="34" charset="0"/>
              </a:rPr>
              <a:t>	Motivasjon for skolearbeid</a:t>
            </a:r>
          </a:p>
          <a:p>
            <a:pPr eaLnBrk="1" hangingPunct="1"/>
            <a:r>
              <a:rPr lang="nb-NO" altLang="nb-NO">
                <a:latin typeface="Arial" panose="020B0604020202020204" pitchFamily="34" charset="0"/>
              </a:rPr>
              <a:t>	Gjelder vanskene ett fag eller flere fag?</a:t>
            </a:r>
          </a:p>
          <a:p>
            <a:pPr eaLnBrk="1" hangingPunct="1"/>
            <a:r>
              <a:rPr lang="nb-NO" altLang="nb-NO">
                <a:latin typeface="Arial" panose="020B0604020202020204" pitchFamily="34" charset="0"/>
              </a:rPr>
              <a:t>	Språk- og begrepsforståelse</a:t>
            </a:r>
          </a:p>
          <a:p>
            <a:pPr eaLnBrk="1" hangingPunct="1"/>
            <a:r>
              <a:rPr lang="nb-NO" altLang="nb-NO">
                <a:latin typeface="Arial" panose="020B0604020202020204" pitchFamily="34" charset="0"/>
              </a:rPr>
              <a:t>	Lese- og skriveferdighet</a:t>
            </a:r>
          </a:p>
          <a:p>
            <a:pPr eaLnBrk="1" hangingPunct="1"/>
            <a:r>
              <a:rPr lang="nb-NO" altLang="nb-NO">
                <a:latin typeface="Arial" panose="020B0604020202020204" pitchFamily="34" charset="0"/>
              </a:rPr>
              <a:t>	Regneferdighet</a:t>
            </a:r>
          </a:p>
          <a:p>
            <a:pPr eaLnBrk="1" hangingPunct="1"/>
            <a:r>
              <a:rPr lang="nb-NO" altLang="nb-NO">
                <a:latin typeface="Arial" panose="020B0604020202020204" pitchFamily="34" charset="0"/>
              </a:rPr>
              <a:t>	Evne til problemløsning</a:t>
            </a:r>
          </a:p>
          <a:p>
            <a:pPr eaLnBrk="1" hangingPunct="1"/>
            <a:r>
              <a:rPr lang="nb-NO" altLang="nb-NO">
                <a:latin typeface="Arial" panose="020B0604020202020204" pitchFamily="34" charset="0"/>
              </a:rPr>
              <a:t>	Konsentrasjon og utholdenhet</a:t>
            </a:r>
          </a:p>
          <a:p>
            <a:pPr eaLnBrk="1" hangingPunct="1"/>
            <a:r>
              <a:rPr lang="nb-NO" altLang="nb-NO">
                <a:latin typeface="Arial" panose="020B0604020202020204" pitchFamily="34" charset="0"/>
              </a:rPr>
              <a:t>	Evne til å følge regler</a:t>
            </a:r>
          </a:p>
          <a:p>
            <a:pPr eaLnBrk="1" hangingPunct="1"/>
            <a:r>
              <a:rPr lang="nb-NO" altLang="nb-NO">
                <a:latin typeface="Arial" panose="020B0604020202020204" pitchFamily="34" charset="0"/>
              </a:rPr>
              <a:t>	Evne til å samarbeide med andre</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a:extLst>
              <a:ext uri="{FF2B5EF4-FFF2-40B4-BE49-F238E27FC236}">
                <a16:creationId xmlns:a16="http://schemas.microsoft.com/office/drawing/2014/main" id="{A9B75444-2BB8-4D2A-83FE-CDD829C1C70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69744DD-4224-4590-8F84-0F4FA57E8CFF}" type="slidenum">
              <a:rPr kumimoji="0" lang="nb-NO" altLang="nb-NO" sz="1200" b="0" i="0" u="none" strike="noStrike" kern="1200" cap="none" spc="0" normalizeH="0" baseline="0" noProof="0" smtClean="0">
                <a:ln>
                  <a:noFill/>
                </a:ln>
                <a:solidFill>
                  <a:prstClr val="black"/>
                </a:solidFill>
                <a:effectLst/>
                <a:uLnTx/>
                <a:uFillTx/>
                <a:latin typeface="Arial" panose="020B0604020202020204" pitchFamily="34" charset="0"/>
                <a:ea typeface="ヒラギノ角ゴ Pro W3" pitchFamily="-8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nb-NO" altLang="nb-NO"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pitchFamily="-80" charset="-128"/>
              <a:cs typeface="+mn-cs"/>
            </a:endParaRPr>
          </a:p>
        </p:txBody>
      </p:sp>
      <p:sp>
        <p:nvSpPr>
          <p:cNvPr id="67587" name="Rectangle 2">
            <a:extLst>
              <a:ext uri="{FF2B5EF4-FFF2-40B4-BE49-F238E27FC236}">
                <a16:creationId xmlns:a16="http://schemas.microsoft.com/office/drawing/2014/main" id="{1187C0CB-DDEE-4517-B5B2-1E801D685F26}"/>
              </a:ext>
            </a:extLst>
          </p:cNvPr>
          <p:cNvSpPr>
            <a:spLocks noGrp="1" noRot="1" noChangeAspect="1" noChangeArrowheads="1" noTextEdit="1"/>
          </p:cNvSpPr>
          <p:nvPr>
            <p:ph type="sldImg"/>
          </p:nvPr>
        </p:nvSpPr>
        <p:spPr>
          <a:ln/>
        </p:spPr>
      </p:sp>
      <p:sp>
        <p:nvSpPr>
          <p:cNvPr id="67588" name="Rectangle 3">
            <a:extLst>
              <a:ext uri="{FF2B5EF4-FFF2-40B4-BE49-F238E27FC236}">
                <a16:creationId xmlns:a16="http://schemas.microsoft.com/office/drawing/2014/main" id="{05CB65A8-E46C-45DD-96A8-25E469C3AE7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nb-NO" altLang="nb-NO">
              <a:latin typeface="Arial" panose="020B0604020202020204"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a:extLst>
              <a:ext uri="{FF2B5EF4-FFF2-40B4-BE49-F238E27FC236}">
                <a16:creationId xmlns:a16="http://schemas.microsoft.com/office/drawing/2014/main" id="{9EDF1F01-5503-4321-80C0-997EB13E1D5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8529604-0216-4F58-A063-54FF68DAF307}" type="slidenum">
              <a:rPr kumimoji="0" lang="nb-NO" altLang="nb-NO" sz="1200" b="0" i="0" u="none" strike="noStrike" kern="1200" cap="none" spc="0" normalizeH="0" baseline="0" noProof="0" smtClean="0">
                <a:ln>
                  <a:noFill/>
                </a:ln>
                <a:solidFill>
                  <a:prstClr val="black"/>
                </a:solidFill>
                <a:effectLst/>
                <a:uLnTx/>
                <a:uFillTx/>
                <a:latin typeface="Arial" panose="020B0604020202020204" pitchFamily="34" charset="0"/>
                <a:ea typeface="ヒラギノ角ゴ Pro W3" pitchFamily="-8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nb-NO" altLang="nb-NO"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pitchFamily="-80" charset="-128"/>
              <a:cs typeface="+mn-cs"/>
            </a:endParaRPr>
          </a:p>
        </p:txBody>
      </p:sp>
      <p:sp>
        <p:nvSpPr>
          <p:cNvPr id="69635" name="Rectangle 2">
            <a:extLst>
              <a:ext uri="{FF2B5EF4-FFF2-40B4-BE49-F238E27FC236}">
                <a16:creationId xmlns:a16="http://schemas.microsoft.com/office/drawing/2014/main" id="{6E4A5486-3A6E-41E0-9992-DD3B9C1E3D6C}"/>
              </a:ext>
            </a:extLst>
          </p:cNvPr>
          <p:cNvSpPr>
            <a:spLocks noGrp="1" noRot="1" noChangeAspect="1" noChangeArrowheads="1" noTextEdit="1"/>
          </p:cNvSpPr>
          <p:nvPr>
            <p:ph type="sldImg"/>
          </p:nvPr>
        </p:nvSpPr>
        <p:spPr>
          <a:ln/>
        </p:spPr>
      </p:sp>
      <p:sp>
        <p:nvSpPr>
          <p:cNvPr id="69636" name="Rectangle 3">
            <a:extLst>
              <a:ext uri="{FF2B5EF4-FFF2-40B4-BE49-F238E27FC236}">
                <a16:creationId xmlns:a16="http://schemas.microsoft.com/office/drawing/2014/main" id="{E5A2C35A-6CA6-47D3-9668-A746D3CC052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nb-NO" altLang="nb-NO">
              <a:latin typeface="Arial" panose="020B0604020202020204"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a:extLst>
              <a:ext uri="{FF2B5EF4-FFF2-40B4-BE49-F238E27FC236}">
                <a16:creationId xmlns:a16="http://schemas.microsoft.com/office/drawing/2014/main" id="{71A7C1BB-851A-4B2B-9CED-A0672D73DE0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17DF7D1-D0AD-44CE-AEB4-BE7064D41225}" type="slidenum">
              <a:rPr kumimoji="0" lang="nb-NO" altLang="nb-NO" sz="1200" b="0" i="0" u="none" strike="noStrike" kern="1200" cap="none" spc="0" normalizeH="0" baseline="0" noProof="0" smtClean="0">
                <a:ln>
                  <a:noFill/>
                </a:ln>
                <a:solidFill>
                  <a:prstClr val="black"/>
                </a:solidFill>
                <a:effectLst/>
                <a:uLnTx/>
                <a:uFillTx/>
                <a:latin typeface="Arial" panose="020B0604020202020204" pitchFamily="34" charset="0"/>
                <a:ea typeface="ヒラギノ角ゴ Pro W3" pitchFamily="-8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nb-NO" altLang="nb-NO"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pitchFamily="-80" charset="-128"/>
              <a:cs typeface="+mn-cs"/>
            </a:endParaRPr>
          </a:p>
        </p:txBody>
      </p:sp>
      <p:sp>
        <p:nvSpPr>
          <p:cNvPr id="71683" name="Rectangle 2">
            <a:extLst>
              <a:ext uri="{FF2B5EF4-FFF2-40B4-BE49-F238E27FC236}">
                <a16:creationId xmlns:a16="http://schemas.microsoft.com/office/drawing/2014/main" id="{37C9FF02-E67F-4E9D-B63F-6631C1554298}"/>
              </a:ext>
            </a:extLst>
          </p:cNvPr>
          <p:cNvSpPr>
            <a:spLocks noGrp="1" noRot="1" noChangeAspect="1" noChangeArrowheads="1" noTextEdit="1"/>
          </p:cNvSpPr>
          <p:nvPr>
            <p:ph type="sldImg"/>
          </p:nvPr>
        </p:nvSpPr>
        <p:spPr>
          <a:ln/>
        </p:spPr>
      </p:sp>
      <p:sp>
        <p:nvSpPr>
          <p:cNvPr id="71684" name="Rectangle 3">
            <a:extLst>
              <a:ext uri="{FF2B5EF4-FFF2-40B4-BE49-F238E27FC236}">
                <a16:creationId xmlns:a16="http://schemas.microsoft.com/office/drawing/2014/main" id="{924966BB-CCC4-443B-9558-FE8BFD57DA8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nb-NO" altLang="nb-NO">
              <a:latin typeface="Arial" panose="020B0604020202020204" pitchFamily="34" charset="0"/>
            </a:endParaRPr>
          </a:p>
          <a:p>
            <a:pPr eaLnBrk="1" hangingPunct="1"/>
            <a:endParaRPr lang="nb-NO" altLang="nb-NO">
              <a:latin typeface="Arial" panose="020B0604020202020204" pitchFamily="34" charset="0"/>
            </a:endParaRPr>
          </a:p>
          <a:p>
            <a:pPr eaLnBrk="1" hangingPunct="1"/>
            <a:endParaRPr lang="nb-NO" altLang="nb-NO">
              <a:latin typeface="Arial" panose="020B0604020202020204" pitchFamily="34" charset="0"/>
            </a:endParaRPr>
          </a:p>
          <a:p>
            <a:pPr eaLnBrk="1" hangingPunct="1"/>
            <a:r>
              <a:rPr lang="nb-NO" altLang="nb-NO">
                <a:latin typeface="Arial" panose="020B0604020202020204" pitchFamily="34" charset="0"/>
              </a:rPr>
              <a:t>Ulike strategier ut fra hvordan man forstår saken</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a:extLst>
              <a:ext uri="{FF2B5EF4-FFF2-40B4-BE49-F238E27FC236}">
                <a16:creationId xmlns:a16="http://schemas.microsoft.com/office/drawing/2014/main" id="{4E310C4A-F072-4539-89F7-3638024CF13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583EA5B-F5DA-4E0D-87D9-E5E49606EB13}" type="slidenum">
              <a:rPr kumimoji="0" lang="nb-NO" altLang="nb-NO" sz="1200" b="0" i="0" u="none" strike="noStrike" kern="1200" cap="none" spc="0" normalizeH="0" baseline="0" noProof="0" smtClean="0">
                <a:ln>
                  <a:noFill/>
                </a:ln>
                <a:solidFill>
                  <a:prstClr val="black"/>
                </a:solidFill>
                <a:effectLst/>
                <a:uLnTx/>
                <a:uFillTx/>
                <a:latin typeface="Arial" panose="020B0604020202020204" pitchFamily="34" charset="0"/>
                <a:ea typeface="ヒラギノ角ゴ Pro W3" pitchFamily="-8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nb-NO" altLang="nb-NO"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pitchFamily="-80" charset="-128"/>
              <a:cs typeface="+mn-cs"/>
            </a:endParaRPr>
          </a:p>
        </p:txBody>
      </p:sp>
      <p:sp>
        <p:nvSpPr>
          <p:cNvPr id="73731" name="Rectangle 2">
            <a:extLst>
              <a:ext uri="{FF2B5EF4-FFF2-40B4-BE49-F238E27FC236}">
                <a16:creationId xmlns:a16="http://schemas.microsoft.com/office/drawing/2014/main" id="{44E4396D-794D-43E1-A301-E415D5C5B638}"/>
              </a:ext>
            </a:extLst>
          </p:cNvPr>
          <p:cNvSpPr>
            <a:spLocks noGrp="1" noRot="1" noChangeAspect="1" noChangeArrowheads="1" noTextEdit="1"/>
          </p:cNvSpPr>
          <p:nvPr>
            <p:ph type="sldImg"/>
          </p:nvPr>
        </p:nvSpPr>
        <p:spPr>
          <a:ln/>
        </p:spPr>
      </p:sp>
      <p:sp>
        <p:nvSpPr>
          <p:cNvPr id="73732" name="Rectangle 3">
            <a:extLst>
              <a:ext uri="{FF2B5EF4-FFF2-40B4-BE49-F238E27FC236}">
                <a16:creationId xmlns:a16="http://schemas.microsoft.com/office/drawing/2014/main" id="{DDEBD3B8-891C-46E2-90FC-D6F08A885E3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nb-NO" altLang="nb-NO">
              <a:latin typeface="Arial" panose="020B0604020202020204"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a:extLst>
              <a:ext uri="{FF2B5EF4-FFF2-40B4-BE49-F238E27FC236}">
                <a16:creationId xmlns:a16="http://schemas.microsoft.com/office/drawing/2014/main" id="{2A47D0EF-D963-435E-86C6-E0F59E610B3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3043957-4B7E-48AD-93E3-92BDC07EC4E6}" type="slidenum">
              <a:rPr kumimoji="0" lang="nb-NO" altLang="nb-NO" sz="1200" b="0" i="0" u="none" strike="noStrike" kern="1200" cap="none" spc="0" normalizeH="0" baseline="0" noProof="0" smtClean="0">
                <a:ln>
                  <a:noFill/>
                </a:ln>
                <a:solidFill>
                  <a:prstClr val="black"/>
                </a:solidFill>
                <a:effectLst/>
                <a:uLnTx/>
                <a:uFillTx/>
                <a:latin typeface="Arial" panose="020B0604020202020204" pitchFamily="34" charset="0"/>
                <a:ea typeface="ヒラギノ角ゴ Pro W3" pitchFamily="-8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nb-NO" altLang="nb-NO"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pitchFamily="-80" charset="-128"/>
              <a:cs typeface="+mn-cs"/>
            </a:endParaRPr>
          </a:p>
        </p:txBody>
      </p:sp>
      <p:sp>
        <p:nvSpPr>
          <p:cNvPr id="75779" name="Rectangle 2">
            <a:extLst>
              <a:ext uri="{FF2B5EF4-FFF2-40B4-BE49-F238E27FC236}">
                <a16:creationId xmlns:a16="http://schemas.microsoft.com/office/drawing/2014/main" id="{CCA5A742-F2E9-4CC5-BA44-743BAFD87B08}"/>
              </a:ext>
            </a:extLst>
          </p:cNvPr>
          <p:cNvSpPr>
            <a:spLocks noGrp="1" noRot="1" noChangeAspect="1" noChangeArrowheads="1" noTextEdit="1"/>
          </p:cNvSpPr>
          <p:nvPr>
            <p:ph type="sldImg"/>
          </p:nvPr>
        </p:nvSpPr>
        <p:spPr>
          <a:ln/>
        </p:spPr>
      </p:sp>
      <p:sp>
        <p:nvSpPr>
          <p:cNvPr id="75780" name="Rectangle 3">
            <a:extLst>
              <a:ext uri="{FF2B5EF4-FFF2-40B4-BE49-F238E27FC236}">
                <a16:creationId xmlns:a16="http://schemas.microsoft.com/office/drawing/2014/main" id="{D536309F-F5E7-40CC-B1C1-4E43933CA82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nb-NO" altLang="nb-NO">
              <a:latin typeface="Arial" panose="020B0604020202020204"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a:extLst>
              <a:ext uri="{FF2B5EF4-FFF2-40B4-BE49-F238E27FC236}">
                <a16:creationId xmlns:a16="http://schemas.microsoft.com/office/drawing/2014/main" id="{3DBFC1A8-4421-4E26-8D07-4908EDCA5C3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AADFEFC-4F4F-4331-B2BE-21B822E6477F}" type="slidenum">
              <a:rPr kumimoji="0" lang="nb-NO" altLang="nb-NO" sz="1200" b="0" i="0" u="none" strike="noStrike" kern="1200" cap="none" spc="0" normalizeH="0" baseline="0" noProof="0" smtClean="0">
                <a:ln>
                  <a:noFill/>
                </a:ln>
                <a:solidFill>
                  <a:prstClr val="black"/>
                </a:solidFill>
                <a:effectLst/>
                <a:uLnTx/>
                <a:uFillTx/>
                <a:latin typeface="Arial" panose="020B0604020202020204" pitchFamily="34" charset="0"/>
                <a:ea typeface="ヒラギノ角ゴ Pro W3" pitchFamily="-8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nb-NO" altLang="nb-NO"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pitchFamily="-80" charset="-128"/>
              <a:cs typeface="+mn-cs"/>
            </a:endParaRPr>
          </a:p>
        </p:txBody>
      </p:sp>
      <p:sp>
        <p:nvSpPr>
          <p:cNvPr id="77827" name="Rectangle 2">
            <a:extLst>
              <a:ext uri="{FF2B5EF4-FFF2-40B4-BE49-F238E27FC236}">
                <a16:creationId xmlns:a16="http://schemas.microsoft.com/office/drawing/2014/main" id="{0DE24995-3070-45C9-9A97-BB2D1011C7E8}"/>
              </a:ext>
            </a:extLst>
          </p:cNvPr>
          <p:cNvSpPr>
            <a:spLocks noGrp="1" noRot="1" noChangeAspect="1" noChangeArrowheads="1" noTextEdit="1"/>
          </p:cNvSpPr>
          <p:nvPr>
            <p:ph type="sldImg"/>
          </p:nvPr>
        </p:nvSpPr>
        <p:spPr>
          <a:ln/>
        </p:spPr>
      </p:sp>
      <p:sp>
        <p:nvSpPr>
          <p:cNvPr id="77828" name="Rectangle 3">
            <a:extLst>
              <a:ext uri="{FF2B5EF4-FFF2-40B4-BE49-F238E27FC236}">
                <a16:creationId xmlns:a16="http://schemas.microsoft.com/office/drawing/2014/main" id="{4C688DA2-321B-484E-9FA5-8005D865ABE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nb-NO" altLang="nb-NO">
              <a:latin typeface="Arial" panose="020B0604020202020204"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a:extLst>
              <a:ext uri="{FF2B5EF4-FFF2-40B4-BE49-F238E27FC236}">
                <a16:creationId xmlns:a16="http://schemas.microsoft.com/office/drawing/2014/main" id="{52CBA110-1154-4BBC-B8EF-4ADB27B5B43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B82B362-4636-4152-8C21-8AD521DCFBDC}" type="slidenum">
              <a:rPr kumimoji="0" lang="nb-NO" altLang="nb-NO" sz="1200" b="0" i="0" u="none" strike="noStrike" kern="1200" cap="none" spc="0" normalizeH="0" baseline="0" noProof="0" smtClean="0">
                <a:ln>
                  <a:noFill/>
                </a:ln>
                <a:solidFill>
                  <a:prstClr val="black"/>
                </a:solidFill>
                <a:effectLst/>
                <a:uLnTx/>
                <a:uFillTx/>
                <a:latin typeface="Arial" panose="020B0604020202020204" pitchFamily="34" charset="0"/>
                <a:ea typeface="ヒラギノ角ゴ Pro W3" pitchFamily="-8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nb-NO" altLang="nb-NO"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pitchFamily="-80" charset="-128"/>
              <a:cs typeface="+mn-cs"/>
            </a:endParaRPr>
          </a:p>
        </p:txBody>
      </p:sp>
      <p:sp>
        <p:nvSpPr>
          <p:cNvPr id="81923" name="Rectangle 2">
            <a:extLst>
              <a:ext uri="{FF2B5EF4-FFF2-40B4-BE49-F238E27FC236}">
                <a16:creationId xmlns:a16="http://schemas.microsoft.com/office/drawing/2014/main" id="{1715A1AB-94F9-413A-A88A-735A1A493B8A}"/>
              </a:ext>
            </a:extLst>
          </p:cNvPr>
          <p:cNvSpPr>
            <a:spLocks noGrp="1" noRot="1" noChangeAspect="1" noChangeArrowheads="1" noTextEdit="1"/>
          </p:cNvSpPr>
          <p:nvPr>
            <p:ph type="sldImg"/>
          </p:nvPr>
        </p:nvSpPr>
        <p:spPr>
          <a:ln/>
        </p:spPr>
      </p:sp>
      <p:sp>
        <p:nvSpPr>
          <p:cNvPr id="81924" name="Rectangle 3">
            <a:extLst>
              <a:ext uri="{FF2B5EF4-FFF2-40B4-BE49-F238E27FC236}">
                <a16:creationId xmlns:a16="http://schemas.microsoft.com/office/drawing/2014/main" id="{96FF6245-DA22-4005-B14E-84AD0561F4D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nb-NO" altLang="nb-NO">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None/>
            </a:pPr>
            <a:r>
              <a:rPr lang="nb-NO" dirty="0"/>
              <a:t>Vid og smal bruk av TPO</a:t>
            </a:r>
          </a:p>
          <a:p>
            <a:pPr marL="0" indent="0">
              <a:buNone/>
            </a:pPr>
            <a:endParaRPr lang="nb-NO" dirty="0"/>
          </a:p>
          <a:p>
            <a:pPr marL="0" indent="0">
              <a:buNone/>
            </a:pPr>
            <a:r>
              <a:rPr lang="nb-NO" dirty="0"/>
              <a:t>Smal: Tilrettelegging for den enkelte i klasserommet – gjennom ulike metoder</a:t>
            </a:r>
          </a:p>
          <a:p>
            <a:pPr marL="0" indent="0">
              <a:buNone/>
            </a:pPr>
            <a:endParaRPr lang="nb-NO" dirty="0"/>
          </a:p>
          <a:p>
            <a:pPr marL="0" indent="0">
              <a:buNone/>
            </a:pPr>
            <a:r>
              <a:rPr lang="nb-NO" dirty="0"/>
              <a:t>VID: Innenfor denne forståelsen vil en ensidig vektlegging av undervisningsmetoder ikke være tilstrekkelig for å kunne sikre en tilpasning av opplæringa. </a:t>
            </a:r>
          </a:p>
          <a:p>
            <a:pPr marL="0" indent="0">
              <a:buNone/>
            </a:pPr>
            <a:endParaRPr lang="nb-NO" dirty="0"/>
          </a:p>
          <a:p>
            <a:pPr marL="0" indent="0">
              <a:buNone/>
            </a:pPr>
            <a:r>
              <a:rPr lang="nb-NO" dirty="0"/>
              <a:t>Det tas utgangspunkt i at alle elever skal få en godt tilpasset opplæring innenfor fellesskapet i skolen. Lærerkollegiet – kommunen – skoleverket – staten</a:t>
            </a:r>
          </a:p>
          <a:p>
            <a:pPr marL="0" indent="0">
              <a:buNone/>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«Tilpasset opplæring er tilrettelegging som skolen gjør for å sikre at alle elever får best mulig utbytte av den ordinære opplæringen.»</a:t>
            </a:r>
          </a:p>
          <a:p>
            <a:pPr marL="0" indent="0">
              <a:buNone/>
            </a:pPr>
            <a:r>
              <a:rPr lang="nb-NO" dirty="0"/>
              <a:t>- Overordnet del, </a:t>
            </a:r>
            <a:r>
              <a:rPr lang="nb-NO" dirty="0" err="1"/>
              <a:t>kap</a:t>
            </a:r>
            <a:r>
              <a:rPr lang="nb-NO" dirty="0"/>
              <a:t> 3</a:t>
            </a:r>
          </a:p>
          <a:p>
            <a:endParaRPr lang="nb-NO" dirty="0"/>
          </a:p>
          <a:p>
            <a:r>
              <a:rPr lang="nb-NO" dirty="0">
                <a:cs typeface="Calibri" panose="020F0502020204030204"/>
              </a:rPr>
              <a:t>Mer om det senere</a:t>
            </a:r>
          </a:p>
        </p:txBody>
      </p:sp>
      <p:sp>
        <p:nvSpPr>
          <p:cNvPr id="4" name="Plassholder for lysbildenummer 3"/>
          <p:cNvSpPr>
            <a:spLocks noGrp="1"/>
          </p:cNvSpPr>
          <p:nvPr>
            <p:ph type="sldNum" sz="quarter" idx="5"/>
          </p:nvPr>
        </p:nvSpPr>
        <p:spPr/>
        <p:txBody>
          <a:bodyPr/>
          <a:lstStyle/>
          <a:p>
            <a:fld id="{8D095AFD-1DA5-433D-BCAA-959358651EF3}" type="slidenum">
              <a:rPr lang="nb-NO" smtClean="0"/>
              <a:t>12</a:t>
            </a:fld>
            <a:endParaRPr lang="nb-NO"/>
          </a:p>
        </p:txBody>
      </p:sp>
    </p:spTree>
    <p:extLst>
      <p:ext uri="{BB962C8B-B14F-4D97-AF65-F5344CB8AC3E}">
        <p14:creationId xmlns:p14="http://schemas.microsoft.com/office/powerpoint/2010/main" val="170211587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a:extLst>
              <a:ext uri="{FF2B5EF4-FFF2-40B4-BE49-F238E27FC236}">
                <a16:creationId xmlns:a16="http://schemas.microsoft.com/office/drawing/2014/main" id="{41479B7E-8043-444A-BC39-45D75E5CF37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3BF76ED-8725-4389-AFC9-337DD3E16213}" type="slidenum">
              <a:rPr kumimoji="0" lang="nb-NO" altLang="nb-NO" sz="1200" b="0" i="0" u="none" strike="noStrike" kern="1200" cap="none" spc="0" normalizeH="0" baseline="0" noProof="0" smtClean="0">
                <a:ln>
                  <a:noFill/>
                </a:ln>
                <a:solidFill>
                  <a:prstClr val="black"/>
                </a:solidFill>
                <a:effectLst/>
                <a:uLnTx/>
                <a:uFillTx/>
                <a:latin typeface="Arial" panose="020B0604020202020204" pitchFamily="34" charset="0"/>
                <a:ea typeface="ヒラギノ角ゴ Pro W3" pitchFamily="-8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nb-NO" altLang="nb-NO"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pitchFamily="-80" charset="-128"/>
              <a:cs typeface="+mn-cs"/>
            </a:endParaRPr>
          </a:p>
        </p:txBody>
      </p:sp>
      <p:sp>
        <p:nvSpPr>
          <p:cNvPr id="83971" name="Rectangle 2">
            <a:extLst>
              <a:ext uri="{FF2B5EF4-FFF2-40B4-BE49-F238E27FC236}">
                <a16:creationId xmlns:a16="http://schemas.microsoft.com/office/drawing/2014/main" id="{28AA898B-3338-4928-B7C7-F01FEA917343}"/>
              </a:ext>
            </a:extLst>
          </p:cNvPr>
          <p:cNvSpPr>
            <a:spLocks noGrp="1" noRot="1" noChangeAspect="1" noChangeArrowheads="1" noTextEdit="1"/>
          </p:cNvSpPr>
          <p:nvPr>
            <p:ph type="sldImg"/>
          </p:nvPr>
        </p:nvSpPr>
        <p:spPr>
          <a:ln/>
        </p:spPr>
      </p:sp>
      <p:sp>
        <p:nvSpPr>
          <p:cNvPr id="83972" name="Rectangle 3">
            <a:extLst>
              <a:ext uri="{FF2B5EF4-FFF2-40B4-BE49-F238E27FC236}">
                <a16:creationId xmlns:a16="http://schemas.microsoft.com/office/drawing/2014/main" id="{2FB7FA97-6176-4A7E-B820-34CB4EFFA56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nb-NO" altLang="nb-NO">
              <a:latin typeface="Arial" panose="020B0604020202020204"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0D19DDBD-AB2C-4112-BD81-9FC86980566A}"/>
              </a:ext>
            </a:extLst>
          </p:cNvPr>
          <p:cNvSpPr>
            <a:spLocks noGrp="1" noRot="1" noChangeAspect="1" noChangeArrowheads="1" noTextEdit="1"/>
          </p:cNvSpPr>
          <p:nvPr>
            <p:ph type="sldImg"/>
          </p:nvPr>
        </p:nvSpPr>
        <p:spPr>
          <a:ln/>
        </p:spPr>
      </p:sp>
      <p:sp>
        <p:nvSpPr>
          <p:cNvPr id="86019" name="Notes Placeholder 2">
            <a:extLst>
              <a:ext uri="{FF2B5EF4-FFF2-40B4-BE49-F238E27FC236}">
                <a16:creationId xmlns:a16="http://schemas.microsoft.com/office/drawing/2014/main" id="{ECEDF791-1432-4E6C-9872-5B6D8866CF8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ltLang="nb-NO">
              <a:latin typeface="Arial" panose="020B0604020202020204" pitchFamily="34" charset="0"/>
            </a:endParaRPr>
          </a:p>
        </p:txBody>
      </p:sp>
      <p:sp>
        <p:nvSpPr>
          <p:cNvPr id="86020" name="Slide Number Placeholder 3">
            <a:extLst>
              <a:ext uri="{FF2B5EF4-FFF2-40B4-BE49-F238E27FC236}">
                <a16:creationId xmlns:a16="http://schemas.microsoft.com/office/drawing/2014/main" id="{C18D034D-85FD-477A-8A5C-03184C06F9E4}"/>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DA6B465-202E-4E0F-88B5-79770E6BF02E}" type="slidenum">
              <a:rPr kumimoji="0" lang="nb-NO" altLang="nb-NO" sz="1200" b="0" i="0" u="none" strike="noStrike" kern="1200" cap="none" spc="0" normalizeH="0" baseline="0" noProof="0" smtClean="0">
                <a:ln>
                  <a:noFill/>
                </a:ln>
                <a:solidFill>
                  <a:prstClr val="black"/>
                </a:solidFill>
                <a:effectLst/>
                <a:uLnTx/>
                <a:uFillTx/>
                <a:latin typeface="Arial" panose="020B0604020202020204" pitchFamily="34" charset="0"/>
                <a:ea typeface="ヒラギノ角ゴ Pro W3" pitchFamily="-8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nb-NO" altLang="nb-NO"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pitchFamily="-80" charset="-128"/>
              <a:cs typeface="+mn-cs"/>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a:extLst>
              <a:ext uri="{FF2B5EF4-FFF2-40B4-BE49-F238E27FC236}">
                <a16:creationId xmlns:a16="http://schemas.microsoft.com/office/drawing/2014/main" id="{17D3EC6D-E118-4549-85D9-17DE8ED91628}"/>
              </a:ext>
            </a:extLst>
          </p:cNvPr>
          <p:cNvSpPr>
            <a:spLocks noGrp="1" noRot="1" noChangeAspect="1" noChangeArrowheads="1" noTextEdit="1"/>
          </p:cNvSpPr>
          <p:nvPr>
            <p:ph type="sldImg"/>
          </p:nvPr>
        </p:nvSpPr>
        <p:spPr>
          <a:ln/>
        </p:spPr>
      </p:sp>
      <p:sp>
        <p:nvSpPr>
          <p:cNvPr id="88067" name="Notes Placeholder 2">
            <a:extLst>
              <a:ext uri="{FF2B5EF4-FFF2-40B4-BE49-F238E27FC236}">
                <a16:creationId xmlns:a16="http://schemas.microsoft.com/office/drawing/2014/main" id="{FE1B8438-D1E0-46CC-A758-382FE4ABF28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ltLang="nb-NO">
              <a:latin typeface="Arial" panose="020B0604020202020204" pitchFamily="34" charset="0"/>
            </a:endParaRPr>
          </a:p>
        </p:txBody>
      </p:sp>
      <p:sp>
        <p:nvSpPr>
          <p:cNvPr id="88068" name="Slide Number Placeholder 3">
            <a:extLst>
              <a:ext uri="{FF2B5EF4-FFF2-40B4-BE49-F238E27FC236}">
                <a16:creationId xmlns:a16="http://schemas.microsoft.com/office/drawing/2014/main" id="{C4D5C5C4-7B20-4973-B66E-C6C07BF01485}"/>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6039038-C438-47B7-80D6-EDFF8CA80343}" type="slidenum">
              <a:rPr kumimoji="0" lang="nb-NO" altLang="nb-NO" sz="1200" b="0" i="0" u="none" strike="noStrike" kern="1200" cap="none" spc="0" normalizeH="0" baseline="0" noProof="0" smtClean="0">
                <a:ln>
                  <a:noFill/>
                </a:ln>
                <a:solidFill>
                  <a:prstClr val="black"/>
                </a:solidFill>
                <a:effectLst/>
                <a:uLnTx/>
                <a:uFillTx/>
                <a:latin typeface="Arial" panose="020B0604020202020204" pitchFamily="34" charset="0"/>
                <a:ea typeface="ヒラギノ角ゴ Pro W3" pitchFamily="-8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nb-NO" altLang="nb-NO"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pitchFamily="-80" charset="-128"/>
              <a:cs typeface="+mn-cs"/>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DA4C8-8E83-4295-AD5D-BAF159A5CCFC}"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670155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a:extLst>
              <a:ext uri="{FF2B5EF4-FFF2-40B4-BE49-F238E27FC236}">
                <a16:creationId xmlns:a16="http://schemas.microsoft.com/office/drawing/2014/main" id="{8466E820-FEF8-4352-BA77-8B511460EE0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B9F26F-4489-46BE-8EDF-65D8B4914372}" type="slidenum">
              <a:rPr kumimoji="0" lang="nb-NO" altLang="nb-NO" sz="1200" b="0" i="0" u="none" strike="noStrike" kern="1200" cap="none" spc="0" normalizeH="0" baseline="0" noProof="0" smtClean="0">
                <a:ln>
                  <a:noFill/>
                </a:ln>
                <a:solidFill>
                  <a:prstClr val="black"/>
                </a:solidFill>
                <a:effectLst/>
                <a:uLnTx/>
                <a:uFillTx/>
                <a:latin typeface="Arial" panose="020B0604020202020204" pitchFamily="34" charset="0"/>
                <a:ea typeface="ヒラギノ角ゴ Pro W3" pitchFamily="-8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nb-NO" altLang="nb-NO"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pitchFamily="-80" charset="-128"/>
              <a:cs typeface="+mn-cs"/>
            </a:endParaRPr>
          </a:p>
        </p:txBody>
      </p:sp>
      <p:sp>
        <p:nvSpPr>
          <p:cNvPr id="92163" name="Rectangle 2">
            <a:extLst>
              <a:ext uri="{FF2B5EF4-FFF2-40B4-BE49-F238E27FC236}">
                <a16:creationId xmlns:a16="http://schemas.microsoft.com/office/drawing/2014/main" id="{9C540206-9DC4-4096-BAE3-4D2E9C311504}"/>
              </a:ext>
            </a:extLst>
          </p:cNvPr>
          <p:cNvSpPr>
            <a:spLocks noGrp="1" noRot="1" noChangeAspect="1" noChangeArrowheads="1" noTextEdit="1"/>
          </p:cNvSpPr>
          <p:nvPr>
            <p:ph type="sldImg"/>
          </p:nvPr>
        </p:nvSpPr>
        <p:spPr>
          <a:ln/>
        </p:spPr>
      </p:sp>
      <p:sp>
        <p:nvSpPr>
          <p:cNvPr id="92164" name="Rectangle 3">
            <a:extLst>
              <a:ext uri="{FF2B5EF4-FFF2-40B4-BE49-F238E27FC236}">
                <a16:creationId xmlns:a16="http://schemas.microsoft.com/office/drawing/2014/main" id="{ACC1340C-DEF7-40E4-B0B7-967CD4267E1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nb-NO" altLang="nb-NO">
                <a:latin typeface="Arial" panose="020B0604020202020204" pitchFamily="34" charset="0"/>
              </a:rPr>
              <a:t>Læreplan for drama og rytmikk for døve</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a:extLst>
              <a:ext uri="{FF2B5EF4-FFF2-40B4-BE49-F238E27FC236}">
                <a16:creationId xmlns:a16="http://schemas.microsoft.com/office/drawing/2014/main" id="{012713DD-CFB3-4835-BD30-C4CA83896DE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06CF9C5-D756-4614-A84B-40A56171EC05}" type="slidenum">
              <a:rPr kumimoji="0" lang="nb-NO" altLang="nb-NO" sz="1200" b="0" i="0" u="none" strike="noStrike" kern="1200" cap="none" spc="0" normalizeH="0" baseline="0" noProof="0" smtClean="0">
                <a:ln>
                  <a:noFill/>
                </a:ln>
                <a:solidFill>
                  <a:prstClr val="black"/>
                </a:solidFill>
                <a:effectLst/>
                <a:uLnTx/>
                <a:uFillTx/>
                <a:latin typeface="Arial" panose="020B0604020202020204" pitchFamily="34" charset="0"/>
                <a:ea typeface="ヒラギノ角ゴ Pro W3" pitchFamily="-8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nb-NO" altLang="nb-NO"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pitchFamily="-80" charset="-128"/>
              <a:cs typeface="+mn-cs"/>
            </a:endParaRPr>
          </a:p>
        </p:txBody>
      </p:sp>
      <p:sp>
        <p:nvSpPr>
          <p:cNvPr id="94211" name="Rectangle 2">
            <a:extLst>
              <a:ext uri="{FF2B5EF4-FFF2-40B4-BE49-F238E27FC236}">
                <a16:creationId xmlns:a16="http://schemas.microsoft.com/office/drawing/2014/main" id="{BCB01450-EE6A-4E19-A128-6583EDD8FF7D}"/>
              </a:ext>
            </a:extLst>
          </p:cNvPr>
          <p:cNvSpPr>
            <a:spLocks noGrp="1" noRot="1" noChangeAspect="1" noChangeArrowheads="1" noTextEdit="1"/>
          </p:cNvSpPr>
          <p:nvPr>
            <p:ph type="sldImg"/>
          </p:nvPr>
        </p:nvSpPr>
        <p:spPr>
          <a:ln/>
        </p:spPr>
      </p:sp>
      <p:sp>
        <p:nvSpPr>
          <p:cNvPr id="94212" name="Rectangle 3">
            <a:extLst>
              <a:ext uri="{FF2B5EF4-FFF2-40B4-BE49-F238E27FC236}">
                <a16:creationId xmlns:a16="http://schemas.microsoft.com/office/drawing/2014/main" id="{219D5577-9941-4B3B-9C20-9A1FCDBC7CF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nb-NO" altLang="nb-NO">
              <a:latin typeface="Arial" panose="020B0604020202020204"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a:extLst>
              <a:ext uri="{FF2B5EF4-FFF2-40B4-BE49-F238E27FC236}">
                <a16:creationId xmlns:a16="http://schemas.microsoft.com/office/drawing/2014/main" id="{FE5BC901-7242-4B87-B32F-958C2DD3B20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D68074A-ED78-4B09-BBE2-3BF311DC3237}" type="slidenum">
              <a:rPr kumimoji="0" lang="nb-NO" altLang="nb-NO" sz="1200" b="0" i="0" u="none" strike="noStrike" kern="1200" cap="none" spc="0" normalizeH="0" baseline="0" noProof="0" smtClean="0">
                <a:ln>
                  <a:noFill/>
                </a:ln>
                <a:solidFill>
                  <a:prstClr val="black"/>
                </a:solidFill>
                <a:effectLst/>
                <a:uLnTx/>
                <a:uFillTx/>
                <a:latin typeface="Arial" panose="020B0604020202020204" pitchFamily="34" charset="0"/>
                <a:ea typeface="ヒラギノ角ゴ Pro W3" pitchFamily="-8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nb-NO" altLang="nb-NO"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pitchFamily="-80" charset="-128"/>
              <a:cs typeface="+mn-cs"/>
            </a:endParaRPr>
          </a:p>
        </p:txBody>
      </p:sp>
      <p:sp>
        <p:nvSpPr>
          <p:cNvPr id="96259" name="Rectangle 2">
            <a:extLst>
              <a:ext uri="{FF2B5EF4-FFF2-40B4-BE49-F238E27FC236}">
                <a16:creationId xmlns:a16="http://schemas.microsoft.com/office/drawing/2014/main" id="{5EFEB516-DF13-415C-92B6-8E3973F26740}"/>
              </a:ext>
            </a:extLst>
          </p:cNvPr>
          <p:cNvSpPr>
            <a:spLocks noGrp="1" noRot="1" noChangeAspect="1" noChangeArrowheads="1" noTextEdit="1"/>
          </p:cNvSpPr>
          <p:nvPr>
            <p:ph type="sldImg"/>
          </p:nvPr>
        </p:nvSpPr>
        <p:spPr>
          <a:ln/>
        </p:spPr>
      </p:sp>
      <p:sp>
        <p:nvSpPr>
          <p:cNvPr id="96260" name="Rectangle 3">
            <a:extLst>
              <a:ext uri="{FF2B5EF4-FFF2-40B4-BE49-F238E27FC236}">
                <a16:creationId xmlns:a16="http://schemas.microsoft.com/office/drawing/2014/main" id="{FB1CAE04-E7CE-41C1-BB0A-5171D57731A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nb-NO" altLang="nb-NO">
              <a:latin typeface="Arial" panose="020B0604020202020204" pitchFamily="34"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a:extLst>
              <a:ext uri="{FF2B5EF4-FFF2-40B4-BE49-F238E27FC236}">
                <a16:creationId xmlns:a16="http://schemas.microsoft.com/office/drawing/2014/main" id="{A995B2D8-7276-4BC0-AD7F-BA75C293A15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A2B48D5-9011-4076-80B8-F56EB123A521}" type="slidenum">
              <a:rPr kumimoji="0" lang="nb-NO" altLang="nb-NO" sz="1200" b="0" i="0" u="none" strike="noStrike" kern="1200" cap="none" spc="0" normalizeH="0" baseline="0" noProof="0" smtClean="0">
                <a:ln>
                  <a:noFill/>
                </a:ln>
                <a:solidFill>
                  <a:prstClr val="black"/>
                </a:solidFill>
                <a:effectLst/>
                <a:uLnTx/>
                <a:uFillTx/>
                <a:latin typeface="Arial" panose="020B0604020202020204" pitchFamily="34" charset="0"/>
                <a:ea typeface="ヒラギノ角ゴ Pro W3" pitchFamily="-8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nb-NO" altLang="nb-NO"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pitchFamily="-80" charset="-128"/>
              <a:cs typeface="+mn-cs"/>
            </a:endParaRPr>
          </a:p>
        </p:txBody>
      </p:sp>
      <p:sp>
        <p:nvSpPr>
          <p:cNvPr id="98307" name="Rectangle 2">
            <a:extLst>
              <a:ext uri="{FF2B5EF4-FFF2-40B4-BE49-F238E27FC236}">
                <a16:creationId xmlns:a16="http://schemas.microsoft.com/office/drawing/2014/main" id="{F3B75E4D-EF80-45CB-860A-2A3061DB929E}"/>
              </a:ext>
            </a:extLst>
          </p:cNvPr>
          <p:cNvSpPr>
            <a:spLocks noGrp="1" noRot="1" noChangeAspect="1" noChangeArrowheads="1" noTextEdit="1"/>
          </p:cNvSpPr>
          <p:nvPr>
            <p:ph type="sldImg"/>
          </p:nvPr>
        </p:nvSpPr>
        <p:spPr>
          <a:ln/>
        </p:spPr>
      </p:sp>
      <p:sp>
        <p:nvSpPr>
          <p:cNvPr id="98308" name="Rectangle 3">
            <a:extLst>
              <a:ext uri="{FF2B5EF4-FFF2-40B4-BE49-F238E27FC236}">
                <a16:creationId xmlns:a16="http://schemas.microsoft.com/office/drawing/2014/main" id="{06B0626E-AFAF-420F-BAFA-DC1C1B6A7AA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nb-NO" altLang="nb-NO">
              <a:latin typeface="Arial" panose="020B0604020202020204" pitchFamily="34"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a:extLst>
              <a:ext uri="{FF2B5EF4-FFF2-40B4-BE49-F238E27FC236}">
                <a16:creationId xmlns:a16="http://schemas.microsoft.com/office/drawing/2014/main" id="{B3FE3A33-57BE-4E06-956D-DE6FEDE8855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F1CE9B7-3E7F-48B2-B007-9593EA986C98}" type="slidenum">
              <a:rPr kumimoji="0" lang="nb-NO" altLang="nb-NO" sz="1200" b="0" i="0" u="none" strike="noStrike" kern="1200" cap="none" spc="0" normalizeH="0" baseline="0" noProof="0" smtClean="0">
                <a:ln>
                  <a:noFill/>
                </a:ln>
                <a:solidFill>
                  <a:prstClr val="black"/>
                </a:solidFill>
                <a:effectLst/>
                <a:uLnTx/>
                <a:uFillTx/>
                <a:latin typeface="Arial" panose="020B0604020202020204" pitchFamily="34" charset="0"/>
                <a:ea typeface="ヒラギノ角ゴ Pro W3" pitchFamily="-8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nb-NO" altLang="nb-NO"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pitchFamily="-80" charset="-128"/>
              <a:cs typeface="+mn-cs"/>
            </a:endParaRPr>
          </a:p>
        </p:txBody>
      </p:sp>
      <p:sp>
        <p:nvSpPr>
          <p:cNvPr id="100355" name="Rectangle 2">
            <a:extLst>
              <a:ext uri="{FF2B5EF4-FFF2-40B4-BE49-F238E27FC236}">
                <a16:creationId xmlns:a16="http://schemas.microsoft.com/office/drawing/2014/main" id="{1EE8C815-BB0F-4441-B5E2-029163784B1A}"/>
              </a:ext>
            </a:extLst>
          </p:cNvPr>
          <p:cNvSpPr>
            <a:spLocks noGrp="1" noRot="1" noChangeAspect="1" noChangeArrowheads="1" noTextEdit="1"/>
          </p:cNvSpPr>
          <p:nvPr>
            <p:ph type="sldImg"/>
          </p:nvPr>
        </p:nvSpPr>
        <p:spPr>
          <a:ln/>
        </p:spPr>
      </p:sp>
      <p:sp>
        <p:nvSpPr>
          <p:cNvPr id="100356" name="Rectangle 3">
            <a:extLst>
              <a:ext uri="{FF2B5EF4-FFF2-40B4-BE49-F238E27FC236}">
                <a16:creationId xmlns:a16="http://schemas.microsoft.com/office/drawing/2014/main" id="{7D5BECB9-0471-4805-A9C6-D1D12E785F8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nb-NO" altLang="nb-NO">
              <a:latin typeface="Arial" panose="020B0604020202020204" pitchFamily="34"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a:extLst>
              <a:ext uri="{FF2B5EF4-FFF2-40B4-BE49-F238E27FC236}">
                <a16:creationId xmlns:a16="http://schemas.microsoft.com/office/drawing/2014/main" id="{81D69E35-0494-413D-A08A-4C8949E2BF1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7ECA824-851D-4331-8300-8785F4D0D00B}" type="slidenum">
              <a:rPr kumimoji="0" lang="nb-NO" altLang="nb-NO" sz="1200" b="0" i="0" u="none" strike="noStrike" kern="1200" cap="none" spc="0" normalizeH="0" baseline="0" noProof="0" smtClean="0">
                <a:ln>
                  <a:noFill/>
                </a:ln>
                <a:solidFill>
                  <a:prstClr val="black"/>
                </a:solidFill>
                <a:effectLst/>
                <a:uLnTx/>
                <a:uFillTx/>
                <a:latin typeface="Arial" panose="020B0604020202020204" pitchFamily="34" charset="0"/>
                <a:ea typeface="ヒラギノ角ゴ Pro W3" pitchFamily="-8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nb-NO" altLang="nb-NO"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pitchFamily="-80" charset="-128"/>
              <a:cs typeface="+mn-cs"/>
            </a:endParaRPr>
          </a:p>
        </p:txBody>
      </p:sp>
      <p:sp>
        <p:nvSpPr>
          <p:cNvPr id="102403" name="Rectangle 2">
            <a:extLst>
              <a:ext uri="{FF2B5EF4-FFF2-40B4-BE49-F238E27FC236}">
                <a16:creationId xmlns:a16="http://schemas.microsoft.com/office/drawing/2014/main" id="{A403F7B8-FBB8-41EE-A0D1-47C3DC0D9446}"/>
              </a:ext>
            </a:extLst>
          </p:cNvPr>
          <p:cNvSpPr>
            <a:spLocks noGrp="1" noRot="1" noChangeAspect="1" noChangeArrowheads="1" noTextEdit="1"/>
          </p:cNvSpPr>
          <p:nvPr>
            <p:ph type="sldImg"/>
          </p:nvPr>
        </p:nvSpPr>
        <p:spPr>
          <a:ln/>
        </p:spPr>
      </p:sp>
      <p:sp>
        <p:nvSpPr>
          <p:cNvPr id="102404" name="Rectangle 3">
            <a:extLst>
              <a:ext uri="{FF2B5EF4-FFF2-40B4-BE49-F238E27FC236}">
                <a16:creationId xmlns:a16="http://schemas.microsoft.com/office/drawing/2014/main" id="{6693C6B9-A35A-4501-8537-3561C2C6B96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nb-NO" altLang="nb-NO">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à"/>
            </a:pPr>
            <a:endParaRPr lang="nb-NO"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A3365A-8AE4-47EE-8E8C-A7EBC1682A63}"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189066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a:extLst>
              <a:ext uri="{FF2B5EF4-FFF2-40B4-BE49-F238E27FC236}">
                <a16:creationId xmlns:a16="http://schemas.microsoft.com/office/drawing/2014/main" id="{74C8ED57-957C-4857-BBB9-CE72BFE43AA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8A7929F-FE3F-4C88-9C0B-8EA87B4A5AC2}" type="slidenum">
              <a:rPr kumimoji="0" lang="nb-NO" altLang="nb-NO" sz="1200" b="0" i="0" u="none" strike="noStrike" kern="1200" cap="none" spc="0" normalizeH="0" baseline="0" noProof="0" smtClean="0">
                <a:ln>
                  <a:noFill/>
                </a:ln>
                <a:solidFill>
                  <a:prstClr val="black"/>
                </a:solidFill>
                <a:effectLst/>
                <a:uLnTx/>
                <a:uFillTx/>
                <a:latin typeface="Arial" panose="020B0604020202020204" pitchFamily="34" charset="0"/>
                <a:ea typeface="ヒラギノ角ゴ Pro W3" pitchFamily="-8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nb-NO" altLang="nb-NO"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pitchFamily="-80" charset="-128"/>
              <a:cs typeface="+mn-cs"/>
            </a:endParaRPr>
          </a:p>
        </p:txBody>
      </p:sp>
      <p:sp>
        <p:nvSpPr>
          <p:cNvPr id="104451" name="Rectangle 2">
            <a:extLst>
              <a:ext uri="{FF2B5EF4-FFF2-40B4-BE49-F238E27FC236}">
                <a16:creationId xmlns:a16="http://schemas.microsoft.com/office/drawing/2014/main" id="{8F0160F1-DE69-4892-BCCA-76485B16B581}"/>
              </a:ext>
            </a:extLst>
          </p:cNvPr>
          <p:cNvSpPr>
            <a:spLocks noGrp="1" noRot="1" noChangeAspect="1" noChangeArrowheads="1" noTextEdit="1"/>
          </p:cNvSpPr>
          <p:nvPr>
            <p:ph type="sldImg"/>
          </p:nvPr>
        </p:nvSpPr>
        <p:spPr>
          <a:ln/>
        </p:spPr>
      </p:sp>
      <p:sp>
        <p:nvSpPr>
          <p:cNvPr id="104452" name="Rectangle 3">
            <a:extLst>
              <a:ext uri="{FF2B5EF4-FFF2-40B4-BE49-F238E27FC236}">
                <a16:creationId xmlns:a16="http://schemas.microsoft.com/office/drawing/2014/main" id="{E9DBC3DC-379C-4033-9158-2C30373CCD3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nb-NO" altLang="nb-NO">
              <a:latin typeface="Arial" panose="020B0604020202020204" pitchFamily="34"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a:extLst>
              <a:ext uri="{FF2B5EF4-FFF2-40B4-BE49-F238E27FC236}">
                <a16:creationId xmlns:a16="http://schemas.microsoft.com/office/drawing/2014/main" id="{8DD0421D-3CBC-4FC5-8135-4827476C692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1ABBF4B-A801-453D-850D-6D3D309EE9D4}" type="slidenum">
              <a:rPr kumimoji="0" lang="nb-NO" altLang="nb-NO" sz="1200" b="0" i="0" u="none" strike="noStrike" kern="1200" cap="none" spc="0" normalizeH="0" baseline="0" noProof="0" smtClean="0">
                <a:ln>
                  <a:noFill/>
                </a:ln>
                <a:solidFill>
                  <a:prstClr val="black"/>
                </a:solidFill>
                <a:effectLst/>
                <a:uLnTx/>
                <a:uFillTx/>
                <a:latin typeface="Arial" panose="020B0604020202020204" pitchFamily="34" charset="0"/>
                <a:ea typeface="ヒラギノ角ゴ Pro W3" pitchFamily="-8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nb-NO" altLang="nb-NO"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pitchFamily="-80" charset="-128"/>
              <a:cs typeface="+mn-cs"/>
            </a:endParaRPr>
          </a:p>
        </p:txBody>
      </p:sp>
      <p:sp>
        <p:nvSpPr>
          <p:cNvPr id="106499" name="Rectangle 2">
            <a:extLst>
              <a:ext uri="{FF2B5EF4-FFF2-40B4-BE49-F238E27FC236}">
                <a16:creationId xmlns:a16="http://schemas.microsoft.com/office/drawing/2014/main" id="{AE367498-801E-41C9-9EED-C9A46A71A682}"/>
              </a:ext>
            </a:extLst>
          </p:cNvPr>
          <p:cNvSpPr>
            <a:spLocks noGrp="1" noRot="1" noChangeAspect="1" noChangeArrowheads="1" noTextEdit="1"/>
          </p:cNvSpPr>
          <p:nvPr>
            <p:ph type="sldImg"/>
          </p:nvPr>
        </p:nvSpPr>
        <p:spPr>
          <a:ln/>
        </p:spPr>
      </p:sp>
      <p:sp>
        <p:nvSpPr>
          <p:cNvPr id="106500" name="Rectangle 3">
            <a:extLst>
              <a:ext uri="{FF2B5EF4-FFF2-40B4-BE49-F238E27FC236}">
                <a16:creationId xmlns:a16="http://schemas.microsoft.com/office/drawing/2014/main" id="{138C50E0-E946-4E02-B3C7-A96DFF77A51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nb-NO" altLang="nb-NO">
              <a:latin typeface="Arial" panose="020B0604020202020204" pitchFamily="34"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a:extLst>
              <a:ext uri="{FF2B5EF4-FFF2-40B4-BE49-F238E27FC236}">
                <a16:creationId xmlns:a16="http://schemas.microsoft.com/office/drawing/2014/main" id="{8E3B5015-F399-43EF-9BF6-03B4FFE8005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5D29231-5E45-448B-AA1E-D702F1ACCA9F}" type="slidenum">
              <a:rPr kumimoji="0" lang="nb-NO" altLang="nb-NO" sz="1200" b="0" i="0" u="none" strike="noStrike" kern="1200" cap="none" spc="0" normalizeH="0" baseline="0" noProof="0" smtClean="0">
                <a:ln>
                  <a:noFill/>
                </a:ln>
                <a:solidFill>
                  <a:prstClr val="black"/>
                </a:solidFill>
                <a:effectLst/>
                <a:uLnTx/>
                <a:uFillTx/>
                <a:latin typeface="Arial" panose="020B0604020202020204" pitchFamily="34" charset="0"/>
                <a:ea typeface="ヒラギノ角ゴ Pro W3" pitchFamily="-8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nb-NO" altLang="nb-NO"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pitchFamily="-80" charset="-128"/>
              <a:cs typeface="+mn-cs"/>
            </a:endParaRPr>
          </a:p>
        </p:txBody>
      </p:sp>
      <p:sp>
        <p:nvSpPr>
          <p:cNvPr id="108547" name="Rectangle 2">
            <a:extLst>
              <a:ext uri="{FF2B5EF4-FFF2-40B4-BE49-F238E27FC236}">
                <a16:creationId xmlns:a16="http://schemas.microsoft.com/office/drawing/2014/main" id="{FBEED5D8-D963-468C-8A1D-1E281B75586F}"/>
              </a:ext>
            </a:extLst>
          </p:cNvPr>
          <p:cNvSpPr>
            <a:spLocks noGrp="1" noRot="1" noChangeAspect="1" noChangeArrowheads="1" noTextEdit="1"/>
          </p:cNvSpPr>
          <p:nvPr>
            <p:ph type="sldImg"/>
          </p:nvPr>
        </p:nvSpPr>
        <p:spPr>
          <a:ln/>
        </p:spPr>
      </p:sp>
      <p:sp>
        <p:nvSpPr>
          <p:cNvPr id="108548" name="Rectangle 3">
            <a:extLst>
              <a:ext uri="{FF2B5EF4-FFF2-40B4-BE49-F238E27FC236}">
                <a16:creationId xmlns:a16="http://schemas.microsoft.com/office/drawing/2014/main" id="{C5955162-F091-4253-BBFA-15BA5964D27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nb-NO" altLang="nb-NO">
              <a:latin typeface="Arial" panose="020B0604020202020204" pitchFamily="34"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a:extLst>
              <a:ext uri="{FF2B5EF4-FFF2-40B4-BE49-F238E27FC236}">
                <a16:creationId xmlns:a16="http://schemas.microsoft.com/office/drawing/2014/main" id="{9D121635-456E-48DA-965F-DB88CC0EE98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D2487C6-870E-493A-A241-81A20704D936}" type="slidenum">
              <a:rPr kumimoji="0" lang="nb-NO" altLang="nb-NO" sz="1200" b="0" i="0" u="none" strike="noStrike" kern="1200" cap="none" spc="0" normalizeH="0" baseline="0" noProof="0" smtClean="0">
                <a:ln>
                  <a:noFill/>
                </a:ln>
                <a:solidFill>
                  <a:prstClr val="black"/>
                </a:solidFill>
                <a:effectLst/>
                <a:uLnTx/>
                <a:uFillTx/>
                <a:latin typeface="Arial" panose="020B0604020202020204" pitchFamily="34" charset="0"/>
                <a:ea typeface="ヒラギノ角ゴ Pro W3" pitchFamily="-8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nb-NO" altLang="nb-NO"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pitchFamily="-80" charset="-128"/>
              <a:cs typeface="+mn-cs"/>
            </a:endParaRPr>
          </a:p>
        </p:txBody>
      </p:sp>
      <p:sp>
        <p:nvSpPr>
          <p:cNvPr id="110595" name="Rectangle 2">
            <a:extLst>
              <a:ext uri="{FF2B5EF4-FFF2-40B4-BE49-F238E27FC236}">
                <a16:creationId xmlns:a16="http://schemas.microsoft.com/office/drawing/2014/main" id="{234DC680-0A64-4C34-BD56-4BEA1351B6B6}"/>
              </a:ext>
            </a:extLst>
          </p:cNvPr>
          <p:cNvSpPr>
            <a:spLocks noGrp="1" noRot="1" noChangeAspect="1" noChangeArrowheads="1" noTextEdit="1"/>
          </p:cNvSpPr>
          <p:nvPr>
            <p:ph type="sldImg"/>
          </p:nvPr>
        </p:nvSpPr>
        <p:spPr>
          <a:ln/>
        </p:spPr>
      </p:sp>
      <p:sp>
        <p:nvSpPr>
          <p:cNvPr id="110596" name="Rectangle 3">
            <a:extLst>
              <a:ext uri="{FF2B5EF4-FFF2-40B4-BE49-F238E27FC236}">
                <a16:creationId xmlns:a16="http://schemas.microsoft.com/office/drawing/2014/main" id="{D604F691-380D-466C-A00D-188B365C051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nb-NO" altLang="nb-NO">
              <a:latin typeface="Arial" panose="020B0604020202020204" pitchFamily="34"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a:extLst>
              <a:ext uri="{FF2B5EF4-FFF2-40B4-BE49-F238E27FC236}">
                <a16:creationId xmlns:a16="http://schemas.microsoft.com/office/drawing/2014/main" id="{3A74BFAA-72B7-44BD-B5FB-BF92CD535F3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28FB222-BE72-4591-B9DE-4F7E916082D2}" type="slidenum">
              <a:rPr kumimoji="0" lang="nb-NO" altLang="nb-NO" sz="1200" b="0" i="0" u="none" strike="noStrike" kern="1200" cap="none" spc="0" normalizeH="0" baseline="0" noProof="0" smtClean="0">
                <a:ln>
                  <a:noFill/>
                </a:ln>
                <a:solidFill>
                  <a:prstClr val="black"/>
                </a:solidFill>
                <a:effectLst/>
                <a:uLnTx/>
                <a:uFillTx/>
                <a:latin typeface="Arial" panose="020B0604020202020204" pitchFamily="34" charset="0"/>
                <a:ea typeface="ヒラギノ角ゴ Pro W3" pitchFamily="-8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nb-NO" altLang="nb-NO"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pitchFamily="-80" charset="-128"/>
              <a:cs typeface="+mn-cs"/>
            </a:endParaRPr>
          </a:p>
        </p:txBody>
      </p:sp>
      <p:sp>
        <p:nvSpPr>
          <p:cNvPr id="112643" name="Rectangle 2">
            <a:extLst>
              <a:ext uri="{FF2B5EF4-FFF2-40B4-BE49-F238E27FC236}">
                <a16:creationId xmlns:a16="http://schemas.microsoft.com/office/drawing/2014/main" id="{37433634-9B05-40AF-8EFB-C8051DE9F981}"/>
              </a:ext>
            </a:extLst>
          </p:cNvPr>
          <p:cNvSpPr>
            <a:spLocks noGrp="1" noRot="1" noChangeAspect="1" noChangeArrowheads="1" noTextEdit="1"/>
          </p:cNvSpPr>
          <p:nvPr>
            <p:ph type="sldImg"/>
          </p:nvPr>
        </p:nvSpPr>
        <p:spPr>
          <a:ln/>
        </p:spPr>
      </p:sp>
      <p:sp>
        <p:nvSpPr>
          <p:cNvPr id="112644" name="Rectangle 3">
            <a:extLst>
              <a:ext uri="{FF2B5EF4-FFF2-40B4-BE49-F238E27FC236}">
                <a16:creationId xmlns:a16="http://schemas.microsoft.com/office/drawing/2014/main" id="{B84D726B-45C0-4F55-9E49-17ABA1F5FBA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nb-NO" altLang="nb-NO">
              <a:latin typeface="Arial" panose="020B0604020202020204" pitchFamily="34"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a:extLst>
              <a:ext uri="{FF2B5EF4-FFF2-40B4-BE49-F238E27FC236}">
                <a16:creationId xmlns:a16="http://schemas.microsoft.com/office/drawing/2014/main" id="{3A7DF727-9C73-4354-8405-EF2E5D65F2C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30478CD-2F81-4CC1-B043-EAE11C216C2E}" type="slidenum">
              <a:rPr kumimoji="0" lang="nb-NO" altLang="nb-NO" sz="1200" b="0" i="0" u="none" strike="noStrike" kern="1200" cap="none" spc="0" normalizeH="0" baseline="0" noProof="0" smtClean="0">
                <a:ln>
                  <a:noFill/>
                </a:ln>
                <a:solidFill>
                  <a:prstClr val="black"/>
                </a:solidFill>
                <a:effectLst/>
                <a:uLnTx/>
                <a:uFillTx/>
                <a:latin typeface="Arial" panose="020B0604020202020204" pitchFamily="34" charset="0"/>
                <a:ea typeface="ヒラギノ角ゴ Pro W3" pitchFamily="-8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nb-NO" altLang="nb-NO"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pitchFamily="-80" charset="-128"/>
              <a:cs typeface="+mn-cs"/>
            </a:endParaRPr>
          </a:p>
        </p:txBody>
      </p:sp>
      <p:sp>
        <p:nvSpPr>
          <p:cNvPr id="114691" name="Rectangle 2">
            <a:extLst>
              <a:ext uri="{FF2B5EF4-FFF2-40B4-BE49-F238E27FC236}">
                <a16:creationId xmlns:a16="http://schemas.microsoft.com/office/drawing/2014/main" id="{48EB57D5-7B18-44B2-BD0D-F6A3A0CFC067}"/>
              </a:ext>
            </a:extLst>
          </p:cNvPr>
          <p:cNvSpPr>
            <a:spLocks noGrp="1" noRot="1" noChangeAspect="1" noChangeArrowheads="1" noTextEdit="1"/>
          </p:cNvSpPr>
          <p:nvPr>
            <p:ph type="sldImg"/>
          </p:nvPr>
        </p:nvSpPr>
        <p:spPr>
          <a:ln/>
        </p:spPr>
      </p:sp>
      <p:sp>
        <p:nvSpPr>
          <p:cNvPr id="114692" name="Rectangle 3">
            <a:extLst>
              <a:ext uri="{FF2B5EF4-FFF2-40B4-BE49-F238E27FC236}">
                <a16:creationId xmlns:a16="http://schemas.microsoft.com/office/drawing/2014/main" id="{50DD4B0E-E910-45C7-8970-26B0DF4F159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nb-NO" altLang="nb-NO">
              <a:latin typeface="Arial" panose="020B0604020202020204" pitchFamily="34"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a:extLst>
              <a:ext uri="{FF2B5EF4-FFF2-40B4-BE49-F238E27FC236}">
                <a16:creationId xmlns:a16="http://schemas.microsoft.com/office/drawing/2014/main" id="{A4A2A4EE-C807-4500-9C0E-175A8BAA400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C410E57-1945-43EE-9D30-623056438D46}" type="slidenum">
              <a:rPr kumimoji="0" lang="nb-NO" altLang="nb-NO" sz="1200" b="0" i="0" u="none" strike="noStrike" kern="1200" cap="none" spc="0" normalizeH="0" baseline="0" noProof="0" smtClean="0">
                <a:ln>
                  <a:noFill/>
                </a:ln>
                <a:solidFill>
                  <a:prstClr val="black"/>
                </a:solidFill>
                <a:effectLst/>
                <a:uLnTx/>
                <a:uFillTx/>
                <a:latin typeface="Arial" panose="020B0604020202020204" pitchFamily="34" charset="0"/>
                <a:ea typeface="ヒラギノ角ゴ Pro W3" pitchFamily="-8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nb-NO" altLang="nb-NO"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pitchFamily="-80" charset="-128"/>
              <a:cs typeface="+mn-cs"/>
            </a:endParaRPr>
          </a:p>
        </p:txBody>
      </p:sp>
      <p:sp>
        <p:nvSpPr>
          <p:cNvPr id="116739" name="Rectangle 2">
            <a:extLst>
              <a:ext uri="{FF2B5EF4-FFF2-40B4-BE49-F238E27FC236}">
                <a16:creationId xmlns:a16="http://schemas.microsoft.com/office/drawing/2014/main" id="{450E635E-4428-40FB-8F73-5A37C53120B0}"/>
              </a:ext>
            </a:extLst>
          </p:cNvPr>
          <p:cNvSpPr>
            <a:spLocks noGrp="1" noRot="1" noChangeAspect="1" noChangeArrowheads="1" noTextEdit="1"/>
          </p:cNvSpPr>
          <p:nvPr>
            <p:ph type="sldImg"/>
          </p:nvPr>
        </p:nvSpPr>
        <p:spPr>
          <a:ln/>
        </p:spPr>
      </p:sp>
      <p:sp>
        <p:nvSpPr>
          <p:cNvPr id="116740" name="Rectangle 3">
            <a:extLst>
              <a:ext uri="{FF2B5EF4-FFF2-40B4-BE49-F238E27FC236}">
                <a16:creationId xmlns:a16="http://schemas.microsoft.com/office/drawing/2014/main" id="{BE928421-8CDD-4CD2-9456-409CA5DD3E3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nb-NO" altLang="nb-NO">
              <a:latin typeface="Arial" panose="020B0604020202020204" pitchFamily="34"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a:extLst>
              <a:ext uri="{FF2B5EF4-FFF2-40B4-BE49-F238E27FC236}">
                <a16:creationId xmlns:a16="http://schemas.microsoft.com/office/drawing/2014/main" id="{9A759227-83C2-4A65-A144-A5E0D78BFA6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C9C0A2F-F3CB-43FD-8C97-20C811D8E7DB}" type="slidenum">
              <a:rPr kumimoji="0" lang="nb-NO" altLang="nb-NO" sz="1200" b="0" i="0" u="none" strike="noStrike" kern="1200" cap="none" spc="0" normalizeH="0" baseline="0" noProof="0" smtClean="0">
                <a:ln>
                  <a:noFill/>
                </a:ln>
                <a:solidFill>
                  <a:prstClr val="black"/>
                </a:solidFill>
                <a:effectLst/>
                <a:uLnTx/>
                <a:uFillTx/>
                <a:latin typeface="Arial" panose="020B0604020202020204" pitchFamily="34" charset="0"/>
                <a:ea typeface="ヒラギノ角ゴ Pro W3" pitchFamily="-8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nb-NO" altLang="nb-NO"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pitchFamily="-80" charset="-128"/>
              <a:cs typeface="+mn-cs"/>
            </a:endParaRPr>
          </a:p>
        </p:txBody>
      </p:sp>
      <p:sp>
        <p:nvSpPr>
          <p:cNvPr id="118787" name="Rectangle 2">
            <a:extLst>
              <a:ext uri="{FF2B5EF4-FFF2-40B4-BE49-F238E27FC236}">
                <a16:creationId xmlns:a16="http://schemas.microsoft.com/office/drawing/2014/main" id="{DA64D6BB-A497-4006-AF0B-F456CF9799EA}"/>
              </a:ext>
            </a:extLst>
          </p:cNvPr>
          <p:cNvSpPr>
            <a:spLocks noGrp="1" noRot="1" noChangeAspect="1" noChangeArrowheads="1" noTextEdit="1"/>
          </p:cNvSpPr>
          <p:nvPr>
            <p:ph type="sldImg"/>
          </p:nvPr>
        </p:nvSpPr>
        <p:spPr>
          <a:ln/>
        </p:spPr>
      </p:sp>
      <p:sp>
        <p:nvSpPr>
          <p:cNvPr id="118788" name="Rectangle 3">
            <a:extLst>
              <a:ext uri="{FF2B5EF4-FFF2-40B4-BE49-F238E27FC236}">
                <a16:creationId xmlns:a16="http://schemas.microsoft.com/office/drawing/2014/main" id="{B06BFD67-DC9B-405E-8A05-81858F4371A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nb-NO" altLang="nb-NO" sz="1800">
              <a:latin typeface="Arial" panose="020B0604020202020204" pitchFamily="34" charset="0"/>
            </a:endParaRPr>
          </a:p>
          <a:p>
            <a:pPr eaLnBrk="1" hangingPunct="1"/>
            <a:endParaRPr lang="nb-NO" altLang="nb-NO" sz="1800">
              <a:latin typeface="Arial" panose="020B0604020202020204" pitchFamily="34" charset="0"/>
            </a:endParaRPr>
          </a:p>
          <a:p>
            <a:pPr eaLnBrk="1" hangingPunct="1"/>
            <a:endParaRPr lang="nb-NO" altLang="nb-NO" sz="1800">
              <a:latin typeface="Arial" panose="020B0604020202020204" pitchFamily="34" charset="0"/>
            </a:endParaRPr>
          </a:p>
          <a:p>
            <a:pPr eaLnBrk="1" hangingPunct="1"/>
            <a:r>
              <a:rPr lang="nb-NO" altLang="nb-NO" sz="1800">
                <a:latin typeface="Arial" panose="020B0604020202020204" pitchFamily="34" charset="0"/>
              </a:rPr>
              <a:t>http://www.frambu.no/modules/diagnoser/diagnose_alpha_list.asp?mids=a167a</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a:extLst>
              <a:ext uri="{FF2B5EF4-FFF2-40B4-BE49-F238E27FC236}">
                <a16:creationId xmlns:a16="http://schemas.microsoft.com/office/drawing/2014/main" id="{19165214-9EF8-4AD6-8A08-1166E599F8E5}"/>
              </a:ext>
            </a:extLst>
          </p:cNvPr>
          <p:cNvSpPr>
            <a:spLocks noGrp="1" noRot="1" noChangeAspect="1" noChangeArrowheads="1" noTextEdit="1"/>
          </p:cNvSpPr>
          <p:nvPr>
            <p:ph type="sldImg"/>
          </p:nvPr>
        </p:nvSpPr>
        <p:spPr>
          <a:ln/>
        </p:spPr>
      </p:sp>
      <p:sp>
        <p:nvSpPr>
          <p:cNvPr id="120835" name="Notes Placeholder 2">
            <a:extLst>
              <a:ext uri="{FF2B5EF4-FFF2-40B4-BE49-F238E27FC236}">
                <a16:creationId xmlns:a16="http://schemas.microsoft.com/office/drawing/2014/main" id="{84D16F04-C034-4171-BA6A-BFE47F0E815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ltLang="nb-NO" dirty="0">
              <a:latin typeface="Arial" panose="020B0604020202020204" pitchFamily="34" charset="0"/>
            </a:endParaRPr>
          </a:p>
        </p:txBody>
      </p:sp>
      <p:sp>
        <p:nvSpPr>
          <p:cNvPr id="120836" name="Slide Number Placeholder 3">
            <a:extLst>
              <a:ext uri="{FF2B5EF4-FFF2-40B4-BE49-F238E27FC236}">
                <a16:creationId xmlns:a16="http://schemas.microsoft.com/office/drawing/2014/main" id="{303C7A00-09FB-4117-8374-2C7CAECD39A7}"/>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A6F0C00-7445-4746-8BAB-21F54F4CABD4}" type="slidenum">
              <a:rPr kumimoji="0" lang="nb-NO" altLang="nb-NO" sz="1200" b="0" i="0" u="none" strike="noStrike" kern="1200" cap="none" spc="0" normalizeH="0" baseline="0" noProof="0" smtClean="0">
                <a:ln>
                  <a:noFill/>
                </a:ln>
                <a:solidFill>
                  <a:prstClr val="black"/>
                </a:solidFill>
                <a:effectLst/>
                <a:uLnTx/>
                <a:uFillTx/>
                <a:latin typeface="Arial" panose="020B0604020202020204" pitchFamily="34" charset="0"/>
                <a:ea typeface="ヒラギノ角ゴ Pro W3" pitchFamily="-8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nb-NO" altLang="nb-NO"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pitchFamily="-80" charset="-128"/>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C71B64-8518-4FA7-968A-CC8B6063EC6A}"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80452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fld id="{EAA3365A-8AE4-47EE-8E8C-A7EBC1682A63}" type="slidenum">
              <a:rPr lang="nb-NO" smtClean="0"/>
              <a:t>16</a:t>
            </a:fld>
            <a:endParaRPr lang="nb-NO"/>
          </a:p>
        </p:txBody>
      </p:sp>
    </p:spTree>
    <p:extLst>
      <p:ext uri="{BB962C8B-B14F-4D97-AF65-F5344CB8AC3E}">
        <p14:creationId xmlns:p14="http://schemas.microsoft.com/office/powerpoint/2010/main" val="3153424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10" name="Rectangle 9"/>
          <p:cNvSpPr/>
          <p:nvPr userDrawn="1"/>
        </p:nvSpPr>
        <p:spPr>
          <a:xfrm>
            <a:off x="152400" y="165100"/>
            <a:ext cx="8832760" cy="453058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le 1"/>
          <p:cNvSpPr>
            <a:spLocks noGrp="1"/>
          </p:cNvSpPr>
          <p:nvPr>
            <p:ph type="ctrTitle"/>
          </p:nvPr>
        </p:nvSpPr>
        <p:spPr>
          <a:xfrm>
            <a:off x="497288" y="2042319"/>
            <a:ext cx="4316012" cy="1551781"/>
          </a:xfrm>
        </p:spPr>
        <p:txBody>
          <a:bodyPr anchor="b"/>
          <a:lstStyle/>
          <a:p>
            <a:r>
              <a:rPr lang="en-US"/>
              <a:t>Click to edit Master title style</a:t>
            </a:r>
            <a:endParaRPr lang="nb-NO" dirty="0"/>
          </a:p>
        </p:txBody>
      </p:sp>
      <p:sp>
        <p:nvSpPr>
          <p:cNvPr id="3" name="Subtitle 2"/>
          <p:cNvSpPr>
            <a:spLocks noGrp="1"/>
          </p:cNvSpPr>
          <p:nvPr>
            <p:ph type="subTitle" idx="1"/>
          </p:nvPr>
        </p:nvSpPr>
        <p:spPr>
          <a:xfrm>
            <a:off x="497288" y="3924300"/>
            <a:ext cx="4316012" cy="533400"/>
          </a:xfrm>
        </p:spPr>
        <p:txBody>
          <a:bodyPr lIns="0" rIns="0">
            <a:normAutofit/>
          </a:bodyPr>
          <a:lstStyle>
            <a:lvl1pPr marL="0" indent="0" algn="l">
              <a:buNone/>
              <a:defRPr sz="100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nb-NO" dirty="0"/>
          </a:p>
        </p:txBody>
      </p:sp>
      <p:sp>
        <p:nvSpPr>
          <p:cNvPr id="4" name="Date Placeholder 3"/>
          <p:cNvSpPr>
            <a:spLocks noGrp="1"/>
          </p:cNvSpPr>
          <p:nvPr>
            <p:ph type="dt" sz="half" idx="10"/>
          </p:nvPr>
        </p:nvSpPr>
        <p:spPr/>
        <p:txBody>
          <a:bodyPr/>
          <a:lstStyle>
            <a:lvl1pPr>
              <a:defRPr>
                <a:solidFill>
                  <a:schemeClr val="tx1"/>
                </a:solidFill>
              </a:defRPr>
            </a:lvl1pPr>
          </a:lstStyle>
          <a:p>
            <a:fld id="{9A370975-CB35-024B-B5C8-CC31BB415381}" type="datetime1">
              <a:rPr lang="nb-NO" smtClean="0"/>
              <a:t>09.01.2024</a:t>
            </a:fld>
            <a:endParaRPr lang="nb-NO"/>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28385D78-4187-AD4C-B928-A8579EE9A756}" type="slidenum">
              <a:rPr lang="nb-NO" smtClean="0"/>
              <a:pPr/>
              <a:t>‹#›</a:t>
            </a:fld>
            <a:endParaRPr lang="nb-NO"/>
          </a:p>
        </p:txBody>
      </p:sp>
      <p:sp>
        <p:nvSpPr>
          <p:cNvPr id="12" name="Picture Placeholder 11"/>
          <p:cNvSpPr>
            <a:spLocks noGrp="1"/>
          </p:cNvSpPr>
          <p:nvPr>
            <p:ph type="pic" sz="quarter" idx="13"/>
          </p:nvPr>
        </p:nvSpPr>
        <p:spPr>
          <a:xfrm>
            <a:off x="5156200" y="219282"/>
            <a:ext cx="3829050" cy="4476403"/>
          </a:xfrm>
          <a:solidFill>
            <a:srgbClr val="7E9492"/>
          </a:solidFill>
        </p:spPr>
        <p:txBody>
          <a:bodyPr/>
          <a:lstStyle/>
          <a:p>
            <a:r>
              <a:rPr lang="en-US"/>
              <a:t>Click icon to add picture</a:t>
            </a:r>
            <a:endParaRPr lang="nb-NO"/>
          </a:p>
        </p:txBody>
      </p:sp>
      <p:cxnSp>
        <p:nvCxnSpPr>
          <p:cNvPr id="13" name="Straight Connector 12"/>
          <p:cNvCxnSpPr/>
          <p:nvPr userDrawn="1"/>
        </p:nvCxnSpPr>
        <p:spPr>
          <a:xfrm>
            <a:off x="494536" y="3773506"/>
            <a:ext cx="323133" cy="0"/>
          </a:xfrm>
          <a:prstGeom prst="line">
            <a:avLst/>
          </a:prstGeom>
          <a:ln w="6350" cmpd="sng">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5" name="Rectangle 14"/>
          <p:cNvSpPr/>
          <p:nvPr userDrawn="1"/>
        </p:nvSpPr>
        <p:spPr>
          <a:xfrm>
            <a:off x="154070" y="165723"/>
            <a:ext cx="8831090" cy="53559"/>
          </a:xfrm>
          <a:prstGeom prst="rect">
            <a:avLst/>
          </a:prstGeom>
          <a:solidFill>
            <a:srgbClr val="4B4CA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pic>
        <p:nvPicPr>
          <p:cNvPr id="16"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4870" y="213305"/>
            <a:ext cx="2748460" cy="1076564"/>
          </a:xfrm>
          <a:prstGeom prst="rect">
            <a:avLst/>
          </a:prstGeom>
        </p:spPr>
      </p:pic>
    </p:spTree>
    <p:extLst>
      <p:ext uri="{BB962C8B-B14F-4D97-AF65-F5344CB8AC3E}">
        <p14:creationId xmlns:p14="http://schemas.microsoft.com/office/powerpoint/2010/main" val="5027265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 + Text - Grey">
    <p:spTree>
      <p:nvGrpSpPr>
        <p:cNvPr id="1" name=""/>
        <p:cNvGrpSpPr/>
        <p:nvPr/>
      </p:nvGrpSpPr>
      <p:grpSpPr>
        <a:xfrm>
          <a:off x="0" y="0"/>
          <a:ext cx="0" cy="0"/>
          <a:chOff x="0" y="0"/>
          <a:chExt cx="0" cy="0"/>
        </a:xfrm>
      </p:grpSpPr>
      <p:sp>
        <p:nvSpPr>
          <p:cNvPr id="7" name="Rectangle 6"/>
          <p:cNvSpPr/>
          <p:nvPr userDrawn="1"/>
        </p:nvSpPr>
        <p:spPr>
          <a:xfrm>
            <a:off x="4152900" y="165100"/>
            <a:ext cx="4832260" cy="4530585"/>
          </a:xfrm>
          <a:prstGeom prst="rect">
            <a:avLst/>
          </a:prstGeom>
          <a:solidFill>
            <a:schemeClr val="bg2">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le 1"/>
          <p:cNvSpPr>
            <a:spLocks noGrp="1"/>
          </p:cNvSpPr>
          <p:nvPr>
            <p:ph type="title"/>
          </p:nvPr>
        </p:nvSpPr>
        <p:spPr>
          <a:xfrm>
            <a:off x="4504203" y="428161"/>
            <a:ext cx="4093697" cy="857250"/>
          </a:xfrm>
        </p:spPr>
        <p:txBody>
          <a:bodyPr/>
          <a:lstStyle/>
          <a:p>
            <a:r>
              <a:rPr lang="en-US"/>
              <a:t>Click to edit Master title style</a:t>
            </a:r>
            <a:endParaRPr lang="nb-NO" dirty="0"/>
          </a:p>
        </p:txBody>
      </p:sp>
      <p:sp>
        <p:nvSpPr>
          <p:cNvPr id="3" name="Content Placeholder 2"/>
          <p:cNvSpPr>
            <a:spLocks noGrp="1"/>
          </p:cNvSpPr>
          <p:nvPr>
            <p:ph idx="1"/>
          </p:nvPr>
        </p:nvSpPr>
        <p:spPr>
          <a:xfrm>
            <a:off x="4435353" y="1594843"/>
            <a:ext cx="4162547" cy="28501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dirty="0"/>
          </a:p>
        </p:txBody>
      </p:sp>
      <p:sp>
        <p:nvSpPr>
          <p:cNvPr id="4" name="Date Placeholder 3"/>
          <p:cNvSpPr>
            <a:spLocks noGrp="1"/>
          </p:cNvSpPr>
          <p:nvPr>
            <p:ph type="dt" sz="half" idx="10"/>
          </p:nvPr>
        </p:nvSpPr>
        <p:spPr/>
        <p:txBody>
          <a:bodyPr/>
          <a:lstStyle/>
          <a:p>
            <a:fld id="{BAC170A0-F4AF-784C-82F6-8AA1CFD90576}" type="datetime1">
              <a:rPr lang="nb-NO" smtClean="0"/>
              <a:t>09.01.2024</a:t>
            </a:fld>
            <a:endParaRPr lang="nb-NO" dirty="0"/>
          </a:p>
        </p:txBody>
      </p:sp>
      <p:sp>
        <p:nvSpPr>
          <p:cNvPr id="6" name="Slide Number Placeholder 5"/>
          <p:cNvSpPr>
            <a:spLocks noGrp="1"/>
          </p:cNvSpPr>
          <p:nvPr>
            <p:ph type="sldNum" sz="quarter" idx="12"/>
          </p:nvPr>
        </p:nvSpPr>
        <p:spPr/>
        <p:txBody>
          <a:bodyPr/>
          <a:lstStyle/>
          <a:p>
            <a:fld id="{28385D78-4187-AD4C-B928-A8579EE9A756}" type="slidenum">
              <a:rPr lang="nb-NO" smtClean="0"/>
              <a:t>‹#›</a:t>
            </a:fld>
            <a:endParaRPr lang="nb-NO"/>
          </a:p>
        </p:txBody>
      </p:sp>
      <p:sp>
        <p:nvSpPr>
          <p:cNvPr id="8" name="Rectangle 7"/>
          <p:cNvSpPr/>
          <p:nvPr userDrawn="1"/>
        </p:nvSpPr>
        <p:spPr>
          <a:xfrm>
            <a:off x="4153814" y="165723"/>
            <a:ext cx="4831346" cy="53559"/>
          </a:xfrm>
          <a:prstGeom prst="rect">
            <a:avLst/>
          </a:prstGeom>
          <a:solidFill>
            <a:srgbClr val="4B4CA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0" name="Picture Placeholder 11"/>
          <p:cNvSpPr>
            <a:spLocks noGrp="1"/>
          </p:cNvSpPr>
          <p:nvPr>
            <p:ph type="pic" sz="quarter" idx="13"/>
          </p:nvPr>
        </p:nvSpPr>
        <p:spPr>
          <a:xfrm>
            <a:off x="152400" y="165100"/>
            <a:ext cx="3829050" cy="4530585"/>
          </a:xfrm>
          <a:solidFill>
            <a:srgbClr val="7E9492"/>
          </a:solidFill>
        </p:spPr>
        <p:txBody>
          <a:bodyPr/>
          <a:lstStyle/>
          <a:p>
            <a:r>
              <a:rPr lang="en-US"/>
              <a:t>Click icon to add picture</a:t>
            </a:r>
            <a:endParaRPr lang="nb-NO"/>
          </a:p>
        </p:txBody>
      </p:sp>
      <p:cxnSp>
        <p:nvCxnSpPr>
          <p:cNvPr id="11" name="Straight Connector 10"/>
          <p:cNvCxnSpPr/>
          <p:nvPr userDrawn="1"/>
        </p:nvCxnSpPr>
        <p:spPr>
          <a:xfrm>
            <a:off x="4504203" y="1335106"/>
            <a:ext cx="323133" cy="0"/>
          </a:xfrm>
          <a:prstGeom prst="line">
            <a:avLst/>
          </a:prstGeom>
          <a:ln w="6350" cmpd="sng">
            <a:solidFill>
              <a:schemeClr val="accent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250572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 Pic - Grey">
    <p:spTree>
      <p:nvGrpSpPr>
        <p:cNvPr id="1" name=""/>
        <p:cNvGrpSpPr/>
        <p:nvPr/>
      </p:nvGrpSpPr>
      <p:grpSpPr>
        <a:xfrm>
          <a:off x="0" y="0"/>
          <a:ext cx="0" cy="0"/>
          <a:chOff x="0" y="0"/>
          <a:chExt cx="0" cy="0"/>
        </a:xfrm>
      </p:grpSpPr>
      <p:sp>
        <p:nvSpPr>
          <p:cNvPr id="7" name="Rectangle 6"/>
          <p:cNvSpPr/>
          <p:nvPr userDrawn="1"/>
        </p:nvSpPr>
        <p:spPr>
          <a:xfrm>
            <a:off x="152400" y="165100"/>
            <a:ext cx="4832260" cy="4530585"/>
          </a:xfrm>
          <a:prstGeom prst="rect">
            <a:avLst/>
          </a:prstGeom>
          <a:solidFill>
            <a:schemeClr val="bg2">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le 1"/>
          <p:cNvSpPr>
            <a:spLocks noGrp="1"/>
          </p:cNvSpPr>
          <p:nvPr>
            <p:ph type="title"/>
          </p:nvPr>
        </p:nvSpPr>
        <p:spPr>
          <a:xfrm>
            <a:off x="503703" y="428161"/>
            <a:ext cx="4093697" cy="857250"/>
          </a:xfrm>
        </p:spPr>
        <p:txBody>
          <a:bodyPr/>
          <a:lstStyle/>
          <a:p>
            <a:r>
              <a:rPr lang="en-US"/>
              <a:t>Click to edit Master title style</a:t>
            </a:r>
            <a:endParaRPr lang="nb-NO" dirty="0"/>
          </a:p>
        </p:txBody>
      </p:sp>
      <p:sp>
        <p:nvSpPr>
          <p:cNvPr id="3" name="Content Placeholder 2"/>
          <p:cNvSpPr>
            <a:spLocks noGrp="1"/>
          </p:cNvSpPr>
          <p:nvPr>
            <p:ph idx="1"/>
          </p:nvPr>
        </p:nvSpPr>
        <p:spPr>
          <a:xfrm>
            <a:off x="434853" y="1594843"/>
            <a:ext cx="4162547" cy="28501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dirty="0"/>
          </a:p>
        </p:txBody>
      </p:sp>
      <p:sp>
        <p:nvSpPr>
          <p:cNvPr id="4" name="Date Placeholder 3"/>
          <p:cNvSpPr>
            <a:spLocks noGrp="1"/>
          </p:cNvSpPr>
          <p:nvPr>
            <p:ph type="dt" sz="half" idx="10"/>
          </p:nvPr>
        </p:nvSpPr>
        <p:spPr/>
        <p:txBody>
          <a:bodyPr/>
          <a:lstStyle/>
          <a:p>
            <a:fld id="{C6A0D644-D198-0544-B930-C1227F213393}" type="datetime1">
              <a:rPr lang="nb-NO" smtClean="0"/>
              <a:t>09.01.2024</a:t>
            </a:fld>
            <a:endParaRPr lang="nb-NO" dirty="0"/>
          </a:p>
        </p:txBody>
      </p:sp>
      <p:sp>
        <p:nvSpPr>
          <p:cNvPr id="6" name="Slide Number Placeholder 5"/>
          <p:cNvSpPr>
            <a:spLocks noGrp="1"/>
          </p:cNvSpPr>
          <p:nvPr>
            <p:ph type="sldNum" sz="quarter" idx="12"/>
          </p:nvPr>
        </p:nvSpPr>
        <p:spPr/>
        <p:txBody>
          <a:bodyPr/>
          <a:lstStyle/>
          <a:p>
            <a:fld id="{28385D78-4187-AD4C-B928-A8579EE9A756}" type="slidenum">
              <a:rPr lang="nb-NO" smtClean="0"/>
              <a:t>‹#›</a:t>
            </a:fld>
            <a:endParaRPr lang="nb-NO"/>
          </a:p>
        </p:txBody>
      </p:sp>
      <p:sp>
        <p:nvSpPr>
          <p:cNvPr id="8" name="Rectangle 7"/>
          <p:cNvSpPr/>
          <p:nvPr userDrawn="1"/>
        </p:nvSpPr>
        <p:spPr>
          <a:xfrm>
            <a:off x="153314" y="165723"/>
            <a:ext cx="4831346" cy="53559"/>
          </a:xfrm>
          <a:prstGeom prst="rect">
            <a:avLst/>
          </a:prstGeom>
          <a:solidFill>
            <a:srgbClr val="4B4CA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0" name="Picture Placeholder 11"/>
          <p:cNvSpPr>
            <a:spLocks noGrp="1"/>
          </p:cNvSpPr>
          <p:nvPr>
            <p:ph type="pic" sz="quarter" idx="13"/>
          </p:nvPr>
        </p:nvSpPr>
        <p:spPr>
          <a:xfrm>
            <a:off x="5156110" y="165100"/>
            <a:ext cx="3829050" cy="4530585"/>
          </a:xfrm>
          <a:solidFill>
            <a:srgbClr val="7E9492"/>
          </a:solidFill>
        </p:spPr>
        <p:txBody>
          <a:bodyPr/>
          <a:lstStyle/>
          <a:p>
            <a:r>
              <a:rPr lang="en-US"/>
              <a:t>Click icon to add picture</a:t>
            </a:r>
            <a:endParaRPr lang="nb-NO"/>
          </a:p>
        </p:txBody>
      </p:sp>
      <p:cxnSp>
        <p:nvCxnSpPr>
          <p:cNvPr id="11" name="Straight Connector 10"/>
          <p:cNvCxnSpPr/>
          <p:nvPr userDrawn="1"/>
        </p:nvCxnSpPr>
        <p:spPr>
          <a:xfrm>
            <a:off x="503703" y="1335106"/>
            <a:ext cx="323133" cy="0"/>
          </a:xfrm>
          <a:prstGeom prst="line">
            <a:avLst/>
          </a:prstGeom>
          <a:ln w="6350" cmpd="sng">
            <a:solidFill>
              <a:schemeClr val="accent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924213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raph + Text - Grey">
    <p:spTree>
      <p:nvGrpSpPr>
        <p:cNvPr id="1" name=""/>
        <p:cNvGrpSpPr/>
        <p:nvPr/>
      </p:nvGrpSpPr>
      <p:grpSpPr>
        <a:xfrm>
          <a:off x="0" y="0"/>
          <a:ext cx="0" cy="0"/>
          <a:chOff x="0" y="0"/>
          <a:chExt cx="0" cy="0"/>
        </a:xfrm>
      </p:grpSpPr>
      <p:sp>
        <p:nvSpPr>
          <p:cNvPr id="7" name="Rectangle 6"/>
          <p:cNvSpPr/>
          <p:nvPr userDrawn="1"/>
        </p:nvSpPr>
        <p:spPr>
          <a:xfrm>
            <a:off x="4152900" y="165100"/>
            <a:ext cx="4832260" cy="4530585"/>
          </a:xfrm>
          <a:prstGeom prst="rect">
            <a:avLst/>
          </a:prstGeom>
          <a:solidFill>
            <a:schemeClr val="bg2">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le 1"/>
          <p:cNvSpPr>
            <a:spLocks noGrp="1"/>
          </p:cNvSpPr>
          <p:nvPr>
            <p:ph type="title"/>
          </p:nvPr>
        </p:nvSpPr>
        <p:spPr>
          <a:xfrm>
            <a:off x="4504203" y="428161"/>
            <a:ext cx="4093697" cy="857250"/>
          </a:xfrm>
        </p:spPr>
        <p:txBody>
          <a:bodyPr/>
          <a:lstStyle/>
          <a:p>
            <a:r>
              <a:rPr lang="en-US"/>
              <a:t>Click to edit Master title style</a:t>
            </a:r>
            <a:endParaRPr lang="nb-NO" dirty="0"/>
          </a:p>
        </p:txBody>
      </p:sp>
      <p:sp>
        <p:nvSpPr>
          <p:cNvPr id="3" name="Content Placeholder 2"/>
          <p:cNvSpPr>
            <a:spLocks noGrp="1"/>
          </p:cNvSpPr>
          <p:nvPr>
            <p:ph idx="1"/>
          </p:nvPr>
        </p:nvSpPr>
        <p:spPr>
          <a:xfrm>
            <a:off x="4435353" y="1594843"/>
            <a:ext cx="4162547" cy="28501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dirty="0"/>
          </a:p>
        </p:txBody>
      </p:sp>
      <p:sp>
        <p:nvSpPr>
          <p:cNvPr id="4" name="Date Placeholder 3"/>
          <p:cNvSpPr>
            <a:spLocks noGrp="1"/>
          </p:cNvSpPr>
          <p:nvPr>
            <p:ph type="dt" sz="half" idx="10"/>
          </p:nvPr>
        </p:nvSpPr>
        <p:spPr/>
        <p:txBody>
          <a:bodyPr/>
          <a:lstStyle/>
          <a:p>
            <a:fld id="{DE87FAC7-51C0-EB4D-8A36-361A05B74186}" type="datetime1">
              <a:rPr lang="nb-NO" smtClean="0"/>
              <a:t>09.01.2024</a:t>
            </a:fld>
            <a:endParaRPr lang="nb-NO" dirty="0"/>
          </a:p>
        </p:txBody>
      </p:sp>
      <p:sp>
        <p:nvSpPr>
          <p:cNvPr id="6" name="Slide Number Placeholder 5"/>
          <p:cNvSpPr>
            <a:spLocks noGrp="1"/>
          </p:cNvSpPr>
          <p:nvPr>
            <p:ph type="sldNum" sz="quarter" idx="12"/>
          </p:nvPr>
        </p:nvSpPr>
        <p:spPr/>
        <p:txBody>
          <a:bodyPr/>
          <a:lstStyle/>
          <a:p>
            <a:fld id="{28385D78-4187-AD4C-B928-A8579EE9A756}" type="slidenum">
              <a:rPr lang="nb-NO" smtClean="0"/>
              <a:t>‹#›</a:t>
            </a:fld>
            <a:endParaRPr lang="nb-NO"/>
          </a:p>
        </p:txBody>
      </p:sp>
      <p:sp>
        <p:nvSpPr>
          <p:cNvPr id="8" name="Rectangle 7"/>
          <p:cNvSpPr/>
          <p:nvPr userDrawn="1"/>
        </p:nvSpPr>
        <p:spPr>
          <a:xfrm>
            <a:off x="4153814" y="165723"/>
            <a:ext cx="4831346" cy="53559"/>
          </a:xfrm>
          <a:prstGeom prst="rect">
            <a:avLst/>
          </a:prstGeom>
          <a:solidFill>
            <a:srgbClr val="4B4CA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cxnSp>
        <p:nvCxnSpPr>
          <p:cNvPr id="11" name="Straight Connector 10"/>
          <p:cNvCxnSpPr/>
          <p:nvPr userDrawn="1"/>
        </p:nvCxnSpPr>
        <p:spPr>
          <a:xfrm>
            <a:off x="4504203" y="1335106"/>
            <a:ext cx="323133" cy="0"/>
          </a:xfrm>
          <a:prstGeom prst="line">
            <a:avLst/>
          </a:prstGeom>
          <a:ln w="6350" cmpd="sng">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4" name="Rectangle 13"/>
          <p:cNvSpPr/>
          <p:nvPr userDrawn="1"/>
        </p:nvSpPr>
        <p:spPr>
          <a:xfrm>
            <a:off x="152400" y="165100"/>
            <a:ext cx="3829050" cy="4530585"/>
          </a:xfrm>
          <a:prstGeom prst="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8" name="Content Placeholder 17"/>
          <p:cNvSpPr>
            <a:spLocks noGrp="1"/>
          </p:cNvSpPr>
          <p:nvPr>
            <p:ph sz="quarter" idx="13" hasCustomPrompt="1"/>
          </p:nvPr>
        </p:nvSpPr>
        <p:spPr>
          <a:xfrm>
            <a:off x="152400" y="165100"/>
            <a:ext cx="3829050" cy="4530585"/>
          </a:xfrm>
        </p:spPr>
        <p:txBody>
          <a:bodyPr/>
          <a:lstStyle>
            <a:lvl1pPr marL="0" indent="0">
              <a:buNone/>
              <a:defRPr baseline="0"/>
            </a:lvl1pPr>
          </a:lstStyle>
          <a:p>
            <a:pPr lvl="0"/>
            <a:r>
              <a:rPr lang="nb-NO" dirty="0"/>
              <a:t>Graph / </a:t>
            </a:r>
            <a:r>
              <a:rPr lang="nb-NO" dirty="0" err="1"/>
              <a:t>Smartart</a:t>
            </a:r>
            <a:endParaRPr lang="nb-NO" dirty="0"/>
          </a:p>
        </p:txBody>
      </p:sp>
    </p:spTree>
    <p:extLst>
      <p:ext uri="{BB962C8B-B14F-4D97-AF65-F5344CB8AC3E}">
        <p14:creationId xmlns:p14="http://schemas.microsoft.com/office/powerpoint/2010/main" val="15991266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 Graph - Grey">
    <p:spTree>
      <p:nvGrpSpPr>
        <p:cNvPr id="1" name=""/>
        <p:cNvGrpSpPr/>
        <p:nvPr/>
      </p:nvGrpSpPr>
      <p:grpSpPr>
        <a:xfrm>
          <a:off x="0" y="0"/>
          <a:ext cx="0" cy="0"/>
          <a:chOff x="0" y="0"/>
          <a:chExt cx="0" cy="0"/>
        </a:xfrm>
      </p:grpSpPr>
      <p:sp>
        <p:nvSpPr>
          <p:cNvPr id="7" name="Rectangle 6"/>
          <p:cNvSpPr/>
          <p:nvPr userDrawn="1"/>
        </p:nvSpPr>
        <p:spPr>
          <a:xfrm>
            <a:off x="152400" y="165100"/>
            <a:ext cx="4832260" cy="4530585"/>
          </a:xfrm>
          <a:prstGeom prst="rect">
            <a:avLst/>
          </a:prstGeom>
          <a:solidFill>
            <a:schemeClr val="bg2">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le 1"/>
          <p:cNvSpPr>
            <a:spLocks noGrp="1"/>
          </p:cNvSpPr>
          <p:nvPr>
            <p:ph type="title"/>
          </p:nvPr>
        </p:nvSpPr>
        <p:spPr>
          <a:xfrm>
            <a:off x="503703" y="428161"/>
            <a:ext cx="4093697" cy="857250"/>
          </a:xfrm>
        </p:spPr>
        <p:txBody>
          <a:bodyPr/>
          <a:lstStyle/>
          <a:p>
            <a:r>
              <a:rPr lang="en-US"/>
              <a:t>Click to edit Master title style</a:t>
            </a:r>
            <a:endParaRPr lang="nb-NO" dirty="0"/>
          </a:p>
        </p:txBody>
      </p:sp>
      <p:sp>
        <p:nvSpPr>
          <p:cNvPr id="3" name="Content Placeholder 2"/>
          <p:cNvSpPr>
            <a:spLocks noGrp="1"/>
          </p:cNvSpPr>
          <p:nvPr>
            <p:ph idx="1"/>
          </p:nvPr>
        </p:nvSpPr>
        <p:spPr>
          <a:xfrm>
            <a:off x="434853" y="1594843"/>
            <a:ext cx="4162547" cy="28501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dirty="0"/>
          </a:p>
        </p:txBody>
      </p:sp>
      <p:sp>
        <p:nvSpPr>
          <p:cNvPr id="4" name="Date Placeholder 3"/>
          <p:cNvSpPr>
            <a:spLocks noGrp="1"/>
          </p:cNvSpPr>
          <p:nvPr>
            <p:ph type="dt" sz="half" idx="10"/>
          </p:nvPr>
        </p:nvSpPr>
        <p:spPr/>
        <p:txBody>
          <a:bodyPr/>
          <a:lstStyle/>
          <a:p>
            <a:fld id="{F98C53A1-9BB4-164E-AE9A-3854EA41B1DD}" type="datetime1">
              <a:rPr lang="nb-NO" smtClean="0"/>
              <a:t>09.01.2024</a:t>
            </a:fld>
            <a:endParaRPr lang="nb-NO" dirty="0"/>
          </a:p>
        </p:txBody>
      </p:sp>
      <p:sp>
        <p:nvSpPr>
          <p:cNvPr id="6" name="Slide Number Placeholder 5"/>
          <p:cNvSpPr>
            <a:spLocks noGrp="1"/>
          </p:cNvSpPr>
          <p:nvPr>
            <p:ph type="sldNum" sz="quarter" idx="12"/>
          </p:nvPr>
        </p:nvSpPr>
        <p:spPr/>
        <p:txBody>
          <a:bodyPr/>
          <a:lstStyle/>
          <a:p>
            <a:fld id="{28385D78-4187-AD4C-B928-A8579EE9A756}" type="slidenum">
              <a:rPr lang="nb-NO" smtClean="0"/>
              <a:t>‹#›</a:t>
            </a:fld>
            <a:endParaRPr lang="nb-NO"/>
          </a:p>
        </p:txBody>
      </p:sp>
      <p:sp>
        <p:nvSpPr>
          <p:cNvPr id="8" name="Rectangle 7"/>
          <p:cNvSpPr/>
          <p:nvPr userDrawn="1"/>
        </p:nvSpPr>
        <p:spPr>
          <a:xfrm>
            <a:off x="153314" y="165723"/>
            <a:ext cx="4831346" cy="53559"/>
          </a:xfrm>
          <a:prstGeom prst="rect">
            <a:avLst/>
          </a:prstGeom>
          <a:solidFill>
            <a:srgbClr val="4B4CA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cxnSp>
        <p:nvCxnSpPr>
          <p:cNvPr id="11" name="Straight Connector 10"/>
          <p:cNvCxnSpPr/>
          <p:nvPr userDrawn="1"/>
        </p:nvCxnSpPr>
        <p:spPr>
          <a:xfrm>
            <a:off x="503703" y="1335106"/>
            <a:ext cx="323133" cy="0"/>
          </a:xfrm>
          <a:prstGeom prst="line">
            <a:avLst/>
          </a:prstGeom>
          <a:ln w="6350" cmpd="sng">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2" name="Rectangle 11"/>
          <p:cNvSpPr/>
          <p:nvPr userDrawn="1"/>
        </p:nvSpPr>
        <p:spPr>
          <a:xfrm>
            <a:off x="5156110" y="165100"/>
            <a:ext cx="3829050" cy="4530585"/>
          </a:xfrm>
          <a:prstGeom prst="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3" name="Content Placeholder 17"/>
          <p:cNvSpPr>
            <a:spLocks noGrp="1"/>
          </p:cNvSpPr>
          <p:nvPr>
            <p:ph sz="quarter" idx="13" hasCustomPrompt="1"/>
          </p:nvPr>
        </p:nvSpPr>
        <p:spPr>
          <a:xfrm>
            <a:off x="5156110" y="165100"/>
            <a:ext cx="3829050" cy="4530585"/>
          </a:xfrm>
        </p:spPr>
        <p:txBody>
          <a:bodyPr/>
          <a:lstStyle>
            <a:lvl1pPr marL="0" indent="0">
              <a:buNone/>
              <a:defRPr baseline="0"/>
            </a:lvl1pPr>
          </a:lstStyle>
          <a:p>
            <a:pPr lvl="0"/>
            <a:r>
              <a:rPr lang="nb-NO" dirty="0"/>
              <a:t>Graph / </a:t>
            </a:r>
            <a:r>
              <a:rPr lang="nb-NO" dirty="0" err="1"/>
              <a:t>Smartart</a:t>
            </a:r>
            <a:endParaRPr lang="nb-NO" dirty="0"/>
          </a:p>
        </p:txBody>
      </p:sp>
    </p:spTree>
    <p:extLst>
      <p:ext uri="{BB962C8B-B14F-4D97-AF65-F5344CB8AC3E}">
        <p14:creationId xmlns:p14="http://schemas.microsoft.com/office/powerpoint/2010/main" val="22963298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7" name="Rectangle 6"/>
          <p:cNvSpPr/>
          <p:nvPr userDrawn="1"/>
        </p:nvSpPr>
        <p:spPr>
          <a:xfrm>
            <a:off x="152400" y="165100"/>
            <a:ext cx="8832760" cy="4530585"/>
          </a:xfrm>
          <a:prstGeom prst="rect">
            <a:avLst/>
          </a:prstGeom>
          <a:solidFill>
            <a:schemeClr val="bg2">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4" name="Date Placeholder 3"/>
          <p:cNvSpPr>
            <a:spLocks noGrp="1"/>
          </p:cNvSpPr>
          <p:nvPr>
            <p:ph type="dt" sz="half" idx="10"/>
          </p:nvPr>
        </p:nvSpPr>
        <p:spPr/>
        <p:txBody>
          <a:bodyPr/>
          <a:lstStyle/>
          <a:p>
            <a:fld id="{B973D11A-E878-5944-926B-84A43B6D9342}" type="datetime1">
              <a:rPr lang="nb-NO" smtClean="0"/>
              <a:t>09.01.2024</a:t>
            </a:fld>
            <a:endParaRPr lang="nb-NO" dirty="0"/>
          </a:p>
        </p:txBody>
      </p:sp>
      <p:sp>
        <p:nvSpPr>
          <p:cNvPr id="6" name="Slide Number Placeholder 5"/>
          <p:cNvSpPr>
            <a:spLocks noGrp="1"/>
          </p:cNvSpPr>
          <p:nvPr>
            <p:ph type="sldNum" sz="quarter" idx="12"/>
          </p:nvPr>
        </p:nvSpPr>
        <p:spPr/>
        <p:txBody>
          <a:bodyPr/>
          <a:lstStyle/>
          <a:p>
            <a:fld id="{28385D78-4187-AD4C-B928-A8579EE9A756}" type="slidenum">
              <a:rPr lang="nb-NO" smtClean="0"/>
              <a:t>‹#›</a:t>
            </a:fld>
            <a:endParaRPr lang="nb-NO"/>
          </a:p>
        </p:txBody>
      </p:sp>
      <p:sp>
        <p:nvSpPr>
          <p:cNvPr id="8" name="Rectangle 7"/>
          <p:cNvSpPr/>
          <p:nvPr userDrawn="1"/>
        </p:nvSpPr>
        <p:spPr>
          <a:xfrm>
            <a:off x="154070" y="165723"/>
            <a:ext cx="8831090" cy="53559"/>
          </a:xfrm>
          <a:prstGeom prst="rect">
            <a:avLst/>
          </a:prstGeom>
          <a:solidFill>
            <a:srgbClr val="4B4CA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9" name="Picture Placeholder 8"/>
          <p:cNvSpPr>
            <a:spLocks noGrp="1"/>
          </p:cNvSpPr>
          <p:nvPr>
            <p:ph type="pic" sz="quarter" idx="13"/>
          </p:nvPr>
        </p:nvSpPr>
        <p:spPr>
          <a:xfrm>
            <a:off x="152400" y="219075"/>
            <a:ext cx="8832850" cy="4476610"/>
          </a:xfrm>
          <a:solidFill>
            <a:srgbClr val="BCCCD1"/>
          </a:solidFill>
        </p:spPr>
        <p:txBody>
          <a:bodyPr/>
          <a:lstStyle/>
          <a:p>
            <a:r>
              <a:rPr lang="en-US"/>
              <a:t>Click icon to add picture</a:t>
            </a:r>
            <a:endParaRPr lang="nb-NO"/>
          </a:p>
        </p:txBody>
      </p:sp>
    </p:spTree>
    <p:extLst>
      <p:ext uri="{BB962C8B-B14F-4D97-AF65-F5344CB8AC3E}">
        <p14:creationId xmlns:p14="http://schemas.microsoft.com/office/powerpoint/2010/main" val="16310158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aph or Quote">
    <p:spTree>
      <p:nvGrpSpPr>
        <p:cNvPr id="1" name=""/>
        <p:cNvGrpSpPr/>
        <p:nvPr/>
      </p:nvGrpSpPr>
      <p:grpSpPr>
        <a:xfrm>
          <a:off x="0" y="0"/>
          <a:ext cx="0" cy="0"/>
          <a:chOff x="0" y="0"/>
          <a:chExt cx="0" cy="0"/>
        </a:xfrm>
      </p:grpSpPr>
      <p:sp>
        <p:nvSpPr>
          <p:cNvPr id="7" name="Rectangle 6"/>
          <p:cNvSpPr/>
          <p:nvPr userDrawn="1"/>
        </p:nvSpPr>
        <p:spPr>
          <a:xfrm>
            <a:off x="152400" y="165100"/>
            <a:ext cx="8832760" cy="4530585"/>
          </a:xfrm>
          <a:prstGeom prst="rect">
            <a:avLst/>
          </a:prstGeom>
          <a:solidFill>
            <a:schemeClr val="bg2">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3" name="Content Placeholder 2"/>
          <p:cNvSpPr>
            <a:spLocks noGrp="1"/>
          </p:cNvSpPr>
          <p:nvPr>
            <p:ph idx="1" hasCustomPrompt="1"/>
          </p:nvPr>
        </p:nvSpPr>
        <p:spPr>
          <a:xfrm>
            <a:off x="154070" y="219282"/>
            <a:ext cx="8831090" cy="4476403"/>
          </a:xfrm>
        </p:spPr>
        <p:txBody>
          <a:bodyPr anchor="ctr">
            <a:normAutofit/>
          </a:bodyPr>
          <a:lstStyle>
            <a:lvl1pPr marL="0" indent="0" algn="ctr">
              <a:buNone/>
              <a:defRPr sz="3200" b="1">
                <a:latin typeface="Times New Roman"/>
                <a:cs typeface="Times New Roman"/>
              </a:defRPr>
            </a:lvl1pPr>
          </a:lstStyle>
          <a:p>
            <a:pPr lvl="0"/>
            <a:r>
              <a:rPr lang="nb-NO" dirty="0"/>
              <a:t>«</a:t>
            </a:r>
            <a:r>
              <a:rPr lang="nb-NO" dirty="0" err="1"/>
              <a:t>Quote</a:t>
            </a:r>
            <a:r>
              <a:rPr lang="nb-NO" dirty="0"/>
              <a:t>»</a:t>
            </a:r>
          </a:p>
        </p:txBody>
      </p:sp>
      <p:sp>
        <p:nvSpPr>
          <p:cNvPr id="4" name="Date Placeholder 3"/>
          <p:cNvSpPr>
            <a:spLocks noGrp="1"/>
          </p:cNvSpPr>
          <p:nvPr>
            <p:ph type="dt" sz="half" idx="10"/>
          </p:nvPr>
        </p:nvSpPr>
        <p:spPr/>
        <p:txBody>
          <a:bodyPr/>
          <a:lstStyle/>
          <a:p>
            <a:fld id="{4CD111DA-76AE-8F46-BEBF-1D6B9C6BEB4F}" type="datetime1">
              <a:rPr lang="nb-NO" smtClean="0"/>
              <a:t>09.01.2024</a:t>
            </a:fld>
            <a:endParaRPr lang="nb-NO" dirty="0"/>
          </a:p>
        </p:txBody>
      </p:sp>
      <p:sp>
        <p:nvSpPr>
          <p:cNvPr id="6" name="Slide Number Placeholder 5"/>
          <p:cNvSpPr>
            <a:spLocks noGrp="1"/>
          </p:cNvSpPr>
          <p:nvPr>
            <p:ph type="sldNum" sz="quarter" idx="12"/>
          </p:nvPr>
        </p:nvSpPr>
        <p:spPr/>
        <p:txBody>
          <a:bodyPr/>
          <a:lstStyle/>
          <a:p>
            <a:fld id="{28385D78-4187-AD4C-B928-A8579EE9A756}" type="slidenum">
              <a:rPr lang="nb-NO" smtClean="0"/>
              <a:t>‹#›</a:t>
            </a:fld>
            <a:endParaRPr lang="nb-NO"/>
          </a:p>
        </p:txBody>
      </p:sp>
      <p:sp>
        <p:nvSpPr>
          <p:cNvPr id="8" name="Rectangle 7"/>
          <p:cNvSpPr/>
          <p:nvPr userDrawn="1"/>
        </p:nvSpPr>
        <p:spPr>
          <a:xfrm>
            <a:off x="154070" y="165723"/>
            <a:ext cx="8831090" cy="53559"/>
          </a:xfrm>
          <a:prstGeom prst="rect">
            <a:avLst/>
          </a:prstGeom>
          <a:solidFill>
            <a:srgbClr val="4B4CA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7565043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F56B25DD-6713-8646-A9CE-34E0FC3C79B1}" type="datetime1">
              <a:rPr lang="nb-NO" smtClean="0"/>
              <a:t>09.01.2024</a:t>
            </a:fld>
            <a:endParaRPr lang="nb-NO" dirty="0"/>
          </a:p>
        </p:txBody>
      </p:sp>
      <p:sp>
        <p:nvSpPr>
          <p:cNvPr id="6" name="Slide Number Placeholder 5"/>
          <p:cNvSpPr>
            <a:spLocks noGrp="1"/>
          </p:cNvSpPr>
          <p:nvPr>
            <p:ph type="sldNum" sz="quarter" idx="12"/>
          </p:nvPr>
        </p:nvSpPr>
        <p:spPr/>
        <p:txBody>
          <a:bodyPr/>
          <a:lstStyle/>
          <a:p>
            <a:fld id="{28385D78-4187-AD4C-B928-A8579EE9A756}" type="slidenum">
              <a:rPr lang="nb-NO" smtClean="0"/>
              <a:t>‹#›</a:t>
            </a:fld>
            <a:endParaRPr lang="nb-NO"/>
          </a:p>
        </p:txBody>
      </p:sp>
      <p:sp>
        <p:nvSpPr>
          <p:cNvPr id="8" name="Rectangle 7"/>
          <p:cNvSpPr/>
          <p:nvPr userDrawn="1"/>
        </p:nvSpPr>
        <p:spPr>
          <a:xfrm>
            <a:off x="154070" y="165723"/>
            <a:ext cx="2880000" cy="53559"/>
          </a:xfrm>
          <a:prstGeom prst="rect">
            <a:avLst/>
          </a:prstGeom>
          <a:solidFill>
            <a:srgbClr val="4B4CA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1" name="Rectangle 10"/>
          <p:cNvSpPr/>
          <p:nvPr userDrawn="1"/>
        </p:nvSpPr>
        <p:spPr>
          <a:xfrm>
            <a:off x="6105160" y="165723"/>
            <a:ext cx="2880000" cy="53559"/>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2" name="Rectangle 11"/>
          <p:cNvSpPr/>
          <p:nvPr userDrawn="1"/>
        </p:nvSpPr>
        <p:spPr>
          <a:xfrm>
            <a:off x="3129615" y="165723"/>
            <a:ext cx="2880000" cy="5355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3" name="Picture Placeholder 8"/>
          <p:cNvSpPr>
            <a:spLocks noGrp="1"/>
          </p:cNvSpPr>
          <p:nvPr>
            <p:ph type="pic" sz="quarter" idx="13"/>
          </p:nvPr>
        </p:nvSpPr>
        <p:spPr>
          <a:xfrm>
            <a:off x="152400" y="219075"/>
            <a:ext cx="2881670" cy="1495734"/>
          </a:xfrm>
          <a:solidFill>
            <a:srgbClr val="BCCCD1"/>
          </a:solidFill>
        </p:spPr>
        <p:txBody>
          <a:bodyPr/>
          <a:lstStyle/>
          <a:p>
            <a:r>
              <a:rPr lang="en-US"/>
              <a:t>Click icon to add picture</a:t>
            </a:r>
            <a:endParaRPr lang="nb-NO"/>
          </a:p>
        </p:txBody>
      </p:sp>
      <p:sp>
        <p:nvSpPr>
          <p:cNvPr id="14" name="Picture Placeholder 8"/>
          <p:cNvSpPr>
            <a:spLocks noGrp="1"/>
          </p:cNvSpPr>
          <p:nvPr>
            <p:ph type="pic" sz="quarter" idx="14"/>
          </p:nvPr>
        </p:nvSpPr>
        <p:spPr>
          <a:xfrm>
            <a:off x="3127945" y="219075"/>
            <a:ext cx="2881670" cy="1495734"/>
          </a:xfrm>
          <a:solidFill>
            <a:srgbClr val="BCCCD1"/>
          </a:solidFill>
        </p:spPr>
        <p:txBody>
          <a:bodyPr/>
          <a:lstStyle/>
          <a:p>
            <a:r>
              <a:rPr lang="en-US"/>
              <a:t>Click icon to add picture</a:t>
            </a:r>
            <a:endParaRPr lang="nb-NO"/>
          </a:p>
        </p:txBody>
      </p:sp>
      <p:sp>
        <p:nvSpPr>
          <p:cNvPr id="15" name="Picture Placeholder 8"/>
          <p:cNvSpPr>
            <a:spLocks noGrp="1"/>
          </p:cNvSpPr>
          <p:nvPr>
            <p:ph type="pic" sz="quarter" idx="15"/>
          </p:nvPr>
        </p:nvSpPr>
        <p:spPr>
          <a:xfrm>
            <a:off x="6103490" y="219075"/>
            <a:ext cx="2881670" cy="1495734"/>
          </a:xfrm>
          <a:solidFill>
            <a:srgbClr val="BCCCD1"/>
          </a:solidFill>
        </p:spPr>
        <p:txBody>
          <a:bodyPr/>
          <a:lstStyle/>
          <a:p>
            <a:r>
              <a:rPr lang="en-US"/>
              <a:t>Click icon to add picture</a:t>
            </a:r>
            <a:endParaRPr lang="nb-NO"/>
          </a:p>
        </p:txBody>
      </p:sp>
      <p:sp>
        <p:nvSpPr>
          <p:cNvPr id="16" name="Content Placeholder 2"/>
          <p:cNvSpPr>
            <a:spLocks noGrp="1"/>
          </p:cNvSpPr>
          <p:nvPr>
            <p:ph idx="1"/>
          </p:nvPr>
        </p:nvSpPr>
        <p:spPr>
          <a:xfrm>
            <a:off x="154071" y="1803709"/>
            <a:ext cx="2880000" cy="28501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dirty="0"/>
          </a:p>
        </p:txBody>
      </p:sp>
      <p:sp>
        <p:nvSpPr>
          <p:cNvPr id="17" name="Content Placeholder 2"/>
          <p:cNvSpPr>
            <a:spLocks noGrp="1"/>
          </p:cNvSpPr>
          <p:nvPr>
            <p:ph idx="16"/>
          </p:nvPr>
        </p:nvSpPr>
        <p:spPr>
          <a:xfrm>
            <a:off x="3129615" y="1803709"/>
            <a:ext cx="2880000" cy="28501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dirty="0"/>
          </a:p>
        </p:txBody>
      </p:sp>
      <p:sp>
        <p:nvSpPr>
          <p:cNvPr id="18" name="Content Placeholder 2"/>
          <p:cNvSpPr>
            <a:spLocks noGrp="1"/>
          </p:cNvSpPr>
          <p:nvPr>
            <p:ph idx="17"/>
          </p:nvPr>
        </p:nvSpPr>
        <p:spPr>
          <a:xfrm>
            <a:off x="6103490" y="1803709"/>
            <a:ext cx="2880000" cy="28501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dirty="0"/>
          </a:p>
        </p:txBody>
      </p:sp>
    </p:spTree>
    <p:extLst>
      <p:ext uri="{BB962C8B-B14F-4D97-AF65-F5344CB8AC3E}">
        <p14:creationId xmlns:p14="http://schemas.microsoft.com/office/powerpoint/2010/main" val="2084209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pter - Purple">
    <p:spTree>
      <p:nvGrpSpPr>
        <p:cNvPr id="1" name=""/>
        <p:cNvGrpSpPr/>
        <p:nvPr/>
      </p:nvGrpSpPr>
      <p:grpSpPr>
        <a:xfrm>
          <a:off x="0" y="0"/>
          <a:ext cx="0" cy="0"/>
          <a:chOff x="0" y="0"/>
          <a:chExt cx="0" cy="0"/>
        </a:xfrm>
      </p:grpSpPr>
      <p:sp>
        <p:nvSpPr>
          <p:cNvPr id="10" name="Rectangle 9"/>
          <p:cNvSpPr/>
          <p:nvPr userDrawn="1"/>
        </p:nvSpPr>
        <p:spPr>
          <a:xfrm>
            <a:off x="152400" y="165100"/>
            <a:ext cx="8832760" cy="453058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le 1"/>
          <p:cNvSpPr>
            <a:spLocks noGrp="1"/>
          </p:cNvSpPr>
          <p:nvPr>
            <p:ph type="ctrTitle"/>
          </p:nvPr>
        </p:nvSpPr>
        <p:spPr>
          <a:xfrm>
            <a:off x="497288" y="1244601"/>
            <a:ext cx="4316012" cy="1155700"/>
          </a:xfrm>
        </p:spPr>
        <p:txBody>
          <a:bodyPr anchor="b">
            <a:normAutofit/>
          </a:bodyPr>
          <a:lstStyle>
            <a:lvl1pPr>
              <a:defRPr sz="2400">
                <a:solidFill>
                  <a:schemeClr val="bg1"/>
                </a:solidFill>
              </a:defRPr>
            </a:lvl1pPr>
          </a:lstStyle>
          <a:p>
            <a:r>
              <a:rPr lang="en-US"/>
              <a:t>Click to edit Master title style</a:t>
            </a:r>
            <a:endParaRPr lang="nb-NO" dirty="0"/>
          </a:p>
        </p:txBody>
      </p:sp>
      <p:sp>
        <p:nvSpPr>
          <p:cNvPr id="3" name="Subtitle 2"/>
          <p:cNvSpPr>
            <a:spLocks noGrp="1"/>
          </p:cNvSpPr>
          <p:nvPr>
            <p:ph type="subTitle" idx="1"/>
          </p:nvPr>
        </p:nvSpPr>
        <p:spPr>
          <a:xfrm>
            <a:off x="497288" y="2743200"/>
            <a:ext cx="4316012" cy="533400"/>
          </a:xfrm>
        </p:spPr>
        <p:txBody>
          <a:bodyPr lIns="0" rIns="0">
            <a:normAutofit/>
          </a:bodyPr>
          <a:lstStyle>
            <a:lvl1pPr marL="0" indent="0" algn="l">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nb-NO" dirty="0"/>
          </a:p>
        </p:txBody>
      </p:sp>
      <p:sp>
        <p:nvSpPr>
          <p:cNvPr id="4" name="Date Placeholder 3"/>
          <p:cNvSpPr>
            <a:spLocks noGrp="1"/>
          </p:cNvSpPr>
          <p:nvPr>
            <p:ph type="dt" sz="half" idx="10"/>
          </p:nvPr>
        </p:nvSpPr>
        <p:spPr/>
        <p:txBody>
          <a:bodyPr/>
          <a:lstStyle>
            <a:lvl1pPr>
              <a:defRPr>
                <a:solidFill>
                  <a:schemeClr val="tx1"/>
                </a:solidFill>
              </a:defRPr>
            </a:lvl1pPr>
          </a:lstStyle>
          <a:p>
            <a:fld id="{93F687F6-0F14-1E41-AF45-4EB96B35BEF9}" type="datetime1">
              <a:rPr lang="nb-NO" smtClean="0"/>
              <a:t>09.01.2024</a:t>
            </a:fld>
            <a:endParaRPr lang="nb-NO"/>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28385D78-4187-AD4C-B928-A8579EE9A756}" type="slidenum">
              <a:rPr lang="nb-NO" smtClean="0"/>
              <a:pPr/>
              <a:t>‹#›</a:t>
            </a:fld>
            <a:endParaRPr lang="nb-NO"/>
          </a:p>
        </p:txBody>
      </p:sp>
      <p:cxnSp>
        <p:nvCxnSpPr>
          <p:cNvPr id="13" name="Straight Connector 12"/>
          <p:cNvCxnSpPr/>
          <p:nvPr userDrawn="1"/>
        </p:nvCxnSpPr>
        <p:spPr>
          <a:xfrm>
            <a:off x="519936" y="2582921"/>
            <a:ext cx="323133" cy="0"/>
          </a:xfrm>
          <a:prstGeom prst="line">
            <a:avLst/>
          </a:prstGeom>
          <a:ln w="6350" cmpd="sng">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5" name="Rectangle 14"/>
          <p:cNvSpPr/>
          <p:nvPr userDrawn="1"/>
        </p:nvSpPr>
        <p:spPr>
          <a:xfrm>
            <a:off x="154070" y="165723"/>
            <a:ext cx="8831090" cy="53559"/>
          </a:xfrm>
          <a:prstGeom prst="rect">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6" name="Picture Placeholder 11"/>
          <p:cNvSpPr>
            <a:spLocks noGrp="1"/>
          </p:cNvSpPr>
          <p:nvPr>
            <p:ph type="pic" sz="quarter" idx="13"/>
          </p:nvPr>
        </p:nvSpPr>
        <p:spPr>
          <a:xfrm>
            <a:off x="5156200" y="219282"/>
            <a:ext cx="3829050" cy="4476403"/>
          </a:xfrm>
          <a:solidFill>
            <a:srgbClr val="7E9492"/>
          </a:solidFill>
        </p:spPr>
        <p:txBody>
          <a:bodyPr/>
          <a:lstStyle/>
          <a:p>
            <a:r>
              <a:rPr lang="en-US"/>
              <a:t>Click icon to add picture</a:t>
            </a:r>
            <a:endParaRPr lang="nb-NO"/>
          </a:p>
        </p:txBody>
      </p:sp>
    </p:spTree>
    <p:extLst>
      <p:ext uri="{BB962C8B-B14F-4D97-AF65-F5344CB8AC3E}">
        <p14:creationId xmlns:p14="http://schemas.microsoft.com/office/powerpoint/2010/main" val="26910039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apter - Green">
    <p:spTree>
      <p:nvGrpSpPr>
        <p:cNvPr id="1" name=""/>
        <p:cNvGrpSpPr/>
        <p:nvPr/>
      </p:nvGrpSpPr>
      <p:grpSpPr>
        <a:xfrm>
          <a:off x="0" y="0"/>
          <a:ext cx="0" cy="0"/>
          <a:chOff x="0" y="0"/>
          <a:chExt cx="0" cy="0"/>
        </a:xfrm>
      </p:grpSpPr>
      <p:sp>
        <p:nvSpPr>
          <p:cNvPr id="10" name="Rectangle 9"/>
          <p:cNvSpPr/>
          <p:nvPr userDrawn="1"/>
        </p:nvSpPr>
        <p:spPr>
          <a:xfrm>
            <a:off x="152400" y="165100"/>
            <a:ext cx="8832760" cy="4530585"/>
          </a:xfrm>
          <a:prstGeom prst="rect">
            <a:avLst/>
          </a:prstGeom>
          <a:solidFill>
            <a:srgbClr val="007C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le 1"/>
          <p:cNvSpPr>
            <a:spLocks noGrp="1"/>
          </p:cNvSpPr>
          <p:nvPr>
            <p:ph type="ctrTitle"/>
          </p:nvPr>
        </p:nvSpPr>
        <p:spPr>
          <a:xfrm>
            <a:off x="497288" y="1244601"/>
            <a:ext cx="4316012" cy="1155700"/>
          </a:xfrm>
        </p:spPr>
        <p:txBody>
          <a:bodyPr anchor="b">
            <a:normAutofit/>
          </a:bodyPr>
          <a:lstStyle>
            <a:lvl1pPr>
              <a:defRPr sz="2400">
                <a:solidFill>
                  <a:schemeClr val="bg1"/>
                </a:solidFill>
              </a:defRPr>
            </a:lvl1pPr>
          </a:lstStyle>
          <a:p>
            <a:r>
              <a:rPr lang="en-US"/>
              <a:t>Click to edit Master title style</a:t>
            </a:r>
            <a:endParaRPr lang="nb-NO" dirty="0"/>
          </a:p>
        </p:txBody>
      </p:sp>
      <p:sp>
        <p:nvSpPr>
          <p:cNvPr id="3" name="Subtitle 2"/>
          <p:cNvSpPr>
            <a:spLocks noGrp="1"/>
          </p:cNvSpPr>
          <p:nvPr>
            <p:ph type="subTitle" idx="1"/>
          </p:nvPr>
        </p:nvSpPr>
        <p:spPr>
          <a:xfrm>
            <a:off x="497288" y="2743200"/>
            <a:ext cx="4316012" cy="533400"/>
          </a:xfrm>
        </p:spPr>
        <p:txBody>
          <a:bodyPr lIns="0" rIns="0">
            <a:normAutofit/>
          </a:bodyPr>
          <a:lstStyle>
            <a:lvl1pPr marL="0" indent="0" algn="l">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nb-NO" dirty="0"/>
          </a:p>
        </p:txBody>
      </p:sp>
      <p:sp>
        <p:nvSpPr>
          <p:cNvPr id="4" name="Date Placeholder 3"/>
          <p:cNvSpPr>
            <a:spLocks noGrp="1"/>
          </p:cNvSpPr>
          <p:nvPr>
            <p:ph type="dt" sz="half" idx="10"/>
          </p:nvPr>
        </p:nvSpPr>
        <p:spPr/>
        <p:txBody>
          <a:bodyPr/>
          <a:lstStyle>
            <a:lvl1pPr>
              <a:defRPr>
                <a:solidFill>
                  <a:schemeClr val="tx1"/>
                </a:solidFill>
              </a:defRPr>
            </a:lvl1pPr>
          </a:lstStyle>
          <a:p>
            <a:fld id="{B9505C71-5114-4041-8843-6E0D12AB0A8F}" type="datetime1">
              <a:rPr lang="nb-NO" smtClean="0"/>
              <a:t>09.01.2024</a:t>
            </a:fld>
            <a:endParaRPr lang="nb-NO"/>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28385D78-4187-AD4C-B928-A8579EE9A756}" type="slidenum">
              <a:rPr lang="nb-NO" smtClean="0"/>
              <a:pPr/>
              <a:t>‹#›</a:t>
            </a:fld>
            <a:endParaRPr lang="nb-NO"/>
          </a:p>
        </p:txBody>
      </p:sp>
      <p:sp>
        <p:nvSpPr>
          <p:cNvPr id="12" name="Picture Placeholder 11"/>
          <p:cNvSpPr>
            <a:spLocks noGrp="1"/>
          </p:cNvSpPr>
          <p:nvPr>
            <p:ph type="pic" sz="quarter" idx="13"/>
          </p:nvPr>
        </p:nvSpPr>
        <p:spPr>
          <a:xfrm>
            <a:off x="5156200" y="219282"/>
            <a:ext cx="3829050" cy="4476403"/>
          </a:xfrm>
          <a:solidFill>
            <a:srgbClr val="7E9492"/>
          </a:solidFill>
        </p:spPr>
        <p:txBody>
          <a:bodyPr/>
          <a:lstStyle/>
          <a:p>
            <a:r>
              <a:rPr lang="en-US"/>
              <a:t>Click icon to add picture</a:t>
            </a:r>
            <a:endParaRPr lang="nb-NO"/>
          </a:p>
        </p:txBody>
      </p:sp>
      <p:cxnSp>
        <p:nvCxnSpPr>
          <p:cNvPr id="13" name="Straight Connector 12"/>
          <p:cNvCxnSpPr/>
          <p:nvPr userDrawn="1"/>
        </p:nvCxnSpPr>
        <p:spPr>
          <a:xfrm>
            <a:off x="519936" y="2582921"/>
            <a:ext cx="323133" cy="0"/>
          </a:xfrm>
          <a:prstGeom prst="line">
            <a:avLst/>
          </a:prstGeom>
          <a:ln w="6350" cmpd="sng">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5" name="Rectangle 14"/>
          <p:cNvSpPr/>
          <p:nvPr userDrawn="1"/>
        </p:nvSpPr>
        <p:spPr>
          <a:xfrm>
            <a:off x="154070" y="165723"/>
            <a:ext cx="8831090" cy="5355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3275467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pter - Yellow">
    <p:spTree>
      <p:nvGrpSpPr>
        <p:cNvPr id="1" name=""/>
        <p:cNvGrpSpPr/>
        <p:nvPr/>
      </p:nvGrpSpPr>
      <p:grpSpPr>
        <a:xfrm>
          <a:off x="0" y="0"/>
          <a:ext cx="0" cy="0"/>
          <a:chOff x="0" y="0"/>
          <a:chExt cx="0" cy="0"/>
        </a:xfrm>
      </p:grpSpPr>
      <p:sp>
        <p:nvSpPr>
          <p:cNvPr id="10" name="Rectangle 9"/>
          <p:cNvSpPr/>
          <p:nvPr userDrawn="1"/>
        </p:nvSpPr>
        <p:spPr>
          <a:xfrm>
            <a:off x="152400" y="165100"/>
            <a:ext cx="8832760" cy="4530585"/>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le 1"/>
          <p:cNvSpPr>
            <a:spLocks noGrp="1"/>
          </p:cNvSpPr>
          <p:nvPr>
            <p:ph type="ctrTitle"/>
          </p:nvPr>
        </p:nvSpPr>
        <p:spPr>
          <a:xfrm>
            <a:off x="497288" y="1244601"/>
            <a:ext cx="4316012" cy="1155700"/>
          </a:xfrm>
        </p:spPr>
        <p:txBody>
          <a:bodyPr anchor="b">
            <a:normAutofit/>
          </a:bodyPr>
          <a:lstStyle>
            <a:lvl1pPr>
              <a:defRPr sz="2400">
                <a:solidFill>
                  <a:schemeClr val="tx1"/>
                </a:solidFill>
              </a:defRPr>
            </a:lvl1pPr>
          </a:lstStyle>
          <a:p>
            <a:r>
              <a:rPr lang="en-US"/>
              <a:t>Click to edit Master title style</a:t>
            </a:r>
            <a:endParaRPr lang="nb-NO" dirty="0"/>
          </a:p>
        </p:txBody>
      </p:sp>
      <p:sp>
        <p:nvSpPr>
          <p:cNvPr id="3" name="Subtitle 2"/>
          <p:cNvSpPr>
            <a:spLocks noGrp="1"/>
          </p:cNvSpPr>
          <p:nvPr>
            <p:ph type="subTitle" idx="1"/>
          </p:nvPr>
        </p:nvSpPr>
        <p:spPr>
          <a:xfrm>
            <a:off x="497288" y="2743200"/>
            <a:ext cx="4316012" cy="533400"/>
          </a:xfrm>
        </p:spPr>
        <p:txBody>
          <a:bodyPr lIns="0" rIns="0">
            <a:normAutofit/>
          </a:bodyPr>
          <a:lstStyle>
            <a:lvl1pPr marL="0" indent="0" algn="l">
              <a:buNone/>
              <a:defRPr sz="16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nb-NO" dirty="0"/>
          </a:p>
        </p:txBody>
      </p:sp>
      <p:sp>
        <p:nvSpPr>
          <p:cNvPr id="4" name="Date Placeholder 3"/>
          <p:cNvSpPr>
            <a:spLocks noGrp="1"/>
          </p:cNvSpPr>
          <p:nvPr>
            <p:ph type="dt" sz="half" idx="10"/>
          </p:nvPr>
        </p:nvSpPr>
        <p:spPr/>
        <p:txBody>
          <a:bodyPr/>
          <a:lstStyle>
            <a:lvl1pPr>
              <a:defRPr>
                <a:solidFill>
                  <a:schemeClr val="tx1"/>
                </a:solidFill>
              </a:defRPr>
            </a:lvl1pPr>
          </a:lstStyle>
          <a:p>
            <a:fld id="{2B4730F5-AE65-5140-BD05-EA72359814C6}" type="datetime1">
              <a:rPr lang="nb-NO" smtClean="0"/>
              <a:t>09.01.2024</a:t>
            </a:fld>
            <a:endParaRPr lang="nb-NO"/>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28385D78-4187-AD4C-B928-A8579EE9A756}" type="slidenum">
              <a:rPr lang="nb-NO" smtClean="0"/>
              <a:pPr/>
              <a:t>‹#›</a:t>
            </a:fld>
            <a:endParaRPr lang="nb-NO"/>
          </a:p>
        </p:txBody>
      </p:sp>
      <p:sp>
        <p:nvSpPr>
          <p:cNvPr id="12" name="Picture Placeholder 11"/>
          <p:cNvSpPr>
            <a:spLocks noGrp="1"/>
          </p:cNvSpPr>
          <p:nvPr>
            <p:ph type="pic" sz="quarter" idx="13"/>
          </p:nvPr>
        </p:nvSpPr>
        <p:spPr>
          <a:xfrm>
            <a:off x="5156200" y="219282"/>
            <a:ext cx="3829050" cy="4476403"/>
          </a:xfrm>
          <a:solidFill>
            <a:srgbClr val="7E9492"/>
          </a:solidFill>
        </p:spPr>
        <p:txBody>
          <a:bodyPr/>
          <a:lstStyle/>
          <a:p>
            <a:r>
              <a:rPr lang="en-US"/>
              <a:t>Click icon to add picture</a:t>
            </a:r>
            <a:endParaRPr lang="nb-NO"/>
          </a:p>
        </p:txBody>
      </p:sp>
      <p:cxnSp>
        <p:nvCxnSpPr>
          <p:cNvPr id="13" name="Straight Connector 12"/>
          <p:cNvCxnSpPr/>
          <p:nvPr userDrawn="1"/>
        </p:nvCxnSpPr>
        <p:spPr>
          <a:xfrm>
            <a:off x="519936" y="2582921"/>
            <a:ext cx="323133" cy="0"/>
          </a:xfrm>
          <a:prstGeom prst="line">
            <a:avLst/>
          </a:prstGeom>
          <a:ln w="6350" cmpd="sng">
            <a:solidFill>
              <a:schemeClr val="accent4">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5" name="Rectangle 14"/>
          <p:cNvSpPr/>
          <p:nvPr userDrawn="1"/>
        </p:nvSpPr>
        <p:spPr>
          <a:xfrm>
            <a:off x="154070" y="165723"/>
            <a:ext cx="8831090" cy="53559"/>
          </a:xfrm>
          <a:prstGeom prst="rect">
            <a:avLst/>
          </a:prstGeom>
          <a:solidFill>
            <a:schemeClr val="accent4">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9943190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ext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b-NO"/>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p:cNvSpPr>
            <a:spLocks noGrp="1"/>
          </p:cNvSpPr>
          <p:nvPr>
            <p:ph type="dt" sz="half" idx="10"/>
          </p:nvPr>
        </p:nvSpPr>
        <p:spPr/>
        <p:txBody>
          <a:bodyPr/>
          <a:lstStyle/>
          <a:p>
            <a:fld id="{D1AF3A42-6A4E-1F47-BEF9-20A0978B421A}" type="datetime1">
              <a:rPr lang="nb-NO" smtClean="0"/>
              <a:t>09.01.2024</a:t>
            </a:fld>
            <a:endParaRPr lang="nb-NO" dirty="0"/>
          </a:p>
        </p:txBody>
      </p:sp>
      <p:sp>
        <p:nvSpPr>
          <p:cNvPr id="6" name="Slide Number Placeholder 5"/>
          <p:cNvSpPr>
            <a:spLocks noGrp="1"/>
          </p:cNvSpPr>
          <p:nvPr>
            <p:ph type="sldNum" sz="quarter" idx="12"/>
          </p:nvPr>
        </p:nvSpPr>
        <p:spPr/>
        <p:txBody>
          <a:bodyPr/>
          <a:lstStyle/>
          <a:p>
            <a:fld id="{28385D78-4187-AD4C-B928-A8579EE9A756}" type="slidenum">
              <a:rPr lang="nb-NO" smtClean="0"/>
              <a:t>‹#›</a:t>
            </a:fld>
            <a:endParaRPr lang="nb-NO"/>
          </a:p>
        </p:txBody>
      </p:sp>
      <p:sp>
        <p:nvSpPr>
          <p:cNvPr id="7" name="Rectangle 6"/>
          <p:cNvSpPr/>
          <p:nvPr userDrawn="1"/>
        </p:nvSpPr>
        <p:spPr>
          <a:xfrm>
            <a:off x="154070" y="165723"/>
            <a:ext cx="8831090" cy="53559"/>
          </a:xfrm>
          <a:prstGeom prst="rect">
            <a:avLst/>
          </a:prstGeom>
          <a:solidFill>
            <a:srgbClr val="4B4CA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cxnSp>
        <p:nvCxnSpPr>
          <p:cNvPr id="8" name="Straight Connector 7"/>
          <p:cNvCxnSpPr/>
          <p:nvPr userDrawn="1"/>
        </p:nvCxnSpPr>
        <p:spPr>
          <a:xfrm>
            <a:off x="656103" y="1335106"/>
            <a:ext cx="323133" cy="0"/>
          </a:xfrm>
          <a:prstGeom prst="line">
            <a:avLst/>
          </a:prstGeom>
          <a:ln w="6350" cmpd="sng">
            <a:solidFill>
              <a:schemeClr val="accent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584431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hapter - Blue">
    <p:spTree>
      <p:nvGrpSpPr>
        <p:cNvPr id="1" name=""/>
        <p:cNvGrpSpPr/>
        <p:nvPr/>
      </p:nvGrpSpPr>
      <p:grpSpPr>
        <a:xfrm>
          <a:off x="0" y="0"/>
          <a:ext cx="0" cy="0"/>
          <a:chOff x="0" y="0"/>
          <a:chExt cx="0" cy="0"/>
        </a:xfrm>
      </p:grpSpPr>
      <p:sp>
        <p:nvSpPr>
          <p:cNvPr id="10" name="Rectangle 9"/>
          <p:cNvSpPr/>
          <p:nvPr userDrawn="1"/>
        </p:nvSpPr>
        <p:spPr>
          <a:xfrm>
            <a:off x="152400" y="165100"/>
            <a:ext cx="8832760" cy="4530585"/>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le 1"/>
          <p:cNvSpPr>
            <a:spLocks noGrp="1"/>
          </p:cNvSpPr>
          <p:nvPr>
            <p:ph type="ctrTitle"/>
          </p:nvPr>
        </p:nvSpPr>
        <p:spPr>
          <a:xfrm>
            <a:off x="497288" y="1244601"/>
            <a:ext cx="4316012" cy="1155700"/>
          </a:xfrm>
        </p:spPr>
        <p:txBody>
          <a:bodyPr anchor="b">
            <a:normAutofit/>
          </a:bodyPr>
          <a:lstStyle>
            <a:lvl1pPr>
              <a:defRPr sz="2400">
                <a:solidFill>
                  <a:schemeClr val="bg1"/>
                </a:solidFill>
              </a:defRPr>
            </a:lvl1pPr>
          </a:lstStyle>
          <a:p>
            <a:r>
              <a:rPr lang="en-US"/>
              <a:t>Click to edit Master title style</a:t>
            </a:r>
            <a:endParaRPr lang="nb-NO" dirty="0"/>
          </a:p>
        </p:txBody>
      </p:sp>
      <p:sp>
        <p:nvSpPr>
          <p:cNvPr id="3" name="Subtitle 2"/>
          <p:cNvSpPr>
            <a:spLocks noGrp="1"/>
          </p:cNvSpPr>
          <p:nvPr>
            <p:ph type="subTitle" idx="1"/>
          </p:nvPr>
        </p:nvSpPr>
        <p:spPr>
          <a:xfrm>
            <a:off x="497288" y="2743200"/>
            <a:ext cx="4316012" cy="533400"/>
          </a:xfrm>
        </p:spPr>
        <p:txBody>
          <a:bodyPr lIns="0" rIns="0">
            <a:normAutofit/>
          </a:bodyPr>
          <a:lstStyle>
            <a:lvl1pPr marL="0" indent="0" algn="l">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nb-NO" dirty="0"/>
          </a:p>
        </p:txBody>
      </p:sp>
      <p:sp>
        <p:nvSpPr>
          <p:cNvPr id="4" name="Date Placeholder 3"/>
          <p:cNvSpPr>
            <a:spLocks noGrp="1"/>
          </p:cNvSpPr>
          <p:nvPr>
            <p:ph type="dt" sz="half" idx="10"/>
          </p:nvPr>
        </p:nvSpPr>
        <p:spPr/>
        <p:txBody>
          <a:bodyPr/>
          <a:lstStyle>
            <a:lvl1pPr>
              <a:defRPr>
                <a:solidFill>
                  <a:schemeClr val="tx1"/>
                </a:solidFill>
              </a:defRPr>
            </a:lvl1pPr>
          </a:lstStyle>
          <a:p>
            <a:fld id="{35841CCA-6F93-A549-95CB-E276D5693E6D}" type="datetime1">
              <a:rPr lang="nb-NO" smtClean="0"/>
              <a:t>09.01.2024</a:t>
            </a:fld>
            <a:endParaRPr lang="nb-NO"/>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28385D78-4187-AD4C-B928-A8579EE9A756}" type="slidenum">
              <a:rPr lang="nb-NO" smtClean="0"/>
              <a:pPr/>
              <a:t>‹#›</a:t>
            </a:fld>
            <a:endParaRPr lang="nb-NO"/>
          </a:p>
        </p:txBody>
      </p:sp>
      <p:sp>
        <p:nvSpPr>
          <p:cNvPr id="12" name="Picture Placeholder 11"/>
          <p:cNvSpPr>
            <a:spLocks noGrp="1"/>
          </p:cNvSpPr>
          <p:nvPr>
            <p:ph type="pic" sz="quarter" idx="13"/>
          </p:nvPr>
        </p:nvSpPr>
        <p:spPr>
          <a:xfrm>
            <a:off x="5156200" y="219282"/>
            <a:ext cx="3829050" cy="4476403"/>
          </a:xfrm>
          <a:solidFill>
            <a:srgbClr val="7E9492"/>
          </a:solidFill>
        </p:spPr>
        <p:txBody>
          <a:bodyPr/>
          <a:lstStyle/>
          <a:p>
            <a:r>
              <a:rPr lang="en-US"/>
              <a:t>Click icon to add picture</a:t>
            </a:r>
            <a:endParaRPr lang="nb-NO"/>
          </a:p>
        </p:txBody>
      </p:sp>
      <p:cxnSp>
        <p:nvCxnSpPr>
          <p:cNvPr id="13" name="Straight Connector 12"/>
          <p:cNvCxnSpPr/>
          <p:nvPr userDrawn="1"/>
        </p:nvCxnSpPr>
        <p:spPr>
          <a:xfrm>
            <a:off x="519936" y="2582921"/>
            <a:ext cx="323133" cy="0"/>
          </a:xfrm>
          <a:prstGeom prst="line">
            <a:avLst/>
          </a:prstGeom>
          <a:ln w="6350" cmpd="sng">
            <a:solidFill>
              <a:schemeClr val="accent5">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5" name="Rectangle 14"/>
          <p:cNvSpPr/>
          <p:nvPr userDrawn="1"/>
        </p:nvSpPr>
        <p:spPr>
          <a:xfrm>
            <a:off x="154070" y="165723"/>
            <a:ext cx="8831090" cy="53559"/>
          </a:xfrm>
          <a:prstGeom prst="rect">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1218837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hapter - Red">
    <p:spTree>
      <p:nvGrpSpPr>
        <p:cNvPr id="1" name=""/>
        <p:cNvGrpSpPr/>
        <p:nvPr/>
      </p:nvGrpSpPr>
      <p:grpSpPr>
        <a:xfrm>
          <a:off x="0" y="0"/>
          <a:ext cx="0" cy="0"/>
          <a:chOff x="0" y="0"/>
          <a:chExt cx="0" cy="0"/>
        </a:xfrm>
      </p:grpSpPr>
      <p:sp>
        <p:nvSpPr>
          <p:cNvPr id="10" name="Rectangle 9"/>
          <p:cNvSpPr/>
          <p:nvPr userDrawn="1"/>
        </p:nvSpPr>
        <p:spPr>
          <a:xfrm>
            <a:off x="152400" y="165100"/>
            <a:ext cx="8832760" cy="453058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le 1"/>
          <p:cNvSpPr>
            <a:spLocks noGrp="1"/>
          </p:cNvSpPr>
          <p:nvPr>
            <p:ph type="ctrTitle"/>
          </p:nvPr>
        </p:nvSpPr>
        <p:spPr>
          <a:xfrm>
            <a:off x="497288" y="1244601"/>
            <a:ext cx="4316012" cy="1155700"/>
          </a:xfrm>
        </p:spPr>
        <p:txBody>
          <a:bodyPr anchor="b">
            <a:normAutofit/>
          </a:bodyPr>
          <a:lstStyle>
            <a:lvl1pPr>
              <a:defRPr sz="2400">
                <a:solidFill>
                  <a:schemeClr val="bg1"/>
                </a:solidFill>
              </a:defRPr>
            </a:lvl1pPr>
          </a:lstStyle>
          <a:p>
            <a:r>
              <a:rPr lang="en-US"/>
              <a:t>Click to edit Master title style</a:t>
            </a:r>
            <a:endParaRPr lang="nb-NO" dirty="0"/>
          </a:p>
        </p:txBody>
      </p:sp>
      <p:sp>
        <p:nvSpPr>
          <p:cNvPr id="3" name="Subtitle 2"/>
          <p:cNvSpPr>
            <a:spLocks noGrp="1"/>
          </p:cNvSpPr>
          <p:nvPr>
            <p:ph type="subTitle" idx="1"/>
          </p:nvPr>
        </p:nvSpPr>
        <p:spPr>
          <a:xfrm>
            <a:off x="497288" y="2743200"/>
            <a:ext cx="4316012" cy="533400"/>
          </a:xfrm>
        </p:spPr>
        <p:txBody>
          <a:bodyPr lIns="0" rIns="0">
            <a:normAutofit/>
          </a:bodyPr>
          <a:lstStyle>
            <a:lvl1pPr marL="0" indent="0" algn="l">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nb-NO" dirty="0"/>
          </a:p>
        </p:txBody>
      </p:sp>
      <p:sp>
        <p:nvSpPr>
          <p:cNvPr id="4" name="Date Placeholder 3"/>
          <p:cNvSpPr>
            <a:spLocks noGrp="1"/>
          </p:cNvSpPr>
          <p:nvPr>
            <p:ph type="dt" sz="half" idx="10"/>
          </p:nvPr>
        </p:nvSpPr>
        <p:spPr/>
        <p:txBody>
          <a:bodyPr/>
          <a:lstStyle>
            <a:lvl1pPr>
              <a:defRPr>
                <a:solidFill>
                  <a:schemeClr val="tx1"/>
                </a:solidFill>
              </a:defRPr>
            </a:lvl1pPr>
          </a:lstStyle>
          <a:p>
            <a:fld id="{88E289D1-7343-444E-8D43-BAC46CA07C99}" type="datetime1">
              <a:rPr lang="nb-NO" smtClean="0"/>
              <a:t>09.01.2024</a:t>
            </a:fld>
            <a:endParaRPr lang="nb-NO"/>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28385D78-4187-AD4C-B928-A8579EE9A756}" type="slidenum">
              <a:rPr lang="nb-NO" smtClean="0"/>
              <a:pPr/>
              <a:t>‹#›</a:t>
            </a:fld>
            <a:endParaRPr lang="nb-NO"/>
          </a:p>
        </p:txBody>
      </p:sp>
      <p:sp>
        <p:nvSpPr>
          <p:cNvPr id="12" name="Picture Placeholder 11"/>
          <p:cNvSpPr>
            <a:spLocks noGrp="1"/>
          </p:cNvSpPr>
          <p:nvPr>
            <p:ph type="pic" sz="quarter" idx="13"/>
          </p:nvPr>
        </p:nvSpPr>
        <p:spPr>
          <a:xfrm>
            <a:off x="5156200" y="219282"/>
            <a:ext cx="3829050" cy="4476403"/>
          </a:xfrm>
          <a:solidFill>
            <a:srgbClr val="7E9492"/>
          </a:solidFill>
        </p:spPr>
        <p:txBody>
          <a:bodyPr/>
          <a:lstStyle/>
          <a:p>
            <a:r>
              <a:rPr lang="en-US"/>
              <a:t>Click icon to add picture</a:t>
            </a:r>
            <a:endParaRPr lang="nb-NO" dirty="0"/>
          </a:p>
        </p:txBody>
      </p:sp>
      <p:cxnSp>
        <p:nvCxnSpPr>
          <p:cNvPr id="13" name="Straight Connector 12"/>
          <p:cNvCxnSpPr/>
          <p:nvPr userDrawn="1"/>
        </p:nvCxnSpPr>
        <p:spPr>
          <a:xfrm>
            <a:off x="519936" y="2582921"/>
            <a:ext cx="323133" cy="0"/>
          </a:xfrm>
          <a:prstGeom prst="line">
            <a:avLst/>
          </a:prstGeom>
          <a:ln w="6350" cmpd="sng">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5" name="Rectangle 14"/>
          <p:cNvSpPr/>
          <p:nvPr userDrawn="1"/>
        </p:nvSpPr>
        <p:spPr>
          <a:xfrm>
            <a:off x="154070" y="165723"/>
            <a:ext cx="8831090" cy="53559"/>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3336945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4D8CCAD-7FD6-4B5A-9D42-E510EAC7BD5C}"/>
              </a:ext>
            </a:extLst>
          </p:cNvPr>
          <p:cNvSpPr>
            <a:spLocks noGrp="1"/>
          </p:cNvSpPr>
          <p:nvPr>
            <p:ph type="title"/>
          </p:nvPr>
        </p:nvSpPr>
        <p:spPr>
          <a:xfrm>
            <a:off x="629841" y="273844"/>
            <a:ext cx="7886700" cy="994172"/>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CFF879B2-496E-49CE-A2CB-34FB5541D393}"/>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EB647F59-11BB-4D7A-9E50-EDECB6FDA1FF}"/>
              </a:ext>
            </a:extLst>
          </p:cNvPr>
          <p:cNvSpPr>
            <a:spLocks noGrp="1"/>
          </p:cNvSpPr>
          <p:nvPr>
            <p:ph sz="half" idx="2"/>
          </p:nvPr>
        </p:nvSpPr>
        <p:spPr>
          <a:xfrm>
            <a:off x="629842" y="1878806"/>
            <a:ext cx="3868340" cy="2763441"/>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78E3E759-640D-4818-8586-ABEFC0E6480B}"/>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5F2AB7EB-0EDE-4816-A3E8-555D744086D7}"/>
              </a:ext>
            </a:extLst>
          </p:cNvPr>
          <p:cNvSpPr>
            <a:spLocks noGrp="1"/>
          </p:cNvSpPr>
          <p:nvPr>
            <p:ph sz="quarter" idx="4"/>
          </p:nvPr>
        </p:nvSpPr>
        <p:spPr>
          <a:xfrm>
            <a:off x="4629150" y="1878806"/>
            <a:ext cx="3887391" cy="2763441"/>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E0F4E4A4-043B-4CBA-B023-D1778D70DA6A}"/>
              </a:ext>
            </a:extLst>
          </p:cNvPr>
          <p:cNvSpPr>
            <a:spLocks noGrp="1"/>
          </p:cNvSpPr>
          <p:nvPr>
            <p:ph type="dt" sz="half" idx="10"/>
          </p:nvPr>
        </p:nvSpPr>
        <p:spPr/>
        <p:txBody>
          <a:bodyPr/>
          <a:lstStyle/>
          <a:p>
            <a:fld id="{E5592DF9-EE95-41E8-A360-3BEF65CECD1D}" type="datetimeFigureOut">
              <a:rPr lang="nb-NO" smtClean="0"/>
              <a:t>08.01.2024</a:t>
            </a:fld>
            <a:endParaRPr lang="nb-NO"/>
          </a:p>
        </p:txBody>
      </p:sp>
      <p:sp>
        <p:nvSpPr>
          <p:cNvPr id="8" name="Plassholder for bunntekst 7">
            <a:extLst>
              <a:ext uri="{FF2B5EF4-FFF2-40B4-BE49-F238E27FC236}">
                <a16:creationId xmlns:a16="http://schemas.microsoft.com/office/drawing/2014/main" id="{D5C1246B-C3A4-43A6-9CC9-6A58DE63FEDC}"/>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68D729E2-2DDD-4CDD-9F30-4C957F9EC5E7}"/>
              </a:ext>
            </a:extLst>
          </p:cNvPr>
          <p:cNvSpPr>
            <a:spLocks noGrp="1"/>
          </p:cNvSpPr>
          <p:nvPr>
            <p:ph type="sldNum" sz="quarter" idx="12"/>
          </p:nvPr>
        </p:nvSpPr>
        <p:spPr/>
        <p:txBody>
          <a:bodyPr/>
          <a:lstStyle/>
          <a:p>
            <a:fld id="{610ADD23-2099-4D79-8643-1B7DAC60D4F7}" type="slidenum">
              <a:rPr lang="nb-NO" smtClean="0"/>
              <a:t>‹#›</a:t>
            </a:fld>
            <a:endParaRPr lang="nb-NO"/>
          </a:p>
        </p:txBody>
      </p:sp>
    </p:spTree>
    <p:extLst>
      <p:ext uri="{BB962C8B-B14F-4D97-AF65-F5344CB8AC3E}">
        <p14:creationId xmlns:p14="http://schemas.microsoft.com/office/powerpoint/2010/main" val="20402747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74F23B6-702D-41C0-BC91-02DEEAC162BD}"/>
              </a:ext>
            </a:extLst>
          </p:cNvPr>
          <p:cNvSpPr>
            <a:spLocks noGrp="1"/>
          </p:cNvSpPr>
          <p:nvPr>
            <p:ph type="ctrTitle"/>
          </p:nvPr>
        </p:nvSpPr>
        <p:spPr>
          <a:xfrm>
            <a:off x="1143000" y="841772"/>
            <a:ext cx="6858000" cy="1790700"/>
          </a:xfrm>
        </p:spPr>
        <p:txBody>
          <a:bodyPr anchor="b"/>
          <a:lstStyle>
            <a:lvl1pPr algn="ctr">
              <a:defRPr sz="4500"/>
            </a:lvl1pPr>
          </a:lstStyle>
          <a:p>
            <a:r>
              <a:rPr lang="nb-NO"/>
              <a:t>Klikk for å redigere tittelstil</a:t>
            </a:r>
          </a:p>
        </p:txBody>
      </p:sp>
      <p:sp>
        <p:nvSpPr>
          <p:cNvPr id="3" name="Undertittel 2">
            <a:extLst>
              <a:ext uri="{FF2B5EF4-FFF2-40B4-BE49-F238E27FC236}">
                <a16:creationId xmlns:a16="http://schemas.microsoft.com/office/drawing/2014/main" id="{8996B422-A77B-4515-BAA9-BE0816758A28}"/>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b-NO"/>
              <a:t>Klikk for å redigere undertittelstil i malen</a:t>
            </a:r>
          </a:p>
        </p:txBody>
      </p:sp>
      <p:sp>
        <p:nvSpPr>
          <p:cNvPr id="4" name="Plassholder for dato 3">
            <a:extLst>
              <a:ext uri="{FF2B5EF4-FFF2-40B4-BE49-F238E27FC236}">
                <a16:creationId xmlns:a16="http://schemas.microsoft.com/office/drawing/2014/main" id="{4AC3E08E-EE70-424D-99CC-97CC33069E34}"/>
              </a:ext>
            </a:extLst>
          </p:cNvPr>
          <p:cNvSpPr>
            <a:spLocks noGrp="1"/>
          </p:cNvSpPr>
          <p:nvPr>
            <p:ph type="dt" sz="half" idx="10"/>
          </p:nvPr>
        </p:nvSpPr>
        <p:spPr/>
        <p:txBody>
          <a:bodyPr/>
          <a:lstStyle/>
          <a:p>
            <a:fld id="{E5592DF9-EE95-41E8-A360-3BEF65CECD1D}" type="datetimeFigureOut">
              <a:rPr lang="nb-NO" smtClean="0"/>
              <a:t>08.01.2024</a:t>
            </a:fld>
            <a:endParaRPr lang="nb-NO"/>
          </a:p>
        </p:txBody>
      </p:sp>
      <p:sp>
        <p:nvSpPr>
          <p:cNvPr id="5" name="Plassholder for bunntekst 4">
            <a:extLst>
              <a:ext uri="{FF2B5EF4-FFF2-40B4-BE49-F238E27FC236}">
                <a16:creationId xmlns:a16="http://schemas.microsoft.com/office/drawing/2014/main" id="{2EF6AB85-2ACE-41B9-9E8C-E5A659E0AE1A}"/>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A327ECBD-864D-4488-BDB6-BB41470340EA}"/>
              </a:ext>
            </a:extLst>
          </p:cNvPr>
          <p:cNvSpPr>
            <a:spLocks noGrp="1"/>
          </p:cNvSpPr>
          <p:nvPr>
            <p:ph type="sldNum" sz="quarter" idx="12"/>
          </p:nvPr>
        </p:nvSpPr>
        <p:spPr/>
        <p:txBody>
          <a:bodyPr/>
          <a:lstStyle/>
          <a:p>
            <a:fld id="{610ADD23-2099-4D79-8643-1B7DAC60D4F7}" type="slidenum">
              <a:rPr lang="nb-NO" smtClean="0"/>
              <a:t>‹#›</a:t>
            </a:fld>
            <a:endParaRPr lang="nb-NO"/>
          </a:p>
        </p:txBody>
      </p:sp>
    </p:spTree>
    <p:extLst>
      <p:ext uri="{BB962C8B-B14F-4D97-AF65-F5344CB8AC3E}">
        <p14:creationId xmlns:p14="http://schemas.microsoft.com/office/powerpoint/2010/main" val="27077831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2234B73-BA20-4E09-8038-374209FAE763}"/>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D08589D1-CA82-442E-9C5E-F05EAB765CA6}"/>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1C6FF684-1BF8-44D5-AB16-F9DF6C60D93D}"/>
              </a:ext>
            </a:extLst>
          </p:cNvPr>
          <p:cNvSpPr>
            <a:spLocks noGrp="1"/>
          </p:cNvSpPr>
          <p:nvPr>
            <p:ph type="dt" sz="half" idx="10"/>
          </p:nvPr>
        </p:nvSpPr>
        <p:spPr/>
        <p:txBody>
          <a:bodyPr/>
          <a:lstStyle/>
          <a:p>
            <a:fld id="{E5592DF9-EE95-41E8-A360-3BEF65CECD1D}" type="datetimeFigureOut">
              <a:rPr lang="nb-NO" smtClean="0"/>
              <a:t>08.01.2024</a:t>
            </a:fld>
            <a:endParaRPr lang="nb-NO"/>
          </a:p>
        </p:txBody>
      </p:sp>
      <p:sp>
        <p:nvSpPr>
          <p:cNvPr id="5" name="Plassholder for bunntekst 4">
            <a:extLst>
              <a:ext uri="{FF2B5EF4-FFF2-40B4-BE49-F238E27FC236}">
                <a16:creationId xmlns:a16="http://schemas.microsoft.com/office/drawing/2014/main" id="{DA4BC61F-F3FC-4F9E-8A4E-2CEB8B124B05}"/>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D93F1F44-B793-45DD-BAC8-36CA715F7880}"/>
              </a:ext>
            </a:extLst>
          </p:cNvPr>
          <p:cNvSpPr>
            <a:spLocks noGrp="1"/>
          </p:cNvSpPr>
          <p:nvPr>
            <p:ph type="sldNum" sz="quarter" idx="12"/>
          </p:nvPr>
        </p:nvSpPr>
        <p:spPr/>
        <p:txBody>
          <a:bodyPr/>
          <a:lstStyle/>
          <a:p>
            <a:fld id="{610ADD23-2099-4D79-8643-1B7DAC60D4F7}" type="slidenum">
              <a:rPr lang="nb-NO" smtClean="0"/>
              <a:t>‹#›</a:t>
            </a:fld>
            <a:endParaRPr lang="nb-NO"/>
          </a:p>
        </p:txBody>
      </p:sp>
    </p:spTree>
    <p:extLst>
      <p:ext uri="{BB962C8B-B14F-4D97-AF65-F5344CB8AC3E}">
        <p14:creationId xmlns:p14="http://schemas.microsoft.com/office/powerpoint/2010/main" val="24829883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3F31632-9FF1-43F3-8F92-2A09ABD02778}"/>
              </a:ext>
            </a:extLst>
          </p:cNvPr>
          <p:cNvSpPr>
            <a:spLocks noGrp="1"/>
          </p:cNvSpPr>
          <p:nvPr>
            <p:ph type="title"/>
          </p:nvPr>
        </p:nvSpPr>
        <p:spPr>
          <a:xfrm>
            <a:off x="623888" y="1282304"/>
            <a:ext cx="7886700" cy="2139553"/>
          </a:xfrm>
        </p:spPr>
        <p:txBody>
          <a:bodyPr anchor="b"/>
          <a:lstStyle>
            <a:lvl1pPr>
              <a:defRPr sz="4500"/>
            </a:lvl1pPr>
          </a:lstStyle>
          <a:p>
            <a:r>
              <a:rPr lang="nb-NO"/>
              <a:t>Klikk for å redigere tittelstil</a:t>
            </a:r>
          </a:p>
        </p:txBody>
      </p:sp>
      <p:sp>
        <p:nvSpPr>
          <p:cNvPr id="3" name="Plassholder for tekst 2">
            <a:extLst>
              <a:ext uri="{FF2B5EF4-FFF2-40B4-BE49-F238E27FC236}">
                <a16:creationId xmlns:a16="http://schemas.microsoft.com/office/drawing/2014/main" id="{2EAEFE03-40F7-43E8-8E4C-CBA79E95B9B5}"/>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9E6146BD-4404-42F0-A84A-96C04A80ECE7}"/>
              </a:ext>
            </a:extLst>
          </p:cNvPr>
          <p:cNvSpPr>
            <a:spLocks noGrp="1"/>
          </p:cNvSpPr>
          <p:nvPr>
            <p:ph type="dt" sz="half" idx="10"/>
          </p:nvPr>
        </p:nvSpPr>
        <p:spPr/>
        <p:txBody>
          <a:bodyPr/>
          <a:lstStyle/>
          <a:p>
            <a:fld id="{E5592DF9-EE95-41E8-A360-3BEF65CECD1D}" type="datetimeFigureOut">
              <a:rPr lang="nb-NO" smtClean="0"/>
              <a:t>08.01.2024</a:t>
            </a:fld>
            <a:endParaRPr lang="nb-NO"/>
          </a:p>
        </p:txBody>
      </p:sp>
      <p:sp>
        <p:nvSpPr>
          <p:cNvPr id="5" name="Plassholder for bunntekst 4">
            <a:extLst>
              <a:ext uri="{FF2B5EF4-FFF2-40B4-BE49-F238E27FC236}">
                <a16:creationId xmlns:a16="http://schemas.microsoft.com/office/drawing/2014/main" id="{07318686-2150-494C-AA90-3682FEA450A6}"/>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DC24043C-AB6C-4D62-885F-006C7E3DAF38}"/>
              </a:ext>
            </a:extLst>
          </p:cNvPr>
          <p:cNvSpPr>
            <a:spLocks noGrp="1"/>
          </p:cNvSpPr>
          <p:nvPr>
            <p:ph type="sldNum" sz="quarter" idx="12"/>
          </p:nvPr>
        </p:nvSpPr>
        <p:spPr/>
        <p:txBody>
          <a:bodyPr/>
          <a:lstStyle/>
          <a:p>
            <a:fld id="{610ADD23-2099-4D79-8643-1B7DAC60D4F7}" type="slidenum">
              <a:rPr lang="nb-NO" smtClean="0"/>
              <a:t>‹#›</a:t>
            </a:fld>
            <a:endParaRPr lang="nb-NO"/>
          </a:p>
        </p:txBody>
      </p:sp>
    </p:spTree>
    <p:extLst>
      <p:ext uri="{BB962C8B-B14F-4D97-AF65-F5344CB8AC3E}">
        <p14:creationId xmlns:p14="http://schemas.microsoft.com/office/powerpoint/2010/main" val="30519447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CF6205C-1F17-4E58-91EE-5CA1263373A0}"/>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B4080765-C841-45A6-89A3-25A0FFEDB6BD}"/>
              </a:ext>
            </a:extLst>
          </p:cNvPr>
          <p:cNvSpPr>
            <a:spLocks noGrp="1"/>
          </p:cNvSpPr>
          <p:nvPr>
            <p:ph sz="half" idx="1"/>
          </p:nvPr>
        </p:nvSpPr>
        <p:spPr>
          <a:xfrm>
            <a:off x="628650" y="1369219"/>
            <a:ext cx="3886200" cy="3263504"/>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398A5F0F-0002-463E-92E7-42E772712BDD}"/>
              </a:ext>
            </a:extLst>
          </p:cNvPr>
          <p:cNvSpPr>
            <a:spLocks noGrp="1"/>
          </p:cNvSpPr>
          <p:nvPr>
            <p:ph sz="half" idx="2"/>
          </p:nvPr>
        </p:nvSpPr>
        <p:spPr>
          <a:xfrm>
            <a:off x="4629150" y="1369219"/>
            <a:ext cx="3886200" cy="3263504"/>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480F2DFF-3B32-4CE6-B058-009E23CA914B}"/>
              </a:ext>
            </a:extLst>
          </p:cNvPr>
          <p:cNvSpPr>
            <a:spLocks noGrp="1"/>
          </p:cNvSpPr>
          <p:nvPr>
            <p:ph type="dt" sz="half" idx="10"/>
          </p:nvPr>
        </p:nvSpPr>
        <p:spPr/>
        <p:txBody>
          <a:bodyPr/>
          <a:lstStyle/>
          <a:p>
            <a:fld id="{E5592DF9-EE95-41E8-A360-3BEF65CECD1D}" type="datetimeFigureOut">
              <a:rPr lang="nb-NO" smtClean="0"/>
              <a:t>08.01.2024</a:t>
            </a:fld>
            <a:endParaRPr lang="nb-NO"/>
          </a:p>
        </p:txBody>
      </p:sp>
      <p:sp>
        <p:nvSpPr>
          <p:cNvPr id="6" name="Plassholder for bunntekst 5">
            <a:extLst>
              <a:ext uri="{FF2B5EF4-FFF2-40B4-BE49-F238E27FC236}">
                <a16:creationId xmlns:a16="http://schemas.microsoft.com/office/drawing/2014/main" id="{DDCA5EF0-C316-49F7-8E78-841FD6FFF497}"/>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AD460EAD-60DD-4617-B218-FA115DA4ABD8}"/>
              </a:ext>
            </a:extLst>
          </p:cNvPr>
          <p:cNvSpPr>
            <a:spLocks noGrp="1"/>
          </p:cNvSpPr>
          <p:nvPr>
            <p:ph type="sldNum" sz="quarter" idx="12"/>
          </p:nvPr>
        </p:nvSpPr>
        <p:spPr/>
        <p:txBody>
          <a:bodyPr/>
          <a:lstStyle/>
          <a:p>
            <a:fld id="{610ADD23-2099-4D79-8643-1B7DAC60D4F7}" type="slidenum">
              <a:rPr lang="nb-NO" smtClean="0"/>
              <a:t>‹#›</a:t>
            </a:fld>
            <a:endParaRPr lang="nb-NO"/>
          </a:p>
        </p:txBody>
      </p:sp>
    </p:spTree>
    <p:extLst>
      <p:ext uri="{BB962C8B-B14F-4D97-AF65-F5344CB8AC3E}">
        <p14:creationId xmlns:p14="http://schemas.microsoft.com/office/powerpoint/2010/main" val="15881849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4D8CCAD-7FD6-4B5A-9D42-E510EAC7BD5C}"/>
              </a:ext>
            </a:extLst>
          </p:cNvPr>
          <p:cNvSpPr>
            <a:spLocks noGrp="1"/>
          </p:cNvSpPr>
          <p:nvPr>
            <p:ph type="title"/>
          </p:nvPr>
        </p:nvSpPr>
        <p:spPr>
          <a:xfrm>
            <a:off x="629841" y="273844"/>
            <a:ext cx="7886700" cy="994172"/>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CFF879B2-496E-49CE-A2CB-34FB5541D393}"/>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EB647F59-11BB-4D7A-9E50-EDECB6FDA1FF}"/>
              </a:ext>
            </a:extLst>
          </p:cNvPr>
          <p:cNvSpPr>
            <a:spLocks noGrp="1"/>
          </p:cNvSpPr>
          <p:nvPr>
            <p:ph sz="half" idx="2"/>
          </p:nvPr>
        </p:nvSpPr>
        <p:spPr>
          <a:xfrm>
            <a:off x="629842" y="1878806"/>
            <a:ext cx="3868340" cy="2763441"/>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78E3E759-640D-4818-8586-ABEFC0E6480B}"/>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5F2AB7EB-0EDE-4816-A3E8-555D744086D7}"/>
              </a:ext>
            </a:extLst>
          </p:cNvPr>
          <p:cNvSpPr>
            <a:spLocks noGrp="1"/>
          </p:cNvSpPr>
          <p:nvPr>
            <p:ph sz="quarter" idx="4"/>
          </p:nvPr>
        </p:nvSpPr>
        <p:spPr>
          <a:xfrm>
            <a:off x="4629150" y="1878806"/>
            <a:ext cx="3887391" cy="2763441"/>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E0F4E4A4-043B-4CBA-B023-D1778D70DA6A}"/>
              </a:ext>
            </a:extLst>
          </p:cNvPr>
          <p:cNvSpPr>
            <a:spLocks noGrp="1"/>
          </p:cNvSpPr>
          <p:nvPr>
            <p:ph type="dt" sz="half" idx="10"/>
          </p:nvPr>
        </p:nvSpPr>
        <p:spPr/>
        <p:txBody>
          <a:bodyPr/>
          <a:lstStyle/>
          <a:p>
            <a:fld id="{E5592DF9-EE95-41E8-A360-3BEF65CECD1D}" type="datetimeFigureOut">
              <a:rPr lang="nb-NO" smtClean="0"/>
              <a:t>08.01.2024</a:t>
            </a:fld>
            <a:endParaRPr lang="nb-NO"/>
          </a:p>
        </p:txBody>
      </p:sp>
      <p:sp>
        <p:nvSpPr>
          <p:cNvPr id="8" name="Plassholder for bunntekst 7">
            <a:extLst>
              <a:ext uri="{FF2B5EF4-FFF2-40B4-BE49-F238E27FC236}">
                <a16:creationId xmlns:a16="http://schemas.microsoft.com/office/drawing/2014/main" id="{D5C1246B-C3A4-43A6-9CC9-6A58DE63FEDC}"/>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68D729E2-2DDD-4CDD-9F30-4C957F9EC5E7}"/>
              </a:ext>
            </a:extLst>
          </p:cNvPr>
          <p:cNvSpPr>
            <a:spLocks noGrp="1"/>
          </p:cNvSpPr>
          <p:nvPr>
            <p:ph type="sldNum" sz="quarter" idx="12"/>
          </p:nvPr>
        </p:nvSpPr>
        <p:spPr/>
        <p:txBody>
          <a:bodyPr/>
          <a:lstStyle/>
          <a:p>
            <a:fld id="{610ADD23-2099-4D79-8643-1B7DAC60D4F7}" type="slidenum">
              <a:rPr lang="nb-NO" smtClean="0"/>
              <a:t>‹#›</a:t>
            </a:fld>
            <a:endParaRPr lang="nb-NO"/>
          </a:p>
        </p:txBody>
      </p:sp>
    </p:spTree>
    <p:extLst>
      <p:ext uri="{BB962C8B-B14F-4D97-AF65-F5344CB8AC3E}">
        <p14:creationId xmlns:p14="http://schemas.microsoft.com/office/powerpoint/2010/main" val="23779098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0B78252-C6A7-43FC-B791-3679449BCCB5}"/>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8AC40BF5-3EA6-4EFC-BFC5-61E65EDE8A44}"/>
              </a:ext>
            </a:extLst>
          </p:cNvPr>
          <p:cNvSpPr>
            <a:spLocks noGrp="1"/>
          </p:cNvSpPr>
          <p:nvPr>
            <p:ph type="dt" sz="half" idx="10"/>
          </p:nvPr>
        </p:nvSpPr>
        <p:spPr/>
        <p:txBody>
          <a:bodyPr/>
          <a:lstStyle/>
          <a:p>
            <a:fld id="{E5592DF9-EE95-41E8-A360-3BEF65CECD1D}" type="datetimeFigureOut">
              <a:rPr lang="nb-NO" smtClean="0"/>
              <a:t>08.01.2024</a:t>
            </a:fld>
            <a:endParaRPr lang="nb-NO"/>
          </a:p>
        </p:txBody>
      </p:sp>
      <p:sp>
        <p:nvSpPr>
          <p:cNvPr id="4" name="Plassholder for bunntekst 3">
            <a:extLst>
              <a:ext uri="{FF2B5EF4-FFF2-40B4-BE49-F238E27FC236}">
                <a16:creationId xmlns:a16="http://schemas.microsoft.com/office/drawing/2014/main" id="{9A6836D6-E606-4196-AC86-C549F72A82B5}"/>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82CCFC5C-4F90-430C-9183-903BC6425E04}"/>
              </a:ext>
            </a:extLst>
          </p:cNvPr>
          <p:cNvSpPr>
            <a:spLocks noGrp="1"/>
          </p:cNvSpPr>
          <p:nvPr>
            <p:ph type="sldNum" sz="quarter" idx="12"/>
          </p:nvPr>
        </p:nvSpPr>
        <p:spPr/>
        <p:txBody>
          <a:bodyPr/>
          <a:lstStyle/>
          <a:p>
            <a:fld id="{610ADD23-2099-4D79-8643-1B7DAC60D4F7}" type="slidenum">
              <a:rPr lang="nb-NO" smtClean="0"/>
              <a:t>‹#›</a:t>
            </a:fld>
            <a:endParaRPr lang="nb-NO"/>
          </a:p>
        </p:txBody>
      </p:sp>
    </p:spTree>
    <p:extLst>
      <p:ext uri="{BB962C8B-B14F-4D97-AF65-F5344CB8AC3E}">
        <p14:creationId xmlns:p14="http://schemas.microsoft.com/office/powerpoint/2010/main" val="41082676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1CA8E7CD-412C-405D-A90D-890886776116}"/>
              </a:ext>
            </a:extLst>
          </p:cNvPr>
          <p:cNvSpPr>
            <a:spLocks noGrp="1"/>
          </p:cNvSpPr>
          <p:nvPr>
            <p:ph type="dt" sz="half" idx="10"/>
          </p:nvPr>
        </p:nvSpPr>
        <p:spPr/>
        <p:txBody>
          <a:bodyPr/>
          <a:lstStyle/>
          <a:p>
            <a:fld id="{E5592DF9-EE95-41E8-A360-3BEF65CECD1D}" type="datetimeFigureOut">
              <a:rPr lang="nb-NO" smtClean="0"/>
              <a:t>08.01.2024</a:t>
            </a:fld>
            <a:endParaRPr lang="nb-NO"/>
          </a:p>
        </p:txBody>
      </p:sp>
      <p:sp>
        <p:nvSpPr>
          <p:cNvPr id="3" name="Plassholder for bunntekst 2">
            <a:extLst>
              <a:ext uri="{FF2B5EF4-FFF2-40B4-BE49-F238E27FC236}">
                <a16:creationId xmlns:a16="http://schemas.microsoft.com/office/drawing/2014/main" id="{2A5644B0-5233-41BB-A8F6-DAF1B260AD3F}"/>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F4590FFE-2CC4-4A21-8FB3-4EC543DF2493}"/>
              </a:ext>
            </a:extLst>
          </p:cNvPr>
          <p:cNvSpPr>
            <a:spLocks noGrp="1"/>
          </p:cNvSpPr>
          <p:nvPr>
            <p:ph type="sldNum" sz="quarter" idx="12"/>
          </p:nvPr>
        </p:nvSpPr>
        <p:spPr/>
        <p:txBody>
          <a:bodyPr/>
          <a:lstStyle/>
          <a:p>
            <a:fld id="{610ADD23-2099-4D79-8643-1B7DAC60D4F7}" type="slidenum">
              <a:rPr lang="nb-NO" smtClean="0"/>
              <a:t>‹#›</a:t>
            </a:fld>
            <a:endParaRPr lang="nb-NO"/>
          </a:p>
        </p:txBody>
      </p:sp>
    </p:spTree>
    <p:extLst>
      <p:ext uri="{BB962C8B-B14F-4D97-AF65-F5344CB8AC3E}">
        <p14:creationId xmlns:p14="http://schemas.microsoft.com/office/powerpoint/2010/main" val="22181342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ext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b-NO"/>
          </a:p>
        </p:txBody>
      </p:sp>
      <p:sp>
        <p:nvSpPr>
          <p:cNvPr id="3" name="Content Placeholder 2"/>
          <p:cNvSpPr>
            <a:spLocks noGrp="1"/>
          </p:cNvSpPr>
          <p:nvPr>
            <p:ph idx="1"/>
          </p:nvPr>
        </p:nvSpPr>
        <p:spPr>
          <a:xfrm>
            <a:off x="587253" y="1594843"/>
            <a:ext cx="3944079" cy="28501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p:cNvSpPr>
            <a:spLocks noGrp="1"/>
          </p:cNvSpPr>
          <p:nvPr>
            <p:ph type="dt" sz="half" idx="10"/>
          </p:nvPr>
        </p:nvSpPr>
        <p:spPr/>
        <p:txBody>
          <a:bodyPr/>
          <a:lstStyle/>
          <a:p>
            <a:fld id="{855682A3-06B6-6749-9F7A-2916A03F484F}" type="datetime1">
              <a:rPr lang="nb-NO" smtClean="0"/>
              <a:t>09.01.2024</a:t>
            </a:fld>
            <a:endParaRPr lang="nb-NO" dirty="0"/>
          </a:p>
        </p:txBody>
      </p:sp>
      <p:sp>
        <p:nvSpPr>
          <p:cNvPr id="6" name="Slide Number Placeholder 5"/>
          <p:cNvSpPr>
            <a:spLocks noGrp="1"/>
          </p:cNvSpPr>
          <p:nvPr>
            <p:ph type="sldNum" sz="quarter" idx="12"/>
          </p:nvPr>
        </p:nvSpPr>
        <p:spPr/>
        <p:txBody>
          <a:bodyPr/>
          <a:lstStyle/>
          <a:p>
            <a:fld id="{28385D78-4187-AD4C-B928-A8579EE9A756}" type="slidenum">
              <a:rPr lang="nb-NO" smtClean="0"/>
              <a:t>‹#›</a:t>
            </a:fld>
            <a:endParaRPr lang="nb-NO"/>
          </a:p>
        </p:txBody>
      </p:sp>
      <p:sp>
        <p:nvSpPr>
          <p:cNvPr id="7" name="Rectangle 6"/>
          <p:cNvSpPr/>
          <p:nvPr userDrawn="1"/>
        </p:nvSpPr>
        <p:spPr>
          <a:xfrm>
            <a:off x="154070" y="165723"/>
            <a:ext cx="8831090" cy="53559"/>
          </a:xfrm>
          <a:prstGeom prst="rect">
            <a:avLst/>
          </a:prstGeom>
          <a:solidFill>
            <a:srgbClr val="4B4CA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cxnSp>
        <p:nvCxnSpPr>
          <p:cNvPr id="8" name="Straight Connector 7"/>
          <p:cNvCxnSpPr/>
          <p:nvPr userDrawn="1"/>
        </p:nvCxnSpPr>
        <p:spPr>
          <a:xfrm>
            <a:off x="656103" y="1335106"/>
            <a:ext cx="323133" cy="0"/>
          </a:xfrm>
          <a:prstGeom prst="line">
            <a:avLst/>
          </a:prstGeom>
          <a:ln w="6350" cmpd="sng">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9" name="Content Placeholder 2"/>
          <p:cNvSpPr>
            <a:spLocks noGrp="1"/>
          </p:cNvSpPr>
          <p:nvPr>
            <p:ph idx="13"/>
          </p:nvPr>
        </p:nvSpPr>
        <p:spPr>
          <a:xfrm>
            <a:off x="4673870" y="1594843"/>
            <a:ext cx="3944079" cy="28501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1854029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2269C3B-B504-4E89-8912-1CB0EE79DBC5}"/>
              </a:ext>
            </a:extLst>
          </p:cNvPr>
          <p:cNvSpPr>
            <a:spLocks noGrp="1"/>
          </p:cNvSpPr>
          <p:nvPr>
            <p:ph type="title"/>
          </p:nvPr>
        </p:nvSpPr>
        <p:spPr>
          <a:xfrm>
            <a:off x="629841" y="342900"/>
            <a:ext cx="2949178" cy="1200150"/>
          </a:xfrm>
        </p:spPr>
        <p:txBody>
          <a:bodyPr anchor="b"/>
          <a:lstStyle>
            <a:lvl1pPr>
              <a:defRPr sz="2400"/>
            </a:lvl1pPr>
          </a:lstStyle>
          <a:p>
            <a:r>
              <a:rPr lang="nb-NO"/>
              <a:t>Klikk for å redigere tittelstil</a:t>
            </a:r>
          </a:p>
        </p:txBody>
      </p:sp>
      <p:sp>
        <p:nvSpPr>
          <p:cNvPr id="3" name="Plassholder for innhold 2">
            <a:extLst>
              <a:ext uri="{FF2B5EF4-FFF2-40B4-BE49-F238E27FC236}">
                <a16:creationId xmlns:a16="http://schemas.microsoft.com/office/drawing/2014/main" id="{86DAB257-E753-4A6F-A710-4371510BED4E}"/>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5D51BD62-0FAF-4867-A775-4FDBA9E1B48A}"/>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67ECAB01-6690-4FFF-81F4-F394A0CA7B87}"/>
              </a:ext>
            </a:extLst>
          </p:cNvPr>
          <p:cNvSpPr>
            <a:spLocks noGrp="1"/>
          </p:cNvSpPr>
          <p:nvPr>
            <p:ph type="dt" sz="half" idx="10"/>
          </p:nvPr>
        </p:nvSpPr>
        <p:spPr/>
        <p:txBody>
          <a:bodyPr/>
          <a:lstStyle/>
          <a:p>
            <a:fld id="{E5592DF9-EE95-41E8-A360-3BEF65CECD1D}" type="datetimeFigureOut">
              <a:rPr lang="nb-NO" smtClean="0"/>
              <a:t>08.01.2024</a:t>
            </a:fld>
            <a:endParaRPr lang="nb-NO"/>
          </a:p>
        </p:txBody>
      </p:sp>
      <p:sp>
        <p:nvSpPr>
          <p:cNvPr id="6" name="Plassholder for bunntekst 5">
            <a:extLst>
              <a:ext uri="{FF2B5EF4-FFF2-40B4-BE49-F238E27FC236}">
                <a16:creationId xmlns:a16="http://schemas.microsoft.com/office/drawing/2014/main" id="{BA596E19-ADFA-42A8-9398-4FE9CA54045B}"/>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EA159911-70A1-44F7-BF64-FC859709C4CA}"/>
              </a:ext>
            </a:extLst>
          </p:cNvPr>
          <p:cNvSpPr>
            <a:spLocks noGrp="1"/>
          </p:cNvSpPr>
          <p:nvPr>
            <p:ph type="sldNum" sz="quarter" idx="12"/>
          </p:nvPr>
        </p:nvSpPr>
        <p:spPr/>
        <p:txBody>
          <a:bodyPr/>
          <a:lstStyle/>
          <a:p>
            <a:fld id="{610ADD23-2099-4D79-8643-1B7DAC60D4F7}" type="slidenum">
              <a:rPr lang="nb-NO" smtClean="0"/>
              <a:t>‹#›</a:t>
            </a:fld>
            <a:endParaRPr lang="nb-NO"/>
          </a:p>
        </p:txBody>
      </p:sp>
    </p:spTree>
    <p:extLst>
      <p:ext uri="{BB962C8B-B14F-4D97-AF65-F5344CB8AC3E}">
        <p14:creationId xmlns:p14="http://schemas.microsoft.com/office/powerpoint/2010/main" val="16109841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7B2F2D8-C2E6-43E0-9683-14F51D7DB430}"/>
              </a:ext>
            </a:extLst>
          </p:cNvPr>
          <p:cNvSpPr>
            <a:spLocks noGrp="1"/>
          </p:cNvSpPr>
          <p:nvPr>
            <p:ph type="title"/>
          </p:nvPr>
        </p:nvSpPr>
        <p:spPr>
          <a:xfrm>
            <a:off x="629841" y="342900"/>
            <a:ext cx="2949178" cy="1200150"/>
          </a:xfrm>
        </p:spPr>
        <p:txBody>
          <a:bodyPr anchor="b"/>
          <a:lstStyle>
            <a:lvl1pPr>
              <a:defRPr sz="2400"/>
            </a:lvl1pPr>
          </a:lstStyle>
          <a:p>
            <a:r>
              <a:rPr lang="nb-NO"/>
              <a:t>Klikk for å redigere tittelstil</a:t>
            </a:r>
          </a:p>
        </p:txBody>
      </p:sp>
      <p:sp>
        <p:nvSpPr>
          <p:cNvPr id="3" name="Plassholder for bilde 2">
            <a:extLst>
              <a:ext uri="{FF2B5EF4-FFF2-40B4-BE49-F238E27FC236}">
                <a16:creationId xmlns:a16="http://schemas.microsoft.com/office/drawing/2014/main" id="{92E6CE44-96A6-4BF3-B939-01A0612F03F7}"/>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nb-NO"/>
          </a:p>
        </p:txBody>
      </p:sp>
      <p:sp>
        <p:nvSpPr>
          <p:cNvPr id="4" name="Plassholder for tekst 3">
            <a:extLst>
              <a:ext uri="{FF2B5EF4-FFF2-40B4-BE49-F238E27FC236}">
                <a16:creationId xmlns:a16="http://schemas.microsoft.com/office/drawing/2014/main" id="{CEE19EF9-CB57-40BA-8773-B1520737A1D5}"/>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49C86F82-8369-4DA9-A08C-BB46006D5C62}"/>
              </a:ext>
            </a:extLst>
          </p:cNvPr>
          <p:cNvSpPr>
            <a:spLocks noGrp="1"/>
          </p:cNvSpPr>
          <p:nvPr>
            <p:ph type="dt" sz="half" idx="10"/>
          </p:nvPr>
        </p:nvSpPr>
        <p:spPr/>
        <p:txBody>
          <a:bodyPr/>
          <a:lstStyle/>
          <a:p>
            <a:fld id="{E5592DF9-EE95-41E8-A360-3BEF65CECD1D}" type="datetimeFigureOut">
              <a:rPr lang="nb-NO" smtClean="0"/>
              <a:t>08.01.2024</a:t>
            </a:fld>
            <a:endParaRPr lang="nb-NO"/>
          </a:p>
        </p:txBody>
      </p:sp>
      <p:sp>
        <p:nvSpPr>
          <p:cNvPr id="6" name="Plassholder for bunntekst 5">
            <a:extLst>
              <a:ext uri="{FF2B5EF4-FFF2-40B4-BE49-F238E27FC236}">
                <a16:creationId xmlns:a16="http://schemas.microsoft.com/office/drawing/2014/main" id="{CF4EFBC0-8773-423D-9344-78F2F4BF8725}"/>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4708DEE8-367C-4810-8AB4-B2E868D46821}"/>
              </a:ext>
            </a:extLst>
          </p:cNvPr>
          <p:cNvSpPr>
            <a:spLocks noGrp="1"/>
          </p:cNvSpPr>
          <p:nvPr>
            <p:ph type="sldNum" sz="quarter" idx="12"/>
          </p:nvPr>
        </p:nvSpPr>
        <p:spPr/>
        <p:txBody>
          <a:bodyPr/>
          <a:lstStyle/>
          <a:p>
            <a:fld id="{610ADD23-2099-4D79-8643-1B7DAC60D4F7}" type="slidenum">
              <a:rPr lang="nb-NO" smtClean="0"/>
              <a:t>‹#›</a:t>
            </a:fld>
            <a:endParaRPr lang="nb-NO"/>
          </a:p>
        </p:txBody>
      </p:sp>
    </p:spTree>
    <p:extLst>
      <p:ext uri="{BB962C8B-B14F-4D97-AF65-F5344CB8AC3E}">
        <p14:creationId xmlns:p14="http://schemas.microsoft.com/office/powerpoint/2010/main" val="10492877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C0598AB-7F8B-4491-930B-95A6B472DEE4}"/>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26146D83-5BCC-4E21-ABD3-3A4B54B39AED}"/>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D76BC4AA-9781-4773-A6E4-7212C59296CC}"/>
              </a:ext>
            </a:extLst>
          </p:cNvPr>
          <p:cNvSpPr>
            <a:spLocks noGrp="1"/>
          </p:cNvSpPr>
          <p:nvPr>
            <p:ph type="dt" sz="half" idx="10"/>
          </p:nvPr>
        </p:nvSpPr>
        <p:spPr/>
        <p:txBody>
          <a:bodyPr/>
          <a:lstStyle/>
          <a:p>
            <a:fld id="{E5592DF9-EE95-41E8-A360-3BEF65CECD1D}" type="datetimeFigureOut">
              <a:rPr lang="nb-NO" smtClean="0"/>
              <a:t>08.01.2024</a:t>
            </a:fld>
            <a:endParaRPr lang="nb-NO"/>
          </a:p>
        </p:txBody>
      </p:sp>
      <p:sp>
        <p:nvSpPr>
          <p:cNvPr id="5" name="Plassholder for bunntekst 4">
            <a:extLst>
              <a:ext uri="{FF2B5EF4-FFF2-40B4-BE49-F238E27FC236}">
                <a16:creationId xmlns:a16="http://schemas.microsoft.com/office/drawing/2014/main" id="{AA46C945-2E03-4C9F-811F-DE8CB29DE541}"/>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1146B4A2-1B9A-4255-B19F-4C4F48C3D0CD}"/>
              </a:ext>
            </a:extLst>
          </p:cNvPr>
          <p:cNvSpPr>
            <a:spLocks noGrp="1"/>
          </p:cNvSpPr>
          <p:nvPr>
            <p:ph type="sldNum" sz="quarter" idx="12"/>
          </p:nvPr>
        </p:nvSpPr>
        <p:spPr/>
        <p:txBody>
          <a:bodyPr/>
          <a:lstStyle/>
          <a:p>
            <a:fld id="{610ADD23-2099-4D79-8643-1B7DAC60D4F7}" type="slidenum">
              <a:rPr lang="nb-NO" smtClean="0"/>
              <a:t>‹#›</a:t>
            </a:fld>
            <a:endParaRPr lang="nb-NO"/>
          </a:p>
        </p:txBody>
      </p:sp>
    </p:spTree>
    <p:extLst>
      <p:ext uri="{BB962C8B-B14F-4D97-AF65-F5344CB8AC3E}">
        <p14:creationId xmlns:p14="http://schemas.microsoft.com/office/powerpoint/2010/main" val="6329306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45BC7A89-7596-43D2-977E-81AA6638C89F}"/>
              </a:ext>
            </a:extLst>
          </p:cNvPr>
          <p:cNvSpPr>
            <a:spLocks noGrp="1"/>
          </p:cNvSpPr>
          <p:nvPr>
            <p:ph type="title" orient="vert"/>
          </p:nvPr>
        </p:nvSpPr>
        <p:spPr>
          <a:xfrm>
            <a:off x="6543675" y="273844"/>
            <a:ext cx="1971675" cy="4358879"/>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48CB5883-1F30-4D03-9DC4-7000450A2271}"/>
              </a:ext>
            </a:extLst>
          </p:cNvPr>
          <p:cNvSpPr>
            <a:spLocks noGrp="1"/>
          </p:cNvSpPr>
          <p:nvPr>
            <p:ph type="body" orient="vert" idx="1"/>
          </p:nvPr>
        </p:nvSpPr>
        <p:spPr>
          <a:xfrm>
            <a:off x="628650" y="273844"/>
            <a:ext cx="5800725" cy="4358879"/>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21822256-AE2D-4DF1-BBDC-2285672BE451}"/>
              </a:ext>
            </a:extLst>
          </p:cNvPr>
          <p:cNvSpPr>
            <a:spLocks noGrp="1"/>
          </p:cNvSpPr>
          <p:nvPr>
            <p:ph type="dt" sz="half" idx="10"/>
          </p:nvPr>
        </p:nvSpPr>
        <p:spPr/>
        <p:txBody>
          <a:bodyPr/>
          <a:lstStyle/>
          <a:p>
            <a:fld id="{E5592DF9-EE95-41E8-A360-3BEF65CECD1D}" type="datetimeFigureOut">
              <a:rPr lang="nb-NO" smtClean="0"/>
              <a:t>08.01.2024</a:t>
            </a:fld>
            <a:endParaRPr lang="nb-NO"/>
          </a:p>
        </p:txBody>
      </p:sp>
      <p:sp>
        <p:nvSpPr>
          <p:cNvPr id="5" name="Plassholder for bunntekst 4">
            <a:extLst>
              <a:ext uri="{FF2B5EF4-FFF2-40B4-BE49-F238E27FC236}">
                <a16:creationId xmlns:a16="http://schemas.microsoft.com/office/drawing/2014/main" id="{31AD739F-D20E-47A7-9C85-4591F3958C6C}"/>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4FEC87D9-6163-410A-BDCC-68564B0E13D8}"/>
              </a:ext>
            </a:extLst>
          </p:cNvPr>
          <p:cNvSpPr>
            <a:spLocks noGrp="1"/>
          </p:cNvSpPr>
          <p:nvPr>
            <p:ph type="sldNum" sz="quarter" idx="12"/>
          </p:nvPr>
        </p:nvSpPr>
        <p:spPr/>
        <p:txBody>
          <a:bodyPr/>
          <a:lstStyle/>
          <a:p>
            <a:fld id="{610ADD23-2099-4D79-8643-1B7DAC60D4F7}" type="slidenum">
              <a:rPr lang="nb-NO" smtClean="0"/>
              <a:t>‹#›</a:t>
            </a:fld>
            <a:endParaRPr lang="nb-NO"/>
          </a:p>
        </p:txBody>
      </p:sp>
    </p:spTree>
    <p:extLst>
      <p:ext uri="{BB962C8B-B14F-4D97-AF65-F5344CB8AC3E}">
        <p14:creationId xmlns:p14="http://schemas.microsoft.com/office/powerpoint/2010/main" val="40904575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bl">
  <p:cSld name="Tittel og tabell">
    <p:spTree>
      <p:nvGrpSpPr>
        <p:cNvPr id="1" name=""/>
        <p:cNvGrpSpPr/>
        <p:nvPr/>
      </p:nvGrpSpPr>
      <p:grpSpPr>
        <a:xfrm>
          <a:off x="0" y="0"/>
          <a:ext cx="0" cy="0"/>
          <a:chOff x="0" y="0"/>
          <a:chExt cx="0" cy="0"/>
        </a:xfrm>
      </p:grpSpPr>
      <p:sp>
        <p:nvSpPr>
          <p:cNvPr id="2" name="Tittel 1"/>
          <p:cNvSpPr>
            <a:spLocks noGrp="1"/>
          </p:cNvSpPr>
          <p:nvPr>
            <p:ph type="title"/>
          </p:nvPr>
        </p:nvSpPr>
        <p:spPr>
          <a:xfrm>
            <a:off x="685800" y="573881"/>
            <a:ext cx="7772400" cy="742950"/>
          </a:xfrm>
        </p:spPr>
        <p:txBody>
          <a:bodyPr/>
          <a:lstStyle/>
          <a:p>
            <a:r>
              <a:rPr lang="nb-NO"/>
              <a:t>Klikk for å redigere tittelstil</a:t>
            </a:r>
          </a:p>
        </p:txBody>
      </p:sp>
      <p:sp>
        <p:nvSpPr>
          <p:cNvPr id="3" name="Plassholder for tabell 2"/>
          <p:cNvSpPr>
            <a:spLocks noGrp="1"/>
          </p:cNvSpPr>
          <p:nvPr>
            <p:ph type="tbl" idx="1"/>
          </p:nvPr>
        </p:nvSpPr>
        <p:spPr>
          <a:xfrm>
            <a:off x="685800" y="1428750"/>
            <a:ext cx="7772400" cy="3086100"/>
          </a:xfrm>
        </p:spPr>
        <p:txBody>
          <a:bodyPr/>
          <a:lstStyle/>
          <a:p>
            <a:pPr lvl="0"/>
            <a:endParaRPr lang="nb-NO" noProof="0"/>
          </a:p>
        </p:txBody>
      </p:sp>
      <p:sp>
        <p:nvSpPr>
          <p:cNvPr id="4" name="Plassholder for lysbildenummer 3">
            <a:extLst>
              <a:ext uri="{FF2B5EF4-FFF2-40B4-BE49-F238E27FC236}">
                <a16:creationId xmlns:a16="http://schemas.microsoft.com/office/drawing/2014/main" id="{9C707AC7-D2F1-4F59-AE9A-998E070A6AA6}"/>
              </a:ext>
            </a:extLst>
          </p:cNvPr>
          <p:cNvSpPr>
            <a:spLocks noGrp="1"/>
          </p:cNvSpPr>
          <p:nvPr>
            <p:ph type="sldNum" sz="quarter" idx="10"/>
          </p:nvPr>
        </p:nvSpPr>
        <p:spPr>
          <a:xfrm>
            <a:off x="6553200" y="4875610"/>
            <a:ext cx="1905000" cy="342900"/>
          </a:xfrm>
        </p:spPr>
        <p:txBody>
          <a:bodyPr/>
          <a:lstStyle>
            <a:lvl1pPr>
              <a:defRPr/>
            </a:lvl1pPr>
          </a:lstStyle>
          <a:p>
            <a:pPr>
              <a:defRPr/>
            </a:pPr>
            <a:fld id="{E8017577-D2BB-4DC9-889D-E252494CD1B2}" type="slidenum">
              <a:rPr lang="nb-NO" altLang="nb-NO"/>
              <a:pPr>
                <a:defRPr/>
              </a:pPr>
              <a:t>‹#›</a:t>
            </a:fld>
            <a:endParaRPr lang="nb-NO" altLang="nb-NO"/>
          </a:p>
        </p:txBody>
      </p:sp>
    </p:spTree>
    <p:extLst>
      <p:ext uri="{BB962C8B-B14F-4D97-AF65-F5344CB8AC3E}">
        <p14:creationId xmlns:p14="http://schemas.microsoft.com/office/powerpoint/2010/main" val="1816093958"/>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 + Text - White">
    <p:spTree>
      <p:nvGrpSpPr>
        <p:cNvPr id="1" name=""/>
        <p:cNvGrpSpPr/>
        <p:nvPr/>
      </p:nvGrpSpPr>
      <p:grpSpPr>
        <a:xfrm>
          <a:off x="0" y="0"/>
          <a:ext cx="0" cy="0"/>
          <a:chOff x="0" y="0"/>
          <a:chExt cx="0" cy="0"/>
        </a:xfrm>
      </p:grpSpPr>
      <p:sp>
        <p:nvSpPr>
          <p:cNvPr id="2" name="Title 1"/>
          <p:cNvSpPr>
            <a:spLocks noGrp="1"/>
          </p:cNvSpPr>
          <p:nvPr>
            <p:ph type="title"/>
          </p:nvPr>
        </p:nvSpPr>
        <p:spPr>
          <a:xfrm>
            <a:off x="4504203" y="428161"/>
            <a:ext cx="4093697" cy="857250"/>
          </a:xfrm>
        </p:spPr>
        <p:txBody>
          <a:bodyPr/>
          <a:lstStyle/>
          <a:p>
            <a:r>
              <a:rPr lang="en-US"/>
              <a:t>Click to edit Master title style</a:t>
            </a:r>
            <a:endParaRPr lang="nb-NO" dirty="0"/>
          </a:p>
        </p:txBody>
      </p:sp>
      <p:sp>
        <p:nvSpPr>
          <p:cNvPr id="3" name="Content Placeholder 2"/>
          <p:cNvSpPr>
            <a:spLocks noGrp="1"/>
          </p:cNvSpPr>
          <p:nvPr>
            <p:ph idx="1"/>
          </p:nvPr>
        </p:nvSpPr>
        <p:spPr>
          <a:xfrm>
            <a:off x="4435353" y="1594843"/>
            <a:ext cx="4162547" cy="28501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dirty="0"/>
          </a:p>
        </p:txBody>
      </p:sp>
      <p:sp>
        <p:nvSpPr>
          <p:cNvPr id="4" name="Date Placeholder 3"/>
          <p:cNvSpPr>
            <a:spLocks noGrp="1"/>
          </p:cNvSpPr>
          <p:nvPr>
            <p:ph type="dt" sz="half" idx="10"/>
          </p:nvPr>
        </p:nvSpPr>
        <p:spPr/>
        <p:txBody>
          <a:bodyPr/>
          <a:lstStyle/>
          <a:p>
            <a:fld id="{6848946D-D622-424F-8802-2FB8329B651D}" type="datetime1">
              <a:rPr lang="nb-NO" smtClean="0"/>
              <a:t>09.01.2024</a:t>
            </a:fld>
            <a:endParaRPr lang="nb-NO" dirty="0"/>
          </a:p>
        </p:txBody>
      </p:sp>
      <p:sp>
        <p:nvSpPr>
          <p:cNvPr id="6" name="Slide Number Placeholder 5"/>
          <p:cNvSpPr>
            <a:spLocks noGrp="1"/>
          </p:cNvSpPr>
          <p:nvPr>
            <p:ph type="sldNum" sz="quarter" idx="12"/>
          </p:nvPr>
        </p:nvSpPr>
        <p:spPr/>
        <p:txBody>
          <a:bodyPr/>
          <a:lstStyle/>
          <a:p>
            <a:fld id="{28385D78-4187-AD4C-B928-A8579EE9A756}" type="slidenum">
              <a:rPr lang="nb-NO" smtClean="0"/>
              <a:t>‹#›</a:t>
            </a:fld>
            <a:endParaRPr lang="nb-NO"/>
          </a:p>
        </p:txBody>
      </p:sp>
      <p:sp>
        <p:nvSpPr>
          <p:cNvPr id="8" name="Rectangle 7"/>
          <p:cNvSpPr/>
          <p:nvPr userDrawn="1"/>
        </p:nvSpPr>
        <p:spPr>
          <a:xfrm>
            <a:off x="4153814" y="165723"/>
            <a:ext cx="4831346" cy="53559"/>
          </a:xfrm>
          <a:prstGeom prst="rect">
            <a:avLst/>
          </a:prstGeom>
          <a:solidFill>
            <a:srgbClr val="4B4CA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0" name="Picture Placeholder 11"/>
          <p:cNvSpPr>
            <a:spLocks noGrp="1"/>
          </p:cNvSpPr>
          <p:nvPr>
            <p:ph type="pic" sz="quarter" idx="13"/>
          </p:nvPr>
        </p:nvSpPr>
        <p:spPr>
          <a:xfrm>
            <a:off x="152400" y="165100"/>
            <a:ext cx="3829050" cy="4530585"/>
          </a:xfrm>
          <a:solidFill>
            <a:srgbClr val="7E9492"/>
          </a:solidFill>
        </p:spPr>
        <p:txBody>
          <a:bodyPr/>
          <a:lstStyle/>
          <a:p>
            <a:r>
              <a:rPr lang="en-US"/>
              <a:t>Click icon to add picture</a:t>
            </a:r>
            <a:endParaRPr lang="nb-NO"/>
          </a:p>
        </p:txBody>
      </p:sp>
      <p:cxnSp>
        <p:nvCxnSpPr>
          <p:cNvPr id="11" name="Straight Connector 10"/>
          <p:cNvCxnSpPr/>
          <p:nvPr userDrawn="1"/>
        </p:nvCxnSpPr>
        <p:spPr>
          <a:xfrm>
            <a:off x="4504203" y="1335106"/>
            <a:ext cx="323133" cy="0"/>
          </a:xfrm>
          <a:prstGeom prst="line">
            <a:avLst/>
          </a:prstGeom>
          <a:ln w="6350" cmpd="sng">
            <a:solidFill>
              <a:schemeClr val="accent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53485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 Pic – White">
    <p:spTree>
      <p:nvGrpSpPr>
        <p:cNvPr id="1" name=""/>
        <p:cNvGrpSpPr/>
        <p:nvPr/>
      </p:nvGrpSpPr>
      <p:grpSpPr>
        <a:xfrm>
          <a:off x="0" y="0"/>
          <a:ext cx="0" cy="0"/>
          <a:chOff x="0" y="0"/>
          <a:chExt cx="0" cy="0"/>
        </a:xfrm>
      </p:grpSpPr>
      <p:sp>
        <p:nvSpPr>
          <p:cNvPr id="2" name="Title 1"/>
          <p:cNvSpPr>
            <a:spLocks noGrp="1"/>
          </p:cNvSpPr>
          <p:nvPr>
            <p:ph type="title"/>
          </p:nvPr>
        </p:nvSpPr>
        <p:spPr>
          <a:xfrm>
            <a:off x="503703" y="428161"/>
            <a:ext cx="4093697" cy="857250"/>
          </a:xfrm>
        </p:spPr>
        <p:txBody>
          <a:bodyPr/>
          <a:lstStyle/>
          <a:p>
            <a:r>
              <a:rPr lang="en-US"/>
              <a:t>Click to edit Master title style</a:t>
            </a:r>
            <a:endParaRPr lang="nb-NO" dirty="0"/>
          </a:p>
        </p:txBody>
      </p:sp>
      <p:sp>
        <p:nvSpPr>
          <p:cNvPr id="3" name="Content Placeholder 2"/>
          <p:cNvSpPr>
            <a:spLocks noGrp="1"/>
          </p:cNvSpPr>
          <p:nvPr>
            <p:ph idx="1"/>
          </p:nvPr>
        </p:nvSpPr>
        <p:spPr>
          <a:xfrm>
            <a:off x="434853" y="1594843"/>
            <a:ext cx="4162547" cy="28501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dirty="0"/>
          </a:p>
        </p:txBody>
      </p:sp>
      <p:sp>
        <p:nvSpPr>
          <p:cNvPr id="4" name="Date Placeholder 3"/>
          <p:cNvSpPr>
            <a:spLocks noGrp="1"/>
          </p:cNvSpPr>
          <p:nvPr>
            <p:ph type="dt" sz="half" idx="10"/>
          </p:nvPr>
        </p:nvSpPr>
        <p:spPr/>
        <p:txBody>
          <a:bodyPr/>
          <a:lstStyle/>
          <a:p>
            <a:fld id="{BD4DE1C8-95FA-0C44-B65E-22A00A393EAE}" type="datetime1">
              <a:rPr lang="nb-NO" smtClean="0"/>
              <a:t>09.01.2024</a:t>
            </a:fld>
            <a:endParaRPr lang="nb-NO" dirty="0"/>
          </a:p>
        </p:txBody>
      </p:sp>
      <p:sp>
        <p:nvSpPr>
          <p:cNvPr id="6" name="Slide Number Placeholder 5"/>
          <p:cNvSpPr>
            <a:spLocks noGrp="1"/>
          </p:cNvSpPr>
          <p:nvPr>
            <p:ph type="sldNum" sz="quarter" idx="12"/>
          </p:nvPr>
        </p:nvSpPr>
        <p:spPr/>
        <p:txBody>
          <a:bodyPr/>
          <a:lstStyle/>
          <a:p>
            <a:fld id="{28385D78-4187-AD4C-B928-A8579EE9A756}" type="slidenum">
              <a:rPr lang="nb-NO" smtClean="0"/>
              <a:t>‹#›</a:t>
            </a:fld>
            <a:endParaRPr lang="nb-NO"/>
          </a:p>
        </p:txBody>
      </p:sp>
      <p:sp>
        <p:nvSpPr>
          <p:cNvPr id="8" name="Rectangle 7"/>
          <p:cNvSpPr/>
          <p:nvPr userDrawn="1"/>
        </p:nvSpPr>
        <p:spPr>
          <a:xfrm>
            <a:off x="153314" y="165723"/>
            <a:ext cx="4831346" cy="53559"/>
          </a:xfrm>
          <a:prstGeom prst="rect">
            <a:avLst/>
          </a:prstGeom>
          <a:solidFill>
            <a:srgbClr val="4B4CA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0" name="Picture Placeholder 11"/>
          <p:cNvSpPr>
            <a:spLocks noGrp="1"/>
          </p:cNvSpPr>
          <p:nvPr>
            <p:ph type="pic" sz="quarter" idx="13"/>
          </p:nvPr>
        </p:nvSpPr>
        <p:spPr>
          <a:xfrm>
            <a:off x="5156110" y="165100"/>
            <a:ext cx="3829050" cy="4530585"/>
          </a:xfrm>
          <a:solidFill>
            <a:srgbClr val="7E9492"/>
          </a:solidFill>
        </p:spPr>
        <p:txBody>
          <a:bodyPr/>
          <a:lstStyle/>
          <a:p>
            <a:r>
              <a:rPr lang="en-US"/>
              <a:t>Click icon to add picture</a:t>
            </a:r>
            <a:endParaRPr lang="nb-NO"/>
          </a:p>
        </p:txBody>
      </p:sp>
      <p:cxnSp>
        <p:nvCxnSpPr>
          <p:cNvPr id="11" name="Straight Connector 10"/>
          <p:cNvCxnSpPr/>
          <p:nvPr userDrawn="1"/>
        </p:nvCxnSpPr>
        <p:spPr>
          <a:xfrm>
            <a:off x="503703" y="1335106"/>
            <a:ext cx="323133" cy="0"/>
          </a:xfrm>
          <a:prstGeom prst="line">
            <a:avLst/>
          </a:prstGeom>
          <a:ln w="6350" cmpd="sng">
            <a:solidFill>
              <a:schemeClr val="accent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175889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aph + Text - White">
    <p:spTree>
      <p:nvGrpSpPr>
        <p:cNvPr id="1" name=""/>
        <p:cNvGrpSpPr/>
        <p:nvPr/>
      </p:nvGrpSpPr>
      <p:grpSpPr>
        <a:xfrm>
          <a:off x="0" y="0"/>
          <a:ext cx="0" cy="0"/>
          <a:chOff x="0" y="0"/>
          <a:chExt cx="0" cy="0"/>
        </a:xfrm>
      </p:grpSpPr>
      <p:sp>
        <p:nvSpPr>
          <p:cNvPr id="2" name="Title 1"/>
          <p:cNvSpPr>
            <a:spLocks noGrp="1"/>
          </p:cNvSpPr>
          <p:nvPr>
            <p:ph type="title"/>
          </p:nvPr>
        </p:nvSpPr>
        <p:spPr>
          <a:xfrm>
            <a:off x="4504203" y="428161"/>
            <a:ext cx="4093697" cy="857250"/>
          </a:xfrm>
        </p:spPr>
        <p:txBody>
          <a:bodyPr/>
          <a:lstStyle/>
          <a:p>
            <a:r>
              <a:rPr lang="en-US"/>
              <a:t>Click to edit Master title style</a:t>
            </a:r>
            <a:endParaRPr lang="nb-NO" dirty="0"/>
          </a:p>
        </p:txBody>
      </p:sp>
      <p:sp>
        <p:nvSpPr>
          <p:cNvPr id="3" name="Content Placeholder 2"/>
          <p:cNvSpPr>
            <a:spLocks noGrp="1"/>
          </p:cNvSpPr>
          <p:nvPr>
            <p:ph idx="1"/>
          </p:nvPr>
        </p:nvSpPr>
        <p:spPr>
          <a:xfrm>
            <a:off x="4435353" y="1594843"/>
            <a:ext cx="4162547" cy="28501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dirty="0"/>
          </a:p>
        </p:txBody>
      </p:sp>
      <p:sp>
        <p:nvSpPr>
          <p:cNvPr id="4" name="Date Placeholder 3"/>
          <p:cNvSpPr>
            <a:spLocks noGrp="1"/>
          </p:cNvSpPr>
          <p:nvPr>
            <p:ph type="dt" sz="half" idx="10"/>
          </p:nvPr>
        </p:nvSpPr>
        <p:spPr/>
        <p:txBody>
          <a:bodyPr/>
          <a:lstStyle/>
          <a:p>
            <a:fld id="{BA5284E7-553A-544F-B01D-3C7B5F9972AA}" type="datetime1">
              <a:rPr lang="nb-NO" smtClean="0"/>
              <a:t>09.01.2024</a:t>
            </a:fld>
            <a:endParaRPr lang="nb-NO" dirty="0"/>
          </a:p>
        </p:txBody>
      </p:sp>
      <p:sp>
        <p:nvSpPr>
          <p:cNvPr id="6" name="Slide Number Placeholder 5"/>
          <p:cNvSpPr>
            <a:spLocks noGrp="1"/>
          </p:cNvSpPr>
          <p:nvPr>
            <p:ph type="sldNum" sz="quarter" idx="12"/>
          </p:nvPr>
        </p:nvSpPr>
        <p:spPr/>
        <p:txBody>
          <a:bodyPr/>
          <a:lstStyle/>
          <a:p>
            <a:fld id="{28385D78-4187-AD4C-B928-A8579EE9A756}" type="slidenum">
              <a:rPr lang="nb-NO" smtClean="0"/>
              <a:t>‹#›</a:t>
            </a:fld>
            <a:endParaRPr lang="nb-NO"/>
          </a:p>
        </p:txBody>
      </p:sp>
      <p:sp>
        <p:nvSpPr>
          <p:cNvPr id="8" name="Rectangle 7"/>
          <p:cNvSpPr/>
          <p:nvPr userDrawn="1"/>
        </p:nvSpPr>
        <p:spPr>
          <a:xfrm>
            <a:off x="4153814" y="165723"/>
            <a:ext cx="4831346" cy="53559"/>
          </a:xfrm>
          <a:prstGeom prst="rect">
            <a:avLst/>
          </a:prstGeom>
          <a:solidFill>
            <a:srgbClr val="4B4CA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cxnSp>
        <p:nvCxnSpPr>
          <p:cNvPr id="11" name="Straight Connector 10"/>
          <p:cNvCxnSpPr/>
          <p:nvPr userDrawn="1"/>
        </p:nvCxnSpPr>
        <p:spPr>
          <a:xfrm>
            <a:off x="4504203" y="1335106"/>
            <a:ext cx="323133" cy="0"/>
          </a:xfrm>
          <a:prstGeom prst="line">
            <a:avLst/>
          </a:prstGeom>
          <a:ln w="6350" cmpd="sng">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4" name="Rectangle 13"/>
          <p:cNvSpPr/>
          <p:nvPr userDrawn="1"/>
        </p:nvSpPr>
        <p:spPr>
          <a:xfrm>
            <a:off x="152400" y="165100"/>
            <a:ext cx="3829050" cy="4530585"/>
          </a:xfrm>
          <a:prstGeom prst="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8" name="Content Placeholder 17"/>
          <p:cNvSpPr>
            <a:spLocks noGrp="1"/>
          </p:cNvSpPr>
          <p:nvPr>
            <p:ph sz="quarter" idx="13" hasCustomPrompt="1"/>
          </p:nvPr>
        </p:nvSpPr>
        <p:spPr>
          <a:xfrm>
            <a:off x="152400" y="165100"/>
            <a:ext cx="3829050" cy="4530585"/>
          </a:xfrm>
        </p:spPr>
        <p:txBody>
          <a:bodyPr/>
          <a:lstStyle>
            <a:lvl1pPr marL="0" indent="0">
              <a:buNone/>
              <a:defRPr baseline="0"/>
            </a:lvl1pPr>
          </a:lstStyle>
          <a:p>
            <a:pPr lvl="0"/>
            <a:r>
              <a:rPr lang="nb-NO" dirty="0"/>
              <a:t>Graph / </a:t>
            </a:r>
            <a:r>
              <a:rPr lang="nb-NO" dirty="0" err="1"/>
              <a:t>Smartart</a:t>
            </a:r>
            <a:endParaRPr lang="nb-NO" dirty="0"/>
          </a:p>
        </p:txBody>
      </p:sp>
    </p:spTree>
    <p:extLst>
      <p:ext uri="{BB962C8B-B14F-4D97-AF65-F5344CB8AC3E}">
        <p14:creationId xmlns:p14="http://schemas.microsoft.com/office/powerpoint/2010/main" val="983028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 Graph - White">
    <p:spTree>
      <p:nvGrpSpPr>
        <p:cNvPr id="1" name=""/>
        <p:cNvGrpSpPr/>
        <p:nvPr/>
      </p:nvGrpSpPr>
      <p:grpSpPr>
        <a:xfrm>
          <a:off x="0" y="0"/>
          <a:ext cx="0" cy="0"/>
          <a:chOff x="0" y="0"/>
          <a:chExt cx="0" cy="0"/>
        </a:xfrm>
      </p:grpSpPr>
      <p:sp>
        <p:nvSpPr>
          <p:cNvPr id="2" name="Title 1"/>
          <p:cNvSpPr>
            <a:spLocks noGrp="1"/>
          </p:cNvSpPr>
          <p:nvPr>
            <p:ph type="title"/>
          </p:nvPr>
        </p:nvSpPr>
        <p:spPr>
          <a:xfrm>
            <a:off x="503703" y="428161"/>
            <a:ext cx="4093697" cy="857250"/>
          </a:xfrm>
        </p:spPr>
        <p:txBody>
          <a:bodyPr/>
          <a:lstStyle/>
          <a:p>
            <a:r>
              <a:rPr lang="en-US"/>
              <a:t>Click to edit Master title style</a:t>
            </a:r>
            <a:endParaRPr lang="nb-NO" dirty="0"/>
          </a:p>
        </p:txBody>
      </p:sp>
      <p:sp>
        <p:nvSpPr>
          <p:cNvPr id="3" name="Content Placeholder 2"/>
          <p:cNvSpPr>
            <a:spLocks noGrp="1"/>
          </p:cNvSpPr>
          <p:nvPr>
            <p:ph idx="1"/>
          </p:nvPr>
        </p:nvSpPr>
        <p:spPr>
          <a:xfrm>
            <a:off x="434853" y="1594843"/>
            <a:ext cx="4162547" cy="28501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dirty="0"/>
          </a:p>
        </p:txBody>
      </p:sp>
      <p:sp>
        <p:nvSpPr>
          <p:cNvPr id="4" name="Date Placeholder 3"/>
          <p:cNvSpPr>
            <a:spLocks noGrp="1"/>
          </p:cNvSpPr>
          <p:nvPr>
            <p:ph type="dt" sz="half" idx="10"/>
          </p:nvPr>
        </p:nvSpPr>
        <p:spPr/>
        <p:txBody>
          <a:bodyPr/>
          <a:lstStyle/>
          <a:p>
            <a:fld id="{85958A71-EED5-D543-A9ED-B6BEFC298E42}" type="datetime1">
              <a:rPr lang="nb-NO" smtClean="0"/>
              <a:t>09.01.2024</a:t>
            </a:fld>
            <a:endParaRPr lang="nb-NO" dirty="0"/>
          </a:p>
        </p:txBody>
      </p:sp>
      <p:sp>
        <p:nvSpPr>
          <p:cNvPr id="6" name="Slide Number Placeholder 5"/>
          <p:cNvSpPr>
            <a:spLocks noGrp="1"/>
          </p:cNvSpPr>
          <p:nvPr>
            <p:ph type="sldNum" sz="quarter" idx="12"/>
          </p:nvPr>
        </p:nvSpPr>
        <p:spPr/>
        <p:txBody>
          <a:bodyPr/>
          <a:lstStyle/>
          <a:p>
            <a:fld id="{28385D78-4187-AD4C-B928-A8579EE9A756}" type="slidenum">
              <a:rPr lang="nb-NO" smtClean="0"/>
              <a:t>‹#›</a:t>
            </a:fld>
            <a:endParaRPr lang="nb-NO"/>
          </a:p>
        </p:txBody>
      </p:sp>
      <p:sp>
        <p:nvSpPr>
          <p:cNvPr id="8" name="Rectangle 7"/>
          <p:cNvSpPr/>
          <p:nvPr userDrawn="1"/>
        </p:nvSpPr>
        <p:spPr>
          <a:xfrm>
            <a:off x="153314" y="165723"/>
            <a:ext cx="4831346" cy="53559"/>
          </a:xfrm>
          <a:prstGeom prst="rect">
            <a:avLst/>
          </a:prstGeom>
          <a:solidFill>
            <a:srgbClr val="4B4CA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cxnSp>
        <p:nvCxnSpPr>
          <p:cNvPr id="11" name="Straight Connector 10"/>
          <p:cNvCxnSpPr/>
          <p:nvPr userDrawn="1"/>
        </p:nvCxnSpPr>
        <p:spPr>
          <a:xfrm>
            <a:off x="503703" y="1335106"/>
            <a:ext cx="323133" cy="0"/>
          </a:xfrm>
          <a:prstGeom prst="line">
            <a:avLst/>
          </a:prstGeom>
          <a:ln w="6350" cmpd="sng">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2" name="Rectangle 11"/>
          <p:cNvSpPr/>
          <p:nvPr userDrawn="1"/>
        </p:nvSpPr>
        <p:spPr>
          <a:xfrm>
            <a:off x="5156110" y="165100"/>
            <a:ext cx="3829050" cy="4530585"/>
          </a:xfrm>
          <a:prstGeom prst="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3" name="Content Placeholder 17"/>
          <p:cNvSpPr>
            <a:spLocks noGrp="1"/>
          </p:cNvSpPr>
          <p:nvPr>
            <p:ph sz="quarter" idx="13" hasCustomPrompt="1"/>
          </p:nvPr>
        </p:nvSpPr>
        <p:spPr>
          <a:xfrm>
            <a:off x="5156110" y="165100"/>
            <a:ext cx="3829050" cy="4530585"/>
          </a:xfrm>
        </p:spPr>
        <p:txBody>
          <a:bodyPr/>
          <a:lstStyle>
            <a:lvl1pPr marL="0" indent="0">
              <a:buNone/>
              <a:defRPr baseline="0"/>
            </a:lvl1pPr>
          </a:lstStyle>
          <a:p>
            <a:pPr lvl="0"/>
            <a:r>
              <a:rPr lang="nb-NO" dirty="0"/>
              <a:t>Graph / </a:t>
            </a:r>
            <a:r>
              <a:rPr lang="nb-NO" dirty="0" err="1"/>
              <a:t>Smartart</a:t>
            </a:r>
            <a:endParaRPr lang="nb-NO" dirty="0"/>
          </a:p>
        </p:txBody>
      </p:sp>
    </p:spTree>
    <p:extLst>
      <p:ext uri="{BB962C8B-B14F-4D97-AF65-F5344CB8AC3E}">
        <p14:creationId xmlns:p14="http://schemas.microsoft.com/office/powerpoint/2010/main" val="1113036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m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8EA6484-330E-984C-9882-A81E3DD5BB46}" type="datetime1">
              <a:rPr lang="nb-NO" smtClean="0"/>
              <a:t>09.01.2024</a:t>
            </a:fld>
            <a:endParaRPr lang="nb-NO" dirty="0"/>
          </a:p>
        </p:txBody>
      </p:sp>
      <p:sp>
        <p:nvSpPr>
          <p:cNvPr id="5" name="Footer Placeholder 4"/>
          <p:cNvSpPr>
            <a:spLocks noGrp="1"/>
          </p:cNvSpPr>
          <p:nvPr>
            <p:ph type="ftr" sz="quarter" idx="11"/>
          </p:nvPr>
        </p:nvSpPr>
        <p:spPr>
          <a:xfrm>
            <a:off x="2986488" y="4834789"/>
            <a:ext cx="2895600" cy="159616"/>
          </a:xfrm>
          <a:prstGeom prst="rect">
            <a:avLst/>
          </a:prstGeom>
        </p:spPr>
        <p:txBody>
          <a:bodyPr/>
          <a:lstStyle/>
          <a:p>
            <a:r>
              <a:rPr lang="nb-NO"/>
              <a:t>Tittel på foredraget</a:t>
            </a:r>
          </a:p>
        </p:txBody>
      </p:sp>
      <p:sp>
        <p:nvSpPr>
          <p:cNvPr id="6" name="Slide Number Placeholder 5"/>
          <p:cNvSpPr>
            <a:spLocks noGrp="1"/>
          </p:cNvSpPr>
          <p:nvPr>
            <p:ph type="sldNum" sz="quarter" idx="12"/>
          </p:nvPr>
        </p:nvSpPr>
        <p:spPr/>
        <p:txBody>
          <a:bodyPr/>
          <a:lstStyle/>
          <a:p>
            <a:fld id="{28385D78-4187-AD4C-B928-A8579EE9A756}" type="slidenum">
              <a:rPr lang="nb-NO" smtClean="0"/>
              <a:t>‹#›</a:t>
            </a:fld>
            <a:endParaRPr lang="nb-NO"/>
          </a:p>
        </p:txBody>
      </p:sp>
    </p:spTree>
    <p:extLst>
      <p:ext uri="{BB962C8B-B14F-4D97-AF65-F5344CB8AC3E}">
        <p14:creationId xmlns:p14="http://schemas.microsoft.com/office/powerpoint/2010/main" val="12786883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 Grey">
    <p:spTree>
      <p:nvGrpSpPr>
        <p:cNvPr id="1" name=""/>
        <p:cNvGrpSpPr/>
        <p:nvPr/>
      </p:nvGrpSpPr>
      <p:grpSpPr>
        <a:xfrm>
          <a:off x="0" y="0"/>
          <a:ext cx="0" cy="0"/>
          <a:chOff x="0" y="0"/>
          <a:chExt cx="0" cy="0"/>
        </a:xfrm>
      </p:grpSpPr>
      <p:sp>
        <p:nvSpPr>
          <p:cNvPr id="7" name="Rectangle 6"/>
          <p:cNvSpPr/>
          <p:nvPr userDrawn="1"/>
        </p:nvSpPr>
        <p:spPr>
          <a:xfrm>
            <a:off x="152400" y="165100"/>
            <a:ext cx="8832760" cy="4530585"/>
          </a:xfrm>
          <a:prstGeom prst="rect">
            <a:avLst/>
          </a:prstGeom>
          <a:solidFill>
            <a:schemeClr val="bg2">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le 1"/>
          <p:cNvSpPr>
            <a:spLocks noGrp="1"/>
          </p:cNvSpPr>
          <p:nvPr>
            <p:ph type="title"/>
          </p:nvPr>
        </p:nvSpPr>
        <p:spPr/>
        <p:txBody>
          <a:bodyPr/>
          <a:lstStyle/>
          <a:p>
            <a:r>
              <a:rPr lang="en-US"/>
              <a:t>Click to edit Master title style</a:t>
            </a:r>
            <a:endParaRPr lang="nb-NO"/>
          </a:p>
        </p:txBody>
      </p:sp>
      <p:sp>
        <p:nvSpPr>
          <p:cNvPr id="4" name="Date Placeholder 3"/>
          <p:cNvSpPr>
            <a:spLocks noGrp="1"/>
          </p:cNvSpPr>
          <p:nvPr>
            <p:ph type="dt" sz="half" idx="10"/>
          </p:nvPr>
        </p:nvSpPr>
        <p:spPr/>
        <p:txBody>
          <a:bodyPr/>
          <a:lstStyle/>
          <a:p>
            <a:fld id="{C6B8EB59-1D71-4341-8167-C53E1D4C973B}" type="datetime1">
              <a:rPr lang="nb-NO" smtClean="0"/>
              <a:t>09.01.2024</a:t>
            </a:fld>
            <a:endParaRPr lang="nb-NO" dirty="0"/>
          </a:p>
        </p:txBody>
      </p:sp>
      <p:sp>
        <p:nvSpPr>
          <p:cNvPr id="6" name="Slide Number Placeholder 5"/>
          <p:cNvSpPr>
            <a:spLocks noGrp="1"/>
          </p:cNvSpPr>
          <p:nvPr>
            <p:ph type="sldNum" sz="quarter" idx="12"/>
          </p:nvPr>
        </p:nvSpPr>
        <p:spPr/>
        <p:txBody>
          <a:bodyPr/>
          <a:lstStyle/>
          <a:p>
            <a:fld id="{28385D78-4187-AD4C-B928-A8579EE9A756}" type="slidenum">
              <a:rPr lang="nb-NO" smtClean="0"/>
              <a:t>‹#›</a:t>
            </a:fld>
            <a:endParaRPr lang="nb-NO"/>
          </a:p>
        </p:txBody>
      </p:sp>
      <p:sp>
        <p:nvSpPr>
          <p:cNvPr id="8" name="Rectangle 7"/>
          <p:cNvSpPr/>
          <p:nvPr userDrawn="1"/>
        </p:nvSpPr>
        <p:spPr>
          <a:xfrm>
            <a:off x="154070" y="165723"/>
            <a:ext cx="8831090" cy="53559"/>
          </a:xfrm>
          <a:prstGeom prst="rect">
            <a:avLst/>
          </a:prstGeom>
          <a:solidFill>
            <a:srgbClr val="4B4CA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cxnSp>
        <p:nvCxnSpPr>
          <p:cNvPr id="9" name="Straight Connector 8"/>
          <p:cNvCxnSpPr/>
          <p:nvPr userDrawn="1"/>
        </p:nvCxnSpPr>
        <p:spPr>
          <a:xfrm>
            <a:off x="656103" y="1335106"/>
            <a:ext cx="323133" cy="0"/>
          </a:xfrm>
          <a:prstGeom prst="line">
            <a:avLst/>
          </a:prstGeom>
          <a:ln w="6350" cmpd="sng">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2" name="Content Placeholder 2"/>
          <p:cNvSpPr>
            <a:spLocks noGrp="1"/>
          </p:cNvSpPr>
          <p:nvPr>
            <p:ph idx="1"/>
          </p:nvPr>
        </p:nvSpPr>
        <p:spPr>
          <a:xfrm>
            <a:off x="587253" y="1594843"/>
            <a:ext cx="3944079" cy="28501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13" name="Content Placeholder 2"/>
          <p:cNvSpPr>
            <a:spLocks noGrp="1"/>
          </p:cNvSpPr>
          <p:nvPr>
            <p:ph idx="13"/>
          </p:nvPr>
        </p:nvSpPr>
        <p:spPr>
          <a:xfrm>
            <a:off x="4673870" y="1594843"/>
            <a:ext cx="3944079" cy="28501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35921899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2.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6103" y="428161"/>
            <a:ext cx="7961846" cy="857250"/>
          </a:xfrm>
          <a:prstGeom prst="rect">
            <a:avLst/>
          </a:prstGeom>
        </p:spPr>
        <p:txBody>
          <a:bodyPr vert="horz" lIns="0" tIns="0" rIns="0" bIns="0" rtlCol="0" anchor="ctr">
            <a:normAutofit/>
          </a:bodyPr>
          <a:lstStyle/>
          <a:p>
            <a:r>
              <a:rPr lang="nb-NO"/>
              <a:t>Klikk for å redigere tittelstil</a:t>
            </a:r>
            <a:endParaRPr lang="nb-NO" dirty="0"/>
          </a:p>
        </p:txBody>
      </p:sp>
      <p:sp>
        <p:nvSpPr>
          <p:cNvPr id="3" name="Text Placeholder 2"/>
          <p:cNvSpPr>
            <a:spLocks noGrp="1"/>
          </p:cNvSpPr>
          <p:nvPr>
            <p:ph type="body" idx="1"/>
          </p:nvPr>
        </p:nvSpPr>
        <p:spPr>
          <a:xfrm>
            <a:off x="587253" y="1594843"/>
            <a:ext cx="8030696" cy="2850156"/>
          </a:xfrm>
          <a:prstGeom prst="rect">
            <a:avLst/>
          </a:prstGeom>
        </p:spPr>
        <p:txBody>
          <a:bodyPr vert="horz" lIns="91440" tIns="0" rIns="91440" bIns="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Date Placeholder 3"/>
          <p:cNvSpPr>
            <a:spLocks noGrp="1"/>
          </p:cNvSpPr>
          <p:nvPr>
            <p:ph type="dt" sz="half" idx="2"/>
          </p:nvPr>
        </p:nvSpPr>
        <p:spPr>
          <a:xfrm>
            <a:off x="1371406" y="4834789"/>
            <a:ext cx="1654282" cy="159616"/>
          </a:xfrm>
          <a:prstGeom prst="rect">
            <a:avLst/>
          </a:prstGeom>
        </p:spPr>
        <p:txBody>
          <a:bodyPr vert="horz" lIns="0" tIns="0" rIns="0" bIns="0" rtlCol="0" anchor="ctr"/>
          <a:lstStyle>
            <a:lvl1pPr algn="l">
              <a:defRPr sz="800">
                <a:solidFill>
                  <a:schemeClr val="tx1"/>
                </a:solidFill>
              </a:defRPr>
            </a:lvl1pPr>
          </a:lstStyle>
          <a:p>
            <a:fld id="{E1F5D854-43BD-7A47-B9A3-6C872AD2D06F}" type="datetime1">
              <a:rPr lang="nb-NO" smtClean="0"/>
              <a:t>09.01.2024</a:t>
            </a:fld>
            <a:endParaRPr lang="nb-NO" dirty="0"/>
          </a:p>
        </p:txBody>
      </p:sp>
      <p:sp>
        <p:nvSpPr>
          <p:cNvPr id="6" name="Slide Number Placeholder 5"/>
          <p:cNvSpPr>
            <a:spLocks noGrp="1"/>
          </p:cNvSpPr>
          <p:nvPr>
            <p:ph type="sldNum" sz="quarter" idx="4"/>
          </p:nvPr>
        </p:nvSpPr>
        <p:spPr>
          <a:xfrm>
            <a:off x="6851560" y="4834789"/>
            <a:ext cx="2133600" cy="159616"/>
          </a:xfrm>
          <a:prstGeom prst="rect">
            <a:avLst/>
          </a:prstGeom>
        </p:spPr>
        <p:txBody>
          <a:bodyPr vert="horz" lIns="0" tIns="0" rIns="0" bIns="0" rtlCol="0" anchor="ctr"/>
          <a:lstStyle>
            <a:lvl1pPr algn="r">
              <a:defRPr sz="800">
                <a:solidFill>
                  <a:schemeClr val="tx1"/>
                </a:solidFill>
              </a:defRPr>
            </a:lvl1pPr>
          </a:lstStyle>
          <a:p>
            <a:fld id="{28385D78-4187-AD4C-B928-A8579EE9A756}" type="slidenum">
              <a:rPr lang="nb-NO" smtClean="0"/>
              <a:pPr/>
              <a:t>‹#›</a:t>
            </a:fld>
            <a:endParaRPr lang="nb-NO" dirty="0"/>
          </a:p>
        </p:txBody>
      </p:sp>
      <p:pic>
        <p:nvPicPr>
          <p:cNvPr id="8" name="Picture 9"/>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23079" y="4673034"/>
            <a:ext cx="1255922" cy="491942"/>
          </a:xfrm>
          <a:prstGeom prst="rect">
            <a:avLst/>
          </a:prstGeom>
        </p:spPr>
      </p:pic>
    </p:spTree>
    <p:extLst>
      <p:ext uri="{BB962C8B-B14F-4D97-AF65-F5344CB8AC3E}">
        <p14:creationId xmlns:p14="http://schemas.microsoft.com/office/powerpoint/2010/main" val="13348278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9" r:id="rId3"/>
    <p:sldLayoutId id="2147483657" r:id="rId4"/>
    <p:sldLayoutId id="2147483658" r:id="rId5"/>
    <p:sldLayoutId id="2147483659" r:id="rId6"/>
    <p:sldLayoutId id="2147483660" r:id="rId7"/>
    <p:sldLayoutId id="2147483656" r:id="rId8"/>
    <p:sldLayoutId id="2147483651" r:id="rId9"/>
    <p:sldLayoutId id="2147483652" r:id="rId10"/>
    <p:sldLayoutId id="2147483653" r:id="rId11"/>
    <p:sldLayoutId id="2147483654" r:id="rId12"/>
    <p:sldLayoutId id="2147483655" r:id="rId13"/>
    <p:sldLayoutId id="2147483662" r:id="rId14"/>
    <p:sldLayoutId id="2147483661" r:id="rId15"/>
    <p:sldLayoutId id="2147483668" r:id="rId16"/>
    <p:sldLayoutId id="2147483663" r:id="rId17"/>
    <p:sldLayoutId id="2147483664" r:id="rId18"/>
    <p:sldLayoutId id="2147483665" r:id="rId19"/>
    <p:sldLayoutId id="2147483666" r:id="rId20"/>
    <p:sldLayoutId id="2147483667" r:id="rId21"/>
    <p:sldLayoutId id="2147483670" r:id="rId22"/>
  </p:sldLayoutIdLst>
  <p:hf hdr="0"/>
  <p:txStyles>
    <p:titleStyle>
      <a:lvl1pPr algn="l" defTabSz="457200" rtl="0" eaLnBrk="1" latinLnBrk="0" hangingPunct="1">
        <a:spcBef>
          <a:spcPct val="0"/>
        </a:spcBef>
        <a:buNone/>
        <a:defRPr sz="2400" b="1" kern="1200">
          <a:solidFill>
            <a:schemeClr val="tx1"/>
          </a:solidFill>
          <a:latin typeface="Times New Roman"/>
          <a:ea typeface="+mj-ea"/>
          <a:cs typeface="Times New Roman"/>
        </a:defRPr>
      </a:lvl1pPr>
    </p:titleStyle>
    <p:bodyStyle>
      <a:lvl1pPr marL="176213" indent="-176213" algn="l" defTabSz="457200" rtl="0" eaLnBrk="1" latinLnBrk="0" hangingPunct="1">
        <a:spcBef>
          <a:spcPct val="20000"/>
        </a:spcBef>
        <a:buFont typeface="Arial"/>
        <a:buChar char="•"/>
        <a:defRPr sz="1600" kern="1200">
          <a:solidFill>
            <a:schemeClr val="tx1"/>
          </a:solidFill>
          <a:latin typeface="Calibri Light"/>
          <a:ea typeface="+mn-ea"/>
          <a:cs typeface="Calibri Light"/>
        </a:defRPr>
      </a:lvl1pPr>
      <a:lvl2pPr marL="452438" indent="-207963" algn="l" defTabSz="450850" rtl="0" eaLnBrk="1" latinLnBrk="0" hangingPunct="1">
        <a:spcBef>
          <a:spcPct val="20000"/>
        </a:spcBef>
        <a:buFont typeface="Arial"/>
        <a:buChar char="–"/>
        <a:defRPr sz="1600" kern="1200">
          <a:solidFill>
            <a:schemeClr val="tx1"/>
          </a:solidFill>
          <a:latin typeface="Calibri Light"/>
          <a:ea typeface="+mn-ea"/>
          <a:cs typeface="Calibri Light"/>
        </a:defRPr>
      </a:lvl2pPr>
      <a:lvl3pPr marL="627063" indent="-158750" algn="l" defTabSz="627063" rtl="0" eaLnBrk="1" latinLnBrk="0" hangingPunct="1">
        <a:spcBef>
          <a:spcPct val="20000"/>
        </a:spcBef>
        <a:buFont typeface="Arial"/>
        <a:buChar char="•"/>
        <a:defRPr sz="1600" kern="1200">
          <a:solidFill>
            <a:schemeClr val="tx1"/>
          </a:solidFill>
          <a:latin typeface="Calibri Light"/>
          <a:ea typeface="+mn-ea"/>
          <a:cs typeface="Calibri Light"/>
        </a:defRPr>
      </a:lvl3pPr>
      <a:lvl4pPr marL="804863" indent="-161925" algn="l" defTabSz="457200" rtl="0" eaLnBrk="1" latinLnBrk="0" hangingPunct="1">
        <a:spcBef>
          <a:spcPct val="20000"/>
        </a:spcBef>
        <a:buFont typeface="Arial"/>
        <a:buChar char="–"/>
        <a:defRPr sz="1600" kern="1200">
          <a:solidFill>
            <a:schemeClr val="tx1"/>
          </a:solidFill>
          <a:latin typeface="Calibri Light"/>
          <a:ea typeface="+mn-ea"/>
          <a:cs typeface="Calibri Light"/>
        </a:defRPr>
      </a:lvl4pPr>
      <a:lvl5pPr marL="987425" indent="-174625" algn="l" defTabSz="457200" rtl="0" eaLnBrk="1" latinLnBrk="0" hangingPunct="1">
        <a:spcBef>
          <a:spcPct val="20000"/>
        </a:spcBef>
        <a:buFont typeface="Arial"/>
        <a:buChar char="»"/>
        <a:defRPr sz="1600" kern="1200">
          <a:solidFill>
            <a:schemeClr val="tx1"/>
          </a:solidFill>
          <a:latin typeface="Calibri Light"/>
          <a:ea typeface="+mn-ea"/>
          <a:cs typeface="Calibri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026" userDrawn="1">
          <p15:clr>
            <a:srgbClr val="F26B43"/>
          </p15:clr>
        </p15:guide>
        <p15:guide id="2" pos="9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357A232B-DD1F-414A-865A-9CDE0235A1BD}"/>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44734657-F24C-49EE-B4A8-646ECFD80230}"/>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EF43D58D-909D-4048-B49E-E1760CF6337B}"/>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5592DF9-EE95-41E8-A360-3BEF65CECD1D}" type="datetimeFigureOut">
              <a:rPr lang="nb-NO" smtClean="0"/>
              <a:t>08.01.2024</a:t>
            </a:fld>
            <a:endParaRPr lang="nb-NO"/>
          </a:p>
        </p:txBody>
      </p:sp>
      <p:sp>
        <p:nvSpPr>
          <p:cNvPr id="5" name="Plassholder for bunntekst 4">
            <a:extLst>
              <a:ext uri="{FF2B5EF4-FFF2-40B4-BE49-F238E27FC236}">
                <a16:creationId xmlns:a16="http://schemas.microsoft.com/office/drawing/2014/main" id="{95EB1E04-4942-4422-9816-EBAB3A1B9B90}"/>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8C20218E-9139-49A0-8415-8F525A6CE3DA}"/>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10ADD23-2099-4D79-8643-1B7DAC60D4F7}" type="slidenum">
              <a:rPr lang="nb-NO" smtClean="0"/>
              <a:t>‹#›</a:t>
            </a:fld>
            <a:endParaRPr lang="nb-NO"/>
          </a:p>
        </p:txBody>
      </p:sp>
    </p:spTree>
    <p:extLst>
      <p:ext uri="{BB962C8B-B14F-4D97-AF65-F5344CB8AC3E}">
        <p14:creationId xmlns:p14="http://schemas.microsoft.com/office/powerpoint/2010/main" val="3044687272"/>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nb-NO"/>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g"/><Relationship Id="rId7" Type="http://schemas.openxmlformats.org/officeDocument/2006/relationships/image" Target="../media/image28.jpg"/><Relationship Id="rId2" Type="http://schemas.openxmlformats.org/officeDocument/2006/relationships/hyperlink" Target="https://www.udir.no/laring-og-trivsel/tilpasset-opplaring/hva-er-tilpasset-opplaring/" TargetMode="Externa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 Id="rId9" Type="http://schemas.openxmlformats.org/officeDocument/2006/relationships/image" Target="../media/image30.jpeg"/></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3.xml"/><Relationship Id="rId4" Type="http://schemas.openxmlformats.org/officeDocument/2006/relationships/image" Target="../media/image41.jpe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2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5.xml"/><Relationship Id="rId1" Type="http://schemas.openxmlformats.org/officeDocument/2006/relationships/slideLayout" Target="../slideLayouts/slideLayout2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jpeg"/><Relationship Id="rId3" Type="http://schemas.openxmlformats.org/officeDocument/2006/relationships/image" Target="../media/image4.png"/><Relationship Id="rId7" Type="http://schemas.openxmlformats.org/officeDocument/2006/relationships/image" Target="../media/image8.jpeg"/><Relationship Id="rId12"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3" Type="http://schemas.openxmlformats.org/officeDocument/2006/relationships/hyperlink" Target="https://www.udir.no/regelverkstolkninger/opplaring/Elever-med-sarskilte-behov/Udir-6-2014/" TargetMode="External"/><Relationship Id="rId2" Type="http://schemas.openxmlformats.org/officeDocument/2006/relationships/notesSlide" Target="../notesSlides/notesSlide33.xml"/><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2.xml"/><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3.xml"/><Relationship Id="rId1" Type="http://schemas.openxmlformats.org/officeDocument/2006/relationships/slideLayout" Target="../slideLayouts/slideLayout2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4.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4.xml"/></Relationships>
</file>

<file path=ppt/slides/_rels/slide7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9.xml"/><Relationship Id="rId1" Type="http://schemas.openxmlformats.org/officeDocument/2006/relationships/slideLayout" Target="../slideLayouts/slideLayout2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g"/><Relationship Id="rId4" Type="http://schemas.openxmlformats.org/officeDocument/2006/relationships/image" Target="../media/image18.jpeg"/></Relationships>
</file>

<file path=ppt/slides/_rels/slide8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1.xml"/><Relationship Id="rId1" Type="http://schemas.openxmlformats.org/officeDocument/2006/relationships/slideLayout" Target="../slideLayouts/slideLayout24.xml"/></Relationships>
</file>

<file path=ppt/slides/_rels/slide8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2.xml"/><Relationship Id="rId1" Type="http://schemas.openxmlformats.org/officeDocument/2006/relationships/slideLayout" Target="../slideLayouts/slideLayout26.xml"/></Relationships>
</file>

<file path=ppt/slides/_rels/slide8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3.xml"/><Relationship Id="rId1" Type="http://schemas.openxmlformats.org/officeDocument/2006/relationships/slideLayout" Target="../slideLayouts/slideLayout26.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4.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4.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4.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4.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4.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4.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4.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4.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4.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4.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4.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4.xml"/></Relationships>
</file>

<file path=ppt/slides/_rels/slide9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8.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nb-NO" b="0" i="0" dirty="0">
                <a:solidFill>
                  <a:srgbClr val="666666"/>
                </a:solidFill>
                <a:effectLst/>
                <a:latin typeface="Lato Extended"/>
              </a:rPr>
              <a:t>Læringsmiljø, fellesskap og inkludering</a:t>
            </a:r>
            <a:br>
              <a:rPr lang="nb-NO" b="0" i="0" dirty="0">
                <a:solidFill>
                  <a:srgbClr val="666666"/>
                </a:solidFill>
                <a:effectLst/>
                <a:latin typeface="Lato Extended"/>
              </a:rPr>
            </a:br>
            <a:endParaRPr lang="nb-NO" dirty="0"/>
          </a:p>
        </p:txBody>
      </p:sp>
      <p:sp>
        <p:nvSpPr>
          <p:cNvPr id="7" name="Subtitle 6"/>
          <p:cNvSpPr>
            <a:spLocks noGrp="1"/>
          </p:cNvSpPr>
          <p:nvPr>
            <p:ph type="subTitle" idx="1"/>
          </p:nvPr>
        </p:nvSpPr>
        <p:spPr/>
        <p:txBody>
          <a:bodyPr/>
          <a:lstStyle/>
          <a:p>
            <a:r>
              <a:rPr lang="nb-NO" b="1" dirty="0">
                <a:latin typeface="Calibri"/>
                <a:cs typeface="Calibri"/>
              </a:rPr>
              <a:t>GLU 1-7</a:t>
            </a:r>
          </a:p>
          <a:p>
            <a:r>
              <a:rPr lang="nb-NO" b="1" dirty="0">
                <a:latin typeface="Calibri"/>
                <a:cs typeface="Calibri"/>
              </a:rPr>
              <a:t>Våren 2024</a:t>
            </a:r>
            <a:endParaRPr lang="nb-NO" dirty="0"/>
          </a:p>
        </p:txBody>
      </p:sp>
      <p:sp>
        <p:nvSpPr>
          <p:cNvPr id="2" name="Date Placeholder 1"/>
          <p:cNvSpPr>
            <a:spLocks noGrp="1"/>
          </p:cNvSpPr>
          <p:nvPr>
            <p:ph type="dt" sz="half" idx="10"/>
          </p:nvPr>
        </p:nvSpPr>
        <p:spPr/>
        <p:txBody>
          <a:bodyPr/>
          <a:lstStyle/>
          <a:p>
            <a:fld id="{022F7352-36FA-7045-AC00-1A0BE6875562}" type="datetime1">
              <a:rPr lang="nb-NO" smtClean="0"/>
              <a:t>09.01.2024</a:t>
            </a:fld>
            <a:endParaRPr lang="nb-NO"/>
          </a:p>
        </p:txBody>
      </p:sp>
      <p:sp>
        <p:nvSpPr>
          <p:cNvPr id="8" name="Slide Number Placeholder 7"/>
          <p:cNvSpPr>
            <a:spLocks noGrp="1"/>
          </p:cNvSpPr>
          <p:nvPr>
            <p:ph type="sldNum" sz="quarter" idx="12"/>
          </p:nvPr>
        </p:nvSpPr>
        <p:spPr/>
        <p:txBody>
          <a:bodyPr/>
          <a:lstStyle/>
          <a:p>
            <a:fld id="{28385D78-4187-AD4C-B928-A8579EE9A756}" type="slidenum">
              <a:rPr lang="nb-NO" smtClean="0"/>
              <a:pPr/>
              <a:t>1</a:t>
            </a:fld>
            <a:endParaRPr lang="nb-NO"/>
          </a:p>
        </p:txBody>
      </p:sp>
      <p:pic>
        <p:nvPicPr>
          <p:cNvPr id="22" name="Plassholder for bilde 21">
            <a:extLst>
              <a:ext uri="{FF2B5EF4-FFF2-40B4-BE49-F238E27FC236}">
                <a16:creationId xmlns:a16="http://schemas.microsoft.com/office/drawing/2014/main" id="{C1D16256-5D0A-2647-AB55-B78D420A4F8C}"/>
              </a:ext>
            </a:extLst>
          </p:cNvPr>
          <p:cNvPicPr>
            <a:picLocks noGrp="1" noChangeAspect="1"/>
          </p:cNvPicPr>
          <p:nvPr>
            <p:ph type="pic" sz="quarter" idx="13"/>
          </p:nvPr>
        </p:nvPicPr>
        <p:blipFill rotWithShape="1">
          <a:blip r:embed="rId3"/>
          <a:srcRect l="10705" r="16927"/>
          <a:stretch/>
        </p:blipFill>
        <p:spPr>
          <a:xfrm>
            <a:off x="5156200" y="219282"/>
            <a:ext cx="3829050" cy="4476403"/>
          </a:xfrm>
        </p:spPr>
      </p:pic>
      <p:pic>
        <p:nvPicPr>
          <p:cNvPr id="5" name="Picture 4" descr="DMonster-3.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387850" y="2609850"/>
            <a:ext cx="1536700" cy="1536700"/>
          </a:xfrm>
          <a:prstGeom prst="rect">
            <a:avLst/>
          </a:prstGeom>
        </p:spPr>
      </p:pic>
    </p:spTree>
    <p:extLst>
      <p:ext uri="{BB962C8B-B14F-4D97-AF65-F5344CB8AC3E}">
        <p14:creationId xmlns:p14="http://schemas.microsoft.com/office/powerpoint/2010/main" val="42268712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b="0" dirty="0">
                <a:solidFill>
                  <a:srgbClr val="0070C0"/>
                </a:solidFill>
              </a:rPr>
              <a:t>Tilpasset opplæring for alle elever</a:t>
            </a:r>
          </a:p>
        </p:txBody>
      </p:sp>
      <p:sp>
        <p:nvSpPr>
          <p:cNvPr id="3" name="Content Placeholder 2"/>
          <p:cNvSpPr>
            <a:spLocks noGrp="1"/>
          </p:cNvSpPr>
          <p:nvPr>
            <p:ph idx="1"/>
          </p:nvPr>
        </p:nvSpPr>
        <p:spPr/>
        <p:txBody>
          <a:bodyPr/>
          <a:lstStyle/>
          <a:p>
            <a:r>
              <a:rPr lang="nb-NO" dirty="0"/>
              <a:t>Tilpasset opplæring gjelder for alle elever, lærlinger, lærekandidater og voksne. Tilpasset opplæring er et virkemiddel for at alle skal oppleve økt læringsutbytte. Det er ingen individuell rett, men skal skje gjennom variasjon og tilpasninger til mangfoldet i elevgruppen innenfor </a:t>
            </a:r>
            <a:r>
              <a:rPr lang="nb-NO" b="1" dirty="0"/>
              <a:t>fellesskapet, </a:t>
            </a:r>
            <a:r>
              <a:rPr lang="nb-NO" dirty="0"/>
              <a:t>Opplæringslovens § 1-3 </a:t>
            </a:r>
            <a:endParaRPr lang="nb-NO" dirty="0">
              <a:hlinkClick r:id="rId2"/>
            </a:endParaRPr>
          </a:p>
          <a:p>
            <a:endParaRPr lang="nb-NO"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6518" y="3402089"/>
            <a:ext cx="2561523" cy="1462203"/>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55870" y="306895"/>
            <a:ext cx="1337911" cy="763724"/>
          </a:xfrm>
          <a:prstGeom prst="rect">
            <a:avLst/>
          </a:prstGeom>
        </p:spPr>
      </p:pic>
      <p:pic>
        <p:nvPicPr>
          <p:cNvPr id="1026" name="Picture 2" descr="Bilderesultat for ele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97" y="3548744"/>
            <a:ext cx="2003443" cy="139324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70939" y="3710635"/>
            <a:ext cx="1876294" cy="1270454"/>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65983" y="4012325"/>
            <a:ext cx="1410521" cy="1057891"/>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90644" y="3862550"/>
            <a:ext cx="1498878" cy="966623"/>
          </a:xfrm>
          <a:prstGeom prst="rect">
            <a:avLst/>
          </a:prstGeom>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93781" y="770930"/>
            <a:ext cx="920526" cy="689739"/>
          </a:xfrm>
          <a:prstGeom prst="rect">
            <a:avLst/>
          </a:prstGeom>
        </p:spPr>
      </p:pic>
    </p:spTree>
    <p:extLst>
      <p:ext uri="{BB962C8B-B14F-4D97-AF65-F5344CB8AC3E}">
        <p14:creationId xmlns:p14="http://schemas.microsoft.com/office/powerpoint/2010/main" val="15532875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b-NO" b="0" dirty="0">
                <a:solidFill>
                  <a:srgbClr val="0070C0"/>
                </a:solidFill>
              </a:rPr>
              <a:t>To perspektiver på tilpasset opplæring</a:t>
            </a:r>
          </a:p>
        </p:txBody>
      </p:sp>
      <p:sp>
        <p:nvSpPr>
          <p:cNvPr id="3" name="Content Placeholder 2"/>
          <p:cNvSpPr>
            <a:spLocks noGrp="1"/>
          </p:cNvSpPr>
          <p:nvPr>
            <p:ph idx="1"/>
          </p:nvPr>
        </p:nvSpPr>
        <p:spPr>
          <a:xfrm>
            <a:off x="628650" y="1384187"/>
            <a:ext cx="6594022" cy="3400085"/>
          </a:xfrm>
        </p:spPr>
        <p:txBody>
          <a:bodyPr>
            <a:normAutofit/>
          </a:bodyPr>
          <a:lstStyle/>
          <a:p>
            <a:r>
              <a:rPr lang="nb-NO"/>
              <a:t>Tilpasset opplæring kan oppfattes på ulike måter, på et individperspektiv og et systemperspektiv (smal/vid forståelse)</a:t>
            </a:r>
          </a:p>
          <a:p>
            <a:r>
              <a:rPr lang="nb-NO"/>
              <a:t>Individperspektiv vektlegger en individualisert undervisning basert på elevenes ulike behov og forutsetninger. Læringsmessige eller sosiale problemer forstås i lys av definerte egenskaper hos enkeltelever. Vanligste forståelsen blant lærere</a:t>
            </a:r>
          </a:p>
          <a:p>
            <a:r>
              <a:rPr lang="nb-NO"/>
              <a:t>Systemperspektivet tar utgangspunkt i det sosiale fellesskapet og det kollektive i skolen. Innenfor fellesskapet utvikler elevene sin læringsatferd. I undervisningssituasjonen er det en rekke forhold som påvirker elevenes læringsatferd og læring i positiv eller negativ retning</a:t>
            </a:r>
          </a:p>
          <a:p>
            <a:pPr marL="0" indent="0">
              <a:buNone/>
            </a:pPr>
            <a:r>
              <a:rPr lang="nb-NO"/>
              <a:t>		</a:t>
            </a:r>
            <a:r>
              <a:rPr lang="nb-NO" sz="1125"/>
              <a:t>(https://www.udir.no/laring-og-trivsel/tilpasset-opplaring/inkludering-og-fellesskap/)</a:t>
            </a:r>
          </a:p>
          <a:p>
            <a:pPr marL="342892" lvl="1" indent="0">
              <a:buNone/>
            </a:pPr>
            <a:endParaRPr lang="nb-NO" dirty="0">
              <a:sym typeface="Wingdings" panose="05000000000000000000" pitchFamily="2" charset="2"/>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25966" y="91509"/>
            <a:ext cx="1359902" cy="184011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95786" y="2113962"/>
            <a:ext cx="841574" cy="1596831"/>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22672" y="3757225"/>
            <a:ext cx="1775061" cy="1143218"/>
          </a:xfrm>
          <a:prstGeom prst="rect">
            <a:avLst/>
          </a:prstGeom>
        </p:spPr>
      </p:pic>
    </p:spTree>
    <p:extLst>
      <p:ext uri="{BB962C8B-B14F-4D97-AF65-F5344CB8AC3E}">
        <p14:creationId xmlns:p14="http://schemas.microsoft.com/office/powerpoint/2010/main" val="38852524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B810807-B4FA-41DD-AEA9-DD1AEC7B2861}"/>
              </a:ext>
            </a:extLst>
          </p:cNvPr>
          <p:cNvSpPr>
            <a:spLocks noGrp="1"/>
          </p:cNvSpPr>
          <p:nvPr>
            <p:ph type="title"/>
          </p:nvPr>
        </p:nvSpPr>
        <p:spPr/>
        <p:txBody>
          <a:bodyPr/>
          <a:lstStyle/>
          <a:p>
            <a:r>
              <a:rPr lang="nb-NO" b="0" dirty="0">
                <a:solidFill>
                  <a:srgbClr val="0070C0"/>
                </a:solidFill>
              </a:rPr>
              <a:t>SMAL &amp; VID forståelse av TPO</a:t>
            </a:r>
          </a:p>
        </p:txBody>
      </p:sp>
      <p:sp>
        <p:nvSpPr>
          <p:cNvPr id="4" name="Plassholder for tekst 3">
            <a:extLst>
              <a:ext uri="{FF2B5EF4-FFF2-40B4-BE49-F238E27FC236}">
                <a16:creationId xmlns:a16="http://schemas.microsoft.com/office/drawing/2014/main" id="{4014B79E-9BFC-4BF5-B000-D53C34FDFF55}"/>
              </a:ext>
            </a:extLst>
          </p:cNvPr>
          <p:cNvSpPr>
            <a:spLocks noGrp="1"/>
          </p:cNvSpPr>
          <p:nvPr>
            <p:ph type="body" idx="1"/>
          </p:nvPr>
        </p:nvSpPr>
        <p:spPr/>
        <p:txBody>
          <a:bodyPr>
            <a:normAutofit/>
          </a:bodyPr>
          <a:lstStyle/>
          <a:p>
            <a:r>
              <a:rPr lang="nb-NO" dirty="0"/>
              <a:t>SMAL</a:t>
            </a:r>
          </a:p>
        </p:txBody>
      </p:sp>
      <p:sp>
        <p:nvSpPr>
          <p:cNvPr id="3" name="Plassholder for innhold 2">
            <a:extLst>
              <a:ext uri="{FF2B5EF4-FFF2-40B4-BE49-F238E27FC236}">
                <a16:creationId xmlns:a16="http://schemas.microsoft.com/office/drawing/2014/main" id="{570934EA-7396-4C07-9850-0B2DD22DF320}"/>
              </a:ext>
            </a:extLst>
          </p:cNvPr>
          <p:cNvSpPr>
            <a:spLocks noGrp="1"/>
          </p:cNvSpPr>
          <p:nvPr>
            <p:ph sz="half" idx="2"/>
          </p:nvPr>
        </p:nvSpPr>
        <p:spPr/>
        <p:txBody>
          <a:bodyPr>
            <a:normAutofit/>
          </a:bodyPr>
          <a:lstStyle/>
          <a:p>
            <a:endParaRPr lang="nb-NO" dirty="0"/>
          </a:p>
          <a:p>
            <a:r>
              <a:rPr lang="nb-NO" dirty="0"/>
              <a:t>Konkrete tiltak og metoder for organisering av opplæring på individnivå</a:t>
            </a:r>
          </a:p>
          <a:p>
            <a:r>
              <a:rPr lang="nb-NO" dirty="0"/>
              <a:t>Fokus på enkelteleven i gruppen</a:t>
            </a:r>
          </a:p>
          <a:p>
            <a:r>
              <a:rPr lang="nb-NO" dirty="0"/>
              <a:t>Finne individuelle løsninger</a:t>
            </a:r>
          </a:p>
          <a:p>
            <a:endParaRPr lang="nb-NO" dirty="0"/>
          </a:p>
        </p:txBody>
      </p:sp>
      <p:sp>
        <p:nvSpPr>
          <p:cNvPr id="5" name="Plassholder for tekst 4">
            <a:extLst>
              <a:ext uri="{FF2B5EF4-FFF2-40B4-BE49-F238E27FC236}">
                <a16:creationId xmlns:a16="http://schemas.microsoft.com/office/drawing/2014/main" id="{99709C07-D05D-44AE-BCB9-FA1237827D42}"/>
              </a:ext>
            </a:extLst>
          </p:cNvPr>
          <p:cNvSpPr>
            <a:spLocks noGrp="1"/>
          </p:cNvSpPr>
          <p:nvPr>
            <p:ph type="body" sz="quarter" idx="3"/>
          </p:nvPr>
        </p:nvSpPr>
        <p:spPr/>
        <p:txBody>
          <a:bodyPr/>
          <a:lstStyle/>
          <a:p>
            <a:r>
              <a:rPr lang="nb-NO" sz="1500" dirty="0"/>
              <a:t>Vid</a:t>
            </a:r>
            <a:endParaRPr lang="nb-NO" dirty="0">
              <a:solidFill>
                <a:schemeClr val="tx1"/>
              </a:solidFill>
            </a:endParaRPr>
          </a:p>
        </p:txBody>
      </p:sp>
      <p:sp>
        <p:nvSpPr>
          <p:cNvPr id="6" name="Plassholder for innhold 5">
            <a:extLst>
              <a:ext uri="{FF2B5EF4-FFF2-40B4-BE49-F238E27FC236}">
                <a16:creationId xmlns:a16="http://schemas.microsoft.com/office/drawing/2014/main" id="{B0E41806-E57C-4E39-8A6B-6D58081BF6F4}"/>
              </a:ext>
            </a:extLst>
          </p:cNvPr>
          <p:cNvSpPr>
            <a:spLocks noGrp="1"/>
          </p:cNvSpPr>
          <p:nvPr>
            <p:ph sz="quarter" idx="4"/>
          </p:nvPr>
        </p:nvSpPr>
        <p:spPr>
          <a:xfrm>
            <a:off x="4807275" y="2116120"/>
            <a:ext cx="3483864" cy="1978028"/>
          </a:xfrm>
        </p:spPr>
        <p:txBody>
          <a:bodyPr>
            <a:noAutofit/>
          </a:bodyPr>
          <a:lstStyle/>
          <a:p>
            <a:r>
              <a:rPr lang="nb-NO" dirty="0"/>
              <a:t>Fokus på det kollektive i skolen. </a:t>
            </a:r>
          </a:p>
          <a:p>
            <a:r>
              <a:rPr lang="nb-NO" dirty="0"/>
              <a:t>TPO som en ideologi</a:t>
            </a:r>
          </a:p>
          <a:p>
            <a:r>
              <a:rPr lang="nb-NO" dirty="0"/>
              <a:t>«Tilpasset opplæring er tilrettelegging som skolen gjør for å sikre at alle elever får best mulig utbytte av den ordinære opplæringen.»</a:t>
            </a:r>
          </a:p>
        </p:txBody>
      </p:sp>
      <p:sp>
        <p:nvSpPr>
          <p:cNvPr id="7" name="TextBox 6">
            <a:extLst>
              <a:ext uri="{FF2B5EF4-FFF2-40B4-BE49-F238E27FC236}">
                <a16:creationId xmlns:a16="http://schemas.microsoft.com/office/drawing/2014/main" id="{D942068F-CCDA-478A-BD4E-6A54B2B81419}"/>
              </a:ext>
            </a:extLst>
          </p:cNvPr>
          <p:cNvSpPr txBox="1"/>
          <p:nvPr/>
        </p:nvSpPr>
        <p:spPr>
          <a:xfrm flipH="1">
            <a:off x="-351924" y="4526831"/>
            <a:ext cx="4189778" cy="253916"/>
          </a:xfrm>
          <a:prstGeom prst="rect">
            <a:avLst/>
          </a:prstGeom>
          <a:noFill/>
        </p:spPr>
        <p:txBody>
          <a:bodyPr wrap="square" rtlCol="0">
            <a:spAutoFit/>
          </a:bodyPr>
          <a:lstStyle/>
          <a:p>
            <a:pPr algn="r"/>
            <a:r>
              <a:rPr lang="nb-NO" sz="1050" dirty="0"/>
              <a:t>(</a:t>
            </a:r>
            <a:r>
              <a:rPr lang="nb-NO" sz="1050" dirty="0" err="1"/>
              <a:t>Bachmann</a:t>
            </a:r>
            <a:r>
              <a:rPr lang="nb-NO" sz="1050" dirty="0"/>
              <a:t> &amp; Haug 2006; UDIR)</a:t>
            </a:r>
          </a:p>
        </p:txBody>
      </p:sp>
    </p:spTree>
    <p:extLst>
      <p:ext uri="{BB962C8B-B14F-4D97-AF65-F5344CB8AC3E}">
        <p14:creationId xmlns:p14="http://schemas.microsoft.com/office/powerpoint/2010/main" val="19732459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b-NO" b="0" dirty="0">
                <a:solidFill>
                  <a:srgbClr val="0070C0"/>
                </a:solidFill>
              </a:rPr>
              <a:t>Tilpasset opplæring- individuell tilrettelegging eller læringsfellesskap?</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32148" y="1703360"/>
            <a:ext cx="4154473" cy="3098252"/>
          </a:xfrm>
        </p:spPr>
      </p:pic>
      <p:sp>
        <p:nvSpPr>
          <p:cNvPr id="3" name="Rectangle 2"/>
          <p:cNvSpPr/>
          <p:nvPr/>
        </p:nvSpPr>
        <p:spPr>
          <a:xfrm>
            <a:off x="4840941" y="984197"/>
            <a:ext cx="2238664" cy="278770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white"/>
                </a:solidFill>
                <a:effectLst/>
                <a:uLnTx/>
                <a:uFillTx/>
                <a:latin typeface="Calibri" panose="020F0502020204030204"/>
                <a:ea typeface="+mn-ea"/>
                <a:cs typeface="+mn-cs"/>
              </a:rPr>
              <a:t>Tilpasset opplæring handler om å utvikle en skole hvor alle legger til rette for, og bidrar til, at alle lærer og utvikler sitt potensial gjennom deltakelse i et læringsfellesskap</a:t>
            </a:r>
          </a:p>
        </p:txBody>
      </p:sp>
      <p:sp>
        <p:nvSpPr>
          <p:cNvPr id="5" name="Oval 4"/>
          <p:cNvSpPr/>
          <p:nvPr/>
        </p:nvSpPr>
        <p:spPr>
          <a:xfrm>
            <a:off x="6611648" y="3033657"/>
            <a:ext cx="2474259" cy="2056055"/>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white"/>
                </a:solidFill>
                <a:effectLst/>
                <a:uLnTx/>
                <a:uFillTx/>
                <a:latin typeface="Calibri" panose="020F0502020204030204"/>
                <a:ea typeface="+mn-ea"/>
                <a:cs typeface="+mn-cs"/>
              </a:rPr>
              <a:t>I Kunnskapsløftet blir læring betraktet som lagarbeid</a:t>
            </a:r>
          </a:p>
        </p:txBody>
      </p:sp>
    </p:spTree>
    <p:extLst>
      <p:ext uri="{BB962C8B-B14F-4D97-AF65-F5344CB8AC3E}">
        <p14:creationId xmlns:p14="http://schemas.microsoft.com/office/powerpoint/2010/main" val="37689056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b-NO" b="0" dirty="0">
                <a:solidFill>
                  <a:srgbClr val="0070C0"/>
                </a:solidFill>
              </a:rPr>
              <a:t>Retningslinjer for TPO</a:t>
            </a:r>
            <a:br>
              <a:rPr lang="nb-NO" dirty="0">
                <a:solidFill>
                  <a:schemeClr val="accent1"/>
                </a:solidFill>
              </a:rPr>
            </a:br>
            <a:endParaRPr lang="nb-NO" sz="2325" dirty="0"/>
          </a:p>
        </p:txBody>
      </p:sp>
      <p:sp>
        <p:nvSpPr>
          <p:cNvPr id="3" name="Content Placeholder 2"/>
          <p:cNvSpPr>
            <a:spLocks noGrp="1"/>
          </p:cNvSpPr>
          <p:nvPr>
            <p:ph idx="1"/>
          </p:nvPr>
        </p:nvSpPr>
        <p:spPr>
          <a:xfrm>
            <a:off x="552735" y="1467134"/>
            <a:ext cx="7105366" cy="3127489"/>
          </a:xfrm>
        </p:spPr>
        <p:txBody>
          <a:bodyPr>
            <a:normAutofit/>
          </a:bodyPr>
          <a:lstStyle/>
          <a:p>
            <a:pPr marL="0" indent="0">
              <a:buNone/>
            </a:pPr>
            <a:r>
              <a:rPr lang="nb-NO" dirty="0"/>
              <a:t>Som lærer arbeider jeg med å tilpasse opplæringen når jeg kontinuerlig:</a:t>
            </a:r>
          </a:p>
          <a:p>
            <a:pPr marL="0" indent="0">
              <a:buNone/>
            </a:pPr>
            <a:endParaRPr lang="nb-NO" dirty="0"/>
          </a:p>
          <a:p>
            <a:r>
              <a:rPr lang="nb-NO" dirty="0"/>
              <a:t>tar utgangspunkt i elevenes erfaringer, forkunnskaper og kompetanse</a:t>
            </a:r>
          </a:p>
          <a:p>
            <a:pPr marL="0" indent="0">
              <a:buNone/>
            </a:pPr>
            <a:endParaRPr lang="nb-NO" sz="900" dirty="0"/>
          </a:p>
          <a:p>
            <a:r>
              <a:rPr lang="nb-NO" dirty="0"/>
              <a:t>støtter elevenes læring (gir hjelp og støtte på barnets vaklende vei mot å klare oppgaven på egen hånd)</a:t>
            </a:r>
          </a:p>
          <a:p>
            <a:pPr marL="0" indent="0">
              <a:buNone/>
            </a:pPr>
            <a:endParaRPr lang="nb-NO" sz="900" dirty="0"/>
          </a:p>
          <a:p>
            <a:r>
              <a:rPr lang="nb-NO" dirty="0"/>
              <a:t>tilrettelegger et inkluderende fellesskap </a:t>
            </a:r>
          </a:p>
          <a:p>
            <a:pPr marL="0" indent="0">
              <a:buNone/>
            </a:pPr>
            <a:r>
              <a:rPr lang="nb-NO" sz="1275" dirty="0"/>
              <a:t>								(Stålsett 2009)</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5837" y="774297"/>
            <a:ext cx="2127048" cy="2256581"/>
          </a:xfrm>
          <a:prstGeom prst="rect">
            <a:avLst/>
          </a:prstGeom>
        </p:spPr>
      </p:pic>
    </p:spTree>
    <p:extLst>
      <p:ext uri="{BB962C8B-B14F-4D97-AF65-F5344CB8AC3E}">
        <p14:creationId xmlns:p14="http://schemas.microsoft.com/office/powerpoint/2010/main" val="3791033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F15E3-56B8-B7A2-AAAB-D9DC841E5A10}"/>
              </a:ext>
            </a:extLst>
          </p:cNvPr>
          <p:cNvSpPr>
            <a:spLocks noGrp="1"/>
          </p:cNvSpPr>
          <p:nvPr>
            <p:ph type="title"/>
          </p:nvPr>
        </p:nvSpPr>
        <p:spPr/>
        <p:txBody>
          <a:bodyPr/>
          <a:lstStyle/>
          <a:p>
            <a:r>
              <a:rPr lang="nb-NO" b="0" dirty="0">
                <a:solidFill>
                  <a:srgbClr val="0070C0"/>
                </a:solidFill>
              </a:rPr>
              <a:t>Snakk sammen</a:t>
            </a:r>
          </a:p>
        </p:txBody>
      </p:sp>
      <p:sp>
        <p:nvSpPr>
          <p:cNvPr id="3" name="Content Placeholder 2">
            <a:extLst>
              <a:ext uri="{FF2B5EF4-FFF2-40B4-BE49-F238E27FC236}">
                <a16:creationId xmlns:a16="http://schemas.microsoft.com/office/drawing/2014/main" id="{08156D79-6203-EE42-9EE8-F88978BC89CF}"/>
              </a:ext>
            </a:extLst>
          </p:cNvPr>
          <p:cNvSpPr>
            <a:spLocks noGrp="1"/>
          </p:cNvSpPr>
          <p:nvPr>
            <p:ph idx="1"/>
          </p:nvPr>
        </p:nvSpPr>
        <p:spPr/>
        <p:txBody>
          <a:bodyPr/>
          <a:lstStyle/>
          <a:p>
            <a:r>
              <a:rPr lang="nb-NO" dirty="0"/>
              <a:t>Hva er differensiering?</a:t>
            </a:r>
          </a:p>
          <a:p>
            <a:r>
              <a:rPr lang="nb-NO" dirty="0"/>
              <a:t>Har du sett noen eksempler på differensiering i praksis?</a:t>
            </a:r>
          </a:p>
          <a:p>
            <a:r>
              <a:rPr lang="nb-NO" dirty="0"/>
              <a:t>Kan man tenke seg at differensiering kan også ha negative konsekvenser? På hvilken måte eventuelt?</a:t>
            </a:r>
          </a:p>
        </p:txBody>
      </p:sp>
    </p:spTree>
    <p:extLst>
      <p:ext uri="{BB962C8B-B14F-4D97-AF65-F5344CB8AC3E}">
        <p14:creationId xmlns:p14="http://schemas.microsoft.com/office/powerpoint/2010/main" val="30285093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b="0" dirty="0">
                <a:solidFill>
                  <a:srgbClr val="0070C0"/>
                </a:solidFill>
              </a:rPr>
              <a:t>Hva er differensiering?</a:t>
            </a:r>
          </a:p>
        </p:txBody>
      </p:sp>
      <p:sp>
        <p:nvSpPr>
          <p:cNvPr id="3" name="Content Placeholder 2"/>
          <p:cNvSpPr>
            <a:spLocks noGrp="1"/>
          </p:cNvSpPr>
          <p:nvPr>
            <p:ph idx="1"/>
          </p:nvPr>
        </p:nvSpPr>
        <p:spPr>
          <a:xfrm>
            <a:off x="570155" y="1186543"/>
            <a:ext cx="8116644" cy="3580721"/>
          </a:xfrm>
        </p:spPr>
        <p:txBody>
          <a:bodyPr>
            <a:normAutofit/>
          </a:bodyPr>
          <a:lstStyle/>
          <a:p>
            <a:r>
              <a:rPr lang="nb-NO" dirty="0"/>
              <a:t>Differensiering handler om å lette elevenes læring gjennom varierte tiltak, organiseringsformer, arbeidsmåter og metoder</a:t>
            </a:r>
          </a:p>
          <a:p>
            <a:r>
              <a:rPr lang="nb-NO" dirty="0"/>
              <a:t>Differensiering kjennetegner en undervisningspraksis hvor læreplan, undervisningsmetode, læringsaktiviteter og elevarbeider tilpasses av læreren for å imøtekomme elevenes behov</a:t>
            </a:r>
          </a:p>
          <a:p>
            <a:r>
              <a:rPr lang="nb-NO" dirty="0"/>
              <a:t>Å lede og differensiere læringsaktiviteter betyr å legge til rette for mestring hos alle elever</a:t>
            </a:r>
          </a:p>
          <a:p>
            <a:r>
              <a:rPr lang="nb-NO" dirty="0"/>
              <a:t>Differensiering i praksis</a:t>
            </a:r>
          </a:p>
          <a:p>
            <a:pPr lvl="1"/>
            <a:r>
              <a:rPr lang="nb-NO" dirty="0"/>
              <a:t>Valg av arbeidsmåter og metoder</a:t>
            </a:r>
          </a:p>
          <a:p>
            <a:pPr lvl="1"/>
            <a:r>
              <a:rPr lang="nb-NO" dirty="0"/>
              <a:t>Bruk av lærestoff</a:t>
            </a:r>
          </a:p>
          <a:p>
            <a:pPr lvl="1"/>
            <a:r>
              <a:rPr lang="nb-NO" dirty="0"/>
              <a:t>Variasjon i bruk av læringsstrategier</a:t>
            </a:r>
          </a:p>
          <a:p>
            <a:pPr lvl="1"/>
            <a:r>
              <a:rPr lang="nb-NO" dirty="0"/>
              <a:t>Ulikt tempo og progresjon i opplæringen</a:t>
            </a:r>
          </a:p>
          <a:p>
            <a:pPr lvl="1"/>
            <a:r>
              <a:rPr lang="nb-NO" dirty="0"/>
              <a:t>Vanskegrad i oppgaver</a:t>
            </a:r>
          </a:p>
          <a:p>
            <a:pPr lvl="1"/>
            <a:r>
              <a:rPr lang="nb-NO" dirty="0"/>
              <a:t>Ulik grad av måloppnåelse</a:t>
            </a:r>
          </a:p>
          <a:p>
            <a:endParaRPr lang="nb-NO"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3956" y="3507165"/>
            <a:ext cx="1402844" cy="1488275"/>
          </a:xfrm>
          <a:prstGeom prst="rect">
            <a:avLst/>
          </a:prstGeom>
        </p:spPr>
      </p:pic>
    </p:spTree>
    <p:extLst>
      <p:ext uri="{BB962C8B-B14F-4D97-AF65-F5344CB8AC3E}">
        <p14:creationId xmlns:p14="http://schemas.microsoft.com/office/powerpoint/2010/main" val="23500807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B5093C4-FFD6-4E5B-A36D-1001CB077348}"/>
              </a:ext>
            </a:extLst>
          </p:cNvPr>
          <p:cNvSpPr>
            <a:spLocks noGrp="1"/>
          </p:cNvSpPr>
          <p:nvPr>
            <p:ph type="title"/>
          </p:nvPr>
        </p:nvSpPr>
        <p:spPr>
          <a:xfrm>
            <a:off x="700379" y="482176"/>
            <a:ext cx="3132383" cy="786926"/>
          </a:xfrm>
        </p:spPr>
        <p:txBody>
          <a:bodyPr>
            <a:normAutofit/>
          </a:bodyPr>
          <a:lstStyle/>
          <a:p>
            <a:r>
              <a:rPr lang="nb-NO" b="0" dirty="0">
                <a:solidFill>
                  <a:srgbClr val="0070C0"/>
                </a:solidFill>
              </a:rPr>
              <a:t>Differensiering</a:t>
            </a:r>
          </a:p>
        </p:txBody>
      </p:sp>
      <p:sp>
        <p:nvSpPr>
          <p:cNvPr id="3" name="Plassholder for innhold 2">
            <a:extLst>
              <a:ext uri="{FF2B5EF4-FFF2-40B4-BE49-F238E27FC236}">
                <a16:creationId xmlns:a16="http://schemas.microsoft.com/office/drawing/2014/main" id="{DD803B29-66E2-4567-993D-5B4C2B0AB711}"/>
              </a:ext>
            </a:extLst>
          </p:cNvPr>
          <p:cNvSpPr>
            <a:spLocks noGrp="1"/>
          </p:cNvSpPr>
          <p:nvPr>
            <p:ph idx="1"/>
          </p:nvPr>
        </p:nvSpPr>
        <p:spPr>
          <a:xfrm>
            <a:off x="1088686" y="1511799"/>
            <a:ext cx="3129159" cy="2587960"/>
          </a:xfrm>
        </p:spPr>
        <p:txBody>
          <a:bodyPr>
            <a:normAutofit/>
          </a:bodyPr>
          <a:lstStyle/>
          <a:p>
            <a:r>
              <a:rPr lang="nb-NO" i="1" dirty="0">
                <a:latin typeface="Publico text"/>
              </a:rPr>
              <a:t>Organisatorisk differensiering</a:t>
            </a:r>
            <a:r>
              <a:rPr lang="nb-NO" dirty="0">
                <a:latin typeface="Publico text"/>
              </a:rPr>
              <a:t> </a:t>
            </a:r>
          </a:p>
          <a:p>
            <a:pPr lvl="1"/>
            <a:r>
              <a:rPr lang="nb-NO" b="0" i="1" dirty="0">
                <a:effectLst/>
                <a:latin typeface="Publico text"/>
              </a:rPr>
              <a:t>Klasser, grupper, skoledag</a:t>
            </a:r>
          </a:p>
          <a:p>
            <a:pPr lvl="1"/>
            <a:endParaRPr lang="nb-NO" b="0" i="1" dirty="0">
              <a:effectLst/>
              <a:latin typeface="Publico text"/>
            </a:endParaRPr>
          </a:p>
          <a:p>
            <a:r>
              <a:rPr lang="nb-NO" b="0" i="1" dirty="0">
                <a:effectLst/>
                <a:latin typeface="Publico text"/>
              </a:rPr>
              <a:t>Pedagogisk differensiering</a:t>
            </a:r>
            <a:r>
              <a:rPr lang="nb-NO" b="0" i="0" dirty="0">
                <a:effectLst/>
                <a:latin typeface="Publico text"/>
              </a:rPr>
              <a:t> </a:t>
            </a:r>
          </a:p>
          <a:p>
            <a:pPr lvl="1"/>
            <a:r>
              <a:rPr lang="nb-NO" i="1" dirty="0">
                <a:latin typeface="Publico text"/>
              </a:rPr>
              <a:t>Nivådifferensiering</a:t>
            </a:r>
          </a:p>
          <a:p>
            <a:pPr lvl="1"/>
            <a:r>
              <a:rPr lang="nb-NO" b="0" i="1" dirty="0">
                <a:effectLst/>
                <a:latin typeface="Publico text"/>
              </a:rPr>
              <a:t>Tempodifferensiering</a:t>
            </a:r>
          </a:p>
          <a:p>
            <a:pPr lvl="1"/>
            <a:r>
              <a:rPr lang="nb-NO" i="1" dirty="0">
                <a:latin typeface="Publico text"/>
              </a:rPr>
              <a:t>Stofflig </a:t>
            </a:r>
            <a:r>
              <a:rPr lang="nb-NO" b="0" i="1" dirty="0">
                <a:effectLst/>
                <a:latin typeface="Publico text"/>
              </a:rPr>
              <a:t>differensiering</a:t>
            </a:r>
          </a:p>
          <a:p>
            <a:endParaRPr lang="nb-NO" b="0" i="1" dirty="0">
              <a:effectLst/>
              <a:latin typeface="Publico text"/>
            </a:endParaRPr>
          </a:p>
          <a:p>
            <a:pPr marL="342900" lvl="1" indent="0">
              <a:buNone/>
            </a:pPr>
            <a:endParaRPr lang="nb-NO" dirty="0">
              <a:latin typeface="Publico text"/>
            </a:endParaRPr>
          </a:p>
          <a:p>
            <a:endParaRPr lang="nb-NO" dirty="0"/>
          </a:p>
        </p:txBody>
      </p:sp>
      <p:pic>
        <p:nvPicPr>
          <p:cNvPr id="5" name="Picture 4">
            <a:extLst>
              <a:ext uri="{FF2B5EF4-FFF2-40B4-BE49-F238E27FC236}">
                <a16:creationId xmlns:a16="http://schemas.microsoft.com/office/drawing/2014/main" id="{6B33DE11-5CEC-40EB-96A5-EF4EBE4C0483}"/>
              </a:ext>
            </a:extLst>
          </p:cNvPr>
          <p:cNvPicPr>
            <a:picLocks noChangeAspect="1"/>
          </p:cNvPicPr>
          <p:nvPr/>
        </p:nvPicPr>
        <p:blipFill>
          <a:blip r:embed="rId3"/>
          <a:stretch>
            <a:fillRect/>
          </a:stretch>
        </p:blipFill>
        <p:spPr>
          <a:xfrm>
            <a:off x="5727710" y="552099"/>
            <a:ext cx="2534289" cy="3495572"/>
          </a:xfrm>
          <a:prstGeom prst="rect">
            <a:avLst/>
          </a:prstGeom>
        </p:spPr>
      </p:pic>
      <p:sp>
        <p:nvSpPr>
          <p:cNvPr id="4" name="TextBox 3">
            <a:extLst>
              <a:ext uri="{FF2B5EF4-FFF2-40B4-BE49-F238E27FC236}">
                <a16:creationId xmlns:a16="http://schemas.microsoft.com/office/drawing/2014/main" id="{641B59C3-5ABC-4C92-B5FF-A1E7A1EAF5F0}"/>
              </a:ext>
            </a:extLst>
          </p:cNvPr>
          <p:cNvSpPr txBox="1"/>
          <p:nvPr/>
        </p:nvSpPr>
        <p:spPr>
          <a:xfrm>
            <a:off x="5273040" y="4099759"/>
            <a:ext cx="3581400" cy="300082"/>
          </a:xfrm>
          <a:prstGeom prst="rect">
            <a:avLst/>
          </a:prstGeom>
          <a:noFill/>
        </p:spPr>
        <p:txBody>
          <a:bodyPr wrap="square" rtlCol="0">
            <a:spAutoFit/>
          </a:bodyPr>
          <a:lstStyle/>
          <a:p>
            <a:pPr algn="r">
              <a:spcAft>
                <a:spcPts val="450"/>
              </a:spcAft>
            </a:pPr>
            <a:r>
              <a:rPr lang="nb-NO" sz="1350" dirty="0"/>
              <a:t>Hanken &amp; Johansen (2013)</a:t>
            </a:r>
          </a:p>
        </p:txBody>
      </p:sp>
      <p:sp>
        <p:nvSpPr>
          <p:cNvPr id="6" name="Ellipse 5">
            <a:extLst>
              <a:ext uri="{FF2B5EF4-FFF2-40B4-BE49-F238E27FC236}">
                <a16:creationId xmlns:a16="http://schemas.microsoft.com/office/drawing/2014/main" id="{A1ED725E-421D-4365-9D89-54C4B6D98C00}"/>
              </a:ext>
            </a:extLst>
          </p:cNvPr>
          <p:cNvSpPr/>
          <p:nvPr/>
        </p:nvSpPr>
        <p:spPr>
          <a:xfrm>
            <a:off x="6792831" y="500011"/>
            <a:ext cx="404047" cy="4082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Tree>
    <p:extLst>
      <p:ext uri="{BB962C8B-B14F-4D97-AF65-F5344CB8AC3E}">
        <p14:creationId xmlns:p14="http://schemas.microsoft.com/office/powerpoint/2010/main" val="27284167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b="0" dirty="0">
                <a:solidFill>
                  <a:srgbClr val="0070C0"/>
                </a:solidFill>
              </a:rPr>
              <a:t>Organisatorisk og pedagogisk differensiering</a:t>
            </a:r>
          </a:p>
        </p:txBody>
      </p:sp>
      <p:sp>
        <p:nvSpPr>
          <p:cNvPr id="3" name="Content Placeholder 2"/>
          <p:cNvSpPr>
            <a:spLocks noGrp="1"/>
          </p:cNvSpPr>
          <p:nvPr>
            <p:ph idx="1"/>
          </p:nvPr>
        </p:nvSpPr>
        <p:spPr>
          <a:xfrm>
            <a:off x="628650" y="1268016"/>
            <a:ext cx="5706836" cy="3592456"/>
          </a:xfrm>
        </p:spPr>
        <p:txBody>
          <a:bodyPr>
            <a:normAutofit lnSpcReduction="10000"/>
          </a:bodyPr>
          <a:lstStyle/>
          <a:p>
            <a:r>
              <a:rPr lang="nb-NO" i="1" dirty="0"/>
              <a:t>Organisatorisk differensiering</a:t>
            </a:r>
            <a:r>
              <a:rPr lang="nb-NO" dirty="0"/>
              <a:t> tar utgangspunkt i skolens strukturelle forutsetninger og inkluderer timeplanlegging, gruppering av elever, sosiale interaksjoner og bruk av lærerressurser. Organisatorisk differensiering handler blant annet om hvordan </a:t>
            </a:r>
            <a:r>
              <a:rPr lang="nb-NO" b="1" dirty="0"/>
              <a:t>elevene grupperes </a:t>
            </a:r>
            <a:r>
              <a:rPr lang="nb-NO" dirty="0"/>
              <a:t>for at deres </a:t>
            </a:r>
            <a:r>
              <a:rPr lang="nb-NO" b="1" dirty="0"/>
              <a:t>faglige behov og nivå skal ivaretas</a:t>
            </a:r>
            <a:r>
              <a:rPr lang="nb-NO" dirty="0"/>
              <a:t>. Elevene kan deles inn i ulike klasser eller grupper på bakgrunn av hvilke fag de interesserer seg for, eller har faglige forutsetninger for (faglig differensiering)</a:t>
            </a:r>
          </a:p>
          <a:p>
            <a:r>
              <a:rPr lang="nb-NO" i="1" dirty="0"/>
              <a:t>Pedagogisk differensiering</a:t>
            </a:r>
            <a:r>
              <a:rPr lang="nb-NO" dirty="0"/>
              <a:t> handler om å tilrettelegge undervisningen for å imøtekomme elevenes læringsbehov og forutsetninger. Pedagogisk differensiering handler om at læreren </a:t>
            </a:r>
            <a:r>
              <a:rPr lang="nb-NO" b="1" dirty="0"/>
              <a:t>tilpasser innholdet, arbeidsprosessen eller produktet til elevenes potensial, motivasjon og kunnskapsnivå </a:t>
            </a:r>
            <a:r>
              <a:rPr lang="nb-NO" dirty="0"/>
              <a:t>og til elevenes ulike måter å lære på. En slik tilpasning skal bidra til å støtte elevenes motivasjon og faglige utvikling</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3574" y="1491343"/>
            <a:ext cx="2569698" cy="1446902"/>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7129" y="3238415"/>
            <a:ext cx="2561851" cy="1280926"/>
          </a:xfrm>
          <a:prstGeom prst="rect">
            <a:avLst/>
          </a:prstGeom>
        </p:spPr>
      </p:pic>
    </p:spTree>
    <p:extLst>
      <p:ext uri="{BB962C8B-B14F-4D97-AF65-F5344CB8AC3E}">
        <p14:creationId xmlns:p14="http://schemas.microsoft.com/office/powerpoint/2010/main" val="20561917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FBE36-B76B-82FC-EC42-0429ACA85FF9}"/>
              </a:ext>
            </a:extLst>
          </p:cNvPr>
          <p:cNvSpPr>
            <a:spLocks noGrp="1"/>
          </p:cNvSpPr>
          <p:nvPr>
            <p:ph type="title"/>
          </p:nvPr>
        </p:nvSpPr>
        <p:spPr/>
        <p:txBody>
          <a:bodyPr/>
          <a:lstStyle/>
          <a:p>
            <a:r>
              <a:rPr lang="nb-NO" b="0" dirty="0">
                <a:solidFill>
                  <a:srgbClr val="0070C0"/>
                </a:solidFill>
              </a:rPr>
              <a:t>Hva er inkludering?</a:t>
            </a:r>
          </a:p>
        </p:txBody>
      </p:sp>
      <p:sp>
        <p:nvSpPr>
          <p:cNvPr id="3" name="Content Placeholder 2">
            <a:extLst>
              <a:ext uri="{FF2B5EF4-FFF2-40B4-BE49-F238E27FC236}">
                <a16:creationId xmlns:a16="http://schemas.microsoft.com/office/drawing/2014/main" id="{15C3492A-C3A1-3A47-C13E-ADEE9905132B}"/>
              </a:ext>
            </a:extLst>
          </p:cNvPr>
          <p:cNvSpPr>
            <a:spLocks noGrp="1"/>
          </p:cNvSpPr>
          <p:nvPr>
            <p:ph idx="1"/>
          </p:nvPr>
        </p:nvSpPr>
        <p:spPr/>
        <p:txBody>
          <a:bodyPr>
            <a:normAutofit/>
          </a:bodyPr>
          <a:lstStyle/>
          <a:p>
            <a:r>
              <a:rPr lang="nb-NO" sz="2400" b="0" i="0" dirty="0">
                <a:solidFill>
                  <a:srgbClr val="333333"/>
                </a:solidFill>
                <a:effectLst/>
                <a:latin typeface="Open Sans" panose="020B0606030504020204" pitchFamily="34" charset="0"/>
              </a:rPr>
              <a:t>Inkludering i skole handler om at alle elever skal oppleve at de har en </a:t>
            </a:r>
            <a:r>
              <a:rPr lang="nb-NO" sz="2400" b="1" i="0" dirty="0">
                <a:solidFill>
                  <a:srgbClr val="333333"/>
                </a:solidFill>
                <a:effectLst/>
                <a:latin typeface="Open Sans" panose="020B0606030504020204" pitchFamily="34" charset="0"/>
              </a:rPr>
              <a:t>naturlig plass </a:t>
            </a:r>
            <a:r>
              <a:rPr lang="nb-NO" sz="2400" b="0" i="0" dirty="0">
                <a:solidFill>
                  <a:srgbClr val="333333"/>
                </a:solidFill>
                <a:effectLst/>
                <a:latin typeface="Open Sans" panose="020B0606030504020204" pitchFamily="34" charset="0"/>
              </a:rPr>
              <a:t>i fellesskapet. De skal </a:t>
            </a:r>
            <a:r>
              <a:rPr lang="nb-NO" sz="2400" b="1" i="0" dirty="0">
                <a:solidFill>
                  <a:srgbClr val="333333"/>
                </a:solidFill>
                <a:effectLst/>
                <a:latin typeface="Open Sans" panose="020B0606030504020204" pitchFamily="34" charset="0"/>
              </a:rPr>
              <a:t>føle seg trygge </a:t>
            </a:r>
            <a:r>
              <a:rPr lang="nb-NO" sz="2400" b="0" i="0" dirty="0">
                <a:solidFill>
                  <a:srgbClr val="333333"/>
                </a:solidFill>
                <a:effectLst/>
                <a:latin typeface="Open Sans" panose="020B0606030504020204" pitchFamily="34" charset="0"/>
              </a:rPr>
              <a:t>og kunne </a:t>
            </a:r>
            <a:r>
              <a:rPr lang="nb-NO" sz="2400" b="1" i="0" dirty="0">
                <a:solidFill>
                  <a:srgbClr val="333333"/>
                </a:solidFill>
                <a:effectLst/>
                <a:latin typeface="Open Sans" panose="020B0606030504020204" pitchFamily="34" charset="0"/>
              </a:rPr>
              <a:t>erfare at de er betydningsfulle</a:t>
            </a:r>
            <a:r>
              <a:rPr lang="nb-NO" sz="2400" b="0" i="0" dirty="0">
                <a:solidFill>
                  <a:srgbClr val="333333"/>
                </a:solidFill>
                <a:effectLst/>
                <a:latin typeface="Open Sans" panose="020B0606030504020204" pitchFamily="34" charset="0"/>
              </a:rPr>
              <a:t>, og at de </a:t>
            </a:r>
            <a:r>
              <a:rPr lang="nb-NO" sz="2400" b="1" i="0" dirty="0">
                <a:solidFill>
                  <a:srgbClr val="333333"/>
                </a:solidFill>
                <a:effectLst/>
                <a:latin typeface="Open Sans" panose="020B0606030504020204" pitchFamily="34" charset="0"/>
              </a:rPr>
              <a:t>får medvirke i utformingen av sitt eget tilbud</a:t>
            </a:r>
            <a:r>
              <a:rPr lang="nb-NO" sz="2400" b="0" i="0" dirty="0">
                <a:solidFill>
                  <a:srgbClr val="333333"/>
                </a:solidFill>
                <a:effectLst/>
                <a:latin typeface="Open Sans" panose="020B0606030504020204" pitchFamily="34" charset="0"/>
              </a:rPr>
              <a:t>. Et inkluderende fellesskap omfatter alle barn og elever.</a:t>
            </a:r>
          </a:p>
          <a:p>
            <a:pPr marL="3657600" lvl="8" indent="0">
              <a:buNone/>
            </a:pPr>
            <a:r>
              <a:rPr lang="nb-NO" dirty="0"/>
              <a:t>			</a:t>
            </a:r>
            <a:r>
              <a:rPr lang="nb-NO" sz="1000" dirty="0"/>
              <a:t>(Meld.St.6 2019-2020)</a:t>
            </a:r>
            <a:endParaRPr lang="nb-NO" dirty="0"/>
          </a:p>
        </p:txBody>
      </p:sp>
      <p:sp>
        <p:nvSpPr>
          <p:cNvPr id="4" name="Date Placeholder 3">
            <a:extLst>
              <a:ext uri="{FF2B5EF4-FFF2-40B4-BE49-F238E27FC236}">
                <a16:creationId xmlns:a16="http://schemas.microsoft.com/office/drawing/2014/main" id="{22450525-E9C5-C2E9-C3B1-B0A83A553057}"/>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D1AF3A42-6A4E-1F47-BEF9-20A0978B421A}" type="datetime1">
              <a:rPr kumimoji="0" lang="nb-NO" sz="800" b="0" i="0" u="none" strike="noStrike" kern="1200" cap="none" spc="0" normalizeH="0" baseline="0" noProof="0" smtClean="0">
                <a:ln>
                  <a:noFill/>
                </a:ln>
                <a:solidFill>
                  <a:srgbClr val="252525"/>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09.01.2024</a:t>
            </a:fld>
            <a:endParaRPr kumimoji="0" lang="nb-NO" sz="800" b="0" i="0" u="none" strike="noStrike" kern="1200" cap="none" spc="0" normalizeH="0" baseline="0" noProof="0" dirty="0">
              <a:ln>
                <a:noFill/>
              </a:ln>
              <a:solidFill>
                <a:srgbClr val="252525"/>
              </a:solidFill>
              <a:effectLst/>
              <a:uLnTx/>
              <a:uFillTx/>
              <a:latin typeface="Calibri"/>
              <a:ea typeface="+mn-ea"/>
              <a:cs typeface="+mn-cs"/>
            </a:endParaRPr>
          </a:p>
        </p:txBody>
      </p:sp>
      <p:sp>
        <p:nvSpPr>
          <p:cNvPr id="5" name="Slide Number Placeholder 4">
            <a:extLst>
              <a:ext uri="{FF2B5EF4-FFF2-40B4-BE49-F238E27FC236}">
                <a16:creationId xmlns:a16="http://schemas.microsoft.com/office/drawing/2014/main" id="{9AF63D5D-F3E0-7F0D-5F11-97CA762A048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8385D78-4187-AD4C-B928-A8579EE9A756}" type="slidenum">
              <a:rPr kumimoji="0" lang="nb-NO" sz="800" b="0" i="0" u="none" strike="noStrike" kern="1200" cap="none" spc="0" normalizeH="0" baseline="0" noProof="0" smtClean="0">
                <a:ln>
                  <a:noFill/>
                </a:ln>
                <a:solidFill>
                  <a:srgbClr val="252525"/>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nb-NO" sz="800" b="0" i="0" u="none" strike="noStrike" kern="1200" cap="none" spc="0" normalizeH="0" baseline="0" noProof="0">
              <a:ln>
                <a:noFill/>
              </a:ln>
              <a:solidFill>
                <a:srgbClr val="252525"/>
              </a:solidFill>
              <a:effectLst/>
              <a:uLnTx/>
              <a:uFillTx/>
              <a:latin typeface="Calibri"/>
              <a:ea typeface="+mn-ea"/>
              <a:cs typeface="+mn-cs"/>
            </a:endParaRPr>
          </a:p>
        </p:txBody>
      </p:sp>
      <p:sp>
        <p:nvSpPr>
          <p:cNvPr id="6" name="Rectangle: Rounded Corners 5">
            <a:extLst>
              <a:ext uri="{FF2B5EF4-FFF2-40B4-BE49-F238E27FC236}">
                <a16:creationId xmlns:a16="http://schemas.microsoft.com/office/drawing/2014/main" id="{1ACCF36F-5C7A-3367-3719-3A79312C44C2}"/>
              </a:ext>
            </a:extLst>
          </p:cNvPr>
          <p:cNvSpPr/>
          <p:nvPr/>
        </p:nvSpPr>
        <p:spPr>
          <a:xfrm>
            <a:off x="6284685" y="57108"/>
            <a:ext cx="2801257" cy="128278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white"/>
                </a:solidFill>
                <a:effectLst/>
                <a:uLnTx/>
                <a:uFillTx/>
                <a:latin typeface="Calibri"/>
                <a:ea typeface="+mn-ea"/>
                <a:cs typeface="+mn-cs"/>
              </a:rPr>
              <a:t>Hva legger vi på vår skole i begrepet inkludering?</a:t>
            </a:r>
          </a:p>
        </p:txBody>
      </p:sp>
      <p:sp>
        <p:nvSpPr>
          <p:cNvPr id="7" name="Rectangle: Rounded Corners 6">
            <a:extLst>
              <a:ext uri="{FF2B5EF4-FFF2-40B4-BE49-F238E27FC236}">
                <a16:creationId xmlns:a16="http://schemas.microsoft.com/office/drawing/2014/main" id="{17437255-0EC8-A3B3-F712-BB09D72154C4}"/>
              </a:ext>
            </a:extLst>
          </p:cNvPr>
          <p:cNvSpPr/>
          <p:nvPr/>
        </p:nvSpPr>
        <p:spPr>
          <a:xfrm>
            <a:off x="6968491" y="3992919"/>
            <a:ext cx="2024743" cy="100148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white"/>
                </a:solidFill>
                <a:effectLst/>
                <a:uLnTx/>
                <a:uFillTx/>
                <a:latin typeface="Calibri"/>
                <a:ea typeface="+mn-ea"/>
                <a:cs typeface="+mn-cs"/>
              </a:rPr>
              <a:t>Er elevene bevist når de får medvirke?</a:t>
            </a:r>
          </a:p>
        </p:txBody>
      </p:sp>
    </p:spTree>
    <p:extLst>
      <p:ext uri="{BB962C8B-B14F-4D97-AF65-F5344CB8AC3E}">
        <p14:creationId xmlns:p14="http://schemas.microsoft.com/office/powerpoint/2010/main" val="2658184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nb-NO" dirty="0">
                <a:solidFill>
                  <a:srgbClr val="0070C0"/>
                </a:solidFill>
              </a:rPr>
              <a:t>Fra emneplanen</a:t>
            </a:r>
          </a:p>
        </p:txBody>
      </p:sp>
      <p:sp>
        <p:nvSpPr>
          <p:cNvPr id="5" name="Content Placeholder 4"/>
          <p:cNvSpPr>
            <a:spLocks noGrp="1"/>
          </p:cNvSpPr>
          <p:nvPr>
            <p:ph idx="1"/>
          </p:nvPr>
        </p:nvSpPr>
        <p:spPr/>
        <p:txBody>
          <a:bodyPr>
            <a:normAutofit/>
          </a:bodyPr>
          <a:lstStyle/>
          <a:p>
            <a:pPr marL="0" indent="0" algn="l">
              <a:buNone/>
            </a:pPr>
            <a:r>
              <a:rPr lang="nb-NO" sz="1800" b="1" i="0" dirty="0">
                <a:solidFill>
                  <a:srgbClr val="2D3B45"/>
                </a:solidFill>
                <a:effectLst/>
                <a:latin typeface="Lato Extended"/>
              </a:rPr>
              <a:t>Studenten</a:t>
            </a:r>
            <a:endParaRPr lang="nb-NO" b="0" i="0" dirty="0">
              <a:solidFill>
                <a:srgbClr val="2D3B45"/>
              </a:solidFill>
              <a:effectLst/>
              <a:latin typeface="Lato Extended"/>
            </a:endParaRPr>
          </a:p>
          <a:p>
            <a:pPr algn="l">
              <a:buFont typeface="Arial" panose="020B0604020202020204" pitchFamily="34" charset="0"/>
              <a:buChar char="•"/>
            </a:pPr>
            <a:r>
              <a:rPr lang="nb-NO" b="0" i="0" dirty="0">
                <a:solidFill>
                  <a:srgbClr val="2D3B45"/>
                </a:solidFill>
                <a:effectLst/>
                <a:latin typeface="Lato Extended"/>
              </a:rPr>
              <a:t>har avansert kunnskap om fellesskapets betydning for elevenes læreprosesser.</a:t>
            </a:r>
          </a:p>
          <a:p>
            <a:pPr algn="l">
              <a:buFont typeface="Arial" panose="020B0604020202020204" pitchFamily="34" charset="0"/>
              <a:buChar char="•"/>
            </a:pPr>
            <a:r>
              <a:rPr lang="nb-NO" b="0" i="0" dirty="0">
                <a:solidFill>
                  <a:srgbClr val="2D3B45"/>
                </a:solidFill>
                <a:effectLst/>
                <a:latin typeface="Lato Extended"/>
              </a:rPr>
              <a:t>har inngående kunnskap om spesialundervisning, og tiltakskjeden i saker som omhandler spesialundervisning</a:t>
            </a:r>
          </a:p>
          <a:p>
            <a:pPr algn="l">
              <a:buFont typeface="Arial" panose="020B0604020202020204" pitchFamily="34" charset="0"/>
              <a:buChar char="•"/>
            </a:pPr>
            <a:r>
              <a:rPr lang="nb-NO" b="0" i="0" dirty="0">
                <a:solidFill>
                  <a:srgbClr val="2D3B45"/>
                </a:solidFill>
                <a:effectLst/>
                <a:latin typeface="Lato Extended"/>
              </a:rPr>
              <a:t>har kunnskap om lærevansker, tilpasnings- og </a:t>
            </a:r>
            <a:r>
              <a:rPr lang="nb-NO" b="0" i="0" dirty="0" err="1">
                <a:solidFill>
                  <a:srgbClr val="2D3B45"/>
                </a:solidFill>
                <a:effectLst/>
                <a:latin typeface="Lato Extended"/>
              </a:rPr>
              <a:t>atferdsutfordringer</a:t>
            </a:r>
            <a:endParaRPr lang="nb-NO" b="0" i="0" dirty="0">
              <a:solidFill>
                <a:srgbClr val="2D3B45"/>
              </a:solidFill>
              <a:effectLst/>
              <a:latin typeface="Lato Extended"/>
            </a:endParaRPr>
          </a:p>
          <a:p>
            <a:pPr algn="l">
              <a:buFont typeface="Arial" panose="020B0604020202020204" pitchFamily="34" charset="0"/>
              <a:buChar char="•"/>
            </a:pPr>
            <a:r>
              <a:rPr lang="nb-NO" b="0" i="0" dirty="0">
                <a:solidFill>
                  <a:srgbClr val="2D3B45"/>
                </a:solidFill>
                <a:effectLst/>
                <a:latin typeface="Lato Extended"/>
              </a:rPr>
              <a:t>kan identifisere og analysere utfordringer og muligheter i en pluralistisk skolehverdag</a:t>
            </a:r>
          </a:p>
          <a:p>
            <a:pPr algn="l">
              <a:buFont typeface="Arial" panose="020B0604020202020204" pitchFamily="34" charset="0"/>
              <a:buChar char="•"/>
            </a:pPr>
            <a:r>
              <a:rPr lang="nb-NO" b="0" i="0" dirty="0">
                <a:solidFill>
                  <a:srgbClr val="2D3B45"/>
                </a:solidFill>
                <a:effectLst/>
                <a:latin typeface="Lato Extended"/>
              </a:rPr>
              <a:t>kan legge til rette for samhandling og inkludering i klasser og grupper.</a:t>
            </a:r>
          </a:p>
          <a:p>
            <a:pPr algn="l">
              <a:buFont typeface="Arial" panose="020B0604020202020204" pitchFamily="34" charset="0"/>
              <a:buChar char="•"/>
            </a:pPr>
            <a:r>
              <a:rPr lang="nb-NO" b="0" i="0" dirty="0">
                <a:solidFill>
                  <a:srgbClr val="2D3B45"/>
                </a:solidFill>
                <a:effectLst/>
                <a:latin typeface="Lato Extended"/>
              </a:rPr>
              <a:t>kan kritisk analysere og vurdere elevers læringsutbytte.</a:t>
            </a:r>
          </a:p>
          <a:p>
            <a:pPr algn="l">
              <a:buFont typeface="Arial" panose="020B0604020202020204" pitchFamily="34" charset="0"/>
              <a:buChar char="•"/>
            </a:pPr>
            <a:r>
              <a:rPr lang="nb-NO" b="0" i="0" dirty="0">
                <a:solidFill>
                  <a:srgbClr val="2D3B45"/>
                </a:solidFill>
                <a:effectLst/>
                <a:latin typeface="Lato Extended"/>
              </a:rPr>
              <a:t>kan analysere hvordan samhandling mellom elever påvirker det psykososiale skolemiljøet</a:t>
            </a:r>
          </a:p>
          <a:p>
            <a:endParaRPr lang="nb-NO" dirty="0"/>
          </a:p>
        </p:txBody>
      </p:sp>
      <p:sp>
        <p:nvSpPr>
          <p:cNvPr id="2" name="Date Placeholder 1"/>
          <p:cNvSpPr>
            <a:spLocks noGrp="1"/>
          </p:cNvSpPr>
          <p:nvPr>
            <p:ph type="dt" sz="half" idx="10"/>
          </p:nvPr>
        </p:nvSpPr>
        <p:spPr/>
        <p:txBody>
          <a:bodyPr/>
          <a:lstStyle/>
          <a:p>
            <a:fld id="{40D98D8E-40F9-904F-B7FF-444E090C7BC4}" type="datetime1">
              <a:rPr lang="nb-NO" smtClean="0"/>
              <a:pPr/>
              <a:t>09.01.2024</a:t>
            </a:fld>
            <a:endParaRPr lang="nb-NO" dirty="0"/>
          </a:p>
        </p:txBody>
      </p:sp>
      <p:sp>
        <p:nvSpPr>
          <p:cNvPr id="4" name="Slide Number Placeholder 3"/>
          <p:cNvSpPr>
            <a:spLocks noGrp="1"/>
          </p:cNvSpPr>
          <p:nvPr>
            <p:ph type="sldNum" sz="quarter" idx="12"/>
          </p:nvPr>
        </p:nvSpPr>
        <p:spPr/>
        <p:txBody>
          <a:bodyPr/>
          <a:lstStyle/>
          <a:p>
            <a:fld id="{28385D78-4187-AD4C-B928-A8579EE9A756}" type="slidenum">
              <a:rPr lang="nb-NO" smtClean="0"/>
              <a:pPr/>
              <a:t>2</a:t>
            </a:fld>
            <a:endParaRPr lang="nb-NO"/>
          </a:p>
        </p:txBody>
      </p:sp>
    </p:spTree>
    <p:extLst>
      <p:ext uri="{BB962C8B-B14F-4D97-AF65-F5344CB8AC3E}">
        <p14:creationId xmlns:p14="http://schemas.microsoft.com/office/powerpoint/2010/main" val="17354203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33C9A-E9B2-C215-4E8C-7DCA262B01D6}"/>
              </a:ext>
            </a:extLst>
          </p:cNvPr>
          <p:cNvSpPr>
            <a:spLocks noGrp="1"/>
          </p:cNvSpPr>
          <p:nvPr>
            <p:ph type="title"/>
          </p:nvPr>
        </p:nvSpPr>
        <p:spPr>
          <a:xfrm>
            <a:off x="656103" y="428161"/>
            <a:ext cx="7961846" cy="857250"/>
          </a:xfrm>
        </p:spPr>
        <p:txBody>
          <a:bodyPr anchor="ctr">
            <a:normAutofit/>
          </a:bodyPr>
          <a:lstStyle/>
          <a:p>
            <a:r>
              <a:rPr lang="nb-NO" b="0" dirty="0">
                <a:solidFill>
                  <a:srgbClr val="0070C0"/>
                </a:solidFill>
              </a:rPr>
              <a:t>Inkludering kan være å legge til rette for:</a:t>
            </a:r>
            <a:br>
              <a:rPr lang="nb-NO" dirty="0"/>
            </a:br>
            <a:endParaRPr lang="nb-NO" dirty="0"/>
          </a:p>
        </p:txBody>
      </p:sp>
      <p:sp>
        <p:nvSpPr>
          <p:cNvPr id="3" name="Content Placeholder 2">
            <a:extLst>
              <a:ext uri="{FF2B5EF4-FFF2-40B4-BE49-F238E27FC236}">
                <a16:creationId xmlns:a16="http://schemas.microsoft.com/office/drawing/2014/main" id="{21C02BD3-3299-AA66-9787-22D47A7A1206}"/>
              </a:ext>
            </a:extLst>
          </p:cNvPr>
          <p:cNvSpPr>
            <a:spLocks noGrp="1"/>
          </p:cNvSpPr>
          <p:nvPr>
            <p:ph idx="1"/>
          </p:nvPr>
        </p:nvSpPr>
        <p:spPr>
          <a:xfrm>
            <a:off x="587253" y="1594843"/>
            <a:ext cx="3944079" cy="2850156"/>
          </a:xfrm>
        </p:spPr>
        <p:txBody>
          <a:bodyPr>
            <a:normAutofit/>
          </a:bodyPr>
          <a:lstStyle/>
          <a:p>
            <a:pPr>
              <a:buFont typeface="Arial" panose="020B0604020202020204" pitchFamily="34" charset="0"/>
              <a:buChar char="•"/>
            </a:pPr>
            <a:r>
              <a:rPr lang="nb-NO" b="0" i="0">
                <a:effectLst/>
              </a:rPr>
              <a:t>Fysisk tilgang til klassens/ gruppas fellesskap</a:t>
            </a:r>
          </a:p>
          <a:p>
            <a:pPr>
              <a:buFont typeface="Arial" panose="020B0604020202020204" pitchFamily="34" charset="0"/>
              <a:buChar char="•"/>
            </a:pPr>
            <a:r>
              <a:rPr lang="nb-NO" b="0" i="0">
                <a:effectLst/>
              </a:rPr>
              <a:t>Mulighet til å bidra inn i fellesskapet</a:t>
            </a:r>
          </a:p>
          <a:p>
            <a:pPr>
              <a:buFont typeface="Arial" panose="020B0604020202020204" pitchFamily="34" charset="0"/>
              <a:buChar char="•"/>
            </a:pPr>
            <a:r>
              <a:rPr lang="nb-NO" b="0" i="0">
                <a:effectLst/>
              </a:rPr>
              <a:t>Mulighet til å si sin mening om egen opplæring</a:t>
            </a:r>
          </a:p>
          <a:p>
            <a:pPr>
              <a:buFont typeface="Arial" panose="020B0604020202020204" pitchFamily="34" charset="0"/>
              <a:buChar char="•"/>
            </a:pPr>
            <a:r>
              <a:rPr lang="nb-NO" b="0" i="0">
                <a:effectLst/>
              </a:rPr>
              <a:t>Deltakelse i læringsaktiviteter</a:t>
            </a:r>
          </a:p>
          <a:p>
            <a:pPr>
              <a:buFont typeface="Arial" panose="020B0604020202020204" pitchFamily="34" charset="0"/>
              <a:buChar char="•"/>
            </a:pPr>
            <a:r>
              <a:rPr lang="nb-NO" b="0" i="0">
                <a:effectLst/>
              </a:rPr>
              <a:t>Deltakelse i det sosiale fellesskapet</a:t>
            </a:r>
          </a:p>
          <a:p>
            <a:pPr>
              <a:buFont typeface="Arial" panose="020B0604020202020204" pitchFamily="34" charset="0"/>
              <a:buChar char="•"/>
            </a:pPr>
            <a:r>
              <a:rPr lang="nb-NO" b="0" i="0">
                <a:effectLst/>
              </a:rPr>
              <a:t>Sosialt og faglig læringsutbytte for alle</a:t>
            </a:r>
          </a:p>
          <a:p>
            <a:endParaRPr lang="nb-NO" dirty="0"/>
          </a:p>
        </p:txBody>
      </p:sp>
      <p:sp>
        <p:nvSpPr>
          <p:cNvPr id="4" name="Date Placeholder 3">
            <a:extLst>
              <a:ext uri="{FF2B5EF4-FFF2-40B4-BE49-F238E27FC236}">
                <a16:creationId xmlns:a16="http://schemas.microsoft.com/office/drawing/2014/main" id="{93C01755-459A-6F15-8589-166D9A6226C5}"/>
              </a:ext>
            </a:extLst>
          </p:cNvPr>
          <p:cNvSpPr>
            <a:spLocks noGrp="1"/>
          </p:cNvSpPr>
          <p:nvPr>
            <p:ph type="dt" sz="half" idx="10"/>
          </p:nvPr>
        </p:nvSpPr>
        <p:spPr>
          <a:xfrm>
            <a:off x="1371406" y="4834789"/>
            <a:ext cx="1654282" cy="159616"/>
          </a:xfrm>
        </p:spPr>
        <p:txBody>
          <a:bodyPr anchor="ctr">
            <a:norm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fld id="{D1AF3A42-6A4E-1F47-BEF9-20A0978B421A}" type="datetime1">
              <a:rPr kumimoji="0" lang="nb-NO" sz="800" b="0" i="0" u="none" strike="noStrike" kern="1200" cap="none" spc="0" normalizeH="0" baseline="0" noProof="0" smtClean="0">
                <a:ln>
                  <a:noFill/>
                </a:ln>
                <a:solidFill>
                  <a:srgbClr val="252525"/>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600"/>
                </a:spcAft>
                <a:buClrTx/>
                <a:buSzTx/>
                <a:buFontTx/>
                <a:buNone/>
                <a:tabLst/>
                <a:defRPr/>
              </a:pPr>
              <a:t>09.01.2024</a:t>
            </a:fld>
            <a:endParaRPr kumimoji="0" lang="nb-NO" sz="800" b="0" i="0" u="none" strike="noStrike" kern="1200" cap="none" spc="0" normalizeH="0" baseline="0" noProof="0">
              <a:ln>
                <a:noFill/>
              </a:ln>
              <a:solidFill>
                <a:srgbClr val="252525"/>
              </a:solidFill>
              <a:effectLst/>
              <a:uLnTx/>
              <a:uFillTx/>
              <a:latin typeface="Calibri"/>
              <a:ea typeface="+mn-ea"/>
              <a:cs typeface="+mn-cs"/>
            </a:endParaRPr>
          </a:p>
        </p:txBody>
      </p:sp>
      <p:sp>
        <p:nvSpPr>
          <p:cNvPr id="5" name="Slide Number Placeholder 4">
            <a:extLst>
              <a:ext uri="{FF2B5EF4-FFF2-40B4-BE49-F238E27FC236}">
                <a16:creationId xmlns:a16="http://schemas.microsoft.com/office/drawing/2014/main" id="{90EDDE87-231D-98B9-9B9E-18EDDFB0A48A}"/>
              </a:ext>
            </a:extLst>
          </p:cNvPr>
          <p:cNvSpPr>
            <a:spLocks noGrp="1"/>
          </p:cNvSpPr>
          <p:nvPr>
            <p:ph type="sldNum" sz="quarter" idx="12"/>
          </p:nvPr>
        </p:nvSpPr>
        <p:spPr>
          <a:xfrm>
            <a:off x="6851560" y="4834789"/>
            <a:ext cx="2133600" cy="159616"/>
          </a:xfrm>
        </p:spPr>
        <p:txBody>
          <a:bodyPr anchor="ct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28385D78-4187-AD4C-B928-A8579EE9A756}" type="slidenum">
              <a:rPr kumimoji="0" lang="nb-NO" sz="800" b="0" i="0" u="none" strike="noStrike" kern="1200" cap="none" spc="0" normalizeH="0" baseline="0" noProof="0" smtClean="0">
                <a:ln>
                  <a:noFill/>
                </a:ln>
                <a:solidFill>
                  <a:srgbClr val="252525"/>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20</a:t>
            </a:fld>
            <a:endParaRPr kumimoji="0" lang="nb-NO" sz="800" b="0" i="0" u="none" strike="noStrike" kern="1200" cap="none" spc="0" normalizeH="0" baseline="0" noProof="0">
              <a:ln>
                <a:noFill/>
              </a:ln>
              <a:solidFill>
                <a:srgbClr val="252525"/>
              </a:solidFill>
              <a:effectLst/>
              <a:uLnTx/>
              <a:uFillTx/>
              <a:latin typeface="Calibri"/>
              <a:ea typeface="+mn-ea"/>
              <a:cs typeface="+mn-cs"/>
            </a:endParaRPr>
          </a:p>
        </p:txBody>
      </p:sp>
      <p:pic>
        <p:nvPicPr>
          <p:cNvPr id="1026" name="Picture 2">
            <a:extLst>
              <a:ext uri="{FF2B5EF4-FFF2-40B4-BE49-F238E27FC236}">
                <a16:creationId xmlns:a16="http://schemas.microsoft.com/office/drawing/2014/main" id="{7FF1BBAA-BD60-DD84-8564-DF02CDCB2C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1560" y="3838172"/>
            <a:ext cx="2292440" cy="127357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osenbergsskolan - Bli inspirert av kontormiljøer og -løsninger | Kinnarps">
            <a:extLst>
              <a:ext uri="{FF2B5EF4-FFF2-40B4-BE49-F238E27FC236}">
                <a16:creationId xmlns:a16="http://schemas.microsoft.com/office/drawing/2014/main" id="{49341700-7B39-D2C6-0B0A-EA6F07BDC9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1332" y="2422598"/>
            <a:ext cx="2408015" cy="160534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Uteskole">
            <a:extLst>
              <a:ext uri="{FF2B5EF4-FFF2-40B4-BE49-F238E27FC236}">
                <a16:creationId xmlns:a16="http://schemas.microsoft.com/office/drawing/2014/main" id="{23661570-D2C6-6D26-8E30-4585C1C8B0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2114" y="769708"/>
            <a:ext cx="2480355" cy="16528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7968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Title 1">
            <a:extLst>
              <a:ext uri="{FF2B5EF4-FFF2-40B4-BE49-F238E27FC236}">
                <a16:creationId xmlns:a16="http://schemas.microsoft.com/office/drawing/2014/main" id="{750E8405-2448-FB95-69D0-331129FF44A7}"/>
              </a:ext>
            </a:extLst>
          </p:cNvPr>
          <p:cNvSpPr>
            <a:spLocks noGrp="1"/>
          </p:cNvSpPr>
          <p:nvPr>
            <p:ph type="title"/>
          </p:nvPr>
        </p:nvSpPr>
        <p:spPr>
          <a:xfrm>
            <a:off x="656103" y="428161"/>
            <a:ext cx="7961846" cy="857250"/>
          </a:xfrm>
        </p:spPr>
        <p:txBody>
          <a:bodyPr/>
          <a:lstStyle/>
          <a:p>
            <a:endParaRPr lang="en-US"/>
          </a:p>
        </p:txBody>
      </p:sp>
      <p:pic>
        <p:nvPicPr>
          <p:cNvPr id="1026" name="Picture 2" descr="Inkluderingsbegrepet, figur">
            <a:extLst>
              <a:ext uri="{FF2B5EF4-FFF2-40B4-BE49-F238E27FC236}">
                <a16:creationId xmlns:a16="http://schemas.microsoft.com/office/drawing/2014/main" id="{DC78F7E9-83DF-0D47-EDD9-5D5ACD3F366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87253" y="1765125"/>
            <a:ext cx="8030696" cy="2509591"/>
          </a:xfrm>
          <a:prstGeom prst="rect">
            <a:avLst/>
          </a:prstGeom>
          <a:solidFill>
            <a:srgbClr val="FFFFFF"/>
          </a:solidFill>
        </p:spPr>
      </p:pic>
      <p:sp>
        <p:nvSpPr>
          <p:cNvPr id="4" name="Date Placeholder 3">
            <a:extLst>
              <a:ext uri="{FF2B5EF4-FFF2-40B4-BE49-F238E27FC236}">
                <a16:creationId xmlns:a16="http://schemas.microsoft.com/office/drawing/2014/main" id="{06D4574E-DBFD-30E0-DBC0-D17357C13028}"/>
              </a:ext>
            </a:extLst>
          </p:cNvPr>
          <p:cNvSpPr>
            <a:spLocks noGrp="1"/>
          </p:cNvSpPr>
          <p:nvPr>
            <p:ph type="dt" sz="half" idx="10"/>
          </p:nvPr>
        </p:nvSpPr>
        <p:spPr>
          <a:xfrm>
            <a:off x="1371406" y="4834789"/>
            <a:ext cx="1654282" cy="159616"/>
          </a:xfrm>
        </p:spPr>
        <p:txBody>
          <a:bodyPr anchor="ctr">
            <a:norm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fld id="{D1AF3A42-6A4E-1F47-BEF9-20A0978B421A}" type="datetime1">
              <a:rPr kumimoji="0" lang="nb-NO" sz="800" b="0" i="0" u="none" strike="noStrike" kern="1200" cap="none" spc="0" normalizeH="0" baseline="0" noProof="0" smtClean="0">
                <a:ln>
                  <a:noFill/>
                </a:ln>
                <a:solidFill>
                  <a:srgbClr val="252525"/>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600"/>
                </a:spcAft>
                <a:buClrTx/>
                <a:buSzTx/>
                <a:buFontTx/>
                <a:buNone/>
                <a:tabLst/>
                <a:defRPr/>
              </a:pPr>
              <a:t>09.01.2024</a:t>
            </a:fld>
            <a:endParaRPr kumimoji="0" lang="nb-NO" sz="800" b="0" i="0" u="none" strike="noStrike" kern="1200" cap="none" spc="0" normalizeH="0" baseline="0" noProof="0">
              <a:ln>
                <a:noFill/>
              </a:ln>
              <a:solidFill>
                <a:srgbClr val="252525"/>
              </a:solidFill>
              <a:effectLst/>
              <a:uLnTx/>
              <a:uFillTx/>
              <a:latin typeface="Calibri"/>
              <a:ea typeface="+mn-ea"/>
              <a:cs typeface="+mn-cs"/>
            </a:endParaRPr>
          </a:p>
        </p:txBody>
      </p:sp>
      <p:sp>
        <p:nvSpPr>
          <p:cNvPr id="5" name="Slide Number Placeholder 4">
            <a:extLst>
              <a:ext uri="{FF2B5EF4-FFF2-40B4-BE49-F238E27FC236}">
                <a16:creationId xmlns:a16="http://schemas.microsoft.com/office/drawing/2014/main" id="{ECA6AC3B-1A7C-C925-1A22-5FEFFCE7DB32}"/>
              </a:ext>
            </a:extLst>
          </p:cNvPr>
          <p:cNvSpPr>
            <a:spLocks noGrp="1"/>
          </p:cNvSpPr>
          <p:nvPr>
            <p:ph type="sldNum" sz="quarter" idx="12"/>
          </p:nvPr>
        </p:nvSpPr>
        <p:spPr>
          <a:xfrm>
            <a:off x="6851560" y="4834789"/>
            <a:ext cx="2133600" cy="159616"/>
          </a:xfrm>
        </p:spPr>
        <p:txBody>
          <a:bodyPr anchor="ct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28385D78-4187-AD4C-B928-A8579EE9A756}" type="slidenum">
              <a:rPr kumimoji="0" lang="nb-NO" sz="800" b="0" i="0" u="none" strike="noStrike" kern="1200" cap="none" spc="0" normalizeH="0" baseline="0" noProof="0" smtClean="0">
                <a:ln>
                  <a:noFill/>
                </a:ln>
                <a:solidFill>
                  <a:srgbClr val="252525"/>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21</a:t>
            </a:fld>
            <a:endParaRPr kumimoji="0" lang="nb-NO" sz="800" b="0" i="0" u="none" strike="noStrike" kern="1200" cap="none" spc="0" normalizeH="0" baseline="0" noProof="0">
              <a:ln>
                <a:noFill/>
              </a:ln>
              <a:solidFill>
                <a:srgbClr val="252525"/>
              </a:solidFill>
              <a:effectLst/>
              <a:uLnTx/>
              <a:uFillTx/>
              <a:latin typeface="Calibri"/>
              <a:ea typeface="+mn-ea"/>
              <a:cs typeface="+mn-cs"/>
            </a:endParaRPr>
          </a:p>
        </p:txBody>
      </p:sp>
      <p:sp>
        <p:nvSpPr>
          <p:cNvPr id="6" name="Rectangle 1">
            <a:extLst>
              <a:ext uri="{FF2B5EF4-FFF2-40B4-BE49-F238E27FC236}">
                <a16:creationId xmlns:a16="http://schemas.microsoft.com/office/drawing/2014/main" id="{C3E2E21C-FABD-9664-E5EE-582CC3F840F0}"/>
              </a:ext>
            </a:extLst>
          </p:cNvPr>
          <p:cNvSpPr>
            <a:spLocks noChangeArrowheads="1"/>
          </p:cNvSpPr>
          <p:nvPr/>
        </p:nvSpPr>
        <p:spPr bwMode="auto">
          <a:xfrm>
            <a:off x="0" y="-3029784"/>
            <a:ext cx="9069049" cy="6340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ts val="600"/>
              </a:spcAft>
              <a:buClrTx/>
              <a:buSzTx/>
              <a:buFontTx/>
              <a:buNone/>
              <a:tabLst/>
              <a:defRPr/>
            </a:pPr>
            <a:r>
              <a:rPr kumimoji="0" lang="nb-NO" altLang="nb-NO" sz="1800" b="0" i="0" u="none" strike="noStrike" kern="1200" cap="none" spc="0" normalizeH="0" baseline="0" noProof="0" dirty="0">
                <a:ln>
                  <a:noFill/>
                </a:ln>
                <a:solidFill>
                  <a:srgbClr val="252525"/>
                </a:solidFill>
                <a:effectLst/>
                <a:uLnTx/>
                <a:uFillTx/>
                <a:latin typeface="Arial" panose="020B0604020202020204" pitchFamily="34" charset="0"/>
                <a:ea typeface="+mn-ea"/>
                <a:cs typeface="+mn-cs"/>
              </a:rPr>
              <a:t>  </a:t>
            </a:r>
            <a:r>
              <a:rPr kumimoji="0" lang="nb-NO" altLang="nb-NO" sz="20300" b="0" i="0" u="none" strike="noStrike" kern="1200" cap="none" spc="0" normalizeH="0" baseline="0" noProof="0" dirty="0">
                <a:ln>
                  <a:noFill/>
                </a:ln>
                <a:solidFill>
                  <a:srgbClr val="252525"/>
                </a:solidFill>
                <a:effectLst/>
                <a:uLnTx/>
                <a:uFillTx/>
                <a:latin typeface="Arial" panose="020B0604020202020204" pitchFamily="34" charset="0"/>
                <a:ea typeface="+mn-ea"/>
                <a:cs typeface="+mn-cs"/>
              </a:rPr>
              <a:t>               </a:t>
            </a:r>
            <a:r>
              <a:rPr kumimoji="0" lang="nb-NO" altLang="nb-NO" sz="1800" b="0" i="0" u="none" strike="noStrike" kern="1200" cap="none" spc="0" normalizeH="0" baseline="0" noProof="0" dirty="0">
                <a:ln>
                  <a:noFill/>
                </a:ln>
                <a:solidFill>
                  <a:srgbClr val="252525"/>
                </a:solidFill>
                <a:effectLst/>
                <a:uLnTx/>
                <a:uFillTx/>
                <a:latin typeface="Arial" panose="020B0604020202020204" pitchFamily="34" charset="0"/>
                <a:ea typeface="+mn-ea"/>
                <a:cs typeface="+mn-cs"/>
              </a:rPr>
              <a:t> </a:t>
            </a:r>
          </a:p>
        </p:txBody>
      </p:sp>
      <p:sp>
        <p:nvSpPr>
          <p:cNvPr id="8" name="Rectangle: Rounded Corners 7">
            <a:extLst>
              <a:ext uri="{FF2B5EF4-FFF2-40B4-BE49-F238E27FC236}">
                <a16:creationId xmlns:a16="http://schemas.microsoft.com/office/drawing/2014/main" id="{DA19A1A9-8DA5-428A-6BDA-C5A2E28896C2}"/>
              </a:ext>
            </a:extLst>
          </p:cNvPr>
          <p:cNvSpPr/>
          <p:nvPr/>
        </p:nvSpPr>
        <p:spPr>
          <a:xfrm>
            <a:off x="273623" y="230187"/>
            <a:ext cx="4521200" cy="14732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white"/>
                </a:solidFill>
                <a:effectLst/>
                <a:uLnTx/>
                <a:uFillTx/>
                <a:latin typeface="Source Sans Pro" panose="020B0503030403020204" pitchFamily="34" charset="0"/>
                <a:ea typeface="+mn-ea"/>
                <a:cs typeface="+mn-cs"/>
              </a:rPr>
              <a:t>Barnets og elevens </a:t>
            </a:r>
            <a:r>
              <a:rPr kumimoji="0" lang="nb-NO" sz="1800" b="0" i="0" u="none" strike="noStrike" kern="1200" cap="none" spc="0" normalizeH="0" baseline="0" noProof="0" dirty="0">
                <a:ln>
                  <a:noFill/>
                </a:ln>
                <a:solidFill>
                  <a:srgbClr val="D6E0E3">
                    <a:lumMod val="10000"/>
                  </a:srgbClr>
                </a:solidFill>
                <a:effectLst/>
                <a:uLnTx/>
                <a:uFillTx/>
                <a:latin typeface="Source Sans Pro" panose="020B0503030403020204" pitchFamily="34" charset="0"/>
                <a:ea typeface="+mn-ea"/>
                <a:cs typeface="+mn-cs"/>
              </a:rPr>
              <a:t>opplevelse</a:t>
            </a:r>
            <a:r>
              <a:rPr kumimoji="0" lang="nb-NO" sz="1800" b="0" i="0" u="none" strike="noStrike" kern="1200" cap="none" spc="0" normalizeH="0" baseline="0" noProof="0" dirty="0">
                <a:ln>
                  <a:noFill/>
                </a:ln>
                <a:solidFill>
                  <a:prstClr val="white"/>
                </a:solidFill>
                <a:effectLst/>
                <a:uLnTx/>
                <a:uFillTx/>
                <a:latin typeface="Source Sans Pro" panose="020B0503030403020204" pitchFamily="34" charset="0"/>
                <a:ea typeface="+mn-ea"/>
                <a:cs typeface="+mn-cs"/>
              </a:rPr>
              <a:t> av læringsmiljøet med tanke på fysisk/organisatorisk, sosial og faglig/kulturell inkludering</a:t>
            </a:r>
            <a:endParaRPr kumimoji="0" lang="nb-NO"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6493133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4F6D9-1FA3-2723-79F8-635F9EB99823}"/>
              </a:ext>
            </a:extLst>
          </p:cNvPr>
          <p:cNvSpPr>
            <a:spLocks noGrp="1"/>
          </p:cNvSpPr>
          <p:nvPr>
            <p:ph type="title"/>
          </p:nvPr>
        </p:nvSpPr>
        <p:spPr/>
        <p:txBody>
          <a:bodyPr/>
          <a:lstStyle/>
          <a:p>
            <a:r>
              <a:rPr lang="nb-NO" b="0" dirty="0">
                <a:solidFill>
                  <a:srgbClr val="0070C0"/>
                </a:solidFill>
              </a:rPr>
              <a:t>Snakk sammen</a:t>
            </a:r>
          </a:p>
        </p:txBody>
      </p:sp>
      <p:sp>
        <p:nvSpPr>
          <p:cNvPr id="3" name="Content Placeholder 2">
            <a:extLst>
              <a:ext uri="{FF2B5EF4-FFF2-40B4-BE49-F238E27FC236}">
                <a16:creationId xmlns:a16="http://schemas.microsoft.com/office/drawing/2014/main" id="{02630DC8-F471-7D0F-61A0-DB9ED6833D9A}"/>
              </a:ext>
            </a:extLst>
          </p:cNvPr>
          <p:cNvSpPr>
            <a:spLocks noGrp="1"/>
          </p:cNvSpPr>
          <p:nvPr>
            <p:ph idx="1"/>
          </p:nvPr>
        </p:nvSpPr>
        <p:spPr/>
        <p:txBody>
          <a:bodyPr/>
          <a:lstStyle/>
          <a:p>
            <a:r>
              <a:rPr lang="nb-NO" dirty="0"/>
              <a:t>Hvordan kan du tilrettelegge for et godt læringsmiljø?</a:t>
            </a:r>
          </a:p>
        </p:txBody>
      </p:sp>
    </p:spTree>
    <p:extLst>
      <p:ext uri="{BB962C8B-B14F-4D97-AF65-F5344CB8AC3E}">
        <p14:creationId xmlns:p14="http://schemas.microsoft.com/office/powerpoint/2010/main" val="20912012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b="0" dirty="0">
                <a:solidFill>
                  <a:srgbClr val="0070C0"/>
                </a:solidFill>
              </a:rPr>
              <a:t>Et godt læringsmiljø</a:t>
            </a:r>
          </a:p>
        </p:txBody>
      </p:sp>
      <p:sp>
        <p:nvSpPr>
          <p:cNvPr id="3" name="Content Placeholder 2"/>
          <p:cNvSpPr>
            <a:spLocks noGrp="1"/>
          </p:cNvSpPr>
          <p:nvPr>
            <p:ph idx="1"/>
          </p:nvPr>
        </p:nvSpPr>
        <p:spPr>
          <a:xfrm>
            <a:off x="628650" y="1591245"/>
            <a:ext cx="7886700" cy="3263504"/>
          </a:xfrm>
        </p:spPr>
        <p:txBody>
          <a:bodyPr>
            <a:normAutofit/>
          </a:bodyPr>
          <a:lstStyle/>
          <a:p>
            <a:r>
              <a:rPr lang="nb-NO" dirty="0"/>
              <a:t>I fellesskolen er det et stort elevmangfold</a:t>
            </a:r>
          </a:p>
          <a:p>
            <a:r>
              <a:rPr lang="nb-NO" dirty="0"/>
              <a:t>Et godt læringsmiljø er viktig for å fremme gode læringsprosesser. Med læringsmiljø menes de samlende kulturelle, relasjonelle og fysiske forholdene på skolen som har betydning for elevenes læring, helse og trivsel</a:t>
            </a:r>
          </a:p>
          <a:p>
            <a:r>
              <a:rPr lang="nb-NO" dirty="0"/>
              <a:t>Et godt læringsmiljø forutsetter at hele klassemiljøet er aksepterende og støttende. Læreren bør legge vekt på å skape et klassemiljø der man støtter og godtar hverandre, og hvor det ikke er farlig å begå feil</a:t>
            </a:r>
          </a:p>
          <a:p>
            <a:r>
              <a:rPr lang="nb-NO" dirty="0"/>
              <a:t>Et godt læringsmiljø innebærer høy arbeidsmoral, med vekt på at vi er på skolen for å lære</a:t>
            </a:r>
          </a:p>
          <a:p>
            <a:r>
              <a:rPr lang="nb-NO" dirty="0"/>
              <a:t>Læreren som forbilde og veiviser har stor betydning for hvordan klassemiljøet kan og læringsmiljøet utvikler seg</a:t>
            </a:r>
          </a:p>
        </p:txBody>
      </p:sp>
      <p:pic>
        <p:nvPicPr>
          <p:cNvPr id="7172" name="Picture 4" descr="De var best til å gå - Nyhet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1106" y="273844"/>
            <a:ext cx="2712630" cy="1525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5176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703" y="428161"/>
            <a:ext cx="4093697" cy="857250"/>
          </a:xfrm>
        </p:spPr>
        <p:txBody>
          <a:bodyPr anchor="ctr">
            <a:normAutofit/>
          </a:bodyPr>
          <a:lstStyle/>
          <a:p>
            <a:r>
              <a:rPr lang="nb-NO" sz="2200" b="0" dirty="0">
                <a:solidFill>
                  <a:srgbClr val="0070C0"/>
                </a:solidFill>
              </a:rPr>
              <a:t>Forslag til lærerens tilrettelegging for godt læringsmiljø:</a:t>
            </a:r>
          </a:p>
        </p:txBody>
      </p:sp>
      <p:sp>
        <p:nvSpPr>
          <p:cNvPr id="3" name="Content Placeholder 2"/>
          <p:cNvSpPr>
            <a:spLocks noGrp="1"/>
          </p:cNvSpPr>
          <p:nvPr>
            <p:ph idx="1"/>
          </p:nvPr>
        </p:nvSpPr>
        <p:spPr>
          <a:xfrm>
            <a:off x="434853" y="1594843"/>
            <a:ext cx="4162547" cy="2850156"/>
          </a:xfrm>
        </p:spPr>
        <p:txBody>
          <a:bodyPr>
            <a:normAutofit/>
          </a:bodyPr>
          <a:lstStyle/>
          <a:p>
            <a:r>
              <a:rPr lang="nb-NO" sz="1500" dirty="0"/>
              <a:t>Tenk over din egen holdning til det å undervise og det å lære</a:t>
            </a:r>
          </a:p>
          <a:p>
            <a:r>
              <a:rPr lang="nb-NO" sz="1500" dirty="0"/>
              <a:t>Lytt til dine dialoger med elevene</a:t>
            </a:r>
          </a:p>
          <a:p>
            <a:pPr marL="0" indent="0">
              <a:buNone/>
            </a:pPr>
            <a:r>
              <a:rPr lang="nb-NO" sz="1500" dirty="0"/>
              <a:t>- Hvilke elever svarer og reflekterer? Hvor lenge venter du på å få svar? Snakker du til elevene på en måte som får hver elev til å delta aktivt i samtalen?</a:t>
            </a:r>
          </a:p>
          <a:p>
            <a:r>
              <a:rPr lang="nb-NO" sz="1500" dirty="0"/>
              <a:t>Lær deg gode måter å støtte læringen på</a:t>
            </a:r>
          </a:p>
          <a:p>
            <a:pPr marL="0" indent="0">
              <a:buNone/>
            </a:pPr>
            <a:r>
              <a:rPr lang="nb-NO" sz="1500" dirty="0"/>
              <a:t>- understrek og hold fast ved målet for arbeidet</a:t>
            </a:r>
          </a:p>
          <a:p>
            <a:pPr marL="0" indent="0">
              <a:buNone/>
            </a:pPr>
            <a:r>
              <a:rPr lang="nb-NO" sz="1500" dirty="0"/>
              <a:t>- hjelp elevene med å fastholde oppmerksomheten</a:t>
            </a:r>
          </a:p>
          <a:p>
            <a:pPr marL="0" indent="0">
              <a:buNone/>
            </a:pPr>
            <a:r>
              <a:rPr lang="nb-NO" sz="1500" dirty="0"/>
              <a:t>- oppmuntre elevene til å våge å komme med løsninger og være aktive</a:t>
            </a:r>
          </a:p>
        </p:txBody>
      </p:sp>
      <p:sp>
        <p:nvSpPr>
          <p:cNvPr id="9" name="Date Placeholder 3">
            <a:extLst>
              <a:ext uri="{FF2B5EF4-FFF2-40B4-BE49-F238E27FC236}">
                <a16:creationId xmlns:a16="http://schemas.microsoft.com/office/drawing/2014/main" id="{ED874B95-3B81-E16D-6F82-740C6AE13021}"/>
              </a:ext>
            </a:extLst>
          </p:cNvPr>
          <p:cNvSpPr>
            <a:spLocks noGrp="1"/>
          </p:cNvSpPr>
          <p:nvPr>
            <p:ph type="dt" sz="half" idx="10"/>
          </p:nvPr>
        </p:nvSpPr>
        <p:spPr>
          <a:xfrm>
            <a:off x="1371406" y="4834789"/>
            <a:ext cx="1654282" cy="159616"/>
          </a:xfrm>
        </p:spPr>
        <p:txBody>
          <a:bodyPr/>
          <a:lstStyle/>
          <a:p>
            <a:pPr>
              <a:spcAft>
                <a:spcPts val="600"/>
              </a:spcAft>
            </a:pPr>
            <a:fld id="{85958A71-EED5-D543-A9ED-B6BEFC298E42}" type="datetime1">
              <a:rPr lang="nb-NO" smtClean="0"/>
              <a:pPr>
                <a:spcAft>
                  <a:spcPts val="600"/>
                </a:spcAft>
              </a:pPr>
              <a:t>09.01.2024</a:t>
            </a:fld>
            <a:endParaRPr lang="nb-NO"/>
          </a:p>
        </p:txBody>
      </p:sp>
      <p:sp>
        <p:nvSpPr>
          <p:cNvPr id="11" name="Slide Number Placeholder 4">
            <a:extLst>
              <a:ext uri="{FF2B5EF4-FFF2-40B4-BE49-F238E27FC236}">
                <a16:creationId xmlns:a16="http://schemas.microsoft.com/office/drawing/2014/main" id="{5C9F1F3F-814D-CE5D-BCD9-BE51958F7D34}"/>
              </a:ext>
            </a:extLst>
          </p:cNvPr>
          <p:cNvSpPr>
            <a:spLocks noGrp="1"/>
          </p:cNvSpPr>
          <p:nvPr>
            <p:ph type="sldNum" sz="quarter" idx="12"/>
          </p:nvPr>
        </p:nvSpPr>
        <p:spPr>
          <a:xfrm>
            <a:off x="6851560" y="4834789"/>
            <a:ext cx="2133600" cy="159616"/>
          </a:xfrm>
        </p:spPr>
        <p:txBody>
          <a:bodyPr/>
          <a:lstStyle/>
          <a:p>
            <a:pPr>
              <a:spcAft>
                <a:spcPts val="600"/>
              </a:spcAft>
            </a:pPr>
            <a:fld id="{28385D78-4187-AD4C-B928-A8579EE9A756}" type="slidenum">
              <a:rPr lang="nb-NO" smtClean="0"/>
              <a:pPr>
                <a:spcAft>
                  <a:spcPts val="600"/>
                </a:spcAft>
              </a:pPr>
              <a:t>24</a:t>
            </a:fld>
            <a:endParaRPr lang="nb-NO"/>
          </a:p>
        </p:txBody>
      </p:sp>
      <p:pic>
        <p:nvPicPr>
          <p:cNvPr id="4" name="Picture 4" descr="Lyttesystem for lærere med nedsatt hørsel - Vestfold Audio">
            <a:extLst>
              <a:ext uri="{FF2B5EF4-FFF2-40B4-BE49-F238E27FC236}">
                <a16:creationId xmlns:a16="http://schemas.microsoft.com/office/drawing/2014/main" id="{2CD0A73F-FF81-0A25-10D0-A433F01130D0}"/>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851" r="31101"/>
          <a:stretch/>
        </p:blipFill>
        <p:spPr bwMode="auto">
          <a:xfrm>
            <a:off x="5156110" y="165100"/>
            <a:ext cx="3829050" cy="4530585"/>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07371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1E17A-103C-8039-6E2D-3C564DA91760}"/>
              </a:ext>
            </a:extLst>
          </p:cNvPr>
          <p:cNvSpPr>
            <a:spLocks noGrp="1"/>
          </p:cNvSpPr>
          <p:nvPr>
            <p:ph type="title"/>
          </p:nvPr>
        </p:nvSpPr>
        <p:spPr>
          <a:xfrm>
            <a:off x="503703" y="428161"/>
            <a:ext cx="4093697" cy="857250"/>
          </a:xfrm>
        </p:spPr>
        <p:txBody>
          <a:bodyPr anchor="ctr">
            <a:normAutofit/>
          </a:bodyPr>
          <a:lstStyle/>
          <a:p>
            <a:r>
              <a:rPr lang="nb-NO" sz="2200" b="0" dirty="0">
                <a:solidFill>
                  <a:srgbClr val="0070C0"/>
                </a:solidFill>
              </a:rPr>
              <a:t>Fortsettelse av forslag til lærerens tilrettelegging for godt læringsmiljø:</a:t>
            </a:r>
            <a:endParaRPr lang="nb-NO" sz="2200" dirty="0">
              <a:solidFill>
                <a:srgbClr val="0070C0"/>
              </a:solidFill>
            </a:endParaRPr>
          </a:p>
        </p:txBody>
      </p:sp>
      <p:sp>
        <p:nvSpPr>
          <p:cNvPr id="3" name="Content Placeholder 2">
            <a:extLst>
              <a:ext uri="{FF2B5EF4-FFF2-40B4-BE49-F238E27FC236}">
                <a16:creationId xmlns:a16="http://schemas.microsoft.com/office/drawing/2014/main" id="{78AF9AB2-90BE-98E5-692F-4003B4172044}"/>
              </a:ext>
            </a:extLst>
          </p:cNvPr>
          <p:cNvSpPr>
            <a:spLocks noGrp="1"/>
          </p:cNvSpPr>
          <p:nvPr>
            <p:ph idx="1"/>
          </p:nvPr>
        </p:nvSpPr>
        <p:spPr>
          <a:xfrm>
            <a:off x="344467" y="1409178"/>
            <a:ext cx="4252934" cy="3286507"/>
          </a:xfrm>
        </p:spPr>
        <p:txBody>
          <a:bodyPr>
            <a:normAutofit fontScale="92500" lnSpcReduction="20000"/>
          </a:bodyPr>
          <a:lstStyle/>
          <a:p>
            <a:pPr>
              <a:lnSpc>
                <a:spcPct val="90000"/>
              </a:lnSpc>
            </a:pPr>
            <a:r>
              <a:rPr lang="nb-NO" sz="1400" dirty="0"/>
              <a:t>Legg arbeid i å skape en god atmosfære som øker sjansene for at elevene vil reflektere</a:t>
            </a:r>
          </a:p>
          <a:p>
            <a:pPr marL="0" indent="0">
              <a:lnSpc>
                <a:spcPct val="90000"/>
              </a:lnSpc>
              <a:buNone/>
            </a:pPr>
            <a:r>
              <a:rPr lang="nb-NO" sz="1400" dirty="0"/>
              <a:t>- skap en kultur i klasserommet der det å tenke og reflektere blir sett på som spennende og givende. Legg vekt på en aksepterende holdning i klassen, hvor det er positivt å spørre hverandre og ikke er farlig å svare feil. Møblering, inventar og fysisk verdsetting av arbeidet til elevene bidrar til å skape et godt læringsmiljø</a:t>
            </a:r>
          </a:p>
          <a:p>
            <a:pPr>
              <a:lnSpc>
                <a:spcPct val="90000"/>
              </a:lnSpc>
            </a:pPr>
            <a:r>
              <a:rPr lang="nb-NO" sz="1400" dirty="0"/>
              <a:t>Skap undervisningsrammer som legger til rette for støttende læring</a:t>
            </a:r>
          </a:p>
          <a:p>
            <a:pPr marL="0" indent="0">
              <a:lnSpc>
                <a:spcPct val="90000"/>
              </a:lnSpc>
              <a:buNone/>
            </a:pPr>
            <a:r>
              <a:rPr lang="nb-NO" sz="1400" dirty="0"/>
              <a:t>-  Varierte undervisningsformer gir muligheter for varierte samhandlingsmuligheter både mellom elever og lærer og elevene seg imellom. Gjennom allsidig undervisning kan mange elever oppleve å bli møtt</a:t>
            </a:r>
          </a:p>
          <a:p>
            <a:pPr>
              <a:lnSpc>
                <a:spcPct val="90000"/>
              </a:lnSpc>
            </a:pPr>
            <a:r>
              <a:rPr lang="nb-NO" sz="1400" dirty="0"/>
              <a:t>Fortell elevene om din måte å gi støtte på, og hvorfor du har valgt den arbeidsformen</a:t>
            </a:r>
          </a:p>
          <a:p>
            <a:pPr marL="0" indent="0">
              <a:lnSpc>
                <a:spcPct val="90000"/>
              </a:lnSpc>
              <a:buNone/>
            </a:pPr>
            <a:r>
              <a:rPr lang="nb-NO" sz="1400" dirty="0"/>
              <a:t>- Bevisstgjør elevene om egen læring ved å </a:t>
            </a:r>
            <a:r>
              <a:rPr lang="nb-NO" sz="1400" dirty="0" err="1"/>
              <a:t>metakommunisere</a:t>
            </a:r>
            <a:r>
              <a:rPr lang="nb-NO" sz="1400" dirty="0"/>
              <a:t>. Når de har en viss innsikt i sin egen læringsprosess, kan de også føle ansvar for sitt eget arbeid og læringen kan oppleves mer meningsfull</a:t>
            </a:r>
          </a:p>
          <a:p>
            <a:pPr>
              <a:lnSpc>
                <a:spcPct val="90000"/>
              </a:lnSpc>
            </a:pPr>
            <a:endParaRPr lang="nb-NO" sz="1100" dirty="0"/>
          </a:p>
        </p:txBody>
      </p:sp>
      <p:sp>
        <p:nvSpPr>
          <p:cNvPr id="4" name="Date Placeholder 3">
            <a:extLst>
              <a:ext uri="{FF2B5EF4-FFF2-40B4-BE49-F238E27FC236}">
                <a16:creationId xmlns:a16="http://schemas.microsoft.com/office/drawing/2014/main" id="{8279D318-7C13-4BAC-9EA1-7EB370EFB2FD}"/>
              </a:ext>
            </a:extLst>
          </p:cNvPr>
          <p:cNvSpPr>
            <a:spLocks noGrp="1"/>
          </p:cNvSpPr>
          <p:nvPr>
            <p:ph type="dt" sz="half" idx="10"/>
          </p:nvPr>
        </p:nvSpPr>
        <p:spPr>
          <a:xfrm>
            <a:off x="1371406" y="4834789"/>
            <a:ext cx="1654282" cy="159616"/>
          </a:xfrm>
        </p:spPr>
        <p:txBody>
          <a:bodyPr anchor="ctr">
            <a:normAutofit/>
          </a:bodyPr>
          <a:lstStyle/>
          <a:p>
            <a:pPr>
              <a:spcAft>
                <a:spcPts val="600"/>
              </a:spcAft>
            </a:pPr>
            <a:fld id="{D1AF3A42-6A4E-1F47-BEF9-20A0978B421A}" type="datetime1">
              <a:rPr lang="nb-NO" smtClean="0"/>
              <a:pPr>
                <a:spcAft>
                  <a:spcPts val="600"/>
                </a:spcAft>
              </a:pPr>
              <a:t>09.01.2024</a:t>
            </a:fld>
            <a:endParaRPr lang="nb-NO"/>
          </a:p>
        </p:txBody>
      </p:sp>
      <p:sp>
        <p:nvSpPr>
          <p:cNvPr id="5" name="Slide Number Placeholder 4">
            <a:extLst>
              <a:ext uri="{FF2B5EF4-FFF2-40B4-BE49-F238E27FC236}">
                <a16:creationId xmlns:a16="http://schemas.microsoft.com/office/drawing/2014/main" id="{9F145752-18F9-6F10-4916-7889FC762B21}"/>
              </a:ext>
            </a:extLst>
          </p:cNvPr>
          <p:cNvSpPr>
            <a:spLocks noGrp="1"/>
          </p:cNvSpPr>
          <p:nvPr>
            <p:ph type="sldNum" sz="quarter" idx="12"/>
          </p:nvPr>
        </p:nvSpPr>
        <p:spPr>
          <a:xfrm>
            <a:off x="6851560" y="4834789"/>
            <a:ext cx="2133600" cy="159616"/>
          </a:xfrm>
        </p:spPr>
        <p:txBody>
          <a:bodyPr anchor="ctr">
            <a:normAutofit/>
          </a:bodyPr>
          <a:lstStyle/>
          <a:p>
            <a:pPr>
              <a:spcAft>
                <a:spcPts val="600"/>
              </a:spcAft>
            </a:pPr>
            <a:fld id="{28385D78-4187-AD4C-B928-A8579EE9A756}" type="slidenum">
              <a:rPr lang="nb-NO" smtClean="0"/>
              <a:pPr>
                <a:spcAft>
                  <a:spcPts val="600"/>
                </a:spcAft>
              </a:pPr>
              <a:t>25</a:t>
            </a:fld>
            <a:endParaRPr lang="nb-NO"/>
          </a:p>
        </p:txBody>
      </p:sp>
      <p:pic>
        <p:nvPicPr>
          <p:cNvPr id="6" name="Picture 4" descr="Lyttesystem for lærere med nedsatt hørsel - Vestfold Audio">
            <a:extLst>
              <a:ext uri="{FF2B5EF4-FFF2-40B4-BE49-F238E27FC236}">
                <a16:creationId xmlns:a16="http://schemas.microsoft.com/office/drawing/2014/main" id="{F991A860-90FD-DC51-F035-2D74DC564CB7}"/>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851" r="31101"/>
          <a:stretch/>
        </p:blipFill>
        <p:spPr bwMode="auto">
          <a:xfrm>
            <a:off x="5156110" y="165100"/>
            <a:ext cx="3829050" cy="4530585"/>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75614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F1E72-7D9C-5750-5048-DC734E77DC52}"/>
              </a:ext>
            </a:extLst>
          </p:cNvPr>
          <p:cNvSpPr>
            <a:spLocks noGrp="1"/>
          </p:cNvSpPr>
          <p:nvPr>
            <p:ph type="title"/>
          </p:nvPr>
        </p:nvSpPr>
        <p:spPr/>
        <p:txBody>
          <a:bodyPr/>
          <a:lstStyle/>
          <a:p>
            <a:r>
              <a:rPr lang="nb-NO" b="0" dirty="0">
                <a:solidFill>
                  <a:srgbClr val="0070C0"/>
                </a:solidFill>
              </a:rPr>
              <a:t>Å arbeide med relasjoner</a:t>
            </a:r>
          </a:p>
        </p:txBody>
      </p:sp>
      <p:sp>
        <p:nvSpPr>
          <p:cNvPr id="3" name="Content Placeholder 2">
            <a:extLst>
              <a:ext uri="{FF2B5EF4-FFF2-40B4-BE49-F238E27FC236}">
                <a16:creationId xmlns:a16="http://schemas.microsoft.com/office/drawing/2014/main" id="{8E2B1C7B-3A57-C0D4-47E4-AD4F5F14BF86}"/>
              </a:ext>
            </a:extLst>
          </p:cNvPr>
          <p:cNvSpPr>
            <a:spLocks noGrp="1"/>
          </p:cNvSpPr>
          <p:nvPr>
            <p:ph idx="1"/>
          </p:nvPr>
        </p:nvSpPr>
        <p:spPr/>
        <p:txBody>
          <a:bodyPr>
            <a:normAutofit fontScale="92500" lnSpcReduction="20000"/>
          </a:bodyPr>
          <a:lstStyle/>
          <a:p>
            <a:pPr marL="0" indent="0">
              <a:buNone/>
            </a:pPr>
            <a:r>
              <a:rPr lang="nb-NO" sz="1275" dirty="0"/>
              <a:t>	</a:t>
            </a:r>
            <a:endParaRPr lang="nb-NO" sz="1500" dirty="0">
              <a:latin typeface="Times New Roman" panose="02020603050405020304" pitchFamily="18" charset="0"/>
              <a:cs typeface="Times New Roman" panose="02020603050405020304" pitchFamily="18" charset="0"/>
            </a:endParaRPr>
          </a:p>
          <a:p>
            <a:pPr lvl="1"/>
            <a:r>
              <a:rPr lang="nb-NO" sz="1500" dirty="0">
                <a:latin typeface="Times New Roman" panose="02020603050405020304" pitchFamily="18" charset="0"/>
                <a:cs typeface="Times New Roman" panose="02020603050405020304" pitchFamily="18" charset="0"/>
              </a:rPr>
              <a:t>Positive relasjoner mellom jevnaldrende er positivt forbundet med skoletilpasning, faglige resultater og en positiv selvutvikling, elevers motivasjon, trivsel og læring.</a:t>
            </a:r>
          </a:p>
          <a:p>
            <a:pPr lvl="1"/>
            <a:r>
              <a:rPr lang="nb-NO" sz="1500" dirty="0">
                <a:latin typeface="Times New Roman" panose="02020603050405020304" pitchFamily="18" charset="0"/>
                <a:cs typeface="Times New Roman" panose="02020603050405020304" pitchFamily="18" charset="0"/>
              </a:rPr>
              <a:t>Lærerens </a:t>
            </a:r>
            <a:r>
              <a:rPr lang="nb-NO" sz="1500" dirty="0" err="1">
                <a:latin typeface="Times New Roman" panose="02020603050405020304" pitchFamily="18" charset="0"/>
                <a:cs typeface="Times New Roman" panose="02020603050405020304" pitchFamily="18" charset="0"/>
              </a:rPr>
              <a:t>relasjonskompetanse</a:t>
            </a:r>
            <a:r>
              <a:rPr lang="nb-NO" sz="1500" dirty="0">
                <a:latin typeface="Times New Roman" panose="02020603050405020304" pitchFamily="18" charset="0"/>
                <a:cs typeface="Times New Roman" panose="02020603050405020304" pitchFamily="18" charset="0"/>
              </a:rPr>
              <a:t> er avgjørende for læring, god vurderingspraksis og utvikling av læringsmiljøet.</a:t>
            </a:r>
          </a:p>
          <a:p>
            <a:pPr lvl="1"/>
            <a:r>
              <a:rPr lang="nb-NO" sz="1500" dirty="0">
                <a:latin typeface="Times New Roman" panose="02020603050405020304" pitchFamily="18" charset="0"/>
                <a:cs typeface="Times New Roman" panose="02020603050405020304" pitchFamily="18" charset="0"/>
              </a:rPr>
              <a:t>Gode relasjoner til alle elever og emosjonell støtte i læringsarbeidet gjør at klimaet i klassen blir trygt.  </a:t>
            </a:r>
          </a:p>
          <a:p>
            <a:pPr lvl="1"/>
            <a:r>
              <a:rPr lang="nb-NO" sz="1500" dirty="0">
                <a:latin typeface="Times New Roman" panose="02020603050405020304" pitchFamily="18" charset="0"/>
                <a:cs typeface="Times New Roman" panose="02020603050405020304" pitchFamily="18" charset="0"/>
              </a:rPr>
              <a:t>Letter læringsdialogen og gjør at eleven føler seg verdsatt. Samtidig er det slik at gode relasjoner er smittende. </a:t>
            </a:r>
          </a:p>
          <a:p>
            <a:pPr lvl="1"/>
            <a:r>
              <a:rPr lang="nb-NO" sz="1500" dirty="0">
                <a:latin typeface="Times New Roman" panose="02020603050405020304" pitchFamily="18" charset="0"/>
                <a:cs typeface="Times New Roman" panose="02020603050405020304" pitchFamily="18" charset="0"/>
              </a:rPr>
              <a:t>Det er bedre relasjoner mellom elevene og mindre mobbing og krenkelser i klasser hvor lærerne har gode relasjoner til elevene.</a:t>
            </a:r>
          </a:p>
          <a:p>
            <a:pPr lvl="1"/>
            <a:r>
              <a:rPr lang="nb-NO" sz="1500" dirty="0">
                <a:latin typeface="Times New Roman" panose="02020603050405020304" pitchFamily="18" charset="0"/>
                <a:cs typeface="Times New Roman" panose="02020603050405020304" pitchFamily="18" charset="0"/>
              </a:rPr>
              <a:t>Foreldrene er viktige for elevenes læring og lærere med relasjonell kompetanse bygger allianser med foreldrene og møter dem på en profesjonell måte.</a:t>
            </a:r>
          </a:p>
          <a:p>
            <a:pPr marL="0" indent="0">
              <a:buNone/>
            </a:pPr>
            <a:r>
              <a:rPr lang="nb-NO" sz="1500" dirty="0">
                <a:latin typeface="Times New Roman" panose="02020603050405020304" pitchFamily="18" charset="0"/>
                <a:cs typeface="Times New Roman" panose="02020603050405020304" pitchFamily="18" charset="0"/>
              </a:rPr>
              <a:t>						</a:t>
            </a:r>
            <a:r>
              <a:rPr lang="nb-NO" sz="1275" dirty="0">
                <a:latin typeface="Times New Roman" panose="02020603050405020304" pitchFamily="18" charset="0"/>
                <a:cs typeface="Times New Roman" panose="02020603050405020304" pitchFamily="18" charset="0"/>
              </a:rPr>
              <a:t>	</a:t>
            </a:r>
            <a:r>
              <a:rPr lang="nb-NO" sz="1275" dirty="0"/>
              <a:t>			</a:t>
            </a:r>
          </a:p>
          <a:p>
            <a:pPr marL="0" indent="0">
              <a:buNone/>
            </a:pPr>
            <a:r>
              <a:rPr lang="nb-NO" sz="1275" dirty="0"/>
              <a:t>									</a:t>
            </a:r>
            <a:r>
              <a:rPr lang="nb-NO" sz="975" dirty="0" err="1"/>
              <a:t>Ma</a:t>
            </a:r>
            <a:r>
              <a:rPr lang="nb-NO" sz="975" dirty="0"/>
              <a:t>, 2012., </a:t>
            </a:r>
            <a:r>
              <a:rPr lang="nb-NO" sz="975" dirty="0" err="1"/>
              <a:t>Hattie</a:t>
            </a:r>
            <a:r>
              <a:rPr lang="nb-NO" sz="975" dirty="0"/>
              <a:t>, 2012</a:t>
            </a:r>
          </a:p>
          <a:p>
            <a:endParaRPr lang="nb-NO" dirty="0"/>
          </a:p>
        </p:txBody>
      </p:sp>
      <p:sp>
        <p:nvSpPr>
          <p:cNvPr id="4" name="Date Placeholder 3">
            <a:extLst>
              <a:ext uri="{FF2B5EF4-FFF2-40B4-BE49-F238E27FC236}">
                <a16:creationId xmlns:a16="http://schemas.microsoft.com/office/drawing/2014/main" id="{9BFF6AE6-1578-4BC9-8AD3-773F5F782CFC}"/>
              </a:ext>
            </a:extLst>
          </p:cNvPr>
          <p:cNvSpPr>
            <a:spLocks noGrp="1"/>
          </p:cNvSpPr>
          <p:nvPr>
            <p:ph type="dt" sz="half" idx="10"/>
          </p:nvPr>
        </p:nvSpPr>
        <p:spPr/>
        <p:txBody>
          <a:bodyPr/>
          <a:lstStyle/>
          <a:p>
            <a:fld id="{D1AF3A42-6A4E-1F47-BEF9-20A0978B421A}" type="datetime1">
              <a:rPr lang="nb-NO" smtClean="0"/>
              <a:t>09.01.2024</a:t>
            </a:fld>
            <a:endParaRPr lang="nb-NO" dirty="0"/>
          </a:p>
        </p:txBody>
      </p:sp>
      <p:sp>
        <p:nvSpPr>
          <p:cNvPr id="5" name="Slide Number Placeholder 4">
            <a:extLst>
              <a:ext uri="{FF2B5EF4-FFF2-40B4-BE49-F238E27FC236}">
                <a16:creationId xmlns:a16="http://schemas.microsoft.com/office/drawing/2014/main" id="{F057E77C-02AC-36D8-EC74-A66DA6D44BFD}"/>
              </a:ext>
            </a:extLst>
          </p:cNvPr>
          <p:cNvSpPr>
            <a:spLocks noGrp="1"/>
          </p:cNvSpPr>
          <p:nvPr>
            <p:ph type="sldNum" sz="quarter" idx="12"/>
          </p:nvPr>
        </p:nvSpPr>
        <p:spPr/>
        <p:txBody>
          <a:bodyPr/>
          <a:lstStyle/>
          <a:p>
            <a:fld id="{28385D78-4187-AD4C-B928-A8579EE9A756}" type="slidenum">
              <a:rPr lang="nb-NO" smtClean="0"/>
              <a:t>26</a:t>
            </a:fld>
            <a:endParaRPr lang="nb-NO"/>
          </a:p>
        </p:txBody>
      </p:sp>
    </p:spTree>
    <p:extLst>
      <p:ext uri="{BB962C8B-B14F-4D97-AF65-F5344CB8AC3E}">
        <p14:creationId xmlns:p14="http://schemas.microsoft.com/office/powerpoint/2010/main" val="2206657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97847-B51C-A4D8-A234-CAB4027539B0}"/>
              </a:ext>
            </a:extLst>
          </p:cNvPr>
          <p:cNvSpPr>
            <a:spLocks noGrp="1"/>
          </p:cNvSpPr>
          <p:nvPr>
            <p:ph type="title"/>
          </p:nvPr>
        </p:nvSpPr>
        <p:spPr/>
        <p:txBody>
          <a:bodyPr/>
          <a:lstStyle/>
          <a:p>
            <a:r>
              <a:rPr lang="nb-NO" b="0" dirty="0">
                <a:solidFill>
                  <a:srgbClr val="0070C0"/>
                </a:solidFill>
              </a:rPr>
              <a:t>Hvordan etablere relasjoner til elevene</a:t>
            </a:r>
          </a:p>
        </p:txBody>
      </p:sp>
      <p:sp>
        <p:nvSpPr>
          <p:cNvPr id="3" name="Content Placeholder 2">
            <a:extLst>
              <a:ext uri="{FF2B5EF4-FFF2-40B4-BE49-F238E27FC236}">
                <a16:creationId xmlns:a16="http://schemas.microsoft.com/office/drawing/2014/main" id="{C4392775-AC01-187D-66B2-56F08FAB1D69}"/>
              </a:ext>
            </a:extLst>
          </p:cNvPr>
          <p:cNvSpPr>
            <a:spLocks noGrp="1"/>
          </p:cNvSpPr>
          <p:nvPr>
            <p:ph idx="1"/>
          </p:nvPr>
        </p:nvSpPr>
        <p:spPr/>
        <p:txBody>
          <a:bodyPr/>
          <a:lstStyle/>
          <a:p>
            <a:pPr marL="385763" indent="-385763" algn="just">
              <a:buFont typeface="+mj-lt"/>
              <a:buAutoNum type="arabicPeriod"/>
            </a:pPr>
            <a:r>
              <a:rPr lang="nb-NO" sz="1600" dirty="0"/>
              <a:t>Det grunnleggende spørsmålet alle stiller seg i møte med en annen er: Liker du meg?</a:t>
            </a:r>
          </a:p>
          <a:p>
            <a:pPr marL="385763" indent="-385763" algn="just">
              <a:buFont typeface="+mj-lt"/>
              <a:buAutoNum type="arabicPeriod"/>
            </a:pPr>
            <a:r>
              <a:rPr lang="nb-NO" sz="1600" dirty="0"/>
              <a:t>De voksne har hovedansvar for relasjoner til elevene. Asymmetrisk forhold.</a:t>
            </a:r>
          </a:p>
          <a:p>
            <a:pPr marL="385763" indent="-385763" algn="just">
              <a:buFont typeface="+mj-lt"/>
              <a:buAutoNum type="arabicPeriod"/>
            </a:pPr>
            <a:r>
              <a:rPr lang="nb-NO" sz="1600" dirty="0"/>
              <a:t>Etablering av relasjoner gjennom små kommentarer og oppmerksomhet</a:t>
            </a:r>
          </a:p>
          <a:p>
            <a:pPr marL="385763" indent="-385763" algn="just">
              <a:buFont typeface="+mj-lt"/>
              <a:buAutoNum type="arabicPeriod"/>
            </a:pPr>
            <a:r>
              <a:rPr lang="nb-NO" sz="1600" dirty="0"/>
              <a:t>Vesentlig å snakke med og verdsette det eleven synes er viktig og interessant.</a:t>
            </a:r>
          </a:p>
          <a:p>
            <a:pPr marL="385763" indent="-385763" algn="just">
              <a:buFont typeface="+mj-lt"/>
              <a:buAutoNum type="arabicPeriod"/>
            </a:pPr>
            <a:r>
              <a:rPr lang="nb-NO" sz="1600" dirty="0"/>
              <a:t>Humor opprettholder og forsterker relasjoner.</a:t>
            </a:r>
          </a:p>
          <a:p>
            <a:pPr marL="385763" indent="-385763" algn="just">
              <a:buFont typeface="+mj-lt"/>
              <a:buAutoNum type="arabicPeriod"/>
            </a:pPr>
            <a:endParaRPr lang="nb-NO" sz="1600" dirty="0"/>
          </a:p>
          <a:p>
            <a:pPr marL="0" indent="0" algn="just">
              <a:buNone/>
            </a:pPr>
            <a:r>
              <a:rPr lang="nb-NO" sz="1600" dirty="0">
                <a:solidFill>
                  <a:srgbClr val="FF0000"/>
                </a:solidFill>
              </a:rPr>
              <a:t>Oppgave</a:t>
            </a:r>
          </a:p>
          <a:p>
            <a:pPr marL="0" indent="0" algn="just">
              <a:buNone/>
            </a:pPr>
            <a:r>
              <a:rPr lang="nb-NO" sz="1600" dirty="0"/>
              <a:t>Diskuter hva som kreves av deg – og eventuelt hvilke utfordringer du ser?</a:t>
            </a:r>
          </a:p>
          <a:p>
            <a:endParaRPr lang="nb-NO" dirty="0"/>
          </a:p>
        </p:txBody>
      </p:sp>
      <p:sp>
        <p:nvSpPr>
          <p:cNvPr id="4" name="Date Placeholder 3">
            <a:extLst>
              <a:ext uri="{FF2B5EF4-FFF2-40B4-BE49-F238E27FC236}">
                <a16:creationId xmlns:a16="http://schemas.microsoft.com/office/drawing/2014/main" id="{CB1B8825-5BB7-752A-4D53-3A4DB83EDED7}"/>
              </a:ext>
            </a:extLst>
          </p:cNvPr>
          <p:cNvSpPr>
            <a:spLocks noGrp="1"/>
          </p:cNvSpPr>
          <p:nvPr>
            <p:ph type="dt" sz="half" idx="10"/>
          </p:nvPr>
        </p:nvSpPr>
        <p:spPr/>
        <p:txBody>
          <a:bodyPr/>
          <a:lstStyle/>
          <a:p>
            <a:fld id="{D1AF3A42-6A4E-1F47-BEF9-20A0978B421A}" type="datetime1">
              <a:rPr lang="nb-NO" smtClean="0"/>
              <a:t>09.01.2024</a:t>
            </a:fld>
            <a:endParaRPr lang="nb-NO" dirty="0"/>
          </a:p>
        </p:txBody>
      </p:sp>
      <p:sp>
        <p:nvSpPr>
          <p:cNvPr id="5" name="Slide Number Placeholder 4">
            <a:extLst>
              <a:ext uri="{FF2B5EF4-FFF2-40B4-BE49-F238E27FC236}">
                <a16:creationId xmlns:a16="http://schemas.microsoft.com/office/drawing/2014/main" id="{A234FD3B-E80A-0D9C-BE11-41BBD5A65847}"/>
              </a:ext>
            </a:extLst>
          </p:cNvPr>
          <p:cNvSpPr>
            <a:spLocks noGrp="1"/>
          </p:cNvSpPr>
          <p:nvPr>
            <p:ph type="sldNum" sz="quarter" idx="12"/>
          </p:nvPr>
        </p:nvSpPr>
        <p:spPr/>
        <p:txBody>
          <a:bodyPr/>
          <a:lstStyle/>
          <a:p>
            <a:fld id="{28385D78-4187-AD4C-B928-A8579EE9A756}" type="slidenum">
              <a:rPr lang="nb-NO" smtClean="0"/>
              <a:t>27</a:t>
            </a:fld>
            <a:endParaRPr lang="nb-NO"/>
          </a:p>
        </p:txBody>
      </p:sp>
    </p:spTree>
    <p:extLst>
      <p:ext uri="{BB962C8B-B14F-4D97-AF65-F5344CB8AC3E}">
        <p14:creationId xmlns:p14="http://schemas.microsoft.com/office/powerpoint/2010/main" val="30216245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DF4AD-99A9-12F7-5DFB-AFB96CFA952D}"/>
              </a:ext>
            </a:extLst>
          </p:cNvPr>
          <p:cNvSpPr>
            <a:spLocks noGrp="1"/>
          </p:cNvSpPr>
          <p:nvPr>
            <p:ph type="title"/>
          </p:nvPr>
        </p:nvSpPr>
        <p:spPr/>
        <p:txBody>
          <a:bodyPr/>
          <a:lstStyle/>
          <a:p>
            <a:r>
              <a:rPr lang="nb-NO" b="1" dirty="0">
                <a:solidFill>
                  <a:srgbClr val="0070C0"/>
                </a:solidFill>
              </a:rPr>
              <a:t>Anerkjennelse</a:t>
            </a:r>
            <a:endParaRPr lang="nb-NO" dirty="0">
              <a:solidFill>
                <a:srgbClr val="0070C0"/>
              </a:solidFill>
            </a:endParaRPr>
          </a:p>
        </p:txBody>
      </p:sp>
      <p:sp>
        <p:nvSpPr>
          <p:cNvPr id="3" name="Content Placeholder 2">
            <a:extLst>
              <a:ext uri="{FF2B5EF4-FFF2-40B4-BE49-F238E27FC236}">
                <a16:creationId xmlns:a16="http://schemas.microsoft.com/office/drawing/2014/main" id="{36563DDB-FFBF-D330-FE23-380D4DFF4C62}"/>
              </a:ext>
            </a:extLst>
          </p:cNvPr>
          <p:cNvSpPr>
            <a:spLocks noGrp="1"/>
          </p:cNvSpPr>
          <p:nvPr>
            <p:ph idx="1"/>
          </p:nvPr>
        </p:nvSpPr>
        <p:spPr/>
        <p:txBody>
          <a:bodyPr>
            <a:normAutofit fontScale="92500" lnSpcReduction="20000"/>
          </a:bodyPr>
          <a:lstStyle/>
          <a:p>
            <a:r>
              <a:rPr lang="nb-NO" sz="1600" dirty="0"/>
              <a:t>Alle elever har et grunnleggende behov for anerkjennelse.</a:t>
            </a:r>
          </a:p>
          <a:p>
            <a:endParaRPr lang="nb-NO" sz="1600" dirty="0"/>
          </a:p>
          <a:p>
            <a:r>
              <a:rPr lang="nb-NO" sz="1600" dirty="0"/>
              <a:t>Voksnes oppmerksomhet flyttes fra en selv til den andre. </a:t>
            </a:r>
          </a:p>
          <a:p>
            <a:pPr marL="0" indent="0">
              <a:buNone/>
            </a:pPr>
            <a:endParaRPr lang="nb-NO" sz="1600" dirty="0"/>
          </a:p>
          <a:p>
            <a:r>
              <a:rPr lang="nb-NO" sz="1600" dirty="0"/>
              <a:t>Smil, håndtrykk, aktiv lytting mm er uttrykk for anerkjennelse. </a:t>
            </a:r>
          </a:p>
          <a:p>
            <a:endParaRPr lang="nb-NO" sz="1600" dirty="0"/>
          </a:p>
          <a:p>
            <a:r>
              <a:rPr lang="nb-NO" sz="1600" dirty="0"/>
              <a:t>Kroppsspråk er «viktigere» enn hva du sier.</a:t>
            </a:r>
          </a:p>
          <a:p>
            <a:endParaRPr lang="nb-NO" sz="1600" dirty="0"/>
          </a:p>
          <a:p>
            <a:r>
              <a:rPr lang="nb-NO" sz="1600" dirty="0"/>
              <a:t>Eleven må møtes som en aktør i eget liv med en grunnleggende respekt for sin meninger og sine mestringsstrategier.</a:t>
            </a:r>
          </a:p>
          <a:p>
            <a:endParaRPr lang="nb-NO" sz="1600" dirty="0"/>
          </a:p>
          <a:p>
            <a:r>
              <a:rPr lang="nb-NO" sz="1600" dirty="0">
                <a:solidFill>
                  <a:srgbClr val="FF0000"/>
                </a:solidFill>
              </a:rPr>
              <a:t>Oppgave</a:t>
            </a:r>
            <a:r>
              <a:rPr lang="nb-NO" sz="1600" dirty="0"/>
              <a:t>: Hvordan viser du anerkjennelse- og hva kan du bli flinkere til?</a:t>
            </a:r>
          </a:p>
          <a:p>
            <a:endParaRPr lang="nb-NO" dirty="0"/>
          </a:p>
        </p:txBody>
      </p:sp>
      <p:sp>
        <p:nvSpPr>
          <p:cNvPr id="4" name="Date Placeholder 3">
            <a:extLst>
              <a:ext uri="{FF2B5EF4-FFF2-40B4-BE49-F238E27FC236}">
                <a16:creationId xmlns:a16="http://schemas.microsoft.com/office/drawing/2014/main" id="{AE41B1F1-F4BA-7EE6-9B8D-D9101DBE0BDD}"/>
              </a:ext>
            </a:extLst>
          </p:cNvPr>
          <p:cNvSpPr>
            <a:spLocks noGrp="1"/>
          </p:cNvSpPr>
          <p:nvPr>
            <p:ph type="dt" sz="half" idx="10"/>
          </p:nvPr>
        </p:nvSpPr>
        <p:spPr/>
        <p:txBody>
          <a:bodyPr/>
          <a:lstStyle/>
          <a:p>
            <a:fld id="{D1AF3A42-6A4E-1F47-BEF9-20A0978B421A}" type="datetime1">
              <a:rPr lang="nb-NO" smtClean="0"/>
              <a:t>09.01.2024</a:t>
            </a:fld>
            <a:endParaRPr lang="nb-NO" dirty="0"/>
          </a:p>
        </p:txBody>
      </p:sp>
      <p:sp>
        <p:nvSpPr>
          <p:cNvPr id="5" name="Slide Number Placeholder 4">
            <a:extLst>
              <a:ext uri="{FF2B5EF4-FFF2-40B4-BE49-F238E27FC236}">
                <a16:creationId xmlns:a16="http://schemas.microsoft.com/office/drawing/2014/main" id="{471E6726-D76F-9C2E-6A9E-8DBDCF78B3D5}"/>
              </a:ext>
            </a:extLst>
          </p:cNvPr>
          <p:cNvSpPr>
            <a:spLocks noGrp="1"/>
          </p:cNvSpPr>
          <p:nvPr>
            <p:ph type="sldNum" sz="quarter" idx="12"/>
          </p:nvPr>
        </p:nvSpPr>
        <p:spPr/>
        <p:txBody>
          <a:bodyPr/>
          <a:lstStyle/>
          <a:p>
            <a:fld id="{28385D78-4187-AD4C-B928-A8579EE9A756}" type="slidenum">
              <a:rPr lang="nb-NO" smtClean="0"/>
              <a:t>28</a:t>
            </a:fld>
            <a:endParaRPr lang="nb-NO"/>
          </a:p>
        </p:txBody>
      </p:sp>
    </p:spTree>
    <p:extLst>
      <p:ext uri="{BB962C8B-B14F-4D97-AF65-F5344CB8AC3E}">
        <p14:creationId xmlns:p14="http://schemas.microsoft.com/office/powerpoint/2010/main" val="36113709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EFD19-CF31-E4A0-4D5B-466D3A6D0000}"/>
              </a:ext>
            </a:extLst>
          </p:cNvPr>
          <p:cNvSpPr>
            <a:spLocks noGrp="1"/>
          </p:cNvSpPr>
          <p:nvPr>
            <p:ph type="title"/>
          </p:nvPr>
        </p:nvSpPr>
        <p:spPr/>
        <p:txBody>
          <a:bodyPr/>
          <a:lstStyle/>
          <a:p>
            <a:r>
              <a:rPr lang="nb-NO" b="0" dirty="0">
                <a:solidFill>
                  <a:srgbClr val="0070C0"/>
                </a:solidFill>
              </a:rPr>
              <a:t>Anerkjennende kommunikasjon</a:t>
            </a:r>
          </a:p>
        </p:txBody>
      </p:sp>
      <p:sp>
        <p:nvSpPr>
          <p:cNvPr id="3" name="Content Placeholder 2">
            <a:extLst>
              <a:ext uri="{FF2B5EF4-FFF2-40B4-BE49-F238E27FC236}">
                <a16:creationId xmlns:a16="http://schemas.microsoft.com/office/drawing/2014/main" id="{8C215875-35D9-D9A0-8F44-908C44A2950B}"/>
              </a:ext>
            </a:extLst>
          </p:cNvPr>
          <p:cNvSpPr>
            <a:spLocks noGrp="1"/>
          </p:cNvSpPr>
          <p:nvPr>
            <p:ph idx="1"/>
          </p:nvPr>
        </p:nvSpPr>
        <p:spPr/>
        <p:txBody>
          <a:bodyPr/>
          <a:lstStyle/>
          <a:p>
            <a:r>
              <a:rPr lang="nb-NO" dirty="0"/>
              <a:t>Å kommunisere anerkjennende kan beskrives som en holdning som utøvere mer eller mindre strever med, og som blant annet avhenger av evnen til å gi oppmerksomhet gjennom aktiv lytting, speiling og bekreftende utsagn (Aubert, 2010). Det å </a:t>
            </a:r>
            <a:r>
              <a:rPr lang="nb-NO" dirty="0">
                <a:solidFill>
                  <a:srgbClr val="FF0000"/>
                </a:solidFill>
              </a:rPr>
              <a:t>kommunisere anerkjennende</a:t>
            </a:r>
            <a:r>
              <a:rPr lang="nb-NO" dirty="0"/>
              <a:t> kan få fortelleren til å føle seg mer eller mindre akseptert.</a:t>
            </a:r>
          </a:p>
          <a:p>
            <a:endParaRPr lang="nb-NO" dirty="0"/>
          </a:p>
        </p:txBody>
      </p:sp>
      <p:sp>
        <p:nvSpPr>
          <p:cNvPr id="4" name="Date Placeholder 3">
            <a:extLst>
              <a:ext uri="{FF2B5EF4-FFF2-40B4-BE49-F238E27FC236}">
                <a16:creationId xmlns:a16="http://schemas.microsoft.com/office/drawing/2014/main" id="{F8365A24-C2EA-A74F-9A54-4A04F4A50251}"/>
              </a:ext>
            </a:extLst>
          </p:cNvPr>
          <p:cNvSpPr>
            <a:spLocks noGrp="1"/>
          </p:cNvSpPr>
          <p:nvPr>
            <p:ph type="dt" sz="half" idx="10"/>
          </p:nvPr>
        </p:nvSpPr>
        <p:spPr/>
        <p:txBody>
          <a:bodyPr/>
          <a:lstStyle/>
          <a:p>
            <a:fld id="{D1AF3A42-6A4E-1F47-BEF9-20A0978B421A}" type="datetime1">
              <a:rPr lang="nb-NO" smtClean="0"/>
              <a:t>09.01.2024</a:t>
            </a:fld>
            <a:endParaRPr lang="nb-NO" dirty="0"/>
          </a:p>
        </p:txBody>
      </p:sp>
      <p:sp>
        <p:nvSpPr>
          <p:cNvPr id="5" name="Slide Number Placeholder 4">
            <a:extLst>
              <a:ext uri="{FF2B5EF4-FFF2-40B4-BE49-F238E27FC236}">
                <a16:creationId xmlns:a16="http://schemas.microsoft.com/office/drawing/2014/main" id="{3C45CFB9-9D72-DAED-4330-6777AA138891}"/>
              </a:ext>
            </a:extLst>
          </p:cNvPr>
          <p:cNvSpPr>
            <a:spLocks noGrp="1"/>
          </p:cNvSpPr>
          <p:nvPr>
            <p:ph type="sldNum" sz="quarter" idx="12"/>
          </p:nvPr>
        </p:nvSpPr>
        <p:spPr/>
        <p:txBody>
          <a:bodyPr/>
          <a:lstStyle/>
          <a:p>
            <a:fld id="{28385D78-4187-AD4C-B928-A8579EE9A756}" type="slidenum">
              <a:rPr lang="nb-NO" smtClean="0"/>
              <a:t>29</a:t>
            </a:fld>
            <a:endParaRPr lang="nb-NO"/>
          </a:p>
        </p:txBody>
      </p:sp>
    </p:spTree>
    <p:extLst>
      <p:ext uri="{BB962C8B-B14F-4D97-AF65-F5344CB8AC3E}">
        <p14:creationId xmlns:p14="http://schemas.microsoft.com/office/powerpoint/2010/main" val="39753177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131CE-EF90-4619-3D34-21AA6CE2D42A}"/>
              </a:ext>
            </a:extLst>
          </p:cNvPr>
          <p:cNvSpPr>
            <a:spLocks noGrp="1"/>
          </p:cNvSpPr>
          <p:nvPr>
            <p:ph type="title"/>
          </p:nvPr>
        </p:nvSpPr>
        <p:spPr/>
        <p:txBody>
          <a:bodyPr>
            <a:normAutofit/>
          </a:bodyPr>
          <a:lstStyle/>
          <a:p>
            <a:r>
              <a:rPr lang="nb-NO" sz="2400" b="0" i="0" dirty="0">
                <a:solidFill>
                  <a:srgbClr val="0070C0"/>
                </a:solidFill>
                <a:effectLst/>
                <a:latin typeface="Lato Extended"/>
              </a:rPr>
              <a:t>Temaer - </a:t>
            </a:r>
            <a:r>
              <a:rPr lang="nb-NO" b="0" dirty="0">
                <a:solidFill>
                  <a:srgbClr val="0070C0"/>
                </a:solidFill>
                <a:latin typeface="Lato Extended"/>
              </a:rPr>
              <a:t>Undervisning</a:t>
            </a:r>
            <a:br>
              <a:rPr lang="nb-NO" b="0" dirty="0">
                <a:solidFill>
                  <a:srgbClr val="2D3B45"/>
                </a:solidFill>
                <a:latin typeface="Lato Extended"/>
              </a:rPr>
            </a:br>
            <a:endParaRPr lang="nb-NO" dirty="0"/>
          </a:p>
        </p:txBody>
      </p:sp>
      <p:sp>
        <p:nvSpPr>
          <p:cNvPr id="3" name="Content Placeholder 2">
            <a:extLst>
              <a:ext uri="{FF2B5EF4-FFF2-40B4-BE49-F238E27FC236}">
                <a16:creationId xmlns:a16="http://schemas.microsoft.com/office/drawing/2014/main" id="{892806C1-98A6-E395-682D-FB4455BB4127}"/>
              </a:ext>
            </a:extLst>
          </p:cNvPr>
          <p:cNvSpPr>
            <a:spLocks noGrp="1"/>
          </p:cNvSpPr>
          <p:nvPr>
            <p:ph idx="1"/>
          </p:nvPr>
        </p:nvSpPr>
        <p:spPr/>
        <p:txBody>
          <a:bodyPr/>
          <a:lstStyle/>
          <a:p>
            <a:pPr algn="l">
              <a:buFont typeface="Arial" panose="020B0604020202020204" pitchFamily="34" charset="0"/>
              <a:buChar char="•"/>
            </a:pPr>
            <a:r>
              <a:rPr lang="nb-NO" sz="1800" b="0" i="0" dirty="0">
                <a:solidFill>
                  <a:srgbClr val="2D3B45"/>
                </a:solidFill>
                <a:effectLst/>
                <a:latin typeface="Lato Extended"/>
              </a:rPr>
              <a:t>Inkluderende læringsmiljø</a:t>
            </a:r>
            <a:endParaRPr lang="nb-NO" b="0" i="0" dirty="0">
              <a:solidFill>
                <a:srgbClr val="2D3B45"/>
              </a:solidFill>
              <a:effectLst/>
              <a:latin typeface="Lato Extended"/>
            </a:endParaRPr>
          </a:p>
          <a:p>
            <a:pPr algn="l">
              <a:buFont typeface="Arial" panose="020B0604020202020204" pitchFamily="34" charset="0"/>
              <a:buChar char="•"/>
            </a:pPr>
            <a:r>
              <a:rPr lang="nb-NO" sz="1800" b="0" i="0" dirty="0">
                <a:solidFill>
                  <a:srgbClr val="2D3B45"/>
                </a:solidFill>
                <a:effectLst/>
                <a:latin typeface="Lato Extended"/>
              </a:rPr>
              <a:t>Dialogundervisning</a:t>
            </a:r>
            <a:endParaRPr lang="nb-NO" b="0" i="0" dirty="0">
              <a:solidFill>
                <a:srgbClr val="2D3B45"/>
              </a:solidFill>
              <a:effectLst/>
              <a:latin typeface="Lato Extended"/>
            </a:endParaRPr>
          </a:p>
          <a:p>
            <a:pPr algn="l">
              <a:buFont typeface="Arial" panose="020B0604020202020204" pitchFamily="34" charset="0"/>
              <a:buChar char="•"/>
            </a:pPr>
            <a:r>
              <a:rPr lang="nb-NO" sz="1800" b="0" i="0" dirty="0">
                <a:solidFill>
                  <a:srgbClr val="2D3B45"/>
                </a:solidFill>
                <a:effectLst/>
                <a:latin typeface="Lato Extended"/>
              </a:rPr>
              <a:t>Tilpasset opplæring inkludering og likeverd</a:t>
            </a:r>
            <a:endParaRPr lang="nb-NO" b="0" i="0" dirty="0">
              <a:solidFill>
                <a:srgbClr val="2D3B45"/>
              </a:solidFill>
              <a:effectLst/>
              <a:latin typeface="Lato Extended"/>
            </a:endParaRPr>
          </a:p>
          <a:p>
            <a:pPr algn="l">
              <a:buFont typeface="Arial" panose="020B0604020202020204" pitchFamily="34" charset="0"/>
              <a:buChar char="•"/>
            </a:pPr>
            <a:r>
              <a:rPr lang="nb-NO" sz="1800" b="0" i="0" dirty="0">
                <a:solidFill>
                  <a:srgbClr val="2D3B45"/>
                </a:solidFill>
                <a:effectLst/>
                <a:latin typeface="Lato Extended"/>
              </a:rPr>
              <a:t>Relasjonell pedagogikk og spesialpedagogikk</a:t>
            </a:r>
            <a:endParaRPr lang="nb-NO" b="0" i="0" dirty="0">
              <a:solidFill>
                <a:srgbClr val="2D3B45"/>
              </a:solidFill>
              <a:effectLst/>
              <a:latin typeface="Lato Extended"/>
            </a:endParaRPr>
          </a:p>
          <a:p>
            <a:pPr algn="l">
              <a:buFont typeface="Arial" panose="020B0604020202020204" pitchFamily="34" charset="0"/>
              <a:buChar char="•"/>
            </a:pPr>
            <a:r>
              <a:rPr lang="nb-NO" sz="1800" b="0" i="0" dirty="0">
                <a:solidFill>
                  <a:srgbClr val="2D3B45"/>
                </a:solidFill>
                <a:effectLst/>
                <a:latin typeface="Lato Extended"/>
              </a:rPr>
              <a:t>Lærende/praksis, fellesskap</a:t>
            </a:r>
            <a:endParaRPr lang="nb-NO" b="0" i="0" dirty="0">
              <a:solidFill>
                <a:srgbClr val="2D3B45"/>
              </a:solidFill>
              <a:effectLst/>
              <a:latin typeface="Lato Extended"/>
            </a:endParaRPr>
          </a:p>
          <a:p>
            <a:pPr algn="l">
              <a:buFont typeface="Arial" panose="020B0604020202020204" pitchFamily="34" charset="0"/>
              <a:buChar char="•"/>
            </a:pPr>
            <a:r>
              <a:rPr lang="nb-NO" sz="1800" b="0" i="0" dirty="0">
                <a:solidFill>
                  <a:srgbClr val="2D3B45"/>
                </a:solidFill>
                <a:effectLst/>
                <a:latin typeface="Lato Extended"/>
              </a:rPr>
              <a:t>Transformativ læring</a:t>
            </a:r>
            <a:endParaRPr lang="nb-NO" b="0" i="0" dirty="0">
              <a:solidFill>
                <a:srgbClr val="2D3B45"/>
              </a:solidFill>
              <a:effectLst/>
              <a:latin typeface="Lato Extended"/>
            </a:endParaRPr>
          </a:p>
          <a:p>
            <a:endParaRPr lang="nb-NO" dirty="0"/>
          </a:p>
        </p:txBody>
      </p:sp>
      <p:sp>
        <p:nvSpPr>
          <p:cNvPr id="4" name="Date Placeholder 3">
            <a:extLst>
              <a:ext uri="{FF2B5EF4-FFF2-40B4-BE49-F238E27FC236}">
                <a16:creationId xmlns:a16="http://schemas.microsoft.com/office/drawing/2014/main" id="{D700EE18-6D9F-1F22-5E84-8A982FE15257}"/>
              </a:ext>
            </a:extLst>
          </p:cNvPr>
          <p:cNvSpPr>
            <a:spLocks noGrp="1"/>
          </p:cNvSpPr>
          <p:nvPr>
            <p:ph type="dt" sz="half" idx="10"/>
          </p:nvPr>
        </p:nvSpPr>
        <p:spPr/>
        <p:txBody>
          <a:bodyPr/>
          <a:lstStyle/>
          <a:p>
            <a:fld id="{D1AF3A42-6A4E-1F47-BEF9-20A0978B421A}" type="datetime1">
              <a:rPr lang="nb-NO" smtClean="0"/>
              <a:t>09.01.2024</a:t>
            </a:fld>
            <a:endParaRPr lang="nb-NO" dirty="0"/>
          </a:p>
        </p:txBody>
      </p:sp>
      <p:sp>
        <p:nvSpPr>
          <p:cNvPr id="5" name="Slide Number Placeholder 4">
            <a:extLst>
              <a:ext uri="{FF2B5EF4-FFF2-40B4-BE49-F238E27FC236}">
                <a16:creationId xmlns:a16="http://schemas.microsoft.com/office/drawing/2014/main" id="{12E22B6E-12AC-61D0-638E-75FD4090606B}"/>
              </a:ext>
            </a:extLst>
          </p:cNvPr>
          <p:cNvSpPr>
            <a:spLocks noGrp="1"/>
          </p:cNvSpPr>
          <p:nvPr>
            <p:ph type="sldNum" sz="quarter" idx="12"/>
          </p:nvPr>
        </p:nvSpPr>
        <p:spPr/>
        <p:txBody>
          <a:bodyPr/>
          <a:lstStyle/>
          <a:p>
            <a:fld id="{28385D78-4187-AD4C-B928-A8579EE9A756}" type="slidenum">
              <a:rPr lang="nb-NO" smtClean="0"/>
              <a:t>3</a:t>
            </a:fld>
            <a:endParaRPr lang="nb-NO"/>
          </a:p>
        </p:txBody>
      </p:sp>
    </p:spTree>
    <p:extLst>
      <p:ext uri="{BB962C8B-B14F-4D97-AF65-F5344CB8AC3E}">
        <p14:creationId xmlns:p14="http://schemas.microsoft.com/office/powerpoint/2010/main" val="4843305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5245F-6EBB-7548-CD34-5A2C981ADF34}"/>
              </a:ext>
            </a:extLst>
          </p:cNvPr>
          <p:cNvSpPr>
            <a:spLocks noGrp="1"/>
          </p:cNvSpPr>
          <p:nvPr>
            <p:ph type="title"/>
          </p:nvPr>
        </p:nvSpPr>
        <p:spPr/>
        <p:txBody>
          <a:bodyPr/>
          <a:lstStyle/>
          <a:p>
            <a:r>
              <a:rPr lang="nb-NO" b="0" dirty="0">
                <a:solidFill>
                  <a:srgbClr val="0070C0"/>
                </a:solidFill>
              </a:rPr>
              <a:t>Språklig interaksjon</a:t>
            </a:r>
          </a:p>
        </p:txBody>
      </p:sp>
      <p:sp>
        <p:nvSpPr>
          <p:cNvPr id="3" name="Content Placeholder 2">
            <a:extLst>
              <a:ext uri="{FF2B5EF4-FFF2-40B4-BE49-F238E27FC236}">
                <a16:creationId xmlns:a16="http://schemas.microsoft.com/office/drawing/2014/main" id="{ED1C42BF-2DA0-BCF8-1F1F-D7717DFF1983}"/>
              </a:ext>
            </a:extLst>
          </p:cNvPr>
          <p:cNvSpPr>
            <a:spLocks noGrp="1"/>
          </p:cNvSpPr>
          <p:nvPr>
            <p:ph idx="1"/>
          </p:nvPr>
        </p:nvSpPr>
        <p:spPr>
          <a:xfrm>
            <a:off x="587253" y="1484334"/>
            <a:ext cx="8030696" cy="2960665"/>
          </a:xfrm>
        </p:spPr>
        <p:txBody>
          <a:bodyPr>
            <a:normAutofit fontScale="55000" lnSpcReduction="20000"/>
          </a:bodyPr>
          <a:lstStyle/>
          <a:p>
            <a:pPr marL="257175" marR="0" lvl="0" indent="-257175" algn="l" defTabSz="342900" rtl="0" eaLnBrk="1" fontAlgn="auto" latinLnBrk="0" hangingPunct="1">
              <a:lnSpc>
                <a:spcPct val="100000"/>
              </a:lnSpc>
              <a:spcBef>
                <a:spcPts val="750"/>
              </a:spcBef>
              <a:spcAft>
                <a:spcPts val="0"/>
              </a:spcAft>
              <a:buClr>
                <a:srgbClr val="90C226"/>
              </a:buClr>
              <a:buSzPct val="80000"/>
              <a:buFont typeface="Wingdings 3" charset="2"/>
              <a:buChar char=""/>
              <a:tabLst/>
              <a:defRPr/>
            </a:pPr>
            <a:r>
              <a:rPr kumimoji="0" lang="nb-NO" sz="18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a:t>
            </a:r>
            <a:r>
              <a:rPr kumimoji="0" lang="nb-NO" sz="18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Through</a:t>
            </a:r>
            <a:r>
              <a:rPr kumimoji="0" lang="nb-NO" sz="18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 </a:t>
            </a:r>
            <a:r>
              <a:rPr kumimoji="0" lang="nb-NO" sz="18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language</a:t>
            </a:r>
            <a:r>
              <a:rPr kumimoji="0" lang="nb-NO" sz="18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 </a:t>
            </a:r>
            <a:r>
              <a:rPr kumimoji="0" lang="nb-NO" sz="18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interactions</a:t>
            </a:r>
            <a:r>
              <a:rPr kumimoji="0" lang="nb-NO" sz="18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 </a:t>
            </a:r>
            <a:r>
              <a:rPr kumimoji="0" lang="nb-NO" sz="18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with</a:t>
            </a:r>
            <a:r>
              <a:rPr kumimoji="0" lang="nb-NO" sz="18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 adults, </a:t>
            </a:r>
            <a:r>
              <a:rPr kumimoji="0" lang="nb-NO" sz="18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children</a:t>
            </a:r>
            <a:r>
              <a:rPr kumimoji="0" lang="nb-NO" sz="18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 </a:t>
            </a:r>
            <a:r>
              <a:rPr kumimoji="0" lang="nb-NO" sz="18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learn</a:t>
            </a:r>
            <a:r>
              <a:rPr kumimoji="0" lang="nb-NO" sz="18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 </a:t>
            </a:r>
            <a:r>
              <a:rPr kumimoji="0" lang="nb-NO" sz="18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language</a:t>
            </a:r>
            <a:r>
              <a:rPr kumimoji="0" lang="nb-NO" sz="18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 and </a:t>
            </a:r>
            <a:r>
              <a:rPr kumimoji="0" lang="nb-NO" sz="18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aquire</a:t>
            </a:r>
            <a:r>
              <a:rPr kumimoji="0" lang="nb-NO" sz="18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 </a:t>
            </a:r>
            <a:r>
              <a:rPr kumimoji="0" lang="nb-NO" sz="18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knowledge</a:t>
            </a:r>
            <a:r>
              <a:rPr kumimoji="0" lang="nb-NO" sz="18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 from </a:t>
            </a:r>
            <a:r>
              <a:rPr kumimoji="0" lang="nb-NO" sz="18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both</a:t>
            </a:r>
            <a:r>
              <a:rPr kumimoji="0" lang="nb-NO" sz="18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 </a:t>
            </a:r>
            <a:r>
              <a:rPr kumimoji="0" lang="nb-NO" sz="18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the</a:t>
            </a:r>
            <a:r>
              <a:rPr kumimoji="0" lang="nb-NO" sz="18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 </a:t>
            </a:r>
            <a:r>
              <a:rPr kumimoji="0" lang="nb-NO" sz="18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environment</a:t>
            </a:r>
            <a:r>
              <a:rPr kumimoji="0" lang="nb-NO" sz="18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 and </a:t>
            </a:r>
            <a:r>
              <a:rPr kumimoji="0" lang="nb-NO" sz="18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other</a:t>
            </a:r>
            <a:r>
              <a:rPr kumimoji="0" lang="nb-NO" sz="18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 </a:t>
            </a:r>
            <a:r>
              <a:rPr kumimoji="0" lang="nb-NO" sz="18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people</a:t>
            </a:r>
            <a:r>
              <a:rPr kumimoji="0" lang="nb-NO" sz="18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 </a:t>
            </a:r>
          </a:p>
          <a:p>
            <a:pPr marL="0" marR="0" lvl="0" indent="0" algn="l" defTabSz="342900" rtl="0" eaLnBrk="1" fontAlgn="auto" latinLnBrk="0" hangingPunct="1">
              <a:lnSpc>
                <a:spcPct val="100000"/>
              </a:lnSpc>
              <a:spcBef>
                <a:spcPts val="750"/>
              </a:spcBef>
              <a:spcAft>
                <a:spcPts val="0"/>
              </a:spcAft>
              <a:buClr>
                <a:srgbClr val="90C226"/>
              </a:buClr>
              <a:buSzPct val="80000"/>
              <a:buFont typeface="Wingdings 3" charset="2"/>
              <a:buNone/>
              <a:tabLst/>
              <a:defRPr/>
            </a:pPr>
            <a:r>
              <a:rPr kumimoji="0" lang="nb-NO" sz="18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       </a:t>
            </a:r>
            <a:r>
              <a:rPr kumimoji="0" lang="nb-NO" sz="18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Vygotsky</a:t>
            </a:r>
            <a:r>
              <a:rPr kumimoji="0" lang="nb-NO" sz="18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 (1978) </a:t>
            </a:r>
            <a:r>
              <a:rPr kumimoji="0" lang="nb-NO" sz="18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asserted</a:t>
            </a:r>
            <a:r>
              <a:rPr kumimoji="0" lang="nb-NO" sz="18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 </a:t>
            </a:r>
            <a:r>
              <a:rPr kumimoji="0" lang="nb-NO" sz="18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that</a:t>
            </a:r>
            <a:r>
              <a:rPr kumimoji="0" lang="nb-NO" sz="18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 </a:t>
            </a:r>
            <a:r>
              <a:rPr kumimoji="0" lang="nb-NO" sz="18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language</a:t>
            </a:r>
            <a:r>
              <a:rPr kumimoji="0" lang="nb-NO" sz="18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 </a:t>
            </a:r>
            <a:r>
              <a:rPr kumimoji="0" lang="nb-NO" sz="18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plays</a:t>
            </a:r>
            <a:r>
              <a:rPr kumimoji="0" lang="nb-NO" sz="18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 a </a:t>
            </a:r>
            <a:r>
              <a:rPr kumimoji="0" lang="nb-NO" sz="18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key</a:t>
            </a:r>
            <a:r>
              <a:rPr kumimoji="0" lang="nb-NO" sz="18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 </a:t>
            </a:r>
            <a:r>
              <a:rPr kumimoji="0" lang="nb-NO" sz="18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role</a:t>
            </a:r>
            <a:r>
              <a:rPr kumimoji="0" lang="nb-NO" sz="18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 as a </a:t>
            </a:r>
            <a:r>
              <a:rPr kumimoji="0" lang="nb-NO" sz="18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tool</a:t>
            </a:r>
            <a:r>
              <a:rPr kumimoji="0" lang="nb-NO" sz="18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 for </a:t>
            </a:r>
            <a:r>
              <a:rPr kumimoji="0" lang="nb-NO" sz="18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coordinating</a:t>
            </a:r>
            <a:r>
              <a:rPr kumimoji="0" lang="nb-NO" sz="18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 </a:t>
            </a:r>
            <a:r>
              <a:rPr kumimoji="0" lang="nb-NO" sz="18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activities</a:t>
            </a:r>
            <a:r>
              <a:rPr kumimoji="0" lang="nb-NO" sz="18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 and </a:t>
            </a:r>
            <a:r>
              <a:rPr kumimoji="0" lang="nb-NO" sz="18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shared</a:t>
            </a:r>
            <a:r>
              <a:rPr kumimoji="0" lang="nb-NO" sz="18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 </a:t>
            </a:r>
            <a:r>
              <a:rPr kumimoji="0" lang="nb-NO" sz="18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thinking</a:t>
            </a:r>
            <a:r>
              <a:rPr kumimoji="0" lang="nb-NO" sz="18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 In </a:t>
            </a:r>
            <a:r>
              <a:rPr kumimoji="0" lang="nb-NO" sz="18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addition</a:t>
            </a:r>
            <a:r>
              <a:rPr kumimoji="0" lang="nb-NO" sz="18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 </a:t>
            </a:r>
            <a:r>
              <a:rPr kumimoji="0" lang="nb-NO" sz="18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according</a:t>
            </a:r>
            <a:r>
              <a:rPr kumimoji="0" lang="nb-NO" sz="18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 to </a:t>
            </a:r>
          </a:p>
          <a:p>
            <a:pPr marL="0" marR="0" lvl="0" indent="0" algn="l" defTabSz="342900" rtl="0" eaLnBrk="1" fontAlgn="auto" latinLnBrk="0" hangingPunct="1">
              <a:lnSpc>
                <a:spcPct val="100000"/>
              </a:lnSpc>
              <a:spcBef>
                <a:spcPts val="750"/>
              </a:spcBef>
              <a:spcAft>
                <a:spcPts val="0"/>
              </a:spcAft>
              <a:buClr>
                <a:srgbClr val="90C226"/>
              </a:buClr>
              <a:buSzPct val="80000"/>
              <a:buFont typeface="Wingdings 3" charset="2"/>
              <a:buNone/>
              <a:tabLst/>
              <a:defRPr/>
            </a:pPr>
            <a:r>
              <a:rPr kumimoji="0" lang="nb-NO" sz="18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       Bruner (1983), </a:t>
            </a:r>
            <a:r>
              <a:rPr kumimoji="0" lang="nb-NO" sz="18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children</a:t>
            </a:r>
            <a:r>
              <a:rPr kumimoji="0" lang="nb-NO" sz="18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 </a:t>
            </a:r>
            <a:r>
              <a:rPr kumimoji="0" lang="nb-NO" sz="18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learn</a:t>
            </a:r>
            <a:r>
              <a:rPr kumimoji="0" lang="nb-NO" sz="18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 </a:t>
            </a:r>
            <a:r>
              <a:rPr kumimoji="0" lang="nb-NO" sz="18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language</a:t>
            </a:r>
            <a:r>
              <a:rPr kumimoji="0" lang="nb-NO" sz="18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 </a:t>
            </a:r>
            <a:r>
              <a:rPr kumimoji="0" lang="nb-NO" sz="18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through</a:t>
            </a:r>
            <a:r>
              <a:rPr kumimoji="0" lang="nb-NO" sz="18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 </a:t>
            </a:r>
            <a:r>
              <a:rPr kumimoji="0" lang="nb-NO" sz="18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guided</a:t>
            </a:r>
            <a:r>
              <a:rPr kumimoji="0" lang="nb-NO" sz="18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 </a:t>
            </a:r>
            <a:r>
              <a:rPr kumimoji="0" lang="nb-NO" sz="18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participation</a:t>
            </a:r>
            <a:r>
              <a:rPr kumimoji="0" lang="nb-NO" sz="18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 from more </a:t>
            </a:r>
            <a:r>
              <a:rPr kumimoji="0" lang="nb-NO" sz="18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experienced</a:t>
            </a:r>
            <a:r>
              <a:rPr kumimoji="0" lang="nb-NO" sz="18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 peers and adults.» </a:t>
            </a:r>
          </a:p>
          <a:p>
            <a:pPr marL="257175" marR="0" lvl="0" indent="-257175" algn="l" defTabSz="342900" rtl="0" eaLnBrk="1" fontAlgn="auto" latinLnBrk="0" hangingPunct="1">
              <a:lnSpc>
                <a:spcPct val="100000"/>
              </a:lnSpc>
              <a:spcBef>
                <a:spcPts val="750"/>
              </a:spcBef>
              <a:spcAft>
                <a:spcPts val="0"/>
              </a:spcAft>
              <a:buClr>
                <a:srgbClr val="90C226"/>
              </a:buClr>
              <a:buSzPct val="80000"/>
              <a:buFont typeface="Wingdings 3" charset="2"/>
              <a:buChar char=""/>
              <a:tabLst/>
              <a:defRPr/>
            </a:pPr>
            <a:endParaRPr kumimoji="0" lang="nb-NO" sz="18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endParaRPr>
          </a:p>
          <a:p>
            <a:pPr marL="257175" marR="0" lvl="0" indent="-257175" algn="l" defTabSz="342900" rtl="0" eaLnBrk="1" fontAlgn="auto" latinLnBrk="0" hangingPunct="1">
              <a:lnSpc>
                <a:spcPct val="100000"/>
              </a:lnSpc>
              <a:spcBef>
                <a:spcPts val="750"/>
              </a:spcBef>
              <a:spcAft>
                <a:spcPts val="0"/>
              </a:spcAft>
              <a:buClr>
                <a:srgbClr val="90C226"/>
              </a:buClr>
              <a:buSzPct val="80000"/>
              <a:buFont typeface="Wingdings 3" charset="2"/>
              <a:buChar char=""/>
              <a:tabLst/>
              <a:defRPr/>
            </a:pPr>
            <a:r>
              <a:rPr kumimoji="0" lang="nb-NO" sz="18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a:t>
            </a:r>
            <a:r>
              <a:rPr kumimoji="0" lang="nb-NO" sz="18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Everyday</a:t>
            </a:r>
            <a:r>
              <a:rPr kumimoji="0" lang="nb-NO" sz="18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 </a:t>
            </a:r>
            <a:r>
              <a:rPr kumimoji="0" lang="nb-NO" sz="18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conversations</a:t>
            </a:r>
            <a:r>
              <a:rPr kumimoji="0" lang="nb-NO" sz="18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 </a:t>
            </a:r>
            <a:r>
              <a:rPr kumimoji="0" lang="nb-NO" sz="18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are</a:t>
            </a:r>
            <a:r>
              <a:rPr kumimoji="0" lang="nb-NO" sz="18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 </a:t>
            </a:r>
            <a:r>
              <a:rPr kumimoji="0" lang="nb-NO" sz="18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the</a:t>
            </a:r>
            <a:r>
              <a:rPr kumimoji="0" lang="nb-NO" sz="18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 most </a:t>
            </a:r>
            <a:r>
              <a:rPr kumimoji="0" lang="nb-NO" sz="18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frequent</a:t>
            </a:r>
            <a:r>
              <a:rPr kumimoji="0" lang="nb-NO" sz="18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 </a:t>
            </a:r>
            <a:r>
              <a:rPr kumimoji="0" lang="nb-NO" sz="18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language</a:t>
            </a:r>
            <a:r>
              <a:rPr kumimoji="0" lang="nb-NO" sz="18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 </a:t>
            </a:r>
            <a:r>
              <a:rPr kumimoji="0" lang="nb-NO" sz="18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interactions</a:t>
            </a:r>
            <a:r>
              <a:rPr kumimoji="0" lang="nb-NO" sz="18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 to be </a:t>
            </a:r>
            <a:r>
              <a:rPr kumimoji="0" lang="nb-NO" sz="18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found</a:t>
            </a:r>
            <a:r>
              <a:rPr kumimoji="0" lang="nb-NO" sz="18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 in Norwegian </a:t>
            </a:r>
            <a:r>
              <a:rPr kumimoji="0" lang="nb-NO" sz="18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kindergartens</a:t>
            </a:r>
            <a:r>
              <a:rPr kumimoji="0" lang="nb-NO" sz="18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 </a:t>
            </a:r>
          </a:p>
          <a:p>
            <a:pPr marL="257175" marR="0" lvl="0" indent="-257175" algn="l" defTabSz="342900" rtl="0" eaLnBrk="1" fontAlgn="auto" latinLnBrk="0" hangingPunct="1">
              <a:lnSpc>
                <a:spcPct val="100000"/>
              </a:lnSpc>
              <a:spcBef>
                <a:spcPts val="750"/>
              </a:spcBef>
              <a:spcAft>
                <a:spcPts val="0"/>
              </a:spcAft>
              <a:buClr>
                <a:srgbClr val="90C226"/>
              </a:buClr>
              <a:buSzPct val="80000"/>
              <a:buFont typeface="Wingdings 3" charset="2"/>
              <a:buChar char=""/>
              <a:tabLst/>
              <a:defRPr/>
            </a:pPr>
            <a:endParaRPr kumimoji="0" lang="nb-NO" sz="18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endParaRPr>
          </a:p>
          <a:p>
            <a:pPr marL="257175" marR="0" lvl="0" indent="-257175" algn="l" defTabSz="342900" rtl="0" eaLnBrk="1" fontAlgn="auto" latinLnBrk="0" hangingPunct="1">
              <a:lnSpc>
                <a:spcPct val="100000"/>
              </a:lnSpc>
              <a:spcBef>
                <a:spcPts val="750"/>
              </a:spcBef>
              <a:spcAft>
                <a:spcPts val="0"/>
              </a:spcAft>
              <a:buClr>
                <a:srgbClr val="90C226"/>
              </a:buClr>
              <a:buSzPct val="80000"/>
              <a:buFont typeface="Wingdings 3" charset="2"/>
              <a:buChar char=""/>
              <a:tabLst/>
              <a:defRPr/>
            </a:pPr>
            <a:r>
              <a:rPr kumimoji="0" lang="nb-NO" sz="18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«Teachers </a:t>
            </a:r>
            <a:r>
              <a:rPr kumimoji="0" lang="nb-NO" sz="18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tend</a:t>
            </a:r>
            <a:r>
              <a:rPr kumimoji="0" lang="nb-NO" sz="18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 to </a:t>
            </a:r>
            <a:r>
              <a:rPr kumimoji="0" lang="nb-NO" sz="18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dominate</a:t>
            </a:r>
            <a:r>
              <a:rPr kumimoji="0" lang="nb-NO" sz="18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 </a:t>
            </a:r>
            <a:r>
              <a:rPr kumimoji="0" lang="nb-NO" sz="18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discussions</a:t>
            </a:r>
            <a:r>
              <a:rPr kumimoji="0" lang="nb-NO" sz="18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 </a:t>
            </a:r>
            <a:r>
              <a:rPr kumimoji="0" lang="nb-NO" sz="18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while</a:t>
            </a:r>
            <a:r>
              <a:rPr kumimoji="0" lang="nb-NO" sz="18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 </a:t>
            </a:r>
            <a:r>
              <a:rPr kumimoji="0" lang="nb-NO" sz="18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children</a:t>
            </a:r>
            <a:r>
              <a:rPr kumimoji="0" lang="nb-NO" sz="18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 have less </a:t>
            </a:r>
            <a:r>
              <a:rPr kumimoji="0" lang="nb-NO" sz="18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opportunities</a:t>
            </a:r>
            <a:r>
              <a:rPr kumimoji="0" lang="nb-NO" sz="18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 to </a:t>
            </a:r>
            <a:r>
              <a:rPr kumimoji="0" lang="nb-NO" sz="18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converse</a:t>
            </a:r>
            <a:r>
              <a:rPr kumimoji="0" lang="nb-NO" sz="18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 (</a:t>
            </a:r>
            <a:r>
              <a:rPr kumimoji="0" lang="nb-NO" sz="18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Siraj</a:t>
            </a:r>
            <a:r>
              <a:rPr kumimoji="0" lang="nb-NO" sz="18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 </a:t>
            </a:r>
            <a:r>
              <a:rPr kumimoji="0" lang="nb-NO" sz="18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Blachford</a:t>
            </a:r>
            <a:r>
              <a:rPr kumimoji="0" lang="nb-NO" sz="18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 &amp; </a:t>
            </a:r>
            <a:r>
              <a:rPr kumimoji="0" lang="nb-NO" sz="18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Manni</a:t>
            </a:r>
            <a:r>
              <a:rPr kumimoji="0" lang="nb-NO" sz="18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 2008).</a:t>
            </a:r>
          </a:p>
          <a:p>
            <a:pPr marL="257175" marR="0" lvl="0" indent="-257175" algn="l" defTabSz="342900" rtl="0" eaLnBrk="1" fontAlgn="auto" latinLnBrk="0" hangingPunct="1">
              <a:lnSpc>
                <a:spcPct val="100000"/>
              </a:lnSpc>
              <a:spcBef>
                <a:spcPts val="750"/>
              </a:spcBef>
              <a:spcAft>
                <a:spcPts val="0"/>
              </a:spcAft>
              <a:buClr>
                <a:srgbClr val="90C226"/>
              </a:buClr>
              <a:buSzPct val="80000"/>
              <a:buFont typeface="Wingdings 3" charset="2"/>
              <a:buChar char=""/>
              <a:tabLst/>
              <a:defRPr/>
            </a:pPr>
            <a:endParaRPr kumimoji="0" lang="nb-NO" sz="1800" b="0" i="1"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endParaRPr>
          </a:p>
          <a:p>
            <a:pPr marL="257175" marR="0" lvl="0" indent="-257175" algn="l" defTabSz="342900" rtl="0" eaLnBrk="1" fontAlgn="auto" latinLnBrk="0" hangingPunct="1">
              <a:lnSpc>
                <a:spcPct val="100000"/>
              </a:lnSpc>
              <a:spcBef>
                <a:spcPts val="750"/>
              </a:spcBef>
              <a:spcAft>
                <a:spcPts val="0"/>
              </a:spcAft>
              <a:buClr>
                <a:srgbClr val="90C226"/>
              </a:buClr>
              <a:buSzPct val="80000"/>
              <a:buFont typeface="Wingdings 3" charset="2"/>
              <a:buChar char=""/>
              <a:tabLst/>
              <a:defRPr/>
            </a:pPr>
            <a:r>
              <a:rPr kumimoji="0" lang="nb-NO" sz="18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a:t>
            </a:r>
            <a:r>
              <a:rPr kumimoji="0" lang="nb-NO" sz="18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Invitations</a:t>
            </a:r>
            <a:r>
              <a:rPr kumimoji="0" lang="nb-NO" sz="18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 </a:t>
            </a:r>
            <a:r>
              <a:rPr kumimoji="0" lang="nb-NO" sz="18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with</a:t>
            </a:r>
            <a:r>
              <a:rPr kumimoji="0" lang="nb-NO" sz="18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 </a:t>
            </a:r>
            <a:r>
              <a:rPr kumimoji="0" lang="nb-NO" sz="18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open</a:t>
            </a:r>
            <a:r>
              <a:rPr kumimoji="0" lang="nb-NO" sz="18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 and </a:t>
            </a:r>
            <a:r>
              <a:rPr kumimoji="0" lang="nb-NO" sz="18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exploring</a:t>
            </a:r>
            <a:r>
              <a:rPr kumimoji="0" lang="nb-NO" sz="18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 questions </a:t>
            </a:r>
            <a:r>
              <a:rPr kumimoji="0" lang="nb-NO" sz="18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are</a:t>
            </a:r>
            <a:r>
              <a:rPr kumimoji="0" lang="nb-NO" sz="18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 </a:t>
            </a:r>
            <a:r>
              <a:rPr kumimoji="0" lang="nb-NO" sz="18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the</a:t>
            </a:r>
            <a:r>
              <a:rPr kumimoji="0" lang="nb-NO" sz="18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 utmost </a:t>
            </a:r>
            <a:r>
              <a:rPr kumimoji="0" lang="nb-NO" sz="18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importance</a:t>
            </a:r>
            <a:r>
              <a:rPr kumimoji="0" lang="nb-NO" sz="18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 to </a:t>
            </a:r>
            <a:r>
              <a:rPr kumimoji="0" lang="nb-NO" sz="18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the</a:t>
            </a:r>
            <a:r>
              <a:rPr kumimoji="0" lang="nb-NO" sz="18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 </a:t>
            </a:r>
            <a:r>
              <a:rPr kumimoji="0" lang="nb-NO" sz="18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children`s</a:t>
            </a:r>
            <a:r>
              <a:rPr kumimoji="0" lang="nb-NO" sz="18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 </a:t>
            </a:r>
            <a:r>
              <a:rPr kumimoji="0" lang="nb-NO" sz="18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involvement</a:t>
            </a:r>
            <a:r>
              <a:rPr kumimoji="0" lang="nb-NO" sz="18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 in </a:t>
            </a:r>
            <a:r>
              <a:rPr kumimoji="0" lang="nb-NO" sz="18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language</a:t>
            </a:r>
            <a:r>
              <a:rPr kumimoji="0" lang="nb-NO" sz="18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 </a:t>
            </a:r>
            <a:r>
              <a:rPr kumimoji="0" lang="nb-NO" sz="18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interactions</a:t>
            </a:r>
            <a:r>
              <a:rPr kumimoji="0" lang="nb-NO" sz="18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 (</a:t>
            </a:r>
            <a:r>
              <a:rPr kumimoji="0" lang="nb-NO" sz="18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Snow</a:t>
            </a:r>
            <a:r>
              <a:rPr kumimoji="0" lang="nb-NO" sz="18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 </a:t>
            </a:r>
          </a:p>
          <a:p>
            <a:pPr marL="0" marR="0" lvl="0" indent="0" algn="l" defTabSz="342900" rtl="0" eaLnBrk="1" fontAlgn="auto" latinLnBrk="0" hangingPunct="1">
              <a:lnSpc>
                <a:spcPct val="100000"/>
              </a:lnSpc>
              <a:spcBef>
                <a:spcPts val="750"/>
              </a:spcBef>
              <a:spcAft>
                <a:spcPts val="0"/>
              </a:spcAft>
              <a:buClr>
                <a:srgbClr val="90C226"/>
              </a:buClr>
              <a:buSzPct val="80000"/>
              <a:buFont typeface="Wingdings 3" charset="2"/>
              <a:buNone/>
              <a:tabLst/>
              <a:defRPr/>
            </a:pPr>
            <a:r>
              <a:rPr kumimoji="0" lang="nb-NO" sz="18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      2000)</a:t>
            </a:r>
          </a:p>
          <a:p>
            <a:pPr marL="0" marR="0" lvl="0" indent="0" algn="l" defTabSz="342900" rtl="0" eaLnBrk="1" fontAlgn="auto" latinLnBrk="0" hangingPunct="1">
              <a:lnSpc>
                <a:spcPct val="100000"/>
              </a:lnSpc>
              <a:spcBef>
                <a:spcPts val="750"/>
              </a:spcBef>
              <a:spcAft>
                <a:spcPts val="0"/>
              </a:spcAft>
              <a:buClr>
                <a:srgbClr val="90C226"/>
              </a:buClr>
              <a:buSzPct val="80000"/>
              <a:buFont typeface="Wingdings 3" charset="2"/>
              <a:buNone/>
              <a:tabLst/>
              <a:defRPr/>
            </a:pPr>
            <a:endParaRPr kumimoji="0" lang="nb-NO" sz="18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endParaRPr>
          </a:p>
          <a:p>
            <a:pPr marL="257175" marR="0" lvl="0" indent="-257175" algn="l" defTabSz="342900" rtl="0" eaLnBrk="1" fontAlgn="auto" latinLnBrk="0" hangingPunct="1">
              <a:lnSpc>
                <a:spcPct val="100000"/>
              </a:lnSpc>
              <a:spcBef>
                <a:spcPts val="750"/>
              </a:spcBef>
              <a:spcAft>
                <a:spcPts val="0"/>
              </a:spcAft>
              <a:buClr>
                <a:srgbClr val="90C226"/>
              </a:buClr>
              <a:buSzPct val="80000"/>
              <a:buFont typeface="Wingdings 3" charset="2"/>
              <a:buChar char=""/>
              <a:tabLst/>
              <a:defRPr/>
            </a:pPr>
            <a:r>
              <a:rPr kumimoji="0" lang="nb-NO" sz="18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Questions </a:t>
            </a:r>
            <a:r>
              <a:rPr kumimoji="0" lang="nb-NO" sz="18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inviting</a:t>
            </a:r>
            <a:r>
              <a:rPr kumimoji="0" lang="nb-NO" sz="18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 </a:t>
            </a:r>
            <a:r>
              <a:rPr kumimoji="0" lang="nb-NO" sz="18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children</a:t>
            </a:r>
            <a:r>
              <a:rPr kumimoji="0" lang="nb-NO" sz="18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 to </a:t>
            </a:r>
            <a:r>
              <a:rPr kumimoji="0" lang="nb-NO" sz="18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share</a:t>
            </a:r>
            <a:r>
              <a:rPr kumimoji="0" lang="nb-NO" sz="18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 </a:t>
            </a:r>
            <a:r>
              <a:rPr kumimoji="0" lang="nb-NO" sz="18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thoughts</a:t>
            </a:r>
            <a:r>
              <a:rPr kumimoji="0" lang="nb-NO" sz="18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 </a:t>
            </a:r>
            <a:r>
              <a:rPr kumimoji="0" lang="nb-NO" sz="18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rarely</a:t>
            </a:r>
            <a:r>
              <a:rPr kumimoji="0" lang="nb-NO" sz="18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 </a:t>
            </a:r>
            <a:r>
              <a:rPr kumimoji="0" lang="nb-NO" sz="18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occur</a:t>
            </a:r>
            <a:r>
              <a:rPr kumimoji="0" lang="nb-NO" sz="18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 </a:t>
            </a:r>
            <a:r>
              <a:rPr kumimoji="0" lang="nb-NO" sz="18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cs typeface="Times New Roman" panose="02020603050405020304" pitchFamily="18" charset="0"/>
              </a:rPr>
              <a:t>(Gjems, 2010).</a:t>
            </a:r>
          </a:p>
          <a:p>
            <a:endParaRPr lang="nb-NO" dirty="0"/>
          </a:p>
        </p:txBody>
      </p:sp>
      <p:sp>
        <p:nvSpPr>
          <p:cNvPr id="4" name="Date Placeholder 3">
            <a:extLst>
              <a:ext uri="{FF2B5EF4-FFF2-40B4-BE49-F238E27FC236}">
                <a16:creationId xmlns:a16="http://schemas.microsoft.com/office/drawing/2014/main" id="{E5C3CDF6-5FAC-053B-FFA1-DB7808DE7814}"/>
              </a:ext>
            </a:extLst>
          </p:cNvPr>
          <p:cNvSpPr>
            <a:spLocks noGrp="1"/>
          </p:cNvSpPr>
          <p:nvPr>
            <p:ph type="dt" sz="half" idx="10"/>
          </p:nvPr>
        </p:nvSpPr>
        <p:spPr/>
        <p:txBody>
          <a:bodyPr/>
          <a:lstStyle/>
          <a:p>
            <a:fld id="{D1AF3A42-6A4E-1F47-BEF9-20A0978B421A}" type="datetime1">
              <a:rPr lang="nb-NO" smtClean="0"/>
              <a:t>09.01.2024</a:t>
            </a:fld>
            <a:endParaRPr lang="nb-NO" dirty="0"/>
          </a:p>
        </p:txBody>
      </p:sp>
      <p:sp>
        <p:nvSpPr>
          <p:cNvPr id="5" name="Slide Number Placeholder 4">
            <a:extLst>
              <a:ext uri="{FF2B5EF4-FFF2-40B4-BE49-F238E27FC236}">
                <a16:creationId xmlns:a16="http://schemas.microsoft.com/office/drawing/2014/main" id="{3C0C9C41-AB00-B72F-3844-D2AA1B312436}"/>
              </a:ext>
            </a:extLst>
          </p:cNvPr>
          <p:cNvSpPr>
            <a:spLocks noGrp="1"/>
          </p:cNvSpPr>
          <p:nvPr>
            <p:ph type="sldNum" sz="quarter" idx="12"/>
          </p:nvPr>
        </p:nvSpPr>
        <p:spPr/>
        <p:txBody>
          <a:bodyPr/>
          <a:lstStyle/>
          <a:p>
            <a:fld id="{28385D78-4187-AD4C-B928-A8579EE9A756}" type="slidenum">
              <a:rPr lang="nb-NO" smtClean="0"/>
              <a:t>30</a:t>
            </a:fld>
            <a:endParaRPr lang="nb-NO"/>
          </a:p>
        </p:txBody>
      </p:sp>
    </p:spTree>
    <p:extLst>
      <p:ext uri="{BB962C8B-B14F-4D97-AF65-F5344CB8AC3E}">
        <p14:creationId xmlns:p14="http://schemas.microsoft.com/office/powerpoint/2010/main" val="41960989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0C739-8B13-E192-0F92-2B0EA6E92B24}"/>
              </a:ext>
            </a:extLst>
          </p:cNvPr>
          <p:cNvSpPr>
            <a:spLocks noGrp="1"/>
          </p:cNvSpPr>
          <p:nvPr>
            <p:ph type="title"/>
          </p:nvPr>
        </p:nvSpPr>
        <p:spPr/>
        <p:txBody>
          <a:bodyPr/>
          <a:lstStyle/>
          <a:p>
            <a:r>
              <a:rPr lang="nb-NO" b="0" dirty="0">
                <a:solidFill>
                  <a:srgbClr val="0070C0"/>
                </a:solidFill>
              </a:rPr>
              <a:t>Snakk sammen</a:t>
            </a:r>
          </a:p>
        </p:txBody>
      </p:sp>
      <p:sp>
        <p:nvSpPr>
          <p:cNvPr id="3" name="Content Placeholder 2">
            <a:extLst>
              <a:ext uri="{FF2B5EF4-FFF2-40B4-BE49-F238E27FC236}">
                <a16:creationId xmlns:a16="http://schemas.microsoft.com/office/drawing/2014/main" id="{94ECECEF-2688-8D30-C347-82D240B49996}"/>
              </a:ext>
            </a:extLst>
          </p:cNvPr>
          <p:cNvSpPr>
            <a:spLocks noGrp="1"/>
          </p:cNvSpPr>
          <p:nvPr>
            <p:ph idx="1"/>
          </p:nvPr>
        </p:nvSpPr>
        <p:spPr/>
        <p:txBody>
          <a:bodyPr/>
          <a:lstStyle/>
          <a:p>
            <a:pPr marL="0" indent="0">
              <a:buNone/>
            </a:pPr>
            <a:r>
              <a:rPr lang="nb-NO" dirty="0"/>
              <a:t>Hvordan kan lærere (1-7) fremme barns aktive deltakelse i hverdagslig </a:t>
            </a:r>
          </a:p>
          <a:p>
            <a:pPr marL="0" indent="0">
              <a:buNone/>
            </a:pPr>
            <a:r>
              <a:rPr lang="nb-NO" dirty="0"/>
              <a:t>konversasjon?</a:t>
            </a:r>
          </a:p>
          <a:p>
            <a:endParaRPr lang="nb-NO" dirty="0"/>
          </a:p>
        </p:txBody>
      </p:sp>
      <p:sp>
        <p:nvSpPr>
          <p:cNvPr id="4" name="Date Placeholder 3">
            <a:extLst>
              <a:ext uri="{FF2B5EF4-FFF2-40B4-BE49-F238E27FC236}">
                <a16:creationId xmlns:a16="http://schemas.microsoft.com/office/drawing/2014/main" id="{ECA54CDC-045D-7E83-73A8-24A9820426E9}"/>
              </a:ext>
            </a:extLst>
          </p:cNvPr>
          <p:cNvSpPr>
            <a:spLocks noGrp="1"/>
          </p:cNvSpPr>
          <p:nvPr>
            <p:ph type="dt" sz="half" idx="10"/>
          </p:nvPr>
        </p:nvSpPr>
        <p:spPr/>
        <p:txBody>
          <a:bodyPr/>
          <a:lstStyle/>
          <a:p>
            <a:fld id="{D1AF3A42-6A4E-1F47-BEF9-20A0978B421A}" type="datetime1">
              <a:rPr lang="nb-NO" smtClean="0"/>
              <a:t>09.01.2024</a:t>
            </a:fld>
            <a:endParaRPr lang="nb-NO" dirty="0"/>
          </a:p>
        </p:txBody>
      </p:sp>
      <p:sp>
        <p:nvSpPr>
          <p:cNvPr id="5" name="Slide Number Placeholder 4">
            <a:extLst>
              <a:ext uri="{FF2B5EF4-FFF2-40B4-BE49-F238E27FC236}">
                <a16:creationId xmlns:a16="http://schemas.microsoft.com/office/drawing/2014/main" id="{42CC2EE1-BDAB-F86D-BBAB-D1A4A80147F0}"/>
              </a:ext>
            </a:extLst>
          </p:cNvPr>
          <p:cNvSpPr>
            <a:spLocks noGrp="1"/>
          </p:cNvSpPr>
          <p:nvPr>
            <p:ph type="sldNum" sz="quarter" idx="12"/>
          </p:nvPr>
        </p:nvSpPr>
        <p:spPr/>
        <p:txBody>
          <a:bodyPr/>
          <a:lstStyle/>
          <a:p>
            <a:fld id="{28385D78-4187-AD4C-B928-A8579EE9A756}" type="slidenum">
              <a:rPr lang="nb-NO" smtClean="0"/>
              <a:t>31</a:t>
            </a:fld>
            <a:endParaRPr lang="nb-NO"/>
          </a:p>
        </p:txBody>
      </p:sp>
    </p:spTree>
    <p:extLst>
      <p:ext uri="{BB962C8B-B14F-4D97-AF65-F5344CB8AC3E}">
        <p14:creationId xmlns:p14="http://schemas.microsoft.com/office/powerpoint/2010/main" val="37513476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AF335-DB43-02E5-BB92-C4ED2D8D8BD6}"/>
              </a:ext>
            </a:extLst>
          </p:cNvPr>
          <p:cNvSpPr>
            <a:spLocks noGrp="1"/>
          </p:cNvSpPr>
          <p:nvPr>
            <p:ph type="title"/>
          </p:nvPr>
        </p:nvSpPr>
        <p:spPr/>
        <p:txBody>
          <a:bodyPr/>
          <a:lstStyle/>
          <a:p>
            <a:r>
              <a:rPr lang="nb-NO" b="0" dirty="0">
                <a:solidFill>
                  <a:srgbClr val="0070C0"/>
                </a:solidFill>
              </a:rPr>
              <a:t>Spesialpedagogikk</a:t>
            </a:r>
          </a:p>
        </p:txBody>
      </p:sp>
      <p:sp>
        <p:nvSpPr>
          <p:cNvPr id="3" name="Content Placeholder 2">
            <a:extLst>
              <a:ext uri="{FF2B5EF4-FFF2-40B4-BE49-F238E27FC236}">
                <a16:creationId xmlns:a16="http://schemas.microsoft.com/office/drawing/2014/main" id="{ACDCD971-1131-F4A2-2820-67298A314738}"/>
              </a:ext>
            </a:extLst>
          </p:cNvPr>
          <p:cNvSpPr>
            <a:spLocks noGrp="1"/>
          </p:cNvSpPr>
          <p:nvPr>
            <p:ph idx="1"/>
          </p:nvPr>
        </p:nvSpPr>
        <p:spPr/>
        <p:txBody>
          <a:bodyPr/>
          <a:lstStyle/>
          <a:p>
            <a:pPr>
              <a:buFontTx/>
              <a:buNone/>
            </a:pPr>
            <a:r>
              <a:rPr lang="nb-NO" altLang="nb-NO" sz="1600" dirty="0"/>
              <a:t>Retten til spesialundervisning er hjemla i opplæringslova kap. 5</a:t>
            </a:r>
          </a:p>
          <a:p>
            <a:pPr>
              <a:buFontTx/>
              <a:buNone/>
            </a:pPr>
            <a:r>
              <a:rPr lang="nb-NO" altLang="nb-NO" sz="1600" dirty="0"/>
              <a:t>	</a:t>
            </a:r>
          </a:p>
          <a:p>
            <a:pPr>
              <a:buFontTx/>
              <a:buNone/>
            </a:pPr>
            <a:r>
              <a:rPr lang="nb-NO" altLang="nb-NO" sz="1600" dirty="0"/>
              <a:t>	</a:t>
            </a:r>
            <a:r>
              <a:rPr lang="nb-NO" altLang="nb-NO" sz="1600" i="1" dirty="0" err="1"/>
              <a:t>Elevar</a:t>
            </a:r>
            <a:r>
              <a:rPr lang="nb-NO" altLang="nb-NO" sz="1600" i="1" dirty="0"/>
              <a:t> som </a:t>
            </a:r>
            <a:r>
              <a:rPr lang="nb-NO" altLang="nb-NO" sz="1600" i="1" dirty="0" err="1"/>
              <a:t>ikkje</a:t>
            </a:r>
            <a:r>
              <a:rPr lang="nb-NO" altLang="nb-NO" sz="1600" i="1" dirty="0"/>
              <a:t> har eller </a:t>
            </a:r>
            <a:r>
              <a:rPr lang="nb-NO" altLang="nb-NO" sz="1600" i="1" dirty="0" err="1"/>
              <a:t>ikkje</a:t>
            </a:r>
            <a:r>
              <a:rPr lang="nb-NO" altLang="nb-NO" sz="1600" i="1" dirty="0"/>
              <a:t> kan få </a:t>
            </a:r>
            <a:r>
              <a:rPr lang="nb-NO" altLang="nb-NO" sz="1600" i="1" dirty="0" err="1"/>
              <a:t>tilfredsstillande</a:t>
            </a:r>
            <a:r>
              <a:rPr lang="nb-NO" altLang="nb-NO" sz="1600" i="1" dirty="0"/>
              <a:t> utbytte av det ordinære </a:t>
            </a:r>
            <a:r>
              <a:rPr lang="nb-NO" altLang="nb-NO" sz="1600" i="1" dirty="0" err="1"/>
              <a:t>opplæringstilbodet</a:t>
            </a:r>
            <a:r>
              <a:rPr lang="nb-NO" altLang="nb-NO" sz="1600" i="1" dirty="0"/>
              <a:t>, har rett til spesialundervisning. </a:t>
            </a:r>
          </a:p>
          <a:p>
            <a:endParaRPr lang="nb-NO" dirty="0"/>
          </a:p>
        </p:txBody>
      </p:sp>
      <p:sp>
        <p:nvSpPr>
          <p:cNvPr id="4" name="Date Placeholder 3">
            <a:extLst>
              <a:ext uri="{FF2B5EF4-FFF2-40B4-BE49-F238E27FC236}">
                <a16:creationId xmlns:a16="http://schemas.microsoft.com/office/drawing/2014/main" id="{92A781A0-17D6-B02F-2F14-79FD931DCAD5}"/>
              </a:ext>
            </a:extLst>
          </p:cNvPr>
          <p:cNvSpPr>
            <a:spLocks noGrp="1"/>
          </p:cNvSpPr>
          <p:nvPr>
            <p:ph type="dt" sz="half" idx="10"/>
          </p:nvPr>
        </p:nvSpPr>
        <p:spPr/>
        <p:txBody>
          <a:bodyPr/>
          <a:lstStyle/>
          <a:p>
            <a:fld id="{D1AF3A42-6A4E-1F47-BEF9-20A0978B421A}" type="datetime1">
              <a:rPr lang="nb-NO" smtClean="0"/>
              <a:t>09.01.2024</a:t>
            </a:fld>
            <a:endParaRPr lang="nb-NO" dirty="0"/>
          </a:p>
        </p:txBody>
      </p:sp>
      <p:sp>
        <p:nvSpPr>
          <p:cNvPr id="5" name="Slide Number Placeholder 4">
            <a:extLst>
              <a:ext uri="{FF2B5EF4-FFF2-40B4-BE49-F238E27FC236}">
                <a16:creationId xmlns:a16="http://schemas.microsoft.com/office/drawing/2014/main" id="{5FE45B9D-C388-ED5B-9515-BF380C07E5F0}"/>
              </a:ext>
            </a:extLst>
          </p:cNvPr>
          <p:cNvSpPr>
            <a:spLocks noGrp="1"/>
          </p:cNvSpPr>
          <p:nvPr>
            <p:ph type="sldNum" sz="quarter" idx="12"/>
          </p:nvPr>
        </p:nvSpPr>
        <p:spPr/>
        <p:txBody>
          <a:bodyPr/>
          <a:lstStyle/>
          <a:p>
            <a:fld id="{28385D78-4187-AD4C-B928-A8579EE9A756}" type="slidenum">
              <a:rPr lang="nb-NO" smtClean="0"/>
              <a:t>32</a:t>
            </a:fld>
            <a:endParaRPr lang="nb-NO"/>
          </a:p>
        </p:txBody>
      </p:sp>
    </p:spTree>
    <p:extLst>
      <p:ext uri="{BB962C8B-B14F-4D97-AF65-F5344CB8AC3E}">
        <p14:creationId xmlns:p14="http://schemas.microsoft.com/office/powerpoint/2010/main" val="31788799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70" name="Rectangle 72">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819907"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sp>
        <p:nvSpPr>
          <p:cNvPr id="36866" name="Rectangle 2">
            <a:extLst>
              <a:ext uri="{FF2B5EF4-FFF2-40B4-BE49-F238E27FC236}">
                <a16:creationId xmlns:a16="http://schemas.microsoft.com/office/drawing/2014/main" id="{F4395924-B7D0-4E68-B392-D4CC05D562F7}"/>
              </a:ext>
            </a:extLst>
          </p:cNvPr>
          <p:cNvSpPr>
            <a:spLocks noGrp="1" noChangeArrowheads="1"/>
          </p:cNvSpPr>
          <p:nvPr>
            <p:ph type="title"/>
          </p:nvPr>
        </p:nvSpPr>
        <p:spPr>
          <a:xfrm>
            <a:off x="393556" y="465294"/>
            <a:ext cx="2856201" cy="4128516"/>
          </a:xfrm>
        </p:spPr>
        <p:txBody>
          <a:bodyPr rtlCol="0">
            <a:normAutofit/>
          </a:bodyPr>
          <a:lstStyle/>
          <a:p>
            <a:pPr>
              <a:defRPr/>
            </a:pPr>
            <a:r>
              <a:rPr lang="nb-NO" sz="3825" b="1">
                <a:solidFill>
                  <a:schemeClr val="bg1"/>
                </a:solidFill>
              </a:rPr>
              <a:t>GENERELL PEDAGOGIKK</a:t>
            </a:r>
          </a:p>
        </p:txBody>
      </p:sp>
      <p:graphicFrame>
        <p:nvGraphicFramePr>
          <p:cNvPr id="36868" name="Rectangle 3">
            <a:extLst>
              <a:ext uri="{FF2B5EF4-FFF2-40B4-BE49-F238E27FC236}">
                <a16:creationId xmlns:a16="http://schemas.microsoft.com/office/drawing/2014/main" id="{E0E40600-AAD1-4E9B-AADA-6174145D8790}"/>
              </a:ext>
            </a:extLst>
          </p:cNvPr>
          <p:cNvGraphicFramePr>
            <a:graphicFrameLocks noGrp="1"/>
          </p:cNvGraphicFramePr>
          <p:nvPr>
            <p:ph idx="1"/>
          </p:nvPr>
        </p:nvGraphicFramePr>
        <p:xfrm>
          <a:off x="4101292" y="465294"/>
          <a:ext cx="4697730" cy="41285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892" name="Rectangle 134">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37893" name="Oval 136">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6892" y="839273"/>
            <a:ext cx="3464954" cy="346495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37890" name="Rectangle 2">
            <a:extLst>
              <a:ext uri="{FF2B5EF4-FFF2-40B4-BE49-F238E27FC236}">
                <a16:creationId xmlns:a16="http://schemas.microsoft.com/office/drawing/2014/main" id="{941D25FC-7671-4402-BD19-6183675F1025}"/>
              </a:ext>
            </a:extLst>
          </p:cNvPr>
          <p:cNvSpPr>
            <a:spLocks noGrp="1" noChangeArrowheads="1"/>
          </p:cNvSpPr>
          <p:nvPr>
            <p:ph type="title"/>
          </p:nvPr>
        </p:nvSpPr>
        <p:spPr>
          <a:xfrm>
            <a:off x="884179" y="1159304"/>
            <a:ext cx="2430380" cy="3048471"/>
          </a:xfrm>
        </p:spPr>
        <p:txBody>
          <a:bodyPr rtlCol="0">
            <a:normAutofit/>
          </a:bodyPr>
          <a:lstStyle/>
          <a:p>
            <a:pPr>
              <a:defRPr/>
            </a:pPr>
            <a:r>
              <a:rPr lang="nb-NO" sz="2100" b="1">
                <a:solidFill>
                  <a:srgbClr val="FFFFFF"/>
                </a:solidFill>
              </a:rPr>
              <a:t>SPESIALPEDAGOGIKK</a:t>
            </a:r>
          </a:p>
        </p:txBody>
      </p:sp>
      <p:sp>
        <p:nvSpPr>
          <p:cNvPr id="37894" name="Arc 138">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6512791" y="705862"/>
            <a:ext cx="2240924" cy="2240924"/>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defRPr/>
            </a:pPr>
            <a:endParaRPr lang="en-US" sz="1350">
              <a:solidFill>
                <a:srgbClr val="000000"/>
              </a:solidFill>
              <a:latin typeface="Calibri" panose="020F0502020204030204"/>
            </a:endParaRPr>
          </a:p>
        </p:txBody>
      </p:sp>
      <p:sp>
        <p:nvSpPr>
          <p:cNvPr id="141" name="Oval 140">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536" y="3585744"/>
            <a:ext cx="409575" cy="4095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FFFFFF"/>
              </a:solidFill>
              <a:latin typeface="Calibri" panose="020F0502020204030204"/>
            </a:endParaRPr>
          </a:p>
        </p:txBody>
      </p:sp>
      <p:sp>
        <p:nvSpPr>
          <p:cNvPr id="11267" name="Rectangle 3">
            <a:extLst>
              <a:ext uri="{FF2B5EF4-FFF2-40B4-BE49-F238E27FC236}">
                <a16:creationId xmlns:a16="http://schemas.microsoft.com/office/drawing/2014/main" id="{157F004E-FDC7-4338-89EB-060CE7175A3C}"/>
              </a:ext>
            </a:extLst>
          </p:cNvPr>
          <p:cNvSpPr>
            <a:spLocks noGrp="1" noChangeArrowheads="1"/>
          </p:cNvSpPr>
          <p:nvPr>
            <p:ph idx="1"/>
          </p:nvPr>
        </p:nvSpPr>
        <p:spPr>
          <a:xfrm>
            <a:off x="4027615" y="1144525"/>
            <a:ext cx="4152298" cy="3629004"/>
          </a:xfrm>
        </p:spPr>
        <p:txBody>
          <a:bodyPr>
            <a:noAutofit/>
          </a:bodyPr>
          <a:lstStyle/>
          <a:p>
            <a:pPr marL="288036" indent="-288036">
              <a:buFont typeface="Wingdings 3" charset="2"/>
              <a:buChar char=""/>
              <a:defRPr/>
            </a:pPr>
            <a:r>
              <a:rPr lang="nb-NO" altLang="nb-NO" sz="1800" dirty="0"/>
              <a:t>Den enkeltes samspill med omgivelsene.</a:t>
            </a:r>
          </a:p>
          <a:p>
            <a:pPr marL="288036" indent="-288036">
              <a:buFont typeface="Wingdings 3" charset="2"/>
              <a:buChar char=""/>
              <a:defRPr/>
            </a:pPr>
            <a:endParaRPr lang="nb-NO" altLang="nb-NO" sz="1800" dirty="0"/>
          </a:p>
          <a:p>
            <a:pPr marL="288036" indent="-288036">
              <a:buFont typeface="Wingdings 3" charset="2"/>
              <a:buChar char=""/>
              <a:defRPr/>
            </a:pPr>
            <a:r>
              <a:rPr lang="nb-NO" altLang="nb-NO" sz="1800" dirty="0"/>
              <a:t>Individsentrert undervisning. Diagnose.</a:t>
            </a:r>
          </a:p>
          <a:p>
            <a:pPr marL="288036" indent="-288036">
              <a:buFont typeface="Wingdings 3" charset="2"/>
              <a:buChar char=""/>
              <a:defRPr/>
            </a:pPr>
            <a:endParaRPr lang="nb-NO" altLang="nb-NO" sz="1800" dirty="0"/>
          </a:p>
          <a:p>
            <a:pPr marL="288036" indent="-288036">
              <a:buFont typeface="Wingdings 3" charset="2"/>
              <a:buChar char=""/>
              <a:defRPr/>
            </a:pPr>
            <a:r>
              <a:rPr lang="nb-NO" altLang="nb-NO" sz="1800" dirty="0"/>
              <a:t>Hemmende/fremmende læringsmiljø.</a:t>
            </a:r>
          </a:p>
          <a:p>
            <a:pPr marL="288036" indent="-288036">
              <a:buFont typeface="Wingdings 3" charset="2"/>
              <a:buChar char=""/>
              <a:defRPr/>
            </a:pPr>
            <a:endParaRPr lang="nb-NO" altLang="nb-NO" sz="1800" dirty="0"/>
          </a:p>
          <a:p>
            <a:pPr marL="288036" indent="-288036">
              <a:buFont typeface="Wingdings 3" charset="2"/>
              <a:buChar char=""/>
              <a:defRPr/>
            </a:pPr>
            <a:r>
              <a:rPr lang="nb-NO" altLang="nb-NO" sz="1800" dirty="0"/>
              <a:t>Elevene skal ha egne opplæringsplaner</a:t>
            </a:r>
          </a:p>
          <a:p>
            <a:pPr marL="0" indent="0">
              <a:buNone/>
              <a:defRPr/>
            </a:pPr>
            <a:endParaRPr lang="nb-NO" altLang="nb-NO" sz="1800"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267">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267">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26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52A55A6B-5D5E-445C-A2AD-DAC81FE6C0F4}"/>
              </a:ext>
            </a:extLst>
          </p:cNvPr>
          <p:cNvSpPr>
            <a:spLocks noGrp="1" noChangeArrowheads="1"/>
          </p:cNvSpPr>
          <p:nvPr>
            <p:ph type="title"/>
          </p:nvPr>
        </p:nvSpPr>
        <p:spPr>
          <a:xfrm>
            <a:off x="2681288" y="465535"/>
            <a:ext cx="5829300" cy="594122"/>
          </a:xfrm>
        </p:spPr>
        <p:txBody>
          <a:bodyPr rtlCol="0">
            <a:normAutofit/>
          </a:bodyPr>
          <a:lstStyle/>
          <a:p>
            <a:pPr>
              <a:defRPr/>
            </a:pPr>
            <a:r>
              <a:rPr lang="nb-NO" b="1" dirty="0">
                <a:solidFill>
                  <a:schemeClr val="tx2">
                    <a:satMod val="200000"/>
                  </a:schemeClr>
                </a:solidFill>
              </a:rPr>
              <a:t>HISTORISK TILBAKEBLIKK</a:t>
            </a:r>
          </a:p>
        </p:txBody>
      </p:sp>
      <p:sp>
        <p:nvSpPr>
          <p:cNvPr id="25603" name="Rectangle 3">
            <a:extLst>
              <a:ext uri="{FF2B5EF4-FFF2-40B4-BE49-F238E27FC236}">
                <a16:creationId xmlns:a16="http://schemas.microsoft.com/office/drawing/2014/main" id="{8223AB4C-28C4-44B5-B541-4637C58A82DD}"/>
              </a:ext>
            </a:extLst>
          </p:cNvPr>
          <p:cNvSpPr>
            <a:spLocks noGrp="1" noChangeArrowheads="1"/>
          </p:cNvSpPr>
          <p:nvPr>
            <p:ph idx="1"/>
          </p:nvPr>
        </p:nvSpPr>
        <p:spPr>
          <a:xfrm>
            <a:off x="591207" y="1168004"/>
            <a:ext cx="6952593" cy="3265884"/>
          </a:xfrm>
        </p:spPr>
        <p:txBody>
          <a:bodyPr>
            <a:noAutofit/>
          </a:bodyPr>
          <a:lstStyle/>
          <a:p>
            <a:pPr>
              <a:defRPr/>
            </a:pPr>
            <a:r>
              <a:rPr lang="nb-NO" sz="1500" dirty="0">
                <a:solidFill>
                  <a:schemeClr val="tx1">
                    <a:lumMod val="75000"/>
                    <a:lumOff val="25000"/>
                  </a:schemeClr>
                </a:solidFill>
              </a:rPr>
              <a:t>1825: </a:t>
            </a:r>
            <a:r>
              <a:rPr lang="nb-NO" sz="1500" dirty="0" err="1">
                <a:solidFill>
                  <a:schemeClr val="tx1">
                    <a:lumMod val="75000"/>
                    <a:lumOff val="25000"/>
                  </a:schemeClr>
                </a:solidFill>
              </a:rPr>
              <a:t>Døvstummeskolen</a:t>
            </a:r>
            <a:r>
              <a:rPr lang="nb-NO" sz="1500" dirty="0">
                <a:solidFill>
                  <a:schemeClr val="tx1">
                    <a:lumMod val="75000"/>
                    <a:lumOff val="25000"/>
                  </a:schemeClr>
                </a:solidFill>
              </a:rPr>
              <a:t> i Trondheim. Tilsvarende institusjoner ble opprettet i Kristiania (1848) og i Bergen og Kristiansand (1850).</a:t>
            </a:r>
          </a:p>
          <a:p>
            <a:pPr>
              <a:defRPr/>
            </a:pPr>
            <a:endParaRPr lang="nb-NO" sz="1500" dirty="0">
              <a:solidFill>
                <a:schemeClr val="tx1">
                  <a:lumMod val="75000"/>
                  <a:lumOff val="25000"/>
                </a:schemeClr>
              </a:solidFill>
            </a:endParaRPr>
          </a:p>
          <a:p>
            <a:pPr>
              <a:defRPr/>
            </a:pPr>
            <a:r>
              <a:rPr lang="nb-NO" sz="1500" dirty="0">
                <a:solidFill>
                  <a:schemeClr val="tx1">
                    <a:lumMod val="75000"/>
                    <a:lumOff val="25000"/>
                  </a:schemeClr>
                </a:solidFill>
              </a:rPr>
              <a:t>1861: Den første blindeskolen etablert ved det såkalte Blindeinstituttet i Kristiania.</a:t>
            </a:r>
          </a:p>
          <a:p>
            <a:pPr>
              <a:defRPr/>
            </a:pPr>
            <a:endParaRPr lang="nb-NO" sz="1500" dirty="0">
              <a:solidFill>
                <a:schemeClr val="tx1">
                  <a:lumMod val="75000"/>
                  <a:lumOff val="25000"/>
                </a:schemeClr>
              </a:solidFill>
            </a:endParaRPr>
          </a:p>
          <a:p>
            <a:pPr>
              <a:defRPr/>
            </a:pPr>
            <a:r>
              <a:rPr lang="nb-NO" sz="1500" dirty="0">
                <a:solidFill>
                  <a:schemeClr val="tx1">
                    <a:lumMod val="75000"/>
                    <a:lumOff val="25000"/>
                  </a:schemeClr>
                </a:solidFill>
              </a:rPr>
              <a:t>1876: Den første Anstalt for </a:t>
            </a:r>
            <a:r>
              <a:rPr lang="nb-NO" sz="1500" dirty="0" err="1">
                <a:solidFill>
                  <a:schemeClr val="tx1">
                    <a:lumMod val="75000"/>
                    <a:lumOff val="25000"/>
                  </a:schemeClr>
                </a:solidFill>
              </a:rPr>
              <a:t>Aandelige</a:t>
            </a:r>
            <a:r>
              <a:rPr lang="nb-NO" sz="1500" dirty="0">
                <a:solidFill>
                  <a:schemeClr val="tx1">
                    <a:lumMod val="75000"/>
                    <a:lumOff val="25000"/>
                  </a:schemeClr>
                </a:solidFill>
              </a:rPr>
              <a:t> Abnorme </a:t>
            </a:r>
            <a:r>
              <a:rPr lang="nb-NO" sz="1500" dirty="0" err="1">
                <a:solidFill>
                  <a:schemeClr val="tx1">
                    <a:lumMod val="75000"/>
                    <a:lumOff val="25000"/>
                  </a:schemeClr>
                </a:solidFill>
              </a:rPr>
              <a:t>Børn</a:t>
            </a:r>
            <a:r>
              <a:rPr lang="nb-NO" sz="1500" dirty="0">
                <a:solidFill>
                  <a:schemeClr val="tx1">
                    <a:lumMod val="75000"/>
                    <a:lumOff val="25000"/>
                  </a:schemeClr>
                </a:solidFill>
              </a:rPr>
              <a:t> på </a:t>
            </a:r>
            <a:r>
              <a:rPr lang="nb-NO" sz="1500" dirty="0" err="1">
                <a:solidFill>
                  <a:schemeClr val="tx1">
                    <a:lumMod val="75000"/>
                    <a:lumOff val="25000"/>
                  </a:schemeClr>
                </a:solidFill>
              </a:rPr>
              <a:t>Vestheim</a:t>
            </a:r>
            <a:r>
              <a:rPr lang="nb-NO" sz="1500" dirty="0">
                <a:solidFill>
                  <a:schemeClr val="tx1">
                    <a:lumMod val="75000"/>
                    <a:lumOff val="25000"/>
                  </a:schemeClr>
                </a:solidFill>
              </a:rPr>
              <a:t> i Kristiania. </a:t>
            </a:r>
          </a:p>
          <a:p>
            <a:pPr>
              <a:defRPr/>
            </a:pPr>
            <a:endParaRPr lang="nb-NO" sz="1500" dirty="0">
              <a:solidFill>
                <a:schemeClr val="tx1">
                  <a:lumMod val="75000"/>
                  <a:lumOff val="25000"/>
                </a:schemeClr>
              </a:solidFill>
            </a:endParaRPr>
          </a:p>
          <a:p>
            <a:pPr>
              <a:defRPr/>
            </a:pPr>
            <a:r>
              <a:rPr lang="nb-NO" sz="1500" dirty="0">
                <a:solidFill>
                  <a:schemeClr val="tx1">
                    <a:lumMod val="75000"/>
                    <a:lumOff val="25000"/>
                  </a:schemeClr>
                </a:solidFill>
              </a:rPr>
              <a:t>1881: Det er nå statens oppgave å etablere et tilstrekkelig antall oppdragelses- og undervisningsanstalter for døvstumme, for blinde og åndssvake barn. </a:t>
            </a:r>
          </a:p>
        </p:txBody>
      </p:sp>
    </p:spTree>
    <p:extLst>
      <p:ext uri="{BB962C8B-B14F-4D97-AF65-F5344CB8AC3E}">
        <p14:creationId xmlns:p14="http://schemas.microsoft.com/office/powerpoint/2010/main" val="13067191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560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60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60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60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38EA4921-A59A-4B9E-8C5E-25D8ED10ABCE}"/>
              </a:ext>
            </a:extLst>
          </p:cNvPr>
          <p:cNvSpPr>
            <a:spLocks noGrp="1" noChangeArrowheads="1"/>
          </p:cNvSpPr>
          <p:nvPr>
            <p:ph type="title"/>
          </p:nvPr>
        </p:nvSpPr>
        <p:spPr>
          <a:xfrm>
            <a:off x="1614488" y="273844"/>
            <a:ext cx="5915025" cy="623888"/>
          </a:xfrm>
        </p:spPr>
        <p:txBody>
          <a:bodyPr/>
          <a:lstStyle/>
          <a:p>
            <a:r>
              <a:rPr lang="nb-NO" altLang="nb-NO"/>
              <a:t> </a:t>
            </a:r>
          </a:p>
        </p:txBody>
      </p:sp>
      <p:sp>
        <p:nvSpPr>
          <p:cNvPr id="3" name="Content Placeholder 2">
            <a:extLst>
              <a:ext uri="{FF2B5EF4-FFF2-40B4-BE49-F238E27FC236}">
                <a16:creationId xmlns:a16="http://schemas.microsoft.com/office/drawing/2014/main" id="{6F538AA7-9791-46BD-80E4-D39978486819}"/>
              </a:ext>
            </a:extLst>
          </p:cNvPr>
          <p:cNvSpPr>
            <a:spLocks noGrp="1"/>
          </p:cNvSpPr>
          <p:nvPr>
            <p:ph idx="1"/>
          </p:nvPr>
        </p:nvSpPr>
        <p:spPr>
          <a:xfrm>
            <a:off x="693683" y="844155"/>
            <a:ext cx="6835830" cy="3788569"/>
          </a:xfrm>
        </p:spPr>
        <p:txBody>
          <a:bodyPr/>
          <a:lstStyle/>
          <a:p>
            <a:pPr>
              <a:defRPr/>
            </a:pPr>
            <a:r>
              <a:rPr lang="nb-NO" altLang="nb-NO" sz="1800" dirty="0">
                <a:solidFill>
                  <a:schemeClr val="tx1">
                    <a:lumMod val="75000"/>
                    <a:lumOff val="25000"/>
                  </a:schemeClr>
                </a:solidFill>
              </a:rPr>
              <a:t>1951: </a:t>
            </a:r>
            <a:r>
              <a:rPr lang="nb-NO" altLang="nb-NO" sz="1800" i="1" dirty="0">
                <a:solidFill>
                  <a:schemeClr val="tx1">
                    <a:lumMod val="75000"/>
                    <a:lumOff val="25000"/>
                  </a:schemeClr>
                </a:solidFill>
              </a:rPr>
              <a:t>Spesialskoleloven</a:t>
            </a:r>
            <a:r>
              <a:rPr lang="nb-NO" altLang="nb-NO" sz="1800" dirty="0">
                <a:solidFill>
                  <a:schemeClr val="tx1">
                    <a:lumMod val="75000"/>
                    <a:lumOff val="25000"/>
                  </a:schemeClr>
                </a:solidFill>
              </a:rPr>
              <a:t> påla staten å sørge for undervisningstilbud for ulike grupper funksjonshemmede i egne skoler. De svakeste ble likevel fremdeles vurderte som ikke opplæringsdyktige og hadde derfor ingen opplæringsrett.</a:t>
            </a:r>
          </a:p>
          <a:p>
            <a:pPr>
              <a:defRPr/>
            </a:pPr>
            <a:endParaRPr lang="nb-NO" altLang="nb-NO" sz="1800" dirty="0">
              <a:solidFill>
                <a:schemeClr val="tx1">
                  <a:lumMod val="75000"/>
                  <a:lumOff val="25000"/>
                </a:schemeClr>
              </a:solidFill>
            </a:endParaRPr>
          </a:p>
          <a:p>
            <a:pPr>
              <a:defRPr/>
            </a:pPr>
            <a:r>
              <a:rPr lang="nb-NO" altLang="nb-NO" sz="1800" dirty="0">
                <a:solidFill>
                  <a:schemeClr val="tx1">
                    <a:lumMod val="75000"/>
                    <a:lumOff val="25000"/>
                  </a:schemeClr>
                </a:solidFill>
              </a:rPr>
              <a:t>1955: Folkeskoleloven: Hver kommune ble kommune forpliktet til å gi hjelpeundervisning til elever med lærevansker, med statlig refusjon av utgiftene.</a:t>
            </a:r>
          </a:p>
          <a:p>
            <a:pPr>
              <a:defRPr/>
            </a:pPr>
            <a:endParaRPr lang="nb-NO" altLang="nb-NO" sz="1800" dirty="0">
              <a:solidFill>
                <a:schemeClr val="tx1">
                  <a:lumMod val="75000"/>
                  <a:lumOff val="25000"/>
                </a:schemeClr>
              </a:solidFill>
            </a:endParaRPr>
          </a:p>
          <a:p>
            <a:pPr>
              <a:defRPr/>
            </a:pPr>
            <a:r>
              <a:rPr lang="nb-NO" altLang="nb-NO" sz="1800" dirty="0">
                <a:solidFill>
                  <a:schemeClr val="tx1">
                    <a:lumMod val="75000"/>
                    <a:lumOff val="25000"/>
                  </a:schemeClr>
                </a:solidFill>
              </a:rPr>
              <a:t>60-tallet: Diskusjon om organisering av tilbud – integreringstanken våkner </a:t>
            </a:r>
          </a:p>
          <a:p>
            <a:pPr>
              <a:buFont typeface="Wingdings 3" charset="2"/>
              <a:buChar char=""/>
              <a:defRPr/>
            </a:pPr>
            <a:endParaRPr lang="nb-NO" altLang="nb-NO" dirty="0">
              <a:solidFill>
                <a:schemeClr val="tx1">
                  <a:lumMod val="75000"/>
                  <a:lumOff val="25000"/>
                </a:schemeClr>
              </a:solidFill>
            </a:endParaRPr>
          </a:p>
        </p:txBody>
      </p:sp>
      <p:sp>
        <p:nvSpPr>
          <p:cNvPr id="27652" name="Slide Number Placeholder 3">
            <a:extLst>
              <a:ext uri="{FF2B5EF4-FFF2-40B4-BE49-F238E27FC236}">
                <a16:creationId xmlns:a16="http://schemas.microsoft.com/office/drawing/2014/main" id="{D48637F3-C96D-48A0-A3CE-AFC91EE6E2D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557213" indent="-214313">
              <a:defRPr>
                <a:solidFill>
                  <a:schemeClr val="tx1"/>
                </a:solidFill>
                <a:latin typeface="Calibri" panose="020F0502020204030204" pitchFamily="34" charset="0"/>
              </a:defRPr>
            </a:lvl2pPr>
            <a:lvl3pPr marL="857250" indent="-171450">
              <a:defRPr>
                <a:solidFill>
                  <a:schemeClr val="tx1"/>
                </a:solidFill>
                <a:latin typeface="Calibri" panose="020F0502020204030204" pitchFamily="34" charset="0"/>
              </a:defRPr>
            </a:lvl3pPr>
            <a:lvl4pPr marL="1200150" indent="-171450">
              <a:defRPr>
                <a:solidFill>
                  <a:schemeClr val="tx1"/>
                </a:solidFill>
                <a:latin typeface="Calibri" panose="020F0502020204030204" pitchFamily="34" charset="0"/>
              </a:defRPr>
            </a:lvl4pPr>
            <a:lvl5pPr marL="1543050" indent="-171450">
              <a:defRPr>
                <a:solidFill>
                  <a:schemeClr val="tx1"/>
                </a:solidFill>
                <a:latin typeface="Calibri" panose="020F0502020204030204" pitchFamily="34" charset="0"/>
              </a:defRPr>
            </a:lvl5pPr>
            <a:lvl6pPr marL="1885950" indent="-171450" fontAlgn="base">
              <a:spcBef>
                <a:spcPct val="0"/>
              </a:spcBef>
              <a:spcAft>
                <a:spcPct val="0"/>
              </a:spcAft>
              <a:defRPr>
                <a:solidFill>
                  <a:schemeClr val="tx1"/>
                </a:solidFill>
                <a:latin typeface="Calibri" panose="020F0502020204030204" pitchFamily="34" charset="0"/>
              </a:defRPr>
            </a:lvl6pPr>
            <a:lvl7pPr marL="2228850" indent="-171450" fontAlgn="base">
              <a:spcBef>
                <a:spcPct val="0"/>
              </a:spcBef>
              <a:spcAft>
                <a:spcPct val="0"/>
              </a:spcAft>
              <a:defRPr>
                <a:solidFill>
                  <a:schemeClr val="tx1"/>
                </a:solidFill>
                <a:latin typeface="Calibri" panose="020F0502020204030204" pitchFamily="34" charset="0"/>
              </a:defRPr>
            </a:lvl7pPr>
            <a:lvl8pPr marL="2571750" indent="-171450" fontAlgn="base">
              <a:spcBef>
                <a:spcPct val="0"/>
              </a:spcBef>
              <a:spcAft>
                <a:spcPct val="0"/>
              </a:spcAft>
              <a:defRPr>
                <a:solidFill>
                  <a:schemeClr val="tx1"/>
                </a:solidFill>
                <a:latin typeface="Calibri" panose="020F0502020204030204" pitchFamily="34" charset="0"/>
              </a:defRPr>
            </a:lvl8pPr>
            <a:lvl9pPr marL="2914650" indent="-17145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pPr>
            <a:fld id="{8171BC91-38BE-418E-AF7C-E74DF405122E}" type="slidenum">
              <a:rPr lang="nb-NO" altLang="nb-NO">
                <a:solidFill>
                  <a:srgbClr val="44546A"/>
                </a:solidFill>
                <a:latin typeface="Franklin Gothic Book" panose="020B0503020102020204" pitchFamily="34" charset="0"/>
              </a:rPr>
              <a:pPr defTabSz="685800" fontAlgn="base">
                <a:spcBef>
                  <a:spcPct val="0"/>
                </a:spcBef>
                <a:spcAft>
                  <a:spcPct val="0"/>
                </a:spcAft>
              </a:pPr>
              <a:t>36</a:t>
            </a:fld>
            <a:endParaRPr lang="nb-NO" altLang="nb-NO">
              <a:solidFill>
                <a:srgbClr val="44546A"/>
              </a:solidFill>
              <a:latin typeface="Franklin Gothic Book" panose="020B0503020102020204" pitchFamily="34" charset="0"/>
            </a:endParaRPr>
          </a:p>
        </p:txBody>
      </p:sp>
    </p:spTree>
    <p:extLst>
      <p:ext uri="{BB962C8B-B14F-4D97-AF65-F5344CB8AC3E}">
        <p14:creationId xmlns:p14="http://schemas.microsoft.com/office/powerpoint/2010/main" val="346319698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D23E2561-F266-4CA2-97B0-78C42618D7F5}"/>
              </a:ext>
            </a:extLst>
          </p:cNvPr>
          <p:cNvSpPr>
            <a:spLocks noGrp="1" noChangeArrowheads="1"/>
          </p:cNvSpPr>
          <p:nvPr>
            <p:ph type="title"/>
          </p:nvPr>
        </p:nvSpPr>
        <p:spPr/>
        <p:txBody>
          <a:bodyPr/>
          <a:lstStyle/>
          <a:p>
            <a:r>
              <a:rPr lang="nb-NO" altLang="nb-NO"/>
              <a:t> </a:t>
            </a:r>
          </a:p>
        </p:txBody>
      </p:sp>
      <p:sp>
        <p:nvSpPr>
          <p:cNvPr id="3" name="Content Placeholder 2">
            <a:extLst>
              <a:ext uri="{FF2B5EF4-FFF2-40B4-BE49-F238E27FC236}">
                <a16:creationId xmlns:a16="http://schemas.microsoft.com/office/drawing/2014/main" id="{4FF5BBBC-5AD8-4147-AD06-BAC5E4AC54FF}"/>
              </a:ext>
            </a:extLst>
          </p:cNvPr>
          <p:cNvSpPr>
            <a:spLocks noGrp="1"/>
          </p:cNvSpPr>
          <p:nvPr>
            <p:ph idx="1"/>
          </p:nvPr>
        </p:nvSpPr>
        <p:spPr>
          <a:xfrm>
            <a:off x="969579" y="951310"/>
            <a:ext cx="6559934" cy="3681413"/>
          </a:xfrm>
        </p:spPr>
        <p:txBody>
          <a:bodyPr>
            <a:normAutofit fontScale="92500" lnSpcReduction="20000"/>
          </a:bodyPr>
          <a:lstStyle/>
          <a:p>
            <a:pPr>
              <a:defRPr/>
            </a:pPr>
            <a:r>
              <a:rPr lang="nb-NO" sz="1800" dirty="0">
                <a:solidFill>
                  <a:schemeClr val="tx1">
                    <a:lumMod val="75000"/>
                    <a:lumOff val="25000"/>
                  </a:schemeClr>
                </a:solidFill>
              </a:rPr>
              <a:t>1970: Blomkomiteen foreslår integrering av flest mulig funksjonshemmede i den vanlige skolen</a:t>
            </a:r>
          </a:p>
          <a:p>
            <a:pPr lvl="1" indent="-288036">
              <a:defRPr/>
            </a:pPr>
            <a:r>
              <a:rPr lang="nb-NO" dirty="0">
                <a:solidFill>
                  <a:schemeClr val="tx1">
                    <a:lumMod val="75000"/>
                    <a:lumOff val="25000"/>
                  </a:schemeClr>
                </a:solidFill>
              </a:rPr>
              <a:t>Utviding av opplæringsbegrepet, slik at også barn og unge som ikke hadde fullt utbytte av tradisjonelle skolefag og teori, nå fikk rett til opplæring.</a:t>
            </a:r>
          </a:p>
          <a:p>
            <a:pPr lvl="1" indent="-288036">
              <a:defRPr/>
            </a:pPr>
            <a:r>
              <a:rPr lang="nb-NO" dirty="0">
                <a:solidFill>
                  <a:schemeClr val="tx1">
                    <a:lumMod val="75000"/>
                    <a:lumOff val="25000"/>
                  </a:schemeClr>
                </a:solidFill>
              </a:rPr>
              <a:t>Krav om tilpassing av opplæringen til evner og forutsetninger hos hver enkelt elev.</a:t>
            </a:r>
          </a:p>
          <a:p>
            <a:pPr lvl="1" indent="-288036">
              <a:defRPr/>
            </a:pPr>
            <a:r>
              <a:rPr lang="nb-NO" dirty="0">
                <a:solidFill>
                  <a:schemeClr val="tx1">
                    <a:lumMod val="75000"/>
                    <a:lumOff val="25000"/>
                  </a:schemeClr>
                </a:solidFill>
              </a:rPr>
              <a:t>Også barn under skolepliktig alder fikk rett til spesialpedagogisk hjelp.</a:t>
            </a:r>
          </a:p>
          <a:p>
            <a:pPr>
              <a:defRPr/>
            </a:pPr>
            <a:endParaRPr lang="nb-NO" sz="1800" dirty="0">
              <a:solidFill>
                <a:schemeClr val="tx1">
                  <a:lumMod val="75000"/>
                  <a:lumOff val="25000"/>
                </a:schemeClr>
              </a:solidFill>
            </a:endParaRPr>
          </a:p>
          <a:p>
            <a:pPr>
              <a:defRPr/>
            </a:pPr>
            <a:r>
              <a:rPr lang="nb-NO" sz="1800" dirty="0">
                <a:solidFill>
                  <a:schemeClr val="tx1">
                    <a:lumMod val="75000"/>
                    <a:lumOff val="25000"/>
                  </a:schemeClr>
                </a:solidFill>
              </a:rPr>
              <a:t>1987: Grunnskoleloven: Alle barn så langt som mulig skal få gå på den skolen de geografisk hører til.</a:t>
            </a:r>
          </a:p>
          <a:p>
            <a:pPr>
              <a:defRPr/>
            </a:pPr>
            <a:endParaRPr lang="nb-NO" altLang="nb-NO" sz="1800" dirty="0">
              <a:solidFill>
                <a:schemeClr val="tx1">
                  <a:lumMod val="75000"/>
                  <a:lumOff val="25000"/>
                </a:schemeClr>
              </a:solidFill>
            </a:endParaRPr>
          </a:p>
          <a:p>
            <a:pPr>
              <a:defRPr/>
            </a:pPr>
            <a:r>
              <a:rPr lang="nb-NO" altLang="nb-NO" sz="1800" dirty="0">
                <a:solidFill>
                  <a:schemeClr val="tx1">
                    <a:lumMod val="75000"/>
                    <a:lumOff val="25000"/>
                  </a:schemeClr>
                </a:solidFill>
              </a:rPr>
              <a:t>1987: </a:t>
            </a:r>
            <a:r>
              <a:rPr lang="nb-NO" sz="1800" dirty="0">
                <a:solidFill>
                  <a:schemeClr val="tx1">
                    <a:lumMod val="75000"/>
                    <a:lumOff val="25000"/>
                  </a:schemeClr>
                </a:solidFill>
              </a:rPr>
              <a:t>Ungdom med særlig behov for tilrettelagt opplæring fikk førsterett</a:t>
            </a:r>
            <a:r>
              <a:rPr lang="nb-NO" altLang="nb-NO" sz="1800" dirty="0">
                <a:solidFill>
                  <a:schemeClr val="tx1">
                    <a:lumMod val="75000"/>
                    <a:lumOff val="25000"/>
                  </a:schemeClr>
                </a:solidFill>
              </a:rPr>
              <a:t> til opptak til VGS</a:t>
            </a:r>
          </a:p>
        </p:txBody>
      </p:sp>
      <p:sp>
        <p:nvSpPr>
          <p:cNvPr id="29700" name="Slide Number Placeholder 3">
            <a:extLst>
              <a:ext uri="{FF2B5EF4-FFF2-40B4-BE49-F238E27FC236}">
                <a16:creationId xmlns:a16="http://schemas.microsoft.com/office/drawing/2014/main" id="{A6A4DD00-D1A5-479C-8996-7CB776F8298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557213" indent="-214313">
              <a:defRPr>
                <a:solidFill>
                  <a:schemeClr val="tx1"/>
                </a:solidFill>
                <a:latin typeface="Calibri" panose="020F0502020204030204" pitchFamily="34" charset="0"/>
              </a:defRPr>
            </a:lvl2pPr>
            <a:lvl3pPr marL="857250" indent="-171450">
              <a:defRPr>
                <a:solidFill>
                  <a:schemeClr val="tx1"/>
                </a:solidFill>
                <a:latin typeface="Calibri" panose="020F0502020204030204" pitchFamily="34" charset="0"/>
              </a:defRPr>
            </a:lvl3pPr>
            <a:lvl4pPr marL="1200150" indent="-171450">
              <a:defRPr>
                <a:solidFill>
                  <a:schemeClr val="tx1"/>
                </a:solidFill>
                <a:latin typeface="Calibri" panose="020F0502020204030204" pitchFamily="34" charset="0"/>
              </a:defRPr>
            </a:lvl4pPr>
            <a:lvl5pPr marL="1543050" indent="-171450">
              <a:defRPr>
                <a:solidFill>
                  <a:schemeClr val="tx1"/>
                </a:solidFill>
                <a:latin typeface="Calibri" panose="020F0502020204030204" pitchFamily="34" charset="0"/>
              </a:defRPr>
            </a:lvl5pPr>
            <a:lvl6pPr marL="1885950" indent="-171450" fontAlgn="base">
              <a:spcBef>
                <a:spcPct val="0"/>
              </a:spcBef>
              <a:spcAft>
                <a:spcPct val="0"/>
              </a:spcAft>
              <a:defRPr>
                <a:solidFill>
                  <a:schemeClr val="tx1"/>
                </a:solidFill>
                <a:latin typeface="Calibri" panose="020F0502020204030204" pitchFamily="34" charset="0"/>
              </a:defRPr>
            </a:lvl6pPr>
            <a:lvl7pPr marL="2228850" indent="-171450" fontAlgn="base">
              <a:spcBef>
                <a:spcPct val="0"/>
              </a:spcBef>
              <a:spcAft>
                <a:spcPct val="0"/>
              </a:spcAft>
              <a:defRPr>
                <a:solidFill>
                  <a:schemeClr val="tx1"/>
                </a:solidFill>
                <a:latin typeface="Calibri" panose="020F0502020204030204" pitchFamily="34" charset="0"/>
              </a:defRPr>
            </a:lvl7pPr>
            <a:lvl8pPr marL="2571750" indent="-171450" fontAlgn="base">
              <a:spcBef>
                <a:spcPct val="0"/>
              </a:spcBef>
              <a:spcAft>
                <a:spcPct val="0"/>
              </a:spcAft>
              <a:defRPr>
                <a:solidFill>
                  <a:schemeClr val="tx1"/>
                </a:solidFill>
                <a:latin typeface="Calibri" panose="020F0502020204030204" pitchFamily="34" charset="0"/>
              </a:defRPr>
            </a:lvl8pPr>
            <a:lvl9pPr marL="2914650" indent="-17145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pPr>
            <a:fld id="{1ED94C66-B6E6-4B9B-9BD8-2108716B79ED}" type="slidenum">
              <a:rPr lang="nb-NO" altLang="nb-NO">
                <a:solidFill>
                  <a:srgbClr val="44546A"/>
                </a:solidFill>
                <a:latin typeface="Franklin Gothic Book" panose="020B0503020102020204" pitchFamily="34" charset="0"/>
              </a:rPr>
              <a:pPr defTabSz="685800" fontAlgn="base">
                <a:spcBef>
                  <a:spcPct val="0"/>
                </a:spcBef>
                <a:spcAft>
                  <a:spcPct val="0"/>
                </a:spcAft>
              </a:pPr>
              <a:t>37</a:t>
            </a:fld>
            <a:endParaRPr lang="nb-NO" altLang="nb-NO">
              <a:solidFill>
                <a:srgbClr val="44546A"/>
              </a:solidFill>
              <a:latin typeface="Franklin Gothic Book" panose="020B0503020102020204" pitchFamily="34" charset="0"/>
            </a:endParaRPr>
          </a:p>
        </p:txBody>
      </p:sp>
    </p:spTree>
    <p:extLst>
      <p:ext uri="{BB962C8B-B14F-4D97-AF65-F5344CB8AC3E}">
        <p14:creationId xmlns:p14="http://schemas.microsoft.com/office/powerpoint/2010/main" val="170212325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DF7C810-CBA1-4A8C-A53A-950D53DFC233}"/>
              </a:ext>
            </a:extLst>
          </p:cNvPr>
          <p:cNvSpPr>
            <a:spLocks noGrp="1"/>
          </p:cNvSpPr>
          <p:nvPr>
            <p:ph type="title"/>
          </p:nvPr>
        </p:nvSpPr>
        <p:spPr/>
        <p:txBody>
          <a:bodyPr/>
          <a:lstStyle/>
          <a:p>
            <a:r>
              <a:rPr lang="nb-NO" dirty="0">
                <a:solidFill>
                  <a:srgbClr val="0070C0"/>
                </a:solidFill>
              </a:rPr>
              <a:t>Endringer i synet på spesialpedagogikk </a:t>
            </a:r>
          </a:p>
        </p:txBody>
      </p:sp>
      <p:sp>
        <p:nvSpPr>
          <p:cNvPr id="3" name="Plassholder for innhold 2">
            <a:extLst>
              <a:ext uri="{FF2B5EF4-FFF2-40B4-BE49-F238E27FC236}">
                <a16:creationId xmlns:a16="http://schemas.microsoft.com/office/drawing/2014/main" id="{DBE683F7-2E23-497C-928D-5E9FCD7BB6FB}"/>
              </a:ext>
            </a:extLst>
          </p:cNvPr>
          <p:cNvSpPr>
            <a:spLocks noGrp="1"/>
          </p:cNvSpPr>
          <p:nvPr>
            <p:ph idx="1"/>
          </p:nvPr>
        </p:nvSpPr>
        <p:spPr>
          <a:xfrm>
            <a:off x="628650" y="1369218"/>
            <a:ext cx="7585539" cy="3223330"/>
          </a:xfrm>
        </p:spPr>
        <p:txBody>
          <a:bodyPr>
            <a:normAutofit fontScale="92500"/>
          </a:bodyPr>
          <a:lstStyle/>
          <a:p>
            <a:r>
              <a:rPr lang="nb-NO" dirty="0"/>
              <a:t>Ulike paradigmer i forståelsen av f.eks. </a:t>
            </a:r>
            <a:r>
              <a:rPr lang="nb-NO" i="1" dirty="0"/>
              <a:t>innlæringsvansker hos barn</a:t>
            </a:r>
          </a:p>
          <a:p>
            <a:endParaRPr lang="nb-NO" dirty="0"/>
          </a:p>
          <a:p>
            <a:pPr marL="0" indent="0">
              <a:buNone/>
            </a:pPr>
            <a:r>
              <a:rPr lang="nb-NO" dirty="0"/>
              <a:t>1: Det psyko-medisinske paradigmet</a:t>
            </a:r>
          </a:p>
          <a:p>
            <a:pPr lvl="1"/>
            <a:r>
              <a:rPr lang="nb-NO" dirty="0"/>
              <a:t>Fokus på individuelt analysenivå</a:t>
            </a:r>
          </a:p>
          <a:p>
            <a:pPr lvl="1"/>
            <a:r>
              <a:rPr lang="nb-NO" dirty="0"/>
              <a:t>Er det svakheter eller brister i barnets nevrologiske eller psykologiske tilstand? </a:t>
            </a:r>
          </a:p>
          <a:p>
            <a:endParaRPr lang="nb-NO" dirty="0"/>
          </a:p>
          <a:p>
            <a:pPr marL="0" indent="0">
              <a:buNone/>
            </a:pPr>
            <a:r>
              <a:rPr lang="nb-NO" dirty="0"/>
              <a:t>2. Det sosiologiske paradigmet</a:t>
            </a:r>
          </a:p>
          <a:p>
            <a:pPr lvl="1"/>
            <a:r>
              <a:rPr lang="nb-NO" dirty="0"/>
              <a:t>Fokus på samfunnet / samfunnsstrukturen </a:t>
            </a:r>
          </a:p>
          <a:p>
            <a:pPr lvl="1"/>
            <a:r>
              <a:rPr lang="nb-NO" dirty="0"/>
              <a:t>Kan elevens innlæringssvakheter være konsekvenser av spesialundervisningens funksjon – sortering av elever?</a:t>
            </a:r>
          </a:p>
        </p:txBody>
      </p:sp>
      <p:sp>
        <p:nvSpPr>
          <p:cNvPr id="7" name="TekstSylinder 6">
            <a:extLst>
              <a:ext uri="{FF2B5EF4-FFF2-40B4-BE49-F238E27FC236}">
                <a16:creationId xmlns:a16="http://schemas.microsoft.com/office/drawing/2014/main" id="{5DC45014-4ACE-4A08-8B40-26D5B42602DF}"/>
              </a:ext>
            </a:extLst>
          </p:cNvPr>
          <p:cNvSpPr txBox="1"/>
          <p:nvPr/>
        </p:nvSpPr>
        <p:spPr>
          <a:xfrm>
            <a:off x="6709667" y="903118"/>
            <a:ext cx="1897508" cy="300082"/>
          </a:xfrm>
          <a:prstGeom prst="rect">
            <a:avLst/>
          </a:prstGeom>
          <a:noFill/>
        </p:spPr>
        <p:txBody>
          <a:bodyPr wrap="square">
            <a:spAutoFit/>
          </a:bodyPr>
          <a:lstStyle/>
          <a:p>
            <a:pPr defTabSz="685800"/>
            <a:r>
              <a:rPr lang="nb-NO" sz="1350" dirty="0">
                <a:solidFill>
                  <a:prstClr val="black"/>
                </a:solidFill>
                <a:latin typeface="Calibri" panose="020F0502020204030204"/>
              </a:rPr>
              <a:t>(Jonas Aspelin, 2013)</a:t>
            </a:r>
          </a:p>
        </p:txBody>
      </p:sp>
    </p:spTree>
    <p:extLst>
      <p:ext uri="{BB962C8B-B14F-4D97-AF65-F5344CB8AC3E}">
        <p14:creationId xmlns:p14="http://schemas.microsoft.com/office/powerpoint/2010/main" val="5468809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9500D48-6561-4C65-8C40-F88B2DF88808}"/>
              </a:ext>
            </a:extLst>
          </p:cNvPr>
          <p:cNvSpPr>
            <a:spLocks noGrp="1"/>
          </p:cNvSpPr>
          <p:nvPr>
            <p:ph type="title"/>
          </p:nvPr>
        </p:nvSpPr>
        <p:spPr/>
        <p:txBody>
          <a:bodyPr/>
          <a:lstStyle/>
          <a:p>
            <a:endParaRPr lang="nb-NO"/>
          </a:p>
        </p:txBody>
      </p:sp>
      <p:sp>
        <p:nvSpPr>
          <p:cNvPr id="3" name="Plassholder for innhold 2">
            <a:extLst>
              <a:ext uri="{FF2B5EF4-FFF2-40B4-BE49-F238E27FC236}">
                <a16:creationId xmlns:a16="http://schemas.microsoft.com/office/drawing/2014/main" id="{63CC7EF1-32D2-4EF6-A8A1-AE2E74D1270A}"/>
              </a:ext>
            </a:extLst>
          </p:cNvPr>
          <p:cNvSpPr>
            <a:spLocks noGrp="1"/>
          </p:cNvSpPr>
          <p:nvPr>
            <p:ph idx="1"/>
          </p:nvPr>
        </p:nvSpPr>
        <p:spPr/>
        <p:txBody>
          <a:bodyPr/>
          <a:lstStyle/>
          <a:p>
            <a:pPr marL="0" indent="0">
              <a:buNone/>
            </a:pPr>
            <a:r>
              <a:rPr lang="nb-NO" dirty="0"/>
              <a:t>3: Organisasjonsparadigmet</a:t>
            </a:r>
          </a:p>
          <a:p>
            <a:endParaRPr lang="nb-NO" dirty="0"/>
          </a:p>
          <a:p>
            <a:pPr lvl="1"/>
            <a:r>
              <a:rPr lang="nb-NO" dirty="0"/>
              <a:t>Elevers utfordringer blir sett i lys av hvordan skolene er organisert</a:t>
            </a:r>
          </a:p>
          <a:p>
            <a:pPr lvl="1"/>
            <a:endParaRPr lang="nb-NO" dirty="0"/>
          </a:p>
          <a:p>
            <a:pPr marL="0" indent="0">
              <a:buNone/>
            </a:pPr>
            <a:r>
              <a:rPr lang="nb-NO" dirty="0"/>
              <a:t>4: Et relasjonelt perspektiv </a:t>
            </a:r>
            <a:r>
              <a:rPr lang="nb-NO" sz="1200" dirty="0"/>
              <a:t>(Bengt Persson 1998)</a:t>
            </a:r>
            <a:endParaRPr lang="nb-NO" dirty="0"/>
          </a:p>
          <a:p>
            <a:pPr lvl="1"/>
            <a:endParaRPr lang="nb-NO" dirty="0"/>
          </a:p>
          <a:p>
            <a:pPr lvl="1"/>
            <a:r>
              <a:rPr lang="nb-NO" dirty="0"/>
              <a:t>Man må bygge forståelsen på en kombinasjon av de ulike paradigmene</a:t>
            </a:r>
          </a:p>
          <a:p>
            <a:pPr lvl="1"/>
            <a:r>
              <a:rPr lang="nb-NO" dirty="0"/>
              <a:t>Alt henger sammen – elven, samfunn , skole</a:t>
            </a:r>
          </a:p>
          <a:p>
            <a:pPr lvl="1"/>
            <a:r>
              <a:rPr lang="nb-NO" dirty="0"/>
              <a:t>Barn med utfordringer lærer bedre i en inkluderende skole</a:t>
            </a:r>
          </a:p>
        </p:txBody>
      </p:sp>
    </p:spTree>
    <p:extLst>
      <p:ext uri="{BB962C8B-B14F-4D97-AF65-F5344CB8AC3E}">
        <p14:creationId xmlns:p14="http://schemas.microsoft.com/office/powerpoint/2010/main" val="27708440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9D324-6648-0C3F-F833-F1F0B8755042}"/>
              </a:ext>
            </a:extLst>
          </p:cNvPr>
          <p:cNvSpPr>
            <a:spLocks noGrp="1"/>
          </p:cNvSpPr>
          <p:nvPr>
            <p:ph type="title"/>
          </p:nvPr>
        </p:nvSpPr>
        <p:spPr/>
        <p:txBody>
          <a:bodyPr/>
          <a:lstStyle/>
          <a:p>
            <a:r>
              <a:rPr lang="nb-NO" b="0" dirty="0">
                <a:solidFill>
                  <a:srgbClr val="0070C0"/>
                </a:solidFill>
              </a:rPr>
              <a:t>Snakk sammen</a:t>
            </a:r>
          </a:p>
        </p:txBody>
      </p:sp>
      <p:sp>
        <p:nvSpPr>
          <p:cNvPr id="3" name="Content Placeholder 2">
            <a:extLst>
              <a:ext uri="{FF2B5EF4-FFF2-40B4-BE49-F238E27FC236}">
                <a16:creationId xmlns:a16="http://schemas.microsoft.com/office/drawing/2014/main" id="{F4D84F0B-9F97-955B-D4C9-0C193F222F57}"/>
              </a:ext>
            </a:extLst>
          </p:cNvPr>
          <p:cNvSpPr>
            <a:spLocks noGrp="1"/>
          </p:cNvSpPr>
          <p:nvPr>
            <p:ph idx="1"/>
          </p:nvPr>
        </p:nvSpPr>
        <p:spPr/>
        <p:txBody>
          <a:bodyPr/>
          <a:lstStyle/>
          <a:p>
            <a:r>
              <a:rPr lang="nb-NO" dirty="0"/>
              <a:t>Hva er tilpasset opplæring?</a:t>
            </a:r>
          </a:p>
          <a:p>
            <a:r>
              <a:rPr lang="nb-NO" dirty="0"/>
              <a:t>Hva er inkludering?</a:t>
            </a:r>
          </a:p>
          <a:p>
            <a:r>
              <a:rPr lang="nb-NO" dirty="0"/>
              <a:t>Hvordan kan lærere legge til rette for </a:t>
            </a:r>
            <a:r>
              <a:rPr lang="nb-NO" dirty="0" err="1"/>
              <a:t>tpo</a:t>
            </a:r>
            <a:r>
              <a:rPr lang="nb-NO" dirty="0"/>
              <a:t> og inkludering?</a:t>
            </a:r>
          </a:p>
        </p:txBody>
      </p:sp>
      <p:sp>
        <p:nvSpPr>
          <p:cNvPr id="4" name="Date Placeholder 3">
            <a:extLst>
              <a:ext uri="{FF2B5EF4-FFF2-40B4-BE49-F238E27FC236}">
                <a16:creationId xmlns:a16="http://schemas.microsoft.com/office/drawing/2014/main" id="{5B253F64-C320-894A-ECBC-D9FCF7E8BA60}"/>
              </a:ext>
            </a:extLst>
          </p:cNvPr>
          <p:cNvSpPr>
            <a:spLocks noGrp="1"/>
          </p:cNvSpPr>
          <p:nvPr>
            <p:ph type="dt" sz="half" idx="10"/>
          </p:nvPr>
        </p:nvSpPr>
        <p:spPr/>
        <p:txBody>
          <a:bodyPr/>
          <a:lstStyle/>
          <a:p>
            <a:fld id="{D1AF3A42-6A4E-1F47-BEF9-20A0978B421A}" type="datetime1">
              <a:rPr lang="nb-NO" smtClean="0"/>
              <a:t>09.01.2024</a:t>
            </a:fld>
            <a:endParaRPr lang="nb-NO" dirty="0"/>
          </a:p>
        </p:txBody>
      </p:sp>
      <p:sp>
        <p:nvSpPr>
          <p:cNvPr id="5" name="Slide Number Placeholder 4">
            <a:extLst>
              <a:ext uri="{FF2B5EF4-FFF2-40B4-BE49-F238E27FC236}">
                <a16:creationId xmlns:a16="http://schemas.microsoft.com/office/drawing/2014/main" id="{B75DB084-A59F-8AD5-74BA-12DC2890BA28}"/>
              </a:ext>
            </a:extLst>
          </p:cNvPr>
          <p:cNvSpPr>
            <a:spLocks noGrp="1"/>
          </p:cNvSpPr>
          <p:nvPr>
            <p:ph type="sldNum" sz="quarter" idx="12"/>
          </p:nvPr>
        </p:nvSpPr>
        <p:spPr/>
        <p:txBody>
          <a:bodyPr/>
          <a:lstStyle/>
          <a:p>
            <a:fld id="{28385D78-4187-AD4C-B928-A8579EE9A756}" type="slidenum">
              <a:rPr lang="nb-NO" smtClean="0"/>
              <a:t>4</a:t>
            </a:fld>
            <a:endParaRPr lang="nb-NO"/>
          </a:p>
        </p:txBody>
      </p:sp>
    </p:spTree>
    <p:extLst>
      <p:ext uri="{BB962C8B-B14F-4D97-AF65-F5344CB8AC3E}">
        <p14:creationId xmlns:p14="http://schemas.microsoft.com/office/powerpoint/2010/main" val="40353095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e kildebildet">
            <a:extLst>
              <a:ext uri="{FF2B5EF4-FFF2-40B4-BE49-F238E27FC236}">
                <a16:creationId xmlns:a16="http://schemas.microsoft.com/office/drawing/2014/main" id="{F10AFD55-F0FE-44D1-BB82-A2DDB2F02EF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119046" y="387055"/>
            <a:ext cx="4260154" cy="4369391"/>
          </a:xfrm>
          <a:prstGeom prst="rect">
            <a:avLst/>
          </a:prstGeom>
          <a:noFill/>
          <a:extLst>
            <a:ext uri="{909E8E84-426E-40DD-AFC4-6F175D3DCCD1}">
              <a14:hiddenFill xmlns:a14="http://schemas.microsoft.com/office/drawing/2010/main">
                <a:solidFill>
                  <a:srgbClr val="FFFFFF"/>
                </a:solidFill>
              </a14:hiddenFill>
            </a:ext>
          </a:extLst>
        </p:spPr>
      </p:pic>
      <p:sp>
        <p:nvSpPr>
          <p:cNvPr id="4" name="Plassholder for bunntekst 3">
            <a:extLst>
              <a:ext uri="{FF2B5EF4-FFF2-40B4-BE49-F238E27FC236}">
                <a16:creationId xmlns:a16="http://schemas.microsoft.com/office/drawing/2014/main" id="{65CEED2E-1D57-442F-B867-5A04219E5290}"/>
              </a:ext>
            </a:extLst>
          </p:cNvPr>
          <p:cNvSpPr>
            <a:spLocks noGrp="1"/>
          </p:cNvSpPr>
          <p:nvPr>
            <p:ph type="ftr" sz="quarter" idx="11"/>
          </p:nvPr>
        </p:nvSpPr>
        <p:spPr>
          <a:xfrm>
            <a:off x="1088684" y="4829889"/>
            <a:ext cx="4454127" cy="231901"/>
          </a:xfrm>
        </p:spPr>
        <p:txBody>
          <a:bodyPr>
            <a:normAutofit/>
          </a:bodyPr>
          <a:lstStyle/>
          <a:p>
            <a:pPr defTabSz="685800">
              <a:spcAft>
                <a:spcPts val="450"/>
              </a:spcAft>
            </a:pPr>
            <a:r>
              <a:rPr lang="nb-NO">
                <a:solidFill>
                  <a:srgbClr val="FFFFFF"/>
                </a:solidFill>
                <a:latin typeface="Calibri" panose="020F0502020204030204"/>
              </a:rPr>
              <a:t>Bjarne Isaksen BO1</a:t>
            </a:r>
          </a:p>
        </p:txBody>
      </p:sp>
    </p:spTree>
    <p:extLst>
      <p:ext uri="{BB962C8B-B14F-4D97-AF65-F5344CB8AC3E}">
        <p14:creationId xmlns:p14="http://schemas.microsoft.com/office/powerpoint/2010/main" val="30594159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454441D2-2DE4-4F09-8951-E93ECF263800}"/>
              </a:ext>
            </a:extLst>
          </p:cNvPr>
          <p:cNvSpPr>
            <a:spLocks noGrp="1" noChangeArrowheads="1"/>
          </p:cNvSpPr>
          <p:nvPr>
            <p:ph type="title"/>
          </p:nvPr>
        </p:nvSpPr>
        <p:spPr/>
        <p:txBody>
          <a:bodyPr/>
          <a:lstStyle/>
          <a:p>
            <a:r>
              <a:rPr lang="nb-NO" altLang="nb-NO" dirty="0">
                <a:solidFill>
                  <a:srgbClr val="0070C0"/>
                </a:solidFill>
              </a:rPr>
              <a:t>BEGREPSBRUK</a:t>
            </a:r>
          </a:p>
        </p:txBody>
      </p:sp>
      <p:sp>
        <p:nvSpPr>
          <p:cNvPr id="3" name="Content Placeholder 2">
            <a:extLst>
              <a:ext uri="{FF2B5EF4-FFF2-40B4-BE49-F238E27FC236}">
                <a16:creationId xmlns:a16="http://schemas.microsoft.com/office/drawing/2014/main" id="{769A09FA-B204-40A3-B940-2E684509F869}"/>
              </a:ext>
            </a:extLst>
          </p:cNvPr>
          <p:cNvSpPr>
            <a:spLocks noGrp="1"/>
          </p:cNvSpPr>
          <p:nvPr>
            <p:ph idx="1"/>
          </p:nvPr>
        </p:nvSpPr>
        <p:spPr/>
        <p:txBody>
          <a:bodyPr>
            <a:normAutofit lnSpcReduction="10000"/>
          </a:bodyPr>
          <a:lstStyle/>
          <a:p>
            <a:pPr>
              <a:defRPr/>
            </a:pPr>
            <a:r>
              <a:rPr lang="nb-NO" dirty="0">
                <a:solidFill>
                  <a:schemeClr val="tx1">
                    <a:lumMod val="75000"/>
                    <a:lumOff val="25000"/>
                  </a:schemeClr>
                </a:solidFill>
              </a:rPr>
              <a:t>Funksjonshemning er et samlebegrep, brukt første gang i 1966</a:t>
            </a:r>
          </a:p>
          <a:p>
            <a:pPr lvl="1" indent="-288036">
              <a:defRPr/>
            </a:pPr>
            <a:r>
              <a:rPr lang="nb-NO" dirty="0">
                <a:solidFill>
                  <a:schemeClr val="tx1">
                    <a:lumMod val="75000"/>
                    <a:lumOff val="25000"/>
                  </a:schemeClr>
                </a:solidFill>
              </a:rPr>
              <a:t>Erstattet tidligere enkeltord og kategorier som f.eks. blind, lam og åndssvak. </a:t>
            </a:r>
          </a:p>
          <a:p>
            <a:pPr lvl="1" indent="-288036">
              <a:defRPr/>
            </a:pPr>
            <a:r>
              <a:rPr lang="nb-NO" dirty="0">
                <a:solidFill>
                  <a:schemeClr val="tx1">
                    <a:lumMod val="75000"/>
                    <a:lumOff val="25000"/>
                  </a:schemeClr>
                </a:solidFill>
              </a:rPr>
              <a:t>På samme måte er det tidlige begrepet «abnorme barn» blitt erstattet til betegnelsen «barn med spesielle behov»</a:t>
            </a:r>
          </a:p>
          <a:p>
            <a:pPr>
              <a:defRPr/>
            </a:pPr>
            <a:endParaRPr lang="nb-NO" dirty="0">
              <a:solidFill>
                <a:schemeClr val="tx1">
                  <a:lumMod val="75000"/>
                  <a:lumOff val="25000"/>
                </a:schemeClr>
              </a:solidFill>
            </a:endParaRPr>
          </a:p>
          <a:p>
            <a:pPr>
              <a:defRPr/>
            </a:pPr>
            <a:r>
              <a:rPr lang="nb-NO" dirty="0">
                <a:solidFill>
                  <a:schemeClr val="tx1">
                    <a:lumMod val="75000"/>
                    <a:lumOff val="25000"/>
                  </a:schemeClr>
                </a:solidFill>
              </a:rPr>
              <a:t>Funksjonshemmet har vært det politiske begrepet siden 1981</a:t>
            </a:r>
          </a:p>
          <a:p>
            <a:pPr>
              <a:defRPr/>
            </a:pPr>
            <a:endParaRPr lang="nb-NO" dirty="0">
              <a:solidFill>
                <a:schemeClr val="tx1">
                  <a:lumMod val="75000"/>
                  <a:lumOff val="25000"/>
                </a:schemeClr>
              </a:solidFill>
            </a:endParaRPr>
          </a:p>
          <a:p>
            <a:pPr>
              <a:defRPr/>
            </a:pPr>
            <a:r>
              <a:rPr lang="nb-NO" dirty="0">
                <a:solidFill>
                  <a:schemeClr val="tx1">
                    <a:lumMod val="75000"/>
                    <a:lumOff val="25000"/>
                  </a:schemeClr>
                </a:solidFill>
              </a:rPr>
              <a:t>I 2001 ser man en ny begrepsbruk hvor man forsøker å unngå –hemmet, og heller bruke begrep som nedsatt funksjonsevne eller  funksjonsnedsettelse</a:t>
            </a:r>
          </a:p>
        </p:txBody>
      </p:sp>
      <p:sp>
        <p:nvSpPr>
          <p:cNvPr id="38916" name="Slide Number Placeholder 3">
            <a:extLst>
              <a:ext uri="{FF2B5EF4-FFF2-40B4-BE49-F238E27FC236}">
                <a16:creationId xmlns:a16="http://schemas.microsoft.com/office/drawing/2014/main" id="{A64F3602-762F-4FF5-8D11-44AAE01656D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557213" indent="-214313">
              <a:defRPr>
                <a:solidFill>
                  <a:schemeClr val="tx1"/>
                </a:solidFill>
                <a:latin typeface="Calibri" panose="020F0502020204030204" pitchFamily="34" charset="0"/>
              </a:defRPr>
            </a:lvl2pPr>
            <a:lvl3pPr marL="857250" indent="-171450">
              <a:defRPr>
                <a:solidFill>
                  <a:schemeClr val="tx1"/>
                </a:solidFill>
                <a:latin typeface="Calibri" panose="020F0502020204030204" pitchFamily="34" charset="0"/>
              </a:defRPr>
            </a:lvl3pPr>
            <a:lvl4pPr marL="1200150" indent="-171450">
              <a:defRPr>
                <a:solidFill>
                  <a:schemeClr val="tx1"/>
                </a:solidFill>
                <a:latin typeface="Calibri" panose="020F0502020204030204" pitchFamily="34" charset="0"/>
              </a:defRPr>
            </a:lvl4pPr>
            <a:lvl5pPr marL="1543050" indent="-171450">
              <a:defRPr>
                <a:solidFill>
                  <a:schemeClr val="tx1"/>
                </a:solidFill>
                <a:latin typeface="Calibri" panose="020F0502020204030204" pitchFamily="34" charset="0"/>
              </a:defRPr>
            </a:lvl5pPr>
            <a:lvl6pPr marL="1885950" indent="-171450" fontAlgn="base">
              <a:spcBef>
                <a:spcPct val="0"/>
              </a:spcBef>
              <a:spcAft>
                <a:spcPct val="0"/>
              </a:spcAft>
              <a:defRPr>
                <a:solidFill>
                  <a:schemeClr val="tx1"/>
                </a:solidFill>
                <a:latin typeface="Calibri" panose="020F0502020204030204" pitchFamily="34" charset="0"/>
              </a:defRPr>
            </a:lvl6pPr>
            <a:lvl7pPr marL="2228850" indent="-171450" fontAlgn="base">
              <a:spcBef>
                <a:spcPct val="0"/>
              </a:spcBef>
              <a:spcAft>
                <a:spcPct val="0"/>
              </a:spcAft>
              <a:defRPr>
                <a:solidFill>
                  <a:schemeClr val="tx1"/>
                </a:solidFill>
                <a:latin typeface="Calibri" panose="020F0502020204030204" pitchFamily="34" charset="0"/>
              </a:defRPr>
            </a:lvl7pPr>
            <a:lvl8pPr marL="2571750" indent="-171450" fontAlgn="base">
              <a:spcBef>
                <a:spcPct val="0"/>
              </a:spcBef>
              <a:spcAft>
                <a:spcPct val="0"/>
              </a:spcAft>
              <a:defRPr>
                <a:solidFill>
                  <a:schemeClr val="tx1"/>
                </a:solidFill>
                <a:latin typeface="Calibri" panose="020F0502020204030204" pitchFamily="34" charset="0"/>
              </a:defRPr>
            </a:lvl8pPr>
            <a:lvl9pPr marL="2914650" indent="-17145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pPr>
            <a:fld id="{A3A3ACBF-BD33-42A4-AC80-EC386EF0E6C4}" type="slidenum">
              <a:rPr lang="nb-NO" altLang="nb-NO">
                <a:solidFill>
                  <a:srgbClr val="44546A"/>
                </a:solidFill>
                <a:latin typeface="Franklin Gothic Book" panose="020B0503020102020204" pitchFamily="34" charset="0"/>
              </a:rPr>
              <a:pPr defTabSz="685800" fontAlgn="base">
                <a:spcBef>
                  <a:spcPct val="0"/>
                </a:spcBef>
                <a:spcAft>
                  <a:spcPct val="0"/>
                </a:spcAft>
              </a:pPr>
              <a:t>41</a:t>
            </a:fld>
            <a:endParaRPr lang="nb-NO" altLang="nb-NO">
              <a:solidFill>
                <a:srgbClr val="44546A"/>
              </a:solidFill>
              <a:latin typeface="Franklin Gothic Book" panose="020B0503020102020204" pitchFamily="34" charset="0"/>
            </a:endParaRPr>
          </a:p>
        </p:txBody>
      </p:sp>
    </p:spTree>
    <p:extLst>
      <p:ext uri="{BB962C8B-B14F-4D97-AF65-F5344CB8AC3E}">
        <p14:creationId xmlns:p14="http://schemas.microsoft.com/office/powerpoint/2010/main" val="280790541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a:extLst>
              <a:ext uri="{FF2B5EF4-FFF2-40B4-BE49-F238E27FC236}">
                <a16:creationId xmlns:a16="http://schemas.microsoft.com/office/drawing/2014/main" id="{BB135B97-DE22-4E9E-9731-62AEE423952A}"/>
              </a:ext>
            </a:extLst>
          </p:cNvPr>
          <p:cNvSpPr>
            <a:spLocks noGrp="1" noChangeArrowheads="1"/>
          </p:cNvSpPr>
          <p:nvPr>
            <p:ph type="title"/>
          </p:nvPr>
        </p:nvSpPr>
        <p:spPr/>
        <p:txBody>
          <a:bodyPr/>
          <a:lstStyle/>
          <a:p>
            <a:r>
              <a:rPr lang="nb-NO" altLang="nb-NO" dirty="0">
                <a:solidFill>
                  <a:srgbClr val="0070C0"/>
                </a:solidFill>
              </a:rPr>
              <a:t>PEOPLE FIRST</a:t>
            </a:r>
          </a:p>
        </p:txBody>
      </p:sp>
      <p:sp>
        <p:nvSpPr>
          <p:cNvPr id="3" name="Content Placeholder 2">
            <a:extLst>
              <a:ext uri="{FF2B5EF4-FFF2-40B4-BE49-F238E27FC236}">
                <a16:creationId xmlns:a16="http://schemas.microsoft.com/office/drawing/2014/main" id="{443C42C8-956C-4A64-8349-712755818B6C}"/>
              </a:ext>
            </a:extLst>
          </p:cNvPr>
          <p:cNvSpPr>
            <a:spLocks noGrp="1" noChangeArrowheads="1"/>
          </p:cNvSpPr>
          <p:nvPr>
            <p:ph idx="1"/>
          </p:nvPr>
        </p:nvSpPr>
        <p:spPr bwMode="auto">
          <a:xfrm>
            <a:off x="441434" y="1251348"/>
            <a:ext cx="7291676" cy="3263503"/>
          </a:xfrm>
        </p:spPr>
        <p:txBody>
          <a:bodyPr wrap="square" numCol="1" anchor="t" anchorCtr="0" compatLnSpc="1">
            <a:prstTxWarp prst="textNoShape">
              <a:avLst/>
            </a:prstTxWarp>
            <a:normAutofit fontScale="92500" lnSpcReduction="10000"/>
          </a:bodyPr>
          <a:lstStyle/>
          <a:p>
            <a:pPr marL="286941" indent="-286941"/>
            <a:r>
              <a:rPr lang="nb-NO" altLang="nb-NO"/>
              <a:t>Fra: Funksjonshemmet gutt</a:t>
            </a:r>
          </a:p>
          <a:p>
            <a:pPr marL="286941" indent="-286941"/>
            <a:r>
              <a:rPr lang="nb-NO" altLang="nb-NO"/>
              <a:t>Til: 	Gutt med funksjonsnedsettelse </a:t>
            </a:r>
          </a:p>
          <a:p>
            <a:pPr marL="227409" lvl="1" indent="0">
              <a:buNone/>
            </a:pPr>
            <a:endParaRPr lang="nb-NO" altLang="nb-NO"/>
          </a:p>
          <a:p>
            <a:pPr marL="286941" indent="-286941"/>
            <a:endParaRPr lang="nb-NO" altLang="nb-NO"/>
          </a:p>
          <a:p>
            <a:pPr marL="286941" indent="-286941"/>
            <a:r>
              <a:rPr lang="nb-NO" altLang="nb-NO"/>
              <a:t>Omdiskutert begrep</a:t>
            </a:r>
          </a:p>
          <a:p>
            <a:pPr marL="286941" indent="-286941"/>
            <a:endParaRPr lang="nb-NO" altLang="nb-NO"/>
          </a:p>
          <a:p>
            <a:pPr marL="286941" indent="-286941"/>
            <a:r>
              <a:rPr lang="nb-NO" altLang="nb-NO"/>
              <a:t>Funksjonshemmedes organisasjoner bruker begrepene strategisk for å synliggjøre diskriminering og kjempe for like rettigheter.</a:t>
            </a:r>
          </a:p>
          <a:p>
            <a:pPr lvl="1" indent="-286941"/>
            <a:r>
              <a:rPr lang="nb-NO" altLang="nb-NO"/>
              <a:t>Norges handikapforbund</a:t>
            </a:r>
          </a:p>
          <a:p>
            <a:pPr lvl="1" indent="-286941"/>
            <a:r>
              <a:rPr lang="nb-NO" altLang="nb-NO"/>
              <a:t>Funksjonshemmedes fellesorganisasjon. </a:t>
            </a:r>
            <a:endParaRPr lang="nb-NO" altLang="nb-NO" dirty="0"/>
          </a:p>
        </p:txBody>
      </p:sp>
      <p:sp>
        <p:nvSpPr>
          <p:cNvPr id="39940" name="Slide Number Placeholder 3">
            <a:extLst>
              <a:ext uri="{FF2B5EF4-FFF2-40B4-BE49-F238E27FC236}">
                <a16:creationId xmlns:a16="http://schemas.microsoft.com/office/drawing/2014/main" id="{5455E90B-1869-438D-9171-980EAF3FBE2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557213" indent="-214313">
              <a:defRPr>
                <a:solidFill>
                  <a:schemeClr val="tx1"/>
                </a:solidFill>
                <a:latin typeface="Calibri" panose="020F0502020204030204" pitchFamily="34" charset="0"/>
              </a:defRPr>
            </a:lvl2pPr>
            <a:lvl3pPr marL="857250" indent="-171450">
              <a:defRPr>
                <a:solidFill>
                  <a:schemeClr val="tx1"/>
                </a:solidFill>
                <a:latin typeface="Calibri" panose="020F0502020204030204" pitchFamily="34" charset="0"/>
              </a:defRPr>
            </a:lvl3pPr>
            <a:lvl4pPr marL="1200150" indent="-171450">
              <a:defRPr>
                <a:solidFill>
                  <a:schemeClr val="tx1"/>
                </a:solidFill>
                <a:latin typeface="Calibri" panose="020F0502020204030204" pitchFamily="34" charset="0"/>
              </a:defRPr>
            </a:lvl4pPr>
            <a:lvl5pPr marL="1543050" indent="-171450">
              <a:defRPr>
                <a:solidFill>
                  <a:schemeClr val="tx1"/>
                </a:solidFill>
                <a:latin typeface="Calibri" panose="020F0502020204030204" pitchFamily="34" charset="0"/>
              </a:defRPr>
            </a:lvl5pPr>
            <a:lvl6pPr marL="1885950" indent="-171450" fontAlgn="base">
              <a:spcBef>
                <a:spcPct val="0"/>
              </a:spcBef>
              <a:spcAft>
                <a:spcPct val="0"/>
              </a:spcAft>
              <a:defRPr>
                <a:solidFill>
                  <a:schemeClr val="tx1"/>
                </a:solidFill>
                <a:latin typeface="Calibri" panose="020F0502020204030204" pitchFamily="34" charset="0"/>
              </a:defRPr>
            </a:lvl6pPr>
            <a:lvl7pPr marL="2228850" indent="-171450" fontAlgn="base">
              <a:spcBef>
                <a:spcPct val="0"/>
              </a:spcBef>
              <a:spcAft>
                <a:spcPct val="0"/>
              </a:spcAft>
              <a:defRPr>
                <a:solidFill>
                  <a:schemeClr val="tx1"/>
                </a:solidFill>
                <a:latin typeface="Calibri" panose="020F0502020204030204" pitchFamily="34" charset="0"/>
              </a:defRPr>
            </a:lvl7pPr>
            <a:lvl8pPr marL="2571750" indent="-171450" fontAlgn="base">
              <a:spcBef>
                <a:spcPct val="0"/>
              </a:spcBef>
              <a:spcAft>
                <a:spcPct val="0"/>
              </a:spcAft>
              <a:defRPr>
                <a:solidFill>
                  <a:schemeClr val="tx1"/>
                </a:solidFill>
                <a:latin typeface="Calibri" panose="020F0502020204030204" pitchFamily="34" charset="0"/>
              </a:defRPr>
            </a:lvl8pPr>
            <a:lvl9pPr marL="2914650" indent="-17145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pPr>
            <a:fld id="{1B352868-C2D4-46A5-8731-6189BB0CDFB0}" type="slidenum">
              <a:rPr lang="nb-NO" altLang="nb-NO">
                <a:solidFill>
                  <a:srgbClr val="44546A"/>
                </a:solidFill>
                <a:latin typeface="Franklin Gothic Book" panose="020B0503020102020204" pitchFamily="34" charset="0"/>
              </a:rPr>
              <a:pPr defTabSz="685800" fontAlgn="base">
                <a:spcBef>
                  <a:spcPct val="0"/>
                </a:spcBef>
                <a:spcAft>
                  <a:spcPct val="0"/>
                </a:spcAft>
              </a:pPr>
              <a:t>42</a:t>
            </a:fld>
            <a:endParaRPr lang="nb-NO" altLang="nb-NO">
              <a:solidFill>
                <a:srgbClr val="44546A"/>
              </a:solidFill>
              <a:latin typeface="Franklin Gothic Book" panose="020B0503020102020204" pitchFamily="34" charset="0"/>
            </a:endParaRPr>
          </a:p>
        </p:txBody>
      </p:sp>
    </p:spTree>
    <p:extLst>
      <p:ext uri="{BB962C8B-B14F-4D97-AF65-F5344CB8AC3E}">
        <p14:creationId xmlns:p14="http://schemas.microsoft.com/office/powerpoint/2010/main" val="207063832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190252"/>
            <a:ext cx="1370729" cy="1032742"/>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1" y="316610"/>
            <a:ext cx="484026" cy="484026"/>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2" y="491355"/>
            <a:ext cx="515604" cy="51560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3" y="0"/>
            <a:ext cx="2126518" cy="1110628"/>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350" dirty="0">
              <a:solidFill>
                <a:prstClr val="white"/>
              </a:solidFill>
              <a:latin typeface="Calibri" panose="020F0502020204030204"/>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4586626"/>
            <a:ext cx="1120885" cy="556874"/>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5" name="Plassholder for innhold 4">
            <a:extLst>
              <a:ext uri="{FF2B5EF4-FFF2-40B4-BE49-F238E27FC236}">
                <a16:creationId xmlns:a16="http://schemas.microsoft.com/office/drawing/2014/main" id="{2E83033B-5927-4704-BBC8-7E23EE1AE5A0}"/>
              </a:ext>
            </a:extLst>
          </p:cNvPr>
          <p:cNvPicPr>
            <a:picLocks noGrp="1" noChangeAspect="1"/>
          </p:cNvPicPr>
          <p:nvPr>
            <p:ph idx="1"/>
          </p:nvPr>
        </p:nvPicPr>
        <p:blipFill>
          <a:blip r:embed="rId3"/>
          <a:stretch>
            <a:fillRect/>
          </a:stretch>
        </p:blipFill>
        <p:spPr>
          <a:xfrm>
            <a:off x="3454305" y="482601"/>
            <a:ext cx="2235390" cy="4178299"/>
          </a:xfrm>
          <a:prstGeom prst="rect">
            <a:avLst/>
          </a:prstGeom>
          <a:ln>
            <a:noFill/>
          </a:ln>
        </p:spPr>
      </p:pic>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1" y="4839858"/>
            <a:ext cx="611177" cy="303643"/>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Tree>
    <p:extLst>
      <p:ext uri="{BB962C8B-B14F-4D97-AF65-F5344CB8AC3E}">
        <p14:creationId xmlns:p14="http://schemas.microsoft.com/office/powerpoint/2010/main" val="20681375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FB8E0CB-408E-41F1-9C1C-A3E1E72A327B}"/>
              </a:ext>
            </a:extLst>
          </p:cNvPr>
          <p:cNvSpPr>
            <a:spLocks noGrp="1"/>
          </p:cNvSpPr>
          <p:nvPr>
            <p:ph type="ctrTitle"/>
          </p:nvPr>
        </p:nvSpPr>
        <p:spPr>
          <a:xfrm>
            <a:off x="1143000" y="841772"/>
            <a:ext cx="6858000" cy="3399360"/>
          </a:xfrm>
        </p:spPr>
        <p:txBody>
          <a:bodyPr/>
          <a:lstStyle/>
          <a:p>
            <a:r>
              <a:rPr lang="nb-NO" dirty="0">
                <a:solidFill>
                  <a:srgbClr val="0070C0"/>
                </a:solidFill>
              </a:rPr>
              <a:t>T I L T A K S K J E D E N</a:t>
            </a:r>
            <a:br>
              <a:rPr lang="nb-NO" dirty="0">
                <a:solidFill>
                  <a:srgbClr val="0070C0"/>
                </a:solidFill>
              </a:rPr>
            </a:br>
            <a:r>
              <a:rPr lang="nb-NO" sz="3300" dirty="0">
                <a:solidFill>
                  <a:srgbClr val="0070C0"/>
                </a:solidFill>
              </a:rPr>
              <a:t>hva er det?</a:t>
            </a:r>
            <a:endParaRPr lang="nb-NO" dirty="0">
              <a:solidFill>
                <a:srgbClr val="0070C0"/>
              </a:solidFill>
            </a:endParaRPr>
          </a:p>
        </p:txBody>
      </p:sp>
      <p:graphicFrame>
        <p:nvGraphicFramePr>
          <p:cNvPr id="4" name="Plassholder for innhold 3">
            <a:extLst>
              <a:ext uri="{FF2B5EF4-FFF2-40B4-BE49-F238E27FC236}">
                <a16:creationId xmlns:a16="http://schemas.microsoft.com/office/drawing/2014/main" id="{9F6EFABF-16EC-4404-A115-36D34E123837}"/>
              </a:ext>
            </a:extLst>
          </p:cNvPr>
          <p:cNvGraphicFramePr>
            <a:graphicFrameLocks noGrp="1"/>
          </p:cNvGraphicFramePr>
          <p:nvPr>
            <p:ph idx="4294967295"/>
          </p:nvPr>
        </p:nvGraphicFramePr>
        <p:xfrm>
          <a:off x="0" y="0"/>
          <a:ext cx="8615363" cy="21990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133255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A698CD0-6F80-468D-8BF1-4703233EED6B}"/>
              </a:ext>
            </a:extLst>
          </p:cNvPr>
          <p:cNvSpPr>
            <a:spLocks noGrp="1"/>
          </p:cNvSpPr>
          <p:nvPr>
            <p:ph type="title"/>
          </p:nvPr>
        </p:nvSpPr>
        <p:spPr/>
        <p:txBody>
          <a:bodyPr/>
          <a:lstStyle/>
          <a:p>
            <a:endParaRPr lang="nb-NO"/>
          </a:p>
        </p:txBody>
      </p:sp>
      <p:sp>
        <p:nvSpPr>
          <p:cNvPr id="3" name="Plassholder for innhold 2">
            <a:extLst>
              <a:ext uri="{FF2B5EF4-FFF2-40B4-BE49-F238E27FC236}">
                <a16:creationId xmlns:a16="http://schemas.microsoft.com/office/drawing/2014/main" id="{FF76F12D-6959-4F93-96AF-31572C11568B}"/>
              </a:ext>
            </a:extLst>
          </p:cNvPr>
          <p:cNvSpPr>
            <a:spLocks noGrp="1"/>
          </p:cNvSpPr>
          <p:nvPr>
            <p:ph idx="1"/>
          </p:nvPr>
        </p:nvSpPr>
        <p:spPr/>
        <p:txBody>
          <a:bodyPr>
            <a:normAutofit/>
          </a:bodyPr>
          <a:lstStyle/>
          <a:p>
            <a:pPr marL="385763" indent="-385763">
              <a:buAutoNum type="arabicPeriod"/>
            </a:pPr>
            <a:r>
              <a:rPr lang="nb-NO" sz="2700" dirty="0"/>
              <a:t>Bekymringsfase</a:t>
            </a:r>
          </a:p>
          <a:p>
            <a:pPr marL="385763" indent="-385763">
              <a:buAutoNum type="arabicPeriod"/>
            </a:pPr>
            <a:r>
              <a:rPr lang="nb-NO" sz="2700" dirty="0"/>
              <a:t>Henvisning til PPT</a:t>
            </a:r>
          </a:p>
          <a:p>
            <a:pPr marL="385763" indent="-385763">
              <a:buAutoNum type="arabicPeriod"/>
            </a:pPr>
            <a:r>
              <a:rPr lang="nb-NO" sz="2700" dirty="0"/>
              <a:t>Sakkyndig vurdering</a:t>
            </a:r>
          </a:p>
          <a:p>
            <a:pPr marL="385763" indent="-385763">
              <a:buAutoNum type="arabicPeriod"/>
            </a:pPr>
            <a:r>
              <a:rPr lang="nb-NO" sz="2700" dirty="0"/>
              <a:t>Vedtaksfase</a:t>
            </a:r>
          </a:p>
          <a:p>
            <a:pPr marL="385763" indent="-385763">
              <a:buAutoNum type="arabicPeriod"/>
            </a:pPr>
            <a:r>
              <a:rPr lang="nb-NO" sz="2700" dirty="0"/>
              <a:t>Planlegging og gjennomføring</a:t>
            </a:r>
          </a:p>
          <a:p>
            <a:pPr marL="385763" indent="-385763">
              <a:buAutoNum type="arabicPeriod"/>
            </a:pPr>
            <a:r>
              <a:rPr lang="nb-NO" sz="2700" dirty="0"/>
              <a:t>Evaluering og veien videre</a:t>
            </a:r>
          </a:p>
        </p:txBody>
      </p:sp>
    </p:spTree>
    <p:extLst>
      <p:ext uri="{BB962C8B-B14F-4D97-AF65-F5344CB8AC3E}">
        <p14:creationId xmlns:p14="http://schemas.microsoft.com/office/powerpoint/2010/main" val="39939707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D2CD528-7309-452C-A9EE-ED97790303F3}"/>
              </a:ext>
            </a:extLst>
          </p:cNvPr>
          <p:cNvSpPr>
            <a:spLocks noGrp="1"/>
          </p:cNvSpPr>
          <p:nvPr>
            <p:ph type="title"/>
          </p:nvPr>
        </p:nvSpPr>
        <p:spPr/>
        <p:txBody>
          <a:bodyPr/>
          <a:lstStyle/>
          <a:p>
            <a:r>
              <a:rPr lang="nb-NO" dirty="0">
                <a:solidFill>
                  <a:srgbClr val="0070C0"/>
                </a:solidFill>
              </a:rPr>
              <a:t>1: Ordinær opplæring - Bekymringsfasen</a:t>
            </a:r>
          </a:p>
        </p:txBody>
      </p:sp>
      <p:sp>
        <p:nvSpPr>
          <p:cNvPr id="3" name="Plassholder for innhold 2">
            <a:extLst>
              <a:ext uri="{FF2B5EF4-FFF2-40B4-BE49-F238E27FC236}">
                <a16:creationId xmlns:a16="http://schemas.microsoft.com/office/drawing/2014/main" id="{B584FE36-FBC6-4594-B582-C051BC8190FD}"/>
              </a:ext>
            </a:extLst>
          </p:cNvPr>
          <p:cNvSpPr>
            <a:spLocks noGrp="1"/>
          </p:cNvSpPr>
          <p:nvPr>
            <p:ph idx="1"/>
          </p:nvPr>
        </p:nvSpPr>
        <p:spPr/>
        <p:txBody>
          <a:bodyPr>
            <a:normAutofit lnSpcReduction="10000"/>
          </a:bodyPr>
          <a:lstStyle/>
          <a:p>
            <a:r>
              <a:rPr lang="nb-NO" dirty="0"/>
              <a:t>Får eleven får tilfredsstillende utbytte av undervisninga?</a:t>
            </a:r>
          </a:p>
          <a:p>
            <a:endParaRPr lang="nb-NO" dirty="0"/>
          </a:p>
          <a:p>
            <a:r>
              <a:rPr lang="nb-NO" dirty="0"/>
              <a:t>Lærer kartlegger, vurderer, justerer og prøver ut – følge opp</a:t>
            </a:r>
          </a:p>
          <a:p>
            <a:endParaRPr lang="nb-NO" dirty="0"/>
          </a:p>
          <a:p>
            <a:r>
              <a:rPr lang="nb-NO" dirty="0"/>
              <a:t>Varslingsplikt </a:t>
            </a:r>
          </a:p>
          <a:p>
            <a:endParaRPr lang="nb-NO" dirty="0"/>
          </a:p>
          <a:p>
            <a:r>
              <a:rPr lang="nb-NO" dirty="0"/>
              <a:t>Melde fra til rektor dersom tiltakene ikke hjelper tilfredsstillende</a:t>
            </a:r>
          </a:p>
          <a:p>
            <a:endParaRPr lang="nb-NO" dirty="0"/>
          </a:p>
          <a:p>
            <a:r>
              <a:rPr lang="nb-NO" dirty="0"/>
              <a:t>Viktig å være i dialog med foreldene</a:t>
            </a:r>
          </a:p>
        </p:txBody>
      </p:sp>
    </p:spTree>
    <p:extLst>
      <p:ext uri="{BB962C8B-B14F-4D97-AF65-F5344CB8AC3E}">
        <p14:creationId xmlns:p14="http://schemas.microsoft.com/office/powerpoint/2010/main" val="27059158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E621DBD-6970-4B52-8380-713332C0D097}"/>
              </a:ext>
            </a:extLst>
          </p:cNvPr>
          <p:cNvSpPr>
            <a:spLocks noGrp="1"/>
          </p:cNvSpPr>
          <p:nvPr>
            <p:ph type="title"/>
          </p:nvPr>
        </p:nvSpPr>
        <p:spPr/>
        <p:txBody>
          <a:bodyPr/>
          <a:lstStyle/>
          <a:p>
            <a:r>
              <a:rPr lang="nb-NO" dirty="0" err="1">
                <a:solidFill>
                  <a:srgbClr val="0070C0"/>
                </a:solidFill>
              </a:rPr>
              <a:t>Oppll</a:t>
            </a:r>
            <a:r>
              <a:rPr lang="nb-NO" dirty="0">
                <a:solidFill>
                  <a:srgbClr val="0070C0"/>
                </a:solidFill>
              </a:rPr>
              <a:t>. § 5-4</a:t>
            </a:r>
          </a:p>
        </p:txBody>
      </p:sp>
      <p:sp>
        <p:nvSpPr>
          <p:cNvPr id="3" name="Plassholder for innhold 2">
            <a:extLst>
              <a:ext uri="{FF2B5EF4-FFF2-40B4-BE49-F238E27FC236}">
                <a16:creationId xmlns:a16="http://schemas.microsoft.com/office/drawing/2014/main" id="{097DCFEE-65D1-4FDF-9B46-858E3E698200}"/>
              </a:ext>
            </a:extLst>
          </p:cNvPr>
          <p:cNvSpPr>
            <a:spLocks noGrp="1"/>
          </p:cNvSpPr>
          <p:nvPr>
            <p:ph idx="1"/>
          </p:nvPr>
        </p:nvSpPr>
        <p:spPr>
          <a:xfrm>
            <a:off x="628650" y="1103587"/>
            <a:ext cx="7886700" cy="3529136"/>
          </a:xfrm>
        </p:spPr>
        <p:txBody>
          <a:bodyPr>
            <a:normAutofit fontScale="92500"/>
          </a:bodyPr>
          <a:lstStyle/>
          <a:p>
            <a:pPr>
              <a:lnSpc>
                <a:spcPct val="150000"/>
              </a:lnSpc>
              <a:spcBef>
                <a:spcPts val="0"/>
              </a:spcBef>
            </a:pPr>
            <a:r>
              <a:rPr lang="nb-NO" b="0" i="0" dirty="0">
                <a:solidFill>
                  <a:srgbClr val="3E3832"/>
                </a:solidFill>
                <a:effectLst/>
                <a:latin typeface="Source Sans Pro" panose="020B0503030403020204" pitchFamily="34" charset="0"/>
              </a:rPr>
              <a:t>Eleven eller foreldra til eleven kan </a:t>
            </a:r>
            <a:r>
              <a:rPr lang="nb-NO" b="0" i="0" dirty="0" err="1">
                <a:solidFill>
                  <a:srgbClr val="3E3832"/>
                </a:solidFill>
                <a:effectLst/>
                <a:latin typeface="Source Sans Pro" panose="020B0503030403020204" pitchFamily="34" charset="0"/>
              </a:rPr>
              <a:t>krevje</a:t>
            </a:r>
            <a:r>
              <a:rPr lang="nb-NO" b="0" i="0" dirty="0">
                <a:solidFill>
                  <a:srgbClr val="3E3832"/>
                </a:solidFill>
                <a:effectLst/>
                <a:latin typeface="Source Sans Pro" panose="020B0503030403020204" pitchFamily="34" charset="0"/>
              </a:rPr>
              <a:t> at skolen </a:t>
            </a:r>
            <a:r>
              <a:rPr lang="nb-NO" b="0" i="0" dirty="0" err="1">
                <a:solidFill>
                  <a:srgbClr val="3E3832"/>
                </a:solidFill>
                <a:effectLst/>
                <a:latin typeface="Source Sans Pro" panose="020B0503030403020204" pitchFamily="34" charset="0"/>
              </a:rPr>
              <a:t>gjer</a:t>
            </a:r>
            <a:r>
              <a:rPr lang="nb-NO" b="0" i="0" dirty="0">
                <a:solidFill>
                  <a:srgbClr val="3E3832"/>
                </a:solidFill>
                <a:effectLst/>
                <a:latin typeface="Source Sans Pro" panose="020B0503030403020204" pitchFamily="34" charset="0"/>
              </a:rPr>
              <a:t> </a:t>
            </a:r>
            <a:r>
              <a:rPr lang="nb-NO" b="0" i="0" dirty="0" err="1">
                <a:solidFill>
                  <a:srgbClr val="3E3832"/>
                </a:solidFill>
                <a:effectLst/>
                <a:latin typeface="Source Sans Pro" panose="020B0503030403020204" pitchFamily="34" charset="0"/>
              </a:rPr>
              <a:t>dei</a:t>
            </a:r>
            <a:r>
              <a:rPr lang="nb-NO" b="0" i="0" dirty="0">
                <a:solidFill>
                  <a:srgbClr val="3E3832"/>
                </a:solidFill>
                <a:effectLst/>
                <a:latin typeface="Source Sans Pro" panose="020B0503030403020204" pitchFamily="34" charset="0"/>
              </a:rPr>
              <a:t> </a:t>
            </a:r>
            <a:r>
              <a:rPr lang="nb-NO" b="0" i="0" dirty="0" err="1">
                <a:solidFill>
                  <a:srgbClr val="3E3832"/>
                </a:solidFill>
                <a:effectLst/>
                <a:latin typeface="Source Sans Pro" panose="020B0503030403020204" pitchFamily="34" charset="0"/>
              </a:rPr>
              <a:t>undersøkingar</a:t>
            </a:r>
            <a:r>
              <a:rPr lang="nb-NO" b="0" i="0" dirty="0">
                <a:solidFill>
                  <a:srgbClr val="3E3832"/>
                </a:solidFill>
                <a:effectLst/>
                <a:latin typeface="Source Sans Pro" panose="020B0503030403020204" pitchFamily="34" charset="0"/>
              </a:rPr>
              <a:t> som er nødvendige for å finne ut om eleven treng spesialundervisning, og eventuelt kva opplæring eleven treng. Undervisningspersonalet skal vurdere om </a:t>
            </a:r>
            <a:r>
              <a:rPr lang="nb-NO" b="0" i="0" dirty="0" err="1">
                <a:solidFill>
                  <a:srgbClr val="3E3832"/>
                </a:solidFill>
                <a:effectLst/>
                <a:latin typeface="Source Sans Pro" panose="020B0503030403020204" pitchFamily="34" charset="0"/>
              </a:rPr>
              <a:t>ein</a:t>
            </a:r>
            <a:r>
              <a:rPr lang="nb-NO" b="0" i="0" dirty="0">
                <a:solidFill>
                  <a:srgbClr val="3E3832"/>
                </a:solidFill>
                <a:effectLst/>
                <a:latin typeface="Source Sans Pro" panose="020B0503030403020204" pitchFamily="34" charset="0"/>
              </a:rPr>
              <a:t> elev treng spesialundervisning, og melde </a:t>
            </a:r>
            <a:r>
              <a:rPr lang="nb-NO" b="0" i="0" dirty="0" err="1">
                <a:solidFill>
                  <a:srgbClr val="3E3832"/>
                </a:solidFill>
                <a:effectLst/>
                <a:latin typeface="Source Sans Pro" panose="020B0503030403020204" pitchFamily="34" charset="0"/>
              </a:rPr>
              <a:t>frå</a:t>
            </a:r>
            <a:r>
              <a:rPr lang="nb-NO" b="0" i="0" dirty="0">
                <a:solidFill>
                  <a:srgbClr val="3E3832"/>
                </a:solidFill>
                <a:effectLst/>
                <a:latin typeface="Source Sans Pro" panose="020B0503030403020204" pitchFamily="34" charset="0"/>
              </a:rPr>
              <a:t> til rektor når slike behov er til </a:t>
            </a:r>
            <a:r>
              <a:rPr lang="nb-NO" b="0" i="0" dirty="0" err="1">
                <a:solidFill>
                  <a:srgbClr val="3E3832"/>
                </a:solidFill>
                <a:effectLst/>
                <a:latin typeface="Source Sans Pro" panose="020B0503030403020204" pitchFamily="34" charset="0"/>
              </a:rPr>
              <a:t>stades</a:t>
            </a:r>
            <a:r>
              <a:rPr lang="nb-NO" b="0" i="0" dirty="0">
                <a:solidFill>
                  <a:srgbClr val="3E3832"/>
                </a:solidFill>
                <a:effectLst/>
                <a:latin typeface="Source Sans Pro" panose="020B0503030403020204" pitchFamily="34" charset="0"/>
              </a:rPr>
              <a:t>. Skolen skal ha vurdert og eventuelt prøvd ut tiltak </a:t>
            </a:r>
            <a:r>
              <a:rPr lang="nb-NO" b="0" i="0" dirty="0" err="1">
                <a:solidFill>
                  <a:srgbClr val="3E3832"/>
                </a:solidFill>
                <a:effectLst/>
                <a:latin typeface="Source Sans Pro" panose="020B0503030403020204" pitchFamily="34" charset="0"/>
              </a:rPr>
              <a:t>innanfor</a:t>
            </a:r>
            <a:r>
              <a:rPr lang="nb-NO" b="0" i="0" dirty="0">
                <a:solidFill>
                  <a:srgbClr val="3E3832"/>
                </a:solidFill>
                <a:effectLst/>
                <a:latin typeface="Source Sans Pro" panose="020B0503030403020204" pitchFamily="34" charset="0"/>
              </a:rPr>
              <a:t> det ordinære </a:t>
            </a:r>
            <a:r>
              <a:rPr lang="nb-NO" b="0" i="0" dirty="0" err="1">
                <a:solidFill>
                  <a:srgbClr val="3E3832"/>
                </a:solidFill>
                <a:effectLst/>
                <a:latin typeface="Source Sans Pro" panose="020B0503030403020204" pitchFamily="34" charset="0"/>
              </a:rPr>
              <a:t>opplæringstilbodet</a:t>
            </a:r>
            <a:r>
              <a:rPr lang="nb-NO" b="0" i="0" dirty="0">
                <a:solidFill>
                  <a:srgbClr val="3E3832"/>
                </a:solidFill>
                <a:effectLst/>
                <a:latin typeface="Source Sans Pro" panose="020B0503030403020204" pitchFamily="34" charset="0"/>
              </a:rPr>
              <a:t> med sikte på å gi eleven </a:t>
            </a:r>
            <a:r>
              <a:rPr lang="nb-NO" b="0" i="0" dirty="0" err="1">
                <a:solidFill>
                  <a:srgbClr val="3E3832"/>
                </a:solidFill>
                <a:effectLst/>
                <a:latin typeface="Source Sans Pro" panose="020B0503030403020204" pitchFamily="34" charset="0"/>
              </a:rPr>
              <a:t>tilfredsstillande</a:t>
            </a:r>
            <a:r>
              <a:rPr lang="nb-NO" b="0" i="0" dirty="0">
                <a:solidFill>
                  <a:srgbClr val="3E3832"/>
                </a:solidFill>
                <a:effectLst/>
                <a:latin typeface="Source Sans Pro" panose="020B0503030403020204" pitchFamily="34" charset="0"/>
              </a:rPr>
              <a:t> utbytte før det blir gjort sakkunnig vurdering.</a:t>
            </a:r>
          </a:p>
          <a:p>
            <a:pPr marL="0" indent="0">
              <a:buNone/>
            </a:pPr>
            <a:endParaRPr lang="nb-NO" b="0" i="0" dirty="0">
              <a:solidFill>
                <a:srgbClr val="3E3832"/>
              </a:solidFill>
              <a:effectLst/>
              <a:latin typeface="Source Sans Pro" panose="020B0503030403020204" pitchFamily="34" charset="0"/>
            </a:endParaRPr>
          </a:p>
        </p:txBody>
      </p:sp>
    </p:spTree>
    <p:extLst>
      <p:ext uri="{BB962C8B-B14F-4D97-AF65-F5344CB8AC3E}">
        <p14:creationId xmlns:p14="http://schemas.microsoft.com/office/powerpoint/2010/main" val="42633073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E621DBD-6970-4B52-8380-713332C0D097}"/>
              </a:ext>
            </a:extLst>
          </p:cNvPr>
          <p:cNvSpPr>
            <a:spLocks noGrp="1"/>
          </p:cNvSpPr>
          <p:nvPr>
            <p:ph type="title"/>
          </p:nvPr>
        </p:nvSpPr>
        <p:spPr/>
        <p:txBody>
          <a:bodyPr/>
          <a:lstStyle/>
          <a:p>
            <a:r>
              <a:rPr lang="nb-NO" dirty="0" err="1">
                <a:solidFill>
                  <a:srgbClr val="0070C0"/>
                </a:solidFill>
              </a:rPr>
              <a:t>Oppll</a:t>
            </a:r>
            <a:r>
              <a:rPr lang="nb-NO" dirty="0">
                <a:solidFill>
                  <a:srgbClr val="0070C0"/>
                </a:solidFill>
              </a:rPr>
              <a:t>. § 5-4</a:t>
            </a:r>
          </a:p>
        </p:txBody>
      </p:sp>
      <p:sp>
        <p:nvSpPr>
          <p:cNvPr id="3" name="Plassholder for innhold 2">
            <a:extLst>
              <a:ext uri="{FF2B5EF4-FFF2-40B4-BE49-F238E27FC236}">
                <a16:creationId xmlns:a16="http://schemas.microsoft.com/office/drawing/2014/main" id="{097DCFEE-65D1-4FDF-9B46-858E3E698200}"/>
              </a:ext>
            </a:extLst>
          </p:cNvPr>
          <p:cNvSpPr>
            <a:spLocks noGrp="1"/>
          </p:cNvSpPr>
          <p:nvPr>
            <p:ph idx="1"/>
          </p:nvPr>
        </p:nvSpPr>
        <p:spPr>
          <a:xfrm>
            <a:off x="628650" y="1103587"/>
            <a:ext cx="7886700" cy="3529136"/>
          </a:xfrm>
        </p:spPr>
        <p:txBody>
          <a:bodyPr>
            <a:normAutofit/>
          </a:bodyPr>
          <a:lstStyle/>
          <a:p>
            <a:pPr algn="l"/>
            <a:r>
              <a:rPr lang="nb-NO" b="0" i="0" dirty="0">
                <a:solidFill>
                  <a:srgbClr val="3E3832"/>
                </a:solidFill>
                <a:effectLst/>
                <a:latin typeface="Source Sans Pro" panose="020B0503030403020204" pitchFamily="34" charset="0"/>
              </a:rPr>
              <a:t>Før det blir gjort sakkunnig vurdering og før det blir gjort vedtak om å </a:t>
            </a:r>
            <a:r>
              <a:rPr lang="nb-NO" b="0" i="0" dirty="0" err="1">
                <a:solidFill>
                  <a:srgbClr val="3E3832"/>
                </a:solidFill>
                <a:effectLst/>
                <a:latin typeface="Source Sans Pro" panose="020B0503030403020204" pitchFamily="34" charset="0"/>
              </a:rPr>
              <a:t>setje</a:t>
            </a:r>
            <a:r>
              <a:rPr lang="nb-NO" b="0" i="0" dirty="0">
                <a:solidFill>
                  <a:srgbClr val="3E3832"/>
                </a:solidFill>
                <a:effectLst/>
                <a:latin typeface="Source Sans Pro" panose="020B0503030403020204" pitchFamily="34" charset="0"/>
              </a:rPr>
              <a:t> i gang spesialundervisning, skal det </a:t>
            </a:r>
            <a:r>
              <a:rPr lang="nb-NO" b="0" i="0" dirty="0" err="1">
                <a:solidFill>
                  <a:srgbClr val="3E3832"/>
                </a:solidFill>
                <a:effectLst/>
                <a:latin typeface="Source Sans Pro" panose="020B0503030403020204" pitchFamily="34" charset="0"/>
              </a:rPr>
              <a:t>innhentast</a:t>
            </a:r>
            <a:r>
              <a:rPr lang="nb-NO" b="0" i="0" dirty="0">
                <a:solidFill>
                  <a:srgbClr val="3E3832"/>
                </a:solidFill>
                <a:effectLst/>
                <a:latin typeface="Source Sans Pro" panose="020B0503030403020204" pitchFamily="34" charset="0"/>
              </a:rPr>
              <a:t> samtykke </a:t>
            </a:r>
            <a:r>
              <a:rPr lang="nb-NO" b="0" i="0" dirty="0" err="1">
                <a:solidFill>
                  <a:srgbClr val="3E3832"/>
                </a:solidFill>
                <a:effectLst/>
                <a:latin typeface="Source Sans Pro" panose="020B0503030403020204" pitchFamily="34" charset="0"/>
              </a:rPr>
              <a:t>frå</a:t>
            </a:r>
            <a:r>
              <a:rPr lang="nb-NO" b="0" i="0" dirty="0">
                <a:solidFill>
                  <a:srgbClr val="3E3832"/>
                </a:solidFill>
                <a:effectLst/>
                <a:latin typeface="Source Sans Pro" panose="020B0503030403020204" pitchFamily="34" charset="0"/>
              </a:rPr>
              <a:t> eleven eller </a:t>
            </a:r>
            <a:r>
              <a:rPr lang="nb-NO" b="0" i="0" dirty="0" err="1">
                <a:solidFill>
                  <a:srgbClr val="3E3832"/>
                </a:solidFill>
                <a:effectLst/>
                <a:latin typeface="Source Sans Pro" panose="020B0503030403020204" pitchFamily="34" charset="0"/>
              </a:rPr>
              <a:t>frå</a:t>
            </a:r>
            <a:r>
              <a:rPr lang="nb-NO" b="0" i="0" dirty="0">
                <a:solidFill>
                  <a:srgbClr val="3E3832"/>
                </a:solidFill>
                <a:effectLst/>
                <a:latin typeface="Source Sans Pro" panose="020B0503030403020204" pitchFamily="34" charset="0"/>
              </a:rPr>
              <a:t> foreldra til eleven. Med </a:t>
            </a:r>
            <a:r>
              <a:rPr lang="nb-NO" b="0" i="0" dirty="0" err="1">
                <a:solidFill>
                  <a:srgbClr val="3E3832"/>
                </a:solidFill>
                <a:effectLst/>
                <a:latin typeface="Source Sans Pro" panose="020B0503030403020204" pitchFamily="34" charset="0"/>
              </a:rPr>
              <a:t>dei</a:t>
            </a:r>
            <a:r>
              <a:rPr lang="nb-NO" b="0" i="0" dirty="0">
                <a:solidFill>
                  <a:srgbClr val="3E3832"/>
                </a:solidFill>
                <a:effectLst/>
                <a:latin typeface="Source Sans Pro" panose="020B0503030403020204" pitchFamily="34" charset="0"/>
              </a:rPr>
              <a:t> </a:t>
            </a:r>
            <a:r>
              <a:rPr lang="nb-NO" b="0" i="0" dirty="0" err="1">
                <a:solidFill>
                  <a:srgbClr val="3E3832"/>
                </a:solidFill>
                <a:effectLst/>
                <a:latin typeface="Source Sans Pro" panose="020B0503030403020204" pitchFamily="34" charset="0"/>
              </a:rPr>
              <a:t>avgrensingane</a:t>
            </a:r>
            <a:r>
              <a:rPr lang="nb-NO" b="0" i="0" dirty="0">
                <a:solidFill>
                  <a:srgbClr val="3E3832"/>
                </a:solidFill>
                <a:effectLst/>
                <a:latin typeface="Source Sans Pro" panose="020B0503030403020204" pitchFamily="34" charset="0"/>
              </a:rPr>
              <a:t> som følgjer av </a:t>
            </a:r>
            <a:r>
              <a:rPr lang="nb-NO" b="0" i="0" dirty="0" err="1">
                <a:solidFill>
                  <a:srgbClr val="3E3832"/>
                </a:solidFill>
                <a:effectLst/>
                <a:latin typeface="Source Sans Pro" panose="020B0503030403020204" pitchFamily="34" charset="0"/>
              </a:rPr>
              <a:t>reglane</a:t>
            </a:r>
            <a:r>
              <a:rPr lang="nb-NO" b="0" i="0" dirty="0">
                <a:solidFill>
                  <a:srgbClr val="3E3832"/>
                </a:solidFill>
                <a:effectLst/>
                <a:latin typeface="Source Sans Pro" panose="020B0503030403020204" pitchFamily="34" charset="0"/>
              </a:rPr>
              <a:t> om teieplikt og § 19 i forvaltningslova, har eleven eller foreldra til eleven rett til å </a:t>
            </a:r>
            <a:r>
              <a:rPr lang="nb-NO" b="0" i="0" dirty="0" err="1">
                <a:solidFill>
                  <a:srgbClr val="3E3832"/>
                </a:solidFill>
                <a:effectLst/>
                <a:latin typeface="Source Sans Pro" panose="020B0503030403020204" pitchFamily="34" charset="0"/>
              </a:rPr>
              <a:t>gjere</a:t>
            </a:r>
            <a:r>
              <a:rPr lang="nb-NO" b="0" i="0" dirty="0">
                <a:solidFill>
                  <a:srgbClr val="3E3832"/>
                </a:solidFill>
                <a:effectLst/>
                <a:latin typeface="Source Sans Pro" panose="020B0503030403020204" pitchFamily="34" charset="0"/>
              </a:rPr>
              <a:t> seg </a:t>
            </a:r>
            <a:r>
              <a:rPr lang="nb-NO" b="0" i="0" dirty="0" err="1">
                <a:solidFill>
                  <a:srgbClr val="3E3832"/>
                </a:solidFill>
                <a:effectLst/>
                <a:latin typeface="Source Sans Pro" panose="020B0503030403020204" pitchFamily="34" charset="0"/>
              </a:rPr>
              <a:t>kjende</a:t>
            </a:r>
            <a:r>
              <a:rPr lang="nb-NO" b="0" i="0" dirty="0">
                <a:solidFill>
                  <a:srgbClr val="3E3832"/>
                </a:solidFill>
                <a:effectLst/>
                <a:latin typeface="Source Sans Pro" panose="020B0503030403020204" pitchFamily="34" charset="0"/>
              </a:rPr>
              <a:t> med </a:t>
            </a:r>
            <a:r>
              <a:rPr lang="nb-NO" b="0" i="0" dirty="0" err="1">
                <a:solidFill>
                  <a:srgbClr val="3E3832"/>
                </a:solidFill>
                <a:effectLst/>
                <a:latin typeface="Source Sans Pro" panose="020B0503030403020204" pitchFamily="34" charset="0"/>
              </a:rPr>
              <a:t>innhaldet</a:t>
            </a:r>
            <a:r>
              <a:rPr lang="nb-NO" b="0" i="0" dirty="0">
                <a:solidFill>
                  <a:srgbClr val="3E3832"/>
                </a:solidFill>
                <a:effectLst/>
                <a:latin typeface="Source Sans Pro" panose="020B0503030403020204" pitchFamily="34" charset="0"/>
              </a:rPr>
              <a:t> i den sakkunnige vurderinga og til å uttale seg før det blir gjort vedtak.</a:t>
            </a:r>
          </a:p>
          <a:p>
            <a:pPr algn="l"/>
            <a:endParaRPr lang="nb-NO" b="0" i="0" dirty="0">
              <a:solidFill>
                <a:srgbClr val="3E3832"/>
              </a:solidFill>
              <a:effectLst/>
              <a:latin typeface="Source Sans Pro" panose="020B0503030403020204" pitchFamily="34" charset="0"/>
            </a:endParaRPr>
          </a:p>
          <a:p>
            <a:pPr algn="l"/>
            <a:r>
              <a:rPr lang="nb-NO" b="0" i="0" dirty="0" err="1">
                <a:solidFill>
                  <a:srgbClr val="3E3832"/>
                </a:solidFill>
                <a:effectLst/>
                <a:latin typeface="Source Sans Pro" panose="020B0503030403020204" pitchFamily="34" charset="0"/>
              </a:rPr>
              <a:t>Tilbod</a:t>
            </a:r>
            <a:r>
              <a:rPr lang="nb-NO" b="0" i="0" dirty="0">
                <a:solidFill>
                  <a:srgbClr val="3E3832"/>
                </a:solidFill>
                <a:effectLst/>
                <a:latin typeface="Source Sans Pro" panose="020B0503030403020204" pitchFamily="34" charset="0"/>
              </a:rPr>
              <a:t> om spesialundervisning skal så langt råd er, formast ut i samarbeid med eleven og foreldra til eleven, og det skal </a:t>
            </a:r>
            <a:r>
              <a:rPr lang="nb-NO" b="0" i="0" dirty="0" err="1">
                <a:solidFill>
                  <a:srgbClr val="3E3832"/>
                </a:solidFill>
                <a:effectLst/>
                <a:latin typeface="Source Sans Pro" panose="020B0503030403020204" pitchFamily="34" charset="0"/>
              </a:rPr>
              <a:t>leggjast</a:t>
            </a:r>
            <a:r>
              <a:rPr lang="nb-NO" b="0" i="0" dirty="0">
                <a:solidFill>
                  <a:srgbClr val="3E3832"/>
                </a:solidFill>
                <a:effectLst/>
                <a:latin typeface="Source Sans Pro" panose="020B0503030403020204" pitchFamily="34" charset="0"/>
              </a:rPr>
              <a:t> stor vekt på </a:t>
            </a:r>
            <a:r>
              <a:rPr lang="nb-NO" b="0" i="0" dirty="0" err="1">
                <a:solidFill>
                  <a:srgbClr val="3E3832"/>
                </a:solidFill>
                <a:effectLst/>
                <a:latin typeface="Source Sans Pro" panose="020B0503030403020204" pitchFamily="34" charset="0"/>
              </a:rPr>
              <a:t>deira</a:t>
            </a:r>
            <a:r>
              <a:rPr lang="nb-NO" b="0" i="0" dirty="0">
                <a:solidFill>
                  <a:srgbClr val="3E3832"/>
                </a:solidFill>
                <a:effectLst/>
                <a:latin typeface="Source Sans Pro" panose="020B0503030403020204" pitchFamily="34" charset="0"/>
              </a:rPr>
              <a:t> syn.</a:t>
            </a:r>
          </a:p>
          <a:p>
            <a:endParaRPr lang="nb-NO" dirty="0"/>
          </a:p>
        </p:txBody>
      </p:sp>
    </p:spTree>
    <p:extLst>
      <p:ext uri="{BB962C8B-B14F-4D97-AF65-F5344CB8AC3E}">
        <p14:creationId xmlns:p14="http://schemas.microsoft.com/office/powerpoint/2010/main" val="13338700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072B081-C8C4-4296-8C3B-D816DC0C45A1}"/>
              </a:ext>
            </a:extLst>
          </p:cNvPr>
          <p:cNvSpPr>
            <a:spLocks noGrp="1"/>
          </p:cNvSpPr>
          <p:nvPr>
            <p:ph type="title"/>
          </p:nvPr>
        </p:nvSpPr>
        <p:spPr/>
        <p:txBody>
          <a:bodyPr>
            <a:normAutofit fontScale="90000"/>
          </a:bodyPr>
          <a:lstStyle/>
          <a:p>
            <a:r>
              <a:rPr lang="nb-NO" dirty="0">
                <a:solidFill>
                  <a:srgbClr val="0070C0"/>
                </a:solidFill>
                <a:latin typeface="Times New Roman" panose="02020603050405020304" pitchFamily="18" charset="0"/>
                <a:cs typeface="Times New Roman" panose="02020603050405020304" pitchFamily="18" charset="0"/>
              </a:rPr>
              <a:t>Områder som er aktuelle å kartlegge kan være:</a:t>
            </a:r>
            <a:br>
              <a:rPr lang="nb-NO" dirty="0">
                <a:solidFill>
                  <a:srgbClr val="0070C0"/>
                </a:solidFill>
                <a:latin typeface="Times New Roman" panose="02020603050405020304" pitchFamily="18" charset="0"/>
                <a:cs typeface="Times New Roman" panose="02020603050405020304" pitchFamily="18" charset="0"/>
              </a:rPr>
            </a:br>
            <a:endParaRPr lang="nb-NO" dirty="0">
              <a:solidFill>
                <a:srgbClr val="0070C0"/>
              </a:solidFill>
              <a:latin typeface="Times New Roman" panose="02020603050405020304" pitchFamily="18" charset="0"/>
              <a:cs typeface="Times New Roman" panose="02020603050405020304" pitchFamily="18" charset="0"/>
            </a:endParaRPr>
          </a:p>
        </p:txBody>
      </p:sp>
      <p:sp>
        <p:nvSpPr>
          <p:cNvPr id="3" name="Plassholder for innhold 2">
            <a:extLst>
              <a:ext uri="{FF2B5EF4-FFF2-40B4-BE49-F238E27FC236}">
                <a16:creationId xmlns:a16="http://schemas.microsoft.com/office/drawing/2014/main" id="{E1707D27-0748-464A-856B-32F24EC6F71E}"/>
              </a:ext>
            </a:extLst>
          </p:cNvPr>
          <p:cNvSpPr>
            <a:spLocks noGrp="1"/>
          </p:cNvSpPr>
          <p:nvPr>
            <p:ph idx="1"/>
          </p:nvPr>
        </p:nvSpPr>
        <p:spPr/>
        <p:txBody>
          <a:bodyPr/>
          <a:lstStyle/>
          <a:p>
            <a:pPr marL="0" indent="0">
              <a:buNone/>
            </a:pPr>
            <a:endParaRPr lang="nb-NO" b="0" i="0" dirty="0">
              <a:solidFill>
                <a:srgbClr val="303030"/>
              </a:solidFill>
              <a:effectLst/>
              <a:latin typeface="Roboto" panose="02000000000000000000" pitchFamily="2" charset="0"/>
            </a:endParaRPr>
          </a:p>
          <a:p>
            <a:pPr algn="l">
              <a:buFont typeface="Arial" panose="020B0604020202020204" pitchFamily="34" charset="0"/>
              <a:buChar char="•"/>
            </a:pPr>
            <a:r>
              <a:rPr lang="nb-NO" b="0" i="0" dirty="0">
                <a:solidFill>
                  <a:srgbClr val="303030"/>
                </a:solidFill>
                <a:effectLst/>
                <a:latin typeface="Roboto" panose="02000000000000000000" pitchFamily="2" charset="0"/>
              </a:rPr>
              <a:t>Hva består elevens vansker i?</a:t>
            </a:r>
          </a:p>
          <a:p>
            <a:pPr algn="l">
              <a:buFont typeface="Arial" panose="020B0604020202020204" pitchFamily="34" charset="0"/>
              <a:buChar char="•"/>
            </a:pPr>
            <a:r>
              <a:rPr lang="nb-NO" b="0" i="0" dirty="0">
                <a:solidFill>
                  <a:srgbClr val="303030"/>
                </a:solidFill>
                <a:effectLst/>
                <a:latin typeface="Roboto" panose="02000000000000000000" pitchFamily="2" charset="0"/>
              </a:rPr>
              <a:t>Hvilke tiltak har vært iverksatt?</a:t>
            </a:r>
          </a:p>
          <a:p>
            <a:pPr algn="l">
              <a:buFont typeface="Arial" panose="020B0604020202020204" pitchFamily="34" charset="0"/>
              <a:buChar char="•"/>
            </a:pPr>
            <a:r>
              <a:rPr lang="nb-NO" b="0" i="0" dirty="0">
                <a:solidFill>
                  <a:srgbClr val="303030"/>
                </a:solidFill>
                <a:effectLst/>
                <a:latin typeface="Roboto" panose="02000000000000000000" pitchFamily="2" charset="0"/>
              </a:rPr>
              <a:t>Hvordan har disse tiltakene fungert?</a:t>
            </a:r>
          </a:p>
          <a:p>
            <a:endParaRPr lang="nb-NO" dirty="0"/>
          </a:p>
          <a:p>
            <a:pPr marL="0" indent="0">
              <a:buNone/>
            </a:pPr>
            <a:r>
              <a:rPr lang="nb-NO" dirty="0"/>
              <a:t>Samtaler med foreldre og eleven – avdekke elevens behov</a:t>
            </a:r>
          </a:p>
        </p:txBody>
      </p:sp>
    </p:spTree>
    <p:extLst>
      <p:ext uri="{BB962C8B-B14F-4D97-AF65-F5344CB8AC3E}">
        <p14:creationId xmlns:p14="http://schemas.microsoft.com/office/powerpoint/2010/main" val="1113660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7247" y="510778"/>
            <a:ext cx="7886700" cy="994172"/>
          </a:xfrm>
        </p:spPr>
        <p:txBody>
          <a:bodyPr/>
          <a:lstStyle/>
          <a:p>
            <a:r>
              <a:rPr lang="nb-NO" dirty="0">
                <a:solidFill>
                  <a:srgbClr val="0070C0"/>
                </a:solidFill>
              </a:rPr>
              <a:t>Mange elever- med ulik bakgrunn</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30522" y="1369219"/>
            <a:ext cx="5882957" cy="3263504"/>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266" y="3798881"/>
            <a:ext cx="1716684" cy="965635"/>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57753" y="1810068"/>
            <a:ext cx="1704234" cy="1083407"/>
          </a:xfrm>
          <a:prstGeom prst="rect">
            <a:avLst/>
          </a:prstGeom>
        </p:spPr>
      </p:pic>
      <p:pic>
        <p:nvPicPr>
          <p:cNvPr id="1028" name="Picture 4" descr="Nike Elemental ryggsekk med grafikk til barn. Nike NO">
            <a:extLst>
              <a:ext uri="{FF2B5EF4-FFF2-40B4-BE49-F238E27FC236}">
                <a16:creationId xmlns:a16="http://schemas.microsoft.com/office/drawing/2014/main" id="{F579BF31-9037-495C-AEC3-AA3732979A8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96452" y="1"/>
            <a:ext cx="761301" cy="95162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Slik velger du riktig ryggsekk | Jollyroom">
            <a:extLst>
              <a:ext uri="{FF2B5EF4-FFF2-40B4-BE49-F238E27FC236}">
                <a16:creationId xmlns:a16="http://schemas.microsoft.com/office/drawing/2014/main" id="{9E16EB29-C33F-4193-9082-C19CFA7E041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7483528" y="4188914"/>
            <a:ext cx="1506392" cy="96563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Mimmis.no | Affenzahn Ryggsekk, Liten, David Dog (1-3 år)">
            <a:extLst>
              <a:ext uri="{FF2B5EF4-FFF2-40B4-BE49-F238E27FC236}">
                <a16:creationId xmlns:a16="http://schemas.microsoft.com/office/drawing/2014/main" id="{9668494C-EC7B-4E0C-BABF-BD9C28769AE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7900185" y="0"/>
            <a:ext cx="815190" cy="81519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Slik velger du rett ryggsekk til barnet ditt | Jollyroom">
            <a:extLst>
              <a:ext uri="{FF2B5EF4-FFF2-40B4-BE49-F238E27FC236}">
                <a16:creationId xmlns:a16="http://schemas.microsoft.com/office/drawing/2014/main" id="{E5D5EBF0-894F-487F-A611-5A40D860FD7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36144" y="1"/>
            <a:ext cx="1289447" cy="82598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Mimmis.no | Skip Hop Zoo Pack Ryggsekk, Shark">
            <a:extLst>
              <a:ext uri="{FF2B5EF4-FFF2-40B4-BE49-F238E27FC236}">
                <a16:creationId xmlns:a16="http://schemas.microsoft.com/office/drawing/2014/main" id="{51C499F2-AC93-4FFA-868F-E446E704606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76955" y="6078"/>
            <a:ext cx="629216" cy="785738"/>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Majestic newness spor sekk til ungdom - yogaforalz.com">
            <a:extLst>
              <a:ext uri="{FF2B5EF4-FFF2-40B4-BE49-F238E27FC236}">
                <a16:creationId xmlns:a16="http://schemas.microsoft.com/office/drawing/2014/main" id="{E0E450CD-2BBF-4D47-8332-726A648EB61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7548" y="1296516"/>
            <a:ext cx="1351565" cy="899405"/>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Ryggen kan skades av for tung sekk – VG">
            <a:extLst>
              <a:ext uri="{FF2B5EF4-FFF2-40B4-BE49-F238E27FC236}">
                <a16:creationId xmlns:a16="http://schemas.microsoft.com/office/drawing/2014/main" id="{65F898FC-21A1-4368-A2AF-2E996D7F469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32596" y="4385533"/>
            <a:ext cx="1128713" cy="757967"/>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Best på ryggen">
            <a:extLst>
              <a:ext uri="{FF2B5EF4-FFF2-40B4-BE49-F238E27FC236}">
                <a16:creationId xmlns:a16="http://schemas.microsoft.com/office/drawing/2014/main" id="{967283D7-5697-4BD3-9F8C-D74A67BEFFE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39176" y="6078"/>
            <a:ext cx="634397" cy="8138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29278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866752B-C603-4E38-8A30-62E4A1D7159C}"/>
              </a:ext>
            </a:extLst>
          </p:cNvPr>
          <p:cNvSpPr>
            <a:spLocks noGrp="1"/>
          </p:cNvSpPr>
          <p:nvPr>
            <p:ph type="title"/>
          </p:nvPr>
        </p:nvSpPr>
        <p:spPr>
          <a:xfrm>
            <a:off x="863266" y="872133"/>
            <a:ext cx="7886700" cy="994172"/>
          </a:xfrm>
        </p:spPr>
        <p:txBody>
          <a:bodyPr/>
          <a:lstStyle/>
          <a:p>
            <a:r>
              <a:rPr lang="nb-NO" dirty="0">
                <a:solidFill>
                  <a:srgbClr val="0070C0"/>
                </a:solidFill>
              </a:rPr>
              <a:t>THINK – PAIR - SHARE</a:t>
            </a:r>
          </a:p>
        </p:txBody>
      </p:sp>
      <p:sp>
        <p:nvSpPr>
          <p:cNvPr id="3" name="Plassholder for innhold 2">
            <a:extLst>
              <a:ext uri="{FF2B5EF4-FFF2-40B4-BE49-F238E27FC236}">
                <a16:creationId xmlns:a16="http://schemas.microsoft.com/office/drawing/2014/main" id="{4808C5DE-93F1-4E09-BAD7-1DD769CEBA2D}"/>
              </a:ext>
            </a:extLst>
          </p:cNvPr>
          <p:cNvSpPr>
            <a:spLocks noGrp="1"/>
          </p:cNvSpPr>
          <p:nvPr>
            <p:ph idx="1"/>
          </p:nvPr>
        </p:nvSpPr>
        <p:spPr/>
        <p:txBody>
          <a:bodyPr/>
          <a:lstStyle/>
          <a:p>
            <a:endParaRPr lang="nb-NO" dirty="0"/>
          </a:p>
          <a:p>
            <a:endParaRPr lang="nb-NO" dirty="0"/>
          </a:p>
          <a:p>
            <a:endParaRPr lang="nb-NO" dirty="0"/>
          </a:p>
          <a:p>
            <a:r>
              <a:rPr lang="nb-NO" i="1" dirty="0">
                <a:solidFill>
                  <a:schemeClr val="accent2">
                    <a:lumMod val="50000"/>
                  </a:schemeClr>
                </a:solidFill>
              </a:rPr>
              <a:t>Har eleven mulighet til å motsette seg spesialundervisning?</a:t>
            </a:r>
          </a:p>
        </p:txBody>
      </p:sp>
    </p:spTree>
    <p:extLst>
      <p:ext uri="{BB962C8B-B14F-4D97-AF65-F5344CB8AC3E}">
        <p14:creationId xmlns:p14="http://schemas.microsoft.com/office/powerpoint/2010/main" val="25473924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97245C9-D48F-46A1-8EF0-D953C5E56790}"/>
              </a:ext>
            </a:extLst>
          </p:cNvPr>
          <p:cNvSpPr>
            <a:spLocks noGrp="1"/>
          </p:cNvSpPr>
          <p:nvPr>
            <p:ph type="title"/>
          </p:nvPr>
        </p:nvSpPr>
        <p:spPr/>
        <p:txBody>
          <a:bodyPr/>
          <a:lstStyle/>
          <a:p>
            <a:endParaRPr lang="nb-NO"/>
          </a:p>
        </p:txBody>
      </p:sp>
      <p:sp>
        <p:nvSpPr>
          <p:cNvPr id="3" name="Plassholder for innhold 2">
            <a:extLst>
              <a:ext uri="{FF2B5EF4-FFF2-40B4-BE49-F238E27FC236}">
                <a16:creationId xmlns:a16="http://schemas.microsoft.com/office/drawing/2014/main" id="{F37E61D2-1E3A-495E-AFD6-85B8006F761A}"/>
              </a:ext>
            </a:extLst>
          </p:cNvPr>
          <p:cNvSpPr>
            <a:spLocks noGrp="1"/>
          </p:cNvSpPr>
          <p:nvPr>
            <p:ph idx="1"/>
          </p:nvPr>
        </p:nvSpPr>
        <p:spPr/>
        <p:txBody>
          <a:bodyPr>
            <a:normAutofit lnSpcReduction="10000"/>
          </a:bodyPr>
          <a:lstStyle/>
          <a:p>
            <a:pPr marL="0" indent="0">
              <a:buNone/>
            </a:pPr>
            <a:r>
              <a:rPr lang="nb-NO" b="0" i="0" dirty="0">
                <a:solidFill>
                  <a:srgbClr val="303030"/>
                </a:solidFill>
                <a:effectLst/>
                <a:latin typeface="Roboto" panose="02000000000000000000" pitchFamily="2" charset="0"/>
              </a:rPr>
              <a:t>JA</a:t>
            </a:r>
            <a:r>
              <a:rPr lang="nb-NO" dirty="0">
                <a:solidFill>
                  <a:srgbClr val="303030"/>
                </a:solidFill>
                <a:latin typeface="Roboto" panose="02000000000000000000" pitchFamily="2" charset="0"/>
              </a:rPr>
              <a:t>: </a:t>
            </a:r>
            <a:r>
              <a:rPr lang="nb-NO" b="0" i="0" dirty="0">
                <a:solidFill>
                  <a:srgbClr val="303030"/>
                </a:solidFill>
                <a:effectLst/>
                <a:latin typeface="Roboto" panose="02000000000000000000" pitchFamily="2" charset="0"/>
              </a:rPr>
              <a:t>Eleven </a:t>
            </a:r>
            <a:r>
              <a:rPr lang="nb-NO" dirty="0">
                <a:solidFill>
                  <a:srgbClr val="303030"/>
                </a:solidFill>
                <a:latin typeface="Roboto" panose="02000000000000000000" pitchFamily="2" charset="0"/>
              </a:rPr>
              <a:t>har ikke plikt til å motta spesialundervisning</a:t>
            </a:r>
          </a:p>
          <a:p>
            <a:pPr marL="0" indent="0">
              <a:buNone/>
            </a:pPr>
            <a:endParaRPr lang="nb-NO" dirty="0">
              <a:solidFill>
                <a:srgbClr val="303030"/>
              </a:solidFill>
              <a:latin typeface="Roboto" panose="02000000000000000000" pitchFamily="2" charset="0"/>
            </a:endParaRPr>
          </a:p>
          <a:p>
            <a:pPr marL="0" indent="0">
              <a:buNone/>
            </a:pPr>
            <a:r>
              <a:rPr lang="nb-NO" dirty="0">
                <a:solidFill>
                  <a:srgbClr val="303030"/>
                </a:solidFill>
                <a:latin typeface="Roboto" panose="02000000000000000000" pitchFamily="2" charset="0"/>
              </a:rPr>
              <a:t>Dette gjelder selv om </a:t>
            </a:r>
            <a:r>
              <a:rPr lang="nb-NO" b="0" i="0" dirty="0">
                <a:solidFill>
                  <a:srgbClr val="303030"/>
                </a:solidFill>
                <a:effectLst/>
                <a:latin typeface="Roboto" panose="02000000000000000000" pitchFamily="2" charset="0"/>
              </a:rPr>
              <a:t>skolen mener det er nødvendig for at eleven skal ha et tilfredsstillende utbytte av opplæringen.</a:t>
            </a:r>
          </a:p>
          <a:p>
            <a:pPr marL="0" indent="0">
              <a:buNone/>
            </a:pPr>
            <a:endParaRPr lang="nb-NO" dirty="0">
              <a:solidFill>
                <a:srgbClr val="303030"/>
              </a:solidFill>
              <a:latin typeface="Roboto" panose="02000000000000000000" pitchFamily="2" charset="0"/>
            </a:endParaRPr>
          </a:p>
          <a:p>
            <a:pPr marL="0" indent="0">
              <a:buNone/>
            </a:pPr>
            <a:r>
              <a:rPr lang="nb-NO" b="0" i="1" dirty="0">
                <a:solidFill>
                  <a:srgbClr val="303030"/>
                </a:solidFill>
                <a:effectLst/>
                <a:latin typeface="Roboto" panose="02000000000000000000" pitchFamily="2" charset="0"/>
              </a:rPr>
              <a:t>«Dersom foreldrene/eleven ikke gir sitt samtykke til sakkyndig vurdering og spesialundervisning, blir konsekvensen normalt at skolen, innenfor rammen av ordinær opplæring, må forsøke å ta hensyn til elevens behov. Da vil elevens opplæring skje innenfor den ordinære opplæringen»</a:t>
            </a:r>
            <a:endParaRPr lang="nb-NO" i="1" dirty="0"/>
          </a:p>
        </p:txBody>
      </p:sp>
    </p:spTree>
    <p:extLst>
      <p:ext uri="{BB962C8B-B14F-4D97-AF65-F5344CB8AC3E}">
        <p14:creationId xmlns:p14="http://schemas.microsoft.com/office/powerpoint/2010/main" val="6416759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1B0BF1A-C050-44B7-BF36-9593B252D229}"/>
              </a:ext>
            </a:extLst>
          </p:cNvPr>
          <p:cNvSpPr>
            <a:spLocks noGrp="1"/>
          </p:cNvSpPr>
          <p:nvPr>
            <p:ph type="title"/>
          </p:nvPr>
        </p:nvSpPr>
        <p:spPr/>
        <p:txBody>
          <a:bodyPr/>
          <a:lstStyle/>
          <a:p>
            <a:r>
              <a:rPr lang="nb-NO" dirty="0">
                <a:solidFill>
                  <a:srgbClr val="0070C0"/>
                </a:solidFill>
              </a:rPr>
              <a:t>MEN:</a:t>
            </a:r>
          </a:p>
        </p:txBody>
      </p:sp>
      <p:sp>
        <p:nvSpPr>
          <p:cNvPr id="3" name="Plassholder for innhold 2">
            <a:extLst>
              <a:ext uri="{FF2B5EF4-FFF2-40B4-BE49-F238E27FC236}">
                <a16:creationId xmlns:a16="http://schemas.microsoft.com/office/drawing/2014/main" id="{98DAEDEF-460D-46FC-AE4B-975F19300479}"/>
              </a:ext>
            </a:extLst>
          </p:cNvPr>
          <p:cNvSpPr>
            <a:spLocks noGrp="1"/>
          </p:cNvSpPr>
          <p:nvPr>
            <p:ph idx="1"/>
          </p:nvPr>
        </p:nvSpPr>
        <p:spPr/>
        <p:txBody>
          <a:bodyPr/>
          <a:lstStyle/>
          <a:p>
            <a:pPr algn="l"/>
            <a:r>
              <a:rPr lang="nb-NO" b="0" i="0" dirty="0">
                <a:solidFill>
                  <a:srgbClr val="303030"/>
                </a:solidFill>
                <a:effectLst/>
                <a:latin typeface="Roboto" panose="02000000000000000000" pitchFamily="2" charset="0"/>
              </a:rPr>
              <a:t>I alvorlige tilfeller, der det er grunn til å tro at en elev ikke får dekket sitt behov for adekvat opplæring på grunn av manglende samtykke fra foreldrene, må skolen vurdere om det skal meldes fra til barnevernstjenesten. </a:t>
            </a:r>
          </a:p>
          <a:p>
            <a:pPr algn="l"/>
            <a:r>
              <a:rPr lang="nb-NO" b="0" i="0" dirty="0">
                <a:solidFill>
                  <a:srgbClr val="303030"/>
                </a:solidFill>
                <a:effectLst/>
                <a:latin typeface="Roboto" panose="02000000000000000000" pitchFamily="2" charset="0"/>
              </a:rPr>
              <a:t>Les mer om skolepersonalets opplysningsplikt i </a:t>
            </a:r>
            <a:r>
              <a:rPr lang="nb-NO" b="0" i="0" u="none" strike="noStrike" dirty="0">
                <a:solidFill>
                  <a:srgbClr val="303030"/>
                </a:solidFill>
                <a:effectLst/>
                <a:latin typeface="Roboto" panose="02000000000000000000" pitchFamily="2" charset="0"/>
                <a:hlinkClick r:id="rId3"/>
              </a:rPr>
              <a:t>rundskriv Udir-6-2014</a:t>
            </a:r>
            <a:r>
              <a:rPr lang="nb-NO" b="0" i="0" dirty="0">
                <a:solidFill>
                  <a:srgbClr val="303030"/>
                </a:solidFill>
                <a:effectLst/>
                <a:latin typeface="Roboto" panose="02000000000000000000" pitchFamily="2" charset="0"/>
              </a:rPr>
              <a:t>.</a:t>
            </a:r>
          </a:p>
          <a:p>
            <a:endParaRPr lang="nb-NO" dirty="0"/>
          </a:p>
        </p:txBody>
      </p:sp>
    </p:spTree>
    <p:extLst>
      <p:ext uri="{BB962C8B-B14F-4D97-AF65-F5344CB8AC3E}">
        <p14:creationId xmlns:p14="http://schemas.microsoft.com/office/powerpoint/2010/main" val="11968182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A0EF64D-C46F-4CAB-9CC1-F07AC769EE75}"/>
              </a:ext>
            </a:extLst>
          </p:cNvPr>
          <p:cNvSpPr>
            <a:spLocks noGrp="1"/>
          </p:cNvSpPr>
          <p:nvPr>
            <p:ph type="title"/>
          </p:nvPr>
        </p:nvSpPr>
        <p:spPr/>
        <p:txBody>
          <a:bodyPr/>
          <a:lstStyle/>
          <a:p>
            <a:r>
              <a:rPr lang="nb-NO" dirty="0">
                <a:solidFill>
                  <a:srgbClr val="0070C0"/>
                </a:solidFill>
              </a:rPr>
              <a:t>2: Henvisnings til PP-tjenesten</a:t>
            </a:r>
          </a:p>
        </p:txBody>
      </p:sp>
      <p:sp>
        <p:nvSpPr>
          <p:cNvPr id="3" name="Plassholder for innhold 2">
            <a:extLst>
              <a:ext uri="{FF2B5EF4-FFF2-40B4-BE49-F238E27FC236}">
                <a16:creationId xmlns:a16="http://schemas.microsoft.com/office/drawing/2014/main" id="{B1F4E21F-4562-41EB-9465-8ED4D879492C}"/>
              </a:ext>
            </a:extLst>
          </p:cNvPr>
          <p:cNvSpPr>
            <a:spLocks noGrp="1"/>
          </p:cNvSpPr>
          <p:nvPr>
            <p:ph idx="1"/>
          </p:nvPr>
        </p:nvSpPr>
        <p:spPr/>
        <p:txBody>
          <a:bodyPr/>
          <a:lstStyle/>
          <a:p>
            <a:r>
              <a:rPr lang="nb-NO" b="0" i="1" dirty="0">
                <a:solidFill>
                  <a:srgbClr val="3E3832"/>
                </a:solidFill>
                <a:effectLst/>
                <a:latin typeface="Source Sans Pro" panose="020B0503030403020204" pitchFamily="34" charset="0"/>
              </a:rPr>
              <a:t>Før det blir gjort sakkunnig vurdering og før det blir gjort vedtak om å </a:t>
            </a:r>
            <a:r>
              <a:rPr lang="nb-NO" b="0" i="1" dirty="0" err="1">
                <a:solidFill>
                  <a:srgbClr val="3E3832"/>
                </a:solidFill>
                <a:effectLst/>
                <a:latin typeface="Source Sans Pro" panose="020B0503030403020204" pitchFamily="34" charset="0"/>
              </a:rPr>
              <a:t>setje</a:t>
            </a:r>
            <a:r>
              <a:rPr lang="nb-NO" b="0" i="1" dirty="0">
                <a:solidFill>
                  <a:srgbClr val="3E3832"/>
                </a:solidFill>
                <a:effectLst/>
                <a:latin typeface="Source Sans Pro" panose="020B0503030403020204" pitchFamily="34" charset="0"/>
              </a:rPr>
              <a:t> i gang spesialundervisning, skal det </a:t>
            </a:r>
            <a:r>
              <a:rPr lang="nb-NO" b="0" i="1" dirty="0" err="1">
                <a:solidFill>
                  <a:srgbClr val="3E3832"/>
                </a:solidFill>
                <a:effectLst/>
                <a:latin typeface="Source Sans Pro" panose="020B0503030403020204" pitchFamily="34" charset="0"/>
              </a:rPr>
              <a:t>innhentast</a:t>
            </a:r>
            <a:r>
              <a:rPr lang="nb-NO" b="0" i="1" dirty="0">
                <a:solidFill>
                  <a:srgbClr val="3E3832"/>
                </a:solidFill>
                <a:effectLst/>
                <a:latin typeface="Source Sans Pro" panose="020B0503030403020204" pitchFamily="34" charset="0"/>
              </a:rPr>
              <a:t> samtykke </a:t>
            </a:r>
            <a:r>
              <a:rPr lang="nb-NO" b="0" i="1" dirty="0" err="1">
                <a:solidFill>
                  <a:srgbClr val="3E3832"/>
                </a:solidFill>
                <a:effectLst/>
                <a:latin typeface="Source Sans Pro" panose="020B0503030403020204" pitchFamily="34" charset="0"/>
              </a:rPr>
              <a:t>frå</a:t>
            </a:r>
            <a:r>
              <a:rPr lang="nb-NO" b="0" i="1" dirty="0">
                <a:solidFill>
                  <a:srgbClr val="3E3832"/>
                </a:solidFill>
                <a:effectLst/>
                <a:latin typeface="Source Sans Pro" panose="020B0503030403020204" pitchFamily="34" charset="0"/>
              </a:rPr>
              <a:t> eleven eller </a:t>
            </a:r>
            <a:r>
              <a:rPr lang="nb-NO" b="0" i="1" dirty="0" err="1">
                <a:solidFill>
                  <a:srgbClr val="3E3832"/>
                </a:solidFill>
                <a:effectLst/>
                <a:latin typeface="Source Sans Pro" panose="020B0503030403020204" pitchFamily="34" charset="0"/>
              </a:rPr>
              <a:t>frå</a:t>
            </a:r>
            <a:r>
              <a:rPr lang="nb-NO" b="0" i="1" dirty="0">
                <a:solidFill>
                  <a:srgbClr val="3E3832"/>
                </a:solidFill>
                <a:effectLst/>
                <a:latin typeface="Source Sans Pro" panose="020B0503030403020204" pitchFamily="34" charset="0"/>
              </a:rPr>
              <a:t> foreldra til eleven.</a:t>
            </a:r>
          </a:p>
          <a:p>
            <a:endParaRPr lang="nb-NO" dirty="0">
              <a:solidFill>
                <a:srgbClr val="3E3832"/>
              </a:solidFill>
              <a:latin typeface="Source Sans Pro" panose="020B0503030403020204" pitchFamily="34" charset="0"/>
            </a:endParaRPr>
          </a:p>
          <a:p>
            <a:r>
              <a:rPr lang="nb-NO" dirty="0">
                <a:solidFill>
                  <a:srgbClr val="3E3832"/>
                </a:solidFill>
                <a:latin typeface="Source Sans Pro" panose="020B0503030403020204" pitchFamily="34" charset="0"/>
              </a:rPr>
              <a:t>Henvisning bør være skriftlig / henvisningsskjema</a:t>
            </a:r>
          </a:p>
          <a:p>
            <a:endParaRPr lang="nb-NO" dirty="0">
              <a:solidFill>
                <a:srgbClr val="3E3832"/>
              </a:solidFill>
              <a:latin typeface="Source Sans Pro" panose="020B0503030403020204" pitchFamily="34" charset="0"/>
            </a:endParaRPr>
          </a:p>
          <a:p>
            <a:r>
              <a:rPr lang="nb-NO" dirty="0">
                <a:solidFill>
                  <a:srgbClr val="3E3832"/>
                </a:solidFill>
                <a:latin typeface="Source Sans Pro" panose="020B0503030403020204" pitchFamily="34" charset="0"/>
              </a:rPr>
              <a:t>For elever som har hatt spesialundervisning i GSK skal de utarbeides ny sakkyndig vurdering ved overgang til VGS</a:t>
            </a:r>
          </a:p>
          <a:p>
            <a:endParaRPr lang="nb-NO" dirty="0"/>
          </a:p>
        </p:txBody>
      </p:sp>
    </p:spTree>
    <p:extLst>
      <p:ext uri="{BB962C8B-B14F-4D97-AF65-F5344CB8AC3E}">
        <p14:creationId xmlns:p14="http://schemas.microsoft.com/office/powerpoint/2010/main" val="25203246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C2F3D2C-79FC-4FED-A051-AC808E7AD82B}"/>
              </a:ext>
            </a:extLst>
          </p:cNvPr>
          <p:cNvSpPr>
            <a:spLocks noGrp="1"/>
          </p:cNvSpPr>
          <p:nvPr>
            <p:ph type="title"/>
          </p:nvPr>
        </p:nvSpPr>
        <p:spPr/>
        <p:txBody>
          <a:bodyPr/>
          <a:lstStyle/>
          <a:p>
            <a:r>
              <a:rPr lang="nb-NO" dirty="0">
                <a:solidFill>
                  <a:srgbClr val="0070C0"/>
                </a:solidFill>
              </a:rPr>
              <a:t>3: Sakkyndig vurdering</a:t>
            </a:r>
          </a:p>
        </p:txBody>
      </p:sp>
      <p:sp>
        <p:nvSpPr>
          <p:cNvPr id="3" name="Plassholder for innhold 2">
            <a:extLst>
              <a:ext uri="{FF2B5EF4-FFF2-40B4-BE49-F238E27FC236}">
                <a16:creationId xmlns:a16="http://schemas.microsoft.com/office/drawing/2014/main" id="{FDBE2DAB-1F50-42D5-8187-0FB0D2115D2E}"/>
              </a:ext>
            </a:extLst>
          </p:cNvPr>
          <p:cNvSpPr>
            <a:spLocks noGrp="1"/>
          </p:cNvSpPr>
          <p:nvPr>
            <p:ph idx="1"/>
          </p:nvPr>
        </p:nvSpPr>
        <p:spPr/>
        <p:txBody>
          <a:bodyPr/>
          <a:lstStyle/>
          <a:p>
            <a:r>
              <a:rPr lang="nb-NO" dirty="0"/>
              <a:t>PP-tjenesten utreder og gir en tilråding til skolen og eleven har behov for spesialundervisning eller ikke</a:t>
            </a:r>
          </a:p>
          <a:p>
            <a:endParaRPr lang="nb-NO" dirty="0"/>
          </a:p>
          <a:p>
            <a:r>
              <a:rPr lang="nb-NO" dirty="0"/>
              <a:t>Den sakkyndige vurderingen er ikke bindende for skolen, men er en rådgivende uttalelse til den som skal fatte enkeltvedtaket</a:t>
            </a:r>
          </a:p>
          <a:p>
            <a:endParaRPr lang="nb-NO" dirty="0"/>
          </a:p>
          <a:p>
            <a:r>
              <a:rPr lang="nb-NO" dirty="0"/>
              <a:t>Foreldre og eleven skal være involvert i alle deler av prosessen</a:t>
            </a:r>
          </a:p>
          <a:p>
            <a:r>
              <a:rPr lang="nb-NO" dirty="0"/>
              <a:t>De er part i saken og har dermed rett til å se sakens dokumenter (Forvaltningsloven § 18)</a:t>
            </a:r>
          </a:p>
        </p:txBody>
      </p:sp>
    </p:spTree>
    <p:extLst>
      <p:ext uri="{BB962C8B-B14F-4D97-AF65-F5344CB8AC3E}">
        <p14:creationId xmlns:p14="http://schemas.microsoft.com/office/powerpoint/2010/main" val="1374266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C49BFBE-4F7E-433B-9FF9-7102522BAAB1}"/>
              </a:ext>
            </a:extLst>
          </p:cNvPr>
          <p:cNvSpPr>
            <a:spLocks noGrp="1"/>
          </p:cNvSpPr>
          <p:nvPr>
            <p:ph type="title"/>
          </p:nvPr>
        </p:nvSpPr>
        <p:spPr/>
        <p:txBody>
          <a:bodyPr>
            <a:normAutofit fontScale="90000"/>
          </a:bodyPr>
          <a:lstStyle/>
          <a:p>
            <a:r>
              <a:rPr lang="nb-NO" b="1" dirty="0">
                <a:solidFill>
                  <a:srgbClr val="0070C0"/>
                </a:solidFill>
              </a:rPr>
              <a:t>Utredningen</a:t>
            </a:r>
            <a:r>
              <a:rPr lang="nb-NO" dirty="0">
                <a:solidFill>
                  <a:srgbClr val="0070C0"/>
                </a:solidFill>
              </a:rPr>
              <a:t> skal vise </a:t>
            </a:r>
            <a:br>
              <a:rPr lang="nb-NO" dirty="0">
                <a:solidFill>
                  <a:srgbClr val="0070C0"/>
                </a:solidFill>
              </a:rPr>
            </a:br>
            <a:endParaRPr lang="nb-NO" dirty="0">
              <a:solidFill>
                <a:srgbClr val="0070C0"/>
              </a:solidFill>
            </a:endParaRPr>
          </a:p>
        </p:txBody>
      </p:sp>
      <p:sp>
        <p:nvSpPr>
          <p:cNvPr id="3" name="Plassholder for innhold 2">
            <a:extLst>
              <a:ext uri="{FF2B5EF4-FFF2-40B4-BE49-F238E27FC236}">
                <a16:creationId xmlns:a16="http://schemas.microsoft.com/office/drawing/2014/main" id="{38409E08-1DE7-4C5A-B28A-7B455CB54A13}"/>
              </a:ext>
            </a:extLst>
          </p:cNvPr>
          <p:cNvSpPr>
            <a:spLocks noGrp="1"/>
          </p:cNvSpPr>
          <p:nvPr>
            <p:ph idx="1"/>
          </p:nvPr>
        </p:nvSpPr>
        <p:spPr/>
        <p:txBody>
          <a:bodyPr/>
          <a:lstStyle/>
          <a:p>
            <a:r>
              <a:rPr lang="nb-NO" b="0" i="0" dirty="0">
                <a:solidFill>
                  <a:srgbClr val="303030"/>
                </a:solidFill>
                <a:effectLst/>
              </a:rPr>
              <a:t>om eleven har behov for spesialundervisning</a:t>
            </a:r>
            <a:endParaRPr lang="nb-NO" dirty="0">
              <a:solidFill>
                <a:srgbClr val="303030"/>
              </a:solidFill>
            </a:endParaRPr>
          </a:p>
          <a:p>
            <a:r>
              <a:rPr lang="nb-NO" b="0" i="0" dirty="0">
                <a:solidFill>
                  <a:srgbClr val="303030"/>
                </a:solidFill>
                <a:effectLst/>
              </a:rPr>
              <a:t>hva elevens vansker er og </a:t>
            </a:r>
          </a:p>
          <a:p>
            <a:r>
              <a:rPr lang="nb-NO" b="0" i="0" dirty="0">
                <a:solidFill>
                  <a:srgbClr val="303030"/>
                </a:solidFill>
                <a:effectLst/>
              </a:rPr>
              <a:t>hvorfor eleven ikke får tilfredsstillende utbytte av opplæringen.</a:t>
            </a:r>
            <a:br>
              <a:rPr lang="nb-NO" dirty="0"/>
            </a:br>
            <a:endParaRPr lang="nb-NO" dirty="0"/>
          </a:p>
          <a:p>
            <a:pPr marL="0" indent="0">
              <a:buNone/>
            </a:pPr>
            <a:r>
              <a:rPr lang="nb-NO" b="1" i="0" dirty="0">
                <a:solidFill>
                  <a:srgbClr val="303030"/>
                </a:solidFill>
                <a:effectLst/>
              </a:rPr>
              <a:t>Tilrådningen (anbefalingen)</a:t>
            </a:r>
            <a:r>
              <a:rPr lang="nb-NO" b="0" i="0" dirty="0">
                <a:solidFill>
                  <a:srgbClr val="303030"/>
                </a:solidFill>
                <a:effectLst/>
              </a:rPr>
              <a:t> skal gi skolen informasjon om hvilket opplæringstilbud PP-tjenesten mener vil gi eleven et forsvarlig opplæringstilbud</a:t>
            </a:r>
            <a:endParaRPr lang="nb-NO" dirty="0"/>
          </a:p>
        </p:txBody>
      </p:sp>
    </p:spTree>
    <p:extLst>
      <p:ext uri="{BB962C8B-B14F-4D97-AF65-F5344CB8AC3E}">
        <p14:creationId xmlns:p14="http://schemas.microsoft.com/office/powerpoint/2010/main" val="40436337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05FD3E5-D9B3-4BF0-8C21-6BF0F6EE91B5}"/>
              </a:ext>
            </a:extLst>
          </p:cNvPr>
          <p:cNvSpPr>
            <a:spLocks noGrp="1"/>
          </p:cNvSpPr>
          <p:nvPr>
            <p:ph type="title"/>
          </p:nvPr>
        </p:nvSpPr>
        <p:spPr/>
        <p:txBody>
          <a:bodyPr/>
          <a:lstStyle/>
          <a:p>
            <a:r>
              <a:rPr lang="nb-NO" dirty="0">
                <a:solidFill>
                  <a:srgbClr val="0070C0"/>
                </a:solidFill>
              </a:rPr>
              <a:t>Fase 4 Vedtaksfase</a:t>
            </a:r>
          </a:p>
        </p:txBody>
      </p:sp>
      <p:sp>
        <p:nvSpPr>
          <p:cNvPr id="3" name="Plassholder for innhold 2">
            <a:extLst>
              <a:ext uri="{FF2B5EF4-FFF2-40B4-BE49-F238E27FC236}">
                <a16:creationId xmlns:a16="http://schemas.microsoft.com/office/drawing/2014/main" id="{5F524831-40B1-48AB-A5DB-2CA27A2BF3FA}"/>
              </a:ext>
            </a:extLst>
          </p:cNvPr>
          <p:cNvSpPr>
            <a:spLocks noGrp="1"/>
          </p:cNvSpPr>
          <p:nvPr>
            <p:ph idx="1"/>
          </p:nvPr>
        </p:nvSpPr>
        <p:spPr/>
        <p:txBody>
          <a:bodyPr>
            <a:normAutofit/>
          </a:bodyPr>
          <a:lstStyle/>
          <a:p>
            <a:pPr algn="l">
              <a:buFont typeface="Arial" panose="020B0604020202020204" pitchFamily="34" charset="0"/>
              <a:buChar char="•"/>
            </a:pPr>
            <a:r>
              <a:rPr lang="nb-NO" b="0" i="0" dirty="0">
                <a:solidFill>
                  <a:srgbClr val="303030"/>
                </a:solidFill>
                <a:effectLst/>
              </a:rPr>
              <a:t>Skolen vurderer om eleven skal </a:t>
            </a:r>
            <a:r>
              <a:rPr lang="nb-NO" dirty="0">
                <a:solidFill>
                  <a:srgbClr val="303030"/>
                </a:solidFill>
              </a:rPr>
              <a:t>få spesialundervisning på bakgrunn av sakkyndig vurdering</a:t>
            </a:r>
          </a:p>
          <a:p>
            <a:pPr algn="l">
              <a:buFont typeface="Arial" panose="020B0604020202020204" pitchFamily="34" charset="0"/>
              <a:buChar char="•"/>
            </a:pPr>
            <a:r>
              <a:rPr lang="nb-NO" b="0" i="0" dirty="0">
                <a:solidFill>
                  <a:srgbClr val="303030"/>
                </a:solidFill>
                <a:effectLst/>
              </a:rPr>
              <a:t>Skoleeier er ansvarlig for at enkeltvedtak fattes.</a:t>
            </a:r>
          </a:p>
          <a:p>
            <a:pPr algn="l">
              <a:buFont typeface="Arial" panose="020B0604020202020204" pitchFamily="34" charset="0"/>
              <a:buChar char="•"/>
            </a:pPr>
            <a:r>
              <a:rPr lang="nb-NO" b="0" i="0" dirty="0">
                <a:solidFill>
                  <a:srgbClr val="303030"/>
                </a:solidFill>
                <a:effectLst/>
              </a:rPr>
              <a:t>Foreldrene/eleven har rett til å uttale seg før det blir fattet enkeltvedtak</a:t>
            </a:r>
          </a:p>
          <a:p>
            <a:pPr algn="l">
              <a:buFont typeface="Arial" panose="020B0604020202020204" pitchFamily="34" charset="0"/>
              <a:buChar char="•"/>
            </a:pPr>
            <a:r>
              <a:rPr lang="nb-NO" b="0" i="0" dirty="0">
                <a:solidFill>
                  <a:srgbClr val="303030"/>
                </a:solidFill>
                <a:effectLst/>
              </a:rPr>
              <a:t>Foreldrene/elevene kan klage på et avslag om spesialundervisning, på innholdet i enkeltvedtaket, på saksbehandlingen og på manglende oppfyllelse av vedtaket. </a:t>
            </a:r>
          </a:p>
          <a:p>
            <a:pPr algn="l">
              <a:buFont typeface="Arial" panose="020B0604020202020204" pitchFamily="34" charset="0"/>
              <a:buChar char="•"/>
            </a:pPr>
            <a:r>
              <a:rPr lang="nb-NO" b="0" i="0" dirty="0">
                <a:solidFill>
                  <a:srgbClr val="303030"/>
                </a:solidFill>
                <a:effectLst/>
              </a:rPr>
              <a:t>Statsforvalteren er klageinstans.</a:t>
            </a:r>
          </a:p>
          <a:p>
            <a:endParaRPr lang="nb-NO" dirty="0"/>
          </a:p>
        </p:txBody>
      </p:sp>
    </p:spTree>
    <p:extLst>
      <p:ext uri="{BB962C8B-B14F-4D97-AF65-F5344CB8AC3E}">
        <p14:creationId xmlns:p14="http://schemas.microsoft.com/office/powerpoint/2010/main" val="316487508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224B21E-EB83-427F-BE14-63C1BAFED9D8}"/>
              </a:ext>
            </a:extLst>
          </p:cNvPr>
          <p:cNvSpPr>
            <a:spLocks noGrp="1"/>
          </p:cNvSpPr>
          <p:nvPr>
            <p:ph type="title"/>
          </p:nvPr>
        </p:nvSpPr>
        <p:spPr/>
        <p:txBody>
          <a:bodyPr/>
          <a:lstStyle/>
          <a:p>
            <a:r>
              <a:rPr lang="nb-NO" dirty="0">
                <a:solidFill>
                  <a:srgbClr val="0070C0"/>
                </a:solidFill>
              </a:rPr>
              <a:t>Fase 5: Planlegging og gjennomføring</a:t>
            </a:r>
          </a:p>
        </p:txBody>
      </p:sp>
      <p:sp>
        <p:nvSpPr>
          <p:cNvPr id="3" name="Plassholder for innhold 2">
            <a:extLst>
              <a:ext uri="{FF2B5EF4-FFF2-40B4-BE49-F238E27FC236}">
                <a16:creationId xmlns:a16="http://schemas.microsoft.com/office/drawing/2014/main" id="{E1F181D0-A672-4B0C-A554-3EFC903C8F61}"/>
              </a:ext>
            </a:extLst>
          </p:cNvPr>
          <p:cNvSpPr>
            <a:spLocks noGrp="1"/>
          </p:cNvSpPr>
          <p:nvPr>
            <p:ph idx="1"/>
          </p:nvPr>
        </p:nvSpPr>
        <p:spPr/>
        <p:txBody>
          <a:bodyPr>
            <a:normAutofit/>
          </a:bodyPr>
          <a:lstStyle/>
          <a:p>
            <a:pPr algn="l"/>
            <a:r>
              <a:rPr lang="nb-NO" b="0" i="0" dirty="0">
                <a:solidFill>
                  <a:srgbClr val="303030"/>
                </a:solidFill>
                <a:effectLst/>
                <a:latin typeface="Roboto" panose="02000000000000000000" pitchFamily="2" charset="0"/>
              </a:rPr>
              <a:t>Planleggings- og gjennomføringsfasen starter når rektor har fattet et enkeltvedtak som gir eleven rett til spesialundervisning.</a:t>
            </a:r>
          </a:p>
          <a:p>
            <a:pPr algn="l"/>
            <a:r>
              <a:rPr lang="nb-NO" b="0" i="0" dirty="0">
                <a:solidFill>
                  <a:srgbClr val="303030"/>
                </a:solidFill>
                <a:effectLst/>
                <a:latin typeface="Roboto" panose="02000000000000000000" pitchFamily="2" charset="0"/>
              </a:rPr>
              <a:t>Når rektor har fattet et enkeltvedtak som gir eleven rett til spesialundervisning, må skolen utarbeide en individuell opplæringsplan (IOP) for eleven.</a:t>
            </a:r>
          </a:p>
          <a:p>
            <a:pPr algn="l"/>
            <a:r>
              <a:rPr lang="nb-NO" b="0" i="0" dirty="0">
                <a:solidFill>
                  <a:srgbClr val="303030"/>
                </a:solidFill>
                <a:effectLst/>
                <a:latin typeface="Roboto" panose="02000000000000000000" pitchFamily="2" charset="0"/>
              </a:rPr>
              <a:t>Planleggingsfasen handler blant annet om utforming av IOP.</a:t>
            </a:r>
          </a:p>
          <a:p>
            <a:r>
              <a:rPr lang="nb-NO" b="0" i="0" dirty="0">
                <a:solidFill>
                  <a:srgbClr val="303030"/>
                </a:solidFill>
                <a:effectLst/>
                <a:latin typeface="Roboto" panose="02000000000000000000" pitchFamily="2" charset="0"/>
              </a:rPr>
              <a:t>Skolen trenger ikke få en godkjenning av den individuelle opplæringsplanen fra foreldrene/eleven.</a:t>
            </a:r>
          </a:p>
          <a:p>
            <a:pPr marL="0" indent="0" algn="l">
              <a:buNone/>
            </a:pPr>
            <a:endParaRPr lang="nb-NO" dirty="0"/>
          </a:p>
        </p:txBody>
      </p:sp>
    </p:spTree>
    <p:extLst>
      <p:ext uri="{BB962C8B-B14F-4D97-AF65-F5344CB8AC3E}">
        <p14:creationId xmlns:p14="http://schemas.microsoft.com/office/powerpoint/2010/main" val="12318660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9EB50AF-CE60-49DE-9633-6C8079C2DCE3}"/>
              </a:ext>
            </a:extLst>
          </p:cNvPr>
          <p:cNvSpPr>
            <a:spLocks noGrp="1"/>
          </p:cNvSpPr>
          <p:nvPr>
            <p:ph type="title"/>
          </p:nvPr>
        </p:nvSpPr>
        <p:spPr/>
        <p:txBody>
          <a:bodyPr/>
          <a:lstStyle/>
          <a:p>
            <a:r>
              <a:rPr lang="nb-NO" dirty="0">
                <a:solidFill>
                  <a:srgbClr val="0070C0"/>
                </a:solidFill>
              </a:rPr>
              <a:t>INDIVIDUELL OPPLÆRINGSPLAN</a:t>
            </a:r>
          </a:p>
        </p:txBody>
      </p:sp>
      <p:sp>
        <p:nvSpPr>
          <p:cNvPr id="3" name="Plassholder for innhold 2">
            <a:extLst>
              <a:ext uri="{FF2B5EF4-FFF2-40B4-BE49-F238E27FC236}">
                <a16:creationId xmlns:a16="http://schemas.microsoft.com/office/drawing/2014/main" id="{7A8A2199-CC57-412D-8722-7C0E65A2EB1E}"/>
              </a:ext>
            </a:extLst>
          </p:cNvPr>
          <p:cNvSpPr>
            <a:spLocks noGrp="1"/>
          </p:cNvSpPr>
          <p:nvPr>
            <p:ph idx="1"/>
          </p:nvPr>
        </p:nvSpPr>
        <p:spPr/>
        <p:txBody>
          <a:bodyPr>
            <a:normAutofit fontScale="92500" lnSpcReduction="10000"/>
          </a:bodyPr>
          <a:lstStyle/>
          <a:p>
            <a:pPr algn="l"/>
            <a:r>
              <a:rPr lang="nb-NO" b="0" i="0" dirty="0">
                <a:solidFill>
                  <a:srgbClr val="303030"/>
                </a:solidFill>
                <a:effectLst/>
              </a:rPr>
              <a:t>Alle elever som får spesialundervisning skal ha en IOP.</a:t>
            </a:r>
          </a:p>
          <a:p>
            <a:pPr algn="l"/>
            <a:endParaRPr lang="nb-NO" b="0" i="0" dirty="0">
              <a:solidFill>
                <a:srgbClr val="303030"/>
              </a:solidFill>
              <a:effectLst/>
            </a:endParaRPr>
          </a:p>
          <a:p>
            <a:pPr algn="l"/>
            <a:r>
              <a:rPr lang="nb-NO" b="0" i="0" dirty="0">
                <a:solidFill>
                  <a:srgbClr val="303030"/>
                </a:solidFill>
                <a:effectLst/>
              </a:rPr>
              <a:t>IOP skal bidra til å sikre at eleven får et likeverdig og tilpasset opplæringstilbud. </a:t>
            </a:r>
          </a:p>
          <a:p>
            <a:pPr algn="l"/>
            <a:endParaRPr lang="nb-NO" b="0" i="0" dirty="0">
              <a:solidFill>
                <a:srgbClr val="303030"/>
              </a:solidFill>
              <a:effectLst/>
            </a:endParaRPr>
          </a:p>
          <a:p>
            <a:pPr algn="l"/>
            <a:r>
              <a:rPr lang="nb-NO" b="0" i="0" dirty="0">
                <a:solidFill>
                  <a:srgbClr val="303030"/>
                </a:solidFill>
                <a:effectLst/>
              </a:rPr>
              <a:t>Hensikten med en IOP er å utvikle </a:t>
            </a:r>
            <a:r>
              <a:rPr lang="nb-NO" b="0" i="0" dirty="0">
                <a:solidFill>
                  <a:srgbClr val="303030"/>
                </a:solidFill>
                <a:effectLst/>
                <a:highlight>
                  <a:srgbClr val="FFFF00"/>
                </a:highlight>
              </a:rPr>
              <a:t>kortfattede</a:t>
            </a:r>
            <a:r>
              <a:rPr lang="nb-NO" b="0" i="0" dirty="0">
                <a:solidFill>
                  <a:srgbClr val="303030"/>
                </a:solidFill>
                <a:effectLst/>
              </a:rPr>
              <a:t> og </a:t>
            </a:r>
            <a:r>
              <a:rPr lang="nb-NO" b="0" i="0" dirty="0">
                <a:solidFill>
                  <a:srgbClr val="303030"/>
                </a:solidFill>
                <a:effectLst/>
                <a:highlight>
                  <a:srgbClr val="FFFF00"/>
                </a:highlight>
              </a:rPr>
              <a:t>praktiske planer</a:t>
            </a:r>
            <a:r>
              <a:rPr lang="nb-NO" b="0" i="0" dirty="0">
                <a:solidFill>
                  <a:srgbClr val="303030"/>
                </a:solidFill>
                <a:effectLst/>
              </a:rPr>
              <a:t> til hjelp i planlegging, gjennomføring og evaluering av opplæringen for elever som har spesialundervisning.</a:t>
            </a:r>
          </a:p>
          <a:p>
            <a:r>
              <a:rPr lang="nb-NO" b="0" i="0" dirty="0">
                <a:solidFill>
                  <a:srgbClr val="303030"/>
                </a:solidFill>
                <a:effectLst/>
              </a:rPr>
              <a:t>Beskrivelser av mål, innhold, arbeidsmåter, vurderingsformer og organisering i en </a:t>
            </a:r>
            <a:r>
              <a:rPr lang="nb-NO" b="0" i="0" dirty="0">
                <a:solidFill>
                  <a:srgbClr val="303030"/>
                </a:solidFill>
                <a:effectLst/>
                <a:highlight>
                  <a:srgbClr val="FFFF00"/>
                </a:highlight>
              </a:rPr>
              <a:t>IOP må samordnes med planen </a:t>
            </a:r>
            <a:r>
              <a:rPr lang="nb-NO" b="0" i="0" dirty="0">
                <a:solidFill>
                  <a:srgbClr val="303030"/>
                </a:solidFill>
                <a:effectLst/>
              </a:rPr>
              <a:t>for den ordinære opplæringen slik at eleven får et helhetlig opplæringstilbud.</a:t>
            </a:r>
          </a:p>
          <a:p>
            <a:pPr algn="l"/>
            <a:endParaRPr lang="nb-NO" b="0" i="0" dirty="0">
              <a:solidFill>
                <a:srgbClr val="303030"/>
              </a:solidFill>
              <a:effectLst/>
            </a:endParaRPr>
          </a:p>
          <a:p>
            <a:pPr marL="0" indent="0">
              <a:buNone/>
            </a:pPr>
            <a:endParaRPr lang="nb-NO" dirty="0"/>
          </a:p>
        </p:txBody>
      </p:sp>
    </p:spTree>
    <p:extLst>
      <p:ext uri="{BB962C8B-B14F-4D97-AF65-F5344CB8AC3E}">
        <p14:creationId xmlns:p14="http://schemas.microsoft.com/office/powerpoint/2010/main" val="15549746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154BB40-8C02-4671-8EFC-7DCA63DFFAD7}"/>
              </a:ext>
            </a:extLst>
          </p:cNvPr>
          <p:cNvSpPr>
            <a:spLocks noGrp="1"/>
          </p:cNvSpPr>
          <p:nvPr>
            <p:ph type="title"/>
          </p:nvPr>
        </p:nvSpPr>
        <p:spPr/>
        <p:txBody>
          <a:bodyPr>
            <a:normAutofit fontScale="90000"/>
          </a:bodyPr>
          <a:lstStyle/>
          <a:p>
            <a:r>
              <a:rPr lang="nb-NO" dirty="0">
                <a:solidFill>
                  <a:srgbClr val="0070C0"/>
                </a:solidFill>
              </a:rPr>
              <a:t>En god IOP</a:t>
            </a:r>
            <a:br>
              <a:rPr lang="nb-NO" dirty="0">
                <a:solidFill>
                  <a:srgbClr val="303030"/>
                </a:solidFill>
              </a:rPr>
            </a:br>
            <a:endParaRPr lang="nb-NO" dirty="0"/>
          </a:p>
        </p:txBody>
      </p:sp>
      <p:sp>
        <p:nvSpPr>
          <p:cNvPr id="3" name="Plassholder for innhold 2">
            <a:extLst>
              <a:ext uri="{FF2B5EF4-FFF2-40B4-BE49-F238E27FC236}">
                <a16:creationId xmlns:a16="http://schemas.microsoft.com/office/drawing/2014/main" id="{974BFA12-21FB-45B9-9E6C-2AAD55AC0334}"/>
              </a:ext>
            </a:extLst>
          </p:cNvPr>
          <p:cNvSpPr>
            <a:spLocks noGrp="1"/>
          </p:cNvSpPr>
          <p:nvPr>
            <p:ph idx="1"/>
          </p:nvPr>
        </p:nvSpPr>
        <p:spPr>
          <a:xfrm>
            <a:off x="509653" y="1074857"/>
            <a:ext cx="7886700" cy="3263504"/>
          </a:xfrm>
        </p:spPr>
        <p:txBody>
          <a:bodyPr/>
          <a:lstStyle/>
          <a:p>
            <a:pPr marL="0" indent="0">
              <a:buNone/>
            </a:pPr>
            <a:endParaRPr lang="nb-NO" b="0" i="0" dirty="0">
              <a:solidFill>
                <a:srgbClr val="303030"/>
              </a:solidFill>
              <a:effectLst/>
            </a:endParaRPr>
          </a:p>
          <a:p>
            <a:pPr algn="l">
              <a:buFont typeface="Arial" panose="020B0604020202020204" pitchFamily="34" charset="0"/>
              <a:buChar char="•"/>
            </a:pPr>
            <a:r>
              <a:rPr lang="nb-NO" b="0" i="0" dirty="0">
                <a:solidFill>
                  <a:srgbClr val="303030"/>
                </a:solidFill>
                <a:effectLst/>
              </a:rPr>
              <a:t>har en enkel form</a:t>
            </a:r>
          </a:p>
          <a:p>
            <a:pPr algn="l">
              <a:buFont typeface="Arial" panose="020B0604020202020204" pitchFamily="34" charset="0"/>
              <a:buChar char="•"/>
            </a:pPr>
            <a:r>
              <a:rPr lang="nb-NO" b="0" i="0" dirty="0">
                <a:solidFill>
                  <a:srgbClr val="303030"/>
                </a:solidFill>
                <a:effectLst/>
              </a:rPr>
              <a:t>er lett å forstå </a:t>
            </a:r>
            <a:endParaRPr lang="nb-NO" dirty="0">
              <a:solidFill>
                <a:srgbClr val="303030"/>
              </a:solidFill>
            </a:endParaRPr>
          </a:p>
          <a:p>
            <a:pPr algn="l">
              <a:buFont typeface="Arial" panose="020B0604020202020204" pitchFamily="34" charset="0"/>
              <a:buChar char="•"/>
            </a:pPr>
            <a:r>
              <a:rPr lang="nb-NO" b="0" i="0" dirty="0">
                <a:solidFill>
                  <a:srgbClr val="303030"/>
                </a:solidFill>
                <a:effectLst/>
              </a:rPr>
              <a:t>har en relativt lite arbeidskrevende utfylling</a:t>
            </a:r>
          </a:p>
          <a:p>
            <a:pPr algn="l">
              <a:buFont typeface="Arial" panose="020B0604020202020204" pitchFamily="34" charset="0"/>
              <a:buChar char="•"/>
            </a:pPr>
            <a:r>
              <a:rPr lang="nb-NO" b="0" i="0" dirty="0">
                <a:solidFill>
                  <a:srgbClr val="303030"/>
                </a:solidFill>
                <a:effectLst/>
              </a:rPr>
              <a:t>har en logisk oppbygging</a:t>
            </a:r>
          </a:p>
          <a:p>
            <a:pPr algn="l">
              <a:buFont typeface="Arial" panose="020B0604020202020204" pitchFamily="34" charset="0"/>
              <a:buChar char="•"/>
            </a:pPr>
            <a:r>
              <a:rPr lang="nb-NO" b="0" i="0" dirty="0">
                <a:solidFill>
                  <a:srgbClr val="303030"/>
                </a:solidFill>
                <a:effectLst/>
              </a:rPr>
              <a:t>viser helhet og sammenheng i elevens opplæringstilbud</a:t>
            </a:r>
          </a:p>
          <a:p>
            <a:pPr algn="l">
              <a:buFont typeface="Arial" panose="020B0604020202020204" pitchFamily="34" charset="0"/>
              <a:buChar char="•"/>
            </a:pPr>
            <a:r>
              <a:rPr lang="nb-NO" b="0" i="0" dirty="0">
                <a:solidFill>
                  <a:srgbClr val="303030"/>
                </a:solidFill>
                <a:effectLst/>
              </a:rPr>
              <a:t>gir godt grunnlag for å evaluere opplæringen</a:t>
            </a:r>
          </a:p>
          <a:p>
            <a:endParaRPr lang="nb-NO" dirty="0"/>
          </a:p>
        </p:txBody>
      </p:sp>
    </p:spTree>
    <p:extLst>
      <p:ext uri="{BB962C8B-B14F-4D97-AF65-F5344CB8AC3E}">
        <p14:creationId xmlns:p14="http://schemas.microsoft.com/office/powerpoint/2010/main" val="8202918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b="0" dirty="0">
                <a:solidFill>
                  <a:srgbClr val="0070C0"/>
                </a:solidFill>
              </a:rPr>
              <a:t>Tilpasset opplæring</a:t>
            </a:r>
          </a:p>
        </p:txBody>
      </p:sp>
      <p:sp>
        <p:nvSpPr>
          <p:cNvPr id="3" name="Content Placeholder 2"/>
          <p:cNvSpPr>
            <a:spLocks noGrp="1"/>
          </p:cNvSpPr>
          <p:nvPr>
            <p:ph idx="1"/>
          </p:nvPr>
        </p:nvSpPr>
        <p:spPr>
          <a:xfrm>
            <a:off x="514350" y="1673092"/>
            <a:ext cx="7886700" cy="3255107"/>
          </a:xfrm>
        </p:spPr>
        <p:txBody>
          <a:bodyPr>
            <a:normAutofit fontScale="85000" lnSpcReduction="10000"/>
          </a:bodyPr>
          <a:lstStyle/>
          <a:p>
            <a:r>
              <a:rPr lang="nb-NO" dirty="0"/>
              <a:t>Tilpasset og inkluderende opplæring i en skole for alle er et lovfestet prinsipp i Norge</a:t>
            </a:r>
          </a:p>
          <a:p>
            <a:r>
              <a:rPr lang="nb-NO" dirty="0"/>
              <a:t>I opplæringslovens § 1-3: Opplæringa skal </a:t>
            </a:r>
            <a:r>
              <a:rPr lang="nb-NO" dirty="0" err="1"/>
              <a:t>tilpassast</a:t>
            </a:r>
            <a:r>
              <a:rPr lang="nb-NO" dirty="0"/>
              <a:t> evnene og </a:t>
            </a:r>
            <a:r>
              <a:rPr lang="nb-NO" dirty="0" err="1"/>
              <a:t>føresetnadene</a:t>
            </a:r>
            <a:r>
              <a:rPr lang="nb-NO" dirty="0"/>
              <a:t> hjå den enkelte eleven (…)</a:t>
            </a:r>
          </a:p>
          <a:p>
            <a:r>
              <a:rPr lang="nb-NO" dirty="0"/>
              <a:t>Formuleringene i opplæringsloven og læreplanen innebærer at prinsippet om tilpasset opplæring gjelder for alle elever, og all opplæring, både ordinær og spesialundervisning </a:t>
            </a:r>
          </a:p>
          <a:p>
            <a:r>
              <a:rPr lang="nb-NO" dirty="0"/>
              <a:t>Fellesskolen, en skole for alle, innebærer at stadig flere grupper av elever, på tvers av funksjonsdyktighet, sosial og etnisk bakgrunn, er samlet under samme tak</a:t>
            </a:r>
          </a:p>
          <a:p>
            <a:r>
              <a:rPr lang="nb-NO" dirty="0"/>
              <a:t>Skoler og lærere skal ta hensyn til dette mangfoldet, romme og verdsette det ved å skape gode læringsbetingelser og utviklingsmuligheter som passer til alle</a:t>
            </a:r>
          </a:p>
          <a:p>
            <a:r>
              <a:rPr lang="nb-NO" dirty="0"/>
              <a:t>Skolen skal bidra til at alle elever, med ulik bakgrunn og forskjellige forutsetninger, får «lyst på livet, mot til å gå løs på det og ønske om å bruke og utvikle videre hva de lærer» (LK06 1993, s.5)</a:t>
            </a:r>
          </a:p>
          <a:p>
            <a:pPr>
              <a:buFont typeface="Wingdings" panose="05000000000000000000" pitchFamily="2" charset="2"/>
              <a:buChar char="à"/>
            </a:pPr>
            <a:r>
              <a:rPr lang="nb-NO" dirty="0">
                <a:sym typeface="Wingdings" panose="05000000000000000000" pitchFamily="2" charset="2"/>
              </a:rPr>
              <a:t>For å lykkes med det så må skolen møte og bygge videre på forventningene skolestarterne kommer med, og ressursene de har med seg</a:t>
            </a:r>
          </a:p>
          <a:p>
            <a:pPr>
              <a:buFont typeface="Wingdings" panose="05000000000000000000" pitchFamily="2" charset="2"/>
              <a:buChar char="à"/>
            </a:pPr>
            <a:r>
              <a:rPr lang="nb-NO" dirty="0">
                <a:sym typeface="Wingdings" panose="05000000000000000000" pitchFamily="2" charset="2"/>
              </a:rPr>
              <a:t>Opplæring tilpasset 6-åringene bør ha elementer av lek i seg, i og med at </a:t>
            </a:r>
            <a:r>
              <a:rPr lang="nb-NO" i="1" dirty="0">
                <a:sym typeface="Wingdings" panose="05000000000000000000" pitchFamily="2" charset="2"/>
              </a:rPr>
              <a:t>læring gjennom lek </a:t>
            </a:r>
            <a:r>
              <a:rPr lang="nb-NO" dirty="0">
                <a:sym typeface="Wingdings" panose="05000000000000000000" pitchFamily="2" charset="2"/>
              </a:rPr>
              <a:t>er læremåten 6-åringene har med seg fra før skolelivet</a:t>
            </a:r>
            <a:endParaRPr lang="nb-NO" dirty="0"/>
          </a:p>
          <a:p>
            <a:r>
              <a:rPr lang="nb-NO" dirty="0"/>
              <a:t>Variert undervisning – differensiert undervisning</a:t>
            </a:r>
          </a:p>
        </p:txBody>
      </p:sp>
      <p:graphicFrame>
        <p:nvGraphicFramePr>
          <p:cNvPr id="5" name="Content Placeholder 3"/>
          <p:cNvGraphicFramePr>
            <a:graphicFrameLocks/>
          </p:cNvGraphicFramePr>
          <p:nvPr/>
        </p:nvGraphicFramePr>
        <p:xfrm>
          <a:off x="6814159" y="130845"/>
          <a:ext cx="2116899" cy="15914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1391916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DEBCECF-4AB0-40CA-B3AB-591471E9EE21}"/>
              </a:ext>
            </a:extLst>
          </p:cNvPr>
          <p:cNvSpPr>
            <a:spLocks noGrp="1"/>
          </p:cNvSpPr>
          <p:nvPr>
            <p:ph type="title"/>
          </p:nvPr>
        </p:nvSpPr>
        <p:spPr/>
        <p:txBody>
          <a:bodyPr/>
          <a:lstStyle/>
          <a:p>
            <a:r>
              <a:rPr lang="nb-NO" dirty="0">
                <a:solidFill>
                  <a:srgbClr val="0070C0"/>
                </a:solidFill>
                <a:latin typeface="Montserrat" panose="00000500000000000000" pitchFamily="2" charset="0"/>
              </a:rPr>
              <a:t>Fase 6: evaluering og veien videre</a:t>
            </a:r>
            <a:endParaRPr lang="nb-NO" dirty="0">
              <a:solidFill>
                <a:srgbClr val="0070C0"/>
              </a:solidFill>
            </a:endParaRPr>
          </a:p>
        </p:txBody>
      </p:sp>
      <p:sp>
        <p:nvSpPr>
          <p:cNvPr id="3" name="Plassholder for innhold 2">
            <a:extLst>
              <a:ext uri="{FF2B5EF4-FFF2-40B4-BE49-F238E27FC236}">
                <a16:creationId xmlns:a16="http://schemas.microsoft.com/office/drawing/2014/main" id="{C5C7043E-9F1E-4F8B-9902-D5AF95521392}"/>
              </a:ext>
            </a:extLst>
          </p:cNvPr>
          <p:cNvSpPr>
            <a:spLocks noGrp="1"/>
          </p:cNvSpPr>
          <p:nvPr>
            <p:ph idx="1"/>
          </p:nvPr>
        </p:nvSpPr>
        <p:spPr/>
        <p:txBody>
          <a:bodyPr>
            <a:normAutofit/>
          </a:bodyPr>
          <a:lstStyle/>
          <a:p>
            <a:pPr algn="l">
              <a:buFont typeface="Arial" panose="020B0604020202020204" pitchFamily="34" charset="0"/>
              <a:buChar char="•"/>
            </a:pPr>
            <a:r>
              <a:rPr lang="nb-NO" b="0" i="0" dirty="0">
                <a:solidFill>
                  <a:srgbClr val="303030"/>
                </a:solidFill>
                <a:effectLst/>
              </a:rPr>
              <a:t>Skolen skriver årsrapport.</a:t>
            </a:r>
          </a:p>
          <a:p>
            <a:pPr algn="l">
              <a:buFont typeface="Arial" panose="020B0604020202020204" pitchFamily="34" charset="0"/>
              <a:buChar char="•"/>
            </a:pPr>
            <a:endParaRPr lang="nb-NO" b="0" i="0" dirty="0">
              <a:solidFill>
                <a:srgbClr val="303030"/>
              </a:solidFill>
              <a:effectLst/>
            </a:endParaRPr>
          </a:p>
          <a:p>
            <a:pPr algn="l">
              <a:buFont typeface="Arial" panose="020B0604020202020204" pitchFamily="34" charset="0"/>
              <a:buChar char="•"/>
            </a:pPr>
            <a:r>
              <a:rPr lang="nb-NO" b="0" i="0" dirty="0">
                <a:solidFill>
                  <a:srgbClr val="303030"/>
                </a:solidFill>
                <a:effectLst/>
              </a:rPr>
              <a:t>Skolen sender årsrapporten til foreldrene/eleven. </a:t>
            </a:r>
          </a:p>
          <a:p>
            <a:pPr marL="0" indent="0" algn="l">
              <a:buNone/>
            </a:pPr>
            <a:endParaRPr lang="nb-NO" b="0" i="0" dirty="0">
              <a:solidFill>
                <a:srgbClr val="303030"/>
              </a:solidFill>
              <a:effectLst/>
            </a:endParaRPr>
          </a:p>
          <a:p>
            <a:pPr algn="l">
              <a:buFont typeface="Arial" panose="020B0604020202020204" pitchFamily="34" charset="0"/>
              <a:buChar char="•"/>
            </a:pPr>
            <a:r>
              <a:rPr lang="nb-NO" b="0" i="0" dirty="0">
                <a:solidFill>
                  <a:srgbClr val="303030"/>
                </a:solidFill>
                <a:effectLst/>
              </a:rPr>
              <a:t>Skolen vurderer om eleven fortsatt har behov for spesialundervisning og om det er behov for å henvise eleven til PP-tjenesten igjen.</a:t>
            </a:r>
          </a:p>
          <a:p>
            <a:endParaRPr lang="nb-NO" dirty="0"/>
          </a:p>
        </p:txBody>
      </p:sp>
    </p:spTree>
    <p:extLst>
      <p:ext uri="{BB962C8B-B14F-4D97-AF65-F5344CB8AC3E}">
        <p14:creationId xmlns:p14="http://schemas.microsoft.com/office/powerpoint/2010/main" val="428097306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7971AC4-10C5-4A9F-93FA-FDA5D10B32B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1248649" y="325320"/>
            <a:ext cx="6350331" cy="4492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33766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Mye å lære av Lillehammerskolens arbeid med spesialundervisning">
            <a:extLst>
              <a:ext uri="{FF2B5EF4-FFF2-40B4-BE49-F238E27FC236}">
                <a16:creationId xmlns:a16="http://schemas.microsoft.com/office/drawing/2014/main" id="{FA7C0817-4B20-486E-90C1-728D10701CD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1670403" y="482600"/>
            <a:ext cx="5803195" cy="4178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294437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CE2AF10C-35AF-4CD4-BB06-B5C78FEB0599}"/>
              </a:ext>
            </a:extLst>
          </p:cNvPr>
          <p:cNvSpPr>
            <a:spLocks noGrp="1" noChangeArrowheads="1"/>
          </p:cNvSpPr>
          <p:nvPr>
            <p:ph type="title"/>
          </p:nvPr>
        </p:nvSpPr>
        <p:spPr/>
        <p:txBody>
          <a:bodyPr rtlCol="0">
            <a:normAutofit/>
          </a:bodyPr>
          <a:lstStyle/>
          <a:p>
            <a:pPr>
              <a:defRPr/>
            </a:pPr>
            <a:r>
              <a:rPr lang="nb-NO" sz="2250" dirty="0">
                <a:solidFill>
                  <a:schemeClr val="tx2">
                    <a:satMod val="200000"/>
                  </a:schemeClr>
                </a:solidFill>
              </a:rPr>
              <a:t>LÆREVANSKER OG FUNKSJONSHEMMINGER</a:t>
            </a:r>
          </a:p>
        </p:txBody>
      </p:sp>
      <p:sp>
        <p:nvSpPr>
          <p:cNvPr id="41987" name="Rectangle 3">
            <a:extLst>
              <a:ext uri="{FF2B5EF4-FFF2-40B4-BE49-F238E27FC236}">
                <a16:creationId xmlns:a16="http://schemas.microsoft.com/office/drawing/2014/main" id="{E38D982E-2135-4DDA-AC97-7BCA0F723763}"/>
              </a:ext>
            </a:extLst>
          </p:cNvPr>
          <p:cNvSpPr>
            <a:spLocks noGrp="1" noChangeArrowheads="1"/>
          </p:cNvSpPr>
          <p:nvPr>
            <p:ph idx="1"/>
          </p:nvPr>
        </p:nvSpPr>
        <p:spPr bwMode="auto"/>
        <p:txBody>
          <a:bodyPr wrap="square" numCol="1" anchor="t" anchorCtr="0" compatLnSpc="1">
            <a:prstTxWarp prst="textNoShape">
              <a:avLst/>
            </a:prstTxWarp>
          </a:bodyPr>
          <a:lstStyle/>
          <a:p>
            <a:r>
              <a:rPr lang="nb-NO" altLang="nb-NO" sz="1800" dirty="0"/>
              <a:t>Alle elever har ulike forutsetninger</a:t>
            </a:r>
          </a:p>
          <a:p>
            <a:pPr lvl="1"/>
            <a:r>
              <a:rPr lang="nb-NO" altLang="nb-NO" dirty="0"/>
              <a:t>Noen har forutsetninger over gjennomsnittet</a:t>
            </a:r>
          </a:p>
          <a:p>
            <a:pPr lvl="1"/>
            <a:r>
              <a:rPr lang="nb-NO" altLang="nb-NO" dirty="0"/>
              <a:t>Noen har forutsetninger under gjennomsnittet</a:t>
            </a:r>
          </a:p>
          <a:p>
            <a:pPr>
              <a:buFontTx/>
              <a:buNone/>
            </a:pPr>
            <a:endParaRPr lang="nb-NO" altLang="nb-NO" sz="1800" dirty="0"/>
          </a:p>
          <a:p>
            <a:r>
              <a:rPr lang="nb-NO" altLang="nb-NO" sz="1800" dirty="0"/>
              <a:t>Mange av funksjonshemmingene gjør at elevene ikke utvikler skolefaglige ferdigheter og kunnskaper slik det forventes av dem</a:t>
            </a:r>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FC240B57-C95B-4803-A43E-F294A677EE57}"/>
              </a:ext>
            </a:extLst>
          </p:cNvPr>
          <p:cNvSpPr>
            <a:spLocks noGrp="1" noChangeArrowheads="1"/>
          </p:cNvSpPr>
          <p:nvPr>
            <p:ph type="title"/>
          </p:nvPr>
        </p:nvSpPr>
        <p:spPr/>
        <p:txBody>
          <a:bodyPr rtlCol="0">
            <a:normAutofit/>
          </a:bodyPr>
          <a:lstStyle/>
          <a:p>
            <a:pPr>
              <a:defRPr/>
            </a:pPr>
            <a:r>
              <a:rPr lang="nb-NO" sz="2400" dirty="0">
                <a:solidFill>
                  <a:schemeClr val="tx2">
                    <a:satMod val="200000"/>
                  </a:schemeClr>
                </a:solidFill>
              </a:rPr>
              <a:t>ULIKE GRUPPER MED SÆRSKILTE OPPLÆRINGSBEHOV</a:t>
            </a:r>
          </a:p>
        </p:txBody>
      </p:sp>
      <p:graphicFrame>
        <p:nvGraphicFramePr>
          <p:cNvPr id="50191" name="Group 15">
            <a:extLst>
              <a:ext uri="{FF2B5EF4-FFF2-40B4-BE49-F238E27FC236}">
                <a16:creationId xmlns:a16="http://schemas.microsoft.com/office/drawing/2014/main" id="{837BACF4-A8E7-4884-A3C2-F747198E3220}"/>
              </a:ext>
            </a:extLst>
          </p:cNvPr>
          <p:cNvGraphicFramePr>
            <a:graphicFrameLocks noGrp="1"/>
          </p:cNvGraphicFramePr>
          <p:nvPr>
            <p:ph type="tbl" idx="1"/>
          </p:nvPr>
        </p:nvGraphicFramePr>
        <p:xfrm>
          <a:off x="1657350" y="1428750"/>
          <a:ext cx="5829300" cy="3296841"/>
        </p:xfrm>
        <a:graphic>
          <a:graphicData uri="http://schemas.openxmlformats.org/drawingml/2006/table">
            <a:tbl>
              <a:tblPr/>
              <a:tblGrid>
                <a:gridCol w="2914650">
                  <a:extLst>
                    <a:ext uri="{9D8B030D-6E8A-4147-A177-3AD203B41FA5}">
                      <a16:colId xmlns:a16="http://schemas.microsoft.com/office/drawing/2014/main" val="20000"/>
                    </a:ext>
                  </a:extLst>
                </a:gridCol>
                <a:gridCol w="2914650">
                  <a:extLst>
                    <a:ext uri="{9D8B030D-6E8A-4147-A177-3AD203B41FA5}">
                      <a16:colId xmlns:a16="http://schemas.microsoft.com/office/drawing/2014/main" val="20001"/>
                    </a:ext>
                  </a:extLst>
                </a:gridCol>
              </a:tblGrid>
              <a:tr h="3296841">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nb-NO" sz="2100" b="1" i="0" u="none" strike="noStrike" cap="none" normalizeH="0" baseline="0" dirty="0">
                          <a:ln>
                            <a:noFill/>
                          </a:ln>
                          <a:solidFill>
                            <a:srgbClr val="FF0000"/>
                          </a:solidFill>
                          <a:effectLst/>
                          <a:latin typeface="Trebuchet MS" pitchFamily="34" charset="0"/>
                          <a:ea typeface="ヒラギノ角ゴ Pro W3" pitchFamily="-80" charset="-128"/>
                        </a:rPr>
                        <a:t>Lærevansker </a:t>
                      </a: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nb-NO" sz="1500" b="0" i="0" u="none" strike="noStrike" cap="none" normalizeH="0" baseline="0" dirty="0">
                        <a:ln>
                          <a:noFill/>
                        </a:ln>
                        <a:solidFill>
                          <a:schemeClr val="tx1"/>
                        </a:solidFill>
                        <a:effectLst/>
                        <a:latin typeface="Trebuchet MS" pitchFamily="34" charset="0"/>
                        <a:ea typeface="ヒラギノ角ゴ Pro W3" pitchFamily="-80" charset="-128"/>
                      </a:endParaRP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nb-NO" sz="1500" b="0" i="0" u="none" strike="noStrike" cap="none" normalizeH="0" baseline="0" dirty="0">
                        <a:ln>
                          <a:noFill/>
                        </a:ln>
                        <a:solidFill>
                          <a:schemeClr val="tx1"/>
                        </a:solidFill>
                        <a:effectLst/>
                        <a:latin typeface="Trebuchet MS" pitchFamily="34" charset="0"/>
                        <a:ea typeface="ヒラギノ角ゴ Pro W3" pitchFamily="-80" charset="-128"/>
                      </a:endParaRPr>
                    </a:p>
                  </a:txBody>
                  <a:tcPr marL="68580" marR="68580" marT="34295" marB="3429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nb-NO" sz="2100" b="1" i="0" u="none" strike="noStrike" cap="none" normalizeH="0" baseline="0" dirty="0">
                          <a:ln>
                            <a:noFill/>
                          </a:ln>
                          <a:solidFill>
                            <a:srgbClr val="FF0000"/>
                          </a:solidFill>
                          <a:effectLst/>
                          <a:latin typeface="Trebuchet MS" pitchFamily="34" charset="0"/>
                          <a:ea typeface="ヒラギノ角ゴ Pro W3" pitchFamily="-80" charset="-128"/>
                        </a:rPr>
                        <a:t>Funksjonshemminger</a:t>
                      </a:r>
                    </a:p>
                  </a:txBody>
                  <a:tcPr marL="68580" marR="68580" marT="34295" marB="3429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1329A9FC-6CC2-4AF9-AB18-A019CFD9C8D0}"/>
              </a:ext>
            </a:extLst>
          </p:cNvPr>
          <p:cNvSpPr>
            <a:spLocks noGrp="1" noChangeArrowheads="1"/>
          </p:cNvSpPr>
          <p:nvPr>
            <p:ph type="title"/>
          </p:nvPr>
        </p:nvSpPr>
        <p:spPr/>
        <p:txBody>
          <a:bodyPr rtlCol="0">
            <a:normAutofit/>
          </a:bodyPr>
          <a:lstStyle/>
          <a:p>
            <a:pPr>
              <a:defRPr/>
            </a:pPr>
            <a:r>
              <a:rPr lang="nb-NO" sz="2400">
                <a:solidFill>
                  <a:schemeClr val="tx2">
                    <a:satMod val="200000"/>
                  </a:schemeClr>
                </a:solidFill>
              </a:rPr>
              <a:t>ULIKE GRUPPER MED SÆRSKILTE OPPLÆRINGSBEHOV</a:t>
            </a:r>
          </a:p>
        </p:txBody>
      </p:sp>
      <p:graphicFrame>
        <p:nvGraphicFramePr>
          <p:cNvPr id="50191" name="Group 15">
            <a:extLst>
              <a:ext uri="{FF2B5EF4-FFF2-40B4-BE49-F238E27FC236}">
                <a16:creationId xmlns:a16="http://schemas.microsoft.com/office/drawing/2014/main" id="{AA8DF3DB-6DEF-4CB1-B7ED-9D7C54A2CB03}"/>
              </a:ext>
            </a:extLst>
          </p:cNvPr>
          <p:cNvGraphicFramePr>
            <a:graphicFrameLocks noGrp="1"/>
          </p:cNvGraphicFramePr>
          <p:nvPr>
            <p:ph type="tbl" idx="1"/>
          </p:nvPr>
        </p:nvGraphicFramePr>
        <p:xfrm>
          <a:off x="1657350" y="1428750"/>
          <a:ext cx="5829300" cy="3296841"/>
        </p:xfrm>
        <a:graphic>
          <a:graphicData uri="http://schemas.openxmlformats.org/drawingml/2006/table">
            <a:tbl>
              <a:tblPr/>
              <a:tblGrid>
                <a:gridCol w="2914650">
                  <a:extLst>
                    <a:ext uri="{9D8B030D-6E8A-4147-A177-3AD203B41FA5}">
                      <a16:colId xmlns:a16="http://schemas.microsoft.com/office/drawing/2014/main" val="20000"/>
                    </a:ext>
                  </a:extLst>
                </a:gridCol>
                <a:gridCol w="2914650">
                  <a:extLst>
                    <a:ext uri="{9D8B030D-6E8A-4147-A177-3AD203B41FA5}">
                      <a16:colId xmlns:a16="http://schemas.microsoft.com/office/drawing/2014/main" val="20001"/>
                    </a:ext>
                  </a:extLst>
                </a:gridCol>
              </a:tblGrid>
              <a:tr h="3296841">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nb-NO" sz="2100" b="1" i="0" u="none" strike="noStrike" cap="none" normalizeH="0" baseline="0" dirty="0">
                          <a:ln>
                            <a:noFill/>
                          </a:ln>
                          <a:solidFill>
                            <a:schemeClr val="tx1"/>
                          </a:solidFill>
                          <a:effectLst/>
                          <a:latin typeface="Trebuchet MS" pitchFamily="34" charset="0"/>
                          <a:ea typeface="ヒラギノ角ゴ Pro W3" pitchFamily="-80" charset="-128"/>
                        </a:rPr>
                        <a:t>Lærevansker </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nb-NO" sz="1800" b="0" i="0" u="none" strike="noStrike" cap="none" normalizeH="0" baseline="0" dirty="0">
                          <a:ln>
                            <a:noFill/>
                          </a:ln>
                          <a:solidFill>
                            <a:srgbClr val="FF0000"/>
                          </a:solidFill>
                          <a:effectLst/>
                          <a:latin typeface="Trebuchet MS" pitchFamily="34" charset="0"/>
                          <a:ea typeface="ヒラギノ角ゴ Pro W3" pitchFamily="-80" charset="-128"/>
                        </a:rPr>
                        <a:t>Spesifikke</a:t>
                      </a:r>
                    </a:p>
                    <a:p>
                      <a:pPr marL="0" marR="0" lvl="0" indent="0" algn="l" defTabSz="914400" rtl="0" eaLnBrk="0" fontAlgn="base" latinLnBrk="0" hangingPunct="0">
                        <a:lnSpc>
                          <a:spcPct val="100000"/>
                        </a:lnSpc>
                        <a:spcBef>
                          <a:spcPct val="20000"/>
                        </a:spcBef>
                        <a:spcAft>
                          <a:spcPct val="0"/>
                        </a:spcAft>
                        <a:buClrTx/>
                        <a:buSzTx/>
                        <a:buFontTx/>
                        <a:buChar char="-"/>
                        <a:tabLst/>
                      </a:pPr>
                      <a:r>
                        <a:rPr kumimoji="0" lang="nb-NO" sz="1500" b="0" i="0" u="none" strike="noStrike" cap="none" normalizeH="0" baseline="0" dirty="0">
                          <a:ln>
                            <a:noFill/>
                          </a:ln>
                          <a:solidFill>
                            <a:schemeClr val="tx1"/>
                          </a:solidFill>
                          <a:effectLst/>
                          <a:latin typeface="Trebuchet MS" pitchFamily="34" charset="0"/>
                          <a:ea typeface="ヒラギノ角ゴ Pro W3" pitchFamily="-80" charset="-128"/>
                        </a:rPr>
                        <a:t> gjelder ett område</a:t>
                      </a: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nb-NO" sz="1500" b="0" i="0" u="none" strike="noStrike" cap="none" normalizeH="0" baseline="0" dirty="0">
                        <a:ln>
                          <a:noFill/>
                        </a:ln>
                        <a:solidFill>
                          <a:schemeClr val="tx1"/>
                        </a:solidFill>
                        <a:effectLst/>
                        <a:latin typeface="Trebuchet MS" pitchFamily="34" charset="0"/>
                        <a:ea typeface="ヒラギノ角ゴ Pro W3" pitchFamily="-80" charset="-128"/>
                      </a:endParaRP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nb-NO" sz="1800" b="0" i="0" u="none" strike="noStrike" cap="none" normalizeH="0" baseline="0" dirty="0">
                        <a:ln>
                          <a:noFill/>
                        </a:ln>
                        <a:solidFill>
                          <a:schemeClr val="tx1"/>
                        </a:solidFill>
                        <a:effectLst/>
                        <a:latin typeface="Trebuchet MS" pitchFamily="34" charset="0"/>
                        <a:ea typeface="ヒラギノ角ゴ Pro W3" pitchFamily="-80" charset="-128"/>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nb-NO" sz="1800" b="0" i="0" u="none" strike="noStrike" cap="none" normalizeH="0" baseline="0" dirty="0">
                          <a:ln>
                            <a:noFill/>
                          </a:ln>
                          <a:solidFill>
                            <a:srgbClr val="FF0000"/>
                          </a:solidFill>
                          <a:effectLst/>
                          <a:latin typeface="Trebuchet MS" pitchFamily="34" charset="0"/>
                          <a:ea typeface="ヒラギノ角ゴ Pro W3" pitchFamily="-80" charset="-128"/>
                        </a:rPr>
                        <a:t>Generelle </a:t>
                      </a:r>
                    </a:p>
                    <a:p>
                      <a:pPr marL="0" marR="0" lvl="0" indent="0" algn="l" defTabSz="914400" rtl="0" eaLnBrk="0" fontAlgn="base" latinLnBrk="0" hangingPunct="0">
                        <a:lnSpc>
                          <a:spcPct val="100000"/>
                        </a:lnSpc>
                        <a:spcBef>
                          <a:spcPct val="20000"/>
                        </a:spcBef>
                        <a:spcAft>
                          <a:spcPct val="0"/>
                        </a:spcAft>
                        <a:buClrTx/>
                        <a:buSzTx/>
                        <a:buFontTx/>
                        <a:buChar char="-"/>
                        <a:tabLst/>
                      </a:pPr>
                      <a:r>
                        <a:rPr kumimoji="0" lang="nb-NO" sz="1500" b="0" i="0" u="none" strike="noStrike" cap="none" normalizeH="0" baseline="0" dirty="0">
                          <a:ln>
                            <a:noFill/>
                          </a:ln>
                          <a:solidFill>
                            <a:schemeClr val="tx1"/>
                          </a:solidFill>
                          <a:effectLst/>
                          <a:latin typeface="Trebuchet MS" pitchFamily="34" charset="0"/>
                          <a:ea typeface="ヒラギノ角ゴ Pro W3" pitchFamily="-80" charset="-128"/>
                        </a:rPr>
                        <a:t> gjelder alle områder</a:t>
                      </a: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nb-NO" sz="1500" b="0" i="0" u="none" strike="noStrike" cap="none" normalizeH="0" baseline="0" dirty="0">
                        <a:ln>
                          <a:noFill/>
                        </a:ln>
                        <a:solidFill>
                          <a:schemeClr val="tx1"/>
                        </a:solidFill>
                        <a:effectLst/>
                        <a:latin typeface="Trebuchet MS" pitchFamily="34" charset="0"/>
                        <a:ea typeface="ヒラギノ角ゴ Pro W3" pitchFamily="-80" charset="-128"/>
                      </a:endParaRP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nb-NO" sz="1500" b="0" i="0" u="none" strike="noStrike" cap="none" normalizeH="0" baseline="0" dirty="0">
                        <a:ln>
                          <a:noFill/>
                        </a:ln>
                        <a:solidFill>
                          <a:schemeClr val="tx1"/>
                        </a:solidFill>
                        <a:effectLst/>
                        <a:latin typeface="Trebuchet MS" pitchFamily="34" charset="0"/>
                        <a:ea typeface="ヒラギノ角ゴ Pro W3" pitchFamily="-80" charset="-128"/>
                      </a:endParaRPr>
                    </a:p>
                  </a:txBody>
                  <a:tcPr marL="68580" marR="68580" marT="34295" marB="3429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nb-NO" sz="2100" b="1" i="0" u="none" strike="noStrike" cap="none" normalizeH="0" baseline="0" dirty="0">
                          <a:ln>
                            <a:noFill/>
                          </a:ln>
                          <a:solidFill>
                            <a:schemeClr val="tx1"/>
                          </a:solidFill>
                          <a:effectLst/>
                          <a:latin typeface="Trebuchet MS" pitchFamily="34" charset="0"/>
                          <a:ea typeface="ヒラギノ角ゴ Pro W3" pitchFamily="-80" charset="-128"/>
                        </a:rPr>
                        <a:t>Funksjonshemminger</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nb-NO" sz="1800" b="0" i="0" u="none" strike="noStrike" cap="none" normalizeH="0" baseline="0" dirty="0">
                          <a:ln>
                            <a:noFill/>
                          </a:ln>
                          <a:solidFill>
                            <a:srgbClr val="FF0000"/>
                          </a:solidFill>
                          <a:effectLst/>
                          <a:latin typeface="Trebuchet MS" pitchFamily="34" charset="0"/>
                          <a:ea typeface="ヒラギノ角ゴ Pro W3" pitchFamily="-80" charset="-128"/>
                        </a:rPr>
                        <a:t>Sansemessige</a:t>
                      </a:r>
                    </a:p>
                    <a:p>
                      <a:pPr marL="0" marR="0" lvl="0" indent="0" algn="l" defTabSz="914400" rtl="0" eaLnBrk="0" fontAlgn="base" latinLnBrk="0" hangingPunct="0">
                        <a:lnSpc>
                          <a:spcPct val="100000"/>
                        </a:lnSpc>
                        <a:spcBef>
                          <a:spcPct val="20000"/>
                        </a:spcBef>
                        <a:spcAft>
                          <a:spcPct val="0"/>
                        </a:spcAft>
                        <a:buClrTx/>
                        <a:buSzTx/>
                        <a:buFontTx/>
                        <a:buChar char="-"/>
                        <a:tabLst/>
                      </a:pPr>
                      <a:endParaRPr kumimoji="0" lang="nb-NO" sz="1500" b="0" i="0" u="none" strike="noStrike" cap="none" normalizeH="0" baseline="0" dirty="0">
                        <a:ln>
                          <a:noFill/>
                        </a:ln>
                        <a:solidFill>
                          <a:schemeClr val="tx1"/>
                        </a:solidFill>
                        <a:effectLst/>
                        <a:latin typeface="Trebuchet MS" pitchFamily="34" charset="0"/>
                        <a:ea typeface="ヒラギノ角ゴ Pro W3" pitchFamily="-80" charset="-128"/>
                      </a:endParaRP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nb-NO" sz="1800" b="0" i="0" u="none" strike="noStrike" cap="none" normalizeH="0" baseline="0" dirty="0">
                        <a:ln>
                          <a:noFill/>
                        </a:ln>
                        <a:solidFill>
                          <a:schemeClr val="tx1"/>
                        </a:solidFill>
                        <a:effectLst/>
                        <a:latin typeface="Trebuchet MS" pitchFamily="34" charset="0"/>
                        <a:ea typeface="ヒラギノ角ゴ Pro W3" pitchFamily="-80" charset="-128"/>
                      </a:endParaRP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nb-NO" sz="1800" b="0" i="0" u="none" strike="noStrike" cap="none" normalizeH="0" baseline="0" dirty="0">
                        <a:ln>
                          <a:noFill/>
                        </a:ln>
                        <a:solidFill>
                          <a:schemeClr val="tx1"/>
                        </a:solidFill>
                        <a:effectLst/>
                        <a:latin typeface="Trebuchet MS" pitchFamily="34" charset="0"/>
                        <a:ea typeface="ヒラギノ角ゴ Pro W3" pitchFamily="-80" charset="-128"/>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nb-NO" sz="1800" b="0" i="0" u="none" strike="noStrike" cap="none" normalizeH="0" baseline="0" dirty="0">
                          <a:ln>
                            <a:noFill/>
                          </a:ln>
                          <a:solidFill>
                            <a:srgbClr val="FF0000"/>
                          </a:solidFill>
                          <a:effectLst/>
                          <a:latin typeface="Trebuchet MS" pitchFamily="34" charset="0"/>
                          <a:ea typeface="ヒラギノ角ゴ Pro W3" pitchFamily="-80" charset="-128"/>
                        </a:rPr>
                        <a:t>Sammensatte</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nb-NO" sz="1800" b="0" i="0" u="none" strike="noStrike" cap="none" normalizeH="0" baseline="0" dirty="0">
                          <a:ln>
                            <a:noFill/>
                          </a:ln>
                          <a:solidFill>
                            <a:srgbClr val="FF0000"/>
                          </a:solidFill>
                          <a:effectLst/>
                          <a:latin typeface="Trebuchet MS" pitchFamily="34" charset="0"/>
                          <a:ea typeface="ヒラギノ角ゴ Pro W3" pitchFamily="-80" charset="-128"/>
                        </a:rPr>
                        <a:t>Skjulte</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nb-NO" sz="1800" b="0" i="0" u="none" strike="noStrike" cap="none" normalizeH="0" baseline="0" dirty="0">
                          <a:ln>
                            <a:noFill/>
                          </a:ln>
                          <a:solidFill>
                            <a:srgbClr val="FF0000"/>
                          </a:solidFill>
                          <a:effectLst/>
                          <a:latin typeface="Trebuchet MS" pitchFamily="34" charset="0"/>
                          <a:ea typeface="ヒラギノ角ゴ Pro W3" pitchFamily="-80" charset="-128"/>
                        </a:rPr>
                        <a:t>Syndromer</a:t>
                      </a:r>
                      <a:r>
                        <a:rPr kumimoji="0" lang="nb-NO" sz="2100" b="0" i="0" u="none" strike="noStrike" cap="none" normalizeH="0" baseline="0" dirty="0">
                          <a:ln>
                            <a:noFill/>
                          </a:ln>
                          <a:solidFill>
                            <a:srgbClr val="FF0000"/>
                          </a:solidFill>
                          <a:effectLst/>
                          <a:latin typeface="Trebuchet MS" pitchFamily="34" charset="0"/>
                          <a:ea typeface="ヒラギノ角ゴ Pro W3" pitchFamily="-80" charset="-128"/>
                        </a:rPr>
                        <a:t> </a:t>
                      </a:r>
                    </a:p>
                  </a:txBody>
                  <a:tcPr marL="68580" marR="68580" marT="34295" marB="3429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C1564A2C-386A-4BC4-8BC4-633EFA408400}"/>
              </a:ext>
            </a:extLst>
          </p:cNvPr>
          <p:cNvSpPr>
            <a:spLocks noGrp="1" noChangeArrowheads="1"/>
          </p:cNvSpPr>
          <p:nvPr>
            <p:ph type="title"/>
          </p:nvPr>
        </p:nvSpPr>
        <p:spPr/>
        <p:txBody>
          <a:bodyPr rtlCol="0">
            <a:normAutofit/>
          </a:bodyPr>
          <a:lstStyle/>
          <a:p>
            <a:pPr>
              <a:defRPr/>
            </a:pPr>
            <a:r>
              <a:rPr lang="nb-NO" sz="2400">
                <a:solidFill>
                  <a:schemeClr val="tx2">
                    <a:satMod val="200000"/>
                  </a:schemeClr>
                </a:solidFill>
              </a:rPr>
              <a:t>ULIKE GRUPPER MED SÆRSKILTE OPPLÆRINGSBEHOV</a:t>
            </a:r>
          </a:p>
        </p:txBody>
      </p:sp>
      <p:graphicFrame>
        <p:nvGraphicFramePr>
          <p:cNvPr id="50191" name="Group 15">
            <a:extLst>
              <a:ext uri="{FF2B5EF4-FFF2-40B4-BE49-F238E27FC236}">
                <a16:creationId xmlns:a16="http://schemas.microsoft.com/office/drawing/2014/main" id="{48CC15FC-515E-437B-AC64-89DAEC100D44}"/>
              </a:ext>
            </a:extLst>
          </p:cNvPr>
          <p:cNvGraphicFramePr>
            <a:graphicFrameLocks noGrp="1"/>
          </p:cNvGraphicFramePr>
          <p:nvPr>
            <p:ph type="tbl" idx="1"/>
          </p:nvPr>
        </p:nvGraphicFramePr>
        <p:xfrm>
          <a:off x="1657350" y="1428750"/>
          <a:ext cx="5829300" cy="3296841"/>
        </p:xfrm>
        <a:graphic>
          <a:graphicData uri="http://schemas.openxmlformats.org/drawingml/2006/table">
            <a:tbl>
              <a:tblPr/>
              <a:tblGrid>
                <a:gridCol w="2914650">
                  <a:extLst>
                    <a:ext uri="{9D8B030D-6E8A-4147-A177-3AD203B41FA5}">
                      <a16:colId xmlns:a16="http://schemas.microsoft.com/office/drawing/2014/main" val="20000"/>
                    </a:ext>
                  </a:extLst>
                </a:gridCol>
                <a:gridCol w="2914650">
                  <a:extLst>
                    <a:ext uri="{9D8B030D-6E8A-4147-A177-3AD203B41FA5}">
                      <a16:colId xmlns:a16="http://schemas.microsoft.com/office/drawing/2014/main" val="20001"/>
                    </a:ext>
                  </a:extLst>
                </a:gridCol>
              </a:tblGrid>
              <a:tr h="3296841">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nb-NO" sz="2100" b="1" i="0" u="none" strike="noStrike" cap="none" normalizeH="0" baseline="0">
                          <a:ln>
                            <a:noFill/>
                          </a:ln>
                          <a:solidFill>
                            <a:schemeClr val="tx1"/>
                          </a:solidFill>
                          <a:effectLst/>
                          <a:latin typeface="Trebuchet MS" pitchFamily="34" charset="0"/>
                          <a:ea typeface="ヒラギノ角ゴ Pro W3" pitchFamily="-80" charset="-128"/>
                        </a:rPr>
                        <a:t>Lærevansker </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nb-NO" sz="1800" b="0" i="0" u="none" strike="noStrike" cap="none" normalizeH="0" baseline="0">
                          <a:ln>
                            <a:noFill/>
                          </a:ln>
                          <a:solidFill>
                            <a:schemeClr val="tx1"/>
                          </a:solidFill>
                          <a:effectLst/>
                          <a:latin typeface="Trebuchet MS" pitchFamily="34" charset="0"/>
                          <a:ea typeface="ヒラギノ角ゴ Pro W3" pitchFamily="-80" charset="-128"/>
                        </a:rPr>
                        <a:t>Spesifikke</a:t>
                      </a:r>
                    </a:p>
                    <a:p>
                      <a:pPr marL="0" marR="0" lvl="0" indent="0" algn="l" defTabSz="914400" rtl="0" eaLnBrk="0" fontAlgn="base" latinLnBrk="0" hangingPunct="0">
                        <a:lnSpc>
                          <a:spcPct val="100000"/>
                        </a:lnSpc>
                        <a:spcBef>
                          <a:spcPct val="20000"/>
                        </a:spcBef>
                        <a:spcAft>
                          <a:spcPct val="0"/>
                        </a:spcAft>
                        <a:buClrTx/>
                        <a:buSzTx/>
                        <a:buFontTx/>
                        <a:buChar char="-"/>
                        <a:tabLst/>
                      </a:pPr>
                      <a:r>
                        <a:rPr kumimoji="0" lang="nb-NO" sz="1500" b="0" i="0" u="none" strike="noStrike" cap="none" normalizeH="0" baseline="0">
                          <a:ln>
                            <a:noFill/>
                          </a:ln>
                          <a:solidFill>
                            <a:schemeClr val="tx1"/>
                          </a:solidFill>
                          <a:effectLst/>
                          <a:latin typeface="Trebuchet MS" pitchFamily="34" charset="0"/>
                          <a:ea typeface="ヒラギノ角ゴ Pro W3" pitchFamily="-80" charset="-128"/>
                        </a:rPr>
                        <a:t>Lese- og skrivevansker</a:t>
                      </a:r>
                    </a:p>
                    <a:p>
                      <a:pPr marL="0" marR="0" lvl="0" indent="0" algn="l" defTabSz="914400" rtl="0" eaLnBrk="0" fontAlgn="base" latinLnBrk="0" hangingPunct="0">
                        <a:lnSpc>
                          <a:spcPct val="100000"/>
                        </a:lnSpc>
                        <a:spcBef>
                          <a:spcPct val="20000"/>
                        </a:spcBef>
                        <a:spcAft>
                          <a:spcPct val="0"/>
                        </a:spcAft>
                        <a:buClrTx/>
                        <a:buSzTx/>
                        <a:buFontTx/>
                        <a:buChar char="-"/>
                        <a:tabLst/>
                      </a:pPr>
                      <a:r>
                        <a:rPr kumimoji="0" lang="nb-NO" sz="1500" b="0" i="0" u="none" strike="noStrike" cap="none" normalizeH="0" baseline="0">
                          <a:ln>
                            <a:noFill/>
                          </a:ln>
                          <a:solidFill>
                            <a:schemeClr val="tx1"/>
                          </a:solidFill>
                          <a:effectLst/>
                          <a:latin typeface="Trebuchet MS" pitchFamily="34" charset="0"/>
                          <a:ea typeface="ヒラギノ角ゴ Pro W3" pitchFamily="-80" charset="-128"/>
                        </a:rPr>
                        <a:t>Språkvansker</a:t>
                      </a: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nb-NO" sz="1800" b="0" i="0" u="none" strike="noStrike" cap="none" normalizeH="0" baseline="0">
                        <a:ln>
                          <a:noFill/>
                        </a:ln>
                        <a:solidFill>
                          <a:schemeClr val="tx1"/>
                        </a:solidFill>
                        <a:effectLst/>
                        <a:latin typeface="Trebuchet MS" pitchFamily="34" charset="0"/>
                        <a:ea typeface="ヒラギノ角ゴ Pro W3" pitchFamily="-80" charset="-128"/>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nb-NO" sz="1800" b="0" i="0" u="none" strike="noStrike" cap="none" normalizeH="0" baseline="0">
                          <a:ln>
                            <a:noFill/>
                          </a:ln>
                          <a:solidFill>
                            <a:schemeClr val="tx1"/>
                          </a:solidFill>
                          <a:effectLst/>
                          <a:latin typeface="Trebuchet MS" pitchFamily="34" charset="0"/>
                          <a:ea typeface="ヒラギノ角ゴ Pro W3" pitchFamily="-80" charset="-128"/>
                        </a:rPr>
                        <a:t>Generelle </a:t>
                      </a:r>
                    </a:p>
                    <a:p>
                      <a:pPr marL="0" marR="0" lvl="0" indent="0" algn="l" defTabSz="914400" rtl="0" eaLnBrk="0" fontAlgn="base" latinLnBrk="0" hangingPunct="0">
                        <a:lnSpc>
                          <a:spcPct val="100000"/>
                        </a:lnSpc>
                        <a:spcBef>
                          <a:spcPct val="20000"/>
                        </a:spcBef>
                        <a:spcAft>
                          <a:spcPct val="0"/>
                        </a:spcAft>
                        <a:buClrTx/>
                        <a:buSzTx/>
                        <a:buFontTx/>
                        <a:buChar char="-"/>
                        <a:tabLst/>
                      </a:pPr>
                      <a:r>
                        <a:rPr kumimoji="0" lang="nb-NO" sz="1500" b="0" i="0" u="none" strike="noStrike" cap="none" normalizeH="0" baseline="0">
                          <a:ln>
                            <a:noFill/>
                          </a:ln>
                          <a:solidFill>
                            <a:schemeClr val="tx1"/>
                          </a:solidFill>
                          <a:effectLst/>
                          <a:latin typeface="Trebuchet MS" pitchFamily="34" charset="0"/>
                          <a:ea typeface="ヒラギノ角ゴ Pro W3" pitchFamily="-80" charset="-128"/>
                        </a:rPr>
                        <a:t>Generelle lærevansker</a:t>
                      </a:r>
                    </a:p>
                    <a:p>
                      <a:pPr marL="0" marR="0" lvl="0" indent="0" algn="l" defTabSz="914400" rtl="0" eaLnBrk="0" fontAlgn="base" latinLnBrk="0" hangingPunct="0">
                        <a:lnSpc>
                          <a:spcPct val="100000"/>
                        </a:lnSpc>
                        <a:spcBef>
                          <a:spcPct val="20000"/>
                        </a:spcBef>
                        <a:spcAft>
                          <a:spcPct val="0"/>
                        </a:spcAft>
                        <a:buClrTx/>
                        <a:buSzTx/>
                        <a:buFontTx/>
                        <a:buChar char="-"/>
                        <a:tabLst/>
                      </a:pPr>
                      <a:r>
                        <a:rPr kumimoji="0" lang="nb-NO" sz="1500" b="0" i="0" u="none" strike="noStrike" cap="none" normalizeH="0" baseline="0">
                          <a:ln>
                            <a:noFill/>
                          </a:ln>
                          <a:solidFill>
                            <a:schemeClr val="tx1"/>
                          </a:solidFill>
                          <a:effectLst/>
                          <a:latin typeface="Trebuchet MS" pitchFamily="34" charset="0"/>
                          <a:ea typeface="ヒラギノ角ゴ Pro W3" pitchFamily="-80" charset="-128"/>
                        </a:rPr>
                        <a:t>Psykososiale lærevansker</a:t>
                      </a:r>
                    </a:p>
                    <a:p>
                      <a:pPr marL="0" marR="0" lvl="0" indent="0" algn="l" defTabSz="914400" rtl="0" eaLnBrk="0" fontAlgn="base" latinLnBrk="0" hangingPunct="0">
                        <a:lnSpc>
                          <a:spcPct val="100000"/>
                        </a:lnSpc>
                        <a:spcBef>
                          <a:spcPct val="20000"/>
                        </a:spcBef>
                        <a:spcAft>
                          <a:spcPct val="0"/>
                        </a:spcAft>
                        <a:buClrTx/>
                        <a:buSzTx/>
                        <a:buFontTx/>
                        <a:buChar char="-"/>
                        <a:tabLst/>
                      </a:pPr>
                      <a:r>
                        <a:rPr kumimoji="0" lang="nb-NO" sz="1500" b="0" i="0" u="none" strike="noStrike" cap="none" normalizeH="0" baseline="0">
                          <a:ln>
                            <a:noFill/>
                          </a:ln>
                          <a:solidFill>
                            <a:schemeClr val="tx1"/>
                          </a:solidFill>
                          <a:effectLst/>
                          <a:latin typeface="Trebuchet MS" pitchFamily="34" charset="0"/>
                          <a:ea typeface="ヒラギノ角ゴ Pro W3" pitchFamily="-80" charset="-128"/>
                        </a:rPr>
                        <a:t>Psykisk utviklingshemming</a:t>
                      </a: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nb-NO" sz="1500" b="0" i="0" u="none" strike="noStrike" cap="none" normalizeH="0" baseline="0">
                        <a:ln>
                          <a:noFill/>
                        </a:ln>
                        <a:solidFill>
                          <a:schemeClr val="tx1"/>
                        </a:solidFill>
                        <a:effectLst/>
                        <a:latin typeface="Trebuchet MS" pitchFamily="34" charset="0"/>
                        <a:ea typeface="ヒラギノ角ゴ Pro W3" pitchFamily="-80" charset="-128"/>
                      </a:endParaRP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nb-NO" sz="1500" b="0" i="0" u="none" strike="noStrike" cap="none" normalizeH="0" baseline="0">
                        <a:ln>
                          <a:noFill/>
                        </a:ln>
                        <a:solidFill>
                          <a:schemeClr val="tx1"/>
                        </a:solidFill>
                        <a:effectLst/>
                        <a:latin typeface="Trebuchet MS" pitchFamily="34" charset="0"/>
                        <a:ea typeface="ヒラギノ角ゴ Pro W3" pitchFamily="-80" charset="-128"/>
                      </a:endParaRPr>
                    </a:p>
                  </a:txBody>
                  <a:tcPr marL="68580" marR="68580" marT="34295" marB="3429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nb-NO" sz="2100" b="1" i="0" u="none" strike="noStrike" cap="none" normalizeH="0" baseline="0">
                          <a:ln>
                            <a:noFill/>
                          </a:ln>
                          <a:solidFill>
                            <a:schemeClr val="tx1"/>
                          </a:solidFill>
                          <a:effectLst/>
                          <a:latin typeface="Trebuchet MS" pitchFamily="34" charset="0"/>
                          <a:ea typeface="ヒラギノ角ゴ Pro W3" pitchFamily="-80" charset="-128"/>
                        </a:rPr>
                        <a:t>Funksjonshemminger</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nb-NO" sz="1800" b="0" i="0" u="none" strike="noStrike" cap="none" normalizeH="0" baseline="0">
                          <a:ln>
                            <a:noFill/>
                          </a:ln>
                          <a:solidFill>
                            <a:schemeClr val="tx1"/>
                          </a:solidFill>
                          <a:effectLst/>
                          <a:latin typeface="Trebuchet MS" pitchFamily="34" charset="0"/>
                          <a:ea typeface="ヒラギノ角ゴ Pro W3" pitchFamily="-80" charset="-128"/>
                        </a:rPr>
                        <a:t>Sansemessige</a:t>
                      </a:r>
                    </a:p>
                    <a:p>
                      <a:pPr marL="0" marR="0" lvl="0" indent="0" algn="l" defTabSz="914400" rtl="0" eaLnBrk="0" fontAlgn="base" latinLnBrk="0" hangingPunct="0">
                        <a:lnSpc>
                          <a:spcPct val="100000"/>
                        </a:lnSpc>
                        <a:spcBef>
                          <a:spcPct val="20000"/>
                        </a:spcBef>
                        <a:spcAft>
                          <a:spcPct val="0"/>
                        </a:spcAft>
                        <a:buClrTx/>
                        <a:buSzTx/>
                        <a:buFontTx/>
                        <a:buChar char="-"/>
                        <a:tabLst/>
                      </a:pPr>
                      <a:r>
                        <a:rPr kumimoji="0" lang="nb-NO" sz="1500" b="0" i="0" u="none" strike="noStrike" cap="none" normalizeH="0" baseline="0">
                          <a:ln>
                            <a:noFill/>
                          </a:ln>
                          <a:solidFill>
                            <a:schemeClr val="tx1"/>
                          </a:solidFill>
                          <a:effectLst/>
                          <a:latin typeface="Trebuchet MS" pitchFamily="34" charset="0"/>
                          <a:ea typeface="ヒラギノ角ゴ Pro W3" pitchFamily="-80" charset="-128"/>
                        </a:rPr>
                        <a:t>Hørselsvansker</a:t>
                      </a:r>
                    </a:p>
                    <a:p>
                      <a:pPr marL="0" marR="0" lvl="0" indent="0" algn="l" defTabSz="914400" rtl="0" eaLnBrk="0" fontAlgn="base" latinLnBrk="0" hangingPunct="0">
                        <a:lnSpc>
                          <a:spcPct val="100000"/>
                        </a:lnSpc>
                        <a:spcBef>
                          <a:spcPct val="20000"/>
                        </a:spcBef>
                        <a:spcAft>
                          <a:spcPct val="0"/>
                        </a:spcAft>
                        <a:buClrTx/>
                        <a:buSzTx/>
                        <a:buFontTx/>
                        <a:buChar char="-"/>
                        <a:tabLst/>
                      </a:pPr>
                      <a:r>
                        <a:rPr kumimoji="0" lang="nb-NO" sz="1500" b="0" i="0" u="none" strike="noStrike" cap="none" normalizeH="0" baseline="0">
                          <a:ln>
                            <a:noFill/>
                          </a:ln>
                          <a:solidFill>
                            <a:schemeClr val="tx1"/>
                          </a:solidFill>
                          <a:effectLst/>
                          <a:latin typeface="Trebuchet MS" pitchFamily="34" charset="0"/>
                          <a:ea typeface="ヒラギノ角ゴ Pro W3" pitchFamily="-80" charset="-128"/>
                        </a:rPr>
                        <a:t>Synsvansker</a:t>
                      </a:r>
                    </a:p>
                    <a:p>
                      <a:pPr marL="0" marR="0" lvl="0" indent="0" algn="l" defTabSz="914400" rtl="0" eaLnBrk="0" fontAlgn="base" latinLnBrk="0" hangingPunct="0">
                        <a:lnSpc>
                          <a:spcPct val="100000"/>
                        </a:lnSpc>
                        <a:spcBef>
                          <a:spcPct val="20000"/>
                        </a:spcBef>
                        <a:spcAft>
                          <a:spcPct val="0"/>
                        </a:spcAft>
                        <a:buClrTx/>
                        <a:buSzTx/>
                        <a:buFontTx/>
                        <a:buChar char="-"/>
                        <a:tabLst/>
                      </a:pPr>
                      <a:r>
                        <a:rPr kumimoji="0" lang="nb-NO" sz="1500" b="0" i="0" u="none" strike="noStrike" cap="none" normalizeH="0" baseline="0">
                          <a:ln>
                            <a:noFill/>
                          </a:ln>
                          <a:solidFill>
                            <a:schemeClr val="tx1"/>
                          </a:solidFill>
                          <a:effectLst/>
                          <a:latin typeface="Trebuchet MS" pitchFamily="34" charset="0"/>
                          <a:ea typeface="ヒラギノ角ゴ Pro W3" pitchFamily="-80" charset="-128"/>
                        </a:rPr>
                        <a:t>Fysiske funksj.h./bevegelsesv.</a:t>
                      </a: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nb-NO" sz="1800" b="0" i="0" u="none" strike="noStrike" cap="none" normalizeH="0" baseline="0">
                        <a:ln>
                          <a:noFill/>
                        </a:ln>
                        <a:solidFill>
                          <a:schemeClr val="tx1"/>
                        </a:solidFill>
                        <a:effectLst/>
                        <a:latin typeface="Trebuchet MS" pitchFamily="34" charset="0"/>
                        <a:ea typeface="ヒラギノ角ゴ Pro W3" pitchFamily="-80" charset="-128"/>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nb-NO" sz="1800" b="0" i="0" u="none" strike="noStrike" cap="none" normalizeH="0" baseline="0">
                          <a:ln>
                            <a:noFill/>
                          </a:ln>
                          <a:solidFill>
                            <a:schemeClr val="tx1"/>
                          </a:solidFill>
                          <a:effectLst/>
                          <a:latin typeface="Trebuchet MS" pitchFamily="34" charset="0"/>
                          <a:ea typeface="ヒラギノ角ゴ Pro W3" pitchFamily="-80" charset="-128"/>
                        </a:rPr>
                        <a:t>Sammensatte</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nb-NO" sz="1800" b="0" i="0" u="none" strike="noStrike" cap="none" normalizeH="0" baseline="0">
                          <a:ln>
                            <a:noFill/>
                          </a:ln>
                          <a:solidFill>
                            <a:schemeClr val="tx1"/>
                          </a:solidFill>
                          <a:effectLst/>
                          <a:latin typeface="Trebuchet MS" pitchFamily="34" charset="0"/>
                          <a:ea typeface="ヒラギノ角ゴ Pro W3" pitchFamily="-80" charset="-128"/>
                        </a:rPr>
                        <a:t>Skjulte</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nb-NO" sz="1800" b="0" i="0" u="none" strike="noStrike" cap="none" normalizeH="0" baseline="0">
                          <a:ln>
                            <a:noFill/>
                          </a:ln>
                          <a:solidFill>
                            <a:schemeClr val="tx1"/>
                          </a:solidFill>
                          <a:effectLst/>
                          <a:latin typeface="Trebuchet MS" pitchFamily="34" charset="0"/>
                          <a:ea typeface="ヒラギノ角ゴ Pro W3" pitchFamily="-80" charset="-128"/>
                        </a:rPr>
                        <a:t>Syndromer</a:t>
                      </a:r>
                      <a:r>
                        <a:rPr kumimoji="0" lang="nb-NO" sz="2100" b="0" i="0" u="none" strike="noStrike" cap="none" normalizeH="0" baseline="0">
                          <a:ln>
                            <a:noFill/>
                          </a:ln>
                          <a:solidFill>
                            <a:schemeClr val="tx1"/>
                          </a:solidFill>
                          <a:effectLst/>
                          <a:latin typeface="Trebuchet MS" pitchFamily="34" charset="0"/>
                          <a:ea typeface="ヒラギノ角ゴ Pro W3" pitchFamily="-80" charset="-128"/>
                        </a:rPr>
                        <a:t> </a:t>
                      </a:r>
                    </a:p>
                  </a:txBody>
                  <a:tcPr marL="68580" marR="68580" marT="34295" marB="3429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4A522D9A-3184-4521-BA6D-0BA9B2A863D9}"/>
              </a:ext>
            </a:extLst>
          </p:cNvPr>
          <p:cNvSpPr>
            <a:spLocks noGrp="1" noChangeArrowheads="1"/>
          </p:cNvSpPr>
          <p:nvPr>
            <p:ph type="title"/>
          </p:nvPr>
        </p:nvSpPr>
        <p:spPr>
          <a:xfrm>
            <a:off x="774265" y="461147"/>
            <a:ext cx="5829300" cy="539354"/>
          </a:xfrm>
        </p:spPr>
        <p:txBody>
          <a:bodyPr rtlCol="0">
            <a:normAutofit fontScale="90000"/>
          </a:bodyPr>
          <a:lstStyle/>
          <a:p>
            <a:pPr>
              <a:defRPr/>
            </a:pPr>
            <a:r>
              <a:rPr lang="nb-NO" dirty="0">
                <a:solidFill>
                  <a:schemeClr val="tx2">
                    <a:satMod val="200000"/>
                  </a:schemeClr>
                </a:solidFill>
              </a:rPr>
              <a:t>LÆREVANSKER</a:t>
            </a:r>
          </a:p>
        </p:txBody>
      </p:sp>
      <p:sp>
        <p:nvSpPr>
          <p:cNvPr id="52227" name="Rectangle 3">
            <a:extLst>
              <a:ext uri="{FF2B5EF4-FFF2-40B4-BE49-F238E27FC236}">
                <a16:creationId xmlns:a16="http://schemas.microsoft.com/office/drawing/2014/main" id="{6F59C63D-1561-43AD-94B8-306EDC6FAF32}"/>
              </a:ext>
            </a:extLst>
          </p:cNvPr>
          <p:cNvSpPr>
            <a:spLocks noGrp="1" noChangeArrowheads="1"/>
          </p:cNvSpPr>
          <p:nvPr>
            <p:ph idx="1"/>
          </p:nvPr>
        </p:nvSpPr>
        <p:spPr bwMode="auto">
          <a:xfrm>
            <a:off x="830633" y="1175867"/>
            <a:ext cx="5829300" cy="3401615"/>
          </a:xfrm>
        </p:spPr>
        <p:txBody>
          <a:bodyPr wrap="square" numCol="1" anchor="t" anchorCtr="0" compatLnSpc="1">
            <a:prstTxWarp prst="textNoShape">
              <a:avLst/>
            </a:prstTxWarp>
          </a:bodyPr>
          <a:lstStyle/>
          <a:p>
            <a:r>
              <a:rPr lang="nb-NO" altLang="nb-NO" dirty="0"/>
              <a:t>Typer lærevansker</a:t>
            </a:r>
          </a:p>
          <a:p>
            <a:pPr lvl="1"/>
            <a:r>
              <a:rPr lang="nb-NO" altLang="nb-NO" dirty="0"/>
              <a:t>Spesifikke</a:t>
            </a:r>
          </a:p>
          <a:p>
            <a:pPr lvl="2"/>
            <a:r>
              <a:rPr lang="nb-NO" altLang="nb-NO" dirty="0"/>
              <a:t>Ikke samsvar mellom elevens prestasjoner på ett område og evnen til innlæring for øvrig</a:t>
            </a:r>
          </a:p>
          <a:p>
            <a:pPr lvl="1"/>
            <a:r>
              <a:rPr lang="nb-NO" altLang="nb-NO" dirty="0"/>
              <a:t>Generelle</a:t>
            </a:r>
          </a:p>
          <a:p>
            <a:pPr lvl="2"/>
            <a:r>
              <a:rPr lang="nb-NO" altLang="nb-NO" dirty="0"/>
              <a:t>Eleven har problemer på de fleste områder som skal læres – trenger mer tid.</a:t>
            </a:r>
          </a:p>
          <a:p>
            <a:pPr lvl="1"/>
            <a:r>
              <a:rPr lang="nb-NO" altLang="nb-NO" dirty="0"/>
              <a:t>Sammensatte</a:t>
            </a:r>
          </a:p>
          <a:p>
            <a:pPr lvl="2"/>
            <a:r>
              <a:rPr lang="nb-NO" altLang="nb-NO" dirty="0"/>
              <a:t>Både generelle og spesifikke </a:t>
            </a:r>
          </a:p>
          <a:p>
            <a:pPr marL="685800" lvl="2" indent="0">
              <a:buNone/>
            </a:pPr>
            <a:endParaRPr lang="nb-NO" altLang="nb-NO" dirty="0"/>
          </a:p>
          <a:p>
            <a:pPr marL="685800" lvl="2" indent="0">
              <a:buNone/>
            </a:pPr>
            <a:r>
              <a:rPr lang="nb-NO" altLang="nb-NO" dirty="0">
                <a:sym typeface="Wingdings" panose="05000000000000000000" pitchFamily="2" charset="2"/>
              </a:rPr>
              <a:t> </a:t>
            </a:r>
            <a:r>
              <a:rPr lang="nb-NO" altLang="nb-NO" dirty="0"/>
              <a:t>Årsakene til lærevansker kan være både av medfødt og sosial art</a:t>
            </a:r>
          </a:p>
          <a:p>
            <a:pPr marL="685800" lvl="2" indent="0">
              <a:buNone/>
            </a:pPr>
            <a:endParaRPr lang="nb-NO" altLang="nb-NO" dirty="0"/>
          </a:p>
          <a:p>
            <a:pPr lvl="1"/>
            <a:endParaRPr lang="nb-NO" altLang="nb-NO" dirty="0"/>
          </a:p>
          <a:p>
            <a:pPr lvl="2">
              <a:buFontTx/>
              <a:buNone/>
            </a:pPr>
            <a:endParaRPr lang="nb-NO" altLang="nb-NO" dirty="0"/>
          </a:p>
        </p:txBody>
      </p:sp>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0C6794C0-76D2-4F84-96A6-070E4A137052}"/>
              </a:ext>
            </a:extLst>
          </p:cNvPr>
          <p:cNvSpPr>
            <a:spLocks noGrp="1" noChangeArrowheads="1"/>
          </p:cNvSpPr>
          <p:nvPr>
            <p:ph type="title"/>
          </p:nvPr>
        </p:nvSpPr>
        <p:spPr/>
        <p:txBody>
          <a:bodyPr rtlCol="0">
            <a:normAutofit/>
          </a:bodyPr>
          <a:lstStyle/>
          <a:p>
            <a:pPr>
              <a:defRPr/>
            </a:pPr>
            <a:r>
              <a:rPr lang="nb-NO">
                <a:solidFill>
                  <a:schemeClr val="tx2">
                    <a:satMod val="200000"/>
                  </a:schemeClr>
                </a:solidFill>
              </a:rPr>
              <a:t>SPESIFIKKE LÆREVANSKER</a:t>
            </a:r>
          </a:p>
        </p:txBody>
      </p:sp>
      <p:sp>
        <p:nvSpPr>
          <p:cNvPr id="52227" name="Rectangle 3">
            <a:extLst>
              <a:ext uri="{FF2B5EF4-FFF2-40B4-BE49-F238E27FC236}">
                <a16:creationId xmlns:a16="http://schemas.microsoft.com/office/drawing/2014/main" id="{ACC92114-49E6-4918-BB58-BB62C284FC97}"/>
              </a:ext>
            </a:extLst>
          </p:cNvPr>
          <p:cNvSpPr>
            <a:spLocks noGrp="1" noChangeArrowheads="1"/>
          </p:cNvSpPr>
          <p:nvPr>
            <p:ph idx="1"/>
          </p:nvPr>
        </p:nvSpPr>
        <p:spPr/>
        <p:txBody>
          <a:bodyPr/>
          <a:lstStyle/>
          <a:p>
            <a:pPr marL="288036" indent="-288036">
              <a:buFont typeface="Wingdings 3" charset="2"/>
              <a:buChar char=""/>
              <a:defRPr/>
            </a:pPr>
            <a:r>
              <a:rPr lang="nb-NO" altLang="nb-NO" sz="1950">
                <a:solidFill>
                  <a:schemeClr val="tx1">
                    <a:lumMod val="75000"/>
                    <a:lumOff val="25000"/>
                  </a:schemeClr>
                </a:solidFill>
              </a:rPr>
              <a:t>Spesifikke lærevansker betegnes som lærevansker hvor det er misforhold mellom elevens intelligensnivå og det faglige nivået eleven har nådd.</a:t>
            </a:r>
          </a:p>
          <a:p>
            <a:pPr marL="288036" indent="-288036">
              <a:buFont typeface="Wingdings 3" charset="2"/>
              <a:buChar char=""/>
              <a:defRPr/>
            </a:pPr>
            <a:endParaRPr lang="nb-NO" altLang="nb-NO">
              <a:solidFill>
                <a:schemeClr val="tx1">
                  <a:lumMod val="75000"/>
                  <a:lumOff val="25000"/>
                </a:schemeClr>
              </a:solidFill>
            </a:endParaRPr>
          </a:p>
          <a:p>
            <a:pPr marL="288036" indent="-288036">
              <a:buFont typeface="Wingdings 3" charset="2"/>
              <a:buChar char=""/>
              <a:defRPr/>
            </a:pPr>
            <a:r>
              <a:rPr lang="nb-NO" altLang="nb-NO">
                <a:solidFill>
                  <a:schemeClr val="tx1">
                    <a:lumMod val="75000"/>
                    <a:lumOff val="25000"/>
                  </a:schemeClr>
                </a:solidFill>
              </a:rPr>
              <a:t>Kan skyldes en dysfunksjon i sentralnervesystemet</a:t>
            </a:r>
          </a:p>
          <a:p>
            <a:pPr marL="288036" indent="-288036">
              <a:buFont typeface="Wingdings 3" charset="2"/>
              <a:buChar char=""/>
              <a:defRPr/>
            </a:pPr>
            <a:endParaRPr lang="nb-NO" altLang="nb-NO">
              <a:solidFill>
                <a:schemeClr val="tx1">
                  <a:lumMod val="75000"/>
                  <a:lumOff val="25000"/>
                </a:schemeClr>
              </a:solidFill>
            </a:endParaRPr>
          </a:p>
          <a:p>
            <a:pPr marL="288036" indent="-288036">
              <a:buFont typeface="Wingdings 3" charset="2"/>
              <a:buChar char=""/>
              <a:defRPr/>
            </a:pPr>
            <a:r>
              <a:rPr lang="nb-NO" altLang="nb-NO">
                <a:solidFill>
                  <a:schemeClr val="tx1">
                    <a:lumMod val="75000"/>
                    <a:lumOff val="25000"/>
                  </a:schemeClr>
                </a:solidFill>
              </a:rPr>
              <a:t>Læreren – viktig i tilrettelegging</a:t>
            </a:r>
          </a:p>
          <a:p>
            <a:pPr marL="288036" indent="-288036">
              <a:buFont typeface="Wingdings 3" charset="2"/>
              <a:buChar char=""/>
              <a:defRPr/>
            </a:pPr>
            <a:endParaRPr lang="nb-NO" altLang="nb-NO">
              <a:solidFill>
                <a:schemeClr val="tx1">
                  <a:lumMod val="75000"/>
                  <a:lumOff val="25000"/>
                </a:schemeClr>
              </a:solidFill>
            </a:endParaRPr>
          </a:p>
        </p:txBody>
      </p:sp>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830D9210-264E-4C17-B906-9AC33327E72B}"/>
              </a:ext>
            </a:extLst>
          </p:cNvPr>
          <p:cNvSpPr>
            <a:spLocks noGrp="1" noChangeArrowheads="1"/>
          </p:cNvSpPr>
          <p:nvPr>
            <p:ph type="title"/>
          </p:nvPr>
        </p:nvSpPr>
        <p:spPr/>
        <p:txBody>
          <a:bodyPr rtlCol="0">
            <a:normAutofit/>
          </a:bodyPr>
          <a:lstStyle/>
          <a:p>
            <a:pPr>
              <a:defRPr/>
            </a:pPr>
            <a:r>
              <a:rPr lang="nb-NO">
                <a:solidFill>
                  <a:schemeClr val="tx2">
                    <a:satMod val="200000"/>
                  </a:schemeClr>
                </a:solidFill>
              </a:rPr>
              <a:t>Lese- og skrivevansker</a:t>
            </a:r>
          </a:p>
        </p:txBody>
      </p:sp>
      <p:sp>
        <p:nvSpPr>
          <p:cNvPr id="54275" name="Rectangle 3">
            <a:extLst>
              <a:ext uri="{FF2B5EF4-FFF2-40B4-BE49-F238E27FC236}">
                <a16:creationId xmlns:a16="http://schemas.microsoft.com/office/drawing/2014/main" id="{3F299721-2A89-4612-9FD2-32978850207E}"/>
              </a:ext>
            </a:extLst>
          </p:cNvPr>
          <p:cNvSpPr>
            <a:spLocks noGrp="1" noChangeArrowheads="1"/>
          </p:cNvSpPr>
          <p:nvPr>
            <p:ph idx="1"/>
          </p:nvPr>
        </p:nvSpPr>
        <p:spPr>
          <a:xfrm>
            <a:off x="1657350" y="1275161"/>
            <a:ext cx="5829300" cy="3239690"/>
          </a:xfrm>
        </p:spPr>
        <p:txBody>
          <a:bodyPr>
            <a:normAutofit lnSpcReduction="10000"/>
          </a:bodyPr>
          <a:lstStyle/>
          <a:p>
            <a:pPr marL="288036" indent="-288036">
              <a:buFont typeface="Wingdings 3" charset="2"/>
              <a:buChar char=""/>
              <a:defRPr/>
            </a:pPr>
            <a:r>
              <a:rPr lang="nb-NO" altLang="nb-NO" sz="1800">
                <a:solidFill>
                  <a:schemeClr val="tx1">
                    <a:lumMod val="75000"/>
                    <a:lumOff val="25000"/>
                  </a:schemeClr>
                </a:solidFill>
              </a:rPr>
              <a:t>Vansker med å tilegne seg lese- og skriveferdigheter</a:t>
            </a:r>
          </a:p>
          <a:p>
            <a:pPr marL="288036" indent="-288036">
              <a:buFont typeface="Wingdings 3" charset="2"/>
              <a:buChar char=""/>
              <a:defRPr/>
            </a:pPr>
            <a:endParaRPr lang="nb-NO" altLang="nb-NO" sz="1800">
              <a:solidFill>
                <a:schemeClr val="tx1">
                  <a:lumMod val="75000"/>
                  <a:lumOff val="25000"/>
                </a:schemeClr>
              </a:solidFill>
            </a:endParaRPr>
          </a:p>
          <a:p>
            <a:pPr marL="288036" indent="-288036">
              <a:buFont typeface="Wingdings 3" charset="2"/>
              <a:buChar char=""/>
              <a:defRPr/>
            </a:pPr>
            <a:r>
              <a:rPr lang="nb-NO" altLang="nb-NO" sz="1800">
                <a:solidFill>
                  <a:schemeClr val="tx1">
                    <a:lumMod val="75000"/>
                    <a:lumOff val="25000"/>
                  </a:schemeClr>
                </a:solidFill>
              </a:rPr>
              <a:t>Forekomst: 2-20 %</a:t>
            </a:r>
          </a:p>
          <a:p>
            <a:pPr marL="288036" indent="-288036">
              <a:buFont typeface="Wingdings 3" charset="2"/>
              <a:buChar char=""/>
              <a:defRPr/>
            </a:pPr>
            <a:endParaRPr lang="nb-NO" altLang="nb-NO" sz="1800">
              <a:solidFill>
                <a:schemeClr val="tx1">
                  <a:lumMod val="75000"/>
                  <a:lumOff val="25000"/>
                </a:schemeClr>
              </a:solidFill>
            </a:endParaRPr>
          </a:p>
          <a:p>
            <a:pPr marL="288036" indent="-288036">
              <a:buFont typeface="Wingdings 3" charset="2"/>
              <a:buChar char=""/>
              <a:defRPr/>
            </a:pPr>
            <a:r>
              <a:rPr lang="nb-NO" altLang="nb-NO" sz="1800">
                <a:solidFill>
                  <a:schemeClr val="tx1">
                    <a:lumMod val="75000"/>
                    <a:lumOff val="25000"/>
                  </a:schemeClr>
                </a:solidFill>
              </a:rPr>
              <a:t>Mulig økning i %-andelen pga økende fokus og bedre diagnostisering</a:t>
            </a:r>
          </a:p>
          <a:p>
            <a:pPr marL="288036" indent="-288036">
              <a:buFont typeface="Wingdings 3" charset="2"/>
              <a:buChar char=""/>
              <a:defRPr/>
            </a:pPr>
            <a:endParaRPr lang="nb-NO" altLang="nb-NO" sz="1800">
              <a:solidFill>
                <a:schemeClr val="tx1">
                  <a:lumMod val="75000"/>
                  <a:lumOff val="25000"/>
                </a:schemeClr>
              </a:solidFill>
            </a:endParaRPr>
          </a:p>
          <a:p>
            <a:pPr marL="288036" indent="-288036">
              <a:buFont typeface="Wingdings 3" charset="2"/>
              <a:buChar char=""/>
              <a:defRPr/>
            </a:pPr>
            <a:r>
              <a:rPr lang="nb-NO" altLang="nb-NO" sz="1800">
                <a:solidFill>
                  <a:schemeClr val="tx1">
                    <a:lumMod val="75000"/>
                    <a:lumOff val="25000"/>
                  </a:schemeClr>
                </a:solidFill>
              </a:rPr>
              <a:t>Ulike land – ulike tradisjoner/teorier</a:t>
            </a:r>
          </a:p>
          <a:p>
            <a:pPr marL="288036" indent="-288036">
              <a:buFont typeface="Wingdings 3" charset="2"/>
              <a:buChar char=""/>
              <a:defRPr/>
            </a:pPr>
            <a:endParaRPr lang="nb-NO" altLang="nb-NO" sz="1800">
              <a:solidFill>
                <a:schemeClr val="tx1">
                  <a:lumMod val="75000"/>
                  <a:lumOff val="25000"/>
                </a:schemeClr>
              </a:solidFill>
            </a:endParaRPr>
          </a:p>
          <a:p>
            <a:pPr marL="288036" indent="-288036">
              <a:buFont typeface="Wingdings 3" charset="2"/>
              <a:buChar char=""/>
              <a:defRPr/>
            </a:pPr>
            <a:r>
              <a:rPr lang="nb-NO" altLang="nb-NO" sz="1800">
                <a:solidFill>
                  <a:schemeClr val="tx1">
                    <a:lumMod val="75000"/>
                    <a:lumOff val="25000"/>
                  </a:schemeClr>
                </a:solidFill>
              </a:rPr>
              <a:t>Tilrettelegging på nasjonale prøver?</a:t>
            </a:r>
            <a:endParaRPr lang="nb-NO" altLang="nb-NO" sz="1800" i="1">
              <a:solidFill>
                <a:schemeClr val="tx1">
                  <a:lumMod val="75000"/>
                  <a:lumOff val="25000"/>
                </a:schemeClr>
              </a:solidFill>
            </a:endParaRP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360" y="163918"/>
            <a:ext cx="7886700" cy="1152620"/>
          </a:xfrm>
        </p:spPr>
        <p:txBody>
          <a:bodyPr/>
          <a:lstStyle/>
          <a:p>
            <a:r>
              <a:rPr lang="nb-NO" b="0" dirty="0">
                <a:solidFill>
                  <a:srgbClr val="0070C0"/>
                </a:solidFill>
              </a:rPr>
              <a:t>Tilpasset opplæring som begrep</a:t>
            </a:r>
          </a:p>
        </p:txBody>
      </p:sp>
      <p:sp>
        <p:nvSpPr>
          <p:cNvPr id="3" name="Content Placeholder 2"/>
          <p:cNvSpPr>
            <a:spLocks noGrp="1"/>
          </p:cNvSpPr>
          <p:nvPr>
            <p:ph idx="1"/>
          </p:nvPr>
        </p:nvSpPr>
        <p:spPr>
          <a:xfrm>
            <a:off x="399941" y="1316539"/>
            <a:ext cx="8186166" cy="3576590"/>
          </a:xfrm>
        </p:spPr>
        <p:txBody>
          <a:bodyPr>
            <a:normAutofit/>
          </a:bodyPr>
          <a:lstStyle/>
          <a:p>
            <a:r>
              <a:rPr lang="nb-NO" dirty="0"/>
              <a:t>Skolen er forpliktet til å gi elevene en tilpasset opplæring</a:t>
            </a:r>
          </a:p>
          <a:p>
            <a:pPr marL="0" indent="0" algn="ctr">
              <a:buNone/>
            </a:pPr>
            <a:r>
              <a:rPr lang="nb-NO" sz="1650" dirty="0"/>
              <a:t>«</a:t>
            </a:r>
            <a:r>
              <a:rPr lang="nb-NO" sz="1650" i="1" dirty="0"/>
              <a:t>Opplæringa skal </a:t>
            </a:r>
            <a:r>
              <a:rPr lang="nb-NO" sz="1650" i="1" dirty="0" err="1"/>
              <a:t>tilpassast</a:t>
            </a:r>
            <a:r>
              <a:rPr lang="nb-NO" sz="1650" i="1" dirty="0"/>
              <a:t> evnene og </a:t>
            </a:r>
            <a:r>
              <a:rPr lang="nb-NO" sz="1650" i="1" dirty="0" err="1"/>
              <a:t>føresetnadene</a:t>
            </a:r>
            <a:r>
              <a:rPr lang="nb-NO" sz="1650" i="1" dirty="0"/>
              <a:t> hjå den enkelte eleven, lærlingen og lærekandidaten»</a:t>
            </a:r>
            <a:r>
              <a:rPr lang="nb-NO" sz="1650" dirty="0"/>
              <a:t> </a:t>
            </a:r>
            <a:r>
              <a:rPr lang="nb-NO" sz="900" dirty="0"/>
              <a:t>(opplæringsloven § 1-3)</a:t>
            </a:r>
            <a:endParaRPr lang="nb-NO" sz="1350" dirty="0"/>
          </a:p>
          <a:p>
            <a:r>
              <a:rPr lang="nb-NO" dirty="0"/>
              <a:t>«Ullent» begrep - ulike definisjoner</a:t>
            </a:r>
          </a:p>
          <a:p>
            <a:pPr marL="0" indent="0" algn="ctr">
              <a:buNone/>
            </a:pPr>
            <a:r>
              <a:rPr lang="nb-NO" sz="1650" i="1" dirty="0"/>
              <a:t>«Opplæringen er tilpasset når vi med hjelp av observasjon, påvirkning og utprøving finner fram til elevenes erfaringsverden og kompetanse, og med utgangspunkt i denne ser til at alle elever får utfordringer og muligheter til mestring og tilhørighet, faglig og sosialt. Et inkluderende fellesskap er både et mål i seg selv og et middel til å fremme tilpasning for den enkelte elev» </a:t>
            </a:r>
            <a:r>
              <a:rPr lang="nb-NO" sz="900" dirty="0"/>
              <a:t>(Stålsett 2009: 2, inspirert av </a:t>
            </a:r>
            <a:r>
              <a:rPr lang="nb-NO" sz="900" dirty="0" err="1"/>
              <a:t>Håstein</a:t>
            </a:r>
            <a:r>
              <a:rPr lang="nb-NO" sz="900" dirty="0"/>
              <a:t> og Werner 2003: 52) </a:t>
            </a:r>
            <a:endParaRPr lang="nb-NO" dirty="0"/>
          </a:p>
          <a:p>
            <a:r>
              <a:rPr lang="nb-NO" dirty="0"/>
              <a:t>Ikke et mål, men virkemiddel for læring</a:t>
            </a:r>
          </a:p>
          <a:p>
            <a:r>
              <a:rPr lang="nb-NO" dirty="0"/>
              <a:t>Ikke bare enkeltlærerens ansvar alene, men skolen som organisasjon </a:t>
            </a:r>
          </a:p>
          <a:p>
            <a:endParaRPr lang="nb-NO"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40176" y="3587478"/>
            <a:ext cx="576310" cy="57631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2274" y="402774"/>
            <a:ext cx="576310" cy="57631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56812" y="4163787"/>
            <a:ext cx="576310" cy="57631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1723" y="908956"/>
            <a:ext cx="576310" cy="57631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48835" y="1365838"/>
            <a:ext cx="576310" cy="576310"/>
          </a:xfrm>
          <a:prstGeom prst="rect">
            <a:avLst/>
          </a:prstGeom>
        </p:spPr>
      </p:pic>
    </p:spTree>
    <p:extLst>
      <p:ext uri="{BB962C8B-B14F-4D97-AF65-F5344CB8AC3E}">
        <p14:creationId xmlns:p14="http://schemas.microsoft.com/office/powerpoint/2010/main" val="312775389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60DB2709-46B2-40E4-98CA-BA0DC84F9644}"/>
              </a:ext>
            </a:extLst>
          </p:cNvPr>
          <p:cNvSpPr>
            <a:spLocks noGrp="1" noChangeArrowheads="1"/>
          </p:cNvSpPr>
          <p:nvPr>
            <p:ph type="title"/>
          </p:nvPr>
        </p:nvSpPr>
        <p:spPr/>
        <p:txBody>
          <a:bodyPr rtlCol="0">
            <a:normAutofit/>
          </a:bodyPr>
          <a:lstStyle/>
          <a:p>
            <a:pPr>
              <a:defRPr/>
            </a:pPr>
            <a:r>
              <a:rPr lang="nb-NO">
                <a:solidFill>
                  <a:schemeClr val="tx2">
                    <a:satMod val="200000"/>
                  </a:schemeClr>
                </a:solidFill>
              </a:rPr>
              <a:t>Lese- og skrivevansker</a:t>
            </a:r>
          </a:p>
        </p:txBody>
      </p:sp>
      <p:sp>
        <p:nvSpPr>
          <p:cNvPr id="58371" name="Rectangle 3">
            <a:extLst>
              <a:ext uri="{FF2B5EF4-FFF2-40B4-BE49-F238E27FC236}">
                <a16:creationId xmlns:a16="http://schemas.microsoft.com/office/drawing/2014/main" id="{D1F7719F-0AA4-4E81-9CFB-61D552A84E05}"/>
              </a:ext>
            </a:extLst>
          </p:cNvPr>
          <p:cNvSpPr>
            <a:spLocks noGrp="1" noChangeArrowheads="1"/>
          </p:cNvSpPr>
          <p:nvPr>
            <p:ph idx="1"/>
          </p:nvPr>
        </p:nvSpPr>
        <p:spPr/>
        <p:txBody>
          <a:bodyPr/>
          <a:lstStyle/>
          <a:p>
            <a:pPr>
              <a:defRPr/>
            </a:pPr>
            <a:r>
              <a:rPr lang="nb-NO" altLang="nb-NO" dirty="0">
                <a:solidFill>
                  <a:schemeClr val="tx1">
                    <a:lumMod val="75000"/>
                    <a:lumOff val="25000"/>
                  </a:schemeClr>
                </a:solidFill>
              </a:rPr>
              <a:t>De vanligste årsaksforklaringene er:</a:t>
            </a:r>
          </a:p>
          <a:p>
            <a:pPr>
              <a:defRPr/>
            </a:pPr>
            <a:endParaRPr lang="nb-NO" altLang="nb-NO" dirty="0">
              <a:solidFill>
                <a:schemeClr val="tx1">
                  <a:lumMod val="75000"/>
                  <a:lumOff val="25000"/>
                </a:schemeClr>
              </a:solidFill>
            </a:endParaRPr>
          </a:p>
          <a:p>
            <a:pPr lvl="1" indent="-288036">
              <a:defRPr/>
            </a:pPr>
            <a:r>
              <a:rPr lang="nb-NO" altLang="nb-NO" dirty="0">
                <a:solidFill>
                  <a:schemeClr val="tx1">
                    <a:lumMod val="75000"/>
                    <a:lumOff val="25000"/>
                  </a:schemeClr>
                </a:solidFill>
              </a:rPr>
              <a:t>Pedagogisk-psykologiske årsaksforklaringer</a:t>
            </a:r>
          </a:p>
          <a:p>
            <a:pPr lvl="1" indent="-288036">
              <a:defRPr/>
            </a:pPr>
            <a:r>
              <a:rPr lang="nb-NO" altLang="nb-NO" dirty="0">
                <a:solidFill>
                  <a:schemeClr val="tx1">
                    <a:lumMod val="75000"/>
                    <a:lumOff val="25000"/>
                  </a:schemeClr>
                </a:solidFill>
              </a:rPr>
              <a:t>Biologiske årsaksforklaringer</a:t>
            </a:r>
          </a:p>
          <a:p>
            <a:pPr lvl="1" indent="-288036">
              <a:defRPr/>
            </a:pPr>
            <a:r>
              <a:rPr lang="nb-NO" altLang="nb-NO" dirty="0">
                <a:solidFill>
                  <a:schemeClr val="tx1">
                    <a:lumMod val="75000"/>
                    <a:lumOff val="25000"/>
                  </a:schemeClr>
                </a:solidFill>
              </a:rPr>
              <a:t>Språklige og kognitive årsaksforklaringer</a:t>
            </a:r>
          </a:p>
          <a:p>
            <a:pPr lvl="1" indent="-288036">
              <a:defRPr/>
            </a:pPr>
            <a:r>
              <a:rPr lang="nb-NO" altLang="nb-NO" dirty="0">
                <a:solidFill>
                  <a:schemeClr val="tx1">
                    <a:lumMod val="75000"/>
                    <a:lumOff val="25000"/>
                  </a:schemeClr>
                </a:solidFill>
              </a:rPr>
              <a:t>Persepsjonsrelaterte årsaksforklaringer</a:t>
            </a:r>
          </a:p>
          <a:p>
            <a:pPr lvl="1" indent="-288036">
              <a:defRPr/>
            </a:pPr>
            <a:r>
              <a:rPr lang="nb-NO" altLang="nb-NO" dirty="0">
                <a:solidFill>
                  <a:schemeClr val="tx1">
                    <a:lumMod val="75000"/>
                    <a:lumOff val="25000"/>
                  </a:schemeClr>
                </a:solidFill>
              </a:rPr>
              <a:t>Motoriske betingede årsaksforklaringer</a:t>
            </a:r>
          </a:p>
          <a:p>
            <a:pPr lvl="1" indent="-288036">
              <a:defRPr/>
            </a:pPr>
            <a:r>
              <a:rPr lang="nb-NO" altLang="nb-NO" dirty="0">
                <a:solidFill>
                  <a:schemeClr val="tx1">
                    <a:lumMod val="75000"/>
                    <a:lumOff val="25000"/>
                  </a:schemeClr>
                </a:solidFill>
              </a:rPr>
              <a:t>Miljømessige årsaksforklaringer</a:t>
            </a:r>
          </a:p>
        </p:txBody>
      </p:sp>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0C60E0B5-54B6-4770-9026-AE46747DF0AE}"/>
              </a:ext>
            </a:extLst>
          </p:cNvPr>
          <p:cNvSpPr>
            <a:spLocks noGrp="1" noChangeArrowheads="1"/>
          </p:cNvSpPr>
          <p:nvPr>
            <p:ph type="title"/>
          </p:nvPr>
        </p:nvSpPr>
        <p:spPr/>
        <p:txBody>
          <a:bodyPr rtlCol="0">
            <a:normAutofit/>
          </a:bodyPr>
          <a:lstStyle/>
          <a:p>
            <a:pPr>
              <a:defRPr/>
            </a:pPr>
            <a:r>
              <a:rPr lang="nb-NO">
                <a:solidFill>
                  <a:schemeClr val="tx2">
                    <a:satMod val="200000"/>
                  </a:schemeClr>
                </a:solidFill>
              </a:rPr>
              <a:t>Generelle lærevansker</a:t>
            </a:r>
          </a:p>
        </p:txBody>
      </p:sp>
      <p:sp>
        <p:nvSpPr>
          <p:cNvPr id="60419" name="Rectangle 3">
            <a:extLst>
              <a:ext uri="{FF2B5EF4-FFF2-40B4-BE49-F238E27FC236}">
                <a16:creationId xmlns:a16="http://schemas.microsoft.com/office/drawing/2014/main" id="{0DC8564F-FEFA-4DAB-8B77-720C5F1A491F}"/>
              </a:ext>
            </a:extLst>
          </p:cNvPr>
          <p:cNvSpPr>
            <a:spLocks noGrp="1" noChangeArrowheads="1"/>
          </p:cNvSpPr>
          <p:nvPr>
            <p:ph idx="1"/>
          </p:nvPr>
        </p:nvSpPr>
        <p:spPr/>
        <p:txBody>
          <a:bodyPr/>
          <a:lstStyle/>
          <a:p>
            <a:pPr>
              <a:defRPr/>
            </a:pPr>
            <a:r>
              <a:rPr lang="nb-NO" altLang="nb-NO" dirty="0">
                <a:solidFill>
                  <a:schemeClr val="tx1">
                    <a:lumMod val="75000"/>
                    <a:lumOff val="25000"/>
                  </a:schemeClr>
                </a:solidFill>
              </a:rPr>
              <a:t>Vansker som hemmer faglig læring</a:t>
            </a:r>
          </a:p>
          <a:p>
            <a:pPr>
              <a:defRPr/>
            </a:pPr>
            <a:endParaRPr lang="nb-NO" altLang="nb-NO" dirty="0">
              <a:solidFill>
                <a:schemeClr val="tx1">
                  <a:lumMod val="75000"/>
                  <a:lumOff val="25000"/>
                </a:schemeClr>
              </a:solidFill>
            </a:endParaRPr>
          </a:p>
          <a:p>
            <a:pPr>
              <a:defRPr/>
            </a:pPr>
            <a:r>
              <a:rPr lang="nb-NO" altLang="nb-NO" dirty="0">
                <a:solidFill>
                  <a:schemeClr val="tx1">
                    <a:lumMod val="75000"/>
                    <a:lumOff val="25000"/>
                  </a:schemeClr>
                </a:solidFill>
              </a:rPr>
              <a:t>Vanlige årsaksforklaringer</a:t>
            </a:r>
          </a:p>
          <a:p>
            <a:pPr lvl="1" indent="-288036">
              <a:defRPr/>
            </a:pPr>
            <a:r>
              <a:rPr lang="nb-NO" altLang="nb-NO" dirty="0">
                <a:solidFill>
                  <a:schemeClr val="tx1">
                    <a:lumMod val="75000"/>
                    <a:lumOff val="25000"/>
                  </a:schemeClr>
                </a:solidFill>
              </a:rPr>
              <a:t>Forsinket utvikling og modning</a:t>
            </a:r>
          </a:p>
          <a:p>
            <a:pPr lvl="1" indent="-288036">
              <a:defRPr/>
            </a:pPr>
            <a:r>
              <a:rPr lang="nb-NO" altLang="nb-NO" dirty="0">
                <a:solidFill>
                  <a:schemeClr val="tx1">
                    <a:lumMod val="75000"/>
                    <a:lumOff val="25000"/>
                  </a:schemeClr>
                </a:solidFill>
              </a:rPr>
              <a:t>Lavt utviklingsnivå</a:t>
            </a:r>
          </a:p>
          <a:p>
            <a:pPr lvl="1" indent="-288036">
              <a:defRPr/>
            </a:pPr>
            <a:r>
              <a:rPr lang="nb-NO" altLang="nb-NO" dirty="0">
                <a:solidFill>
                  <a:schemeClr val="tx1">
                    <a:lumMod val="75000"/>
                    <a:lumOff val="25000"/>
                  </a:schemeClr>
                </a:solidFill>
              </a:rPr>
              <a:t>Hjerneskade – evneretardasjon</a:t>
            </a:r>
          </a:p>
          <a:p>
            <a:pPr>
              <a:defRPr/>
            </a:pPr>
            <a:endParaRPr lang="nb-NO" altLang="nb-NO" dirty="0">
              <a:solidFill>
                <a:schemeClr val="tx1">
                  <a:lumMod val="75000"/>
                  <a:lumOff val="25000"/>
                </a:schemeClr>
              </a:solidFill>
            </a:endParaRPr>
          </a:p>
          <a:p>
            <a:pPr>
              <a:defRPr/>
            </a:pPr>
            <a:r>
              <a:rPr lang="nb-NO" altLang="nb-NO" dirty="0">
                <a:solidFill>
                  <a:schemeClr val="tx1">
                    <a:lumMod val="75000"/>
                    <a:lumOff val="25000"/>
                  </a:schemeClr>
                </a:solidFill>
              </a:rPr>
              <a:t>Ved mistanke om GL tar man kontakt med PPT</a:t>
            </a:r>
          </a:p>
          <a:p>
            <a:pPr lvl="1" indent="-288036">
              <a:defRPr/>
            </a:pPr>
            <a:endParaRPr lang="nb-NO" altLang="nb-NO" dirty="0">
              <a:solidFill>
                <a:schemeClr val="tx1">
                  <a:lumMod val="75000"/>
                  <a:lumOff val="25000"/>
                </a:schemeClr>
              </a:solidFill>
            </a:endParaRPr>
          </a:p>
          <a:p>
            <a:pPr lvl="1" indent="-288036">
              <a:defRPr/>
            </a:pPr>
            <a:endParaRPr lang="nb-NO" altLang="nb-NO" dirty="0">
              <a:solidFill>
                <a:schemeClr val="tx1">
                  <a:lumMod val="75000"/>
                  <a:lumOff val="25000"/>
                </a:schemeClr>
              </a:solidFill>
            </a:endParaRPr>
          </a:p>
        </p:txBody>
      </p:sp>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EED36DA4-4955-4155-872D-8151878F3CD2}"/>
              </a:ext>
            </a:extLst>
          </p:cNvPr>
          <p:cNvSpPr>
            <a:spLocks noGrp="1" noChangeArrowheads="1"/>
          </p:cNvSpPr>
          <p:nvPr>
            <p:ph type="title"/>
          </p:nvPr>
        </p:nvSpPr>
        <p:spPr>
          <a:xfrm>
            <a:off x="515916" y="872133"/>
            <a:ext cx="7886700" cy="994172"/>
          </a:xfrm>
        </p:spPr>
        <p:txBody>
          <a:bodyPr rtlCol="0">
            <a:normAutofit fontScale="90000"/>
          </a:bodyPr>
          <a:lstStyle/>
          <a:p>
            <a:pPr>
              <a:defRPr/>
            </a:pPr>
            <a:r>
              <a:rPr lang="nb-NO" sz="2250" dirty="0">
                <a:solidFill>
                  <a:schemeClr val="tx2">
                    <a:satMod val="200000"/>
                  </a:schemeClr>
                </a:solidFill>
              </a:rPr>
              <a:t>Tiltak overfor generelle lærevansker</a:t>
            </a:r>
            <a:br>
              <a:rPr lang="nb-NO" dirty="0">
                <a:solidFill>
                  <a:schemeClr val="tx2">
                    <a:satMod val="200000"/>
                  </a:schemeClr>
                </a:solidFill>
              </a:rPr>
            </a:br>
            <a:br>
              <a:rPr lang="nb-NO" dirty="0">
                <a:solidFill>
                  <a:schemeClr val="tx2">
                    <a:satMod val="200000"/>
                  </a:schemeClr>
                </a:solidFill>
              </a:rPr>
            </a:br>
            <a:endParaRPr lang="nb-NO" dirty="0">
              <a:solidFill>
                <a:schemeClr val="tx2">
                  <a:satMod val="200000"/>
                </a:schemeClr>
              </a:solidFill>
            </a:endParaRPr>
          </a:p>
        </p:txBody>
      </p:sp>
      <p:sp>
        <p:nvSpPr>
          <p:cNvPr id="62467" name="Rectangle 3">
            <a:extLst>
              <a:ext uri="{FF2B5EF4-FFF2-40B4-BE49-F238E27FC236}">
                <a16:creationId xmlns:a16="http://schemas.microsoft.com/office/drawing/2014/main" id="{1586CA89-304E-49F1-8A43-B82A2B571992}"/>
              </a:ext>
            </a:extLst>
          </p:cNvPr>
          <p:cNvSpPr>
            <a:spLocks noGrp="1" noChangeArrowheads="1"/>
          </p:cNvSpPr>
          <p:nvPr>
            <p:ph idx="1"/>
          </p:nvPr>
        </p:nvSpPr>
        <p:spPr/>
        <p:txBody>
          <a:bodyPr/>
          <a:lstStyle/>
          <a:p>
            <a:pPr>
              <a:defRPr/>
            </a:pPr>
            <a:endParaRPr lang="nb-NO" altLang="nb-NO" dirty="0">
              <a:solidFill>
                <a:schemeClr val="tx1">
                  <a:lumMod val="75000"/>
                  <a:lumOff val="25000"/>
                </a:schemeClr>
              </a:solidFill>
            </a:endParaRPr>
          </a:p>
          <a:p>
            <a:pPr>
              <a:defRPr/>
            </a:pPr>
            <a:r>
              <a:rPr lang="nb-NO" altLang="nb-NO" dirty="0">
                <a:solidFill>
                  <a:schemeClr val="tx1">
                    <a:lumMod val="75000"/>
                    <a:lumOff val="25000"/>
                  </a:schemeClr>
                </a:solidFill>
              </a:rPr>
              <a:t>Konkretisering av lærestoff</a:t>
            </a:r>
          </a:p>
          <a:p>
            <a:pPr>
              <a:defRPr/>
            </a:pPr>
            <a:r>
              <a:rPr lang="nb-NO" altLang="nb-NO" dirty="0">
                <a:solidFill>
                  <a:schemeClr val="tx1">
                    <a:lumMod val="75000"/>
                    <a:lumOff val="25000"/>
                  </a:schemeClr>
                </a:solidFill>
              </a:rPr>
              <a:t>Handling gjennom erfaring</a:t>
            </a:r>
          </a:p>
          <a:p>
            <a:pPr>
              <a:defRPr/>
            </a:pPr>
            <a:r>
              <a:rPr lang="nb-NO" altLang="nb-NO" dirty="0">
                <a:solidFill>
                  <a:schemeClr val="tx1">
                    <a:lumMod val="75000"/>
                    <a:lumOff val="25000"/>
                  </a:schemeClr>
                </a:solidFill>
              </a:rPr>
              <a:t>Billedliggjøring</a:t>
            </a:r>
          </a:p>
          <a:p>
            <a:pPr>
              <a:defRPr/>
            </a:pPr>
            <a:r>
              <a:rPr lang="nb-NO" altLang="nb-NO" dirty="0">
                <a:solidFill>
                  <a:schemeClr val="tx1">
                    <a:lumMod val="75000"/>
                    <a:lumOff val="25000"/>
                  </a:schemeClr>
                </a:solidFill>
              </a:rPr>
              <a:t>Læring gjennom lek</a:t>
            </a:r>
          </a:p>
          <a:p>
            <a:pPr>
              <a:defRPr/>
            </a:pPr>
            <a:r>
              <a:rPr lang="nb-NO" altLang="nb-NO" dirty="0">
                <a:solidFill>
                  <a:schemeClr val="tx1">
                    <a:lumMod val="75000"/>
                    <a:lumOff val="25000"/>
                  </a:schemeClr>
                </a:solidFill>
              </a:rPr>
              <a:t>Praktisk læring</a:t>
            </a:r>
          </a:p>
          <a:p>
            <a:pPr>
              <a:defRPr/>
            </a:pPr>
            <a:r>
              <a:rPr lang="nb-NO" altLang="nb-NO" dirty="0">
                <a:solidFill>
                  <a:schemeClr val="tx1">
                    <a:lumMod val="75000"/>
                    <a:lumOff val="25000"/>
                  </a:schemeClr>
                </a:solidFill>
              </a:rPr>
              <a:t>Begrepstrening</a:t>
            </a:r>
          </a:p>
        </p:txBody>
      </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E87A71D9-B8BF-4829-B18E-FB65B8DBEE81}"/>
              </a:ext>
            </a:extLst>
          </p:cNvPr>
          <p:cNvSpPr>
            <a:spLocks noGrp="1" noChangeArrowheads="1"/>
          </p:cNvSpPr>
          <p:nvPr>
            <p:ph type="title"/>
          </p:nvPr>
        </p:nvSpPr>
        <p:spPr/>
        <p:txBody>
          <a:bodyPr rtlCol="0">
            <a:normAutofit/>
          </a:bodyPr>
          <a:lstStyle/>
          <a:p>
            <a:pPr>
              <a:defRPr/>
            </a:pPr>
            <a:r>
              <a:rPr lang="nb-NO">
                <a:solidFill>
                  <a:schemeClr val="tx2">
                    <a:satMod val="200000"/>
                  </a:schemeClr>
                </a:solidFill>
              </a:rPr>
              <a:t>Psykososiale lærevansker</a:t>
            </a:r>
          </a:p>
        </p:txBody>
      </p:sp>
      <p:sp>
        <p:nvSpPr>
          <p:cNvPr id="64515" name="Rectangle 3">
            <a:extLst>
              <a:ext uri="{FF2B5EF4-FFF2-40B4-BE49-F238E27FC236}">
                <a16:creationId xmlns:a16="http://schemas.microsoft.com/office/drawing/2014/main" id="{73256F00-89EE-4A6C-B117-0C0794694CAC}"/>
              </a:ext>
            </a:extLst>
          </p:cNvPr>
          <p:cNvSpPr>
            <a:spLocks noGrp="1" noChangeArrowheads="1"/>
          </p:cNvSpPr>
          <p:nvPr>
            <p:ph idx="1"/>
          </p:nvPr>
        </p:nvSpPr>
        <p:spPr/>
        <p:txBody>
          <a:bodyPr/>
          <a:lstStyle/>
          <a:p>
            <a:pPr>
              <a:defRPr/>
            </a:pPr>
            <a:r>
              <a:rPr lang="nb-NO" altLang="nb-NO" dirty="0">
                <a:solidFill>
                  <a:schemeClr val="tx1">
                    <a:lumMod val="75000"/>
                    <a:lumOff val="25000"/>
                  </a:schemeClr>
                </a:solidFill>
              </a:rPr>
              <a:t>Atferd som hemmer læring og utvikling.</a:t>
            </a:r>
          </a:p>
          <a:p>
            <a:pPr>
              <a:defRPr/>
            </a:pPr>
            <a:endParaRPr lang="nb-NO" altLang="nb-NO" dirty="0">
              <a:solidFill>
                <a:schemeClr val="tx1">
                  <a:lumMod val="75000"/>
                  <a:lumOff val="25000"/>
                </a:schemeClr>
              </a:solidFill>
            </a:endParaRPr>
          </a:p>
          <a:p>
            <a:pPr>
              <a:defRPr/>
            </a:pPr>
            <a:r>
              <a:rPr lang="nb-NO" altLang="nb-NO" dirty="0">
                <a:solidFill>
                  <a:schemeClr val="tx1">
                    <a:lumMod val="75000"/>
                    <a:lumOff val="25000"/>
                  </a:schemeClr>
                </a:solidFill>
              </a:rPr>
              <a:t>Innlæringsvansker som følge av utviklingsforstyrrelser på det personlige, sosiale og/eller det psykologiske/emosjonelle planet.</a:t>
            </a:r>
          </a:p>
          <a:p>
            <a:pPr>
              <a:defRPr/>
            </a:pPr>
            <a:endParaRPr lang="nb-NO" altLang="nb-NO" dirty="0">
              <a:solidFill>
                <a:schemeClr val="tx1">
                  <a:lumMod val="75000"/>
                  <a:lumOff val="25000"/>
                </a:schemeClr>
              </a:solidFill>
            </a:endParaRPr>
          </a:p>
          <a:p>
            <a:pPr>
              <a:defRPr/>
            </a:pPr>
            <a:r>
              <a:rPr lang="nb-NO" altLang="nb-NO" dirty="0">
                <a:solidFill>
                  <a:schemeClr val="tx1">
                    <a:lumMod val="75000"/>
                    <a:lumOff val="25000"/>
                  </a:schemeClr>
                </a:solidFill>
              </a:rPr>
              <a:t>Enhver pedagogisk institusjon har regler for hva som er akseptert atferd.</a:t>
            </a:r>
          </a:p>
        </p:txBody>
      </p:sp>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382D0D08-E352-49C0-80DA-6DD174126A66}"/>
              </a:ext>
            </a:extLst>
          </p:cNvPr>
          <p:cNvSpPr>
            <a:spLocks noGrp="1" noChangeArrowheads="1"/>
          </p:cNvSpPr>
          <p:nvPr>
            <p:ph type="title"/>
          </p:nvPr>
        </p:nvSpPr>
        <p:spPr/>
        <p:txBody>
          <a:bodyPr rtlCol="0">
            <a:normAutofit/>
          </a:bodyPr>
          <a:lstStyle/>
          <a:p>
            <a:pPr>
              <a:defRPr/>
            </a:pPr>
            <a:r>
              <a:rPr lang="nb-NO">
                <a:solidFill>
                  <a:schemeClr val="tx2">
                    <a:satMod val="200000"/>
                  </a:schemeClr>
                </a:solidFill>
              </a:rPr>
              <a:t>Psykososiale lærevansker</a:t>
            </a:r>
          </a:p>
        </p:txBody>
      </p:sp>
      <p:sp>
        <p:nvSpPr>
          <p:cNvPr id="66563" name="Rectangle 3">
            <a:extLst>
              <a:ext uri="{FF2B5EF4-FFF2-40B4-BE49-F238E27FC236}">
                <a16:creationId xmlns:a16="http://schemas.microsoft.com/office/drawing/2014/main" id="{332C8D5A-5C5E-4B90-8DC1-AA60131F47A3}"/>
              </a:ext>
            </a:extLst>
          </p:cNvPr>
          <p:cNvSpPr>
            <a:spLocks noGrp="1" noChangeArrowheads="1"/>
          </p:cNvSpPr>
          <p:nvPr>
            <p:ph idx="1"/>
          </p:nvPr>
        </p:nvSpPr>
        <p:spPr/>
        <p:txBody>
          <a:bodyPr>
            <a:normAutofit lnSpcReduction="10000"/>
          </a:bodyPr>
          <a:lstStyle/>
          <a:p>
            <a:pPr>
              <a:defRPr/>
            </a:pPr>
            <a:r>
              <a:rPr lang="nb-NO" altLang="nb-NO" dirty="0">
                <a:solidFill>
                  <a:schemeClr val="tx1">
                    <a:lumMod val="75000"/>
                    <a:lumOff val="25000"/>
                  </a:schemeClr>
                </a:solidFill>
              </a:rPr>
              <a:t>Ikke alltid lett å se hva som skiller elever med PSLV fra normalt fungerende</a:t>
            </a:r>
          </a:p>
          <a:p>
            <a:pPr>
              <a:defRPr/>
            </a:pPr>
            <a:endParaRPr lang="nb-NO" altLang="nb-NO" dirty="0">
              <a:solidFill>
                <a:schemeClr val="tx1">
                  <a:lumMod val="75000"/>
                  <a:lumOff val="25000"/>
                </a:schemeClr>
              </a:solidFill>
            </a:endParaRPr>
          </a:p>
          <a:p>
            <a:pPr>
              <a:defRPr/>
            </a:pPr>
            <a:r>
              <a:rPr lang="nb-NO" altLang="nb-NO" dirty="0">
                <a:solidFill>
                  <a:schemeClr val="tx1">
                    <a:lumMod val="75000"/>
                    <a:lumOff val="25000"/>
                  </a:schemeClr>
                </a:solidFill>
              </a:rPr>
              <a:t>To måter å forstå vanskene på:</a:t>
            </a:r>
          </a:p>
          <a:p>
            <a:pPr lvl="1" indent="-288036">
              <a:defRPr/>
            </a:pPr>
            <a:r>
              <a:rPr lang="nb-NO" altLang="nb-NO" dirty="0">
                <a:solidFill>
                  <a:schemeClr val="tx1">
                    <a:lumMod val="75000"/>
                    <a:lumOff val="25000"/>
                  </a:schemeClr>
                </a:solidFill>
              </a:rPr>
              <a:t>Individperspektivet</a:t>
            </a:r>
          </a:p>
          <a:p>
            <a:pPr lvl="2" indent="-288036">
              <a:defRPr/>
            </a:pPr>
            <a:r>
              <a:rPr lang="nb-NO" altLang="nb-NO" dirty="0">
                <a:solidFill>
                  <a:schemeClr val="tx1">
                    <a:lumMod val="75000"/>
                    <a:lumOff val="25000"/>
                  </a:schemeClr>
                </a:solidFill>
              </a:rPr>
              <a:t>Lete etter avvik hos eleven</a:t>
            </a:r>
          </a:p>
          <a:p>
            <a:pPr lvl="2" indent="-288036">
              <a:defRPr/>
            </a:pPr>
            <a:r>
              <a:rPr lang="nb-NO" altLang="nb-NO" dirty="0">
                <a:solidFill>
                  <a:schemeClr val="tx1">
                    <a:lumMod val="75000"/>
                    <a:lumOff val="25000"/>
                  </a:schemeClr>
                </a:solidFill>
              </a:rPr>
              <a:t>Sette inn tiltak for å endre elevens atferd</a:t>
            </a:r>
          </a:p>
          <a:p>
            <a:pPr lvl="2" indent="-288036">
              <a:defRPr/>
            </a:pPr>
            <a:endParaRPr lang="nb-NO" altLang="nb-NO" dirty="0">
              <a:solidFill>
                <a:schemeClr val="tx1">
                  <a:lumMod val="75000"/>
                  <a:lumOff val="25000"/>
                </a:schemeClr>
              </a:solidFill>
            </a:endParaRPr>
          </a:p>
          <a:p>
            <a:pPr lvl="1" indent="-288036">
              <a:defRPr/>
            </a:pPr>
            <a:r>
              <a:rPr lang="nb-NO" altLang="nb-NO" dirty="0">
                <a:solidFill>
                  <a:schemeClr val="tx1">
                    <a:lumMod val="75000"/>
                    <a:lumOff val="25000"/>
                  </a:schemeClr>
                </a:solidFill>
              </a:rPr>
              <a:t>Systemperspektivet </a:t>
            </a:r>
          </a:p>
          <a:p>
            <a:pPr lvl="2" indent="-288036">
              <a:defRPr/>
            </a:pPr>
            <a:r>
              <a:rPr lang="nb-NO" altLang="nb-NO" dirty="0">
                <a:solidFill>
                  <a:schemeClr val="tx1">
                    <a:lumMod val="75000"/>
                    <a:lumOff val="25000"/>
                  </a:schemeClr>
                </a:solidFill>
              </a:rPr>
              <a:t>Undersøke om miljøet bidrar til å utvikle og forsterke avvik</a:t>
            </a:r>
          </a:p>
          <a:p>
            <a:pPr lvl="2" indent="-288036">
              <a:defRPr/>
            </a:pPr>
            <a:r>
              <a:rPr lang="nb-NO" altLang="nb-NO" dirty="0">
                <a:solidFill>
                  <a:schemeClr val="tx1">
                    <a:lumMod val="75000"/>
                    <a:lumOff val="25000"/>
                  </a:schemeClr>
                </a:solidFill>
              </a:rPr>
              <a:t>Tiltak for å endre elevens lærings- og levemiljø</a:t>
            </a:r>
          </a:p>
        </p:txBody>
      </p:sp>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C17E46BF-79C8-4F6D-AC86-1FF319A8C599}"/>
              </a:ext>
            </a:extLst>
          </p:cNvPr>
          <p:cNvSpPr>
            <a:spLocks noGrp="1" noChangeArrowheads="1"/>
          </p:cNvSpPr>
          <p:nvPr>
            <p:ph type="title"/>
          </p:nvPr>
        </p:nvSpPr>
        <p:spPr/>
        <p:txBody>
          <a:bodyPr rtlCol="0">
            <a:normAutofit/>
          </a:bodyPr>
          <a:lstStyle/>
          <a:p>
            <a:pPr>
              <a:defRPr/>
            </a:pPr>
            <a:r>
              <a:rPr lang="nb-NO" dirty="0">
                <a:solidFill>
                  <a:schemeClr val="tx2">
                    <a:satMod val="200000"/>
                  </a:schemeClr>
                </a:solidFill>
              </a:rPr>
              <a:t>Psykisk utviklingshemming</a:t>
            </a:r>
            <a:endParaRPr lang="nb-NO" dirty="0">
              <a:solidFill>
                <a:schemeClr val="tx2">
                  <a:satMod val="200000"/>
                </a:schemeClr>
              </a:solidFill>
              <a:latin typeface="Bauhaus 93" pitchFamily="82" charset="0"/>
            </a:endParaRPr>
          </a:p>
        </p:txBody>
      </p:sp>
      <p:sp>
        <p:nvSpPr>
          <p:cNvPr id="35843" name="Rectangle 3">
            <a:extLst>
              <a:ext uri="{FF2B5EF4-FFF2-40B4-BE49-F238E27FC236}">
                <a16:creationId xmlns:a16="http://schemas.microsoft.com/office/drawing/2014/main" id="{93D0F4BE-2B9D-4753-A263-73F4156A31B3}"/>
              </a:ext>
            </a:extLst>
          </p:cNvPr>
          <p:cNvSpPr>
            <a:spLocks noGrp="1" noChangeArrowheads="1"/>
          </p:cNvSpPr>
          <p:nvPr>
            <p:ph idx="1"/>
          </p:nvPr>
        </p:nvSpPr>
        <p:spPr/>
        <p:txBody>
          <a:bodyPr/>
          <a:lstStyle/>
          <a:p>
            <a:pPr marL="288036" indent="-288036">
              <a:buFont typeface="Wingdings 3" charset="2"/>
              <a:buChar char=""/>
              <a:defRPr/>
            </a:pPr>
            <a:r>
              <a:rPr lang="nb-NO" sz="1800" dirty="0">
                <a:solidFill>
                  <a:schemeClr val="tx1">
                    <a:lumMod val="75000"/>
                    <a:lumOff val="25000"/>
                  </a:schemeClr>
                </a:solidFill>
              </a:rPr>
              <a:t>Tre kjennetegn</a:t>
            </a:r>
          </a:p>
          <a:p>
            <a:pPr marL="683419" lvl="1" indent="-342900">
              <a:buFont typeface="Wingdings" panose="05000000000000000000" pitchFamily="2" charset="2"/>
              <a:buAutoNum type="arabicPlain"/>
              <a:defRPr/>
            </a:pPr>
            <a:r>
              <a:rPr lang="nb-NO" dirty="0">
                <a:solidFill>
                  <a:schemeClr val="tx1">
                    <a:lumMod val="75000"/>
                    <a:lumOff val="25000"/>
                  </a:schemeClr>
                </a:solidFill>
              </a:rPr>
              <a:t>Intellektuelt funksjon betydelig under gjennomsnittet</a:t>
            </a:r>
          </a:p>
          <a:p>
            <a:pPr marL="683419" lvl="1" indent="-342900">
              <a:buFont typeface="Wingdings" panose="05000000000000000000" pitchFamily="2" charset="2"/>
              <a:buAutoNum type="arabicPlain"/>
              <a:defRPr/>
            </a:pPr>
            <a:r>
              <a:rPr lang="nb-NO" dirty="0">
                <a:solidFill>
                  <a:schemeClr val="tx1">
                    <a:lumMod val="75000"/>
                    <a:lumOff val="25000"/>
                  </a:schemeClr>
                </a:solidFill>
              </a:rPr>
              <a:t>Sviktende tilpassingsevne</a:t>
            </a:r>
          </a:p>
          <a:p>
            <a:pPr marL="683419" lvl="1" indent="-342900">
              <a:buFont typeface="Wingdings" panose="05000000000000000000" pitchFamily="2" charset="2"/>
              <a:buAutoNum type="arabicPlain"/>
              <a:defRPr/>
            </a:pPr>
            <a:r>
              <a:rPr lang="nb-NO" dirty="0">
                <a:solidFill>
                  <a:schemeClr val="tx1">
                    <a:lumMod val="75000"/>
                    <a:lumOff val="25000"/>
                  </a:schemeClr>
                </a:solidFill>
              </a:rPr>
              <a:t>Tilstanden oppstår eller viser seg i løpet av individets utviklingsperiode (før 18 år)</a:t>
            </a:r>
          </a:p>
          <a:p>
            <a:pPr marL="340519" lvl="1" indent="0">
              <a:buNone/>
              <a:defRPr/>
            </a:pPr>
            <a:endParaRPr lang="nb-NO" dirty="0">
              <a:solidFill>
                <a:schemeClr val="tx1">
                  <a:lumMod val="75000"/>
                  <a:lumOff val="25000"/>
                </a:schemeClr>
              </a:solidFill>
            </a:endParaRPr>
          </a:p>
          <a:p>
            <a:pPr marL="340519" lvl="1" indent="0">
              <a:buNone/>
              <a:defRPr/>
            </a:pPr>
            <a:r>
              <a:rPr lang="nb-NO" dirty="0">
                <a:solidFill>
                  <a:schemeClr val="tx1">
                    <a:lumMod val="75000"/>
                    <a:lumOff val="25000"/>
                  </a:schemeClr>
                </a:solidFill>
              </a:rPr>
              <a:t>Tidligere betegnelser på gruppen (basert på IQ): åndssvake, evneveike, debile, imbesile og idioter.</a:t>
            </a:r>
          </a:p>
        </p:txBody>
      </p:sp>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F99353C8-F6F8-48D3-B869-B7F2EB8C8F00}"/>
              </a:ext>
            </a:extLst>
          </p:cNvPr>
          <p:cNvSpPr>
            <a:spLocks noGrp="1" noChangeArrowheads="1"/>
          </p:cNvSpPr>
          <p:nvPr>
            <p:ph type="title"/>
          </p:nvPr>
        </p:nvSpPr>
        <p:spPr/>
        <p:txBody>
          <a:bodyPr rtlCol="0">
            <a:normAutofit/>
          </a:bodyPr>
          <a:lstStyle/>
          <a:p>
            <a:pPr>
              <a:defRPr/>
            </a:pPr>
            <a:r>
              <a:rPr lang="nb-NO" dirty="0">
                <a:solidFill>
                  <a:schemeClr val="tx2">
                    <a:satMod val="200000"/>
                  </a:schemeClr>
                </a:solidFill>
              </a:rPr>
              <a:t>Psykisk utviklingshemming</a:t>
            </a:r>
            <a:endParaRPr lang="nb-NO" dirty="0">
              <a:solidFill>
                <a:schemeClr val="tx2">
                  <a:satMod val="200000"/>
                </a:schemeClr>
              </a:solidFill>
              <a:latin typeface="Bauhaus 93" pitchFamily="82" charset="0"/>
            </a:endParaRPr>
          </a:p>
        </p:txBody>
      </p:sp>
      <p:sp>
        <p:nvSpPr>
          <p:cNvPr id="70659" name="Rectangle 3">
            <a:extLst>
              <a:ext uri="{FF2B5EF4-FFF2-40B4-BE49-F238E27FC236}">
                <a16:creationId xmlns:a16="http://schemas.microsoft.com/office/drawing/2014/main" id="{CCBBE88D-9492-4323-8ECA-F5370AAC68FD}"/>
              </a:ext>
            </a:extLst>
          </p:cNvPr>
          <p:cNvSpPr>
            <a:spLocks noGrp="1" noChangeArrowheads="1"/>
          </p:cNvSpPr>
          <p:nvPr>
            <p:ph idx="1"/>
          </p:nvPr>
        </p:nvSpPr>
        <p:spPr/>
        <p:txBody>
          <a:bodyPr/>
          <a:lstStyle/>
          <a:p>
            <a:pPr marL="288036" indent="-288036">
              <a:buFont typeface="Wingdings 3" charset="2"/>
              <a:buChar char=""/>
              <a:defRPr/>
            </a:pPr>
            <a:r>
              <a:rPr lang="nb-NO" altLang="nb-NO" dirty="0">
                <a:solidFill>
                  <a:schemeClr val="tx1">
                    <a:lumMod val="75000"/>
                    <a:lumOff val="25000"/>
                  </a:schemeClr>
                </a:solidFill>
              </a:rPr>
              <a:t>Årsaker</a:t>
            </a:r>
          </a:p>
          <a:p>
            <a:pPr lvl="1" indent="-288036">
              <a:buFont typeface="Wingdings 3" charset="2"/>
              <a:buChar char=""/>
              <a:defRPr/>
            </a:pPr>
            <a:r>
              <a:rPr lang="nb-NO" altLang="nb-NO" dirty="0">
                <a:solidFill>
                  <a:schemeClr val="tx1">
                    <a:lumMod val="75000"/>
                    <a:lumOff val="25000"/>
                  </a:schemeClr>
                </a:solidFill>
              </a:rPr>
              <a:t>Sykdom eller forgiftning i svangerskapet</a:t>
            </a:r>
          </a:p>
          <a:p>
            <a:pPr lvl="1" indent="-288036">
              <a:buFont typeface="Wingdings 3" charset="2"/>
              <a:buChar char=""/>
              <a:defRPr/>
            </a:pPr>
            <a:r>
              <a:rPr lang="nb-NO" altLang="nb-NO" dirty="0">
                <a:solidFill>
                  <a:schemeClr val="tx1">
                    <a:lumMod val="75000"/>
                    <a:lumOff val="25000"/>
                  </a:schemeClr>
                </a:solidFill>
              </a:rPr>
              <a:t>Arv eller kromosomfeil</a:t>
            </a:r>
          </a:p>
          <a:p>
            <a:pPr lvl="1" indent="-288036">
              <a:buFont typeface="Wingdings 3" charset="2"/>
              <a:buChar char=""/>
              <a:defRPr/>
            </a:pPr>
            <a:r>
              <a:rPr lang="nb-NO" altLang="nb-NO" dirty="0">
                <a:solidFill>
                  <a:schemeClr val="tx1">
                    <a:lumMod val="75000"/>
                    <a:lumOff val="25000"/>
                  </a:schemeClr>
                </a:solidFill>
              </a:rPr>
              <a:t>Komplikasjoner i forbindelse med fødselen</a:t>
            </a:r>
          </a:p>
          <a:p>
            <a:pPr lvl="1" indent="-288036">
              <a:buFont typeface="Wingdings 3" charset="2"/>
              <a:buChar char=""/>
              <a:defRPr/>
            </a:pPr>
            <a:r>
              <a:rPr lang="nb-NO" altLang="nb-NO" dirty="0">
                <a:solidFill>
                  <a:schemeClr val="tx1">
                    <a:lumMod val="75000"/>
                    <a:lumOff val="25000"/>
                  </a:schemeClr>
                </a:solidFill>
              </a:rPr>
              <a:t>Sykdom eller skade like etter fødselen</a:t>
            </a:r>
          </a:p>
          <a:p>
            <a:pPr marL="288036" indent="-288036">
              <a:buFont typeface="Wingdings 3" charset="2"/>
              <a:buChar char=""/>
              <a:defRPr/>
            </a:pPr>
            <a:endParaRPr lang="nb-NO" altLang="nb-NO" dirty="0">
              <a:solidFill>
                <a:schemeClr val="tx1">
                  <a:lumMod val="75000"/>
                  <a:lumOff val="25000"/>
                </a:schemeClr>
              </a:solidFill>
            </a:endParaRPr>
          </a:p>
          <a:p>
            <a:pPr marL="288036" indent="-288036">
              <a:buFont typeface="Wingdings 3" charset="2"/>
              <a:buChar char=""/>
              <a:defRPr/>
            </a:pPr>
            <a:r>
              <a:rPr lang="nb-NO" altLang="nb-NO" dirty="0">
                <a:solidFill>
                  <a:schemeClr val="tx1">
                    <a:lumMod val="75000"/>
                    <a:lumOff val="25000"/>
                  </a:schemeClr>
                </a:solidFill>
              </a:rPr>
              <a:t>Ulike grader</a:t>
            </a:r>
          </a:p>
          <a:p>
            <a:pPr lvl="1" indent="-288036">
              <a:buFont typeface="Wingdings 3" charset="2"/>
              <a:buChar char=""/>
              <a:defRPr/>
            </a:pPr>
            <a:r>
              <a:rPr lang="nb-NO" altLang="nb-NO" dirty="0">
                <a:solidFill>
                  <a:schemeClr val="tx1">
                    <a:lumMod val="75000"/>
                    <a:lumOff val="25000"/>
                  </a:schemeClr>
                </a:solidFill>
              </a:rPr>
              <a:t>Lett – kan klare seg bra med litt tilrettelegging</a:t>
            </a:r>
          </a:p>
          <a:p>
            <a:pPr lvl="1" indent="-288036">
              <a:buFont typeface="Wingdings 3" charset="2"/>
              <a:buChar char=""/>
              <a:defRPr/>
            </a:pPr>
            <a:r>
              <a:rPr lang="nb-NO" altLang="nb-NO" dirty="0">
                <a:solidFill>
                  <a:schemeClr val="tx1">
                    <a:lumMod val="75000"/>
                    <a:lumOff val="25000"/>
                  </a:schemeClr>
                </a:solidFill>
              </a:rPr>
              <a:t>Moderat – trenger en del oppfølging </a:t>
            </a:r>
          </a:p>
          <a:p>
            <a:pPr lvl="1" indent="-288036">
              <a:buFont typeface="Wingdings 3" charset="2"/>
              <a:buChar char=""/>
              <a:defRPr/>
            </a:pPr>
            <a:r>
              <a:rPr lang="nb-NO" altLang="nb-NO" dirty="0">
                <a:solidFill>
                  <a:schemeClr val="tx1">
                    <a:lumMod val="75000"/>
                    <a:lumOff val="25000"/>
                  </a:schemeClr>
                </a:solidFill>
              </a:rPr>
              <a:t>Alvorlig – stor grad av tilrettelegging</a:t>
            </a:r>
          </a:p>
          <a:p>
            <a:pPr lvl="1" indent="-288036">
              <a:buFont typeface="Wingdings 3" charset="2"/>
              <a:buChar char=""/>
              <a:defRPr/>
            </a:pPr>
            <a:endParaRPr lang="nb-NO" altLang="nb-NO" sz="2100" dirty="0">
              <a:solidFill>
                <a:schemeClr val="tx1">
                  <a:lumMod val="75000"/>
                  <a:lumOff val="25000"/>
                </a:schemeClr>
              </a:solidFill>
            </a:endParaRPr>
          </a:p>
        </p:txBody>
      </p:sp>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7BF0D3E7-4534-4B73-A416-BFFA2D56329E}"/>
              </a:ext>
            </a:extLst>
          </p:cNvPr>
          <p:cNvSpPr>
            <a:spLocks noGrp="1" noChangeArrowheads="1"/>
          </p:cNvSpPr>
          <p:nvPr>
            <p:ph type="title"/>
          </p:nvPr>
        </p:nvSpPr>
        <p:spPr/>
        <p:txBody>
          <a:bodyPr rtlCol="0">
            <a:normAutofit/>
          </a:bodyPr>
          <a:lstStyle/>
          <a:p>
            <a:pPr>
              <a:defRPr/>
            </a:pPr>
            <a:r>
              <a:rPr lang="nb-NO" dirty="0">
                <a:solidFill>
                  <a:schemeClr val="tx2">
                    <a:satMod val="200000"/>
                  </a:schemeClr>
                </a:solidFill>
              </a:rPr>
              <a:t>Psykisk utviklingshemmede i skolen</a:t>
            </a:r>
          </a:p>
        </p:txBody>
      </p:sp>
      <p:sp>
        <p:nvSpPr>
          <p:cNvPr id="72707" name="Rectangle 3">
            <a:extLst>
              <a:ext uri="{FF2B5EF4-FFF2-40B4-BE49-F238E27FC236}">
                <a16:creationId xmlns:a16="http://schemas.microsoft.com/office/drawing/2014/main" id="{88BCB478-282D-4CAF-95CE-C1CA9A6D8D5C}"/>
              </a:ext>
            </a:extLst>
          </p:cNvPr>
          <p:cNvSpPr>
            <a:spLocks noGrp="1" noChangeArrowheads="1"/>
          </p:cNvSpPr>
          <p:nvPr>
            <p:ph idx="1"/>
          </p:nvPr>
        </p:nvSpPr>
        <p:spPr/>
        <p:txBody>
          <a:bodyPr>
            <a:normAutofit lnSpcReduction="10000"/>
          </a:bodyPr>
          <a:lstStyle/>
          <a:p>
            <a:pPr marL="288036" indent="-288036">
              <a:buFont typeface="Wingdings 3" charset="2"/>
              <a:buChar char=""/>
              <a:defRPr/>
            </a:pPr>
            <a:r>
              <a:rPr lang="nb-NO" altLang="nb-NO">
                <a:solidFill>
                  <a:schemeClr val="tx1">
                    <a:lumMod val="75000"/>
                    <a:lumOff val="25000"/>
                  </a:schemeClr>
                </a:solidFill>
              </a:rPr>
              <a:t>Vansker med å få med seg det læreren sier til klassen</a:t>
            </a:r>
          </a:p>
          <a:p>
            <a:pPr marL="288036" indent="-288036">
              <a:buFont typeface="Wingdings 3" charset="2"/>
              <a:buChar char=""/>
              <a:defRPr/>
            </a:pPr>
            <a:r>
              <a:rPr lang="nb-NO" altLang="nb-NO">
                <a:solidFill>
                  <a:schemeClr val="tx1">
                    <a:lumMod val="75000"/>
                    <a:lumOff val="25000"/>
                  </a:schemeClr>
                </a:solidFill>
              </a:rPr>
              <a:t>Vansker med å oppfatte ord og uttrykk</a:t>
            </a:r>
          </a:p>
          <a:p>
            <a:pPr marL="288036" indent="-288036">
              <a:buFont typeface="Wingdings 3" charset="2"/>
              <a:buChar char=""/>
              <a:defRPr/>
            </a:pPr>
            <a:r>
              <a:rPr lang="nb-NO" altLang="nb-NO">
                <a:solidFill>
                  <a:schemeClr val="tx1">
                    <a:lumMod val="75000"/>
                    <a:lumOff val="25000"/>
                  </a:schemeClr>
                </a:solidFill>
              </a:rPr>
              <a:t>Vansker med å holde konsentrasjonen</a:t>
            </a:r>
          </a:p>
          <a:p>
            <a:pPr marL="288036" indent="-288036">
              <a:buFont typeface="Wingdings 3" charset="2"/>
              <a:buChar char=""/>
              <a:defRPr/>
            </a:pPr>
            <a:r>
              <a:rPr lang="nb-NO" altLang="nb-NO">
                <a:solidFill>
                  <a:schemeClr val="tx1">
                    <a:lumMod val="75000"/>
                    <a:lumOff val="25000"/>
                  </a:schemeClr>
                </a:solidFill>
              </a:rPr>
              <a:t>Vansker med å få venner</a:t>
            </a:r>
          </a:p>
          <a:p>
            <a:pPr marL="288036" indent="-288036">
              <a:buNone/>
              <a:defRPr/>
            </a:pPr>
            <a:endParaRPr lang="nb-NO" altLang="nb-NO">
              <a:solidFill>
                <a:schemeClr val="tx1">
                  <a:lumMod val="75000"/>
                  <a:lumOff val="25000"/>
                </a:schemeClr>
              </a:solidFill>
            </a:endParaRPr>
          </a:p>
          <a:p>
            <a:pPr marL="288036" indent="-288036">
              <a:buNone/>
              <a:defRPr/>
            </a:pPr>
            <a:r>
              <a:rPr lang="nb-NO" altLang="nb-NO" sz="1800">
                <a:solidFill>
                  <a:schemeClr val="tx1">
                    <a:lumMod val="75000"/>
                    <a:lumOff val="25000"/>
                  </a:schemeClr>
                </a:solidFill>
              </a:rPr>
              <a:t>Reaksjoner</a:t>
            </a:r>
          </a:p>
          <a:p>
            <a:pPr lvl="1" indent="-288036">
              <a:buFont typeface="Wingdings 3" charset="2"/>
              <a:buChar char=""/>
              <a:defRPr/>
            </a:pPr>
            <a:r>
              <a:rPr lang="nb-NO" altLang="nb-NO">
                <a:solidFill>
                  <a:schemeClr val="tx1">
                    <a:lumMod val="75000"/>
                    <a:lumOff val="25000"/>
                  </a:schemeClr>
                </a:solidFill>
              </a:rPr>
              <a:t>Tilbaketrekking og passivitet</a:t>
            </a:r>
          </a:p>
          <a:p>
            <a:pPr lvl="1" indent="-288036">
              <a:buFont typeface="Wingdings 3" charset="2"/>
              <a:buChar char=""/>
              <a:defRPr/>
            </a:pPr>
            <a:r>
              <a:rPr lang="nb-NO" altLang="nb-NO">
                <a:solidFill>
                  <a:schemeClr val="tx1">
                    <a:lumMod val="75000"/>
                    <a:lumOff val="25000"/>
                  </a:schemeClr>
                </a:solidFill>
              </a:rPr>
              <a:t>Utagerende atferd</a:t>
            </a:r>
          </a:p>
          <a:p>
            <a:pPr lvl="1" indent="-288036">
              <a:buFont typeface="Wingdings 3" charset="2"/>
              <a:buChar char=""/>
              <a:defRPr/>
            </a:pPr>
            <a:r>
              <a:rPr lang="nb-NO" altLang="nb-NO">
                <a:solidFill>
                  <a:schemeClr val="tx1">
                    <a:lumMod val="75000"/>
                    <a:lumOff val="25000"/>
                  </a:schemeClr>
                </a:solidFill>
              </a:rPr>
              <a:t>Lav frustrasjonsterskel</a:t>
            </a:r>
          </a:p>
          <a:p>
            <a:pPr lvl="1" indent="-288036">
              <a:buFont typeface="Wingdings 3" charset="2"/>
              <a:buChar char=""/>
              <a:defRPr/>
            </a:pPr>
            <a:r>
              <a:rPr lang="nb-NO" altLang="nb-NO">
                <a:solidFill>
                  <a:schemeClr val="tx1">
                    <a:lumMod val="75000"/>
                    <a:lumOff val="25000"/>
                  </a:schemeClr>
                </a:solidFill>
              </a:rPr>
              <a:t>maskotrollen</a:t>
            </a:r>
          </a:p>
        </p:txBody>
      </p:sp>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CDD1927C-F360-4A33-8282-80EE826BE89A}"/>
              </a:ext>
            </a:extLst>
          </p:cNvPr>
          <p:cNvSpPr>
            <a:spLocks noGrp="1" noChangeArrowheads="1"/>
          </p:cNvSpPr>
          <p:nvPr>
            <p:ph type="title"/>
          </p:nvPr>
        </p:nvSpPr>
        <p:spPr/>
        <p:txBody>
          <a:bodyPr rtlCol="0">
            <a:normAutofit/>
          </a:bodyPr>
          <a:lstStyle/>
          <a:p>
            <a:pPr algn="ctr">
              <a:defRPr/>
            </a:pPr>
            <a:r>
              <a:rPr lang="nb-NO">
                <a:solidFill>
                  <a:schemeClr val="tx2">
                    <a:satMod val="200000"/>
                  </a:schemeClr>
                </a:solidFill>
                <a:latin typeface="Arial" charset="0"/>
              </a:rPr>
              <a:t>FUNKSJONSHEMMINGER</a:t>
            </a:r>
          </a:p>
        </p:txBody>
      </p:sp>
      <p:pic>
        <p:nvPicPr>
          <p:cNvPr id="80899" name="Picture 7" descr="disabled1">
            <a:extLst>
              <a:ext uri="{FF2B5EF4-FFF2-40B4-BE49-F238E27FC236}">
                <a16:creationId xmlns:a16="http://schemas.microsoft.com/office/drawing/2014/main" id="{FA70FF67-9569-4C28-A2DC-EAC802D4DA9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3829050" y="2247305"/>
            <a:ext cx="1485900" cy="1507331"/>
          </a:xfrm>
        </p:spPr>
      </p:pic>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2D13024D-7F8C-4314-BFEC-C577B941B13F}"/>
              </a:ext>
            </a:extLst>
          </p:cNvPr>
          <p:cNvSpPr>
            <a:spLocks noGrp="1" noChangeArrowheads="1"/>
          </p:cNvSpPr>
          <p:nvPr>
            <p:ph type="title"/>
          </p:nvPr>
        </p:nvSpPr>
        <p:spPr/>
        <p:txBody>
          <a:bodyPr rtlCol="0">
            <a:normAutofit/>
          </a:bodyPr>
          <a:lstStyle/>
          <a:p>
            <a:pPr algn="ctr">
              <a:defRPr/>
            </a:pPr>
            <a:r>
              <a:rPr lang="nb-NO" sz="2100" b="1">
                <a:solidFill>
                  <a:schemeClr val="tx2">
                    <a:satMod val="200000"/>
                  </a:schemeClr>
                </a:solidFill>
                <a:latin typeface="Arial" charset="0"/>
              </a:rPr>
              <a:t>SANSEMESSIGE FUNKSJONSHEMMINGER</a:t>
            </a:r>
          </a:p>
        </p:txBody>
      </p:sp>
      <p:sp>
        <p:nvSpPr>
          <p:cNvPr id="44035" name="Rectangle 3">
            <a:extLst>
              <a:ext uri="{FF2B5EF4-FFF2-40B4-BE49-F238E27FC236}">
                <a16:creationId xmlns:a16="http://schemas.microsoft.com/office/drawing/2014/main" id="{4C8DC2BF-8865-4B2A-95A8-87FBEC214F94}"/>
              </a:ext>
            </a:extLst>
          </p:cNvPr>
          <p:cNvSpPr>
            <a:spLocks noGrp="1" noChangeArrowheads="1"/>
          </p:cNvSpPr>
          <p:nvPr>
            <p:ph idx="1"/>
          </p:nvPr>
        </p:nvSpPr>
        <p:spPr>
          <a:xfrm>
            <a:off x="1657350" y="1221582"/>
            <a:ext cx="5829300" cy="3293269"/>
          </a:xfrm>
        </p:spPr>
        <p:txBody>
          <a:bodyPr>
            <a:normAutofit/>
          </a:bodyPr>
          <a:lstStyle/>
          <a:p>
            <a:pPr marL="740664" lvl="1" indent="-514350">
              <a:defRPr/>
            </a:pPr>
            <a:r>
              <a:rPr lang="nb-NO" altLang="nb-NO" sz="3600" dirty="0">
                <a:solidFill>
                  <a:schemeClr val="tx1">
                    <a:lumMod val="75000"/>
                    <a:lumOff val="25000"/>
                  </a:schemeClr>
                </a:solidFill>
              </a:rPr>
              <a:t>Synsvansker</a:t>
            </a:r>
          </a:p>
          <a:p>
            <a:pPr marL="1255014" lvl="3" indent="-342900">
              <a:defRPr/>
            </a:pPr>
            <a:r>
              <a:rPr lang="nb-NO" altLang="nb-NO" sz="2100" dirty="0">
                <a:solidFill>
                  <a:schemeClr val="tx1">
                    <a:lumMod val="75000"/>
                    <a:lumOff val="25000"/>
                  </a:schemeClr>
                </a:solidFill>
              </a:rPr>
              <a:t>Blinde og svaksynte</a:t>
            </a:r>
          </a:p>
          <a:p>
            <a:pPr marL="1255014" lvl="3" indent="-342900">
              <a:defRPr/>
            </a:pPr>
            <a:r>
              <a:rPr lang="nb-NO" altLang="nb-NO" sz="2100" dirty="0" err="1">
                <a:solidFill>
                  <a:schemeClr val="tx1">
                    <a:lumMod val="75000"/>
                    <a:lumOff val="25000"/>
                  </a:schemeClr>
                </a:solidFill>
              </a:rPr>
              <a:t>Ca</a:t>
            </a:r>
            <a:r>
              <a:rPr lang="nb-NO" altLang="nb-NO" sz="2100" dirty="0">
                <a:solidFill>
                  <a:schemeClr val="tx1">
                    <a:lumMod val="75000"/>
                    <a:lumOff val="25000"/>
                  </a:schemeClr>
                </a:solidFill>
              </a:rPr>
              <a:t> 1000 under 20 år</a:t>
            </a:r>
          </a:p>
          <a:p>
            <a:pPr marL="1255014" lvl="3" indent="-342900">
              <a:defRPr/>
            </a:pPr>
            <a:r>
              <a:rPr lang="nb-NO" altLang="nb-NO" sz="2100" dirty="0">
                <a:solidFill>
                  <a:schemeClr val="tx1">
                    <a:lumMod val="75000"/>
                    <a:lumOff val="25000"/>
                  </a:schemeClr>
                </a:solidFill>
              </a:rPr>
              <a:t>For å regnes som synshemmet må man ha større avvik enn normal brillekorreksjon</a:t>
            </a:r>
          </a:p>
          <a:p>
            <a:pPr marL="1255014" lvl="3" indent="-342900">
              <a:defRPr/>
            </a:pPr>
            <a:r>
              <a:rPr lang="nb-NO" altLang="nb-NO" sz="2100" dirty="0">
                <a:solidFill>
                  <a:schemeClr val="tx1">
                    <a:lumMod val="75000"/>
                    <a:lumOff val="25000"/>
                  </a:schemeClr>
                </a:solidFill>
              </a:rPr>
              <a:t>Lærene må ha spesialutdanning i bruk av blindeskrift</a:t>
            </a:r>
          </a:p>
          <a:p>
            <a:pPr marL="1255014" lvl="3" indent="-342900">
              <a:defRPr/>
            </a:pPr>
            <a:r>
              <a:rPr lang="nb-NO" altLang="nb-NO" sz="2100" dirty="0">
                <a:solidFill>
                  <a:schemeClr val="tx1">
                    <a:lumMod val="75000"/>
                    <a:lumOff val="25000"/>
                  </a:schemeClr>
                </a:solidFill>
              </a:rPr>
              <a:t>Braille</a:t>
            </a: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b="0" dirty="0">
                <a:solidFill>
                  <a:srgbClr val="0070C0"/>
                </a:solidFill>
              </a:rPr>
              <a:t>Tilpasset opplæring som begrep</a:t>
            </a:r>
          </a:p>
        </p:txBody>
      </p:sp>
      <p:sp>
        <p:nvSpPr>
          <p:cNvPr id="3" name="Content Placeholder 2"/>
          <p:cNvSpPr>
            <a:spLocks noGrp="1"/>
          </p:cNvSpPr>
          <p:nvPr>
            <p:ph idx="1"/>
          </p:nvPr>
        </p:nvSpPr>
        <p:spPr>
          <a:xfrm>
            <a:off x="628650" y="1169233"/>
            <a:ext cx="7886700" cy="3822491"/>
          </a:xfrm>
        </p:spPr>
        <p:txBody>
          <a:bodyPr>
            <a:normAutofit lnSpcReduction="10000"/>
          </a:bodyPr>
          <a:lstStyle/>
          <a:p>
            <a:r>
              <a:rPr lang="nb-NO" dirty="0"/>
              <a:t>Et begrep som i de siste tiårene i økende grad har kommet opp i faglige diskusjoner: google-søk gir over en kvart million treff</a:t>
            </a:r>
          </a:p>
          <a:p>
            <a:r>
              <a:rPr lang="nb-NO" dirty="0"/>
              <a:t>Begrepet tilpasset opplæring ble så tidlig som i 1967 nevnt i normalplanutvalgets innstilling til Normalplanen for grunnskolen og allerede da ble det understreket at skolen skulle tilpasse seg elevene</a:t>
            </a:r>
          </a:p>
          <a:p>
            <a:r>
              <a:rPr lang="nb-NO" dirty="0"/>
              <a:t>Prinsippet om tilpasset opplæring ble stadfestet i 1975 ved revidering av lov om grunnskolen</a:t>
            </a:r>
          </a:p>
          <a:p>
            <a:r>
              <a:rPr lang="nb-NO" dirty="0"/>
              <a:t>Prinsippet om at alle elever skal ha læringsmuligheter i den samme skolen. Enhetsskolen- en skole for alle:</a:t>
            </a:r>
          </a:p>
          <a:p>
            <a:pPr marL="0" indent="0">
              <a:buNone/>
            </a:pPr>
            <a:r>
              <a:rPr lang="nb-NO" dirty="0">
                <a:sym typeface="Wingdings" panose="05000000000000000000" pitchFamily="2" charset="2"/>
              </a:rPr>
              <a:t></a:t>
            </a:r>
            <a:r>
              <a:rPr lang="nb-NO" dirty="0"/>
              <a:t> Store forskjeller mellom norske elever i prestasjoner sett opp mot kjønn, sosial og etnisk bakgrunn</a:t>
            </a:r>
          </a:p>
          <a:p>
            <a:pPr marL="0" indent="0">
              <a:buNone/>
            </a:pPr>
            <a:r>
              <a:rPr lang="nb-NO" dirty="0">
                <a:sym typeface="Wingdings" panose="05000000000000000000" pitchFamily="2" charset="2"/>
              </a:rPr>
              <a:t> </a:t>
            </a:r>
            <a:r>
              <a:rPr lang="nb-NO" dirty="0"/>
              <a:t>Høy andel spesialundervisning</a:t>
            </a:r>
          </a:p>
          <a:p>
            <a:pPr marL="0" indent="0">
              <a:buNone/>
            </a:pPr>
            <a:r>
              <a:rPr lang="nb-NO" dirty="0">
                <a:sym typeface="Wingdings" panose="05000000000000000000" pitchFamily="2" charset="2"/>
              </a:rPr>
              <a:t> </a:t>
            </a:r>
            <a:r>
              <a:rPr lang="nb-NO" dirty="0"/>
              <a:t>Frafall i videregående skole</a:t>
            </a:r>
          </a:p>
          <a:p>
            <a:pPr marL="0" indent="0">
              <a:buNone/>
            </a:pPr>
            <a:r>
              <a:rPr lang="nb-NO" dirty="0">
                <a:sym typeface="Wingdings" panose="05000000000000000000" pitchFamily="2" charset="2"/>
              </a:rPr>
              <a:t> </a:t>
            </a:r>
            <a:r>
              <a:rPr lang="nb-NO" dirty="0"/>
              <a:t>Bedre tilpasset opplæring kan bidra til utjevning på ulike områder (St.meld.nr.30 (2003-2004))</a:t>
            </a:r>
          </a:p>
          <a:p>
            <a:pPr marL="0" indent="0">
              <a:buNone/>
            </a:pPr>
            <a:r>
              <a:rPr lang="nb-NO" dirty="0"/>
              <a:t>									</a:t>
            </a:r>
            <a:r>
              <a:rPr lang="nb-NO" sz="1575" dirty="0"/>
              <a:t>(Bunting 2014)</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6471" y="76199"/>
            <a:ext cx="681895" cy="101770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01543" y="73879"/>
            <a:ext cx="722729" cy="1020026"/>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77450" y="79867"/>
            <a:ext cx="679582" cy="1008047"/>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13357" y="79868"/>
            <a:ext cx="678056" cy="1015542"/>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67591" y="3858985"/>
            <a:ext cx="716982" cy="1077986"/>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88480" y="1393372"/>
            <a:ext cx="696093" cy="1023257"/>
          </a:xfrm>
          <a:prstGeom prst="rect">
            <a:avLst/>
          </a:prstGeom>
        </p:spPr>
      </p:pic>
    </p:spTree>
    <p:extLst>
      <p:ext uri="{BB962C8B-B14F-4D97-AF65-F5344CB8AC3E}">
        <p14:creationId xmlns:p14="http://schemas.microsoft.com/office/powerpoint/2010/main" val="298813718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7" name="Rectangle 13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84994" name="Tittel 1">
            <a:extLst>
              <a:ext uri="{FF2B5EF4-FFF2-40B4-BE49-F238E27FC236}">
                <a16:creationId xmlns:a16="http://schemas.microsoft.com/office/drawing/2014/main" id="{2C9A3D16-7DC6-4C15-A09E-FF3410699CCF}"/>
              </a:ext>
            </a:extLst>
          </p:cNvPr>
          <p:cNvSpPr>
            <a:spLocks noGrp="1" noChangeArrowheads="1"/>
          </p:cNvSpPr>
          <p:nvPr>
            <p:ph type="title"/>
          </p:nvPr>
        </p:nvSpPr>
        <p:spPr>
          <a:xfrm>
            <a:off x="480060" y="244027"/>
            <a:ext cx="3276452" cy="1467631"/>
          </a:xfrm>
        </p:spPr>
        <p:txBody>
          <a:bodyPr anchor="b">
            <a:normAutofit/>
          </a:bodyPr>
          <a:lstStyle/>
          <a:p>
            <a:r>
              <a:rPr lang="nb-NO" altLang="nb-NO" sz="4050"/>
              <a:t>Litt om Braille</a:t>
            </a:r>
          </a:p>
        </p:txBody>
      </p:sp>
      <p:sp>
        <p:nvSpPr>
          <p:cNvPr id="13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1940246"/>
            <a:ext cx="2606040" cy="13716"/>
          </a:xfrm>
          <a:custGeom>
            <a:avLst/>
            <a:gdLst>
              <a:gd name="connsiteX0" fmla="*/ 0 w 2606040"/>
              <a:gd name="connsiteY0" fmla="*/ 0 h 13716"/>
              <a:gd name="connsiteX1" fmla="*/ 625450 w 2606040"/>
              <a:gd name="connsiteY1" fmla="*/ 0 h 13716"/>
              <a:gd name="connsiteX2" fmla="*/ 1224839 w 2606040"/>
              <a:gd name="connsiteY2" fmla="*/ 0 h 13716"/>
              <a:gd name="connsiteX3" fmla="*/ 1824228 w 2606040"/>
              <a:gd name="connsiteY3" fmla="*/ 0 h 13716"/>
              <a:gd name="connsiteX4" fmla="*/ 2606040 w 2606040"/>
              <a:gd name="connsiteY4" fmla="*/ 0 h 13716"/>
              <a:gd name="connsiteX5" fmla="*/ 2606040 w 2606040"/>
              <a:gd name="connsiteY5" fmla="*/ 13716 h 13716"/>
              <a:gd name="connsiteX6" fmla="*/ 1902409 w 2606040"/>
              <a:gd name="connsiteY6" fmla="*/ 13716 h 13716"/>
              <a:gd name="connsiteX7" fmla="*/ 1276960 w 2606040"/>
              <a:gd name="connsiteY7" fmla="*/ 13716 h 13716"/>
              <a:gd name="connsiteX8" fmla="*/ 677570 w 2606040"/>
              <a:gd name="connsiteY8" fmla="*/ 13716 h 13716"/>
              <a:gd name="connsiteX9" fmla="*/ 0 w 2606040"/>
              <a:gd name="connsiteY9" fmla="*/ 13716 h 13716"/>
              <a:gd name="connsiteX10" fmla="*/ 0 w 2606040"/>
              <a:gd name="connsiteY10"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3716"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690" y="5728"/>
                  <a:pt x="2605650" y="7624"/>
                  <a:pt x="2606040" y="13716"/>
                </a:cubicBezTo>
                <a:cubicBezTo>
                  <a:pt x="2256758" y="26838"/>
                  <a:pt x="2173673" y="-17450"/>
                  <a:pt x="1902409" y="13716"/>
                </a:cubicBezTo>
                <a:cubicBezTo>
                  <a:pt x="1631145" y="44882"/>
                  <a:pt x="1461378" y="894"/>
                  <a:pt x="1276960" y="13716"/>
                </a:cubicBezTo>
                <a:cubicBezTo>
                  <a:pt x="1092542" y="26538"/>
                  <a:pt x="890442" y="8641"/>
                  <a:pt x="677570" y="13716"/>
                </a:cubicBezTo>
                <a:cubicBezTo>
                  <a:pt x="464698" y="18792"/>
                  <a:pt x="187648" y="31265"/>
                  <a:pt x="0" y="13716"/>
                </a:cubicBezTo>
                <a:cubicBezTo>
                  <a:pt x="-302" y="10335"/>
                  <a:pt x="417" y="4724"/>
                  <a:pt x="0" y="0"/>
                </a:cubicBezTo>
                <a:close/>
              </a:path>
              <a:path w="2606040" h="13716"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6569" y="5071"/>
                  <a:pt x="2606315" y="7437"/>
                  <a:pt x="2606040" y="13716"/>
                </a:cubicBezTo>
                <a:cubicBezTo>
                  <a:pt x="2393024" y="-2332"/>
                  <a:pt x="2191161" y="34687"/>
                  <a:pt x="1980590" y="13716"/>
                </a:cubicBezTo>
                <a:cubicBezTo>
                  <a:pt x="1770019" y="-7255"/>
                  <a:pt x="1476440" y="31542"/>
                  <a:pt x="1276960" y="13716"/>
                </a:cubicBezTo>
                <a:cubicBezTo>
                  <a:pt x="1077480" y="-4110"/>
                  <a:pt x="880988" y="37553"/>
                  <a:pt x="651510" y="13716"/>
                </a:cubicBezTo>
                <a:cubicBezTo>
                  <a:pt x="422032" y="-10121"/>
                  <a:pt x="130744" y="-6519"/>
                  <a:pt x="0" y="13716"/>
                </a:cubicBezTo>
                <a:cubicBezTo>
                  <a:pt x="198" y="8947"/>
                  <a:pt x="304" y="520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84995" name="Plassholder for innhold 2">
            <a:extLst>
              <a:ext uri="{FF2B5EF4-FFF2-40B4-BE49-F238E27FC236}">
                <a16:creationId xmlns:a16="http://schemas.microsoft.com/office/drawing/2014/main" id="{A005975D-8F12-4433-A950-5AF9941E7AB3}"/>
              </a:ext>
            </a:extLst>
          </p:cNvPr>
          <p:cNvSpPr>
            <a:spLocks noGrp="1" noChangeArrowheads="1"/>
          </p:cNvSpPr>
          <p:nvPr>
            <p:ph idx="1"/>
          </p:nvPr>
        </p:nvSpPr>
        <p:spPr bwMode="auto">
          <a:xfrm>
            <a:off x="480060" y="2154674"/>
            <a:ext cx="3182692" cy="2490501"/>
          </a:xfrm>
        </p:spPr>
        <p:txBody>
          <a:bodyPr numCol="1" anchorCtr="0" compatLnSpc="1">
            <a:prstTxWarp prst="textNoShape">
              <a:avLst/>
            </a:prstTxWarp>
            <a:normAutofit lnSpcReduction="10000"/>
          </a:bodyPr>
          <a:lstStyle/>
          <a:p>
            <a:r>
              <a:rPr lang="nb-NO" altLang="nb-NO" sz="1650" dirty="0"/>
              <a:t>Utviklet av Louis Braille på 1820-tallet. Han var 13 år</a:t>
            </a:r>
          </a:p>
          <a:p>
            <a:r>
              <a:rPr lang="nb-NO" altLang="nb-NO" sz="1650" dirty="0"/>
              <a:t>Før lærte blinde å lese vanlige bokstaver – opphøyd – ikke skrive</a:t>
            </a:r>
          </a:p>
          <a:p>
            <a:r>
              <a:rPr lang="nb-NO" altLang="nb-NO" sz="1650" dirty="0"/>
              <a:t>Består (i dag) av seks punkter</a:t>
            </a:r>
          </a:p>
          <a:p>
            <a:r>
              <a:rPr lang="nb-NO" altLang="nb-NO" sz="1650" dirty="0" err="1"/>
              <a:t>Punktlist</a:t>
            </a:r>
            <a:endParaRPr lang="nb-NO" altLang="nb-NO" sz="1650" dirty="0"/>
          </a:p>
          <a:p>
            <a:r>
              <a:rPr lang="nb-NO" altLang="nb-NO" sz="1650" dirty="0"/>
              <a:t>Det er også utviklet matematisk system i braille.</a:t>
            </a:r>
          </a:p>
        </p:txBody>
      </p:sp>
      <p:pic>
        <p:nvPicPr>
          <p:cNvPr id="1026" name="Picture 2" descr="Credit: Getty Images/Apic">
            <a:extLst>
              <a:ext uri="{FF2B5EF4-FFF2-40B4-BE49-F238E27FC236}">
                <a16:creationId xmlns:a16="http://schemas.microsoft.com/office/drawing/2014/main" id="{E3A6C0E0-492E-426F-A02F-F6BAF2FDDDF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52" r="-2" b="-2"/>
          <a:stretch/>
        </p:blipFill>
        <p:spPr bwMode="auto">
          <a:xfrm>
            <a:off x="3983777" y="7"/>
            <a:ext cx="5159081" cy="5143493"/>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84996" name="Plassholder for lysbildenummer 3">
            <a:extLst>
              <a:ext uri="{FF2B5EF4-FFF2-40B4-BE49-F238E27FC236}">
                <a16:creationId xmlns:a16="http://schemas.microsoft.com/office/drawing/2014/main" id="{9A6D8FA5-1CF0-4865-A8E4-7DFDE993E345}"/>
              </a:ext>
            </a:extLst>
          </p:cNvPr>
          <p:cNvSpPr>
            <a:spLocks noGrp="1"/>
          </p:cNvSpPr>
          <p:nvPr>
            <p:ph type="sldNum" sz="quarter" idx="12"/>
          </p:nvPr>
        </p:nvSpPr>
        <p:spPr bwMode="auto">
          <a:xfrm>
            <a:off x="7829550" y="4767263"/>
            <a:ext cx="685800" cy="273844"/>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nchorCtr="0" compatLnSpc="1">
            <a:prstTxWarp prst="textNoShape">
              <a:avLst/>
            </a:prstTxWarp>
            <a:normAutofit/>
          </a:bodyPr>
          <a:lstStyle>
            <a:lvl1pPr>
              <a:defRPr>
                <a:solidFill>
                  <a:schemeClr val="tx1"/>
                </a:solidFill>
                <a:latin typeface="Calibri" panose="020F0502020204030204" pitchFamily="34" charset="0"/>
              </a:defRPr>
            </a:lvl1pPr>
            <a:lvl2pPr marL="557213" indent="-214313">
              <a:defRPr>
                <a:solidFill>
                  <a:schemeClr val="tx1"/>
                </a:solidFill>
                <a:latin typeface="Calibri" panose="020F0502020204030204" pitchFamily="34" charset="0"/>
              </a:defRPr>
            </a:lvl2pPr>
            <a:lvl3pPr marL="857250" indent="-171450">
              <a:defRPr>
                <a:solidFill>
                  <a:schemeClr val="tx1"/>
                </a:solidFill>
                <a:latin typeface="Calibri" panose="020F0502020204030204" pitchFamily="34" charset="0"/>
              </a:defRPr>
            </a:lvl3pPr>
            <a:lvl4pPr marL="1200150" indent="-171450">
              <a:defRPr>
                <a:solidFill>
                  <a:schemeClr val="tx1"/>
                </a:solidFill>
                <a:latin typeface="Calibri" panose="020F0502020204030204" pitchFamily="34" charset="0"/>
              </a:defRPr>
            </a:lvl4pPr>
            <a:lvl5pPr marL="1543050" indent="-171450">
              <a:defRPr>
                <a:solidFill>
                  <a:schemeClr val="tx1"/>
                </a:solidFill>
                <a:latin typeface="Calibri" panose="020F0502020204030204" pitchFamily="34" charset="0"/>
              </a:defRPr>
            </a:lvl5pPr>
            <a:lvl6pPr marL="1885950" indent="-171450" fontAlgn="base">
              <a:spcBef>
                <a:spcPct val="0"/>
              </a:spcBef>
              <a:spcAft>
                <a:spcPct val="0"/>
              </a:spcAft>
              <a:defRPr>
                <a:solidFill>
                  <a:schemeClr val="tx1"/>
                </a:solidFill>
                <a:latin typeface="Calibri" panose="020F0502020204030204" pitchFamily="34" charset="0"/>
              </a:defRPr>
            </a:lvl6pPr>
            <a:lvl7pPr marL="2228850" indent="-171450" fontAlgn="base">
              <a:spcBef>
                <a:spcPct val="0"/>
              </a:spcBef>
              <a:spcAft>
                <a:spcPct val="0"/>
              </a:spcAft>
              <a:defRPr>
                <a:solidFill>
                  <a:schemeClr val="tx1"/>
                </a:solidFill>
                <a:latin typeface="Calibri" panose="020F0502020204030204" pitchFamily="34" charset="0"/>
              </a:defRPr>
            </a:lvl7pPr>
            <a:lvl8pPr marL="2571750" indent="-171450" fontAlgn="base">
              <a:spcBef>
                <a:spcPct val="0"/>
              </a:spcBef>
              <a:spcAft>
                <a:spcPct val="0"/>
              </a:spcAft>
              <a:defRPr>
                <a:solidFill>
                  <a:schemeClr val="tx1"/>
                </a:solidFill>
                <a:latin typeface="Calibri" panose="020F0502020204030204" pitchFamily="34" charset="0"/>
              </a:defRPr>
            </a:lvl8pPr>
            <a:lvl9pPr marL="2914650" indent="-17145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ts val="450"/>
              </a:spcAft>
            </a:pPr>
            <a:fld id="{9D8A4C6D-D8F5-4C45-8FB8-A82270F883D3}" type="slidenum">
              <a:rPr lang="nb-NO" altLang="nb-NO">
                <a:solidFill>
                  <a:srgbClr val="FFFFFF"/>
                </a:solidFill>
                <a:latin typeface="Lucida Grande" pitchFamily="-80" charset="0"/>
                <a:ea typeface="ヒラギノ角ゴ Pro W3" pitchFamily="-80" charset="-128"/>
              </a:rPr>
              <a:pPr defTabSz="685800" fontAlgn="base">
                <a:spcBef>
                  <a:spcPct val="0"/>
                </a:spcBef>
                <a:spcAft>
                  <a:spcPts val="450"/>
                </a:spcAft>
              </a:pPr>
              <a:t>80</a:t>
            </a:fld>
            <a:endParaRPr lang="nb-NO" altLang="nb-NO">
              <a:solidFill>
                <a:srgbClr val="FFFFFF"/>
              </a:solidFill>
              <a:latin typeface="Lucida Grande" pitchFamily="-80" charset="0"/>
              <a:ea typeface="ヒラギノ角ゴ Pro W3" pitchFamily="-80" charset="-128"/>
            </a:endParaRPr>
          </a:p>
        </p:txBody>
      </p:sp>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ssholder for innhold 5">
            <a:extLst>
              <a:ext uri="{FF2B5EF4-FFF2-40B4-BE49-F238E27FC236}">
                <a16:creationId xmlns:a16="http://schemas.microsoft.com/office/drawing/2014/main" id="{753CFAFB-2D91-4CB4-AA35-BC5C83AE2858}"/>
              </a:ext>
            </a:extLst>
          </p:cNvPr>
          <p:cNvSpPr>
            <a:spLocks noGrp="1"/>
          </p:cNvSpPr>
          <p:nvPr>
            <p:ph sz="half" idx="1"/>
          </p:nvPr>
        </p:nvSpPr>
        <p:spPr>
          <a:xfrm>
            <a:off x="628650" y="721895"/>
            <a:ext cx="3886200" cy="3910828"/>
          </a:xfrm>
        </p:spPr>
        <p:txBody>
          <a:bodyPr>
            <a:normAutofit/>
          </a:bodyPr>
          <a:lstStyle/>
          <a:p>
            <a:pPr marL="51197" indent="0">
              <a:buNone/>
              <a:defRPr/>
            </a:pPr>
            <a:r>
              <a:rPr lang="nb-NO" dirty="0">
                <a:solidFill>
                  <a:schemeClr val="tx1">
                    <a:lumMod val="75000"/>
                    <a:lumOff val="25000"/>
                  </a:schemeClr>
                </a:solidFill>
              </a:rPr>
              <a:t>De ti første bokstavene A – J består av de praktiske kombinasjonene av de fire øverste punktene. </a:t>
            </a:r>
          </a:p>
          <a:p>
            <a:pPr marL="0" indent="0">
              <a:buNone/>
              <a:defRPr/>
            </a:pPr>
            <a:endParaRPr lang="nb-NO" dirty="0">
              <a:solidFill>
                <a:schemeClr val="tx1">
                  <a:lumMod val="75000"/>
                  <a:lumOff val="25000"/>
                </a:schemeClr>
              </a:solidFill>
            </a:endParaRPr>
          </a:p>
          <a:p>
            <a:pPr marL="51197" indent="0">
              <a:buNone/>
              <a:defRPr/>
            </a:pPr>
            <a:r>
              <a:rPr lang="nb-NO" dirty="0">
                <a:solidFill>
                  <a:schemeClr val="tx1">
                    <a:lumMod val="75000"/>
                    <a:lumOff val="25000"/>
                  </a:schemeClr>
                </a:solidFill>
              </a:rPr>
              <a:t>De ti neste bokstavene K – T består av de samme kombinasjonene med tillegg av punkt 3 – punktet nederst til venstre</a:t>
            </a:r>
          </a:p>
        </p:txBody>
      </p:sp>
      <p:sp>
        <p:nvSpPr>
          <p:cNvPr id="82948" name="Plassholder for innhold 6">
            <a:extLst>
              <a:ext uri="{FF2B5EF4-FFF2-40B4-BE49-F238E27FC236}">
                <a16:creationId xmlns:a16="http://schemas.microsoft.com/office/drawing/2014/main" id="{C55972A1-84B7-4D2D-B602-453F4954CDE6}"/>
              </a:ext>
            </a:extLst>
          </p:cNvPr>
          <p:cNvSpPr>
            <a:spLocks noGrp="1"/>
          </p:cNvSpPr>
          <p:nvPr>
            <p:ph sz="half" idx="2"/>
          </p:nvPr>
        </p:nvSpPr>
        <p:spPr/>
        <p:txBody>
          <a:bodyPr>
            <a:normAutofit/>
          </a:bodyPr>
          <a:lstStyle/>
          <a:p>
            <a:pPr marL="288036" indent="-288036">
              <a:buFont typeface="Wingdings 3" charset="2"/>
              <a:buChar char=""/>
              <a:defRPr/>
            </a:pPr>
            <a:endParaRPr lang="nb-NO" altLang="nb-NO">
              <a:solidFill>
                <a:schemeClr val="tx1">
                  <a:lumMod val="75000"/>
                  <a:lumOff val="25000"/>
                </a:schemeClr>
              </a:solidFill>
            </a:endParaRPr>
          </a:p>
        </p:txBody>
      </p:sp>
      <p:sp>
        <p:nvSpPr>
          <p:cNvPr id="87045" name="Plassholder for lysbildenummer 3">
            <a:extLst>
              <a:ext uri="{FF2B5EF4-FFF2-40B4-BE49-F238E27FC236}">
                <a16:creationId xmlns:a16="http://schemas.microsoft.com/office/drawing/2014/main" id="{2F0743BB-E5E1-4A5B-A8EA-B9DD4A41136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557213" indent="-214313">
              <a:defRPr>
                <a:solidFill>
                  <a:schemeClr val="tx1"/>
                </a:solidFill>
                <a:latin typeface="Calibri" panose="020F0502020204030204" pitchFamily="34" charset="0"/>
              </a:defRPr>
            </a:lvl2pPr>
            <a:lvl3pPr marL="857250" indent="-171450">
              <a:defRPr>
                <a:solidFill>
                  <a:schemeClr val="tx1"/>
                </a:solidFill>
                <a:latin typeface="Calibri" panose="020F0502020204030204" pitchFamily="34" charset="0"/>
              </a:defRPr>
            </a:lvl3pPr>
            <a:lvl4pPr marL="1200150" indent="-171450">
              <a:defRPr>
                <a:solidFill>
                  <a:schemeClr val="tx1"/>
                </a:solidFill>
                <a:latin typeface="Calibri" panose="020F0502020204030204" pitchFamily="34" charset="0"/>
              </a:defRPr>
            </a:lvl4pPr>
            <a:lvl5pPr marL="1543050" indent="-171450">
              <a:defRPr>
                <a:solidFill>
                  <a:schemeClr val="tx1"/>
                </a:solidFill>
                <a:latin typeface="Calibri" panose="020F0502020204030204" pitchFamily="34" charset="0"/>
              </a:defRPr>
            </a:lvl5pPr>
            <a:lvl6pPr marL="1885950" indent="-171450" fontAlgn="base">
              <a:spcBef>
                <a:spcPct val="0"/>
              </a:spcBef>
              <a:spcAft>
                <a:spcPct val="0"/>
              </a:spcAft>
              <a:defRPr>
                <a:solidFill>
                  <a:schemeClr val="tx1"/>
                </a:solidFill>
                <a:latin typeface="Calibri" panose="020F0502020204030204" pitchFamily="34" charset="0"/>
              </a:defRPr>
            </a:lvl6pPr>
            <a:lvl7pPr marL="2228850" indent="-171450" fontAlgn="base">
              <a:spcBef>
                <a:spcPct val="0"/>
              </a:spcBef>
              <a:spcAft>
                <a:spcPct val="0"/>
              </a:spcAft>
              <a:defRPr>
                <a:solidFill>
                  <a:schemeClr val="tx1"/>
                </a:solidFill>
                <a:latin typeface="Calibri" panose="020F0502020204030204" pitchFamily="34" charset="0"/>
              </a:defRPr>
            </a:lvl7pPr>
            <a:lvl8pPr marL="2571750" indent="-171450" fontAlgn="base">
              <a:spcBef>
                <a:spcPct val="0"/>
              </a:spcBef>
              <a:spcAft>
                <a:spcPct val="0"/>
              </a:spcAft>
              <a:defRPr>
                <a:solidFill>
                  <a:schemeClr val="tx1"/>
                </a:solidFill>
                <a:latin typeface="Calibri" panose="020F0502020204030204" pitchFamily="34" charset="0"/>
              </a:defRPr>
            </a:lvl8pPr>
            <a:lvl9pPr marL="2914650" indent="-17145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pPr>
            <a:fld id="{832B8175-AC82-4D3D-84BD-C16CF863ADE0}" type="slidenum">
              <a:rPr lang="nb-NO" altLang="nb-NO">
                <a:solidFill>
                  <a:srgbClr val="44546A"/>
                </a:solidFill>
                <a:latin typeface="Lucida Grande" pitchFamily="-80" charset="0"/>
                <a:ea typeface="ヒラギノ角ゴ Pro W3" pitchFamily="-80" charset="-128"/>
              </a:rPr>
              <a:pPr defTabSz="685800" fontAlgn="base">
                <a:spcBef>
                  <a:spcPct val="0"/>
                </a:spcBef>
                <a:spcAft>
                  <a:spcPct val="0"/>
                </a:spcAft>
              </a:pPr>
              <a:t>81</a:t>
            </a:fld>
            <a:endParaRPr lang="nb-NO" altLang="nb-NO">
              <a:solidFill>
                <a:srgbClr val="44546A"/>
              </a:solidFill>
              <a:latin typeface="Lucida Grande" pitchFamily="-80" charset="0"/>
              <a:ea typeface="ヒラギノ角ゴ Pro W3" pitchFamily="-80" charset="-128"/>
            </a:endParaRPr>
          </a:p>
        </p:txBody>
      </p:sp>
      <p:pic>
        <p:nvPicPr>
          <p:cNvPr id="87046" name="Picture 2">
            <a:extLst>
              <a:ext uri="{FF2B5EF4-FFF2-40B4-BE49-F238E27FC236}">
                <a16:creationId xmlns:a16="http://schemas.microsoft.com/office/drawing/2014/main" id="{6C13D717-95CE-4692-A53B-C37D8E2218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0619" y="556340"/>
            <a:ext cx="3351171" cy="3691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C8BE87B5-2DF1-4F06-B340-7677C0A27BAA}"/>
              </a:ext>
            </a:extLst>
          </p:cNvPr>
          <p:cNvSpPr>
            <a:spLocks noGrp="1"/>
          </p:cNvSpPr>
          <p:nvPr>
            <p:ph sz="half" idx="1"/>
          </p:nvPr>
        </p:nvSpPr>
        <p:spPr/>
        <p:txBody>
          <a:bodyPr>
            <a:normAutofit/>
          </a:bodyPr>
          <a:lstStyle/>
          <a:p>
            <a:pPr marL="0" indent="0">
              <a:buNone/>
            </a:pPr>
            <a:r>
              <a:rPr lang="nb-NO" sz="4050" dirty="0"/>
              <a:t>⠧⠑⠎⠞⠋⠕⠇⠙</a:t>
            </a:r>
          </a:p>
          <a:p>
            <a:pPr marL="0" indent="0">
              <a:buNone/>
            </a:pPr>
            <a:endParaRPr lang="nb-NO" sz="4050" dirty="0"/>
          </a:p>
          <a:p>
            <a:pPr marL="0" indent="0">
              <a:buNone/>
            </a:pPr>
            <a:r>
              <a:rPr lang="nb-NO" sz="4050" dirty="0"/>
              <a:t>⠋⠕⠗⠑⠧⠑⠗</a:t>
            </a:r>
          </a:p>
          <a:p>
            <a:pPr marL="0" indent="0">
              <a:buNone/>
            </a:pPr>
            <a:endParaRPr lang="nb-NO" sz="4050" dirty="0"/>
          </a:p>
        </p:txBody>
      </p:sp>
      <p:pic>
        <p:nvPicPr>
          <p:cNvPr id="3074" name="Picture 2" descr="punktskrift – Store norske leksikon">
            <a:extLst>
              <a:ext uri="{FF2B5EF4-FFF2-40B4-BE49-F238E27FC236}">
                <a16:creationId xmlns:a16="http://schemas.microsoft.com/office/drawing/2014/main" id="{2A4C90D8-58F4-49E4-8E9D-F66879D1F805}"/>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123824" y="1268016"/>
            <a:ext cx="4391526" cy="3085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882738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101C31C4-D33B-473B-83C2-5C4101DFD19B}"/>
              </a:ext>
            </a:extLst>
          </p:cNvPr>
          <p:cNvSpPr>
            <a:spLocks noGrp="1" noChangeArrowheads="1"/>
          </p:cNvSpPr>
          <p:nvPr>
            <p:ph type="title"/>
          </p:nvPr>
        </p:nvSpPr>
        <p:spPr/>
        <p:txBody>
          <a:bodyPr rtlCol="0">
            <a:normAutofit/>
          </a:bodyPr>
          <a:lstStyle/>
          <a:p>
            <a:pPr algn="ctr">
              <a:defRPr/>
            </a:pPr>
            <a:r>
              <a:rPr lang="nb-NO" sz="2100" b="1">
                <a:solidFill>
                  <a:schemeClr val="tx2">
                    <a:satMod val="200000"/>
                  </a:schemeClr>
                </a:solidFill>
                <a:latin typeface="Arial" charset="0"/>
              </a:rPr>
              <a:t>SANSEMESSIGE FUNKSJONSHEMMINGER</a:t>
            </a:r>
            <a:br>
              <a:rPr lang="nb-NO" sz="2400">
                <a:solidFill>
                  <a:schemeClr val="tx2">
                    <a:satMod val="200000"/>
                  </a:schemeClr>
                </a:solidFill>
              </a:rPr>
            </a:br>
            <a:endParaRPr lang="nb-NO" sz="2400">
              <a:solidFill>
                <a:schemeClr val="tx2">
                  <a:satMod val="200000"/>
                </a:schemeClr>
              </a:solidFill>
            </a:endParaRPr>
          </a:p>
        </p:txBody>
      </p:sp>
      <p:sp>
        <p:nvSpPr>
          <p:cNvPr id="87043" name="Rectangle 3">
            <a:extLst>
              <a:ext uri="{FF2B5EF4-FFF2-40B4-BE49-F238E27FC236}">
                <a16:creationId xmlns:a16="http://schemas.microsoft.com/office/drawing/2014/main" id="{FE36445D-EA35-44F1-A265-E1780FFB9FEF}"/>
              </a:ext>
            </a:extLst>
          </p:cNvPr>
          <p:cNvSpPr>
            <a:spLocks noGrp="1" noChangeArrowheads="1"/>
          </p:cNvSpPr>
          <p:nvPr>
            <p:ph idx="1"/>
          </p:nvPr>
        </p:nvSpPr>
        <p:spPr/>
        <p:txBody>
          <a:bodyPr/>
          <a:lstStyle/>
          <a:p>
            <a:pPr>
              <a:defRPr/>
            </a:pPr>
            <a:r>
              <a:rPr lang="nb-NO" altLang="nb-NO" dirty="0">
                <a:solidFill>
                  <a:schemeClr val="tx1">
                    <a:lumMod val="75000"/>
                    <a:lumOff val="25000"/>
                  </a:schemeClr>
                </a:solidFill>
              </a:rPr>
              <a:t>Hørselsvansker</a:t>
            </a:r>
          </a:p>
          <a:p>
            <a:pPr lvl="1" indent="-288036">
              <a:defRPr/>
            </a:pPr>
            <a:r>
              <a:rPr lang="nb-NO" altLang="nb-NO" dirty="0">
                <a:solidFill>
                  <a:schemeClr val="tx1">
                    <a:lumMod val="75000"/>
                    <a:lumOff val="25000"/>
                  </a:schemeClr>
                </a:solidFill>
              </a:rPr>
              <a:t>Døve og tunghørte</a:t>
            </a:r>
          </a:p>
          <a:p>
            <a:pPr lvl="1" indent="-288036">
              <a:defRPr/>
            </a:pPr>
            <a:r>
              <a:rPr lang="nb-NO" altLang="nb-NO" dirty="0">
                <a:solidFill>
                  <a:schemeClr val="tx1">
                    <a:lumMod val="75000"/>
                    <a:lumOff val="25000"/>
                  </a:schemeClr>
                </a:solidFill>
              </a:rPr>
              <a:t>2/1000 elever</a:t>
            </a:r>
          </a:p>
          <a:p>
            <a:pPr lvl="1" indent="-288036">
              <a:defRPr/>
            </a:pPr>
            <a:r>
              <a:rPr lang="nb-NO" altLang="nb-NO" dirty="0">
                <a:solidFill>
                  <a:schemeClr val="tx1">
                    <a:lumMod val="75000"/>
                    <a:lumOff val="25000"/>
                  </a:schemeClr>
                </a:solidFill>
              </a:rPr>
              <a:t>Kursing av lærere</a:t>
            </a:r>
          </a:p>
          <a:p>
            <a:pPr>
              <a:defRPr/>
            </a:pPr>
            <a:endParaRPr lang="nb-NO" altLang="nb-NO" dirty="0">
              <a:solidFill>
                <a:schemeClr val="tx1">
                  <a:lumMod val="75000"/>
                  <a:lumOff val="25000"/>
                </a:schemeClr>
              </a:solidFill>
            </a:endParaRPr>
          </a:p>
          <a:p>
            <a:pPr>
              <a:defRPr/>
            </a:pPr>
            <a:r>
              <a:rPr lang="nb-NO" altLang="nb-NO" dirty="0">
                <a:solidFill>
                  <a:schemeClr val="tx1">
                    <a:lumMod val="75000"/>
                    <a:lumOff val="25000"/>
                  </a:schemeClr>
                </a:solidFill>
              </a:rPr>
              <a:t>Fysiske FH – bevegelsesvansker</a:t>
            </a:r>
          </a:p>
          <a:p>
            <a:pPr lvl="1" indent="-288036">
              <a:defRPr/>
            </a:pPr>
            <a:r>
              <a:rPr lang="nb-NO" altLang="nb-NO" dirty="0">
                <a:solidFill>
                  <a:schemeClr val="tx1">
                    <a:lumMod val="75000"/>
                    <a:lumOff val="25000"/>
                  </a:schemeClr>
                </a:solidFill>
              </a:rPr>
              <a:t>Krykker, rullestol, rullator, </a:t>
            </a:r>
            <a:r>
              <a:rPr lang="nb-NO" altLang="nb-NO" dirty="0" err="1">
                <a:solidFill>
                  <a:schemeClr val="tx1">
                    <a:lumMod val="75000"/>
                    <a:lumOff val="25000"/>
                  </a:schemeClr>
                </a:solidFill>
              </a:rPr>
              <a:t>permobil</a:t>
            </a:r>
            <a:endParaRPr lang="nb-NO" altLang="nb-NO" dirty="0">
              <a:solidFill>
                <a:schemeClr val="tx1">
                  <a:lumMod val="75000"/>
                  <a:lumOff val="25000"/>
                </a:schemeClr>
              </a:solidFill>
            </a:endParaRPr>
          </a:p>
          <a:p>
            <a:pPr lvl="1" indent="-288036">
              <a:defRPr/>
            </a:pPr>
            <a:r>
              <a:rPr lang="nb-NO" altLang="nb-NO" dirty="0">
                <a:solidFill>
                  <a:schemeClr val="tx1">
                    <a:lumMod val="75000"/>
                    <a:lumOff val="25000"/>
                  </a:schemeClr>
                </a:solidFill>
              </a:rPr>
              <a:t>Undervisningen må tilrettelegges</a:t>
            </a:r>
          </a:p>
          <a:p>
            <a:pPr>
              <a:defRPr/>
            </a:pPr>
            <a:endParaRPr lang="nb-NO" altLang="nb-NO" dirty="0">
              <a:solidFill>
                <a:schemeClr val="tx1">
                  <a:lumMod val="75000"/>
                  <a:lumOff val="25000"/>
                </a:schemeClr>
              </a:solidFill>
            </a:endParaRPr>
          </a:p>
        </p:txBody>
      </p:sp>
    </p:spTree>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6E12A17B-5BE8-4474-944B-A9D7A3668423}"/>
              </a:ext>
            </a:extLst>
          </p:cNvPr>
          <p:cNvSpPr>
            <a:spLocks noGrp="1" noChangeArrowheads="1"/>
          </p:cNvSpPr>
          <p:nvPr>
            <p:ph type="title"/>
          </p:nvPr>
        </p:nvSpPr>
        <p:spPr/>
        <p:txBody>
          <a:bodyPr rtlCol="0">
            <a:normAutofit/>
          </a:bodyPr>
          <a:lstStyle/>
          <a:p>
            <a:pPr algn="ctr">
              <a:defRPr/>
            </a:pPr>
            <a:r>
              <a:rPr lang="nb-NO" sz="2400">
                <a:solidFill>
                  <a:schemeClr val="tx2">
                    <a:satMod val="200000"/>
                  </a:schemeClr>
                </a:solidFill>
                <a:latin typeface="Teen" pitchFamily="2" charset="0"/>
              </a:rPr>
              <a:t>Sammensatte funksjonshemminger</a:t>
            </a:r>
          </a:p>
        </p:txBody>
      </p:sp>
      <p:sp>
        <p:nvSpPr>
          <p:cNvPr id="93187" name="Rectangle 3">
            <a:extLst>
              <a:ext uri="{FF2B5EF4-FFF2-40B4-BE49-F238E27FC236}">
                <a16:creationId xmlns:a16="http://schemas.microsoft.com/office/drawing/2014/main" id="{E5094CD2-B82E-4982-BA96-EB2951628ECE}"/>
              </a:ext>
            </a:extLst>
          </p:cNvPr>
          <p:cNvSpPr>
            <a:spLocks noGrp="1" noChangeArrowheads="1"/>
          </p:cNvSpPr>
          <p:nvPr>
            <p:ph idx="1"/>
          </p:nvPr>
        </p:nvSpPr>
        <p:spPr bwMode="auto"/>
        <p:txBody>
          <a:bodyPr wrap="square" numCol="1" anchor="t" anchorCtr="0" compatLnSpc="1">
            <a:prstTxWarp prst="textNoShape">
              <a:avLst/>
            </a:prstTxWarp>
          </a:bodyPr>
          <a:lstStyle/>
          <a:p>
            <a:r>
              <a:rPr lang="nb-NO" altLang="nb-NO"/>
              <a:t>Mange ulike varianter</a:t>
            </a:r>
          </a:p>
          <a:p>
            <a:pPr lvl="1"/>
            <a:endParaRPr lang="nb-NO" altLang="nb-NO"/>
          </a:p>
          <a:p>
            <a:pPr lvl="1"/>
            <a:r>
              <a:rPr lang="nb-NO" altLang="nb-NO"/>
              <a:t>Kombinasjon av syns- og hørselsvansker</a:t>
            </a:r>
          </a:p>
          <a:p>
            <a:pPr lvl="1"/>
            <a:r>
              <a:rPr lang="nb-NO" altLang="nb-NO"/>
              <a:t>PU med tilleggshandikap</a:t>
            </a:r>
          </a:p>
          <a:p>
            <a:pPr lvl="2"/>
            <a:r>
              <a:rPr lang="nb-NO" altLang="nb-NO"/>
              <a:t>Ca halvparten av barn med Downs syndrom har også hjertefeil</a:t>
            </a:r>
          </a:p>
          <a:p>
            <a:pPr lvl="1"/>
            <a:r>
              <a:rPr lang="nb-NO" altLang="nb-NO"/>
              <a:t>Multifunksjonshemming</a:t>
            </a:r>
          </a:p>
          <a:p>
            <a:pPr lvl="1"/>
            <a:endParaRPr lang="nb-NO" altLang="nb-NO"/>
          </a:p>
          <a:p>
            <a:pPr lvl="1">
              <a:buFontTx/>
              <a:buNone/>
            </a:pPr>
            <a:r>
              <a:rPr lang="nb-NO" altLang="nb-NO"/>
              <a:t>	Viktig å møte eleven med et åpent sinn. Vis at du bryr deg om eleven.</a:t>
            </a:r>
          </a:p>
          <a:p>
            <a:pPr lvl="1"/>
            <a:endParaRPr lang="nb-NO" altLang="nb-NO"/>
          </a:p>
          <a:p>
            <a:pPr lvl="2"/>
            <a:endParaRPr lang="nb-NO" altLang="nb-NO"/>
          </a:p>
        </p:txBody>
      </p:sp>
    </p:spTree>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4B041F2C-EB15-47B3-86E4-8A9F374DFAEA}"/>
              </a:ext>
            </a:extLst>
          </p:cNvPr>
          <p:cNvSpPr>
            <a:spLocks noGrp="1" noChangeArrowheads="1"/>
          </p:cNvSpPr>
          <p:nvPr>
            <p:ph type="title"/>
          </p:nvPr>
        </p:nvSpPr>
        <p:spPr/>
        <p:txBody>
          <a:bodyPr rtlCol="0">
            <a:normAutofit/>
          </a:bodyPr>
          <a:lstStyle/>
          <a:p>
            <a:pPr algn="ctr">
              <a:defRPr/>
            </a:pPr>
            <a:r>
              <a:rPr lang="nb-NO">
                <a:solidFill>
                  <a:schemeClr val="tx2">
                    <a:satMod val="200000"/>
                  </a:schemeClr>
                </a:solidFill>
                <a:latin typeface="Old English Text MT" pitchFamily="66" charset="0"/>
              </a:rPr>
              <a:t>Skjulte funksjonshemminger</a:t>
            </a:r>
          </a:p>
        </p:txBody>
      </p:sp>
      <p:sp>
        <p:nvSpPr>
          <p:cNvPr id="98307" name="Rectangle 3">
            <a:extLst>
              <a:ext uri="{FF2B5EF4-FFF2-40B4-BE49-F238E27FC236}">
                <a16:creationId xmlns:a16="http://schemas.microsoft.com/office/drawing/2014/main" id="{0FE61CC3-4062-48AE-A1EE-0AF4981505DE}"/>
              </a:ext>
            </a:extLst>
          </p:cNvPr>
          <p:cNvSpPr>
            <a:spLocks noGrp="1" noChangeArrowheads="1"/>
          </p:cNvSpPr>
          <p:nvPr>
            <p:ph idx="1"/>
          </p:nvPr>
        </p:nvSpPr>
        <p:spPr/>
        <p:txBody>
          <a:bodyPr/>
          <a:lstStyle/>
          <a:p>
            <a:pPr>
              <a:defRPr/>
            </a:pPr>
            <a:r>
              <a:rPr lang="nb-NO" altLang="nb-NO" dirty="0">
                <a:solidFill>
                  <a:schemeClr val="tx1">
                    <a:lumMod val="75000"/>
                    <a:lumOff val="25000"/>
                  </a:schemeClr>
                </a:solidFill>
              </a:rPr>
              <a:t>Funksjonshemminger utenforstående ikke så lett oppdager </a:t>
            </a:r>
          </a:p>
          <a:p>
            <a:pPr lvl="1">
              <a:defRPr/>
            </a:pPr>
            <a:r>
              <a:rPr lang="nb-NO" altLang="nb-NO" dirty="0">
                <a:solidFill>
                  <a:schemeClr val="tx1">
                    <a:lumMod val="75000"/>
                    <a:lumOff val="25000"/>
                  </a:schemeClr>
                </a:solidFill>
              </a:rPr>
              <a:t>Epilepsi</a:t>
            </a:r>
          </a:p>
          <a:p>
            <a:pPr lvl="1">
              <a:defRPr/>
            </a:pPr>
            <a:r>
              <a:rPr lang="nb-NO" altLang="nb-NO" dirty="0">
                <a:solidFill>
                  <a:schemeClr val="tx1">
                    <a:lumMod val="75000"/>
                    <a:lumOff val="25000"/>
                  </a:schemeClr>
                </a:solidFill>
              </a:rPr>
              <a:t>Hjertefeil</a:t>
            </a:r>
          </a:p>
          <a:p>
            <a:pPr lvl="1">
              <a:defRPr/>
            </a:pPr>
            <a:r>
              <a:rPr lang="nb-NO" altLang="nb-NO" dirty="0">
                <a:solidFill>
                  <a:schemeClr val="tx1">
                    <a:lumMod val="75000"/>
                    <a:lumOff val="25000"/>
                  </a:schemeClr>
                </a:solidFill>
              </a:rPr>
              <a:t>Astma</a:t>
            </a:r>
          </a:p>
          <a:p>
            <a:pPr lvl="1">
              <a:defRPr/>
            </a:pPr>
            <a:r>
              <a:rPr lang="nb-NO" altLang="nb-NO" dirty="0">
                <a:solidFill>
                  <a:schemeClr val="tx1">
                    <a:lumMod val="75000"/>
                    <a:lumOff val="25000"/>
                  </a:schemeClr>
                </a:solidFill>
              </a:rPr>
              <a:t>Allergi</a:t>
            </a:r>
          </a:p>
          <a:p>
            <a:pPr lvl="1">
              <a:defRPr/>
            </a:pPr>
            <a:r>
              <a:rPr lang="nb-NO" altLang="nb-NO" dirty="0">
                <a:solidFill>
                  <a:schemeClr val="tx1">
                    <a:lumMod val="75000"/>
                    <a:lumOff val="25000"/>
                  </a:schemeClr>
                </a:solidFill>
              </a:rPr>
              <a:t>Reumatisme</a:t>
            </a:r>
          </a:p>
          <a:p>
            <a:pPr lvl="1">
              <a:defRPr/>
            </a:pPr>
            <a:r>
              <a:rPr lang="nb-NO" altLang="nb-NO" dirty="0">
                <a:solidFill>
                  <a:schemeClr val="tx1">
                    <a:lumMod val="75000"/>
                    <a:lumOff val="25000"/>
                  </a:schemeClr>
                </a:solidFill>
              </a:rPr>
              <a:t>Sukkersyke</a:t>
            </a:r>
          </a:p>
          <a:p>
            <a:pPr lvl="1">
              <a:defRPr/>
            </a:pPr>
            <a:r>
              <a:rPr lang="nb-NO" altLang="nb-NO" dirty="0">
                <a:solidFill>
                  <a:schemeClr val="tx1">
                    <a:lumMod val="75000"/>
                    <a:lumOff val="25000"/>
                  </a:schemeClr>
                </a:solidFill>
              </a:rPr>
              <a:t>+ sjeldnere diagnoser</a:t>
            </a:r>
          </a:p>
        </p:txBody>
      </p:sp>
    </p:spTree>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B077E3FF-BBF6-4757-8875-45B942F39B20}"/>
              </a:ext>
            </a:extLst>
          </p:cNvPr>
          <p:cNvSpPr>
            <a:spLocks noGrp="1" noChangeArrowheads="1"/>
          </p:cNvSpPr>
          <p:nvPr>
            <p:ph type="title"/>
          </p:nvPr>
        </p:nvSpPr>
        <p:spPr/>
        <p:txBody>
          <a:bodyPr rtlCol="0">
            <a:normAutofit/>
          </a:bodyPr>
          <a:lstStyle/>
          <a:p>
            <a:pPr algn="ctr">
              <a:defRPr/>
            </a:pPr>
            <a:r>
              <a:rPr lang="nb-NO">
                <a:solidFill>
                  <a:schemeClr val="tx2">
                    <a:satMod val="200000"/>
                  </a:schemeClr>
                </a:solidFill>
                <a:latin typeface="Old English Text MT" pitchFamily="66" charset="0"/>
              </a:rPr>
              <a:t>Skjulte funksjonshemminger</a:t>
            </a:r>
          </a:p>
        </p:txBody>
      </p:sp>
      <p:sp>
        <p:nvSpPr>
          <p:cNvPr id="93187" name="Rectangle 3">
            <a:extLst>
              <a:ext uri="{FF2B5EF4-FFF2-40B4-BE49-F238E27FC236}">
                <a16:creationId xmlns:a16="http://schemas.microsoft.com/office/drawing/2014/main" id="{A597EDCB-BCF0-4FDF-B440-FB7724CBD677}"/>
              </a:ext>
            </a:extLst>
          </p:cNvPr>
          <p:cNvSpPr>
            <a:spLocks noGrp="1" noChangeArrowheads="1"/>
          </p:cNvSpPr>
          <p:nvPr>
            <p:ph idx="1"/>
          </p:nvPr>
        </p:nvSpPr>
        <p:spPr/>
        <p:txBody>
          <a:bodyPr/>
          <a:lstStyle/>
          <a:p>
            <a:pPr>
              <a:defRPr/>
            </a:pPr>
            <a:r>
              <a:rPr lang="nb-NO" altLang="nb-NO" dirty="0">
                <a:solidFill>
                  <a:schemeClr val="tx1">
                    <a:lumMod val="75000"/>
                    <a:lumOff val="25000"/>
                  </a:schemeClr>
                </a:solidFill>
              </a:rPr>
              <a:t>Elevene trenger ekstra oppmerksomhet</a:t>
            </a:r>
          </a:p>
          <a:p>
            <a:pPr>
              <a:defRPr/>
            </a:pPr>
            <a:r>
              <a:rPr lang="nb-NO" altLang="nb-NO" dirty="0">
                <a:solidFill>
                  <a:schemeClr val="tx1">
                    <a:lumMod val="75000"/>
                    <a:lumOff val="25000"/>
                  </a:schemeClr>
                </a:solidFill>
              </a:rPr>
              <a:t>Elevene vegrer seg ofte for å snakke om dem</a:t>
            </a:r>
          </a:p>
          <a:p>
            <a:pPr>
              <a:defRPr/>
            </a:pPr>
            <a:r>
              <a:rPr lang="nb-NO" altLang="nb-NO" dirty="0">
                <a:solidFill>
                  <a:schemeClr val="tx1">
                    <a:lumMod val="75000"/>
                    <a:lumOff val="25000"/>
                  </a:schemeClr>
                </a:solidFill>
              </a:rPr>
              <a:t>Viktig at skolen/lærer har en åpen holdning</a:t>
            </a:r>
          </a:p>
          <a:p>
            <a:pPr>
              <a:defRPr/>
            </a:pPr>
            <a:r>
              <a:rPr lang="nb-NO" altLang="nb-NO" dirty="0">
                <a:solidFill>
                  <a:schemeClr val="tx1">
                    <a:lumMod val="75000"/>
                    <a:lumOff val="25000"/>
                  </a:schemeClr>
                </a:solidFill>
              </a:rPr>
              <a:t>Viktig at foreldrene blir tatt med på råd</a:t>
            </a:r>
          </a:p>
          <a:p>
            <a:pPr>
              <a:defRPr/>
            </a:pPr>
            <a:endParaRPr lang="nb-NO" altLang="nb-NO" dirty="0">
              <a:solidFill>
                <a:schemeClr val="tx1">
                  <a:lumMod val="75000"/>
                  <a:lumOff val="25000"/>
                </a:schemeClr>
              </a:solidFill>
            </a:endParaRPr>
          </a:p>
          <a:p>
            <a:pPr>
              <a:defRPr/>
            </a:pPr>
            <a:r>
              <a:rPr lang="nb-NO" altLang="nb-NO" i="1" dirty="0">
                <a:solidFill>
                  <a:schemeClr val="tx1">
                    <a:lumMod val="75000"/>
                    <a:lumOff val="25000"/>
                  </a:schemeClr>
                </a:solidFill>
              </a:rPr>
              <a:t>Hvis du får beskjed om at en elev har en skjult diagnose, bør du stille deg noen spørsmål:</a:t>
            </a:r>
          </a:p>
        </p:txBody>
      </p:sp>
    </p:spTree>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DF6A873D-FCBD-4B7C-8D59-4C7FBBD12A5E}"/>
              </a:ext>
            </a:extLst>
          </p:cNvPr>
          <p:cNvSpPr>
            <a:spLocks noGrp="1" noChangeArrowheads="1"/>
          </p:cNvSpPr>
          <p:nvPr>
            <p:ph type="title"/>
          </p:nvPr>
        </p:nvSpPr>
        <p:spPr/>
        <p:txBody>
          <a:bodyPr rtlCol="0">
            <a:normAutofit/>
          </a:bodyPr>
          <a:lstStyle/>
          <a:p>
            <a:pPr algn="ctr">
              <a:defRPr/>
            </a:pPr>
            <a:r>
              <a:rPr lang="nb-NO">
                <a:solidFill>
                  <a:schemeClr val="tx2">
                    <a:satMod val="200000"/>
                  </a:schemeClr>
                </a:solidFill>
                <a:latin typeface="Old English Text MT" pitchFamily="66" charset="0"/>
              </a:rPr>
              <a:t>Skjulte funksjonshemminger</a:t>
            </a:r>
          </a:p>
        </p:txBody>
      </p:sp>
      <p:sp>
        <p:nvSpPr>
          <p:cNvPr id="95235" name="Rectangle 3">
            <a:extLst>
              <a:ext uri="{FF2B5EF4-FFF2-40B4-BE49-F238E27FC236}">
                <a16:creationId xmlns:a16="http://schemas.microsoft.com/office/drawing/2014/main" id="{4175B00D-61F4-4D56-AD44-995A4291E433}"/>
              </a:ext>
            </a:extLst>
          </p:cNvPr>
          <p:cNvSpPr>
            <a:spLocks noGrp="1" noChangeArrowheads="1"/>
          </p:cNvSpPr>
          <p:nvPr>
            <p:ph idx="1"/>
          </p:nvPr>
        </p:nvSpPr>
        <p:spPr/>
        <p:txBody>
          <a:bodyPr/>
          <a:lstStyle/>
          <a:p>
            <a:pPr>
              <a:defRPr/>
            </a:pPr>
            <a:r>
              <a:rPr lang="nb-NO" altLang="nb-NO" dirty="0">
                <a:solidFill>
                  <a:schemeClr val="tx1">
                    <a:lumMod val="75000"/>
                    <a:lumOff val="25000"/>
                  </a:schemeClr>
                </a:solidFill>
              </a:rPr>
              <a:t>Kan jeg nok om denne tilstanden?</a:t>
            </a:r>
          </a:p>
          <a:p>
            <a:pPr>
              <a:defRPr/>
            </a:pPr>
            <a:endParaRPr lang="nb-NO" altLang="nb-NO" dirty="0">
              <a:solidFill>
                <a:schemeClr val="tx1">
                  <a:lumMod val="75000"/>
                  <a:lumOff val="25000"/>
                </a:schemeClr>
              </a:solidFill>
            </a:endParaRPr>
          </a:p>
          <a:p>
            <a:pPr>
              <a:defRPr/>
            </a:pPr>
            <a:r>
              <a:rPr lang="nb-NO" altLang="nb-NO" dirty="0">
                <a:solidFill>
                  <a:schemeClr val="tx1">
                    <a:lumMod val="75000"/>
                    <a:lumOff val="25000"/>
                  </a:schemeClr>
                </a:solidFill>
              </a:rPr>
              <a:t>Hvor kan jeg lære mer?</a:t>
            </a:r>
          </a:p>
          <a:p>
            <a:pPr>
              <a:defRPr/>
            </a:pPr>
            <a:endParaRPr lang="nb-NO" altLang="nb-NO" dirty="0">
              <a:solidFill>
                <a:schemeClr val="tx1">
                  <a:lumMod val="75000"/>
                  <a:lumOff val="25000"/>
                </a:schemeClr>
              </a:solidFill>
            </a:endParaRPr>
          </a:p>
          <a:p>
            <a:pPr>
              <a:defRPr/>
            </a:pPr>
            <a:r>
              <a:rPr lang="nb-NO" altLang="nb-NO" dirty="0">
                <a:solidFill>
                  <a:schemeClr val="tx1">
                    <a:lumMod val="75000"/>
                    <a:lumOff val="25000"/>
                  </a:schemeClr>
                </a:solidFill>
              </a:rPr>
              <a:t>Er det opplysninger jeg mener andre lærere/medelever trenger vite om?</a:t>
            </a:r>
          </a:p>
          <a:p>
            <a:pPr>
              <a:defRPr/>
            </a:pPr>
            <a:endParaRPr lang="nb-NO" altLang="nb-NO" dirty="0">
              <a:solidFill>
                <a:schemeClr val="tx1">
                  <a:lumMod val="75000"/>
                  <a:lumOff val="25000"/>
                </a:schemeClr>
              </a:solidFill>
            </a:endParaRPr>
          </a:p>
          <a:p>
            <a:pPr>
              <a:defRPr/>
            </a:pPr>
            <a:r>
              <a:rPr lang="nb-NO" altLang="nb-NO" dirty="0">
                <a:solidFill>
                  <a:schemeClr val="tx1">
                    <a:lumMod val="75000"/>
                    <a:lumOff val="25000"/>
                  </a:schemeClr>
                </a:solidFill>
              </a:rPr>
              <a:t>Hvordan formidler jeg kunnskap om eleven?</a:t>
            </a:r>
          </a:p>
          <a:p>
            <a:pPr>
              <a:defRPr/>
            </a:pPr>
            <a:endParaRPr lang="nb-NO" altLang="nb-NO" dirty="0">
              <a:solidFill>
                <a:schemeClr val="tx1">
                  <a:lumMod val="75000"/>
                  <a:lumOff val="25000"/>
                </a:schemeClr>
              </a:solidFill>
            </a:endParaRPr>
          </a:p>
          <a:p>
            <a:pPr>
              <a:defRPr/>
            </a:pPr>
            <a:endParaRPr lang="nb-NO" altLang="nb-NO" dirty="0">
              <a:solidFill>
                <a:schemeClr val="tx1">
                  <a:lumMod val="75000"/>
                  <a:lumOff val="25000"/>
                </a:schemeClr>
              </a:solidFill>
            </a:endParaRPr>
          </a:p>
        </p:txBody>
      </p:sp>
    </p:spTree>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AB820ECF-47EB-4A9E-945C-BFC7E12638EA}"/>
              </a:ext>
            </a:extLst>
          </p:cNvPr>
          <p:cNvSpPr>
            <a:spLocks noGrp="1" noChangeArrowheads="1"/>
          </p:cNvSpPr>
          <p:nvPr>
            <p:ph type="title"/>
          </p:nvPr>
        </p:nvSpPr>
        <p:spPr/>
        <p:txBody>
          <a:bodyPr rtlCol="0">
            <a:normAutofit/>
          </a:bodyPr>
          <a:lstStyle/>
          <a:p>
            <a:pPr algn="ctr">
              <a:defRPr/>
            </a:pPr>
            <a:r>
              <a:rPr lang="nb-NO">
                <a:solidFill>
                  <a:schemeClr val="tx2">
                    <a:satMod val="200000"/>
                  </a:schemeClr>
                </a:solidFill>
                <a:latin typeface="Old English Text MT" pitchFamily="66" charset="0"/>
              </a:rPr>
              <a:t>Skjulte funksjonshemminger</a:t>
            </a:r>
          </a:p>
        </p:txBody>
      </p:sp>
      <p:sp>
        <p:nvSpPr>
          <p:cNvPr id="97283" name="Rectangle 3">
            <a:extLst>
              <a:ext uri="{FF2B5EF4-FFF2-40B4-BE49-F238E27FC236}">
                <a16:creationId xmlns:a16="http://schemas.microsoft.com/office/drawing/2014/main" id="{7CF623F2-4A3E-4910-B514-4AA25D420076}"/>
              </a:ext>
            </a:extLst>
          </p:cNvPr>
          <p:cNvSpPr>
            <a:spLocks noGrp="1" noChangeArrowheads="1"/>
          </p:cNvSpPr>
          <p:nvPr>
            <p:ph idx="1"/>
          </p:nvPr>
        </p:nvSpPr>
        <p:spPr/>
        <p:txBody>
          <a:bodyPr/>
          <a:lstStyle/>
          <a:p>
            <a:pPr marL="288036" indent="-288036">
              <a:buFont typeface="Wingdings 3" charset="2"/>
              <a:buChar char=""/>
              <a:defRPr/>
            </a:pPr>
            <a:r>
              <a:rPr lang="nb-NO" altLang="nb-NO">
                <a:solidFill>
                  <a:schemeClr val="tx1">
                    <a:lumMod val="75000"/>
                    <a:lumOff val="25000"/>
                  </a:schemeClr>
                </a:solidFill>
              </a:rPr>
              <a:t>Barn med skjulte FH kan lett bli til irritasjon for resten av klassen dersom de ikke kjenner grunnen til reaksjonsmønstre</a:t>
            </a:r>
          </a:p>
          <a:p>
            <a:pPr marL="288036" indent="-288036">
              <a:buFont typeface="Wingdings 3" charset="2"/>
              <a:buChar char=""/>
              <a:defRPr/>
            </a:pPr>
            <a:endParaRPr lang="nb-NO" altLang="nb-NO">
              <a:solidFill>
                <a:schemeClr val="tx1">
                  <a:lumMod val="75000"/>
                  <a:lumOff val="25000"/>
                </a:schemeClr>
              </a:solidFill>
            </a:endParaRPr>
          </a:p>
          <a:p>
            <a:pPr marL="288036" indent="-288036">
              <a:buFont typeface="Wingdings 3" charset="2"/>
              <a:buChar char=""/>
              <a:defRPr/>
            </a:pPr>
            <a:r>
              <a:rPr lang="nb-NO" altLang="nb-NO">
                <a:solidFill>
                  <a:schemeClr val="tx1">
                    <a:lumMod val="75000"/>
                    <a:lumOff val="25000"/>
                  </a:schemeClr>
                </a:solidFill>
              </a:rPr>
              <a:t>Viktig at kulturskolen spør om det er noe viktig å vite om barnet.</a:t>
            </a:r>
          </a:p>
          <a:p>
            <a:pPr marL="288036" indent="-288036">
              <a:buFont typeface="Wingdings 3" charset="2"/>
              <a:buChar char=""/>
              <a:defRPr/>
            </a:pPr>
            <a:r>
              <a:rPr lang="nb-NO" altLang="nb-NO">
                <a:solidFill>
                  <a:schemeClr val="tx1">
                    <a:lumMod val="75000"/>
                    <a:lumOff val="25000"/>
                  </a:schemeClr>
                </a:solidFill>
              </a:rPr>
              <a:t>Viktig siden kulturskolen ikke har de samme støtteapparatene som grunnskolen.</a:t>
            </a:r>
          </a:p>
        </p:txBody>
      </p:sp>
    </p:spTree>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C2360D2F-840A-41DA-864B-7DC0F0C8DCBC}"/>
              </a:ext>
            </a:extLst>
          </p:cNvPr>
          <p:cNvSpPr>
            <a:spLocks noGrp="1" noChangeArrowheads="1"/>
          </p:cNvSpPr>
          <p:nvPr>
            <p:ph type="title"/>
          </p:nvPr>
        </p:nvSpPr>
        <p:spPr/>
        <p:txBody>
          <a:bodyPr rtlCol="0">
            <a:normAutofit/>
          </a:bodyPr>
          <a:lstStyle/>
          <a:p>
            <a:pPr algn="ctr">
              <a:defRPr/>
            </a:pPr>
            <a:r>
              <a:rPr lang="nb-NO">
                <a:solidFill>
                  <a:schemeClr val="tx2">
                    <a:satMod val="200000"/>
                  </a:schemeClr>
                </a:solidFill>
                <a:latin typeface="Calisto MT" pitchFamily="18" charset="0"/>
              </a:rPr>
              <a:t>SYNDROMER</a:t>
            </a:r>
          </a:p>
        </p:txBody>
      </p:sp>
      <p:sp>
        <p:nvSpPr>
          <p:cNvPr id="99331" name="Rectangle 3">
            <a:extLst>
              <a:ext uri="{FF2B5EF4-FFF2-40B4-BE49-F238E27FC236}">
                <a16:creationId xmlns:a16="http://schemas.microsoft.com/office/drawing/2014/main" id="{449C3BF5-2083-4369-A762-208F1F185ADB}"/>
              </a:ext>
            </a:extLst>
          </p:cNvPr>
          <p:cNvSpPr>
            <a:spLocks noGrp="1" noChangeArrowheads="1"/>
          </p:cNvSpPr>
          <p:nvPr>
            <p:ph idx="1"/>
          </p:nvPr>
        </p:nvSpPr>
        <p:spPr/>
        <p:txBody>
          <a:bodyPr/>
          <a:lstStyle/>
          <a:p>
            <a:pPr marL="288036" indent="-288036">
              <a:buFont typeface="Wingdings 3" charset="2"/>
              <a:buChar char=""/>
              <a:defRPr/>
            </a:pPr>
            <a:r>
              <a:rPr lang="nb-NO" altLang="nb-NO">
                <a:solidFill>
                  <a:schemeClr val="tx1">
                    <a:lumMod val="75000"/>
                    <a:lumOff val="25000"/>
                  </a:schemeClr>
                </a:solidFill>
              </a:rPr>
              <a:t>Syndrom er betegnelsen som brukes om flere trekk eller kjennetegn som oppstår eller viser seg samtidig.</a:t>
            </a:r>
          </a:p>
          <a:p>
            <a:pPr marL="288036" indent="-288036">
              <a:buFont typeface="Wingdings 3" charset="2"/>
              <a:buChar char=""/>
              <a:defRPr/>
            </a:pPr>
            <a:endParaRPr lang="nb-NO" altLang="nb-NO">
              <a:solidFill>
                <a:schemeClr val="tx1">
                  <a:lumMod val="75000"/>
                  <a:lumOff val="25000"/>
                </a:schemeClr>
              </a:solidFill>
            </a:endParaRPr>
          </a:p>
          <a:p>
            <a:pPr marL="288036" indent="-288036">
              <a:buFont typeface="Wingdings 3" charset="2"/>
              <a:buChar char=""/>
              <a:defRPr/>
            </a:pPr>
            <a:r>
              <a:rPr lang="nb-NO" altLang="nb-NO">
                <a:solidFill>
                  <a:schemeClr val="tx1">
                    <a:lumMod val="75000"/>
                    <a:lumOff val="25000"/>
                  </a:schemeClr>
                </a:solidFill>
              </a:rPr>
              <a:t>I dag finnes det ca 1000 ulike syndromer beskrevet. De fleste er meget sjeldne.</a:t>
            </a:r>
          </a:p>
          <a:p>
            <a:pPr marL="288036" indent="-288036">
              <a:buFont typeface="Wingdings 3" charset="2"/>
              <a:buChar char=""/>
              <a:defRPr/>
            </a:pPr>
            <a:endParaRPr lang="nb-NO" altLang="nb-NO">
              <a:solidFill>
                <a:schemeClr val="tx1">
                  <a:lumMod val="75000"/>
                  <a:lumOff val="25000"/>
                </a:schemeClr>
              </a:solidFill>
            </a:endParaRPr>
          </a:p>
          <a:p>
            <a:pPr marL="288036" indent="-288036">
              <a:buFont typeface="Wingdings 3" charset="2"/>
              <a:buChar char=""/>
              <a:defRPr/>
            </a:pPr>
            <a:r>
              <a:rPr lang="nb-NO" altLang="nb-NO">
                <a:solidFill>
                  <a:schemeClr val="tx1">
                    <a:lumMod val="75000"/>
                    <a:lumOff val="25000"/>
                  </a:schemeClr>
                </a:solidFill>
              </a:rPr>
              <a:t>Her er noen av de vanligste:</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b="0" dirty="0">
                <a:solidFill>
                  <a:srgbClr val="0070C0"/>
                </a:solidFill>
              </a:rPr>
              <a:t>Mange elever- med ulik bakgrunn</a:t>
            </a:r>
          </a:p>
        </p:txBody>
      </p:sp>
      <p:sp>
        <p:nvSpPr>
          <p:cNvPr id="3" name="Content Placeholder 2"/>
          <p:cNvSpPr>
            <a:spLocks noGrp="1"/>
          </p:cNvSpPr>
          <p:nvPr>
            <p:ph idx="1"/>
          </p:nvPr>
        </p:nvSpPr>
        <p:spPr>
          <a:xfrm>
            <a:off x="628650" y="1268016"/>
            <a:ext cx="7886700" cy="3263504"/>
          </a:xfrm>
        </p:spPr>
        <p:txBody>
          <a:bodyPr>
            <a:normAutofit/>
          </a:bodyPr>
          <a:lstStyle/>
          <a:p>
            <a:r>
              <a:rPr lang="nb-NO" dirty="0"/>
              <a:t>Barn har forskjellig bakgrunn når de begynner på skolen og det er et stort sprang mellom de som er best og de som er dårligst rustet for å ta imot skolens lærdom</a:t>
            </a:r>
          </a:p>
          <a:p>
            <a:r>
              <a:rPr lang="nb-NO" dirty="0"/>
              <a:t>Det faglige gapet økes med alderen og gjør det stadig vanskeligere å tilpasse undervisningen</a:t>
            </a:r>
          </a:p>
          <a:p>
            <a:r>
              <a:rPr lang="nb-NO" dirty="0"/>
              <a:t>Forskning tyder på at det er viktig å minske dette gapet så tidlig som mulig, hvis ikke blir resultatet skoletapere</a:t>
            </a:r>
          </a:p>
          <a:p>
            <a:r>
              <a:rPr lang="nb-NO" dirty="0"/>
              <a:t>Når undervisning i lesing, skriving, matematikk og all annen «skolelæring» begynner, må målet være å møte hver enkelt elev der hun eller han er, og bygge videre på erfaringer og forkunnskaper som eleven har med seg</a:t>
            </a:r>
          </a:p>
        </p:txBody>
      </p:sp>
      <p:pic>
        <p:nvPicPr>
          <p:cNvPr id="4"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18157" y="4159223"/>
            <a:ext cx="1897982" cy="1052884"/>
          </a:xfrm>
          <a:prstGeom prst="rect">
            <a:avLst/>
          </a:prstGeom>
        </p:spPr>
      </p:pic>
    </p:spTree>
    <p:extLst>
      <p:ext uri="{BB962C8B-B14F-4D97-AF65-F5344CB8AC3E}">
        <p14:creationId xmlns:p14="http://schemas.microsoft.com/office/powerpoint/2010/main" val="288585759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83F6F858-81A1-4C1F-82EC-69E7A2ECFEF7}"/>
              </a:ext>
            </a:extLst>
          </p:cNvPr>
          <p:cNvSpPr>
            <a:spLocks noGrp="1" noChangeArrowheads="1"/>
          </p:cNvSpPr>
          <p:nvPr>
            <p:ph type="title"/>
          </p:nvPr>
        </p:nvSpPr>
        <p:spPr/>
        <p:txBody>
          <a:bodyPr rtlCol="0">
            <a:normAutofit/>
          </a:bodyPr>
          <a:lstStyle/>
          <a:p>
            <a:pPr algn="ctr">
              <a:defRPr/>
            </a:pPr>
            <a:r>
              <a:rPr lang="nb-NO">
                <a:solidFill>
                  <a:schemeClr val="tx2">
                    <a:satMod val="200000"/>
                  </a:schemeClr>
                </a:solidFill>
                <a:latin typeface="Calisto MT" pitchFamily="18" charset="0"/>
              </a:rPr>
              <a:t>DOWNS SYNDROM</a:t>
            </a:r>
          </a:p>
        </p:txBody>
      </p:sp>
      <p:sp>
        <p:nvSpPr>
          <p:cNvPr id="55299" name="Rectangle 3">
            <a:extLst>
              <a:ext uri="{FF2B5EF4-FFF2-40B4-BE49-F238E27FC236}">
                <a16:creationId xmlns:a16="http://schemas.microsoft.com/office/drawing/2014/main" id="{CD6472C2-B730-4E68-9A9B-6E70E84AA8FD}"/>
              </a:ext>
            </a:extLst>
          </p:cNvPr>
          <p:cNvSpPr>
            <a:spLocks noGrp="1" noChangeArrowheads="1"/>
          </p:cNvSpPr>
          <p:nvPr>
            <p:ph idx="1"/>
          </p:nvPr>
        </p:nvSpPr>
        <p:spPr>
          <a:xfrm>
            <a:off x="1657350" y="1168003"/>
            <a:ext cx="5829300" cy="3346847"/>
          </a:xfrm>
        </p:spPr>
        <p:txBody>
          <a:bodyPr>
            <a:normAutofit lnSpcReduction="10000"/>
          </a:bodyPr>
          <a:lstStyle/>
          <a:p>
            <a:pPr>
              <a:defRPr/>
            </a:pPr>
            <a:r>
              <a:rPr lang="nb-NO" altLang="nb-NO" sz="1800">
                <a:solidFill>
                  <a:schemeClr val="tx1">
                    <a:lumMod val="75000"/>
                    <a:lumOff val="25000"/>
                  </a:schemeClr>
                </a:solidFill>
              </a:rPr>
              <a:t>Først beskrevet </a:t>
            </a:r>
            <a:r>
              <a:rPr lang="nb-NO" altLang="nb-NO" sz="1800" dirty="0">
                <a:solidFill>
                  <a:schemeClr val="tx1">
                    <a:lumMod val="75000"/>
                    <a:lumOff val="25000"/>
                  </a:schemeClr>
                </a:solidFill>
              </a:rPr>
              <a:t>av John </a:t>
            </a:r>
            <a:r>
              <a:rPr lang="nb-NO" altLang="nb-NO" sz="1800" dirty="0" err="1">
                <a:solidFill>
                  <a:schemeClr val="tx1">
                    <a:lumMod val="75000"/>
                    <a:lumOff val="25000"/>
                  </a:schemeClr>
                </a:solidFill>
              </a:rPr>
              <a:t>Langdon</a:t>
            </a:r>
            <a:r>
              <a:rPr lang="nb-NO" altLang="nb-NO" sz="1800" dirty="0">
                <a:solidFill>
                  <a:schemeClr val="tx1">
                    <a:lumMod val="75000"/>
                    <a:lumOff val="25000"/>
                  </a:schemeClr>
                </a:solidFill>
              </a:rPr>
              <a:t>-Down (1800-tallet)</a:t>
            </a:r>
          </a:p>
          <a:p>
            <a:pPr>
              <a:defRPr/>
            </a:pPr>
            <a:endParaRPr lang="nb-NO" altLang="nb-NO" sz="1800" dirty="0">
              <a:solidFill>
                <a:schemeClr val="tx1">
                  <a:lumMod val="75000"/>
                  <a:lumOff val="25000"/>
                </a:schemeClr>
              </a:solidFill>
            </a:endParaRPr>
          </a:p>
          <a:p>
            <a:pPr>
              <a:defRPr/>
            </a:pPr>
            <a:r>
              <a:rPr lang="nb-NO" altLang="nb-NO" sz="1800" dirty="0">
                <a:solidFill>
                  <a:schemeClr val="tx1">
                    <a:lumMod val="75000"/>
                    <a:lumOff val="25000"/>
                  </a:schemeClr>
                </a:solidFill>
              </a:rPr>
              <a:t>Syndromet kan oppdages ved fosterdiagnostikk.</a:t>
            </a:r>
          </a:p>
          <a:p>
            <a:pPr>
              <a:defRPr/>
            </a:pPr>
            <a:endParaRPr lang="nb-NO" altLang="nb-NO" sz="1800" dirty="0">
              <a:solidFill>
                <a:schemeClr val="tx1">
                  <a:lumMod val="75000"/>
                  <a:lumOff val="25000"/>
                </a:schemeClr>
              </a:solidFill>
            </a:endParaRPr>
          </a:p>
          <a:p>
            <a:pPr>
              <a:defRPr/>
            </a:pPr>
            <a:r>
              <a:rPr lang="nb-NO" altLang="nb-NO" sz="1800" dirty="0">
                <a:solidFill>
                  <a:schemeClr val="tx1">
                    <a:lumMod val="75000"/>
                    <a:lumOff val="25000"/>
                  </a:schemeClr>
                </a:solidFill>
              </a:rPr>
              <a:t>Medfører PU og får stor innflytelse på elevens læringssituasjon</a:t>
            </a:r>
          </a:p>
          <a:p>
            <a:pPr>
              <a:defRPr/>
            </a:pPr>
            <a:endParaRPr lang="nb-NO" altLang="nb-NO" sz="1800" dirty="0">
              <a:solidFill>
                <a:schemeClr val="tx1">
                  <a:lumMod val="75000"/>
                  <a:lumOff val="25000"/>
                </a:schemeClr>
              </a:solidFill>
            </a:endParaRPr>
          </a:p>
          <a:p>
            <a:pPr>
              <a:defRPr/>
            </a:pPr>
            <a:r>
              <a:rPr lang="nb-NO" altLang="nb-NO" sz="1800" dirty="0">
                <a:solidFill>
                  <a:schemeClr val="tx1">
                    <a:lumMod val="75000"/>
                    <a:lumOff val="25000"/>
                  </a:schemeClr>
                </a:solidFill>
              </a:rPr>
              <a:t>Ved den vanligste formen for DS har alle kroppens celler et ekstra kromosom nummer 21</a:t>
            </a:r>
          </a:p>
          <a:p>
            <a:pPr>
              <a:defRPr/>
            </a:pPr>
            <a:endParaRPr lang="nb-NO" altLang="nb-NO" sz="1800" dirty="0">
              <a:solidFill>
                <a:schemeClr val="tx1">
                  <a:lumMod val="75000"/>
                  <a:lumOff val="25000"/>
                </a:schemeClr>
              </a:solidFill>
            </a:endParaRPr>
          </a:p>
          <a:p>
            <a:pPr>
              <a:defRPr/>
            </a:pPr>
            <a:r>
              <a:rPr lang="nb-NO" altLang="nb-NO" sz="1800" dirty="0" err="1">
                <a:solidFill>
                  <a:schemeClr val="tx1">
                    <a:lumMod val="75000"/>
                    <a:lumOff val="25000"/>
                  </a:schemeClr>
                </a:solidFill>
              </a:rPr>
              <a:t>Ca</a:t>
            </a:r>
            <a:r>
              <a:rPr lang="nb-NO" altLang="nb-NO" sz="1800" dirty="0">
                <a:solidFill>
                  <a:schemeClr val="tx1">
                    <a:lumMod val="75000"/>
                    <a:lumOff val="25000"/>
                  </a:schemeClr>
                </a:solidFill>
              </a:rPr>
              <a:t> 10% av alle PU har DS</a:t>
            </a:r>
          </a:p>
          <a:p>
            <a:pPr>
              <a:defRPr/>
            </a:pPr>
            <a:endParaRPr lang="nb-NO" altLang="nb-NO" sz="1800" dirty="0">
              <a:solidFill>
                <a:schemeClr val="tx1">
                  <a:lumMod val="75000"/>
                  <a:lumOff val="25000"/>
                </a:schemeClr>
              </a:solidFill>
            </a:endParaRPr>
          </a:p>
        </p:txBody>
      </p:sp>
    </p:spTree>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C380A172-C56F-48AE-83FC-F42F78BB45A1}"/>
              </a:ext>
            </a:extLst>
          </p:cNvPr>
          <p:cNvSpPr>
            <a:spLocks noGrp="1" noChangeArrowheads="1"/>
          </p:cNvSpPr>
          <p:nvPr>
            <p:ph type="title"/>
          </p:nvPr>
        </p:nvSpPr>
        <p:spPr/>
        <p:txBody>
          <a:bodyPr rtlCol="0">
            <a:normAutofit/>
          </a:bodyPr>
          <a:lstStyle/>
          <a:p>
            <a:pPr algn="ctr">
              <a:defRPr/>
            </a:pPr>
            <a:r>
              <a:rPr lang="nb-NO">
                <a:solidFill>
                  <a:schemeClr val="tx2">
                    <a:satMod val="200000"/>
                  </a:schemeClr>
                </a:solidFill>
                <a:latin typeface="Calisto MT" pitchFamily="18" charset="0"/>
              </a:rPr>
              <a:t>TOURETTES SYNDROM</a:t>
            </a:r>
          </a:p>
        </p:txBody>
      </p:sp>
      <p:sp>
        <p:nvSpPr>
          <p:cNvPr id="103427" name="Rectangle 3">
            <a:extLst>
              <a:ext uri="{FF2B5EF4-FFF2-40B4-BE49-F238E27FC236}">
                <a16:creationId xmlns:a16="http://schemas.microsoft.com/office/drawing/2014/main" id="{F8B6D618-2B52-4791-95DC-8FBA4CA443E8}"/>
              </a:ext>
            </a:extLst>
          </p:cNvPr>
          <p:cNvSpPr>
            <a:spLocks noGrp="1" noChangeArrowheads="1"/>
          </p:cNvSpPr>
          <p:nvPr>
            <p:ph idx="1"/>
          </p:nvPr>
        </p:nvSpPr>
        <p:spPr>
          <a:xfrm>
            <a:off x="1657350" y="1221582"/>
            <a:ext cx="5829300" cy="3293269"/>
          </a:xfrm>
        </p:spPr>
        <p:txBody>
          <a:bodyPr>
            <a:normAutofit lnSpcReduction="10000"/>
          </a:bodyPr>
          <a:lstStyle/>
          <a:p>
            <a:pPr>
              <a:defRPr/>
            </a:pPr>
            <a:r>
              <a:rPr lang="nb-NO" altLang="nb-NO" sz="1800" dirty="0">
                <a:solidFill>
                  <a:schemeClr val="tx1">
                    <a:lumMod val="75000"/>
                    <a:lumOff val="25000"/>
                  </a:schemeClr>
                </a:solidFill>
              </a:rPr>
              <a:t>Arvelig, nevrologisk tilstand som består av gjentatte ufrivillige bevegelser og ukontrollerbare vokale lyder (tics)</a:t>
            </a:r>
          </a:p>
          <a:p>
            <a:pPr>
              <a:defRPr/>
            </a:pPr>
            <a:endParaRPr lang="nb-NO" altLang="nb-NO" sz="1800" dirty="0">
              <a:solidFill>
                <a:schemeClr val="tx1">
                  <a:lumMod val="75000"/>
                  <a:lumOff val="25000"/>
                </a:schemeClr>
              </a:solidFill>
            </a:endParaRPr>
          </a:p>
          <a:p>
            <a:pPr>
              <a:defRPr/>
            </a:pPr>
            <a:r>
              <a:rPr lang="nb-NO" altLang="nb-NO" sz="1800" dirty="0">
                <a:solidFill>
                  <a:schemeClr val="tx1">
                    <a:lumMod val="75000"/>
                    <a:lumOff val="25000"/>
                  </a:schemeClr>
                </a:solidFill>
              </a:rPr>
              <a:t>Tics kan være svært forstyrrende i undervisningen</a:t>
            </a:r>
          </a:p>
          <a:p>
            <a:pPr>
              <a:defRPr/>
            </a:pPr>
            <a:endParaRPr lang="nb-NO" altLang="nb-NO" sz="1800" dirty="0">
              <a:solidFill>
                <a:schemeClr val="tx1">
                  <a:lumMod val="75000"/>
                  <a:lumOff val="25000"/>
                </a:schemeClr>
              </a:solidFill>
            </a:endParaRPr>
          </a:p>
          <a:p>
            <a:pPr>
              <a:defRPr/>
            </a:pPr>
            <a:r>
              <a:rPr lang="nb-NO" altLang="nb-NO" sz="1800" dirty="0">
                <a:solidFill>
                  <a:schemeClr val="tx1">
                    <a:lumMod val="75000"/>
                    <a:lumOff val="25000"/>
                  </a:schemeClr>
                </a:solidFill>
              </a:rPr>
              <a:t>Lærevansker følger ofte med TS</a:t>
            </a:r>
          </a:p>
          <a:p>
            <a:pPr>
              <a:defRPr/>
            </a:pPr>
            <a:endParaRPr lang="nb-NO" altLang="nb-NO" sz="1800" dirty="0">
              <a:solidFill>
                <a:schemeClr val="tx1">
                  <a:lumMod val="75000"/>
                  <a:lumOff val="25000"/>
                </a:schemeClr>
              </a:solidFill>
            </a:endParaRPr>
          </a:p>
          <a:p>
            <a:pPr>
              <a:defRPr/>
            </a:pPr>
            <a:r>
              <a:rPr lang="nb-NO" altLang="nb-NO" sz="1800" dirty="0">
                <a:solidFill>
                  <a:schemeClr val="tx1">
                    <a:lumMod val="75000"/>
                    <a:lumOff val="25000"/>
                  </a:schemeClr>
                </a:solidFill>
              </a:rPr>
              <a:t>Kan ligne atferdsproblemer</a:t>
            </a:r>
          </a:p>
          <a:p>
            <a:pPr>
              <a:defRPr/>
            </a:pPr>
            <a:endParaRPr lang="nb-NO" altLang="nb-NO" sz="1800" dirty="0">
              <a:solidFill>
                <a:schemeClr val="tx1">
                  <a:lumMod val="75000"/>
                  <a:lumOff val="25000"/>
                </a:schemeClr>
              </a:solidFill>
            </a:endParaRPr>
          </a:p>
          <a:p>
            <a:pPr>
              <a:defRPr/>
            </a:pPr>
            <a:r>
              <a:rPr lang="nb-NO" altLang="nb-NO" sz="1800" dirty="0">
                <a:solidFill>
                  <a:schemeClr val="tx1">
                    <a:lumMod val="75000"/>
                    <a:lumOff val="25000"/>
                  </a:schemeClr>
                </a:solidFill>
              </a:rPr>
              <a:t>Opptrer oftere hos gutter</a:t>
            </a:r>
          </a:p>
          <a:p>
            <a:pPr>
              <a:defRPr/>
            </a:pPr>
            <a:endParaRPr lang="nb-NO" altLang="nb-NO" sz="1800" dirty="0">
              <a:solidFill>
                <a:schemeClr val="tx1">
                  <a:lumMod val="75000"/>
                  <a:lumOff val="25000"/>
                </a:schemeClr>
              </a:solidFill>
            </a:endParaRPr>
          </a:p>
          <a:p>
            <a:pPr>
              <a:defRPr/>
            </a:pPr>
            <a:endParaRPr lang="nb-NO" altLang="nb-NO" sz="1800" dirty="0">
              <a:solidFill>
                <a:schemeClr val="tx1">
                  <a:lumMod val="75000"/>
                  <a:lumOff val="25000"/>
                </a:schemeClr>
              </a:solidFill>
            </a:endParaRPr>
          </a:p>
        </p:txBody>
      </p:sp>
    </p:spTree>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7B2EF6C8-55DC-46F1-A692-4AA78C2DD309}"/>
              </a:ext>
            </a:extLst>
          </p:cNvPr>
          <p:cNvSpPr>
            <a:spLocks noGrp="1" noChangeArrowheads="1"/>
          </p:cNvSpPr>
          <p:nvPr>
            <p:ph type="title"/>
          </p:nvPr>
        </p:nvSpPr>
        <p:spPr/>
        <p:txBody>
          <a:bodyPr rtlCol="0">
            <a:normAutofit/>
          </a:bodyPr>
          <a:lstStyle/>
          <a:p>
            <a:pPr algn="ctr">
              <a:defRPr/>
            </a:pPr>
            <a:r>
              <a:rPr lang="nb-NO" sz="2400">
                <a:solidFill>
                  <a:schemeClr val="tx2">
                    <a:satMod val="200000"/>
                  </a:schemeClr>
                </a:solidFill>
                <a:latin typeface="Calisto MT" pitchFamily="18" charset="0"/>
              </a:rPr>
              <a:t>AD/HD</a:t>
            </a:r>
            <a:br>
              <a:rPr lang="nb-NO" sz="2400">
                <a:solidFill>
                  <a:schemeClr val="tx2">
                    <a:satMod val="200000"/>
                  </a:schemeClr>
                </a:solidFill>
                <a:latin typeface="Calisto MT" pitchFamily="18" charset="0"/>
              </a:rPr>
            </a:br>
            <a:r>
              <a:rPr lang="nb-NO" sz="2400">
                <a:solidFill>
                  <a:schemeClr val="tx2">
                    <a:satMod val="200000"/>
                  </a:schemeClr>
                </a:solidFill>
                <a:latin typeface="Calisto MT" pitchFamily="18" charset="0"/>
              </a:rPr>
              <a:t>Attention Deficit/Hyperactivity Disorder</a:t>
            </a:r>
          </a:p>
        </p:txBody>
      </p:sp>
      <p:sp>
        <p:nvSpPr>
          <p:cNvPr id="105475" name="Rectangle 3">
            <a:extLst>
              <a:ext uri="{FF2B5EF4-FFF2-40B4-BE49-F238E27FC236}">
                <a16:creationId xmlns:a16="http://schemas.microsoft.com/office/drawing/2014/main" id="{148BAEA7-4901-410E-9930-C71A5CE39BEE}"/>
              </a:ext>
            </a:extLst>
          </p:cNvPr>
          <p:cNvSpPr>
            <a:spLocks noGrp="1" noChangeArrowheads="1"/>
          </p:cNvSpPr>
          <p:nvPr>
            <p:ph idx="1"/>
          </p:nvPr>
        </p:nvSpPr>
        <p:spPr/>
        <p:txBody>
          <a:bodyPr/>
          <a:lstStyle/>
          <a:p>
            <a:pPr>
              <a:defRPr/>
            </a:pPr>
            <a:endParaRPr lang="nb-NO" altLang="nb-NO" dirty="0">
              <a:solidFill>
                <a:schemeClr val="tx1">
                  <a:lumMod val="75000"/>
                  <a:lumOff val="25000"/>
                </a:schemeClr>
              </a:solidFill>
            </a:endParaRPr>
          </a:p>
          <a:p>
            <a:pPr>
              <a:defRPr/>
            </a:pPr>
            <a:r>
              <a:rPr lang="nb-NO" altLang="nb-NO" dirty="0">
                <a:solidFill>
                  <a:schemeClr val="tx1">
                    <a:lumMod val="75000"/>
                    <a:lumOff val="25000"/>
                  </a:schemeClr>
                </a:solidFill>
              </a:rPr>
              <a:t>Første gang beskrevet i 1899</a:t>
            </a:r>
          </a:p>
          <a:p>
            <a:pPr>
              <a:defRPr/>
            </a:pPr>
            <a:r>
              <a:rPr lang="nb-NO" altLang="nb-NO" dirty="0">
                <a:solidFill>
                  <a:schemeClr val="tx1">
                    <a:lumMod val="75000"/>
                    <a:lumOff val="25000"/>
                  </a:schemeClr>
                </a:solidFill>
              </a:rPr>
              <a:t>35% av alle med AD/HD har også lærevansker</a:t>
            </a:r>
          </a:p>
          <a:p>
            <a:pPr>
              <a:defRPr/>
            </a:pPr>
            <a:r>
              <a:rPr lang="nb-NO" altLang="nb-NO" dirty="0">
                <a:solidFill>
                  <a:schemeClr val="tx1">
                    <a:lumMod val="75000"/>
                    <a:lumOff val="25000"/>
                  </a:schemeClr>
                </a:solidFill>
              </a:rPr>
              <a:t>Handlingsmønsteret er preget av impulsivitet</a:t>
            </a:r>
          </a:p>
          <a:p>
            <a:pPr>
              <a:defRPr/>
            </a:pPr>
            <a:r>
              <a:rPr lang="nb-NO" altLang="nb-NO" dirty="0">
                <a:solidFill>
                  <a:schemeClr val="tx1">
                    <a:lumMod val="75000"/>
                    <a:lumOff val="25000"/>
                  </a:schemeClr>
                </a:solidFill>
              </a:rPr>
              <a:t>Kan forveksles med ”dårlig oppdragelse”</a:t>
            </a:r>
          </a:p>
          <a:p>
            <a:pPr>
              <a:defRPr/>
            </a:pPr>
            <a:r>
              <a:rPr lang="nb-NO" altLang="nb-NO" dirty="0">
                <a:solidFill>
                  <a:schemeClr val="tx1">
                    <a:lumMod val="75000"/>
                    <a:lumOff val="25000"/>
                  </a:schemeClr>
                </a:solidFill>
              </a:rPr>
              <a:t>Kan medisineres for å styrke konsentrasjon</a:t>
            </a:r>
          </a:p>
          <a:p>
            <a:pPr>
              <a:defRPr/>
            </a:pPr>
            <a:endParaRPr lang="nb-NO" altLang="nb-NO" dirty="0">
              <a:solidFill>
                <a:schemeClr val="tx1">
                  <a:lumMod val="75000"/>
                  <a:lumOff val="25000"/>
                </a:schemeClr>
              </a:solidFill>
            </a:endParaRPr>
          </a:p>
        </p:txBody>
      </p:sp>
    </p:spTree>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12138141-98A8-4994-9F1C-73299E69C420}"/>
              </a:ext>
            </a:extLst>
          </p:cNvPr>
          <p:cNvSpPr>
            <a:spLocks noGrp="1" noChangeArrowheads="1"/>
          </p:cNvSpPr>
          <p:nvPr>
            <p:ph type="title"/>
          </p:nvPr>
        </p:nvSpPr>
        <p:spPr/>
        <p:txBody>
          <a:bodyPr rtlCol="0">
            <a:normAutofit/>
          </a:bodyPr>
          <a:lstStyle/>
          <a:p>
            <a:pPr algn="ctr">
              <a:defRPr/>
            </a:pPr>
            <a:r>
              <a:rPr lang="nb-NO">
                <a:solidFill>
                  <a:schemeClr val="tx2">
                    <a:satMod val="200000"/>
                  </a:schemeClr>
                </a:solidFill>
                <a:latin typeface="Calisto MT" pitchFamily="18" charset="0"/>
              </a:rPr>
              <a:t>Fragilt X-syndrom</a:t>
            </a:r>
          </a:p>
        </p:txBody>
      </p:sp>
      <p:sp>
        <p:nvSpPr>
          <p:cNvPr id="107523" name="Rectangle 3">
            <a:extLst>
              <a:ext uri="{FF2B5EF4-FFF2-40B4-BE49-F238E27FC236}">
                <a16:creationId xmlns:a16="http://schemas.microsoft.com/office/drawing/2014/main" id="{4E39AB0A-7D96-42B4-9089-29BD941091A7}"/>
              </a:ext>
            </a:extLst>
          </p:cNvPr>
          <p:cNvSpPr>
            <a:spLocks noGrp="1" noChangeArrowheads="1"/>
          </p:cNvSpPr>
          <p:nvPr>
            <p:ph idx="1"/>
          </p:nvPr>
        </p:nvSpPr>
        <p:spPr/>
        <p:txBody>
          <a:bodyPr/>
          <a:lstStyle/>
          <a:p>
            <a:pPr>
              <a:defRPr/>
            </a:pPr>
            <a:r>
              <a:rPr lang="nb-NO" altLang="nb-NO" sz="1800" dirty="0">
                <a:solidFill>
                  <a:schemeClr val="tx1">
                    <a:lumMod val="75000"/>
                    <a:lumOff val="25000"/>
                  </a:schemeClr>
                </a:solidFill>
              </a:rPr>
              <a:t>FXS er den hyppigste arvelige formen for utviklingshemming</a:t>
            </a:r>
          </a:p>
          <a:p>
            <a:pPr>
              <a:defRPr/>
            </a:pPr>
            <a:r>
              <a:rPr lang="nb-NO" altLang="nb-NO" sz="1800" dirty="0">
                <a:solidFill>
                  <a:schemeClr val="tx1">
                    <a:lumMod val="75000"/>
                    <a:lumOff val="25000"/>
                  </a:schemeClr>
                </a:solidFill>
              </a:rPr>
              <a:t>Navnet kommer fra hvordan X-kromosomet sees i mikroskop</a:t>
            </a:r>
          </a:p>
          <a:p>
            <a:pPr>
              <a:defRPr/>
            </a:pPr>
            <a:r>
              <a:rPr lang="nb-NO" altLang="nb-NO" sz="1800" dirty="0">
                <a:solidFill>
                  <a:schemeClr val="tx1">
                    <a:lumMod val="75000"/>
                    <a:lumOff val="25000"/>
                  </a:schemeClr>
                </a:solidFill>
              </a:rPr>
              <a:t>Opptrer 1/4500 hos gutter. Litt sjeldnere hos jenter. Hvert år fødes det 6-7 gutter med FXS</a:t>
            </a:r>
          </a:p>
          <a:p>
            <a:pPr>
              <a:defRPr/>
            </a:pPr>
            <a:r>
              <a:rPr lang="nb-NO" altLang="nb-NO" sz="1800" dirty="0">
                <a:solidFill>
                  <a:schemeClr val="tx1">
                    <a:lumMod val="75000"/>
                    <a:lumOff val="25000"/>
                  </a:schemeClr>
                </a:solidFill>
              </a:rPr>
              <a:t>Tilstanden medfører ofte PU og lærevansker</a:t>
            </a:r>
          </a:p>
          <a:p>
            <a:pPr>
              <a:defRPr/>
            </a:pPr>
            <a:r>
              <a:rPr lang="nb-NO" altLang="nb-NO" sz="1800" dirty="0">
                <a:solidFill>
                  <a:schemeClr val="tx1">
                    <a:lumMod val="75000"/>
                    <a:lumOff val="25000"/>
                  </a:schemeClr>
                </a:solidFill>
              </a:rPr>
              <a:t>Sen språkutvikling, svak språkforståelse og vansker med sosialt samspill</a:t>
            </a:r>
          </a:p>
          <a:p>
            <a:pPr>
              <a:defRPr/>
            </a:pPr>
            <a:endParaRPr lang="nb-NO" altLang="nb-NO" dirty="0">
              <a:solidFill>
                <a:schemeClr val="tx1">
                  <a:lumMod val="75000"/>
                  <a:lumOff val="25000"/>
                </a:schemeClr>
              </a:solidFill>
            </a:endParaRPr>
          </a:p>
        </p:txBody>
      </p:sp>
    </p:spTree>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1FC74A3B-77DB-4C56-ACA8-4E7BDB429ADC}"/>
              </a:ext>
            </a:extLst>
          </p:cNvPr>
          <p:cNvSpPr>
            <a:spLocks noGrp="1" noChangeArrowheads="1"/>
          </p:cNvSpPr>
          <p:nvPr>
            <p:ph type="title"/>
          </p:nvPr>
        </p:nvSpPr>
        <p:spPr/>
        <p:txBody>
          <a:bodyPr rtlCol="0">
            <a:normAutofit/>
          </a:bodyPr>
          <a:lstStyle/>
          <a:p>
            <a:pPr algn="ctr">
              <a:defRPr/>
            </a:pPr>
            <a:r>
              <a:rPr lang="nb-NO">
                <a:solidFill>
                  <a:schemeClr val="tx2">
                    <a:satMod val="200000"/>
                  </a:schemeClr>
                </a:solidFill>
                <a:latin typeface="Calisto MT" pitchFamily="18" charset="0"/>
              </a:rPr>
              <a:t>Fødalt alkoholsyndrom</a:t>
            </a:r>
          </a:p>
        </p:txBody>
      </p:sp>
      <p:sp>
        <p:nvSpPr>
          <p:cNvPr id="59395" name="Rectangle 3">
            <a:extLst>
              <a:ext uri="{FF2B5EF4-FFF2-40B4-BE49-F238E27FC236}">
                <a16:creationId xmlns:a16="http://schemas.microsoft.com/office/drawing/2014/main" id="{CD499E40-604A-470C-BAEB-6590FEF28E3C}"/>
              </a:ext>
            </a:extLst>
          </p:cNvPr>
          <p:cNvSpPr>
            <a:spLocks noGrp="1" noChangeArrowheads="1"/>
          </p:cNvSpPr>
          <p:nvPr>
            <p:ph idx="1"/>
          </p:nvPr>
        </p:nvSpPr>
        <p:spPr>
          <a:xfrm>
            <a:off x="1657350" y="1221582"/>
            <a:ext cx="5829300" cy="3293269"/>
          </a:xfrm>
        </p:spPr>
        <p:txBody>
          <a:bodyPr>
            <a:normAutofit fontScale="92500"/>
          </a:bodyPr>
          <a:lstStyle/>
          <a:p>
            <a:pPr>
              <a:defRPr/>
            </a:pPr>
            <a:r>
              <a:rPr lang="nb-NO" altLang="nb-NO" sz="1800" dirty="0">
                <a:solidFill>
                  <a:schemeClr val="tx1">
                    <a:lumMod val="75000"/>
                    <a:lumOff val="25000"/>
                  </a:schemeClr>
                </a:solidFill>
              </a:rPr>
              <a:t>FAS er ikke alltid lett å identifisere</a:t>
            </a:r>
          </a:p>
          <a:p>
            <a:pPr>
              <a:defRPr/>
            </a:pPr>
            <a:endParaRPr lang="nb-NO" altLang="nb-NO" sz="1800" dirty="0">
              <a:solidFill>
                <a:schemeClr val="tx1">
                  <a:lumMod val="75000"/>
                  <a:lumOff val="25000"/>
                </a:schemeClr>
              </a:solidFill>
            </a:endParaRPr>
          </a:p>
          <a:p>
            <a:pPr>
              <a:defRPr/>
            </a:pPr>
            <a:r>
              <a:rPr lang="nb-NO" altLang="nb-NO" sz="1800" dirty="0">
                <a:solidFill>
                  <a:schemeClr val="tx1">
                    <a:lumMod val="75000"/>
                    <a:lumOff val="25000"/>
                  </a:schemeClr>
                </a:solidFill>
              </a:rPr>
              <a:t>Barn er ofte kortere av vekst og veier mindre enn andre barn.</a:t>
            </a:r>
          </a:p>
          <a:p>
            <a:pPr>
              <a:defRPr/>
            </a:pPr>
            <a:endParaRPr lang="nb-NO" altLang="nb-NO" sz="1800" dirty="0">
              <a:solidFill>
                <a:schemeClr val="tx1">
                  <a:lumMod val="75000"/>
                  <a:lumOff val="25000"/>
                </a:schemeClr>
              </a:solidFill>
            </a:endParaRPr>
          </a:p>
          <a:p>
            <a:pPr>
              <a:defRPr/>
            </a:pPr>
            <a:r>
              <a:rPr lang="nb-NO" altLang="nb-NO" sz="1800" dirty="0">
                <a:solidFill>
                  <a:schemeClr val="tx1">
                    <a:lumMod val="75000"/>
                    <a:lumOff val="25000"/>
                  </a:schemeClr>
                </a:solidFill>
              </a:rPr>
              <a:t>Mentalt tilbakestående – lærevansker</a:t>
            </a:r>
          </a:p>
          <a:p>
            <a:pPr>
              <a:defRPr/>
            </a:pPr>
            <a:endParaRPr lang="nb-NO" altLang="nb-NO" sz="1800" dirty="0">
              <a:solidFill>
                <a:schemeClr val="tx1">
                  <a:lumMod val="75000"/>
                  <a:lumOff val="25000"/>
                </a:schemeClr>
              </a:solidFill>
            </a:endParaRPr>
          </a:p>
          <a:p>
            <a:pPr>
              <a:defRPr/>
            </a:pPr>
            <a:r>
              <a:rPr lang="nb-NO" altLang="nb-NO" sz="1800" dirty="0">
                <a:solidFill>
                  <a:schemeClr val="tx1">
                    <a:lumMod val="75000"/>
                    <a:lumOff val="25000"/>
                  </a:schemeClr>
                </a:solidFill>
              </a:rPr>
              <a:t>Hyperaktivitet er vanlig</a:t>
            </a:r>
          </a:p>
          <a:p>
            <a:pPr>
              <a:defRPr/>
            </a:pPr>
            <a:endParaRPr lang="nb-NO" altLang="nb-NO" sz="1800" dirty="0">
              <a:solidFill>
                <a:schemeClr val="tx1">
                  <a:lumMod val="75000"/>
                  <a:lumOff val="25000"/>
                </a:schemeClr>
              </a:solidFill>
            </a:endParaRPr>
          </a:p>
          <a:p>
            <a:pPr>
              <a:defRPr/>
            </a:pPr>
            <a:r>
              <a:rPr lang="nb-NO" altLang="nb-NO" sz="1800" dirty="0">
                <a:solidFill>
                  <a:schemeClr val="tx1">
                    <a:lumMod val="75000"/>
                    <a:lumOff val="25000"/>
                  </a:schemeClr>
                </a:solidFill>
              </a:rPr>
              <a:t>Årsaken til syndromet er alkoholmisbruk hos mor under svangerskapet</a:t>
            </a:r>
          </a:p>
        </p:txBody>
      </p:sp>
    </p:spTree>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5B738C43-17B9-42E0-BBD9-C830E38CBB37}"/>
              </a:ext>
            </a:extLst>
          </p:cNvPr>
          <p:cNvSpPr>
            <a:spLocks noGrp="1" noChangeArrowheads="1"/>
          </p:cNvSpPr>
          <p:nvPr>
            <p:ph type="title"/>
          </p:nvPr>
        </p:nvSpPr>
        <p:spPr/>
        <p:txBody>
          <a:bodyPr rtlCol="0">
            <a:normAutofit/>
          </a:bodyPr>
          <a:lstStyle/>
          <a:p>
            <a:pPr algn="ctr">
              <a:defRPr/>
            </a:pPr>
            <a:r>
              <a:rPr lang="nb-NO">
                <a:solidFill>
                  <a:schemeClr val="tx2">
                    <a:satMod val="200000"/>
                  </a:schemeClr>
                </a:solidFill>
                <a:latin typeface="Calisto MT" pitchFamily="18" charset="0"/>
              </a:rPr>
              <a:t>Asperger syndrom</a:t>
            </a:r>
          </a:p>
        </p:txBody>
      </p:sp>
      <p:sp>
        <p:nvSpPr>
          <p:cNvPr id="111619" name="Rectangle 3">
            <a:extLst>
              <a:ext uri="{FF2B5EF4-FFF2-40B4-BE49-F238E27FC236}">
                <a16:creationId xmlns:a16="http://schemas.microsoft.com/office/drawing/2014/main" id="{E968ECF1-D906-4759-91E7-03D9CA3FBF2C}"/>
              </a:ext>
            </a:extLst>
          </p:cNvPr>
          <p:cNvSpPr>
            <a:spLocks noGrp="1" noChangeArrowheads="1"/>
          </p:cNvSpPr>
          <p:nvPr>
            <p:ph idx="1"/>
          </p:nvPr>
        </p:nvSpPr>
        <p:spPr>
          <a:xfrm>
            <a:off x="1657350" y="1275161"/>
            <a:ext cx="5829300" cy="3239690"/>
          </a:xfrm>
        </p:spPr>
        <p:txBody>
          <a:bodyPr/>
          <a:lstStyle/>
          <a:p>
            <a:pPr>
              <a:defRPr/>
            </a:pPr>
            <a:r>
              <a:rPr lang="nb-NO" altLang="nb-NO" sz="1800" dirty="0">
                <a:solidFill>
                  <a:schemeClr val="tx1">
                    <a:lumMod val="75000"/>
                    <a:lumOff val="25000"/>
                  </a:schemeClr>
                </a:solidFill>
              </a:rPr>
              <a:t>AS er en variant av autisme og gir nedsatt evne til sosial samhandling og ofte med ensidige eller ”sære” interesser.</a:t>
            </a:r>
          </a:p>
          <a:p>
            <a:pPr>
              <a:defRPr/>
            </a:pPr>
            <a:endParaRPr lang="nb-NO" altLang="nb-NO" sz="1800" dirty="0">
              <a:solidFill>
                <a:schemeClr val="tx1">
                  <a:lumMod val="75000"/>
                  <a:lumOff val="25000"/>
                </a:schemeClr>
              </a:solidFill>
            </a:endParaRPr>
          </a:p>
          <a:p>
            <a:pPr>
              <a:defRPr/>
            </a:pPr>
            <a:r>
              <a:rPr lang="nb-NO" altLang="nb-NO" sz="1800" dirty="0">
                <a:solidFill>
                  <a:schemeClr val="tx1">
                    <a:lumMod val="75000"/>
                    <a:lumOff val="25000"/>
                  </a:schemeClr>
                </a:solidFill>
              </a:rPr>
              <a:t>Barna er avhengige av at omgivelsene skjønner dem</a:t>
            </a:r>
          </a:p>
          <a:p>
            <a:pPr>
              <a:defRPr/>
            </a:pPr>
            <a:endParaRPr lang="nb-NO" altLang="nb-NO" sz="1800" dirty="0">
              <a:solidFill>
                <a:schemeClr val="tx1">
                  <a:lumMod val="75000"/>
                  <a:lumOff val="25000"/>
                </a:schemeClr>
              </a:solidFill>
            </a:endParaRPr>
          </a:p>
          <a:p>
            <a:pPr>
              <a:defRPr/>
            </a:pPr>
            <a:r>
              <a:rPr lang="nb-NO" altLang="nb-NO" sz="1800" dirty="0">
                <a:solidFill>
                  <a:schemeClr val="tx1">
                    <a:lumMod val="75000"/>
                    <a:lumOff val="25000"/>
                  </a:schemeClr>
                </a:solidFill>
              </a:rPr>
              <a:t>Kan være vanskelig å tilrettelegge for god læring</a:t>
            </a:r>
          </a:p>
          <a:p>
            <a:pPr>
              <a:defRPr/>
            </a:pPr>
            <a:endParaRPr lang="nb-NO" altLang="nb-NO" sz="1800" dirty="0">
              <a:solidFill>
                <a:schemeClr val="tx1">
                  <a:lumMod val="75000"/>
                  <a:lumOff val="25000"/>
                </a:schemeClr>
              </a:solidFill>
            </a:endParaRPr>
          </a:p>
          <a:p>
            <a:pPr>
              <a:defRPr/>
            </a:pPr>
            <a:r>
              <a:rPr lang="nb-NO" altLang="nb-NO" sz="1800" dirty="0">
                <a:solidFill>
                  <a:schemeClr val="tx1">
                    <a:lumMod val="75000"/>
                    <a:lumOff val="25000"/>
                  </a:schemeClr>
                </a:solidFill>
              </a:rPr>
              <a:t>Intellektuelt er de fleste på høyde med normalelever, men konsentrasjon og motivasjon kan utebli.</a:t>
            </a:r>
          </a:p>
          <a:p>
            <a:pPr>
              <a:defRPr/>
            </a:pPr>
            <a:endParaRPr lang="nb-NO" altLang="nb-NO" sz="1800" dirty="0">
              <a:solidFill>
                <a:schemeClr val="tx1">
                  <a:lumMod val="75000"/>
                  <a:lumOff val="25000"/>
                </a:schemeClr>
              </a:solidFill>
            </a:endParaRPr>
          </a:p>
        </p:txBody>
      </p:sp>
    </p:spTree>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a:extLst>
              <a:ext uri="{FF2B5EF4-FFF2-40B4-BE49-F238E27FC236}">
                <a16:creationId xmlns:a16="http://schemas.microsoft.com/office/drawing/2014/main" id="{45C1B931-FC44-4098-9FA9-111EACB5516B}"/>
              </a:ext>
            </a:extLst>
          </p:cNvPr>
          <p:cNvSpPr>
            <a:spLocks noGrp="1" noChangeArrowheads="1"/>
          </p:cNvSpPr>
          <p:nvPr>
            <p:ph type="title"/>
          </p:nvPr>
        </p:nvSpPr>
        <p:spPr/>
        <p:txBody>
          <a:bodyPr rtlCol="0">
            <a:normAutofit/>
          </a:bodyPr>
          <a:lstStyle/>
          <a:p>
            <a:pPr algn="ctr">
              <a:defRPr/>
            </a:pPr>
            <a:r>
              <a:rPr lang="nb-NO">
                <a:solidFill>
                  <a:schemeClr val="tx2">
                    <a:satMod val="200000"/>
                  </a:schemeClr>
                </a:solidFill>
                <a:latin typeface="Calisto MT" pitchFamily="18" charset="0"/>
              </a:rPr>
              <a:t>Generelt om syndromer</a:t>
            </a:r>
          </a:p>
        </p:txBody>
      </p:sp>
      <p:sp>
        <p:nvSpPr>
          <p:cNvPr id="113667" name="Rectangle 3">
            <a:extLst>
              <a:ext uri="{FF2B5EF4-FFF2-40B4-BE49-F238E27FC236}">
                <a16:creationId xmlns:a16="http://schemas.microsoft.com/office/drawing/2014/main" id="{88925F37-D9AF-4224-97C1-5578C1D019AD}"/>
              </a:ext>
            </a:extLst>
          </p:cNvPr>
          <p:cNvSpPr>
            <a:spLocks noGrp="1" noChangeArrowheads="1"/>
          </p:cNvSpPr>
          <p:nvPr>
            <p:ph idx="1"/>
          </p:nvPr>
        </p:nvSpPr>
        <p:spPr/>
        <p:txBody>
          <a:bodyPr/>
          <a:lstStyle/>
          <a:p>
            <a:pPr marL="288036" indent="-288036">
              <a:buFont typeface="Wingdings 3" charset="2"/>
              <a:buChar char=""/>
              <a:defRPr/>
            </a:pPr>
            <a:r>
              <a:rPr lang="nb-NO" altLang="nb-NO" sz="1800" dirty="0">
                <a:solidFill>
                  <a:schemeClr val="tx1">
                    <a:lumMod val="75000"/>
                    <a:lumOff val="25000"/>
                  </a:schemeClr>
                </a:solidFill>
              </a:rPr>
              <a:t>Uansett hva syndromet kalles og hvordan det arter seg for omgivelsene, har det betydning for skolen og læreren.</a:t>
            </a:r>
          </a:p>
          <a:p>
            <a:pPr>
              <a:defRPr/>
            </a:pPr>
            <a:endParaRPr lang="nb-NO" altLang="nb-NO" sz="1800" dirty="0">
              <a:solidFill>
                <a:schemeClr val="tx1">
                  <a:lumMod val="75000"/>
                  <a:lumOff val="25000"/>
                </a:schemeClr>
              </a:solidFill>
            </a:endParaRPr>
          </a:p>
          <a:p>
            <a:pPr marL="288036" indent="-288036">
              <a:buFont typeface="Wingdings 3" charset="2"/>
              <a:buChar char=""/>
              <a:defRPr/>
            </a:pPr>
            <a:r>
              <a:rPr lang="nb-NO" altLang="nb-NO" sz="1800" dirty="0">
                <a:solidFill>
                  <a:schemeClr val="tx1">
                    <a:lumMod val="75000"/>
                    <a:lumOff val="25000"/>
                  </a:schemeClr>
                </a:solidFill>
              </a:rPr>
              <a:t>Om du kommer over et syndrom du ikke kjenner, bør du prøve å finne ut av hvordan du skal forholde deg til det.</a:t>
            </a:r>
          </a:p>
          <a:p>
            <a:pPr marL="288036" indent="-288036">
              <a:buFont typeface="Wingdings 3" charset="2"/>
              <a:buChar char=""/>
              <a:defRPr/>
            </a:pPr>
            <a:endParaRPr lang="nb-NO" altLang="nb-NO" sz="1800" dirty="0">
              <a:solidFill>
                <a:schemeClr val="tx1">
                  <a:lumMod val="75000"/>
                  <a:lumOff val="25000"/>
                </a:schemeClr>
              </a:solidFill>
            </a:endParaRPr>
          </a:p>
          <a:p>
            <a:pPr marL="288036" indent="-288036">
              <a:buFont typeface="Wingdings 3" charset="2"/>
              <a:buChar char=""/>
              <a:defRPr/>
            </a:pPr>
            <a:r>
              <a:rPr lang="nb-NO" altLang="nb-NO" sz="1800" dirty="0">
                <a:solidFill>
                  <a:schemeClr val="tx1">
                    <a:lumMod val="75000"/>
                    <a:lumOff val="25000"/>
                  </a:schemeClr>
                </a:solidFill>
              </a:rPr>
              <a:t>De fleste syndromene har støtteforeninger som gir verdifull informasjon.</a:t>
            </a:r>
          </a:p>
        </p:txBody>
      </p:sp>
    </p:spTree>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8" name="Rectangle 13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19810" name="Tittel 1">
            <a:extLst>
              <a:ext uri="{FF2B5EF4-FFF2-40B4-BE49-F238E27FC236}">
                <a16:creationId xmlns:a16="http://schemas.microsoft.com/office/drawing/2014/main" id="{430F9E02-44D7-470E-BB92-A2F1ED61614A}"/>
              </a:ext>
            </a:extLst>
          </p:cNvPr>
          <p:cNvSpPr>
            <a:spLocks noGrp="1" noChangeArrowheads="1"/>
          </p:cNvSpPr>
          <p:nvPr>
            <p:ph type="title"/>
          </p:nvPr>
        </p:nvSpPr>
        <p:spPr>
          <a:xfrm>
            <a:off x="480060" y="244027"/>
            <a:ext cx="3276452" cy="1467631"/>
          </a:xfrm>
        </p:spPr>
        <p:txBody>
          <a:bodyPr anchor="b">
            <a:normAutofit/>
          </a:bodyPr>
          <a:lstStyle/>
          <a:p>
            <a:r>
              <a:rPr lang="nb-NO" altLang="nb-NO" sz="4050"/>
              <a:t>Uekte syndromer</a:t>
            </a:r>
          </a:p>
        </p:txBody>
      </p:sp>
      <p:sp>
        <p:nvSpPr>
          <p:cNvPr id="14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1940246"/>
            <a:ext cx="2606040" cy="13716"/>
          </a:xfrm>
          <a:custGeom>
            <a:avLst/>
            <a:gdLst>
              <a:gd name="connsiteX0" fmla="*/ 0 w 2606040"/>
              <a:gd name="connsiteY0" fmla="*/ 0 h 13716"/>
              <a:gd name="connsiteX1" fmla="*/ 625450 w 2606040"/>
              <a:gd name="connsiteY1" fmla="*/ 0 h 13716"/>
              <a:gd name="connsiteX2" fmla="*/ 1224839 w 2606040"/>
              <a:gd name="connsiteY2" fmla="*/ 0 h 13716"/>
              <a:gd name="connsiteX3" fmla="*/ 1824228 w 2606040"/>
              <a:gd name="connsiteY3" fmla="*/ 0 h 13716"/>
              <a:gd name="connsiteX4" fmla="*/ 2606040 w 2606040"/>
              <a:gd name="connsiteY4" fmla="*/ 0 h 13716"/>
              <a:gd name="connsiteX5" fmla="*/ 2606040 w 2606040"/>
              <a:gd name="connsiteY5" fmla="*/ 13716 h 13716"/>
              <a:gd name="connsiteX6" fmla="*/ 1902409 w 2606040"/>
              <a:gd name="connsiteY6" fmla="*/ 13716 h 13716"/>
              <a:gd name="connsiteX7" fmla="*/ 1276960 w 2606040"/>
              <a:gd name="connsiteY7" fmla="*/ 13716 h 13716"/>
              <a:gd name="connsiteX8" fmla="*/ 677570 w 2606040"/>
              <a:gd name="connsiteY8" fmla="*/ 13716 h 13716"/>
              <a:gd name="connsiteX9" fmla="*/ 0 w 2606040"/>
              <a:gd name="connsiteY9" fmla="*/ 13716 h 13716"/>
              <a:gd name="connsiteX10" fmla="*/ 0 w 2606040"/>
              <a:gd name="connsiteY10"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3716"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690" y="5728"/>
                  <a:pt x="2605650" y="7624"/>
                  <a:pt x="2606040" y="13716"/>
                </a:cubicBezTo>
                <a:cubicBezTo>
                  <a:pt x="2256758" y="26838"/>
                  <a:pt x="2173673" y="-17450"/>
                  <a:pt x="1902409" y="13716"/>
                </a:cubicBezTo>
                <a:cubicBezTo>
                  <a:pt x="1631145" y="44882"/>
                  <a:pt x="1461378" y="894"/>
                  <a:pt x="1276960" y="13716"/>
                </a:cubicBezTo>
                <a:cubicBezTo>
                  <a:pt x="1092542" y="26538"/>
                  <a:pt x="890442" y="8641"/>
                  <a:pt x="677570" y="13716"/>
                </a:cubicBezTo>
                <a:cubicBezTo>
                  <a:pt x="464698" y="18792"/>
                  <a:pt x="187648" y="31265"/>
                  <a:pt x="0" y="13716"/>
                </a:cubicBezTo>
                <a:cubicBezTo>
                  <a:pt x="-302" y="10335"/>
                  <a:pt x="417" y="4724"/>
                  <a:pt x="0" y="0"/>
                </a:cubicBezTo>
                <a:close/>
              </a:path>
              <a:path w="2606040" h="13716"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6569" y="5071"/>
                  <a:pt x="2606315" y="7437"/>
                  <a:pt x="2606040" y="13716"/>
                </a:cubicBezTo>
                <a:cubicBezTo>
                  <a:pt x="2393024" y="-2332"/>
                  <a:pt x="2191161" y="34687"/>
                  <a:pt x="1980590" y="13716"/>
                </a:cubicBezTo>
                <a:cubicBezTo>
                  <a:pt x="1770019" y="-7255"/>
                  <a:pt x="1476440" y="31542"/>
                  <a:pt x="1276960" y="13716"/>
                </a:cubicBezTo>
                <a:cubicBezTo>
                  <a:pt x="1077480" y="-4110"/>
                  <a:pt x="880988" y="37553"/>
                  <a:pt x="651510" y="13716"/>
                </a:cubicBezTo>
                <a:cubicBezTo>
                  <a:pt x="422032" y="-10121"/>
                  <a:pt x="130744" y="-6519"/>
                  <a:pt x="0" y="13716"/>
                </a:cubicBezTo>
                <a:cubicBezTo>
                  <a:pt x="198" y="8947"/>
                  <a:pt x="304" y="520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15715" name="Plassholder for innhold 2">
            <a:extLst>
              <a:ext uri="{FF2B5EF4-FFF2-40B4-BE49-F238E27FC236}">
                <a16:creationId xmlns:a16="http://schemas.microsoft.com/office/drawing/2014/main" id="{94BB1B69-4DFE-4104-9929-109249EF6F15}"/>
              </a:ext>
            </a:extLst>
          </p:cNvPr>
          <p:cNvSpPr>
            <a:spLocks noGrp="1"/>
          </p:cNvSpPr>
          <p:nvPr>
            <p:ph idx="1"/>
          </p:nvPr>
        </p:nvSpPr>
        <p:spPr>
          <a:xfrm>
            <a:off x="480060" y="2154674"/>
            <a:ext cx="3182692" cy="2490501"/>
          </a:xfrm>
        </p:spPr>
        <p:txBody>
          <a:bodyPr>
            <a:normAutofit lnSpcReduction="10000"/>
          </a:bodyPr>
          <a:lstStyle/>
          <a:p>
            <a:pPr>
              <a:defRPr/>
            </a:pPr>
            <a:r>
              <a:rPr lang="nb-NO" altLang="nb-NO" sz="1650" i="1" dirty="0" err="1"/>
              <a:t>Othello</a:t>
            </a:r>
            <a:r>
              <a:rPr lang="nb-NO" altLang="nb-NO" sz="1650" i="1" dirty="0"/>
              <a:t>-syndromet</a:t>
            </a:r>
          </a:p>
          <a:p>
            <a:pPr>
              <a:defRPr/>
            </a:pPr>
            <a:endParaRPr lang="nb-NO" altLang="nb-NO" sz="1650" i="1" dirty="0"/>
          </a:p>
          <a:p>
            <a:pPr>
              <a:defRPr/>
            </a:pPr>
            <a:r>
              <a:rPr lang="nb-NO" altLang="nb-NO" sz="1650" i="1" dirty="0"/>
              <a:t>Stockholm-syndromet</a:t>
            </a:r>
          </a:p>
          <a:p>
            <a:pPr>
              <a:defRPr/>
            </a:pPr>
            <a:endParaRPr lang="nb-NO" altLang="nb-NO" sz="1650" i="1" dirty="0"/>
          </a:p>
          <a:p>
            <a:pPr>
              <a:defRPr/>
            </a:pPr>
            <a:r>
              <a:rPr lang="nb-NO" altLang="nb-NO" sz="1650" i="1" dirty="0"/>
              <a:t>Firenze-syndromet (</a:t>
            </a:r>
            <a:r>
              <a:rPr lang="nb-NO" altLang="nb-NO" sz="1650" i="1" dirty="0" err="1"/>
              <a:t>Stendhals</a:t>
            </a:r>
            <a:r>
              <a:rPr lang="nb-NO" altLang="nb-NO" sz="1650" i="1" dirty="0"/>
              <a:t> </a:t>
            </a:r>
            <a:r>
              <a:rPr lang="nb-NO" altLang="nb-NO" sz="1650" i="1" dirty="0" err="1"/>
              <a:t>syndrome</a:t>
            </a:r>
            <a:r>
              <a:rPr lang="nb-NO" altLang="nb-NO" sz="1650" i="1" dirty="0"/>
              <a:t>)</a:t>
            </a:r>
          </a:p>
          <a:p>
            <a:pPr>
              <a:defRPr/>
            </a:pPr>
            <a:endParaRPr lang="nb-NO" altLang="nb-NO" sz="1650" i="1" dirty="0"/>
          </a:p>
          <a:p>
            <a:pPr>
              <a:defRPr/>
            </a:pPr>
            <a:r>
              <a:rPr lang="nb-NO" altLang="nb-NO" sz="1650" i="1" dirty="0"/>
              <a:t>Snill pike-syndromet</a:t>
            </a:r>
          </a:p>
        </p:txBody>
      </p:sp>
      <p:pic>
        <p:nvPicPr>
          <p:cNvPr id="2050" name="Picture 2" descr="A man looks at Botticelli’s The Birth of Venus">
            <a:extLst>
              <a:ext uri="{FF2B5EF4-FFF2-40B4-BE49-F238E27FC236}">
                <a16:creationId xmlns:a16="http://schemas.microsoft.com/office/drawing/2014/main" id="{75A85AF8-475A-4484-8854-CB39D295C0B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183" r="20635"/>
          <a:stretch/>
        </p:blipFill>
        <p:spPr bwMode="auto">
          <a:xfrm>
            <a:off x="3983777" y="7"/>
            <a:ext cx="5159081" cy="5143493"/>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119812" name="Plassholder for lysbildenummer 3">
            <a:extLst>
              <a:ext uri="{FF2B5EF4-FFF2-40B4-BE49-F238E27FC236}">
                <a16:creationId xmlns:a16="http://schemas.microsoft.com/office/drawing/2014/main" id="{9336D3D5-7E2E-4A5D-9AC6-F3410BADD203}"/>
              </a:ext>
            </a:extLst>
          </p:cNvPr>
          <p:cNvSpPr>
            <a:spLocks noGrp="1"/>
          </p:cNvSpPr>
          <p:nvPr>
            <p:ph type="sldNum" sz="quarter" idx="12"/>
          </p:nvPr>
        </p:nvSpPr>
        <p:spPr bwMode="auto">
          <a:xfrm>
            <a:off x="7829550" y="4767263"/>
            <a:ext cx="685800" cy="273844"/>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nchorCtr="0" compatLnSpc="1">
            <a:prstTxWarp prst="textNoShape">
              <a:avLst/>
            </a:prstTxWarp>
            <a:normAutofit/>
          </a:bodyPr>
          <a:lstStyle>
            <a:lvl1pPr>
              <a:defRPr>
                <a:solidFill>
                  <a:schemeClr val="tx1"/>
                </a:solidFill>
                <a:latin typeface="Calibri" panose="020F0502020204030204" pitchFamily="34" charset="0"/>
              </a:defRPr>
            </a:lvl1pPr>
            <a:lvl2pPr marL="557213" indent="-214313">
              <a:defRPr>
                <a:solidFill>
                  <a:schemeClr val="tx1"/>
                </a:solidFill>
                <a:latin typeface="Calibri" panose="020F0502020204030204" pitchFamily="34" charset="0"/>
              </a:defRPr>
            </a:lvl2pPr>
            <a:lvl3pPr marL="857250" indent="-171450">
              <a:defRPr>
                <a:solidFill>
                  <a:schemeClr val="tx1"/>
                </a:solidFill>
                <a:latin typeface="Calibri" panose="020F0502020204030204" pitchFamily="34" charset="0"/>
              </a:defRPr>
            </a:lvl3pPr>
            <a:lvl4pPr marL="1200150" indent="-171450">
              <a:defRPr>
                <a:solidFill>
                  <a:schemeClr val="tx1"/>
                </a:solidFill>
                <a:latin typeface="Calibri" panose="020F0502020204030204" pitchFamily="34" charset="0"/>
              </a:defRPr>
            </a:lvl4pPr>
            <a:lvl5pPr marL="1543050" indent="-171450">
              <a:defRPr>
                <a:solidFill>
                  <a:schemeClr val="tx1"/>
                </a:solidFill>
                <a:latin typeface="Calibri" panose="020F0502020204030204" pitchFamily="34" charset="0"/>
              </a:defRPr>
            </a:lvl5pPr>
            <a:lvl6pPr marL="1885950" indent="-171450" fontAlgn="base">
              <a:spcBef>
                <a:spcPct val="0"/>
              </a:spcBef>
              <a:spcAft>
                <a:spcPct val="0"/>
              </a:spcAft>
              <a:defRPr>
                <a:solidFill>
                  <a:schemeClr val="tx1"/>
                </a:solidFill>
                <a:latin typeface="Calibri" panose="020F0502020204030204" pitchFamily="34" charset="0"/>
              </a:defRPr>
            </a:lvl6pPr>
            <a:lvl7pPr marL="2228850" indent="-171450" fontAlgn="base">
              <a:spcBef>
                <a:spcPct val="0"/>
              </a:spcBef>
              <a:spcAft>
                <a:spcPct val="0"/>
              </a:spcAft>
              <a:defRPr>
                <a:solidFill>
                  <a:schemeClr val="tx1"/>
                </a:solidFill>
                <a:latin typeface="Calibri" panose="020F0502020204030204" pitchFamily="34" charset="0"/>
              </a:defRPr>
            </a:lvl7pPr>
            <a:lvl8pPr marL="2571750" indent="-171450" fontAlgn="base">
              <a:spcBef>
                <a:spcPct val="0"/>
              </a:spcBef>
              <a:spcAft>
                <a:spcPct val="0"/>
              </a:spcAft>
              <a:defRPr>
                <a:solidFill>
                  <a:schemeClr val="tx1"/>
                </a:solidFill>
                <a:latin typeface="Calibri" panose="020F0502020204030204" pitchFamily="34" charset="0"/>
              </a:defRPr>
            </a:lvl8pPr>
            <a:lvl9pPr marL="2914650" indent="-17145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ts val="450"/>
              </a:spcAft>
            </a:pPr>
            <a:fld id="{C3AB108F-97A8-48B0-866D-2587F84CFF88}" type="slidenum">
              <a:rPr lang="nb-NO" altLang="nb-NO">
                <a:solidFill>
                  <a:srgbClr val="FFFFFF"/>
                </a:solidFill>
                <a:latin typeface="Lucida Grande" pitchFamily="-80" charset="0"/>
                <a:ea typeface="ヒラギノ角ゴ Pro W3" pitchFamily="-80" charset="-128"/>
              </a:rPr>
              <a:pPr defTabSz="685800" fontAlgn="base">
                <a:spcBef>
                  <a:spcPct val="0"/>
                </a:spcBef>
                <a:spcAft>
                  <a:spcPts val="450"/>
                </a:spcAft>
              </a:pPr>
              <a:t>97</a:t>
            </a:fld>
            <a:endParaRPr lang="nb-NO" altLang="nb-NO">
              <a:solidFill>
                <a:srgbClr val="FFFFFF"/>
              </a:solidFill>
              <a:latin typeface="Lucida Grande" pitchFamily="-80" charset="0"/>
              <a:ea typeface="ヒラギノ角ゴ Pro W3" pitchFamily="-80" charset="-128"/>
            </a:endParaRPr>
          </a:p>
        </p:txBody>
      </p:sp>
    </p:spTree>
  </p:cSld>
  <p:clrMapOvr>
    <a:masterClrMapping/>
  </p:clrMapOvr>
  <p:transition/>
</p:sld>
</file>

<file path=ppt/theme/theme1.xml><?xml version="1.0" encoding="utf-8"?>
<a:theme xmlns:a="http://schemas.openxmlformats.org/drawingml/2006/main" name="USN Bokmål">
  <a:themeElements>
    <a:clrScheme name="Custom 39">
      <a:dk1>
        <a:srgbClr val="252525"/>
      </a:dk1>
      <a:lt1>
        <a:sysClr val="window" lastClr="FFFFFF"/>
      </a:lt1>
      <a:dk2>
        <a:srgbClr val="7E9492"/>
      </a:dk2>
      <a:lt2>
        <a:srgbClr val="D6E0E3"/>
      </a:lt2>
      <a:accent1>
        <a:srgbClr val="4B4CAD"/>
      </a:accent1>
      <a:accent2>
        <a:srgbClr val="3BAFA2"/>
      </a:accent2>
      <a:accent3>
        <a:srgbClr val="00978A"/>
      </a:accent3>
      <a:accent4>
        <a:srgbClr val="FFD240"/>
      </a:accent4>
      <a:accent5>
        <a:srgbClr val="D64349"/>
      </a:accent5>
      <a:accent6>
        <a:srgbClr val="27B2D0"/>
      </a:accent6>
      <a:hlink>
        <a:srgbClr val="005B9A"/>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32247431-3E2A-4F62-B5FC-7BAC169337D2}" vid="{B416DA83-C05D-41FB-B756-3651B1252A37}"/>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Standardpresentasjon bokmal</Template>
  <TotalTime>1952</TotalTime>
  <Words>8077</Words>
  <Application>Microsoft Office PowerPoint</Application>
  <PresentationFormat>On-screen Show (16:9)</PresentationFormat>
  <Paragraphs>929</Paragraphs>
  <Slides>97</Slides>
  <Notes>78</Notes>
  <HiddenSlides>0</HiddenSlides>
  <MMClips>0</MMClips>
  <ScaleCrop>false</ScaleCrop>
  <HeadingPairs>
    <vt:vector size="6" baseType="variant">
      <vt:variant>
        <vt:lpstr>Fonts Used</vt:lpstr>
      </vt:variant>
      <vt:variant>
        <vt:i4>19</vt:i4>
      </vt:variant>
      <vt:variant>
        <vt:lpstr>Theme</vt:lpstr>
      </vt:variant>
      <vt:variant>
        <vt:i4>2</vt:i4>
      </vt:variant>
      <vt:variant>
        <vt:lpstr>Slide Titles</vt:lpstr>
      </vt:variant>
      <vt:variant>
        <vt:i4>97</vt:i4>
      </vt:variant>
    </vt:vector>
  </HeadingPairs>
  <TitlesOfParts>
    <vt:vector size="118" baseType="lpstr">
      <vt:lpstr>Arial</vt:lpstr>
      <vt:lpstr>Bauhaus 93</vt:lpstr>
      <vt:lpstr>Calibri</vt:lpstr>
      <vt:lpstr>Calibri Light</vt:lpstr>
      <vt:lpstr>Calisto MT</vt:lpstr>
      <vt:lpstr>Franklin Gothic Book</vt:lpstr>
      <vt:lpstr>Lato Extended</vt:lpstr>
      <vt:lpstr>Lucida Grande</vt:lpstr>
      <vt:lpstr>Montserrat</vt:lpstr>
      <vt:lpstr>Old English Text MT</vt:lpstr>
      <vt:lpstr>Open Sans</vt:lpstr>
      <vt:lpstr>Publico text</vt:lpstr>
      <vt:lpstr>Roboto</vt:lpstr>
      <vt:lpstr>Source Sans Pro</vt:lpstr>
      <vt:lpstr>Teen</vt:lpstr>
      <vt:lpstr>Times New Roman</vt:lpstr>
      <vt:lpstr>Trebuchet MS</vt:lpstr>
      <vt:lpstr>Wingdings</vt:lpstr>
      <vt:lpstr>Wingdings 3</vt:lpstr>
      <vt:lpstr>USN Bokmål</vt:lpstr>
      <vt:lpstr>Office-tema</vt:lpstr>
      <vt:lpstr>Læringsmiljø, fellesskap og inkludering </vt:lpstr>
      <vt:lpstr>Fra emneplanen</vt:lpstr>
      <vt:lpstr>Temaer - Undervisning </vt:lpstr>
      <vt:lpstr>Snakk sammen</vt:lpstr>
      <vt:lpstr>Mange elever- med ulik bakgrunn</vt:lpstr>
      <vt:lpstr>Tilpasset opplæring</vt:lpstr>
      <vt:lpstr>Tilpasset opplæring som begrep</vt:lpstr>
      <vt:lpstr>Tilpasset opplæring som begrep</vt:lpstr>
      <vt:lpstr>Mange elever- med ulik bakgrunn</vt:lpstr>
      <vt:lpstr>Tilpasset opplæring for alle elever</vt:lpstr>
      <vt:lpstr>To perspektiver på tilpasset opplæring</vt:lpstr>
      <vt:lpstr>SMAL &amp; VID forståelse av TPO</vt:lpstr>
      <vt:lpstr>Tilpasset opplæring- individuell tilrettelegging eller læringsfellesskap?</vt:lpstr>
      <vt:lpstr>Retningslinjer for TPO </vt:lpstr>
      <vt:lpstr>Snakk sammen</vt:lpstr>
      <vt:lpstr>Hva er differensiering?</vt:lpstr>
      <vt:lpstr>Differensiering</vt:lpstr>
      <vt:lpstr>Organisatorisk og pedagogisk differensiering</vt:lpstr>
      <vt:lpstr>Hva er inkludering?</vt:lpstr>
      <vt:lpstr>Inkludering kan være å legge til rette for: </vt:lpstr>
      <vt:lpstr>PowerPoint Presentation</vt:lpstr>
      <vt:lpstr>Snakk sammen</vt:lpstr>
      <vt:lpstr>Et godt læringsmiljø</vt:lpstr>
      <vt:lpstr>Forslag til lærerens tilrettelegging for godt læringsmiljø:</vt:lpstr>
      <vt:lpstr>Fortsettelse av forslag til lærerens tilrettelegging for godt læringsmiljø:</vt:lpstr>
      <vt:lpstr>Å arbeide med relasjoner</vt:lpstr>
      <vt:lpstr>Hvordan etablere relasjoner til elevene</vt:lpstr>
      <vt:lpstr>Anerkjennelse</vt:lpstr>
      <vt:lpstr>Anerkjennende kommunikasjon</vt:lpstr>
      <vt:lpstr>Språklig interaksjon</vt:lpstr>
      <vt:lpstr>Snakk sammen</vt:lpstr>
      <vt:lpstr>Spesialpedagogikk</vt:lpstr>
      <vt:lpstr>GENERELL PEDAGOGIKK</vt:lpstr>
      <vt:lpstr>SPESIALPEDAGOGIKK</vt:lpstr>
      <vt:lpstr>HISTORISK TILBAKEBLIKK</vt:lpstr>
      <vt:lpstr> </vt:lpstr>
      <vt:lpstr> </vt:lpstr>
      <vt:lpstr>Endringer i synet på spesialpedagogikk </vt:lpstr>
      <vt:lpstr>PowerPoint Presentation</vt:lpstr>
      <vt:lpstr>PowerPoint Presentation</vt:lpstr>
      <vt:lpstr>BEGREPSBRUK</vt:lpstr>
      <vt:lpstr>PEOPLE FIRST</vt:lpstr>
      <vt:lpstr>PowerPoint Presentation</vt:lpstr>
      <vt:lpstr>T I L T A K S K J E D E N hva er det?</vt:lpstr>
      <vt:lpstr>PowerPoint Presentation</vt:lpstr>
      <vt:lpstr>1: Ordinær opplæring - Bekymringsfasen</vt:lpstr>
      <vt:lpstr>Oppll. § 5-4</vt:lpstr>
      <vt:lpstr>Oppll. § 5-4</vt:lpstr>
      <vt:lpstr>Områder som er aktuelle å kartlegge kan være: </vt:lpstr>
      <vt:lpstr>THINK – PAIR - SHARE</vt:lpstr>
      <vt:lpstr>PowerPoint Presentation</vt:lpstr>
      <vt:lpstr>MEN:</vt:lpstr>
      <vt:lpstr>2: Henvisnings til PP-tjenesten</vt:lpstr>
      <vt:lpstr>3: Sakkyndig vurdering</vt:lpstr>
      <vt:lpstr>Utredningen skal vise  </vt:lpstr>
      <vt:lpstr>Fase 4 Vedtaksfase</vt:lpstr>
      <vt:lpstr>Fase 5: Planlegging og gjennomføring</vt:lpstr>
      <vt:lpstr>INDIVIDUELL OPPLÆRINGSPLAN</vt:lpstr>
      <vt:lpstr>En god IOP </vt:lpstr>
      <vt:lpstr>Fase 6: evaluering og veien videre</vt:lpstr>
      <vt:lpstr>PowerPoint Presentation</vt:lpstr>
      <vt:lpstr>PowerPoint Presentation</vt:lpstr>
      <vt:lpstr>LÆREVANSKER OG FUNKSJONSHEMMINGER</vt:lpstr>
      <vt:lpstr>ULIKE GRUPPER MED SÆRSKILTE OPPLÆRINGSBEHOV</vt:lpstr>
      <vt:lpstr>ULIKE GRUPPER MED SÆRSKILTE OPPLÆRINGSBEHOV</vt:lpstr>
      <vt:lpstr>ULIKE GRUPPER MED SÆRSKILTE OPPLÆRINGSBEHOV</vt:lpstr>
      <vt:lpstr>LÆREVANSKER</vt:lpstr>
      <vt:lpstr>SPESIFIKKE LÆREVANSKER</vt:lpstr>
      <vt:lpstr>Lese- og skrivevansker</vt:lpstr>
      <vt:lpstr>Lese- og skrivevansker</vt:lpstr>
      <vt:lpstr>Generelle lærevansker</vt:lpstr>
      <vt:lpstr>Tiltak overfor generelle lærevansker  </vt:lpstr>
      <vt:lpstr>Psykososiale lærevansker</vt:lpstr>
      <vt:lpstr>Psykososiale lærevansker</vt:lpstr>
      <vt:lpstr>Psykisk utviklingshemming</vt:lpstr>
      <vt:lpstr>Psykisk utviklingshemming</vt:lpstr>
      <vt:lpstr>Psykisk utviklingshemmede i skolen</vt:lpstr>
      <vt:lpstr>FUNKSJONSHEMMINGER</vt:lpstr>
      <vt:lpstr>SANSEMESSIGE FUNKSJONSHEMMINGER</vt:lpstr>
      <vt:lpstr>Litt om Braille</vt:lpstr>
      <vt:lpstr>PowerPoint Presentation</vt:lpstr>
      <vt:lpstr>PowerPoint Presentation</vt:lpstr>
      <vt:lpstr>SANSEMESSIGE FUNKSJONSHEMMINGER </vt:lpstr>
      <vt:lpstr>Sammensatte funksjonshemminger</vt:lpstr>
      <vt:lpstr>Skjulte funksjonshemminger</vt:lpstr>
      <vt:lpstr>Skjulte funksjonshemminger</vt:lpstr>
      <vt:lpstr>Skjulte funksjonshemminger</vt:lpstr>
      <vt:lpstr>Skjulte funksjonshemminger</vt:lpstr>
      <vt:lpstr>SYNDROMER</vt:lpstr>
      <vt:lpstr>DOWNS SYNDROM</vt:lpstr>
      <vt:lpstr>TOURETTES SYNDROM</vt:lpstr>
      <vt:lpstr>AD/HD Attention Deficit/Hyperactivity Disorder</vt:lpstr>
      <vt:lpstr>Fragilt X-syndrom</vt:lpstr>
      <vt:lpstr>Fødalt alkoholsyndrom</vt:lpstr>
      <vt:lpstr>Asperger syndrom</vt:lpstr>
      <vt:lpstr>Generelt om syndromer</vt:lpstr>
      <vt:lpstr>Uekte syndromer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Læringsmiljø, fellesskap og inkludering </dc:title>
  <dc:creator>Cathrine Gjølstad</dc:creator>
  <cp:lastModifiedBy>Cathrine Gjølstad</cp:lastModifiedBy>
  <cp:revision>25</cp:revision>
  <cp:lastPrinted>2015-12-11T15:19:02Z</cp:lastPrinted>
  <dcterms:created xsi:type="dcterms:W3CDTF">2024-01-09T08:37:42Z</dcterms:created>
  <dcterms:modified xsi:type="dcterms:W3CDTF">2024-01-10T17:09:51Z</dcterms:modified>
</cp:coreProperties>
</file>