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p:restoredTop sz="87174"/>
  </p:normalViewPr>
  <p:slideViewPr>
    <p:cSldViewPr snapToGrid="0">
      <p:cViewPr>
        <p:scale>
          <a:sx n="114" d="100"/>
          <a:sy n="114" d="100"/>
        </p:scale>
        <p:origin x="4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4984E-94BF-F84D-AD27-F2AC4F36ECAD}" type="datetimeFigureOut">
              <a:rPr lang="nb-NO" smtClean="0"/>
              <a:t>09.11.2023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F88D2-0456-F44B-ABE4-7E6AEDC31CFC}" type="slidenum">
              <a:rPr lang="nb-NO" smtClean="0"/>
              <a:t>‹#›</a:t>
            </a:fld>
            <a:endParaRPr lang="nb-NO"/>
          </a:p>
        </p:txBody>
      </p:sp>
    </p:spTree>
    <p:extLst>
      <p:ext uri="{BB962C8B-B14F-4D97-AF65-F5344CB8AC3E}">
        <p14:creationId xmlns:p14="http://schemas.microsoft.com/office/powerpoint/2010/main" val="147498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www.utdanningsforbundet.no</a:t>
            </a:r>
            <a:r>
              <a:rPr lang="nb-NO" dirty="0"/>
              <a:t>/tema/</a:t>
            </a:r>
            <a:r>
              <a:rPr lang="nb-NO" dirty="0" err="1"/>
              <a:t>larerrollen</a:t>
            </a:r>
            <a:r>
              <a:rPr lang="nb-NO" dirty="0"/>
              <a:t>/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1</a:t>
            </a:fld>
            <a:endParaRPr lang="nb-NO"/>
          </a:p>
        </p:txBody>
      </p:sp>
    </p:spTree>
    <p:extLst>
      <p:ext uri="{BB962C8B-B14F-4D97-AF65-F5344CB8AC3E}">
        <p14:creationId xmlns:p14="http://schemas.microsoft.com/office/powerpoint/2010/main" val="281778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utforsksinnet.no</a:t>
            </a:r>
            <a:r>
              <a:rPr lang="nb-NO" dirty="0"/>
              <a:t>/hvordan-holde-seg-balansert-i-ustabile-tider/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12</a:t>
            </a:fld>
            <a:endParaRPr lang="nb-NO"/>
          </a:p>
        </p:txBody>
      </p:sp>
    </p:spTree>
    <p:extLst>
      <p:ext uri="{BB962C8B-B14F-4D97-AF65-F5344CB8AC3E}">
        <p14:creationId xmlns:p14="http://schemas.microsoft.com/office/powerpoint/2010/main" val="3898791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www.google.com</a:t>
            </a:r>
            <a:r>
              <a:rPr lang="nb-NO" dirty="0"/>
              <a:t>/</a:t>
            </a:r>
            <a:r>
              <a:rPr lang="nb-NO" dirty="0" err="1"/>
              <a:t>url?sa</a:t>
            </a:r>
            <a:r>
              <a:rPr lang="nb-NO" dirty="0"/>
              <a:t>=</a:t>
            </a:r>
            <a:r>
              <a:rPr lang="nb-NO" dirty="0" err="1"/>
              <a:t>i&amp;url</a:t>
            </a:r>
            <a:r>
              <a:rPr lang="nb-NO" dirty="0"/>
              <a:t>=https%3A%2F%2Fshows.acast.com%2Fradio-rdt%2Fepisodes%2Fkort-oppsummert&amp;psig=AOvVaw1ALnAqJRZquckjMaET-ynP&amp;ust=1699890455696000&amp;source=</a:t>
            </a:r>
            <a:r>
              <a:rPr lang="nb-NO" dirty="0" err="1"/>
              <a:t>images&amp;cd</a:t>
            </a:r>
            <a:r>
              <a:rPr lang="nb-NO" dirty="0"/>
              <a:t>=</a:t>
            </a:r>
            <a:r>
              <a:rPr lang="nb-NO" dirty="0" err="1"/>
              <a:t>vfe&amp;opi</a:t>
            </a:r>
            <a:r>
              <a:rPr lang="nb-NO" dirty="0"/>
              <a:t>=89978449&amp;ved=0CBQQjhxqFwoTCLDNi8jnvoIDFQAAAAAdAAAAABAE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13</a:t>
            </a:fld>
            <a:endParaRPr lang="nb-NO"/>
          </a:p>
        </p:txBody>
      </p:sp>
    </p:spTree>
    <p:extLst>
      <p:ext uri="{BB962C8B-B14F-4D97-AF65-F5344CB8AC3E}">
        <p14:creationId xmlns:p14="http://schemas.microsoft.com/office/powerpoint/2010/main" val="13703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www.utdanningsnytt.no</a:t>
            </a:r>
            <a:r>
              <a:rPr lang="nb-NO" dirty="0"/>
              <a:t>/fagartikkel-</a:t>
            </a:r>
            <a:r>
              <a:rPr lang="nb-NO" dirty="0" err="1"/>
              <a:t>forsteklassing</a:t>
            </a:r>
            <a:r>
              <a:rPr lang="nb-NO" dirty="0"/>
              <a:t>-skolestart/en-god-skolestart-kan-forebygge-atferdsproblemer/325584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3</a:t>
            </a:fld>
            <a:endParaRPr lang="nb-NO"/>
          </a:p>
        </p:txBody>
      </p:sp>
    </p:spTree>
    <p:extLst>
      <p:ext uri="{BB962C8B-B14F-4D97-AF65-F5344CB8AC3E}">
        <p14:creationId xmlns:p14="http://schemas.microsoft.com/office/powerpoint/2010/main" val="249300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www.utdanningsnytt.no</a:t>
            </a:r>
            <a:r>
              <a:rPr lang="nb-NO" dirty="0"/>
              <a:t>/bedre-skole-etikk-fagartikkel/hvordan-</a:t>
            </a:r>
            <a:r>
              <a:rPr lang="nb-NO" dirty="0" err="1"/>
              <a:t>laerere</a:t>
            </a:r>
            <a:r>
              <a:rPr lang="nb-NO" dirty="0"/>
              <a:t>-kan-utvikle-sin-profesjonsetiske-kompetanse/333461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4</a:t>
            </a:fld>
            <a:endParaRPr lang="nb-NO"/>
          </a:p>
        </p:txBody>
      </p:sp>
    </p:spTree>
    <p:extLst>
      <p:ext uri="{BB962C8B-B14F-4D97-AF65-F5344CB8AC3E}">
        <p14:creationId xmlns:p14="http://schemas.microsoft.com/office/powerpoint/2010/main" val="84091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https</a:t>
            </a:r>
            <a:r>
              <a:rPr lang="nb-NO" dirty="0"/>
              <a:t>://</a:t>
            </a:r>
            <a:r>
              <a:rPr lang="nb-NO" dirty="0" err="1"/>
              <a:t>www.utdanningsforbundet.no</a:t>
            </a:r>
            <a:r>
              <a:rPr lang="nb-NO" dirty="0"/>
              <a:t>/nyheter/2020/</a:t>
            </a:r>
            <a:r>
              <a:rPr lang="nb-NO" dirty="0" err="1"/>
              <a:t>larerrommet</a:t>
            </a:r>
            <a:r>
              <a:rPr lang="nb-NO" dirty="0"/>
              <a:t>-hva-er-en-profesjonell-</a:t>
            </a:r>
            <a:r>
              <a:rPr lang="nb-NO" dirty="0" err="1"/>
              <a:t>larer</a:t>
            </a:r>
            <a:r>
              <a:rPr lang="nb-NO" dirty="0"/>
              <a:t>/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5</a:t>
            </a:fld>
            <a:endParaRPr lang="nb-NO"/>
          </a:p>
        </p:txBody>
      </p:sp>
    </p:spTree>
    <p:extLst>
      <p:ext uri="{BB962C8B-B14F-4D97-AF65-F5344CB8AC3E}">
        <p14:creationId xmlns:p14="http://schemas.microsoft.com/office/powerpoint/2010/main" val="229300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Jeg har i min oppgave valgt å kort gå gjennom alle </a:t>
            </a:r>
            <a:r>
              <a:rPr lang="nb-NO" dirty="0" err="1"/>
              <a:t>leringsteoriene</a:t>
            </a:r>
            <a:r>
              <a:rPr lang="nb-NO" dirty="0"/>
              <a:t>, for å få en enkel oversikt.</a:t>
            </a:r>
          </a:p>
          <a:p>
            <a:endParaRPr lang="nb-NO" dirty="0"/>
          </a:p>
          <a:p>
            <a:r>
              <a:rPr lang="nb-NO" dirty="0" err="1"/>
              <a:t>https</a:t>
            </a:r>
            <a:r>
              <a:rPr lang="nb-NO" dirty="0"/>
              <a:t>://</a:t>
            </a:r>
            <a:r>
              <a:rPr lang="nb-NO" dirty="0" err="1"/>
              <a:t>no.wikipedia.org</a:t>
            </a:r>
            <a:r>
              <a:rPr lang="nb-NO" dirty="0"/>
              <a:t>/wiki/Psykologi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6</a:t>
            </a:fld>
            <a:endParaRPr lang="nb-NO"/>
          </a:p>
        </p:txBody>
      </p:sp>
    </p:spTree>
    <p:extLst>
      <p:ext uri="{BB962C8B-B14F-4D97-AF65-F5344CB8AC3E}">
        <p14:creationId xmlns:p14="http://schemas.microsoft.com/office/powerpoint/2010/main" val="382178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Klassisk betinging ;</a:t>
            </a:r>
            <a:r>
              <a:rPr lang="nb-NO" b="0" i="0" u="none" strike="noStrike" dirty="0">
                <a:solidFill>
                  <a:srgbClr val="374151"/>
                </a:solidFill>
                <a:effectLst/>
                <a:latin typeface="Söhne"/>
              </a:rPr>
              <a:t> Klassisk betinging handler om å koble sammen to ting slik at den ene får responsen til den andre. For eksempel: hvis du alltid hører en bjelle når du får mat, be</a:t>
            </a:r>
            <a:r>
              <a:rPr lang="nb-NO" b="0" i="0" u="none" strike="noStrike" dirty="0">
                <a:solidFill>
                  <a:srgbClr val="374151"/>
                </a:solidFill>
                <a:effectLst/>
                <a:highlight>
                  <a:srgbClr val="FFFF00"/>
                </a:highlight>
                <a:latin typeface="Söhne"/>
              </a:rPr>
              <a:t>gynner du til slutt å forbinde bjellelyden med maten og kan reagere bare på lyden av bjellen. Det er grunnlaget for hvordan vi lærer å forbinde ting og reagerer på dem uten at de trenger å være direkte koblet.</a:t>
            </a:r>
            <a:r>
              <a:rPr lang="nb-NO" dirty="0">
                <a:highlight>
                  <a:srgbClr val="FFFF00"/>
                </a:highlight>
              </a:rPr>
              <a:t>,</a:t>
            </a:r>
          </a:p>
          <a:p>
            <a:r>
              <a:rPr lang="nb-NO" b="1" dirty="0"/>
              <a:t> </a:t>
            </a:r>
            <a:r>
              <a:rPr lang="nb-NO" b="1" dirty="0" err="1"/>
              <a:t>operant</a:t>
            </a:r>
            <a:r>
              <a:rPr lang="nb-NO" b="1" dirty="0"/>
              <a:t> betinging: </a:t>
            </a:r>
            <a:r>
              <a:rPr lang="nb-NO" b="1" i="0" u="none" strike="noStrike" dirty="0" err="1">
                <a:solidFill>
                  <a:srgbClr val="374151"/>
                </a:solidFill>
                <a:effectLst/>
                <a:latin typeface="Söhne"/>
              </a:rPr>
              <a:t>Operant</a:t>
            </a:r>
            <a:r>
              <a:rPr lang="nb-NO" b="1" i="0" u="none" strike="noStrike" dirty="0">
                <a:solidFill>
                  <a:srgbClr val="374151"/>
                </a:solidFill>
                <a:effectLst/>
                <a:latin typeface="Söhne"/>
              </a:rPr>
              <a:t> betinging dreier seg om å påvirke atferd ved å bruke belønning eller straff for å øke eller redusere sannsynligheten for at atferden gjentas.</a:t>
            </a:r>
          </a:p>
          <a:p>
            <a:endParaRPr lang="nb-NO" b="1" i="0" u="none" strike="noStrike" dirty="0">
              <a:solidFill>
                <a:srgbClr val="374151"/>
              </a:solidFill>
              <a:effectLst/>
              <a:latin typeface="Söhne"/>
            </a:endParaRPr>
          </a:p>
          <a:p>
            <a:r>
              <a:rPr lang="nb-NO" b="0" dirty="0" err="1"/>
              <a:t>https</a:t>
            </a:r>
            <a:r>
              <a:rPr lang="nb-NO" b="0" dirty="0"/>
              <a:t>://</a:t>
            </a:r>
            <a:r>
              <a:rPr lang="nb-NO" b="0" dirty="0" err="1"/>
              <a:t>www.tilknytningspedagogene.no</a:t>
            </a:r>
            <a:r>
              <a:rPr lang="nb-NO" b="0" dirty="0"/>
              <a:t>/tilknytningsbloggen/tilknyttet-oppvekst/442-belonninger-har-bivirkninger</a:t>
            </a:r>
            <a:r>
              <a:rPr lang="nb-NO" b="0" i="0" u="none" strike="noStrike" dirty="0">
                <a:solidFill>
                  <a:srgbClr val="374151"/>
                </a:solidFill>
                <a:effectLst/>
                <a:latin typeface="Söhne"/>
              </a:rPr>
              <a:t> </a:t>
            </a:r>
            <a:endParaRPr lang="nb-NO" b="0" dirty="0"/>
          </a:p>
        </p:txBody>
      </p:sp>
      <p:sp>
        <p:nvSpPr>
          <p:cNvPr id="4" name="Plassholder for lysbildenummer 3"/>
          <p:cNvSpPr>
            <a:spLocks noGrp="1"/>
          </p:cNvSpPr>
          <p:nvPr>
            <p:ph type="sldNum" sz="quarter" idx="5"/>
          </p:nvPr>
        </p:nvSpPr>
        <p:spPr/>
        <p:txBody>
          <a:bodyPr/>
          <a:lstStyle/>
          <a:p>
            <a:fld id="{C4BF88D2-0456-F44B-ABE4-7E6AEDC31CFC}" type="slidenum">
              <a:rPr lang="nb-NO" smtClean="0"/>
              <a:t>7</a:t>
            </a:fld>
            <a:endParaRPr lang="nb-NO"/>
          </a:p>
        </p:txBody>
      </p:sp>
    </p:spTree>
    <p:extLst>
      <p:ext uri="{BB962C8B-B14F-4D97-AF65-F5344CB8AC3E}">
        <p14:creationId xmlns:p14="http://schemas.microsoft.com/office/powerpoint/2010/main" val="690585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Delta i egen læring eksempel </a:t>
            </a:r>
            <a:r>
              <a:rPr lang="nb-NO" dirty="0" err="1"/>
              <a:t>skrikke</a:t>
            </a:r>
            <a:r>
              <a:rPr lang="nb-NO" dirty="0"/>
              <a:t> oppgave</a:t>
            </a:r>
          </a:p>
          <a:p>
            <a:endParaRPr lang="nb-NO" dirty="0"/>
          </a:p>
          <a:p>
            <a:r>
              <a:rPr lang="nb-NO" dirty="0" err="1"/>
              <a:t>https</a:t>
            </a:r>
            <a:r>
              <a:rPr lang="nb-NO" dirty="0"/>
              <a:t>://</a:t>
            </a:r>
            <a:r>
              <a:rPr lang="nb-NO" dirty="0" err="1"/>
              <a:t>sorkedalen.osloskolen.no</a:t>
            </a:r>
            <a:r>
              <a:rPr lang="nb-NO" dirty="0"/>
              <a:t>/nyhetsarkiv/strikking-i-</a:t>
            </a:r>
            <a:r>
              <a:rPr lang="nb-NO" dirty="0" err="1"/>
              <a:t>c-gruppa</a:t>
            </a:r>
            <a:r>
              <a:rPr lang="nb-NO" dirty="0"/>
              <a:t>/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9</a:t>
            </a:fld>
            <a:endParaRPr lang="nb-NO"/>
          </a:p>
        </p:txBody>
      </p:sp>
    </p:spTree>
    <p:extLst>
      <p:ext uri="{BB962C8B-B14F-4D97-AF65-F5344CB8AC3E}">
        <p14:creationId xmlns:p14="http://schemas.microsoft.com/office/powerpoint/2010/main" val="308713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Proksimale utviklingssone – </a:t>
            </a:r>
            <a:r>
              <a:rPr lang="nb-NO" dirty="0" err="1"/>
              <a:t>vygotsky</a:t>
            </a:r>
            <a:r>
              <a:rPr lang="nb-NO" dirty="0"/>
              <a:t> </a:t>
            </a:r>
          </a:p>
        </p:txBody>
      </p:sp>
      <p:sp>
        <p:nvSpPr>
          <p:cNvPr id="4" name="Plassholder for lysbildenummer 3"/>
          <p:cNvSpPr>
            <a:spLocks noGrp="1"/>
          </p:cNvSpPr>
          <p:nvPr>
            <p:ph type="sldNum" sz="quarter" idx="5"/>
          </p:nvPr>
        </p:nvSpPr>
        <p:spPr/>
        <p:txBody>
          <a:bodyPr/>
          <a:lstStyle/>
          <a:p>
            <a:fld id="{C4BF88D2-0456-F44B-ABE4-7E6AEDC31CFC}" type="slidenum">
              <a:rPr lang="nb-NO" smtClean="0"/>
              <a:t>10</a:t>
            </a:fld>
            <a:endParaRPr lang="nb-NO"/>
          </a:p>
        </p:txBody>
      </p:sp>
    </p:spTree>
    <p:extLst>
      <p:ext uri="{BB962C8B-B14F-4D97-AF65-F5344CB8AC3E}">
        <p14:creationId xmlns:p14="http://schemas.microsoft.com/office/powerpoint/2010/main" val="206248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latin typeface="Times New Roman" panose="02020603050405020304" pitchFamily="18" charset="0"/>
                <a:ea typeface="Times New Roman" panose="02020603050405020304" pitchFamily="18" charset="0"/>
              </a:rPr>
              <a:t>Gjennom førstegangs praksis lærer og observerer du hvordan undervisningen fungerer i grunnskolen. Jeg har</a:t>
            </a:r>
            <a:r>
              <a:rPr lang="nb-NO" sz="1800" dirty="0">
                <a:solidFill>
                  <a:srgbClr val="FF0000"/>
                </a:solidFill>
                <a:effectLst/>
                <a:latin typeface="Times New Roman" panose="02020603050405020304" pitchFamily="18" charset="0"/>
                <a:ea typeface="Times New Roman" panose="02020603050405020304" pitchFamily="18" charset="0"/>
              </a:rPr>
              <a:t> </a:t>
            </a:r>
            <a:r>
              <a:rPr lang="nb-NO" sz="1800" dirty="0">
                <a:solidFill>
                  <a:srgbClr val="000000"/>
                </a:solidFill>
                <a:effectLst/>
                <a:latin typeface="Times New Roman" panose="02020603050405020304" pitchFamily="18" charset="0"/>
                <a:ea typeface="Times New Roman" panose="02020603050405020304" pitchFamily="18" charset="0"/>
              </a:rPr>
              <a:t>gjennom praksis erfart hvordan elever lærer forskjellig, og hvordan du skal tilrettelegge for dem. Enten hvordan du kan hjelpe dem med det de ikke får til, eller hvordan du kan få dem til å jobbe med noe de ikke liker. Et eksempel jeg møtte på i praksis var en elev som ikke klarte å jobbe i</a:t>
            </a:r>
            <a:r>
              <a:rPr lang="nb-NO" sz="1800" dirty="0">
                <a:solidFill>
                  <a:srgbClr val="FF0000"/>
                </a:solidFill>
                <a:effectLst/>
                <a:latin typeface="Times New Roman" panose="02020603050405020304" pitchFamily="18" charset="0"/>
                <a:ea typeface="Times New Roman" panose="02020603050405020304" pitchFamily="18" charset="0"/>
              </a:rPr>
              <a:t> </a:t>
            </a:r>
            <a:r>
              <a:rPr lang="nb-NO" sz="1800" dirty="0">
                <a:solidFill>
                  <a:srgbClr val="000000"/>
                </a:solidFill>
                <a:effectLst/>
                <a:latin typeface="Times New Roman" panose="02020603050405020304" pitchFamily="18" charset="0"/>
                <a:ea typeface="Times New Roman" panose="02020603050405020304" pitchFamily="18" charset="0"/>
              </a:rPr>
              <a:t>timen, lærer valgte derfor å sette ham inn alene på et grupperom. Her ble en ellers kaotisk elev stille og jobbet effektivt. Når timen var slutt hadde han nesten gjort alle oppgavene, noe han ikke hadde fått gjort dersom han satt med resten av elevene. I kunst og håndverksfaget er det noen som syntes det er det kjekkeste med faget på skolen, men også en del som syntes det er kjedelig. Dette er et fag som er perfekt for praktiske mennesker, men gjerne et fag teoretikere sliter mere med.</a:t>
            </a:r>
            <a:endParaRPr lang="nb-NO" sz="1800" dirty="0">
              <a:effectLst/>
              <a:latin typeface="Times New Roman" panose="02020603050405020304" pitchFamily="18" charset="0"/>
              <a:ea typeface="Times New Roman" panose="02020603050405020304" pitchFamily="18" charset="0"/>
            </a:endParaRPr>
          </a:p>
          <a:p>
            <a:endParaRPr lang="nb-NO" sz="1800" kern="0" dirty="0">
              <a:solidFill>
                <a:srgbClr val="000000"/>
              </a:solidFill>
              <a:effectLst/>
              <a:latin typeface="Times New Roman" panose="02020603050405020304" pitchFamily="18" charset="0"/>
              <a:ea typeface="Times New Roman" panose="02020603050405020304" pitchFamily="18" charset="0"/>
            </a:endParaRPr>
          </a:p>
          <a:p>
            <a:r>
              <a:rPr lang="nb-NO" sz="1800" kern="0" dirty="0">
                <a:solidFill>
                  <a:srgbClr val="000000"/>
                </a:solidFill>
                <a:effectLst/>
                <a:latin typeface="Times New Roman" panose="02020603050405020304" pitchFamily="18" charset="0"/>
                <a:ea typeface="Times New Roman" panose="02020603050405020304" pitchFamily="18" charset="0"/>
              </a:rPr>
              <a:t>I min praksis periode valgte praksis lærer en time å gå bort i fra opplegget hun hadde planlagt. Dette gjorde hun fordi hun så det ikke var rom for læring blant elevene etter som store deler av klassen var på et annet møte. Da ble det heller klassens time og fokus på å skape et godt klassemiljø. Dette var effektivt og når resten av elevene kom tilbake til neste time var klassen ivrige og mer fokusert på det de skulle. Dette ser du enklere med erfaring.</a:t>
            </a:r>
            <a:r>
              <a:rPr lang="nb-NO" dirty="0">
                <a:effectLst/>
              </a:rPr>
              <a:t> </a:t>
            </a:r>
          </a:p>
          <a:p>
            <a:endParaRPr lang="nb-NO" dirty="0">
              <a:effectLst/>
            </a:endParaRPr>
          </a:p>
          <a:p>
            <a:r>
              <a:rPr lang="nb-NO" dirty="0"/>
              <a:t>(</a:t>
            </a:r>
            <a:r>
              <a:rPr lang="nb-NO" dirty="0" err="1"/>
              <a:t>https</a:t>
            </a:r>
            <a:r>
              <a:rPr lang="nb-NO" dirty="0"/>
              <a:t>://</a:t>
            </a:r>
            <a:r>
              <a:rPr lang="nb-NO" dirty="0" err="1"/>
              <a:t>www.usn.no</a:t>
            </a:r>
            <a:r>
              <a:rPr lang="nb-NO" dirty="0"/>
              <a:t>/</a:t>
            </a:r>
            <a:r>
              <a:rPr lang="nb-NO" dirty="0" err="1"/>
              <a:t>hub</a:t>
            </a:r>
            <a:r>
              <a:rPr lang="nb-NO" dirty="0"/>
              <a:t>/pedagogikk/praksis-er-den-beste-opplevelsen-i-</a:t>
            </a:r>
            <a:r>
              <a:rPr lang="nb-NO" dirty="0" err="1"/>
              <a:t>larerutdanningen</a:t>
            </a:r>
            <a:r>
              <a:rPr lang="nb-NO" dirty="0">
                <a:effectLst/>
              </a:rPr>
              <a:t>) </a:t>
            </a:r>
            <a:endParaRPr lang="nb-NO" dirty="0"/>
          </a:p>
        </p:txBody>
      </p:sp>
      <p:sp>
        <p:nvSpPr>
          <p:cNvPr id="4" name="Plassholder for lysbildenummer 3"/>
          <p:cNvSpPr>
            <a:spLocks noGrp="1"/>
          </p:cNvSpPr>
          <p:nvPr>
            <p:ph type="sldNum" sz="quarter" idx="5"/>
          </p:nvPr>
        </p:nvSpPr>
        <p:spPr/>
        <p:txBody>
          <a:bodyPr/>
          <a:lstStyle/>
          <a:p>
            <a:fld id="{C4BF88D2-0456-F44B-ABE4-7E6AEDC31CFC}" type="slidenum">
              <a:rPr lang="nb-NO" smtClean="0"/>
              <a:t>11</a:t>
            </a:fld>
            <a:endParaRPr lang="nb-NO"/>
          </a:p>
        </p:txBody>
      </p:sp>
    </p:spTree>
    <p:extLst>
      <p:ext uri="{BB962C8B-B14F-4D97-AF65-F5344CB8AC3E}">
        <p14:creationId xmlns:p14="http://schemas.microsoft.com/office/powerpoint/2010/main" val="192008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11/9/23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2506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769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462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702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11/9/23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041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038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3473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112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8802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11/9/23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1116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11/9/23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071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11/9/23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66060622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90000"/>
        </a:lnSpc>
        <a:spcBef>
          <a:spcPct val="0"/>
        </a:spcBef>
        <a:buNone/>
        <a:defRPr lang="en-US" sz="3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dir.no/lk20/khv01-02?lang=nob" TargetMode="External"/><Relationship Id="rId2" Type="http://schemas.openxmlformats.org/officeDocument/2006/relationships/hyperlink" Target="https://imsdalblog.wordpress.com/2016/10/29/sosial-kognitiv-laeringsteori-albert-bandur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C0F0ED3C-AF38-039C-957C-7A1C3ADB6A06}"/>
              </a:ext>
            </a:extLst>
          </p:cNvPr>
          <p:cNvPicPr>
            <a:picLocks noChangeAspect="1"/>
          </p:cNvPicPr>
          <p:nvPr/>
        </p:nvPicPr>
        <p:blipFill rotWithShape="1">
          <a:blip r:embed="rId3">
            <a:alphaModFix/>
          </a:blip>
          <a:srcRect l="7437" r="3674"/>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DEB47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tel 1">
            <a:extLst>
              <a:ext uri="{FF2B5EF4-FFF2-40B4-BE49-F238E27FC236}">
                <a16:creationId xmlns:a16="http://schemas.microsoft.com/office/drawing/2014/main" id="{F03899B9-1D6E-4D24-A094-6DD7858439D6}"/>
              </a:ext>
            </a:extLst>
          </p:cNvPr>
          <p:cNvSpPr>
            <a:spLocks noGrp="1"/>
          </p:cNvSpPr>
          <p:nvPr>
            <p:ph type="ctrTitle"/>
          </p:nvPr>
        </p:nvSpPr>
        <p:spPr>
          <a:xfrm>
            <a:off x="1769532" y="2091263"/>
            <a:ext cx="8652938" cy="2461504"/>
          </a:xfrm>
        </p:spPr>
        <p:txBody>
          <a:bodyPr>
            <a:normAutofit/>
          </a:bodyPr>
          <a:lstStyle/>
          <a:p>
            <a:r>
              <a:rPr lang="nb-NO" sz="6300" dirty="0"/>
              <a:t>Profesjonsutvikling og læringsteorier</a:t>
            </a:r>
          </a:p>
        </p:txBody>
      </p:sp>
      <p:sp>
        <p:nvSpPr>
          <p:cNvPr id="33" name="Rectangle 3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9211736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A41671-2BA1-C9EC-2003-AB41C2607B22}"/>
              </a:ext>
            </a:extLst>
          </p:cNvPr>
          <p:cNvSpPr>
            <a:spLocks noGrp="1"/>
          </p:cNvSpPr>
          <p:nvPr>
            <p:ph type="title"/>
          </p:nvPr>
        </p:nvSpPr>
        <p:spPr/>
        <p:txBody>
          <a:bodyPr/>
          <a:lstStyle/>
          <a:p>
            <a:r>
              <a:rPr lang="nb-NO" dirty="0"/>
              <a:t>Sosiokulturell læring</a:t>
            </a:r>
          </a:p>
        </p:txBody>
      </p:sp>
      <p:sp>
        <p:nvSpPr>
          <p:cNvPr id="3" name="Plassholder for innhold 2">
            <a:extLst>
              <a:ext uri="{FF2B5EF4-FFF2-40B4-BE49-F238E27FC236}">
                <a16:creationId xmlns:a16="http://schemas.microsoft.com/office/drawing/2014/main" id="{7D69A4EE-895B-636F-846E-9FBBE82BA480}"/>
              </a:ext>
            </a:extLst>
          </p:cNvPr>
          <p:cNvSpPr>
            <a:spLocks noGrp="1"/>
          </p:cNvSpPr>
          <p:nvPr>
            <p:ph idx="1"/>
          </p:nvPr>
        </p:nvSpPr>
        <p:spPr/>
        <p:txBody>
          <a:bodyPr>
            <a:normAutofit/>
          </a:bodyPr>
          <a:lstStyle/>
          <a:p>
            <a:pPr>
              <a:lnSpc>
                <a:spcPct val="150000"/>
              </a:lnSpc>
            </a:pPr>
            <a:r>
              <a:rPr lang="nb-NO" sz="1600" dirty="0"/>
              <a:t>Sosialt samspill</a:t>
            </a:r>
          </a:p>
          <a:p>
            <a:pPr>
              <a:lnSpc>
                <a:spcPct val="150000"/>
              </a:lnSpc>
            </a:pPr>
            <a:endParaRPr lang="nb-NO" sz="1600" dirty="0"/>
          </a:p>
          <a:p>
            <a:pPr>
              <a:lnSpc>
                <a:spcPct val="150000"/>
              </a:lnSpc>
            </a:pPr>
            <a:r>
              <a:rPr lang="nb-NO" sz="1600" dirty="0"/>
              <a:t>Omrisset av læringen</a:t>
            </a:r>
          </a:p>
          <a:p>
            <a:pPr>
              <a:lnSpc>
                <a:spcPct val="150000"/>
              </a:lnSpc>
            </a:pPr>
            <a:endParaRPr lang="nb-NO" sz="1600" dirty="0"/>
          </a:p>
          <a:p>
            <a:pPr>
              <a:lnSpc>
                <a:spcPct val="150000"/>
              </a:lnSpc>
            </a:pPr>
            <a:r>
              <a:rPr lang="nb-NO" sz="1600" dirty="0"/>
              <a:t>Gruppe diskusjon</a:t>
            </a:r>
          </a:p>
          <a:p>
            <a:pPr>
              <a:lnSpc>
                <a:spcPct val="150000"/>
              </a:lnSpc>
            </a:pPr>
            <a:endParaRPr lang="nb-NO" sz="1600" dirty="0"/>
          </a:p>
          <a:p>
            <a:pPr>
              <a:lnSpc>
                <a:spcPct val="150000"/>
              </a:lnSpc>
            </a:pPr>
            <a:r>
              <a:rPr lang="nb-NO" sz="1600" dirty="0"/>
              <a:t>Felles betegnelse og økt forståelse</a:t>
            </a:r>
          </a:p>
          <a:p>
            <a:endParaRPr lang="nb-NO" sz="1600" dirty="0"/>
          </a:p>
        </p:txBody>
      </p:sp>
      <p:sp>
        <p:nvSpPr>
          <p:cNvPr id="5" name="TekstSylinder 4">
            <a:extLst>
              <a:ext uri="{FF2B5EF4-FFF2-40B4-BE49-F238E27FC236}">
                <a16:creationId xmlns:a16="http://schemas.microsoft.com/office/drawing/2014/main" id="{895D61D9-EDBD-3B56-29C8-463E64D45F2D}"/>
              </a:ext>
            </a:extLst>
          </p:cNvPr>
          <p:cNvSpPr txBox="1"/>
          <p:nvPr/>
        </p:nvSpPr>
        <p:spPr>
          <a:xfrm>
            <a:off x="10402230" y="6041670"/>
            <a:ext cx="1789770" cy="369332"/>
          </a:xfrm>
          <a:prstGeom prst="rect">
            <a:avLst/>
          </a:prstGeom>
          <a:noFill/>
        </p:spPr>
        <p:txBody>
          <a:bodyPr wrap="square">
            <a:spAutoFit/>
          </a:bodyPr>
          <a:lstStyle/>
          <a:p>
            <a:r>
              <a:rPr lang="nb-NO" sz="1800" kern="0" dirty="0">
                <a:solidFill>
                  <a:srgbClr val="000000"/>
                </a:solidFill>
                <a:effectLst/>
                <a:latin typeface="Times New Roman" panose="02020603050405020304" pitchFamily="18" charset="0"/>
                <a:ea typeface="Times New Roman" panose="02020603050405020304" pitchFamily="18" charset="0"/>
              </a:rPr>
              <a:t>(</a:t>
            </a:r>
            <a:r>
              <a:rPr lang="nb-NO" sz="1800" kern="0" dirty="0" err="1">
                <a:solidFill>
                  <a:srgbClr val="000000"/>
                </a:solidFill>
                <a:effectLst/>
                <a:latin typeface="Times New Roman" panose="02020603050405020304" pitchFamily="18" charset="0"/>
                <a:ea typeface="Times New Roman" panose="02020603050405020304" pitchFamily="18" charset="0"/>
              </a:rPr>
              <a:t>Imsen</a:t>
            </a:r>
            <a:r>
              <a:rPr lang="nb-NO" sz="1800" kern="0" dirty="0">
                <a:solidFill>
                  <a:srgbClr val="000000"/>
                </a:solidFill>
                <a:effectLst/>
                <a:latin typeface="Times New Roman" panose="02020603050405020304" pitchFamily="18" charset="0"/>
                <a:ea typeface="Times New Roman" panose="02020603050405020304" pitchFamily="18" charset="0"/>
              </a:rPr>
              <a:t>, 2020)</a:t>
            </a:r>
            <a:r>
              <a:rPr lang="nb-NO" dirty="0">
                <a:effectLst/>
              </a:rPr>
              <a:t> </a:t>
            </a:r>
            <a:endParaRPr lang="nb-NO" dirty="0"/>
          </a:p>
        </p:txBody>
      </p:sp>
      <p:pic>
        <p:nvPicPr>
          <p:cNvPr id="6" name="Bilde 5">
            <a:extLst>
              <a:ext uri="{FF2B5EF4-FFF2-40B4-BE49-F238E27FC236}">
                <a16:creationId xmlns:a16="http://schemas.microsoft.com/office/drawing/2014/main" id="{AFE9D20B-E6B4-FDD6-5803-F82EE03801A7}"/>
              </a:ext>
            </a:extLst>
          </p:cNvPr>
          <p:cNvPicPr>
            <a:picLocks noChangeAspect="1"/>
          </p:cNvPicPr>
          <p:nvPr/>
        </p:nvPicPr>
        <p:blipFill>
          <a:blip r:embed="rId3"/>
          <a:stretch>
            <a:fillRect/>
          </a:stretch>
        </p:blipFill>
        <p:spPr>
          <a:xfrm>
            <a:off x="6632515" y="2014194"/>
            <a:ext cx="4146997" cy="3382226"/>
          </a:xfrm>
          <a:prstGeom prst="rect">
            <a:avLst/>
          </a:prstGeom>
        </p:spPr>
      </p:pic>
    </p:spTree>
    <p:extLst>
      <p:ext uri="{BB962C8B-B14F-4D97-AF65-F5344CB8AC3E}">
        <p14:creationId xmlns:p14="http://schemas.microsoft.com/office/powerpoint/2010/main" val="2924324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15DB59-F8B4-E218-F448-2EADD7E3E3B2}"/>
              </a:ext>
            </a:extLst>
          </p:cNvPr>
          <p:cNvSpPr>
            <a:spLocks noGrp="1"/>
          </p:cNvSpPr>
          <p:nvPr>
            <p:ph type="title"/>
          </p:nvPr>
        </p:nvSpPr>
        <p:spPr/>
        <p:txBody>
          <a:bodyPr/>
          <a:lstStyle/>
          <a:p>
            <a:r>
              <a:rPr lang="nb-NO" dirty="0"/>
              <a:t>Praksis</a:t>
            </a:r>
          </a:p>
        </p:txBody>
      </p:sp>
      <p:sp>
        <p:nvSpPr>
          <p:cNvPr id="3" name="Plassholder for innhold 2">
            <a:extLst>
              <a:ext uri="{FF2B5EF4-FFF2-40B4-BE49-F238E27FC236}">
                <a16:creationId xmlns:a16="http://schemas.microsoft.com/office/drawing/2014/main" id="{F4D0D52A-0231-EB6B-3EB9-76B5649EFA2F}"/>
              </a:ext>
            </a:extLst>
          </p:cNvPr>
          <p:cNvSpPr>
            <a:spLocks noGrp="1"/>
          </p:cNvSpPr>
          <p:nvPr>
            <p:ph idx="1"/>
          </p:nvPr>
        </p:nvSpPr>
        <p:spPr/>
        <p:txBody>
          <a:bodyPr>
            <a:normAutofit/>
          </a:bodyPr>
          <a:lstStyle/>
          <a:p>
            <a:pPr>
              <a:lnSpc>
                <a:spcPct val="150000"/>
              </a:lnSpc>
            </a:pPr>
            <a:r>
              <a:rPr lang="nb-NO" sz="1600" dirty="0"/>
              <a:t>Elever lærer forskjellig</a:t>
            </a:r>
          </a:p>
          <a:p>
            <a:pPr>
              <a:lnSpc>
                <a:spcPct val="150000"/>
              </a:lnSpc>
            </a:pPr>
            <a:endParaRPr lang="nb-NO" sz="1600" dirty="0"/>
          </a:p>
          <a:p>
            <a:pPr>
              <a:lnSpc>
                <a:spcPct val="150000"/>
              </a:lnSpc>
            </a:pPr>
            <a:r>
              <a:rPr lang="nb-NO" sz="1600" dirty="0"/>
              <a:t>Tilrettelegge for hver enkelt</a:t>
            </a:r>
          </a:p>
          <a:p>
            <a:pPr>
              <a:lnSpc>
                <a:spcPct val="150000"/>
              </a:lnSpc>
            </a:pPr>
            <a:endParaRPr lang="nb-NO" sz="1600" dirty="0"/>
          </a:p>
          <a:p>
            <a:pPr>
              <a:lnSpc>
                <a:spcPct val="150000"/>
              </a:lnSpc>
            </a:pPr>
            <a:r>
              <a:rPr lang="nb-NO" sz="1600" dirty="0"/>
              <a:t>Ikke alt går etter planen</a:t>
            </a:r>
          </a:p>
          <a:p>
            <a:pPr>
              <a:lnSpc>
                <a:spcPct val="150000"/>
              </a:lnSpc>
            </a:pPr>
            <a:endParaRPr lang="nb-NO" sz="1600" dirty="0"/>
          </a:p>
          <a:p>
            <a:pPr>
              <a:lnSpc>
                <a:spcPct val="150000"/>
              </a:lnSpc>
            </a:pPr>
            <a:r>
              <a:rPr lang="nb-NO" sz="1600" dirty="0"/>
              <a:t>Erfaring</a:t>
            </a:r>
          </a:p>
          <a:p>
            <a:endParaRPr lang="nb-NO" sz="1600" dirty="0"/>
          </a:p>
          <a:p>
            <a:endParaRPr lang="nb-NO" sz="1600" dirty="0"/>
          </a:p>
        </p:txBody>
      </p:sp>
      <p:pic>
        <p:nvPicPr>
          <p:cNvPr id="4" name="Bilde 3">
            <a:extLst>
              <a:ext uri="{FF2B5EF4-FFF2-40B4-BE49-F238E27FC236}">
                <a16:creationId xmlns:a16="http://schemas.microsoft.com/office/drawing/2014/main" id="{CF22DC39-BF6F-999A-CA49-D6B4A46F8392}"/>
              </a:ext>
            </a:extLst>
          </p:cNvPr>
          <p:cNvPicPr>
            <a:picLocks noChangeAspect="1"/>
          </p:cNvPicPr>
          <p:nvPr/>
        </p:nvPicPr>
        <p:blipFill>
          <a:blip r:embed="rId3"/>
          <a:stretch>
            <a:fillRect/>
          </a:stretch>
        </p:blipFill>
        <p:spPr>
          <a:xfrm>
            <a:off x="5375554" y="2014194"/>
            <a:ext cx="5749646" cy="3226420"/>
          </a:xfrm>
          <a:prstGeom prst="rect">
            <a:avLst/>
          </a:prstGeom>
        </p:spPr>
      </p:pic>
    </p:spTree>
    <p:extLst>
      <p:ext uri="{BB962C8B-B14F-4D97-AF65-F5344CB8AC3E}">
        <p14:creationId xmlns:p14="http://schemas.microsoft.com/office/powerpoint/2010/main" val="246079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20F2C6-934E-861D-994C-6C568F803EA5}"/>
              </a:ext>
            </a:extLst>
          </p:cNvPr>
          <p:cNvSpPr>
            <a:spLocks noGrp="1"/>
          </p:cNvSpPr>
          <p:nvPr>
            <p:ph type="title"/>
          </p:nvPr>
        </p:nvSpPr>
        <p:spPr/>
        <p:txBody>
          <a:bodyPr/>
          <a:lstStyle/>
          <a:p>
            <a:r>
              <a:rPr lang="nb-NO" dirty="0"/>
              <a:t>Balanse </a:t>
            </a:r>
          </a:p>
        </p:txBody>
      </p:sp>
      <p:sp>
        <p:nvSpPr>
          <p:cNvPr id="3" name="Plassholder for innhold 2">
            <a:extLst>
              <a:ext uri="{FF2B5EF4-FFF2-40B4-BE49-F238E27FC236}">
                <a16:creationId xmlns:a16="http://schemas.microsoft.com/office/drawing/2014/main" id="{6A2A807B-4FC2-7325-9AFD-B3707B95BD76}"/>
              </a:ext>
            </a:extLst>
          </p:cNvPr>
          <p:cNvSpPr>
            <a:spLocks noGrp="1"/>
          </p:cNvSpPr>
          <p:nvPr>
            <p:ph idx="1"/>
          </p:nvPr>
        </p:nvSpPr>
        <p:spPr/>
        <p:txBody>
          <a:bodyPr>
            <a:normAutofit/>
          </a:bodyPr>
          <a:lstStyle/>
          <a:p>
            <a:pPr>
              <a:lnSpc>
                <a:spcPct val="150000"/>
              </a:lnSpc>
            </a:pPr>
            <a:r>
              <a:rPr lang="nb-NO" sz="1600" dirty="0"/>
              <a:t>Læringsteorier som mal, ikke fasit</a:t>
            </a:r>
          </a:p>
          <a:p>
            <a:pPr>
              <a:lnSpc>
                <a:spcPct val="150000"/>
              </a:lnSpc>
            </a:pPr>
            <a:endParaRPr lang="nb-NO" sz="1600" dirty="0"/>
          </a:p>
          <a:p>
            <a:pPr>
              <a:lnSpc>
                <a:spcPct val="150000"/>
              </a:lnSpc>
            </a:pPr>
            <a:r>
              <a:rPr lang="nb-NO" sz="1600" dirty="0"/>
              <a:t>Behaviorismen alene</a:t>
            </a:r>
          </a:p>
          <a:p>
            <a:pPr>
              <a:lnSpc>
                <a:spcPct val="150000"/>
              </a:lnSpc>
            </a:pPr>
            <a:endParaRPr lang="nb-NO" sz="1600" dirty="0"/>
          </a:p>
          <a:p>
            <a:pPr>
              <a:lnSpc>
                <a:spcPct val="150000"/>
              </a:lnSpc>
            </a:pPr>
            <a:r>
              <a:rPr lang="nb-NO" sz="1600" dirty="0"/>
              <a:t>Mindre kognitiv utvikling, og begrenset elev engasjement</a:t>
            </a:r>
          </a:p>
          <a:p>
            <a:pPr>
              <a:lnSpc>
                <a:spcPct val="150000"/>
              </a:lnSpc>
            </a:pPr>
            <a:endParaRPr lang="nb-NO" sz="1600" dirty="0"/>
          </a:p>
          <a:p>
            <a:pPr>
              <a:lnSpc>
                <a:spcPct val="150000"/>
              </a:lnSpc>
            </a:pPr>
            <a:r>
              <a:rPr lang="nb-NO" sz="1600" dirty="0"/>
              <a:t>Helhetlig og effektiv læring</a:t>
            </a:r>
          </a:p>
          <a:p>
            <a:pPr marL="0" indent="0">
              <a:lnSpc>
                <a:spcPct val="150000"/>
              </a:lnSpc>
              <a:buNone/>
            </a:pPr>
            <a:endParaRPr lang="nb-NO" sz="1600" dirty="0"/>
          </a:p>
        </p:txBody>
      </p:sp>
      <p:sp>
        <p:nvSpPr>
          <p:cNvPr id="5" name="TekstSylinder 4">
            <a:extLst>
              <a:ext uri="{FF2B5EF4-FFF2-40B4-BE49-F238E27FC236}">
                <a16:creationId xmlns:a16="http://schemas.microsoft.com/office/drawing/2014/main" id="{098B20B3-0CD8-0099-112E-251D001ADBC4}"/>
              </a:ext>
            </a:extLst>
          </p:cNvPr>
          <p:cNvSpPr txBox="1"/>
          <p:nvPr/>
        </p:nvSpPr>
        <p:spPr>
          <a:xfrm>
            <a:off x="10319524" y="5952744"/>
            <a:ext cx="1611351" cy="458011"/>
          </a:xfrm>
          <a:prstGeom prst="rect">
            <a:avLst/>
          </a:prstGeom>
          <a:noFill/>
        </p:spPr>
        <p:txBody>
          <a:bodyPr wrap="square">
            <a:spAutoFit/>
          </a:bodyPr>
          <a:lstStyle/>
          <a:p>
            <a:pPr>
              <a:lnSpc>
                <a:spcPct val="150000"/>
              </a:lnSpc>
            </a:pPr>
            <a:r>
              <a:rPr lang="nb-NO" sz="1800" dirty="0">
                <a:solidFill>
                  <a:srgbClr val="000000"/>
                </a:solidFill>
                <a:effectLst/>
                <a:latin typeface="Times New Roman" panose="02020603050405020304" pitchFamily="18" charset="0"/>
                <a:ea typeface="Times New Roman" panose="02020603050405020304" pitchFamily="18" charset="0"/>
              </a:rPr>
              <a:t>(</a:t>
            </a:r>
            <a:r>
              <a:rPr lang="nb-NO" sz="1800" dirty="0" err="1">
                <a:solidFill>
                  <a:srgbClr val="000000"/>
                </a:solidFill>
                <a:effectLst/>
                <a:latin typeface="Times New Roman" panose="02020603050405020304" pitchFamily="18" charset="0"/>
                <a:ea typeface="Times New Roman" panose="02020603050405020304" pitchFamily="18" charset="0"/>
              </a:rPr>
              <a:t>Imsen</a:t>
            </a:r>
            <a:r>
              <a:rPr lang="nb-NO" sz="1800" dirty="0">
                <a:solidFill>
                  <a:srgbClr val="000000"/>
                </a:solidFill>
                <a:effectLst/>
                <a:latin typeface="Times New Roman" panose="02020603050405020304" pitchFamily="18" charset="0"/>
                <a:ea typeface="Times New Roman" panose="02020603050405020304" pitchFamily="18" charset="0"/>
              </a:rPr>
              <a:t>, 2020)</a:t>
            </a:r>
            <a:endParaRPr lang="nb-NO" sz="1800" dirty="0">
              <a:effectLst/>
              <a:latin typeface="Times New Roman" panose="02020603050405020304" pitchFamily="18" charset="0"/>
              <a:ea typeface="Times New Roman" panose="02020603050405020304" pitchFamily="18" charset="0"/>
            </a:endParaRPr>
          </a:p>
        </p:txBody>
      </p:sp>
      <p:pic>
        <p:nvPicPr>
          <p:cNvPr id="6" name="Bilde 5">
            <a:extLst>
              <a:ext uri="{FF2B5EF4-FFF2-40B4-BE49-F238E27FC236}">
                <a16:creationId xmlns:a16="http://schemas.microsoft.com/office/drawing/2014/main" id="{699EA15C-F728-36A4-8B65-B74770AE2E0D}"/>
              </a:ext>
            </a:extLst>
          </p:cNvPr>
          <p:cNvPicPr>
            <a:picLocks noChangeAspect="1"/>
          </p:cNvPicPr>
          <p:nvPr/>
        </p:nvPicPr>
        <p:blipFill>
          <a:blip r:embed="rId3"/>
          <a:stretch>
            <a:fillRect/>
          </a:stretch>
        </p:blipFill>
        <p:spPr>
          <a:xfrm>
            <a:off x="7005022" y="2526866"/>
            <a:ext cx="4120177" cy="2719317"/>
          </a:xfrm>
          <a:prstGeom prst="rect">
            <a:avLst/>
          </a:prstGeom>
        </p:spPr>
      </p:pic>
    </p:spTree>
    <p:extLst>
      <p:ext uri="{BB962C8B-B14F-4D97-AF65-F5344CB8AC3E}">
        <p14:creationId xmlns:p14="http://schemas.microsoft.com/office/powerpoint/2010/main" val="277149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93E4BE-5567-FCE1-F6A0-B3085900FBA3}"/>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4AF838AD-BEB8-11DC-4724-3D557179F358}"/>
              </a:ext>
            </a:extLst>
          </p:cNvPr>
          <p:cNvSpPr>
            <a:spLocks noGrp="1"/>
          </p:cNvSpPr>
          <p:nvPr>
            <p:ph idx="1"/>
          </p:nvPr>
        </p:nvSpPr>
        <p:spPr>
          <a:xfrm>
            <a:off x="1066800" y="2014194"/>
            <a:ext cx="6194503" cy="4181707"/>
          </a:xfrm>
        </p:spPr>
        <p:txBody>
          <a:bodyPr>
            <a:normAutofit/>
          </a:bodyPr>
          <a:lstStyle/>
          <a:p>
            <a:pPr>
              <a:lnSpc>
                <a:spcPct val="110000"/>
              </a:lnSpc>
            </a:pPr>
            <a:r>
              <a:rPr lang="nb-NO" sz="1600" dirty="0"/>
              <a:t>Forskningsbasert og erfaringsbasert kunnskap + utdanning</a:t>
            </a:r>
          </a:p>
          <a:p>
            <a:pPr>
              <a:lnSpc>
                <a:spcPct val="110000"/>
              </a:lnSpc>
            </a:pPr>
            <a:endParaRPr lang="nb-NO" sz="1600" dirty="0"/>
          </a:p>
          <a:p>
            <a:pPr>
              <a:lnSpc>
                <a:spcPct val="110000"/>
              </a:lnSpc>
            </a:pPr>
            <a:r>
              <a:rPr lang="nb-NO" sz="1600" dirty="0"/>
              <a:t>Inkluderende læringsmiljø og trivsel</a:t>
            </a:r>
          </a:p>
          <a:p>
            <a:pPr>
              <a:lnSpc>
                <a:spcPct val="110000"/>
              </a:lnSpc>
            </a:pPr>
            <a:endParaRPr lang="nb-NO" sz="1600" dirty="0"/>
          </a:p>
          <a:p>
            <a:pPr>
              <a:lnSpc>
                <a:spcPct val="110000"/>
              </a:lnSpc>
            </a:pPr>
            <a:r>
              <a:rPr lang="nb-NO" sz="1600" dirty="0"/>
              <a:t>Profesjonell identitet</a:t>
            </a:r>
          </a:p>
          <a:p>
            <a:pPr>
              <a:lnSpc>
                <a:spcPct val="110000"/>
              </a:lnSpc>
            </a:pPr>
            <a:endParaRPr lang="nb-NO" sz="1600" dirty="0"/>
          </a:p>
          <a:p>
            <a:pPr>
              <a:lnSpc>
                <a:spcPct val="110000"/>
              </a:lnSpc>
            </a:pPr>
            <a:r>
              <a:rPr lang="nb-NO" sz="1600" dirty="0"/>
              <a:t>Fire læringsteoriene</a:t>
            </a:r>
          </a:p>
          <a:p>
            <a:pPr lvl="1">
              <a:lnSpc>
                <a:spcPct val="110000"/>
              </a:lnSpc>
            </a:pPr>
            <a:r>
              <a:rPr lang="nb-NO" sz="1600" dirty="0"/>
              <a:t>Behaviorismen, kognitive læringsteorier, konstruktivistisk læringsteori, sosiokulturell læring.</a:t>
            </a:r>
          </a:p>
          <a:p>
            <a:pPr marL="274320" lvl="1" indent="0">
              <a:lnSpc>
                <a:spcPct val="110000"/>
              </a:lnSpc>
              <a:buNone/>
            </a:pPr>
            <a:endParaRPr lang="nb-NO" sz="1600" dirty="0"/>
          </a:p>
          <a:p>
            <a:pPr>
              <a:lnSpc>
                <a:spcPct val="110000"/>
              </a:lnSpc>
            </a:pPr>
            <a:r>
              <a:rPr lang="nb-NO" sz="1600" dirty="0"/>
              <a:t>Erfaring og balanse</a:t>
            </a:r>
          </a:p>
          <a:p>
            <a:pPr marL="0" indent="0">
              <a:buNone/>
            </a:pPr>
            <a:endParaRPr lang="nb-NO" dirty="0"/>
          </a:p>
          <a:p>
            <a:pPr marL="0" indent="0">
              <a:buNone/>
            </a:pPr>
            <a:endParaRPr lang="nb-NO" dirty="0"/>
          </a:p>
        </p:txBody>
      </p:sp>
      <p:pic>
        <p:nvPicPr>
          <p:cNvPr id="4" name="Bilde 3">
            <a:extLst>
              <a:ext uri="{FF2B5EF4-FFF2-40B4-BE49-F238E27FC236}">
                <a16:creationId xmlns:a16="http://schemas.microsoft.com/office/drawing/2014/main" id="{0DF07B1F-CEE4-7B4A-E809-3DB61D30514D}"/>
              </a:ext>
            </a:extLst>
          </p:cNvPr>
          <p:cNvPicPr>
            <a:picLocks noChangeAspect="1"/>
          </p:cNvPicPr>
          <p:nvPr/>
        </p:nvPicPr>
        <p:blipFill>
          <a:blip r:embed="rId3"/>
          <a:stretch>
            <a:fillRect/>
          </a:stretch>
        </p:blipFill>
        <p:spPr>
          <a:xfrm>
            <a:off x="7940834" y="2014194"/>
            <a:ext cx="3410876" cy="3410876"/>
          </a:xfrm>
          <a:prstGeom prst="rect">
            <a:avLst/>
          </a:prstGeom>
        </p:spPr>
      </p:pic>
    </p:spTree>
    <p:extLst>
      <p:ext uri="{BB962C8B-B14F-4D97-AF65-F5344CB8AC3E}">
        <p14:creationId xmlns:p14="http://schemas.microsoft.com/office/powerpoint/2010/main" val="194550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AEC18B-5918-C73C-E6D7-CA9537121713}"/>
              </a:ext>
            </a:extLst>
          </p:cNvPr>
          <p:cNvSpPr>
            <a:spLocks noGrp="1"/>
          </p:cNvSpPr>
          <p:nvPr>
            <p:ph type="title"/>
          </p:nvPr>
        </p:nvSpPr>
        <p:spPr/>
        <p:txBody>
          <a:bodyPr/>
          <a:lstStyle/>
          <a:p>
            <a:r>
              <a:rPr lang="nb-NO" dirty="0"/>
              <a:t>Litteraturliste</a:t>
            </a:r>
          </a:p>
        </p:txBody>
      </p:sp>
      <p:sp>
        <p:nvSpPr>
          <p:cNvPr id="3" name="Plassholder for innhold 2">
            <a:extLst>
              <a:ext uri="{FF2B5EF4-FFF2-40B4-BE49-F238E27FC236}">
                <a16:creationId xmlns:a16="http://schemas.microsoft.com/office/drawing/2014/main" id="{F1E903FE-F805-D904-66AC-FCCF8505CA5A}"/>
              </a:ext>
            </a:extLst>
          </p:cNvPr>
          <p:cNvSpPr>
            <a:spLocks noGrp="1"/>
          </p:cNvSpPr>
          <p:nvPr>
            <p:ph idx="1"/>
          </p:nvPr>
        </p:nvSpPr>
        <p:spPr/>
        <p:txBody>
          <a:bodyPr/>
          <a:lstStyle/>
          <a:p>
            <a:pPr>
              <a:lnSpc>
                <a:spcPct val="150000"/>
              </a:lnSpc>
            </a:pPr>
            <a:r>
              <a:rPr lang="nb-NO" sz="1600" dirty="0" err="1">
                <a:solidFill>
                  <a:srgbClr val="000000"/>
                </a:solidFill>
                <a:effectLst/>
                <a:ea typeface="Times New Roman" panose="02020603050405020304" pitchFamily="18" charset="0"/>
              </a:rPr>
              <a:t>Imsen</a:t>
            </a:r>
            <a:r>
              <a:rPr lang="nb-NO" sz="1600" dirty="0">
                <a:solidFill>
                  <a:srgbClr val="000000"/>
                </a:solidFill>
                <a:effectLst/>
                <a:ea typeface="Times New Roman" panose="02020603050405020304" pitchFamily="18" charset="0"/>
              </a:rPr>
              <a:t>, G. (2020) Elevens verden : innføring i pedagogisk psykologi. 6. utg. Oslo, Universitetsforlaget.</a:t>
            </a:r>
            <a:endParaRPr lang="nb-NO" sz="1600" dirty="0">
              <a:effectLst/>
              <a:ea typeface="Times New Roman" panose="02020603050405020304" pitchFamily="18" charset="0"/>
            </a:endParaRPr>
          </a:p>
          <a:p>
            <a:pPr>
              <a:lnSpc>
                <a:spcPct val="150000"/>
              </a:lnSpc>
            </a:pPr>
            <a:endParaRPr lang="nb-NO" sz="1600" dirty="0"/>
          </a:p>
          <a:p>
            <a:pPr>
              <a:lnSpc>
                <a:spcPct val="150000"/>
              </a:lnSpc>
            </a:pPr>
            <a:r>
              <a:rPr lang="nb-NO" sz="1600" dirty="0">
                <a:solidFill>
                  <a:srgbClr val="000000"/>
                </a:solidFill>
                <a:effectLst/>
                <a:ea typeface="Times New Roman" panose="02020603050405020304" pitchFamily="18" charset="0"/>
              </a:rPr>
              <a:t>Anonym PPU student. (2016, 29.oktober) Sosial-kognitiv læringsteori (Albert Bandura). </a:t>
            </a:r>
            <a:r>
              <a:rPr lang="nb-NO" sz="1600" dirty="0" err="1">
                <a:solidFill>
                  <a:srgbClr val="000000"/>
                </a:solidFill>
                <a:effectLst/>
                <a:ea typeface="Times New Roman" panose="02020603050405020304" pitchFamily="18" charset="0"/>
              </a:rPr>
              <a:t>Imsadalblog</a:t>
            </a:r>
            <a:r>
              <a:rPr lang="nb-NO" sz="1600" dirty="0">
                <a:solidFill>
                  <a:srgbClr val="000000"/>
                </a:solidFill>
                <a:effectLst/>
                <a:ea typeface="Times New Roman" panose="02020603050405020304" pitchFamily="18" charset="0"/>
              </a:rPr>
              <a:t>. </a:t>
            </a:r>
            <a:r>
              <a:rPr lang="nb-NO" sz="1600" u="sng" dirty="0">
                <a:solidFill>
                  <a:srgbClr val="000000"/>
                </a:solidFill>
                <a:effectLst/>
                <a:ea typeface="Times New Roman" panose="02020603050405020304" pitchFamily="18" charset="0"/>
                <a:hlinkClick r:id="rId2"/>
              </a:rPr>
              <a:t>https://imsdalblog.wordpress.com/2016/10/29/sosial-kognitiv-laeringsteori-albert-bandura/</a:t>
            </a:r>
            <a:r>
              <a:rPr lang="nb-NO" sz="1600" dirty="0">
                <a:solidFill>
                  <a:srgbClr val="000000"/>
                </a:solidFill>
                <a:effectLst/>
                <a:ea typeface="Times New Roman" panose="02020603050405020304" pitchFamily="18" charset="0"/>
              </a:rPr>
              <a:t> </a:t>
            </a:r>
            <a:endParaRPr lang="nb-NO" sz="1600" dirty="0">
              <a:effectLst/>
              <a:ea typeface="Times New Roman" panose="02020603050405020304" pitchFamily="18" charset="0"/>
            </a:endParaRPr>
          </a:p>
          <a:p>
            <a:pPr>
              <a:lnSpc>
                <a:spcPct val="150000"/>
              </a:lnSpc>
            </a:pPr>
            <a:endParaRPr lang="nb-NO" sz="1600" dirty="0"/>
          </a:p>
          <a:p>
            <a:pPr>
              <a:lnSpc>
                <a:spcPct val="150000"/>
              </a:lnSpc>
            </a:pPr>
            <a:r>
              <a:rPr lang="nb-NO" sz="1600" dirty="0">
                <a:solidFill>
                  <a:srgbClr val="000000"/>
                </a:solidFill>
                <a:effectLst/>
                <a:ea typeface="Times New Roman" panose="02020603050405020304" pitchFamily="18" charset="0"/>
              </a:rPr>
              <a:t>Utdanningsdirektorat. (2020).</a:t>
            </a:r>
            <a:r>
              <a:rPr lang="nb-NO" sz="1600" dirty="0">
                <a:effectLst/>
                <a:ea typeface="Times New Roman" panose="02020603050405020304" pitchFamily="18" charset="0"/>
              </a:rPr>
              <a:t> </a:t>
            </a:r>
            <a:r>
              <a:rPr lang="nb-NO" sz="1600" i="1" dirty="0">
                <a:solidFill>
                  <a:srgbClr val="000000"/>
                </a:solidFill>
                <a:effectLst/>
                <a:ea typeface="Times New Roman" panose="02020603050405020304" pitchFamily="18" charset="0"/>
              </a:rPr>
              <a:t>Læreplan i kunst og Håndverk. </a:t>
            </a:r>
            <a:r>
              <a:rPr lang="nb-NO" sz="1600" dirty="0">
                <a:solidFill>
                  <a:srgbClr val="000000"/>
                </a:solidFill>
                <a:effectLst/>
                <a:ea typeface="Times New Roman" panose="02020603050405020304" pitchFamily="18" charset="0"/>
              </a:rPr>
              <a:t>Fastsatt som forskrift. Læreplanverket for Kunnskapsløftet 2020.</a:t>
            </a:r>
            <a:r>
              <a:rPr lang="nb-NO" sz="1600" dirty="0">
                <a:ea typeface="Times New Roman" panose="02020603050405020304" pitchFamily="18" charset="0"/>
              </a:rPr>
              <a:t> </a:t>
            </a:r>
            <a:r>
              <a:rPr lang="nb-NO" sz="1600" u="sng" dirty="0">
                <a:solidFill>
                  <a:srgbClr val="0563C1"/>
                </a:solidFill>
                <a:effectLst/>
                <a:ea typeface="Times New Roman" panose="02020603050405020304" pitchFamily="18" charset="0"/>
                <a:hlinkClick r:id="rId3"/>
              </a:rPr>
              <a:t>https://www.udir.no/lk20/khv01-02?lang=nob</a:t>
            </a:r>
            <a:r>
              <a:rPr lang="nb-NO" sz="1600" dirty="0">
                <a:solidFill>
                  <a:srgbClr val="000000"/>
                </a:solidFill>
                <a:effectLst/>
                <a:ea typeface="Times New Roman" panose="02020603050405020304" pitchFamily="18" charset="0"/>
              </a:rPr>
              <a:t> </a:t>
            </a:r>
          </a:p>
          <a:p>
            <a:pPr>
              <a:lnSpc>
                <a:spcPct val="150000"/>
              </a:lnSpc>
            </a:pPr>
            <a:endParaRPr lang="nb-NO" sz="1600" dirty="0">
              <a:solidFill>
                <a:srgbClr val="000000"/>
              </a:solidFill>
              <a:ea typeface="Times New Roman" panose="02020603050405020304" pitchFamily="18" charset="0"/>
            </a:endParaRPr>
          </a:p>
          <a:p>
            <a:pPr>
              <a:lnSpc>
                <a:spcPct val="150000"/>
              </a:lnSpc>
            </a:pPr>
            <a:endParaRPr lang="nb-NO" sz="1800" dirty="0">
              <a:effectLst/>
              <a:ea typeface="Times New Roman" panose="02020603050405020304" pitchFamily="18" charset="0"/>
            </a:endParaRPr>
          </a:p>
          <a:p>
            <a:endParaRPr lang="nb-NO" dirty="0"/>
          </a:p>
        </p:txBody>
      </p:sp>
    </p:spTree>
    <p:extLst>
      <p:ext uri="{BB962C8B-B14F-4D97-AF65-F5344CB8AC3E}">
        <p14:creationId xmlns:p14="http://schemas.microsoft.com/office/powerpoint/2010/main" val="281426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597ECE-2F3E-333C-3F47-2CF9C2E08684}"/>
              </a:ext>
            </a:extLst>
          </p:cNvPr>
          <p:cNvSpPr>
            <a:spLocks noGrp="1"/>
          </p:cNvSpPr>
          <p:nvPr>
            <p:ph type="title"/>
          </p:nvPr>
        </p:nvSpPr>
        <p:spPr/>
        <p:txBody>
          <a:bodyPr/>
          <a:lstStyle/>
          <a:p>
            <a:r>
              <a:rPr lang="nb-NO" dirty="0"/>
              <a:t>Introduksjon av oppgaven</a:t>
            </a:r>
          </a:p>
        </p:txBody>
      </p:sp>
      <p:sp>
        <p:nvSpPr>
          <p:cNvPr id="3" name="Plassholder for innhold 2">
            <a:extLst>
              <a:ext uri="{FF2B5EF4-FFF2-40B4-BE49-F238E27FC236}">
                <a16:creationId xmlns:a16="http://schemas.microsoft.com/office/drawing/2014/main" id="{B9EC1617-10D1-73AC-6666-06901B450D66}"/>
              </a:ext>
            </a:extLst>
          </p:cNvPr>
          <p:cNvSpPr>
            <a:spLocks noGrp="1"/>
          </p:cNvSpPr>
          <p:nvPr>
            <p:ph idx="1"/>
          </p:nvPr>
        </p:nvSpPr>
        <p:spPr>
          <a:xfrm>
            <a:off x="1066800" y="1719072"/>
            <a:ext cx="10058400" cy="3849624"/>
          </a:xfrm>
        </p:spPr>
        <p:txBody>
          <a:bodyPr>
            <a:normAutofit/>
          </a:bodyPr>
          <a:lstStyle/>
          <a:p>
            <a:pPr marL="0" indent="0">
              <a:lnSpc>
                <a:spcPct val="150000"/>
              </a:lnSpc>
              <a:buNone/>
            </a:pPr>
            <a:endParaRPr lang="nb-NO" sz="1600" dirty="0"/>
          </a:p>
          <a:p>
            <a:pPr>
              <a:lnSpc>
                <a:spcPct val="150000"/>
              </a:lnSpc>
            </a:pPr>
            <a:r>
              <a:rPr lang="nb-NO" sz="1600" dirty="0"/>
              <a:t>Kort fortelle om begrepet profesjon, og hvordan det påvirker min praksis.</a:t>
            </a:r>
          </a:p>
          <a:p>
            <a:pPr>
              <a:lnSpc>
                <a:spcPct val="150000"/>
              </a:lnSpc>
            </a:pPr>
            <a:endParaRPr lang="nb-NO" sz="1600" dirty="0"/>
          </a:p>
          <a:p>
            <a:pPr>
              <a:lnSpc>
                <a:spcPct val="150000"/>
              </a:lnSpc>
            </a:pPr>
            <a:r>
              <a:rPr lang="nb-NO" sz="1600" dirty="0"/>
              <a:t>Knytte det opp mot egne erfaringer og forventninger.</a:t>
            </a:r>
          </a:p>
          <a:p>
            <a:pPr>
              <a:lnSpc>
                <a:spcPct val="150000"/>
              </a:lnSpc>
            </a:pPr>
            <a:endParaRPr lang="nb-NO" sz="1600" dirty="0"/>
          </a:p>
          <a:p>
            <a:pPr>
              <a:lnSpc>
                <a:spcPct val="150000"/>
              </a:lnSpc>
            </a:pPr>
            <a:r>
              <a:rPr lang="nb-NO" sz="1600" dirty="0"/>
              <a:t>Deretter knytte det opp mot læringsteorier og hvordan det påvirker vår praksis i skolen. </a:t>
            </a:r>
          </a:p>
        </p:txBody>
      </p:sp>
    </p:spTree>
    <p:extLst>
      <p:ext uri="{BB962C8B-B14F-4D97-AF65-F5344CB8AC3E}">
        <p14:creationId xmlns:p14="http://schemas.microsoft.com/office/powerpoint/2010/main" val="362419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E948B0-672B-E70B-76F6-B57864CD5A21}"/>
              </a:ext>
            </a:extLst>
          </p:cNvPr>
          <p:cNvSpPr>
            <a:spLocks noGrp="1"/>
          </p:cNvSpPr>
          <p:nvPr>
            <p:ph type="title"/>
          </p:nvPr>
        </p:nvSpPr>
        <p:spPr/>
        <p:txBody>
          <a:bodyPr/>
          <a:lstStyle/>
          <a:p>
            <a:r>
              <a:rPr lang="nb-NO" dirty="0"/>
              <a:t>Hva er en profesjon?</a:t>
            </a:r>
          </a:p>
        </p:txBody>
      </p:sp>
      <p:sp>
        <p:nvSpPr>
          <p:cNvPr id="3" name="Plassholder for innhold 2">
            <a:extLst>
              <a:ext uri="{FF2B5EF4-FFF2-40B4-BE49-F238E27FC236}">
                <a16:creationId xmlns:a16="http://schemas.microsoft.com/office/drawing/2014/main" id="{BCCFB456-641D-0148-2469-AEE675749775}"/>
              </a:ext>
            </a:extLst>
          </p:cNvPr>
          <p:cNvSpPr>
            <a:spLocks noGrp="1"/>
          </p:cNvSpPr>
          <p:nvPr>
            <p:ph idx="1"/>
          </p:nvPr>
        </p:nvSpPr>
        <p:spPr>
          <a:xfrm>
            <a:off x="1066800" y="2103120"/>
            <a:ext cx="8746273" cy="3862782"/>
          </a:xfrm>
        </p:spPr>
        <p:txBody>
          <a:bodyPr/>
          <a:lstStyle/>
          <a:p>
            <a:pPr>
              <a:lnSpc>
                <a:spcPct val="150000"/>
              </a:lnSpc>
            </a:pPr>
            <a:r>
              <a:rPr lang="nb-NO" sz="1600" dirty="0"/>
              <a:t>Utdanning og kunnskap</a:t>
            </a:r>
          </a:p>
          <a:p>
            <a:pPr>
              <a:lnSpc>
                <a:spcPct val="150000"/>
              </a:lnSpc>
            </a:pPr>
            <a:endParaRPr lang="nb-NO" sz="1600" dirty="0"/>
          </a:p>
          <a:p>
            <a:pPr>
              <a:lnSpc>
                <a:spcPct val="150000"/>
              </a:lnSpc>
            </a:pPr>
            <a:r>
              <a:rPr lang="nb-NO" sz="1600" dirty="0"/>
              <a:t>Forskningsbasert og erfaringsbasert </a:t>
            </a:r>
          </a:p>
          <a:p>
            <a:pPr>
              <a:lnSpc>
                <a:spcPct val="150000"/>
              </a:lnSpc>
            </a:pPr>
            <a:endParaRPr lang="nb-NO" sz="1600" dirty="0"/>
          </a:p>
          <a:p>
            <a:pPr>
              <a:lnSpc>
                <a:spcPct val="150000"/>
              </a:lnSpc>
            </a:pPr>
            <a:r>
              <a:rPr lang="nb-NO" sz="1600" dirty="0"/>
              <a:t>LK20 og opplæringsloven</a:t>
            </a:r>
          </a:p>
          <a:p>
            <a:endParaRPr lang="nb-NO" dirty="0"/>
          </a:p>
        </p:txBody>
      </p:sp>
      <p:sp>
        <p:nvSpPr>
          <p:cNvPr id="4" name="TekstSylinder 3">
            <a:extLst>
              <a:ext uri="{FF2B5EF4-FFF2-40B4-BE49-F238E27FC236}">
                <a16:creationId xmlns:a16="http://schemas.microsoft.com/office/drawing/2014/main" id="{4B297C0B-3F16-A062-FCCC-43561EEA4C89}"/>
              </a:ext>
            </a:extLst>
          </p:cNvPr>
          <p:cNvSpPr txBox="1"/>
          <p:nvPr/>
        </p:nvSpPr>
        <p:spPr>
          <a:xfrm>
            <a:off x="10259121" y="5809785"/>
            <a:ext cx="1561171" cy="646331"/>
          </a:xfrm>
          <a:prstGeom prst="rect">
            <a:avLst/>
          </a:prstGeom>
          <a:noFill/>
        </p:spPr>
        <p:txBody>
          <a:bodyPr wrap="square" rtlCol="0">
            <a:spAutoFit/>
          </a:bodyPr>
          <a:lstStyle/>
          <a:p>
            <a:r>
              <a:rPr lang="nb-NO" sz="1800" kern="0" dirty="0">
                <a:solidFill>
                  <a:srgbClr val="000000"/>
                </a:solidFill>
                <a:effectLst/>
                <a:latin typeface="Times New Roman" panose="02020603050405020304" pitchFamily="18" charset="0"/>
                <a:ea typeface="Times New Roman" panose="02020603050405020304" pitchFamily="18" charset="0"/>
              </a:rPr>
              <a:t>(</a:t>
            </a:r>
            <a:r>
              <a:rPr lang="nb-NO" sz="1800" kern="0" dirty="0" err="1">
                <a:solidFill>
                  <a:srgbClr val="000000"/>
                </a:solidFill>
                <a:effectLst/>
                <a:latin typeface="Times New Roman" panose="02020603050405020304" pitchFamily="18" charset="0"/>
                <a:ea typeface="Times New Roman" panose="02020603050405020304" pitchFamily="18" charset="0"/>
              </a:rPr>
              <a:t>Imsen</a:t>
            </a:r>
            <a:r>
              <a:rPr lang="nb-NO" sz="1800" kern="0" dirty="0">
                <a:solidFill>
                  <a:srgbClr val="000000"/>
                </a:solidFill>
                <a:effectLst/>
                <a:latin typeface="Times New Roman" panose="02020603050405020304" pitchFamily="18" charset="0"/>
                <a:ea typeface="Times New Roman" panose="02020603050405020304" pitchFamily="18" charset="0"/>
              </a:rPr>
              <a:t>, 2020)</a:t>
            </a:r>
            <a:r>
              <a:rPr lang="nb-NO" dirty="0">
                <a:effectLst/>
              </a:rPr>
              <a:t> </a:t>
            </a:r>
          </a:p>
          <a:p>
            <a:r>
              <a:rPr lang="nb-NO" sz="1800" kern="0" dirty="0">
                <a:solidFill>
                  <a:srgbClr val="000000"/>
                </a:solidFill>
                <a:effectLst/>
                <a:latin typeface="Times New Roman" panose="02020603050405020304" pitchFamily="18" charset="0"/>
                <a:ea typeface="Times New Roman" panose="02020603050405020304" pitchFamily="18" charset="0"/>
              </a:rPr>
              <a:t>(</a:t>
            </a:r>
            <a:r>
              <a:rPr lang="nb-NO" sz="1800" kern="0" dirty="0" err="1">
                <a:solidFill>
                  <a:srgbClr val="000000"/>
                </a:solidFill>
                <a:effectLst/>
                <a:latin typeface="Times New Roman" panose="02020603050405020304" pitchFamily="18" charset="0"/>
                <a:ea typeface="Times New Roman" panose="02020603050405020304" pitchFamily="18" charset="0"/>
              </a:rPr>
              <a:t>Udir</a:t>
            </a:r>
            <a:r>
              <a:rPr lang="nb-NO" sz="1800" kern="0" dirty="0">
                <a:solidFill>
                  <a:srgbClr val="000000"/>
                </a:solidFill>
                <a:effectLst/>
                <a:latin typeface="Times New Roman" panose="02020603050405020304" pitchFamily="18" charset="0"/>
                <a:ea typeface="Times New Roman" panose="02020603050405020304" pitchFamily="18" charset="0"/>
              </a:rPr>
              <a:t>, 2020)</a:t>
            </a:r>
            <a:endParaRPr lang="nb-NO" dirty="0"/>
          </a:p>
        </p:txBody>
      </p:sp>
      <p:pic>
        <p:nvPicPr>
          <p:cNvPr id="5" name="Bilde 4">
            <a:extLst>
              <a:ext uri="{FF2B5EF4-FFF2-40B4-BE49-F238E27FC236}">
                <a16:creationId xmlns:a16="http://schemas.microsoft.com/office/drawing/2014/main" id="{94524563-21CA-F681-F203-779F100603F1}"/>
              </a:ext>
            </a:extLst>
          </p:cNvPr>
          <p:cNvPicPr>
            <a:picLocks noChangeAspect="1"/>
          </p:cNvPicPr>
          <p:nvPr/>
        </p:nvPicPr>
        <p:blipFill>
          <a:blip r:embed="rId3"/>
          <a:stretch>
            <a:fillRect/>
          </a:stretch>
        </p:blipFill>
        <p:spPr>
          <a:xfrm>
            <a:off x="5685762" y="2014194"/>
            <a:ext cx="5833447" cy="3321824"/>
          </a:xfrm>
          <a:prstGeom prst="rect">
            <a:avLst/>
          </a:prstGeom>
        </p:spPr>
      </p:pic>
      <p:sp>
        <p:nvSpPr>
          <p:cNvPr id="6" name="TekstSylinder 5">
            <a:extLst>
              <a:ext uri="{FF2B5EF4-FFF2-40B4-BE49-F238E27FC236}">
                <a16:creationId xmlns:a16="http://schemas.microsoft.com/office/drawing/2014/main" id="{BF171998-C97E-0CC5-7DC2-C490FEA990DF}"/>
              </a:ext>
            </a:extLst>
          </p:cNvPr>
          <p:cNvSpPr txBox="1"/>
          <p:nvPr/>
        </p:nvSpPr>
        <p:spPr>
          <a:xfrm>
            <a:off x="5685762" y="5301833"/>
            <a:ext cx="3423424" cy="246221"/>
          </a:xfrm>
          <a:prstGeom prst="rect">
            <a:avLst/>
          </a:prstGeom>
          <a:noFill/>
        </p:spPr>
        <p:txBody>
          <a:bodyPr wrap="square" rtlCol="0">
            <a:spAutoFit/>
          </a:bodyPr>
          <a:lstStyle/>
          <a:p>
            <a:r>
              <a:rPr lang="nb-NO" sz="1000" dirty="0"/>
              <a:t>Bilde: Tank design</a:t>
            </a:r>
          </a:p>
        </p:txBody>
      </p:sp>
    </p:spTree>
    <p:extLst>
      <p:ext uri="{BB962C8B-B14F-4D97-AF65-F5344CB8AC3E}">
        <p14:creationId xmlns:p14="http://schemas.microsoft.com/office/powerpoint/2010/main" val="144994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8A84C0-29A8-4C63-44D7-E893B9332778}"/>
              </a:ext>
            </a:extLst>
          </p:cNvPr>
          <p:cNvSpPr>
            <a:spLocks noGrp="1"/>
          </p:cNvSpPr>
          <p:nvPr>
            <p:ph type="title"/>
          </p:nvPr>
        </p:nvSpPr>
        <p:spPr/>
        <p:txBody>
          <a:bodyPr/>
          <a:lstStyle/>
          <a:p>
            <a:r>
              <a:rPr lang="nb-NO" dirty="0"/>
              <a:t>Ansvar og Etikk i lærerprofesjonen</a:t>
            </a:r>
          </a:p>
        </p:txBody>
      </p:sp>
      <p:sp>
        <p:nvSpPr>
          <p:cNvPr id="3" name="Plassholder for innhold 2">
            <a:extLst>
              <a:ext uri="{FF2B5EF4-FFF2-40B4-BE49-F238E27FC236}">
                <a16:creationId xmlns:a16="http://schemas.microsoft.com/office/drawing/2014/main" id="{8E0C33DC-AA28-3679-CC9E-78716FBB8B5D}"/>
              </a:ext>
            </a:extLst>
          </p:cNvPr>
          <p:cNvSpPr>
            <a:spLocks noGrp="1"/>
          </p:cNvSpPr>
          <p:nvPr>
            <p:ph idx="1"/>
          </p:nvPr>
        </p:nvSpPr>
        <p:spPr/>
        <p:txBody>
          <a:bodyPr>
            <a:normAutofit/>
          </a:bodyPr>
          <a:lstStyle/>
          <a:p>
            <a:r>
              <a:rPr lang="nb-NO" sz="1600" dirty="0"/>
              <a:t>Elevens læring og trivsel</a:t>
            </a:r>
          </a:p>
          <a:p>
            <a:endParaRPr lang="nb-NO" sz="1600" dirty="0"/>
          </a:p>
          <a:p>
            <a:r>
              <a:rPr lang="nb-NO" sz="1600" dirty="0"/>
              <a:t>Respektfull oppførsel </a:t>
            </a:r>
          </a:p>
          <a:p>
            <a:endParaRPr lang="nb-NO" sz="1600" dirty="0"/>
          </a:p>
          <a:p>
            <a:r>
              <a:rPr lang="nb-NO" sz="1600" dirty="0"/>
              <a:t>Inkluderende læringsmiljø</a:t>
            </a:r>
          </a:p>
          <a:p>
            <a:endParaRPr lang="nb-NO" sz="1600" dirty="0"/>
          </a:p>
          <a:p>
            <a:r>
              <a:rPr lang="nb-NO" sz="1600" dirty="0"/>
              <a:t>Teoretiske og </a:t>
            </a:r>
            <a:r>
              <a:rPr lang="nb-NO" sz="1600" dirty="0" err="1"/>
              <a:t>pratiske</a:t>
            </a:r>
            <a:r>
              <a:rPr lang="nb-NO" sz="1600" dirty="0"/>
              <a:t> problemstillinger</a:t>
            </a:r>
          </a:p>
          <a:p>
            <a:endParaRPr lang="nb-NO" sz="1600" dirty="0"/>
          </a:p>
        </p:txBody>
      </p:sp>
      <p:sp>
        <p:nvSpPr>
          <p:cNvPr id="4" name="TekstSylinder 3">
            <a:extLst>
              <a:ext uri="{FF2B5EF4-FFF2-40B4-BE49-F238E27FC236}">
                <a16:creationId xmlns:a16="http://schemas.microsoft.com/office/drawing/2014/main" id="{EA4D487D-E628-5478-7B8A-C2A4984F3254}"/>
              </a:ext>
            </a:extLst>
          </p:cNvPr>
          <p:cNvSpPr txBox="1"/>
          <p:nvPr/>
        </p:nvSpPr>
        <p:spPr>
          <a:xfrm>
            <a:off x="10147610" y="6030740"/>
            <a:ext cx="2843560" cy="369332"/>
          </a:xfrm>
          <a:prstGeom prst="rect">
            <a:avLst/>
          </a:prstGeom>
          <a:noFill/>
        </p:spPr>
        <p:txBody>
          <a:bodyPr wrap="square" rtlCol="0">
            <a:spAutoFit/>
          </a:bodyPr>
          <a:lstStyle/>
          <a:p>
            <a:r>
              <a:rPr lang="nb-NO" dirty="0"/>
              <a:t>(</a:t>
            </a:r>
            <a:r>
              <a:rPr lang="nb-NO" dirty="0" err="1"/>
              <a:t>Imsen</a:t>
            </a:r>
            <a:r>
              <a:rPr lang="nb-NO" dirty="0"/>
              <a:t>, 2020)</a:t>
            </a:r>
          </a:p>
        </p:txBody>
      </p:sp>
      <p:pic>
        <p:nvPicPr>
          <p:cNvPr id="5" name="Bilde 4">
            <a:extLst>
              <a:ext uri="{FF2B5EF4-FFF2-40B4-BE49-F238E27FC236}">
                <a16:creationId xmlns:a16="http://schemas.microsoft.com/office/drawing/2014/main" id="{759AD14C-8C8D-DFA5-9C9A-B024D2AE392E}"/>
              </a:ext>
            </a:extLst>
          </p:cNvPr>
          <p:cNvPicPr>
            <a:picLocks noChangeAspect="1"/>
          </p:cNvPicPr>
          <p:nvPr/>
        </p:nvPicPr>
        <p:blipFill>
          <a:blip r:embed="rId3"/>
          <a:stretch>
            <a:fillRect/>
          </a:stretch>
        </p:blipFill>
        <p:spPr>
          <a:xfrm>
            <a:off x="6096000" y="2092190"/>
            <a:ext cx="5288093" cy="3011914"/>
          </a:xfrm>
          <a:prstGeom prst="rect">
            <a:avLst/>
          </a:prstGeom>
        </p:spPr>
      </p:pic>
      <p:sp>
        <p:nvSpPr>
          <p:cNvPr id="7" name="TekstSylinder 6">
            <a:extLst>
              <a:ext uri="{FF2B5EF4-FFF2-40B4-BE49-F238E27FC236}">
                <a16:creationId xmlns:a16="http://schemas.microsoft.com/office/drawing/2014/main" id="{1969FFB2-F4F8-FED1-E5C7-8362C7BCDA66}"/>
              </a:ext>
            </a:extLst>
          </p:cNvPr>
          <p:cNvSpPr txBox="1"/>
          <p:nvPr/>
        </p:nvSpPr>
        <p:spPr>
          <a:xfrm>
            <a:off x="6096000" y="5104104"/>
            <a:ext cx="2401229" cy="246221"/>
          </a:xfrm>
          <a:prstGeom prst="rect">
            <a:avLst/>
          </a:prstGeom>
          <a:noFill/>
        </p:spPr>
        <p:txBody>
          <a:bodyPr wrap="square" rtlCol="0">
            <a:spAutoFit/>
          </a:bodyPr>
          <a:lstStyle/>
          <a:p>
            <a:r>
              <a:rPr lang="nb-NO" sz="1000" dirty="0"/>
              <a:t>Bilde: </a:t>
            </a:r>
            <a:r>
              <a:rPr lang="nb-NO" sz="1000" b="0" i="0" u="none" strike="noStrike" dirty="0">
                <a:solidFill>
                  <a:srgbClr val="260101"/>
                </a:solidFill>
                <a:effectLst/>
              </a:rPr>
              <a:t>Adobe Stock</a:t>
            </a:r>
            <a:endParaRPr lang="nb-NO" sz="1000" dirty="0"/>
          </a:p>
        </p:txBody>
      </p:sp>
    </p:spTree>
    <p:extLst>
      <p:ext uri="{BB962C8B-B14F-4D97-AF65-F5344CB8AC3E}">
        <p14:creationId xmlns:p14="http://schemas.microsoft.com/office/powerpoint/2010/main" val="154183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C433F3-B0E6-0B3F-93DA-CB1F42611214}"/>
              </a:ext>
            </a:extLst>
          </p:cNvPr>
          <p:cNvSpPr>
            <a:spLocks noGrp="1"/>
          </p:cNvSpPr>
          <p:nvPr>
            <p:ph type="title"/>
          </p:nvPr>
        </p:nvSpPr>
        <p:spPr/>
        <p:txBody>
          <a:bodyPr/>
          <a:lstStyle/>
          <a:p>
            <a:r>
              <a:rPr lang="nb-NO" dirty="0"/>
              <a:t>Profesjonell og personlig identitet</a:t>
            </a:r>
          </a:p>
        </p:txBody>
      </p:sp>
      <p:sp>
        <p:nvSpPr>
          <p:cNvPr id="3" name="Plassholder for innhold 2">
            <a:extLst>
              <a:ext uri="{FF2B5EF4-FFF2-40B4-BE49-F238E27FC236}">
                <a16:creationId xmlns:a16="http://schemas.microsoft.com/office/drawing/2014/main" id="{7ACF0D8A-F564-CB12-23A8-5FEFFF1AF0AC}"/>
              </a:ext>
            </a:extLst>
          </p:cNvPr>
          <p:cNvSpPr>
            <a:spLocks noGrp="1"/>
          </p:cNvSpPr>
          <p:nvPr>
            <p:ph idx="1"/>
          </p:nvPr>
        </p:nvSpPr>
        <p:spPr>
          <a:xfrm>
            <a:off x="1066800" y="2103120"/>
            <a:ext cx="4464205" cy="3849624"/>
          </a:xfrm>
        </p:spPr>
        <p:txBody>
          <a:bodyPr>
            <a:normAutofit/>
          </a:bodyPr>
          <a:lstStyle/>
          <a:p>
            <a:r>
              <a:rPr lang="nb-NO" sz="1600" dirty="0"/>
              <a:t>Elever, foreldre og lærere kan respektere</a:t>
            </a:r>
          </a:p>
          <a:p>
            <a:endParaRPr lang="nb-NO" sz="1600" dirty="0"/>
          </a:p>
          <a:p>
            <a:r>
              <a:rPr lang="nb-NO" sz="1600" dirty="0"/>
              <a:t>Likestilling uansett forhold</a:t>
            </a:r>
          </a:p>
          <a:p>
            <a:endParaRPr lang="nb-NO" sz="1600" dirty="0"/>
          </a:p>
          <a:p>
            <a:r>
              <a:rPr lang="nb-NO" sz="1600" dirty="0"/>
              <a:t>Også i privat setting</a:t>
            </a:r>
          </a:p>
          <a:p>
            <a:endParaRPr lang="nb-NO" sz="1600" dirty="0"/>
          </a:p>
          <a:p>
            <a:r>
              <a:rPr lang="nb-NO" sz="1600" dirty="0"/>
              <a:t>Møter du elev på butikken når du kjøper øl, hva gjør du?</a:t>
            </a:r>
          </a:p>
        </p:txBody>
      </p:sp>
      <p:sp>
        <p:nvSpPr>
          <p:cNvPr id="4" name="TekstSylinder 3">
            <a:extLst>
              <a:ext uri="{FF2B5EF4-FFF2-40B4-BE49-F238E27FC236}">
                <a16:creationId xmlns:a16="http://schemas.microsoft.com/office/drawing/2014/main" id="{88A2E8CE-A5C2-40D7-E2B4-676684FC699E}"/>
              </a:ext>
            </a:extLst>
          </p:cNvPr>
          <p:cNvSpPr txBox="1"/>
          <p:nvPr/>
        </p:nvSpPr>
        <p:spPr>
          <a:xfrm>
            <a:off x="10084418" y="6030740"/>
            <a:ext cx="2107582" cy="369332"/>
          </a:xfrm>
          <a:prstGeom prst="rect">
            <a:avLst/>
          </a:prstGeom>
          <a:noFill/>
        </p:spPr>
        <p:txBody>
          <a:bodyPr wrap="square" rtlCol="0">
            <a:spAutoFit/>
          </a:bodyPr>
          <a:lstStyle/>
          <a:p>
            <a:r>
              <a:rPr lang="nb-NO" dirty="0"/>
              <a:t>(</a:t>
            </a:r>
            <a:r>
              <a:rPr lang="nb-NO" dirty="0" err="1"/>
              <a:t>Imsen</a:t>
            </a:r>
            <a:r>
              <a:rPr lang="nb-NO" dirty="0"/>
              <a:t>, 2020)</a:t>
            </a:r>
          </a:p>
        </p:txBody>
      </p:sp>
      <p:pic>
        <p:nvPicPr>
          <p:cNvPr id="5" name="Bilde 4">
            <a:extLst>
              <a:ext uri="{FF2B5EF4-FFF2-40B4-BE49-F238E27FC236}">
                <a16:creationId xmlns:a16="http://schemas.microsoft.com/office/drawing/2014/main" id="{5196ADDD-6D9F-EDAF-4A2A-16FAE44875DE}"/>
              </a:ext>
            </a:extLst>
          </p:cNvPr>
          <p:cNvPicPr>
            <a:picLocks noChangeAspect="1"/>
          </p:cNvPicPr>
          <p:nvPr/>
        </p:nvPicPr>
        <p:blipFill rotWithShape="1">
          <a:blip r:embed="rId3"/>
          <a:srcRect r="3423"/>
          <a:stretch/>
        </p:blipFill>
        <p:spPr>
          <a:xfrm>
            <a:off x="5947352" y="2283769"/>
            <a:ext cx="5393437" cy="2792265"/>
          </a:xfrm>
          <a:prstGeom prst="rect">
            <a:avLst/>
          </a:prstGeom>
        </p:spPr>
      </p:pic>
    </p:spTree>
    <p:extLst>
      <p:ext uri="{BB962C8B-B14F-4D97-AF65-F5344CB8AC3E}">
        <p14:creationId xmlns:p14="http://schemas.microsoft.com/office/powerpoint/2010/main" val="256840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C2B40C-0A99-8292-EA83-62A9BD0F5A24}"/>
              </a:ext>
            </a:extLst>
          </p:cNvPr>
          <p:cNvSpPr>
            <a:spLocks noGrp="1"/>
          </p:cNvSpPr>
          <p:nvPr>
            <p:ph type="title"/>
          </p:nvPr>
        </p:nvSpPr>
        <p:spPr/>
        <p:txBody>
          <a:bodyPr/>
          <a:lstStyle/>
          <a:p>
            <a:r>
              <a:rPr lang="nb-NO" dirty="0"/>
              <a:t>Læringsteorier i læreryrke</a:t>
            </a:r>
          </a:p>
        </p:txBody>
      </p:sp>
      <p:sp>
        <p:nvSpPr>
          <p:cNvPr id="3" name="Plassholder for innhold 2">
            <a:extLst>
              <a:ext uri="{FF2B5EF4-FFF2-40B4-BE49-F238E27FC236}">
                <a16:creationId xmlns:a16="http://schemas.microsoft.com/office/drawing/2014/main" id="{F6FB820B-B6F4-5806-10B6-EE3F284A88EB}"/>
              </a:ext>
            </a:extLst>
          </p:cNvPr>
          <p:cNvSpPr>
            <a:spLocks noGrp="1"/>
          </p:cNvSpPr>
          <p:nvPr>
            <p:ph idx="1"/>
          </p:nvPr>
        </p:nvSpPr>
        <p:spPr/>
        <p:txBody>
          <a:bodyPr>
            <a:normAutofit/>
          </a:bodyPr>
          <a:lstStyle/>
          <a:p>
            <a:pPr>
              <a:lnSpc>
                <a:spcPct val="150000"/>
              </a:lnSpc>
            </a:pPr>
            <a:r>
              <a:rPr lang="nb-NO" sz="1600" dirty="0"/>
              <a:t>Behaviorismen</a:t>
            </a:r>
          </a:p>
          <a:p>
            <a:pPr>
              <a:lnSpc>
                <a:spcPct val="150000"/>
              </a:lnSpc>
            </a:pPr>
            <a:endParaRPr lang="nb-NO" sz="1600" dirty="0"/>
          </a:p>
          <a:p>
            <a:pPr>
              <a:lnSpc>
                <a:spcPct val="150000"/>
              </a:lnSpc>
            </a:pPr>
            <a:r>
              <a:rPr lang="nb-NO" sz="1600" dirty="0"/>
              <a:t>Kognitive læringsteorier</a:t>
            </a:r>
          </a:p>
          <a:p>
            <a:pPr>
              <a:lnSpc>
                <a:spcPct val="150000"/>
              </a:lnSpc>
            </a:pPr>
            <a:endParaRPr lang="nb-NO" sz="1600" dirty="0"/>
          </a:p>
          <a:p>
            <a:pPr>
              <a:lnSpc>
                <a:spcPct val="150000"/>
              </a:lnSpc>
            </a:pPr>
            <a:r>
              <a:rPr lang="nb-NO" sz="1600" dirty="0"/>
              <a:t>Konstruktivistisk læringsteori</a:t>
            </a:r>
          </a:p>
          <a:p>
            <a:pPr>
              <a:lnSpc>
                <a:spcPct val="150000"/>
              </a:lnSpc>
            </a:pPr>
            <a:endParaRPr lang="nb-NO" sz="1600" dirty="0"/>
          </a:p>
          <a:p>
            <a:pPr>
              <a:lnSpc>
                <a:spcPct val="150000"/>
              </a:lnSpc>
            </a:pPr>
            <a:r>
              <a:rPr lang="nb-NO" sz="1600" dirty="0"/>
              <a:t>Sosiokulturell læring </a:t>
            </a:r>
          </a:p>
        </p:txBody>
      </p:sp>
      <p:sp>
        <p:nvSpPr>
          <p:cNvPr id="4" name="TekstSylinder 3">
            <a:extLst>
              <a:ext uri="{FF2B5EF4-FFF2-40B4-BE49-F238E27FC236}">
                <a16:creationId xmlns:a16="http://schemas.microsoft.com/office/drawing/2014/main" id="{D472E76A-ADF7-DC8F-ECAF-796520A743F6}"/>
              </a:ext>
            </a:extLst>
          </p:cNvPr>
          <p:cNvSpPr txBox="1"/>
          <p:nvPr/>
        </p:nvSpPr>
        <p:spPr>
          <a:xfrm>
            <a:off x="10147610" y="6030740"/>
            <a:ext cx="2843560" cy="369332"/>
          </a:xfrm>
          <a:prstGeom prst="rect">
            <a:avLst/>
          </a:prstGeom>
          <a:noFill/>
        </p:spPr>
        <p:txBody>
          <a:bodyPr wrap="square" rtlCol="0">
            <a:spAutoFit/>
          </a:bodyPr>
          <a:lstStyle/>
          <a:p>
            <a:r>
              <a:rPr lang="nb-NO" dirty="0"/>
              <a:t>(</a:t>
            </a:r>
            <a:r>
              <a:rPr lang="nb-NO" dirty="0" err="1"/>
              <a:t>Imsen</a:t>
            </a:r>
            <a:r>
              <a:rPr lang="nb-NO" dirty="0"/>
              <a:t>, 2020)</a:t>
            </a:r>
          </a:p>
        </p:txBody>
      </p:sp>
      <p:pic>
        <p:nvPicPr>
          <p:cNvPr id="5" name="Bilde 4">
            <a:extLst>
              <a:ext uri="{FF2B5EF4-FFF2-40B4-BE49-F238E27FC236}">
                <a16:creationId xmlns:a16="http://schemas.microsoft.com/office/drawing/2014/main" id="{A33B22F5-1D91-27AA-14E5-887BF32BA3EF}"/>
              </a:ext>
            </a:extLst>
          </p:cNvPr>
          <p:cNvPicPr>
            <a:picLocks noChangeAspect="1"/>
          </p:cNvPicPr>
          <p:nvPr/>
        </p:nvPicPr>
        <p:blipFill>
          <a:blip r:embed="rId3"/>
          <a:stretch>
            <a:fillRect/>
          </a:stretch>
        </p:blipFill>
        <p:spPr>
          <a:xfrm>
            <a:off x="7082574" y="2103120"/>
            <a:ext cx="3919963" cy="3554543"/>
          </a:xfrm>
          <a:prstGeom prst="rect">
            <a:avLst/>
          </a:prstGeom>
        </p:spPr>
      </p:pic>
    </p:spTree>
    <p:extLst>
      <p:ext uri="{BB962C8B-B14F-4D97-AF65-F5344CB8AC3E}">
        <p14:creationId xmlns:p14="http://schemas.microsoft.com/office/powerpoint/2010/main" val="373333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D93D1F-C420-EA31-B975-D3CD6DFEE1FA}"/>
              </a:ext>
            </a:extLst>
          </p:cNvPr>
          <p:cNvSpPr>
            <a:spLocks noGrp="1"/>
          </p:cNvSpPr>
          <p:nvPr>
            <p:ph type="title"/>
          </p:nvPr>
        </p:nvSpPr>
        <p:spPr/>
        <p:txBody>
          <a:bodyPr/>
          <a:lstStyle/>
          <a:p>
            <a:r>
              <a:rPr lang="nb-NO" dirty="0"/>
              <a:t>Behaviorisme</a:t>
            </a:r>
          </a:p>
        </p:txBody>
      </p:sp>
      <p:sp>
        <p:nvSpPr>
          <p:cNvPr id="3" name="Plassholder for innhold 2">
            <a:extLst>
              <a:ext uri="{FF2B5EF4-FFF2-40B4-BE49-F238E27FC236}">
                <a16:creationId xmlns:a16="http://schemas.microsoft.com/office/drawing/2014/main" id="{4D38B944-0B19-1EAC-3A3A-0FE66B048AE9}"/>
              </a:ext>
            </a:extLst>
          </p:cNvPr>
          <p:cNvSpPr>
            <a:spLocks noGrp="1"/>
          </p:cNvSpPr>
          <p:nvPr>
            <p:ph idx="1"/>
          </p:nvPr>
        </p:nvSpPr>
        <p:spPr/>
        <p:txBody>
          <a:bodyPr>
            <a:normAutofit/>
          </a:bodyPr>
          <a:lstStyle/>
          <a:p>
            <a:pPr>
              <a:lnSpc>
                <a:spcPct val="150000"/>
              </a:lnSpc>
            </a:pPr>
            <a:r>
              <a:rPr lang="nb-NO" sz="1600" dirty="0"/>
              <a:t>Det man kan se, ikke personers indre tanker</a:t>
            </a:r>
          </a:p>
          <a:p>
            <a:pPr>
              <a:lnSpc>
                <a:spcPct val="150000"/>
              </a:lnSpc>
            </a:pPr>
            <a:endParaRPr lang="nb-NO" sz="1600" dirty="0"/>
          </a:p>
          <a:p>
            <a:pPr>
              <a:lnSpc>
                <a:spcPct val="150000"/>
              </a:lnSpc>
            </a:pPr>
            <a:r>
              <a:rPr lang="nb-NO" sz="1600" dirty="0"/>
              <a:t>Belønning og straff</a:t>
            </a:r>
          </a:p>
          <a:p>
            <a:pPr marL="0" indent="0">
              <a:lnSpc>
                <a:spcPct val="150000"/>
              </a:lnSpc>
              <a:buNone/>
            </a:pPr>
            <a:endParaRPr lang="nb-NO" sz="1600" dirty="0"/>
          </a:p>
          <a:p>
            <a:pPr>
              <a:lnSpc>
                <a:spcPct val="150000"/>
              </a:lnSpc>
            </a:pPr>
            <a:r>
              <a:rPr lang="nb-NO" sz="1600" dirty="0"/>
              <a:t>Ønsket adferd</a:t>
            </a:r>
          </a:p>
          <a:p>
            <a:pPr>
              <a:lnSpc>
                <a:spcPct val="150000"/>
              </a:lnSpc>
            </a:pPr>
            <a:endParaRPr lang="nb-NO" sz="1600" dirty="0"/>
          </a:p>
          <a:p>
            <a:pPr>
              <a:lnSpc>
                <a:spcPct val="150000"/>
              </a:lnSpc>
            </a:pPr>
            <a:r>
              <a:rPr lang="nb-NO" sz="1600" dirty="0"/>
              <a:t>Gullstjerner og friminutt</a:t>
            </a:r>
          </a:p>
          <a:p>
            <a:endParaRPr lang="nb-NO" sz="1600" dirty="0"/>
          </a:p>
        </p:txBody>
      </p:sp>
      <p:sp>
        <p:nvSpPr>
          <p:cNvPr id="4" name="TekstSylinder 3">
            <a:extLst>
              <a:ext uri="{FF2B5EF4-FFF2-40B4-BE49-F238E27FC236}">
                <a16:creationId xmlns:a16="http://schemas.microsoft.com/office/drawing/2014/main" id="{F290695B-FCE5-9C0A-0FD6-2B25CACD1319}"/>
              </a:ext>
            </a:extLst>
          </p:cNvPr>
          <p:cNvSpPr txBox="1"/>
          <p:nvPr/>
        </p:nvSpPr>
        <p:spPr>
          <a:xfrm>
            <a:off x="10147610" y="6030740"/>
            <a:ext cx="2843560" cy="369332"/>
          </a:xfrm>
          <a:prstGeom prst="rect">
            <a:avLst/>
          </a:prstGeom>
          <a:noFill/>
        </p:spPr>
        <p:txBody>
          <a:bodyPr wrap="square" rtlCol="0">
            <a:spAutoFit/>
          </a:bodyPr>
          <a:lstStyle/>
          <a:p>
            <a:r>
              <a:rPr lang="nb-NO" dirty="0"/>
              <a:t>(</a:t>
            </a:r>
            <a:r>
              <a:rPr lang="nb-NO" dirty="0" err="1"/>
              <a:t>Imsen</a:t>
            </a:r>
            <a:r>
              <a:rPr lang="nb-NO" dirty="0"/>
              <a:t>, 2020)</a:t>
            </a:r>
          </a:p>
        </p:txBody>
      </p:sp>
      <p:pic>
        <p:nvPicPr>
          <p:cNvPr id="5" name="Bilde 4">
            <a:extLst>
              <a:ext uri="{FF2B5EF4-FFF2-40B4-BE49-F238E27FC236}">
                <a16:creationId xmlns:a16="http://schemas.microsoft.com/office/drawing/2014/main" id="{396ED970-9663-FDB5-D532-92D107198BA4}"/>
              </a:ext>
            </a:extLst>
          </p:cNvPr>
          <p:cNvPicPr>
            <a:picLocks noChangeAspect="1"/>
          </p:cNvPicPr>
          <p:nvPr/>
        </p:nvPicPr>
        <p:blipFill>
          <a:blip r:embed="rId3"/>
          <a:stretch>
            <a:fillRect/>
          </a:stretch>
        </p:blipFill>
        <p:spPr>
          <a:xfrm>
            <a:off x="6455228" y="2203701"/>
            <a:ext cx="4669972" cy="2938191"/>
          </a:xfrm>
          <a:prstGeom prst="rect">
            <a:avLst/>
          </a:prstGeom>
        </p:spPr>
      </p:pic>
    </p:spTree>
    <p:extLst>
      <p:ext uri="{BB962C8B-B14F-4D97-AF65-F5344CB8AC3E}">
        <p14:creationId xmlns:p14="http://schemas.microsoft.com/office/powerpoint/2010/main" val="105877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CA418A-6BC7-BABA-954C-23B85EEB15B4}"/>
              </a:ext>
            </a:extLst>
          </p:cNvPr>
          <p:cNvSpPr>
            <a:spLocks noGrp="1"/>
          </p:cNvSpPr>
          <p:nvPr>
            <p:ph type="title"/>
          </p:nvPr>
        </p:nvSpPr>
        <p:spPr/>
        <p:txBody>
          <a:bodyPr/>
          <a:lstStyle/>
          <a:p>
            <a:r>
              <a:rPr lang="nb-NO" dirty="0"/>
              <a:t>Kognitive læringsteorier</a:t>
            </a:r>
          </a:p>
        </p:txBody>
      </p:sp>
      <p:sp>
        <p:nvSpPr>
          <p:cNvPr id="3" name="Plassholder for innhold 2">
            <a:extLst>
              <a:ext uri="{FF2B5EF4-FFF2-40B4-BE49-F238E27FC236}">
                <a16:creationId xmlns:a16="http://schemas.microsoft.com/office/drawing/2014/main" id="{87871B4C-A0BA-D4CE-A602-C20C7EDF8666}"/>
              </a:ext>
            </a:extLst>
          </p:cNvPr>
          <p:cNvSpPr>
            <a:spLocks noGrp="1"/>
          </p:cNvSpPr>
          <p:nvPr>
            <p:ph idx="1"/>
          </p:nvPr>
        </p:nvSpPr>
        <p:spPr/>
        <p:txBody>
          <a:bodyPr>
            <a:normAutofit/>
          </a:bodyPr>
          <a:lstStyle/>
          <a:p>
            <a:pPr>
              <a:lnSpc>
                <a:spcPct val="150000"/>
              </a:lnSpc>
            </a:pPr>
            <a:r>
              <a:rPr lang="nb-NO" sz="1600" dirty="0"/>
              <a:t>Tankeprosessene inni hodet</a:t>
            </a:r>
          </a:p>
          <a:p>
            <a:pPr>
              <a:lnSpc>
                <a:spcPct val="150000"/>
              </a:lnSpc>
            </a:pPr>
            <a:endParaRPr lang="nb-NO" sz="1600" dirty="0"/>
          </a:p>
          <a:p>
            <a:pPr>
              <a:lnSpc>
                <a:spcPct val="150000"/>
              </a:lnSpc>
            </a:pPr>
            <a:r>
              <a:rPr lang="nb-NO" sz="1600" dirty="0"/>
              <a:t>Observasjon og selvregulering</a:t>
            </a:r>
          </a:p>
          <a:p>
            <a:pPr>
              <a:lnSpc>
                <a:spcPct val="150000"/>
              </a:lnSpc>
            </a:pPr>
            <a:endParaRPr lang="nb-NO" sz="1600" dirty="0"/>
          </a:p>
          <a:p>
            <a:pPr>
              <a:lnSpc>
                <a:spcPct val="150000"/>
              </a:lnSpc>
            </a:pPr>
            <a:r>
              <a:rPr lang="nb-NO" sz="1600" dirty="0"/>
              <a:t>Tilpasse undervisning og tilrettelegge</a:t>
            </a:r>
          </a:p>
          <a:p>
            <a:pPr>
              <a:lnSpc>
                <a:spcPct val="150000"/>
              </a:lnSpc>
            </a:pPr>
            <a:endParaRPr lang="nb-NO" sz="1600" dirty="0"/>
          </a:p>
          <a:p>
            <a:pPr>
              <a:lnSpc>
                <a:spcPct val="150000"/>
              </a:lnSpc>
            </a:pPr>
            <a:r>
              <a:rPr lang="nb-NO" sz="1600" dirty="0"/>
              <a:t>Egenvurdering </a:t>
            </a:r>
          </a:p>
        </p:txBody>
      </p:sp>
      <p:sp>
        <p:nvSpPr>
          <p:cNvPr id="5" name="TekstSylinder 4">
            <a:extLst>
              <a:ext uri="{FF2B5EF4-FFF2-40B4-BE49-F238E27FC236}">
                <a16:creationId xmlns:a16="http://schemas.microsoft.com/office/drawing/2014/main" id="{FD169479-4A50-C8CD-4193-008267CE840D}"/>
              </a:ext>
            </a:extLst>
          </p:cNvPr>
          <p:cNvSpPr txBox="1"/>
          <p:nvPr/>
        </p:nvSpPr>
        <p:spPr>
          <a:xfrm>
            <a:off x="9545444" y="5892240"/>
            <a:ext cx="2491368" cy="646331"/>
          </a:xfrm>
          <a:prstGeom prst="rect">
            <a:avLst/>
          </a:prstGeom>
          <a:noFill/>
        </p:spPr>
        <p:txBody>
          <a:bodyPr wrap="square">
            <a:spAutoFit/>
          </a:bodyPr>
          <a:lstStyle/>
          <a:p>
            <a:r>
              <a:rPr lang="nb-NO" dirty="0"/>
              <a:t>(</a:t>
            </a:r>
            <a:r>
              <a:rPr lang="nb-NO" dirty="0" err="1"/>
              <a:t>Imsen</a:t>
            </a:r>
            <a:r>
              <a:rPr lang="nb-NO" dirty="0"/>
              <a:t>, 2020)</a:t>
            </a:r>
          </a:p>
          <a:p>
            <a:r>
              <a:rPr lang="nb-NO" dirty="0"/>
              <a:t>(PPU student, 2016 )</a:t>
            </a:r>
          </a:p>
        </p:txBody>
      </p:sp>
      <p:pic>
        <p:nvPicPr>
          <p:cNvPr id="6" name="Bilde 5">
            <a:extLst>
              <a:ext uri="{FF2B5EF4-FFF2-40B4-BE49-F238E27FC236}">
                <a16:creationId xmlns:a16="http://schemas.microsoft.com/office/drawing/2014/main" id="{BFB1CB3A-433D-0D98-FF7B-3866370C6217}"/>
              </a:ext>
            </a:extLst>
          </p:cNvPr>
          <p:cNvPicPr>
            <a:picLocks noChangeAspect="1"/>
          </p:cNvPicPr>
          <p:nvPr/>
        </p:nvPicPr>
        <p:blipFill>
          <a:blip r:embed="rId2"/>
          <a:stretch>
            <a:fillRect/>
          </a:stretch>
        </p:blipFill>
        <p:spPr>
          <a:xfrm>
            <a:off x="6780077" y="2014194"/>
            <a:ext cx="4345123" cy="3341494"/>
          </a:xfrm>
          <a:prstGeom prst="rect">
            <a:avLst/>
          </a:prstGeom>
        </p:spPr>
      </p:pic>
    </p:spTree>
    <p:extLst>
      <p:ext uri="{BB962C8B-B14F-4D97-AF65-F5344CB8AC3E}">
        <p14:creationId xmlns:p14="http://schemas.microsoft.com/office/powerpoint/2010/main" val="392317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C55AAE-E46F-863D-C91F-29D9537D1B96}"/>
              </a:ext>
            </a:extLst>
          </p:cNvPr>
          <p:cNvSpPr>
            <a:spLocks noGrp="1"/>
          </p:cNvSpPr>
          <p:nvPr>
            <p:ph type="title"/>
          </p:nvPr>
        </p:nvSpPr>
        <p:spPr/>
        <p:txBody>
          <a:bodyPr/>
          <a:lstStyle/>
          <a:p>
            <a:r>
              <a:rPr lang="nb-NO" dirty="0"/>
              <a:t>Konstruktivistisk læringsteori</a:t>
            </a:r>
          </a:p>
        </p:txBody>
      </p:sp>
      <p:sp>
        <p:nvSpPr>
          <p:cNvPr id="3" name="Plassholder for innhold 2">
            <a:extLst>
              <a:ext uri="{FF2B5EF4-FFF2-40B4-BE49-F238E27FC236}">
                <a16:creationId xmlns:a16="http://schemas.microsoft.com/office/drawing/2014/main" id="{3A6A7159-F5E2-CBB6-4C00-F7BD082935AF}"/>
              </a:ext>
            </a:extLst>
          </p:cNvPr>
          <p:cNvSpPr>
            <a:spLocks noGrp="1"/>
          </p:cNvSpPr>
          <p:nvPr>
            <p:ph idx="1"/>
          </p:nvPr>
        </p:nvSpPr>
        <p:spPr/>
        <p:txBody>
          <a:bodyPr>
            <a:normAutofit/>
          </a:bodyPr>
          <a:lstStyle/>
          <a:p>
            <a:r>
              <a:rPr lang="nb-NO" sz="1600" dirty="0"/>
              <a:t>Tilnærming til den kognitive</a:t>
            </a:r>
          </a:p>
          <a:p>
            <a:pPr lvl="1"/>
            <a:r>
              <a:rPr lang="nb-NO" sz="1500" dirty="0"/>
              <a:t>Kunnskap fra egne erfaringer</a:t>
            </a:r>
          </a:p>
          <a:p>
            <a:endParaRPr lang="nb-NO" sz="1600" dirty="0"/>
          </a:p>
          <a:p>
            <a:r>
              <a:rPr lang="nb-NO" sz="1600" dirty="0"/>
              <a:t>Forstå og tolke informasjon</a:t>
            </a:r>
          </a:p>
          <a:p>
            <a:endParaRPr lang="nb-NO" sz="1600" dirty="0"/>
          </a:p>
          <a:p>
            <a:r>
              <a:rPr lang="nb-NO" sz="1600" dirty="0"/>
              <a:t>Aktiv læring</a:t>
            </a:r>
          </a:p>
          <a:p>
            <a:pPr lvl="1"/>
            <a:r>
              <a:rPr lang="nb-NO" sz="1500" dirty="0"/>
              <a:t>Delta i egen læring</a:t>
            </a:r>
          </a:p>
          <a:p>
            <a:endParaRPr lang="nb-NO" sz="1600" dirty="0"/>
          </a:p>
          <a:p>
            <a:r>
              <a:rPr lang="nb-NO" sz="1600" dirty="0"/>
              <a:t>Kreativitet og personlig utvikling</a:t>
            </a:r>
          </a:p>
          <a:p>
            <a:pPr marL="0" indent="0">
              <a:buNone/>
            </a:pPr>
            <a:endParaRPr lang="nb-NO" sz="1600" dirty="0"/>
          </a:p>
        </p:txBody>
      </p:sp>
      <p:sp>
        <p:nvSpPr>
          <p:cNvPr id="5" name="TekstSylinder 4">
            <a:extLst>
              <a:ext uri="{FF2B5EF4-FFF2-40B4-BE49-F238E27FC236}">
                <a16:creationId xmlns:a16="http://schemas.microsoft.com/office/drawing/2014/main" id="{7FE7C294-EBE3-61A9-B11D-E3B6520F3D04}"/>
              </a:ext>
            </a:extLst>
          </p:cNvPr>
          <p:cNvSpPr txBox="1"/>
          <p:nvPr/>
        </p:nvSpPr>
        <p:spPr>
          <a:xfrm>
            <a:off x="10341827" y="6041670"/>
            <a:ext cx="1566746" cy="369332"/>
          </a:xfrm>
          <a:prstGeom prst="rect">
            <a:avLst/>
          </a:prstGeom>
          <a:noFill/>
        </p:spPr>
        <p:txBody>
          <a:bodyPr wrap="square">
            <a:spAutoFit/>
          </a:bodyPr>
          <a:lstStyle/>
          <a:p>
            <a:r>
              <a:rPr lang="nb-NO" sz="1800" kern="0" dirty="0">
                <a:solidFill>
                  <a:srgbClr val="000000"/>
                </a:solidFill>
                <a:effectLst/>
                <a:latin typeface="Times New Roman" panose="02020603050405020304" pitchFamily="18" charset="0"/>
                <a:ea typeface="Times New Roman" panose="02020603050405020304" pitchFamily="18" charset="0"/>
              </a:rPr>
              <a:t>(</a:t>
            </a:r>
            <a:r>
              <a:rPr lang="nb-NO" sz="1800" kern="0" dirty="0" err="1">
                <a:solidFill>
                  <a:srgbClr val="000000"/>
                </a:solidFill>
                <a:effectLst/>
                <a:latin typeface="Times New Roman" panose="02020603050405020304" pitchFamily="18" charset="0"/>
                <a:ea typeface="Times New Roman" panose="02020603050405020304" pitchFamily="18" charset="0"/>
              </a:rPr>
              <a:t>Imsen</a:t>
            </a:r>
            <a:r>
              <a:rPr lang="nb-NO" sz="1800" kern="0" dirty="0">
                <a:solidFill>
                  <a:srgbClr val="000000"/>
                </a:solidFill>
                <a:effectLst/>
                <a:latin typeface="Times New Roman" panose="02020603050405020304" pitchFamily="18" charset="0"/>
                <a:ea typeface="Times New Roman" panose="02020603050405020304" pitchFamily="18" charset="0"/>
              </a:rPr>
              <a:t>, 2020)</a:t>
            </a:r>
            <a:r>
              <a:rPr lang="nb-NO" dirty="0">
                <a:effectLst/>
              </a:rPr>
              <a:t> </a:t>
            </a:r>
            <a:endParaRPr lang="nb-NO" dirty="0"/>
          </a:p>
        </p:txBody>
      </p:sp>
      <p:pic>
        <p:nvPicPr>
          <p:cNvPr id="7" name="Bilde 6">
            <a:extLst>
              <a:ext uri="{FF2B5EF4-FFF2-40B4-BE49-F238E27FC236}">
                <a16:creationId xmlns:a16="http://schemas.microsoft.com/office/drawing/2014/main" id="{7B4695CE-278C-B54E-F164-D6057837CB1F}"/>
              </a:ext>
            </a:extLst>
          </p:cNvPr>
          <p:cNvPicPr>
            <a:picLocks noChangeAspect="1"/>
          </p:cNvPicPr>
          <p:nvPr/>
        </p:nvPicPr>
        <p:blipFill>
          <a:blip r:embed="rId3"/>
          <a:stretch>
            <a:fillRect/>
          </a:stretch>
        </p:blipFill>
        <p:spPr>
          <a:xfrm>
            <a:off x="6608020" y="2103120"/>
            <a:ext cx="4420536" cy="3315401"/>
          </a:xfrm>
          <a:prstGeom prst="rect">
            <a:avLst/>
          </a:prstGeom>
        </p:spPr>
      </p:pic>
    </p:spTree>
    <p:extLst>
      <p:ext uri="{BB962C8B-B14F-4D97-AF65-F5344CB8AC3E}">
        <p14:creationId xmlns:p14="http://schemas.microsoft.com/office/powerpoint/2010/main" val="4118685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5369</TotalTime>
  <Words>983</Words>
  <Application>Microsoft Macintosh PowerPoint</Application>
  <PresentationFormat>Widescreen</PresentationFormat>
  <Paragraphs>152</Paragraphs>
  <Slides>14</Slides>
  <Notes>11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14</vt:i4>
      </vt:variant>
    </vt:vector>
  </HeadingPairs>
  <TitlesOfParts>
    <vt:vector size="21" baseType="lpstr">
      <vt:lpstr>Calibri</vt:lpstr>
      <vt:lpstr>Garamond</vt:lpstr>
      <vt:lpstr>Georgia Pro</vt:lpstr>
      <vt:lpstr>Georgia Pro Cond Black</vt:lpstr>
      <vt:lpstr>Söhne</vt:lpstr>
      <vt:lpstr>Times New Roman</vt:lpstr>
      <vt:lpstr>SavonVTI</vt:lpstr>
      <vt:lpstr>Profesjonsutvikling og læringsteorier</vt:lpstr>
      <vt:lpstr>Introduksjon av oppgaven</vt:lpstr>
      <vt:lpstr>Hva er en profesjon?</vt:lpstr>
      <vt:lpstr>Ansvar og Etikk i lærerprofesjonen</vt:lpstr>
      <vt:lpstr>Profesjonell og personlig identitet</vt:lpstr>
      <vt:lpstr>Læringsteorier i læreryrke</vt:lpstr>
      <vt:lpstr>Behaviorisme</vt:lpstr>
      <vt:lpstr>Kognitive læringsteorier</vt:lpstr>
      <vt:lpstr>Konstruktivistisk læringsteori</vt:lpstr>
      <vt:lpstr>Sosiokulturell læring</vt:lpstr>
      <vt:lpstr>Praksis</vt:lpstr>
      <vt:lpstr>Balanse </vt:lpstr>
      <vt:lpstr>Oppsummering</vt:lpstr>
      <vt:lpstr>Litteraturliste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Profesjonsutvikling og læringsteorier</dc:title>
  <dc:creator>Kine Tunge Sande</dc:creator>
  <cp:lastModifiedBy>Kine Tunge Sande</cp:lastModifiedBy>
  <cp:revision>8</cp:revision>
  <dcterms:created xsi:type="dcterms:W3CDTF">2023-11-09T17:00:03Z</dcterms:created>
  <dcterms:modified xsi:type="dcterms:W3CDTF">2023-11-13T10:29:23Z</dcterms:modified>
</cp:coreProperties>
</file>