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5"/>
  </p:notesMasterIdLst>
  <p:sldIdLst>
    <p:sldId id="256" r:id="rId2"/>
    <p:sldId id="257" r:id="rId3"/>
    <p:sldId id="285" r:id="rId4"/>
    <p:sldId id="288" r:id="rId5"/>
    <p:sldId id="272" r:id="rId6"/>
    <p:sldId id="295" r:id="rId7"/>
    <p:sldId id="287" r:id="rId8"/>
    <p:sldId id="283" r:id="rId9"/>
    <p:sldId id="267" r:id="rId10"/>
    <p:sldId id="263" r:id="rId11"/>
    <p:sldId id="264" r:id="rId12"/>
    <p:sldId id="262" r:id="rId13"/>
    <p:sldId id="278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atrick Hand SC" panose="00000500000000000000" pitchFamily="2" charset="0"/>
      <p:regular r:id="rId20"/>
    </p:embeddedFont>
    <p:embeddedFont>
      <p:font typeface="Sniglet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FE69DF-D11E-49BA-B546-6195E4E87960}">
  <a:tblStyle styleId="{F7FE69DF-D11E-49BA-B546-6195E4E879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D46E14-F3A6-45BD-AA53-69B63E3B44A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8" autoAdjust="0"/>
    <p:restoredTop sz="94660"/>
  </p:normalViewPr>
  <p:slideViewPr>
    <p:cSldViewPr snapToGrid="0">
      <p:cViewPr varScale="1">
        <p:scale>
          <a:sx n="199" d="100"/>
          <a:sy n="199" d="100"/>
        </p:scale>
        <p:origin x="37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ded16ffd99_0_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ded16ffd99_0_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ded16ffd99_0_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ded16ffd99_0_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577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ed16ffd99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ded16ffd99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ed16ffd99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ed16ffd99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815525" y="1991825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+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+"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1049500" y="145965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4676725" y="1459650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+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+"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3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+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+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Patrick Hand SC"/>
              <a:buNone/>
              <a:defRPr sz="3000" b="1">
                <a:solidFill>
                  <a:schemeClr val="accent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49500" y="1437426"/>
            <a:ext cx="7020900" cy="27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2A95B7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Sniglet"/>
              <a:buChar char="+"/>
              <a:defRPr sz="240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  <a:noFill/>
          <a:ln>
            <a:noFill/>
          </a:ln>
          <a:effectLst>
            <a:outerShdw blurRad="28575" dist="19050" dir="5400000" algn="bl" rotWithShape="0">
              <a:srgbClr val="000000">
                <a:alpha val="25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1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ctrTitle"/>
          </p:nvPr>
        </p:nvSpPr>
        <p:spPr>
          <a:xfrm>
            <a:off x="1045850" y="893229"/>
            <a:ext cx="5585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Pedagogikk og Elevkunnskap</a:t>
            </a:r>
            <a:endParaRPr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A3B56230-3590-4F06-5B9A-F3B088C75322}"/>
              </a:ext>
            </a:extLst>
          </p:cNvPr>
          <p:cNvSpPr txBox="1"/>
          <p:nvPr/>
        </p:nvSpPr>
        <p:spPr>
          <a:xfrm>
            <a:off x="2591896" y="2473448"/>
            <a:ext cx="51048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Forebygge og oppfølging av mobbing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Forhold i og utenfor skolen av betydning for identitetsutvikling og psykisk helse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Tilrettelegge for læring innenfor et stort elevmangfold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49500" y="846626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Proaktive tiltak: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Sosiogram / Normkart / klasseregler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Inkluderende miljø med felles mål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Inkludere elev og foresatt i skolens verdigrunnlag – tett samarbeid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Dyrke ett felles «vi»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676602" y="1196551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Reaktive tiltak: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Være seg kjent sin rolle som aktør </a:t>
            </a:r>
            <a:r>
              <a:rPr lang="nb-NO" dirty="0"/>
              <a:t>I</a:t>
            </a:r>
            <a:r>
              <a:rPr lang="en" dirty="0"/>
              <a:t> det sosiale rom - selvregulering</a:t>
            </a:r>
          </a:p>
          <a:p>
            <a:pPr marL="0" indent="0">
              <a:buNone/>
            </a:pPr>
            <a:r>
              <a:rPr lang="en" dirty="0"/>
              <a:t>Bruke “seg selv”, privat men ikke personlig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3A63F78-9FE4-A701-5486-7DC4EDE5F835}"/>
              </a:ext>
            </a:extLst>
          </p:cNvPr>
          <p:cNvSpPr txBox="1"/>
          <p:nvPr/>
        </p:nvSpPr>
        <p:spPr>
          <a:xfrm>
            <a:off x="6624466" y="3393218"/>
            <a:ext cx="16051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dirty="0"/>
              <a:t>Lund (Individ-systemperspektiv – Kaja Mobbeombudet</a:t>
            </a:r>
          </a:p>
          <a:p>
            <a:r>
              <a:rPr lang="nb-NO" sz="1100" dirty="0"/>
              <a:t>Midthassel ( Fellesorientering)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Tilpasset opplæring/spes-ped - adferdsproblemer</a:t>
            </a:r>
            <a:endParaRPr dirty="0"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108185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b-NO" dirty="0"/>
              <a:t>Rusmiddelbruk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nb-NO" dirty="0"/>
              <a:t>Sosialt</a:t>
            </a:r>
            <a:r>
              <a:rPr lang="en-US" dirty="0"/>
              <a:t> </a:t>
            </a:r>
            <a:r>
              <a:rPr lang="en-US" dirty="0" err="1"/>
              <a:t>felleskap</a:t>
            </a:r>
            <a:endParaRPr lang="en-US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Årsak</a:t>
            </a:r>
            <a:r>
              <a:rPr lang="en-US" dirty="0"/>
              <a:t>/</a:t>
            </a:r>
            <a:r>
              <a:rPr lang="en-US" dirty="0" err="1"/>
              <a:t>konsekvens</a:t>
            </a:r>
            <a:r>
              <a:rPr lang="en-US" dirty="0"/>
              <a:t> for </a:t>
            </a:r>
            <a:r>
              <a:rPr lang="en-US" dirty="0" err="1"/>
              <a:t>endring</a:t>
            </a:r>
            <a:r>
              <a:rPr lang="en-US" dirty="0"/>
              <a:t> I </a:t>
            </a:r>
            <a:r>
              <a:rPr lang="en-US" dirty="0" err="1"/>
              <a:t>humør</a:t>
            </a:r>
            <a:r>
              <a:rPr lang="en-US" dirty="0"/>
              <a:t>, </a:t>
            </a:r>
            <a:r>
              <a:rPr lang="en-US" dirty="0" err="1"/>
              <a:t>likegyldighet</a:t>
            </a:r>
            <a:r>
              <a:rPr lang="en-US" dirty="0"/>
              <a:t> for </a:t>
            </a:r>
            <a:r>
              <a:rPr lang="en-US" dirty="0" err="1"/>
              <a:t>skoleprestasjoner</a:t>
            </a:r>
            <a:r>
              <a:rPr lang="en-US" dirty="0"/>
              <a:t>, </a:t>
            </a:r>
            <a:r>
              <a:rPr lang="en-US" dirty="0" err="1"/>
              <a:t>tilbaketrekning</a:t>
            </a:r>
            <a:endParaRPr lang="en-US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-US" dirty="0"/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2"/>
          </p:nvPr>
        </p:nvSpPr>
        <p:spPr>
          <a:xfrm>
            <a:off x="3425300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Skolevegring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Differensiering av skulkere og skolevegrere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Forebygge og tidlig oppdage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body" idx="3"/>
          </p:nvPr>
        </p:nvSpPr>
        <p:spPr>
          <a:xfrm>
            <a:off x="5768751" y="1435525"/>
            <a:ext cx="2229300" cy="28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b-NO" dirty="0"/>
              <a:t>Alvorlige adferdsvansker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Temperament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Lav</a:t>
            </a:r>
            <a:r>
              <a:rPr lang="en-US" dirty="0"/>
              <a:t> grad av </a:t>
            </a:r>
            <a:r>
              <a:rPr lang="en-US" dirty="0" err="1"/>
              <a:t>empati</a:t>
            </a:r>
            <a:endParaRPr lang="en-US" dirty="0"/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Kamp om </a:t>
            </a:r>
            <a:r>
              <a:rPr lang="en-US" dirty="0" err="1"/>
              <a:t>kontroll</a:t>
            </a:r>
            <a:r>
              <a:rPr lang="en-US" dirty="0"/>
              <a:t> og </a:t>
            </a:r>
            <a:r>
              <a:rPr lang="en-US" dirty="0" err="1"/>
              <a:t>makt</a:t>
            </a:r>
            <a:endParaRPr lang="en" dirty="0"/>
          </a:p>
        </p:txBody>
      </p:sp>
      <p:sp>
        <p:nvSpPr>
          <p:cNvPr id="116" name="Google Shape;116;p20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ctrTitle" idx="4294967295"/>
          </p:nvPr>
        </p:nvSpPr>
        <p:spPr>
          <a:xfrm>
            <a:off x="2107450" y="1997780"/>
            <a:ext cx="4929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Relasjonen</a:t>
            </a:r>
            <a:endParaRPr sz="6000" dirty="0"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4294967295"/>
          </p:nvPr>
        </p:nvSpPr>
        <p:spPr>
          <a:xfrm>
            <a:off x="2107450" y="3110352"/>
            <a:ext cx="49290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dirty="0"/>
              <a:t>Holdninger er resultatet av hvordan vi tar inn og bearbeider kunnskap, og kunnskap påvirker våre holdninger. Handlingene vi utfører er en refleksjon av våre holdninger og kunnskap.</a:t>
            </a:r>
          </a:p>
        </p:txBody>
      </p:sp>
      <p:sp>
        <p:nvSpPr>
          <p:cNvPr id="95" name="Google Shape;95;p18"/>
          <p:cNvSpPr/>
          <p:nvPr/>
        </p:nvSpPr>
        <p:spPr>
          <a:xfrm>
            <a:off x="4706140" y="693686"/>
            <a:ext cx="1404621" cy="1423364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6" name="Google Shape;96;p18"/>
          <p:cNvSpPr/>
          <p:nvPr/>
        </p:nvSpPr>
        <p:spPr>
          <a:xfrm rot="1472950">
            <a:off x="3247347" y="1138922"/>
            <a:ext cx="821233" cy="79996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4197645" y="778725"/>
            <a:ext cx="359546" cy="349386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 rot="2487373">
            <a:off x="6393854" y="2238341"/>
            <a:ext cx="255795" cy="248567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 txBox="1">
            <a:spLocks noGrp="1"/>
          </p:cNvSpPr>
          <p:nvPr>
            <p:ph type="title"/>
          </p:nvPr>
        </p:nvSpPr>
        <p:spPr>
          <a:xfrm>
            <a:off x="2093925" y="1100975"/>
            <a:ext cx="59763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Takk!</a:t>
            </a:r>
            <a:endParaRPr sz="6000" dirty="0"/>
          </a:p>
        </p:txBody>
      </p:sp>
      <p:sp>
        <p:nvSpPr>
          <p:cNvPr id="268" name="Google Shape;268;p34"/>
          <p:cNvSpPr txBox="1">
            <a:spLocks noGrp="1"/>
          </p:cNvSpPr>
          <p:nvPr>
            <p:ph type="body" idx="1"/>
          </p:nvPr>
        </p:nvSpPr>
        <p:spPr>
          <a:xfrm>
            <a:off x="2093925" y="1894625"/>
            <a:ext cx="5100900" cy="21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3600" dirty="0"/>
              <a:t>Noen spørsmål?</a:t>
            </a:r>
            <a:endParaRPr sz="3600" dirty="0"/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SzPts val="2400"/>
              <a:buChar char="+"/>
            </a:pPr>
            <a:r>
              <a:rPr lang="nb-NO" dirty="0"/>
              <a:t>Det håper jeg </a:t>
            </a:r>
            <a:r>
              <a:rPr lang="nb-NO" dirty="0">
                <a:sym typeface="Wingdings" panose="05000000000000000000" pitchFamily="2" charset="2"/>
              </a:rPr>
              <a:t></a:t>
            </a:r>
            <a:endParaRPr dirty="0"/>
          </a:p>
        </p:txBody>
      </p:sp>
      <p:sp>
        <p:nvSpPr>
          <p:cNvPr id="269" name="Google Shape;269;p34"/>
          <p:cNvSpPr/>
          <p:nvPr/>
        </p:nvSpPr>
        <p:spPr>
          <a:xfrm flipH="1">
            <a:off x="1082114" y="898786"/>
            <a:ext cx="923990" cy="851362"/>
          </a:xfrm>
          <a:custGeom>
            <a:avLst/>
            <a:gdLst/>
            <a:ahLst/>
            <a:cxnLst/>
            <a:rect l="l" t="t" r="r" b="b"/>
            <a:pathLst>
              <a:path w="16717" h="15403" extrusionOk="0">
                <a:moveTo>
                  <a:pt x="9149" y="511"/>
                </a:moveTo>
                <a:lnTo>
                  <a:pt x="9587" y="560"/>
                </a:lnTo>
                <a:lnTo>
                  <a:pt x="10025" y="608"/>
                </a:lnTo>
                <a:lnTo>
                  <a:pt x="10439" y="681"/>
                </a:lnTo>
                <a:lnTo>
                  <a:pt x="10877" y="779"/>
                </a:lnTo>
                <a:lnTo>
                  <a:pt x="11290" y="900"/>
                </a:lnTo>
                <a:lnTo>
                  <a:pt x="11704" y="1046"/>
                </a:lnTo>
                <a:lnTo>
                  <a:pt x="12093" y="1217"/>
                </a:lnTo>
                <a:lnTo>
                  <a:pt x="12483" y="1411"/>
                </a:lnTo>
                <a:lnTo>
                  <a:pt x="12994" y="1703"/>
                </a:lnTo>
                <a:lnTo>
                  <a:pt x="13505" y="2020"/>
                </a:lnTo>
                <a:lnTo>
                  <a:pt x="13967" y="2360"/>
                </a:lnTo>
                <a:lnTo>
                  <a:pt x="14210" y="2555"/>
                </a:lnTo>
                <a:lnTo>
                  <a:pt x="14405" y="2750"/>
                </a:lnTo>
                <a:lnTo>
                  <a:pt x="14332" y="2871"/>
                </a:lnTo>
                <a:lnTo>
                  <a:pt x="14308" y="3017"/>
                </a:lnTo>
                <a:lnTo>
                  <a:pt x="14308" y="3066"/>
                </a:lnTo>
                <a:lnTo>
                  <a:pt x="14332" y="3090"/>
                </a:lnTo>
                <a:lnTo>
                  <a:pt x="14405" y="3139"/>
                </a:lnTo>
                <a:lnTo>
                  <a:pt x="14478" y="3139"/>
                </a:lnTo>
                <a:lnTo>
                  <a:pt x="14551" y="3090"/>
                </a:lnTo>
                <a:lnTo>
                  <a:pt x="14624" y="2993"/>
                </a:lnTo>
                <a:lnTo>
                  <a:pt x="14867" y="3285"/>
                </a:lnTo>
                <a:lnTo>
                  <a:pt x="14770" y="3358"/>
                </a:lnTo>
                <a:lnTo>
                  <a:pt x="14697" y="3431"/>
                </a:lnTo>
                <a:lnTo>
                  <a:pt x="14600" y="3601"/>
                </a:lnTo>
                <a:lnTo>
                  <a:pt x="14575" y="3674"/>
                </a:lnTo>
                <a:lnTo>
                  <a:pt x="14575" y="3723"/>
                </a:lnTo>
                <a:lnTo>
                  <a:pt x="14575" y="3772"/>
                </a:lnTo>
                <a:lnTo>
                  <a:pt x="14600" y="3796"/>
                </a:lnTo>
                <a:lnTo>
                  <a:pt x="14648" y="3796"/>
                </a:lnTo>
                <a:lnTo>
                  <a:pt x="14721" y="3772"/>
                </a:lnTo>
                <a:lnTo>
                  <a:pt x="14867" y="3699"/>
                </a:lnTo>
                <a:lnTo>
                  <a:pt x="15086" y="3601"/>
                </a:lnTo>
                <a:lnTo>
                  <a:pt x="15208" y="3820"/>
                </a:lnTo>
                <a:lnTo>
                  <a:pt x="15305" y="4064"/>
                </a:lnTo>
                <a:lnTo>
                  <a:pt x="15111" y="4137"/>
                </a:lnTo>
                <a:lnTo>
                  <a:pt x="15013" y="4185"/>
                </a:lnTo>
                <a:lnTo>
                  <a:pt x="14916" y="4234"/>
                </a:lnTo>
                <a:lnTo>
                  <a:pt x="14892" y="4307"/>
                </a:lnTo>
                <a:lnTo>
                  <a:pt x="14892" y="4380"/>
                </a:lnTo>
                <a:lnTo>
                  <a:pt x="14940" y="4429"/>
                </a:lnTo>
                <a:lnTo>
                  <a:pt x="15013" y="4453"/>
                </a:lnTo>
                <a:lnTo>
                  <a:pt x="15135" y="4453"/>
                </a:lnTo>
                <a:lnTo>
                  <a:pt x="15232" y="4429"/>
                </a:lnTo>
                <a:lnTo>
                  <a:pt x="15427" y="4380"/>
                </a:lnTo>
                <a:lnTo>
                  <a:pt x="15573" y="4915"/>
                </a:lnTo>
                <a:lnTo>
                  <a:pt x="15403" y="4964"/>
                </a:lnTo>
                <a:lnTo>
                  <a:pt x="15232" y="5061"/>
                </a:lnTo>
                <a:lnTo>
                  <a:pt x="15086" y="5183"/>
                </a:lnTo>
                <a:lnTo>
                  <a:pt x="15038" y="5256"/>
                </a:lnTo>
                <a:lnTo>
                  <a:pt x="15013" y="5329"/>
                </a:lnTo>
                <a:lnTo>
                  <a:pt x="15013" y="5378"/>
                </a:lnTo>
                <a:lnTo>
                  <a:pt x="15038" y="5402"/>
                </a:lnTo>
                <a:lnTo>
                  <a:pt x="15062" y="5426"/>
                </a:lnTo>
                <a:lnTo>
                  <a:pt x="15111" y="5451"/>
                </a:lnTo>
                <a:lnTo>
                  <a:pt x="15208" y="5451"/>
                </a:lnTo>
                <a:lnTo>
                  <a:pt x="15305" y="5426"/>
                </a:lnTo>
                <a:lnTo>
                  <a:pt x="15476" y="5353"/>
                </a:lnTo>
                <a:lnTo>
                  <a:pt x="15695" y="5305"/>
                </a:lnTo>
                <a:lnTo>
                  <a:pt x="15792" y="5743"/>
                </a:lnTo>
                <a:lnTo>
                  <a:pt x="15622" y="5816"/>
                </a:lnTo>
                <a:lnTo>
                  <a:pt x="15451" y="5864"/>
                </a:lnTo>
                <a:lnTo>
                  <a:pt x="15305" y="5937"/>
                </a:lnTo>
                <a:lnTo>
                  <a:pt x="15159" y="6035"/>
                </a:lnTo>
                <a:lnTo>
                  <a:pt x="15013" y="6132"/>
                </a:lnTo>
                <a:lnTo>
                  <a:pt x="15013" y="6181"/>
                </a:lnTo>
                <a:lnTo>
                  <a:pt x="15013" y="6205"/>
                </a:lnTo>
                <a:lnTo>
                  <a:pt x="15038" y="6229"/>
                </a:lnTo>
                <a:lnTo>
                  <a:pt x="15403" y="6229"/>
                </a:lnTo>
                <a:lnTo>
                  <a:pt x="15719" y="6181"/>
                </a:lnTo>
                <a:lnTo>
                  <a:pt x="15914" y="6156"/>
                </a:lnTo>
                <a:lnTo>
                  <a:pt x="16035" y="6594"/>
                </a:lnTo>
                <a:lnTo>
                  <a:pt x="15768" y="6691"/>
                </a:lnTo>
                <a:lnTo>
                  <a:pt x="15549" y="6764"/>
                </a:lnTo>
                <a:lnTo>
                  <a:pt x="15184" y="6910"/>
                </a:lnTo>
                <a:lnTo>
                  <a:pt x="15135" y="6935"/>
                </a:lnTo>
                <a:lnTo>
                  <a:pt x="15062" y="6983"/>
                </a:lnTo>
                <a:lnTo>
                  <a:pt x="15038" y="7032"/>
                </a:lnTo>
                <a:lnTo>
                  <a:pt x="15013" y="7081"/>
                </a:lnTo>
                <a:lnTo>
                  <a:pt x="15038" y="7056"/>
                </a:lnTo>
                <a:lnTo>
                  <a:pt x="15013" y="7105"/>
                </a:lnTo>
                <a:lnTo>
                  <a:pt x="15013" y="7129"/>
                </a:lnTo>
                <a:lnTo>
                  <a:pt x="15038" y="7154"/>
                </a:lnTo>
                <a:lnTo>
                  <a:pt x="15086" y="7202"/>
                </a:lnTo>
                <a:lnTo>
                  <a:pt x="15208" y="7227"/>
                </a:lnTo>
                <a:lnTo>
                  <a:pt x="15403" y="7227"/>
                </a:lnTo>
                <a:lnTo>
                  <a:pt x="15622" y="7178"/>
                </a:lnTo>
                <a:lnTo>
                  <a:pt x="15841" y="7129"/>
                </a:lnTo>
                <a:lnTo>
                  <a:pt x="16108" y="7056"/>
                </a:lnTo>
                <a:lnTo>
                  <a:pt x="16108" y="7397"/>
                </a:lnTo>
                <a:lnTo>
                  <a:pt x="16108" y="7713"/>
                </a:lnTo>
                <a:lnTo>
                  <a:pt x="16035" y="7713"/>
                </a:lnTo>
                <a:lnTo>
                  <a:pt x="15670" y="7762"/>
                </a:lnTo>
                <a:lnTo>
                  <a:pt x="15330" y="7786"/>
                </a:lnTo>
                <a:lnTo>
                  <a:pt x="14965" y="7835"/>
                </a:lnTo>
                <a:lnTo>
                  <a:pt x="14600" y="7932"/>
                </a:lnTo>
                <a:lnTo>
                  <a:pt x="14575" y="7957"/>
                </a:lnTo>
                <a:lnTo>
                  <a:pt x="14575" y="7981"/>
                </a:lnTo>
                <a:lnTo>
                  <a:pt x="14575" y="8005"/>
                </a:lnTo>
                <a:lnTo>
                  <a:pt x="14600" y="8030"/>
                </a:lnTo>
                <a:lnTo>
                  <a:pt x="15330" y="8151"/>
                </a:lnTo>
                <a:lnTo>
                  <a:pt x="15500" y="8176"/>
                </a:lnTo>
                <a:lnTo>
                  <a:pt x="15695" y="8200"/>
                </a:lnTo>
                <a:lnTo>
                  <a:pt x="15865" y="8176"/>
                </a:lnTo>
                <a:lnTo>
                  <a:pt x="16035" y="8127"/>
                </a:lnTo>
                <a:lnTo>
                  <a:pt x="16035" y="8176"/>
                </a:lnTo>
                <a:lnTo>
                  <a:pt x="15938" y="8565"/>
                </a:lnTo>
                <a:lnTo>
                  <a:pt x="15816" y="8930"/>
                </a:lnTo>
                <a:lnTo>
                  <a:pt x="15524" y="8881"/>
                </a:lnTo>
                <a:lnTo>
                  <a:pt x="15232" y="8833"/>
                </a:lnTo>
                <a:lnTo>
                  <a:pt x="15013" y="8784"/>
                </a:lnTo>
                <a:lnTo>
                  <a:pt x="14794" y="8760"/>
                </a:lnTo>
                <a:lnTo>
                  <a:pt x="14332" y="8784"/>
                </a:lnTo>
                <a:lnTo>
                  <a:pt x="14308" y="8784"/>
                </a:lnTo>
                <a:lnTo>
                  <a:pt x="14308" y="8808"/>
                </a:lnTo>
                <a:lnTo>
                  <a:pt x="14308" y="8833"/>
                </a:lnTo>
                <a:lnTo>
                  <a:pt x="14332" y="8833"/>
                </a:lnTo>
                <a:lnTo>
                  <a:pt x="14478" y="8881"/>
                </a:lnTo>
                <a:lnTo>
                  <a:pt x="14624" y="8954"/>
                </a:lnTo>
                <a:lnTo>
                  <a:pt x="14965" y="9125"/>
                </a:lnTo>
                <a:lnTo>
                  <a:pt x="15281" y="9271"/>
                </a:lnTo>
                <a:lnTo>
                  <a:pt x="15451" y="9319"/>
                </a:lnTo>
                <a:lnTo>
                  <a:pt x="15622" y="9368"/>
                </a:lnTo>
                <a:lnTo>
                  <a:pt x="15500" y="9636"/>
                </a:lnTo>
                <a:lnTo>
                  <a:pt x="15354" y="9903"/>
                </a:lnTo>
                <a:lnTo>
                  <a:pt x="15135" y="9782"/>
                </a:lnTo>
                <a:lnTo>
                  <a:pt x="14916" y="9684"/>
                </a:lnTo>
                <a:lnTo>
                  <a:pt x="14429" y="9563"/>
                </a:lnTo>
                <a:lnTo>
                  <a:pt x="14210" y="9490"/>
                </a:lnTo>
                <a:lnTo>
                  <a:pt x="13943" y="9441"/>
                </a:lnTo>
                <a:lnTo>
                  <a:pt x="13699" y="9417"/>
                </a:lnTo>
                <a:lnTo>
                  <a:pt x="13553" y="9417"/>
                </a:lnTo>
                <a:lnTo>
                  <a:pt x="13456" y="9465"/>
                </a:lnTo>
                <a:lnTo>
                  <a:pt x="13432" y="9490"/>
                </a:lnTo>
                <a:lnTo>
                  <a:pt x="13432" y="9514"/>
                </a:lnTo>
                <a:lnTo>
                  <a:pt x="13578" y="9636"/>
                </a:lnTo>
                <a:lnTo>
                  <a:pt x="13772" y="9733"/>
                </a:lnTo>
                <a:lnTo>
                  <a:pt x="14137" y="9855"/>
                </a:lnTo>
                <a:lnTo>
                  <a:pt x="14648" y="10049"/>
                </a:lnTo>
                <a:lnTo>
                  <a:pt x="14892" y="10147"/>
                </a:lnTo>
                <a:lnTo>
                  <a:pt x="15135" y="10244"/>
                </a:lnTo>
                <a:lnTo>
                  <a:pt x="14794" y="10706"/>
                </a:lnTo>
                <a:lnTo>
                  <a:pt x="14721" y="10658"/>
                </a:lnTo>
                <a:lnTo>
                  <a:pt x="14624" y="10633"/>
                </a:lnTo>
                <a:lnTo>
                  <a:pt x="14405" y="10560"/>
                </a:lnTo>
                <a:lnTo>
                  <a:pt x="13991" y="10512"/>
                </a:lnTo>
                <a:lnTo>
                  <a:pt x="13772" y="10439"/>
                </a:lnTo>
                <a:lnTo>
                  <a:pt x="13505" y="10366"/>
                </a:lnTo>
                <a:lnTo>
                  <a:pt x="13359" y="10341"/>
                </a:lnTo>
                <a:lnTo>
                  <a:pt x="13213" y="10317"/>
                </a:lnTo>
                <a:lnTo>
                  <a:pt x="13115" y="10341"/>
                </a:lnTo>
                <a:lnTo>
                  <a:pt x="12994" y="10390"/>
                </a:lnTo>
                <a:lnTo>
                  <a:pt x="12994" y="10414"/>
                </a:lnTo>
                <a:lnTo>
                  <a:pt x="13018" y="10536"/>
                </a:lnTo>
                <a:lnTo>
                  <a:pt x="13091" y="10609"/>
                </a:lnTo>
                <a:lnTo>
                  <a:pt x="13188" y="10682"/>
                </a:lnTo>
                <a:lnTo>
                  <a:pt x="13310" y="10731"/>
                </a:lnTo>
                <a:lnTo>
                  <a:pt x="13553" y="10828"/>
                </a:lnTo>
                <a:lnTo>
                  <a:pt x="13772" y="10877"/>
                </a:lnTo>
                <a:lnTo>
                  <a:pt x="14113" y="10998"/>
                </a:lnTo>
                <a:lnTo>
                  <a:pt x="14308" y="11047"/>
                </a:lnTo>
                <a:lnTo>
                  <a:pt x="14502" y="11071"/>
                </a:lnTo>
                <a:lnTo>
                  <a:pt x="14089" y="11509"/>
                </a:lnTo>
                <a:lnTo>
                  <a:pt x="13943" y="11412"/>
                </a:lnTo>
                <a:lnTo>
                  <a:pt x="13772" y="11339"/>
                </a:lnTo>
                <a:lnTo>
                  <a:pt x="13432" y="11242"/>
                </a:lnTo>
                <a:lnTo>
                  <a:pt x="13067" y="11144"/>
                </a:lnTo>
                <a:lnTo>
                  <a:pt x="12702" y="11071"/>
                </a:lnTo>
                <a:lnTo>
                  <a:pt x="12337" y="11047"/>
                </a:lnTo>
                <a:lnTo>
                  <a:pt x="11972" y="11096"/>
                </a:lnTo>
                <a:lnTo>
                  <a:pt x="11947" y="11096"/>
                </a:lnTo>
                <a:lnTo>
                  <a:pt x="11899" y="11120"/>
                </a:lnTo>
                <a:lnTo>
                  <a:pt x="11874" y="11193"/>
                </a:lnTo>
                <a:lnTo>
                  <a:pt x="11850" y="11266"/>
                </a:lnTo>
                <a:lnTo>
                  <a:pt x="11874" y="11290"/>
                </a:lnTo>
                <a:lnTo>
                  <a:pt x="11899" y="11363"/>
                </a:lnTo>
                <a:lnTo>
                  <a:pt x="11972" y="11412"/>
                </a:lnTo>
                <a:lnTo>
                  <a:pt x="12580" y="11509"/>
                </a:lnTo>
                <a:lnTo>
                  <a:pt x="12872" y="11582"/>
                </a:lnTo>
                <a:lnTo>
                  <a:pt x="13164" y="11655"/>
                </a:lnTo>
                <a:lnTo>
                  <a:pt x="13432" y="11753"/>
                </a:lnTo>
                <a:lnTo>
                  <a:pt x="13675" y="11850"/>
                </a:lnTo>
                <a:lnTo>
                  <a:pt x="13359" y="12118"/>
                </a:lnTo>
                <a:lnTo>
                  <a:pt x="13018" y="12337"/>
                </a:lnTo>
                <a:lnTo>
                  <a:pt x="12994" y="12288"/>
                </a:lnTo>
                <a:lnTo>
                  <a:pt x="12945" y="12239"/>
                </a:lnTo>
                <a:lnTo>
                  <a:pt x="12775" y="12166"/>
                </a:lnTo>
                <a:lnTo>
                  <a:pt x="12604" y="12142"/>
                </a:lnTo>
                <a:lnTo>
                  <a:pt x="12410" y="12118"/>
                </a:lnTo>
                <a:lnTo>
                  <a:pt x="12215" y="12069"/>
                </a:lnTo>
                <a:lnTo>
                  <a:pt x="11850" y="11947"/>
                </a:lnTo>
                <a:lnTo>
                  <a:pt x="11558" y="11826"/>
                </a:lnTo>
                <a:lnTo>
                  <a:pt x="11242" y="11704"/>
                </a:lnTo>
                <a:lnTo>
                  <a:pt x="11096" y="11655"/>
                </a:lnTo>
                <a:lnTo>
                  <a:pt x="10950" y="11607"/>
                </a:lnTo>
                <a:lnTo>
                  <a:pt x="10779" y="11582"/>
                </a:lnTo>
                <a:lnTo>
                  <a:pt x="10633" y="11582"/>
                </a:lnTo>
                <a:lnTo>
                  <a:pt x="10609" y="11607"/>
                </a:lnTo>
                <a:lnTo>
                  <a:pt x="10609" y="11655"/>
                </a:lnTo>
                <a:lnTo>
                  <a:pt x="10682" y="11753"/>
                </a:lnTo>
                <a:lnTo>
                  <a:pt x="10804" y="11874"/>
                </a:lnTo>
                <a:lnTo>
                  <a:pt x="10925" y="11947"/>
                </a:lnTo>
                <a:lnTo>
                  <a:pt x="11047" y="12045"/>
                </a:lnTo>
                <a:lnTo>
                  <a:pt x="11315" y="12166"/>
                </a:lnTo>
                <a:lnTo>
                  <a:pt x="11582" y="12288"/>
                </a:lnTo>
                <a:lnTo>
                  <a:pt x="11826" y="12385"/>
                </a:lnTo>
                <a:lnTo>
                  <a:pt x="12093" y="12483"/>
                </a:lnTo>
                <a:lnTo>
                  <a:pt x="12361" y="12556"/>
                </a:lnTo>
                <a:lnTo>
                  <a:pt x="12507" y="12580"/>
                </a:lnTo>
                <a:lnTo>
                  <a:pt x="12629" y="12580"/>
                </a:lnTo>
                <a:lnTo>
                  <a:pt x="12239" y="12799"/>
                </a:lnTo>
                <a:lnTo>
                  <a:pt x="11850" y="12969"/>
                </a:lnTo>
                <a:lnTo>
                  <a:pt x="11801" y="12921"/>
                </a:lnTo>
                <a:lnTo>
                  <a:pt x="11680" y="12823"/>
                </a:lnTo>
                <a:lnTo>
                  <a:pt x="11558" y="12775"/>
                </a:lnTo>
                <a:lnTo>
                  <a:pt x="11266" y="12677"/>
                </a:lnTo>
                <a:lnTo>
                  <a:pt x="10998" y="12604"/>
                </a:lnTo>
                <a:lnTo>
                  <a:pt x="10731" y="12531"/>
                </a:lnTo>
                <a:lnTo>
                  <a:pt x="10585" y="12458"/>
                </a:lnTo>
                <a:lnTo>
                  <a:pt x="10439" y="12385"/>
                </a:lnTo>
                <a:lnTo>
                  <a:pt x="10171" y="12239"/>
                </a:lnTo>
                <a:lnTo>
                  <a:pt x="10025" y="12166"/>
                </a:lnTo>
                <a:lnTo>
                  <a:pt x="9879" y="12118"/>
                </a:lnTo>
                <a:lnTo>
                  <a:pt x="9733" y="12093"/>
                </a:lnTo>
                <a:lnTo>
                  <a:pt x="9563" y="12093"/>
                </a:lnTo>
                <a:lnTo>
                  <a:pt x="9514" y="12118"/>
                </a:lnTo>
                <a:lnTo>
                  <a:pt x="9490" y="12142"/>
                </a:lnTo>
                <a:lnTo>
                  <a:pt x="9490" y="12191"/>
                </a:lnTo>
                <a:lnTo>
                  <a:pt x="9514" y="12215"/>
                </a:lnTo>
                <a:lnTo>
                  <a:pt x="9733" y="12410"/>
                </a:lnTo>
                <a:lnTo>
                  <a:pt x="9952" y="12580"/>
                </a:lnTo>
                <a:lnTo>
                  <a:pt x="10220" y="12750"/>
                </a:lnTo>
                <a:lnTo>
                  <a:pt x="10463" y="12872"/>
                </a:lnTo>
                <a:lnTo>
                  <a:pt x="10682" y="12969"/>
                </a:lnTo>
                <a:lnTo>
                  <a:pt x="10901" y="13042"/>
                </a:lnTo>
                <a:lnTo>
                  <a:pt x="11363" y="13188"/>
                </a:lnTo>
                <a:lnTo>
                  <a:pt x="10852" y="13359"/>
                </a:lnTo>
                <a:lnTo>
                  <a:pt x="10317" y="13505"/>
                </a:lnTo>
                <a:lnTo>
                  <a:pt x="10317" y="13480"/>
                </a:lnTo>
                <a:lnTo>
                  <a:pt x="10366" y="13359"/>
                </a:lnTo>
                <a:lnTo>
                  <a:pt x="10366" y="13310"/>
                </a:lnTo>
                <a:lnTo>
                  <a:pt x="10342" y="13261"/>
                </a:lnTo>
                <a:lnTo>
                  <a:pt x="10293" y="13213"/>
                </a:lnTo>
                <a:lnTo>
                  <a:pt x="10244" y="13164"/>
                </a:lnTo>
                <a:lnTo>
                  <a:pt x="9198" y="12604"/>
                </a:lnTo>
                <a:lnTo>
                  <a:pt x="9028" y="12507"/>
                </a:lnTo>
                <a:lnTo>
                  <a:pt x="8809" y="12410"/>
                </a:lnTo>
                <a:lnTo>
                  <a:pt x="8711" y="12385"/>
                </a:lnTo>
                <a:lnTo>
                  <a:pt x="8590" y="12361"/>
                </a:lnTo>
                <a:lnTo>
                  <a:pt x="8492" y="12385"/>
                </a:lnTo>
                <a:lnTo>
                  <a:pt x="8419" y="12434"/>
                </a:lnTo>
                <a:lnTo>
                  <a:pt x="8419" y="12458"/>
                </a:lnTo>
                <a:lnTo>
                  <a:pt x="8444" y="12556"/>
                </a:lnTo>
                <a:lnTo>
                  <a:pt x="8517" y="12629"/>
                </a:lnTo>
                <a:lnTo>
                  <a:pt x="8687" y="12799"/>
                </a:lnTo>
                <a:lnTo>
                  <a:pt x="9028" y="13042"/>
                </a:lnTo>
                <a:lnTo>
                  <a:pt x="9490" y="13334"/>
                </a:lnTo>
                <a:lnTo>
                  <a:pt x="9733" y="13456"/>
                </a:lnTo>
                <a:lnTo>
                  <a:pt x="10001" y="13553"/>
                </a:lnTo>
                <a:lnTo>
                  <a:pt x="9539" y="13651"/>
                </a:lnTo>
                <a:lnTo>
                  <a:pt x="9076" y="13699"/>
                </a:lnTo>
                <a:lnTo>
                  <a:pt x="9052" y="13651"/>
                </a:lnTo>
                <a:lnTo>
                  <a:pt x="8857" y="13480"/>
                </a:lnTo>
                <a:lnTo>
                  <a:pt x="8638" y="13334"/>
                </a:lnTo>
                <a:lnTo>
                  <a:pt x="8176" y="13067"/>
                </a:lnTo>
                <a:lnTo>
                  <a:pt x="7762" y="12799"/>
                </a:lnTo>
                <a:lnTo>
                  <a:pt x="7568" y="12677"/>
                </a:lnTo>
                <a:lnTo>
                  <a:pt x="7349" y="12604"/>
                </a:lnTo>
                <a:lnTo>
                  <a:pt x="7300" y="12604"/>
                </a:lnTo>
                <a:lnTo>
                  <a:pt x="7276" y="12653"/>
                </a:lnTo>
                <a:lnTo>
                  <a:pt x="7276" y="12775"/>
                </a:lnTo>
                <a:lnTo>
                  <a:pt x="7300" y="12872"/>
                </a:lnTo>
                <a:lnTo>
                  <a:pt x="7373" y="12969"/>
                </a:lnTo>
                <a:lnTo>
                  <a:pt x="7446" y="13042"/>
                </a:lnTo>
                <a:lnTo>
                  <a:pt x="7616" y="13213"/>
                </a:lnTo>
                <a:lnTo>
                  <a:pt x="7787" y="13334"/>
                </a:lnTo>
                <a:lnTo>
                  <a:pt x="8103" y="13553"/>
                </a:lnTo>
                <a:lnTo>
                  <a:pt x="8444" y="13748"/>
                </a:lnTo>
                <a:lnTo>
                  <a:pt x="8346" y="13748"/>
                </a:lnTo>
                <a:lnTo>
                  <a:pt x="7835" y="13772"/>
                </a:lnTo>
                <a:lnTo>
                  <a:pt x="7349" y="13724"/>
                </a:lnTo>
                <a:lnTo>
                  <a:pt x="7373" y="13699"/>
                </a:lnTo>
                <a:lnTo>
                  <a:pt x="7397" y="13651"/>
                </a:lnTo>
                <a:lnTo>
                  <a:pt x="7422" y="13578"/>
                </a:lnTo>
                <a:lnTo>
                  <a:pt x="7397" y="13529"/>
                </a:lnTo>
                <a:lnTo>
                  <a:pt x="7373" y="13456"/>
                </a:lnTo>
                <a:lnTo>
                  <a:pt x="7324" y="13383"/>
                </a:lnTo>
                <a:lnTo>
                  <a:pt x="7203" y="13286"/>
                </a:lnTo>
                <a:lnTo>
                  <a:pt x="6911" y="13091"/>
                </a:lnTo>
                <a:lnTo>
                  <a:pt x="6643" y="12872"/>
                </a:lnTo>
                <a:lnTo>
                  <a:pt x="6521" y="12799"/>
                </a:lnTo>
                <a:lnTo>
                  <a:pt x="6448" y="12750"/>
                </a:lnTo>
                <a:lnTo>
                  <a:pt x="6424" y="12702"/>
                </a:lnTo>
                <a:lnTo>
                  <a:pt x="6424" y="12677"/>
                </a:lnTo>
                <a:lnTo>
                  <a:pt x="6400" y="12677"/>
                </a:lnTo>
                <a:lnTo>
                  <a:pt x="6375" y="12702"/>
                </a:lnTo>
                <a:lnTo>
                  <a:pt x="6351" y="12775"/>
                </a:lnTo>
                <a:lnTo>
                  <a:pt x="6327" y="12823"/>
                </a:lnTo>
                <a:lnTo>
                  <a:pt x="6351" y="12969"/>
                </a:lnTo>
                <a:lnTo>
                  <a:pt x="6400" y="13042"/>
                </a:lnTo>
                <a:lnTo>
                  <a:pt x="6448" y="13140"/>
                </a:lnTo>
                <a:lnTo>
                  <a:pt x="6570" y="13286"/>
                </a:lnTo>
                <a:lnTo>
                  <a:pt x="6716" y="13432"/>
                </a:lnTo>
                <a:lnTo>
                  <a:pt x="6862" y="13553"/>
                </a:lnTo>
                <a:lnTo>
                  <a:pt x="7032" y="13675"/>
                </a:lnTo>
                <a:lnTo>
                  <a:pt x="7032" y="13675"/>
                </a:lnTo>
                <a:lnTo>
                  <a:pt x="6619" y="13578"/>
                </a:lnTo>
                <a:lnTo>
                  <a:pt x="6229" y="13456"/>
                </a:lnTo>
                <a:lnTo>
                  <a:pt x="5864" y="13334"/>
                </a:lnTo>
                <a:lnTo>
                  <a:pt x="5670" y="13286"/>
                </a:lnTo>
                <a:lnTo>
                  <a:pt x="5475" y="13261"/>
                </a:lnTo>
                <a:lnTo>
                  <a:pt x="5280" y="13237"/>
                </a:lnTo>
                <a:lnTo>
                  <a:pt x="5086" y="13261"/>
                </a:lnTo>
                <a:lnTo>
                  <a:pt x="4988" y="13286"/>
                </a:lnTo>
                <a:lnTo>
                  <a:pt x="4915" y="13334"/>
                </a:lnTo>
                <a:lnTo>
                  <a:pt x="4842" y="13407"/>
                </a:lnTo>
                <a:lnTo>
                  <a:pt x="4818" y="13505"/>
                </a:lnTo>
                <a:lnTo>
                  <a:pt x="4672" y="13651"/>
                </a:lnTo>
                <a:lnTo>
                  <a:pt x="4502" y="13797"/>
                </a:lnTo>
                <a:lnTo>
                  <a:pt x="4331" y="13943"/>
                </a:lnTo>
                <a:lnTo>
                  <a:pt x="4161" y="14064"/>
                </a:lnTo>
                <a:lnTo>
                  <a:pt x="3869" y="14259"/>
                </a:lnTo>
                <a:lnTo>
                  <a:pt x="3553" y="14405"/>
                </a:lnTo>
                <a:lnTo>
                  <a:pt x="3212" y="14551"/>
                </a:lnTo>
                <a:lnTo>
                  <a:pt x="2896" y="14648"/>
                </a:lnTo>
                <a:lnTo>
                  <a:pt x="2555" y="14745"/>
                </a:lnTo>
                <a:lnTo>
                  <a:pt x="2190" y="14818"/>
                </a:lnTo>
                <a:lnTo>
                  <a:pt x="1825" y="14867"/>
                </a:lnTo>
                <a:lnTo>
                  <a:pt x="1485" y="14891"/>
                </a:lnTo>
                <a:lnTo>
                  <a:pt x="1314" y="14891"/>
                </a:lnTo>
                <a:lnTo>
                  <a:pt x="1144" y="14867"/>
                </a:lnTo>
                <a:lnTo>
                  <a:pt x="1436" y="14672"/>
                </a:lnTo>
                <a:lnTo>
                  <a:pt x="1728" y="14453"/>
                </a:lnTo>
                <a:lnTo>
                  <a:pt x="1996" y="14210"/>
                </a:lnTo>
                <a:lnTo>
                  <a:pt x="2239" y="13991"/>
                </a:lnTo>
                <a:lnTo>
                  <a:pt x="2604" y="13626"/>
                </a:lnTo>
                <a:lnTo>
                  <a:pt x="2774" y="13432"/>
                </a:lnTo>
                <a:lnTo>
                  <a:pt x="2944" y="13188"/>
                </a:lnTo>
                <a:lnTo>
                  <a:pt x="3066" y="12945"/>
                </a:lnTo>
                <a:lnTo>
                  <a:pt x="3163" y="12702"/>
                </a:lnTo>
                <a:lnTo>
                  <a:pt x="3212" y="12458"/>
                </a:lnTo>
                <a:lnTo>
                  <a:pt x="3212" y="12337"/>
                </a:lnTo>
                <a:lnTo>
                  <a:pt x="3212" y="12215"/>
                </a:lnTo>
                <a:lnTo>
                  <a:pt x="3236" y="12118"/>
                </a:lnTo>
                <a:lnTo>
                  <a:pt x="3212" y="12045"/>
                </a:lnTo>
                <a:lnTo>
                  <a:pt x="3188" y="11972"/>
                </a:lnTo>
                <a:lnTo>
                  <a:pt x="3115" y="11923"/>
                </a:lnTo>
                <a:lnTo>
                  <a:pt x="2920" y="11826"/>
                </a:lnTo>
                <a:lnTo>
                  <a:pt x="2750" y="11704"/>
                </a:lnTo>
                <a:lnTo>
                  <a:pt x="2409" y="11461"/>
                </a:lnTo>
                <a:lnTo>
                  <a:pt x="2117" y="11169"/>
                </a:lnTo>
                <a:lnTo>
                  <a:pt x="1850" y="10852"/>
                </a:lnTo>
                <a:lnTo>
                  <a:pt x="1631" y="10512"/>
                </a:lnTo>
                <a:lnTo>
                  <a:pt x="1412" y="10147"/>
                </a:lnTo>
                <a:lnTo>
                  <a:pt x="1241" y="9757"/>
                </a:lnTo>
                <a:lnTo>
                  <a:pt x="1095" y="9368"/>
                </a:lnTo>
                <a:lnTo>
                  <a:pt x="949" y="8979"/>
                </a:lnTo>
                <a:lnTo>
                  <a:pt x="828" y="8565"/>
                </a:lnTo>
                <a:lnTo>
                  <a:pt x="755" y="8127"/>
                </a:lnTo>
                <a:lnTo>
                  <a:pt x="682" y="7689"/>
                </a:lnTo>
                <a:lnTo>
                  <a:pt x="657" y="7251"/>
                </a:lnTo>
                <a:lnTo>
                  <a:pt x="657" y="6837"/>
                </a:lnTo>
                <a:lnTo>
                  <a:pt x="706" y="6399"/>
                </a:lnTo>
                <a:lnTo>
                  <a:pt x="803" y="5986"/>
                </a:lnTo>
                <a:lnTo>
                  <a:pt x="925" y="5548"/>
                </a:lnTo>
                <a:lnTo>
                  <a:pt x="1120" y="5110"/>
                </a:lnTo>
                <a:lnTo>
                  <a:pt x="1339" y="4696"/>
                </a:lnTo>
                <a:lnTo>
                  <a:pt x="1606" y="4307"/>
                </a:lnTo>
                <a:lnTo>
                  <a:pt x="1898" y="3869"/>
                </a:lnTo>
                <a:lnTo>
                  <a:pt x="2166" y="3431"/>
                </a:lnTo>
                <a:lnTo>
                  <a:pt x="2434" y="3017"/>
                </a:lnTo>
                <a:lnTo>
                  <a:pt x="2604" y="2823"/>
                </a:lnTo>
                <a:lnTo>
                  <a:pt x="2774" y="2628"/>
                </a:lnTo>
                <a:lnTo>
                  <a:pt x="3115" y="2336"/>
                </a:lnTo>
                <a:lnTo>
                  <a:pt x="3431" y="2068"/>
                </a:lnTo>
                <a:lnTo>
                  <a:pt x="3772" y="1825"/>
                </a:lnTo>
                <a:lnTo>
                  <a:pt x="4137" y="1582"/>
                </a:lnTo>
                <a:lnTo>
                  <a:pt x="4502" y="1387"/>
                </a:lnTo>
                <a:lnTo>
                  <a:pt x="4867" y="1192"/>
                </a:lnTo>
                <a:lnTo>
                  <a:pt x="5256" y="1046"/>
                </a:lnTo>
                <a:lnTo>
                  <a:pt x="5670" y="900"/>
                </a:lnTo>
                <a:lnTo>
                  <a:pt x="6083" y="803"/>
                </a:lnTo>
                <a:lnTo>
                  <a:pt x="6497" y="706"/>
                </a:lnTo>
                <a:lnTo>
                  <a:pt x="6935" y="633"/>
                </a:lnTo>
                <a:lnTo>
                  <a:pt x="7373" y="584"/>
                </a:lnTo>
                <a:lnTo>
                  <a:pt x="7811" y="535"/>
                </a:lnTo>
                <a:lnTo>
                  <a:pt x="8249" y="511"/>
                </a:lnTo>
                <a:close/>
                <a:moveTo>
                  <a:pt x="8444" y="0"/>
                </a:moveTo>
                <a:lnTo>
                  <a:pt x="7641" y="24"/>
                </a:lnTo>
                <a:lnTo>
                  <a:pt x="6838" y="122"/>
                </a:lnTo>
                <a:lnTo>
                  <a:pt x="6351" y="195"/>
                </a:lnTo>
                <a:lnTo>
                  <a:pt x="5889" y="292"/>
                </a:lnTo>
                <a:lnTo>
                  <a:pt x="5426" y="414"/>
                </a:lnTo>
                <a:lnTo>
                  <a:pt x="4964" y="560"/>
                </a:lnTo>
                <a:lnTo>
                  <a:pt x="4502" y="730"/>
                </a:lnTo>
                <a:lnTo>
                  <a:pt x="4088" y="949"/>
                </a:lnTo>
                <a:lnTo>
                  <a:pt x="3674" y="1217"/>
                </a:lnTo>
                <a:lnTo>
                  <a:pt x="3285" y="1509"/>
                </a:lnTo>
                <a:lnTo>
                  <a:pt x="2823" y="1922"/>
                </a:lnTo>
                <a:lnTo>
                  <a:pt x="2385" y="2312"/>
                </a:lnTo>
                <a:lnTo>
                  <a:pt x="2166" y="2531"/>
                </a:lnTo>
                <a:lnTo>
                  <a:pt x="1947" y="2725"/>
                </a:lnTo>
                <a:lnTo>
                  <a:pt x="1752" y="2969"/>
                </a:lnTo>
                <a:lnTo>
                  <a:pt x="1582" y="3212"/>
                </a:lnTo>
                <a:lnTo>
                  <a:pt x="1266" y="3723"/>
                </a:lnTo>
                <a:lnTo>
                  <a:pt x="974" y="4283"/>
                </a:lnTo>
                <a:lnTo>
                  <a:pt x="682" y="4842"/>
                </a:lnTo>
                <a:lnTo>
                  <a:pt x="438" y="5402"/>
                </a:lnTo>
                <a:lnTo>
                  <a:pt x="341" y="5645"/>
                </a:lnTo>
                <a:lnTo>
                  <a:pt x="268" y="5889"/>
                </a:lnTo>
                <a:lnTo>
                  <a:pt x="195" y="6132"/>
                </a:lnTo>
                <a:lnTo>
                  <a:pt x="146" y="6375"/>
                </a:lnTo>
                <a:lnTo>
                  <a:pt x="122" y="6886"/>
                </a:lnTo>
                <a:lnTo>
                  <a:pt x="122" y="7397"/>
                </a:lnTo>
                <a:lnTo>
                  <a:pt x="171" y="7908"/>
                </a:lnTo>
                <a:lnTo>
                  <a:pt x="268" y="8419"/>
                </a:lnTo>
                <a:lnTo>
                  <a:pt x="390" y="8906"/>
                </a:lnTo>
                <a:lnTo>
                  <a:pt x="536" y="9392"/>
                </a:lnTo>
                <a:lnTo>
                  <a:pt x="682" y="9830"/>
                </a:lnTo>
                <a:lnTo>
                  <a:pt x="876" y="10244"/>
                </a:lnTo>
                <a:lnTo>
                  <a:pt x="1095" y="10658"/>
                </a:lnTo>
                <a:lnTo>
                  <a:pt x="1339" y="11047"/>
                </a:lnTo>
                <a:lnTo>
                  <a:pt x="1631" y="11412"/>
                </a:lnTo>
                <a:lnTo>
                  <a:pt x="1947" y="11728"/>
                </a:lnTo>
                <a:lnTo>
                  <a:pt x="2117" y="11874"/>
                </a:lnTo>
                <a:lnTo>
                  <a:pt x="2312" y="12020"/>
                </a:lnTo>
                <a:lnTo>
                  <a:pt x="2507" y="12142"/>
                </a:lnTo>
                <a:lnTo>
                  <a:pt x="2701" y="12239"/>
                </a:lnTo>
                <a:lnTo>
                  <a:pt x="2677" y="12458"/>
                </a:lnTo>
                <a:lnTo>
                  <a:pt x="2604" y="12653"/>
                </a:lnTo>
                <a:lnTo>
                  <a:pt x="2482" y="12848"/>
                </a:lnTo>
                <a:lnTo>
                  <a:pt x="2361" y="13042"/>
                </a:lnTo>
                <a:lnTo>
                  <a:pt x="2215" y="13213"/>
                </a:lnTo>
                <a:lnTo>
                  <a:pt x="2069" y="13359"/>
                </a:lnTo>
                <a:lnTo>
                  <a:pt x="1752" y="13675"/>
                </a:lnTo>
                <a:lnTo>
                  <a:pt x="1412" y="13967"/>
                </a:lnTo>
                <a:lnTo>
                  <a:pt x="1047" y="14259"/>
                </a:lnTo>
                <a:lnTo>
                  <a:pt x="828" y="14381"/>
                </a:lnTo>
                <a:lnTo>
                  <a:pt x="633" y="14478"/>
                </a:lnTo>
                <a:lnTo>
                  <a:pt x="414" y="14575"/>
                </a:lnTo>
                <a:lnTo>
                  <a:pt x="195" y="14648"/>
                </a:lnTo>
                <a:lnTo>
                  <a:pt x="98" y="14697"/>
                </a:lnTo>
                <a:lnTo>
                  <a:pt x="25" y="14794"/>
                </a:lnTo>
                <a:lnTo>
                  <a:pt x="0" y="14891"/>
                </a:lnTo>
                <a:lnTo>
                  <a:pt x="25" y="14989"/>
                </a:lnTo>
                <a:lnTo>
                  <a:pt x="49" y="15086"/>
                </a:lnTo>
                <a:lnTo>
                  <a:pt x="146" y="15159"/>
                </a:lnTo>
                <a:lnTo>
                  <a:pt x="244" y="15208"/>
                </a:lnTo>
                <a:lnTo>
                  <a:pt x="365" y="15208"/>
                </a:lnTo>
                <a:lnTo>
                  <a:pt x="414" y="15183"/>
                </a:lnTo>
                <a:lnTo>
                  <a:pt x="560" y="15256"/>
                </a:lnTo>
                <a:lnTo>
                  <a:pt x="682" y="15305"/>
                </a:lnTo>
                <a:lnTo>
                  <a:pt x="998" y="15378"/>
                </a:lnTo>
                <a:lnTo>
                  <a:pt x="1314" y="15402"/>
                </a:lnTo>
                <a:lnTo>
                  <a:pt x="1679" y="15402"/>
                </a:lnTo>
                <a:lnTo>
                  <a:pt x="2020" y="15354"/>
                </a:lnTo>
                <a:lnTo>
                  <a:pt x="2336" y="15305"/>
                </a:lnTo>
                <a:lnTo>
                  <a:pt x="2896" y="15183"/>
                </a:lnTo>
                <a:lnTo>
                  <a:pt x="3261" y="15062"/>
                </a:lnTo>
                <a:lnTo>
                  <a:pt x="3626" y="14916"/>
                </a:lnTo>
                <a:lnTo>
                  <a:pt x="3991" y="14770"/>
                </a:lnTo>
                <a:lnTo>
                  <a:pt x="4331" y="14575"/>
                </a:lnTo>
                <a:lnTo>
                  <a:pt x="4575" y="14429"/>
                </a:lnTo>
                <a:lnTo>
                  <a:pt x="4818" y="14259"/>
                </a:lnTo>
                <a:lnTo>
                  <a:pt x="5037" y="14040"/>
                </a:lnTo>
                <a:lnTo>
                  <a:pt x="5134" y="13918"/>
                </a:lnTo>
                <a:lnTo>
                  <a:pt x="5207" y="13797"/>
                </a:lnTo>
                <a:lnTo>
                  <a:pt x="5426" y="13821"/>
                </a:lnTo>
                <a:lnTo>
                  <a:pt x="5645" y="13845"/>
                </a:lnTo>
                <a:lnTo>
                  <a:pt x="6059" y="13967"/>
                </a:lnTo>
                <a:lnTo>
                  <a:pt x="6497" y="14113"/>
                </a:lnTo>
                <a:lnTo>
                  <a:pt x="6692" y="14186"/>
                </a:lnTo>
                <a:lnTo>
                  <a:pt x="6911" y="14235"/>
                </a:lnTo>
                <a:lnTo>
                  <a:pt x="7178" y="14283"/>
                </a:lnTo>
                <a:lnTo>
                  <a:pt x="7446" y="14308"/>
                </a:lnTo>
                <a:lnTo>
                  <a:pt x="7981" y="14332"/>
                </a:lnTo>
                <a:lnTo>
                  <a:pt x="8517" y="14308"/>
                </a:lnTo>
                <a:lnTo>
                  <a:pt x="9052" y="14259"/>
                </a:lnTo>
                <a:lnTo>
                  <a:pt x="9490" y="14210"/>
                </a:lnTo>
                <a:lnTo>
                  <a:pt x="9952" y="14137"/>
                </a:lnTo>
                <a:lnTo>
                  <a:pt x="10390" y="14040"/>
                </a:lnTo>
                <a:lnTo>
                  <a:pt x="10828" y="13918"/>
                </a:lnTo>
                <a:lnTo>
                  <a:pt x="11266" y="13797"/>
                </a:lnTo>
                <a:lnTo>
                  <a:pt x="11680" y="13651"/>
                </a:lnTo>
                <a:lnTo>
                  <a:pt x="12093" y="13480"/>
                </a:lnTo>
                <a:lnTo>
                  <a:pt x="12507" y="13286"/>
                </a:lnTo>
                <a:lnTo>
                  <a:pt x="12921" y="13067"/>
                </a:lnTo>
                <a:lnTo>
                  <a:pt x="13310" y="12823"/>
                </a:lnTo>
                <a:lnTo>
                  <a:pt x="13699" y="12556"/>
                </a:lnTo>
                <a:lnTo>
                  <a:pt x="14089" y="12264"/>
                </a:lnTo>
                <a:lnTo>
                  <a:pt x="14429" y="11947"/>
                </a:lnTo>
                <a:lnTo>
                  <a:pt x="14770" y="11607"/>
                </a:lnTo>
                <a:lnTo>
                  <a:pt x="15111" y="11266"/>
                </a:lnTo>
                <a:lnTo>
                  <a:pt x="15403" y="10901"/>
                </a:lnTo>
                <a:lnTo>
                  <a:pt x="15670" y="10512"/>
                </a:lnTo>
                <a:lnTo>
                  <a:pt x="15914" y="10098"/>
                </a:lnTo>
                <a:lnTo>
                  <a:pt x="16133" y="9684"/>
                </a:lnTo>
                <a:lnTo>
                  <a:pt x="16327" y="9246"/>
                </a:lnTo>
                <a:lnTo>
                  <a:pt x="16473" y="8808"/>
                </a:lnTo>
                <a:lnTo>
                  <a:pt x="16595" y="8346"/>
                </a:lnTo>
                <a:lnTo>
                  <a:pt x="16668" y="7884"/>
                </a:lnTo>
                <a:lnTo>
                  <a:pt x="16717" y="7421"/>
                </a:lnTo>
                <a:lnTo>
                  <a:pt x="16717" y="7178"/>
                </a:lnTo>
                <a:lnTo>
                  <a:pt x="16692" y="6959"/>
                </a:lnTo>
                <a:lnTo>
                  <a:pt x="16595" y="6497"/>
                </a:lnTo>
                <a:lnTo>
                  <a:pt x="16473" y="6035"/>
                </a:lnTo>
                <a:lnTo>
                  <a:pt x="16352" y="5597"/>
                </a:lnTo>
                <a:lnTo>
                  <a:pt x="16206" y="5134"/>
                </a:lnTo>
                <a:lnTo>
                  <a:pt x="16084" y="4672"/>
                </a:lnTo>
                <a:lnTo>
                  <a:pt x="15962" y="4210"/>
                </a:lnTo>
                <a:lnTo>
                  <a:pt x="15792" y="3772"/>
                </a:lnTo>
                <a:lnTo>
                  <a:pt x="15597" y="3358"/>
                </a:lnTo>
                <a:lnTo>
                  <a:pt x="15354" y="2993"/>
                </a:lnTo>
                <a:lnTo>
                  <a:pt x="15062" y="2652"/>
                </a:lnTo>
                <a:lnTo>
                  <a:pt x="14770" y="2336"/>
                </a:lnTo>
                <a:lnTo>
                  <a:pt x="14429" y="2044"/>
                </a:lnTo>
                <a:lnTo>
                  <a:pt x="14089" y="1776"/>
                </a:lnTo>
                <a:lnTo>
                  <a:pt x="13724" y="1509"/>
                </a:lnTo>
                <a:lnTo>
                  <a:pt x="13334" y="1265"/>
                </a:lnTo>
                <a:lnTo>
                  <a:pt x="12969" y="1046"/>
                </a:lnTo>
                <a:lnTo>
                  <a:pt x="12580" y="827"/>
                </a:lnTo>
                <a:lnTo>
                  <a:pt x="12166" y="633"/>
                </a:lnTo>
                <a:lnTo>
                  <a:pt x="11777" y="487"/>
                </a:lnTo>
                <a:lnTo>
                  <a:pt x="11363" y="341"/>
                </a:lnTo>
                <a:lnTo>
                  <a:pt x="10950" y="219"/>
                </a:lnTo>
                <a:lnTo>
                  <a:pt x="10512" y="146"/>
                </a:lnTo>
                <a:lnTo>
                  <a:pt x="10074" y="73"/>
                </a:lnTo>
                <a:lnTo>
                  <a:pt x="9271" y="0"/>
                </a:lnTo>
                <a:close/>
              </a:path>
            </a:pathLst>
          </a:custGeom>
          <a:solidFill>
            <a:srgbClr val="2A95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A95B7"/>
              </a:solidFill>
            </a:endParaRPr>
          </a:p>
        </p:txBody>
      </p:sp>
      <p:sp>
        <p:nvSpPr>
          <p:cNvPr id="270" name="Google Shape;270;p3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Dette ønsker jeg å presentere for dere..</a:t>
            </a:r>
            <a:br>
              <a:rPr lang="en" dirty="0"/>
            </a:br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2"/>
          </p:nvPr>
        </p:nvSpPr>
        <p:spPr>
          <a:xfrm>
            <a:off x="1049500" y="1425750"/>
            <a:ext cx="3259200" cy="1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100" dirty="0">
                <a:solidFill>
                  <a:srgbClr val="2A95B7"/>
                </a:solidFill>
              </a:rPr>
              <a:t>Teoretisk bakteppe og styringsdokumenter</a:t>
            </a:r>
          </a:p>
          <a:p>
            <a:pPr marL="0" indent="0">
              <a:buNone/>
            </a:pPr>
            <a:r>
              <a:rPr lang="nb-NO" sz="1100" dirty="0">
                <a:solidFill>
                  <a:srgbClr val="666666"/>
                </a:solidFill>
              </a:rPr>
              <a:t>Statlige styringsdokumenter (9A) </a:t>
            </a:r>
          </a:p>
          <a:p>
            <a:pPr marL="0" indent="0">
              <a:buNone/>
            </a:pPr>
            <a:r>
              <a:rPr lang="nb-NO" sz="1100" dirty="0">
                <a:solidFill>
                  <a:srgbClr val="666666"/>
                </a:solidFill>
              </a:rPr>
              <a:t>Aktuelle teoretikere og hvordan deres syn kan integreres i  en skolesetting</a:t>
            </a:r>
          </a:p>
          <a:p>
            <a:pPr marL="0" indent="0">
              <a:buNone/>
            </a:pPr>
            <a:r>
              <a:rPr lang="nb-NO" sz="1100" dirty="0">
                <a:solidFill>
                  <a:srgbClr val="666666"/>
                </a:solidFill>
              </a:rPr>
              <a:t>Veikart ved bekymring og aktivitetsplikt</a:t>
            </a:r>
          </a:p>
          <a:p>
            <a:pPr marL="0" indent="0">
              <a:buNone/>
            </a:pPr>
            <a:r>
              <a:rPr lang="nb-NO" sz="1100" dirty="0">
                <a:solidFill>
                  <a:srgbClr val="666666"/>
                </a:solidFill>
              </a:rPr>
              <a:t>Forutsetninger for læring</a:t>
            </a:r>
          </a:p>
          <a:p>
            <a:pPr marL="0" indent="0">
              <a:buNone/>
            </a:pPr>
            <a:endParaRPr lang="nb-NO" sz="11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4491975" y="1425750"/>
            <a:ext cx="3403500" cy="17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100" dirty="0">
                <a:solidFill>
                  <a:srgbClr val="2A95B7"/>
                </a:solidFill>
              </a:rPr>
              <a:t>Elevforutsetninger</a:t>
            </a:r>
            <a:endParaRPr lang="nb-NO"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b-NO" sz="1100" dirty="0"/>
              <a:t>Nevrotypiske – nevroatypiske – skolevegring – rus- traume. Manifestert gjennom adferdsendring</a:t>
            </a:r>
            <a:endParaRPr sz="11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dirty="0"/>
              <a:t>Tilpasset opplæring og spes.ped.</a:t>
            </a:r>
          </a:p>
          <a:p>
            <a:pPr marL="0" indent="0">
              <a:buNone/>
            </a:pPr>
            <a:r>
              <a:rPr lang="en" sz="1100" dirty="0"/>
              <a:t>Fellesorientering og relasjonskompetanse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1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2"/>
          </p:nvPr>
        </p:nvSpPr>
        <p:spPr>
          <a:xfrm>
            <a:off x="1600875" y="3448725"/>
            <a:ext cx="5837400" cy="8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000" dirty="0">
              <a:solidFill>
                <a:srgbClr val="666666"/>
              </a:solidFill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1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Styringsdokumenter</a:t>
            </a:r>
            <a:endParaRPr dirty="0"/>
          </a:p>
        </p:txBody>
      </p:sp>
      <p:sp>
        <p:nvSpPr>
          <p:cNvPr id="380" name="Google Shape;380;p41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1174725" y="1462300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Opplæringsloven</a:t>
            </a:r>
            <a:endParaRPr b="1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Alle elever har rett til et trygt og godt skolemiljø</a:t>
            </a:r>
          </a:p>
        </p:txBody>
      </p:sp>
      <p:sp>
        <p:nvSpPr>
          <p:cNvPr id="382" name="Google Shape;382;p41"/>
          <p:cNvSpPr/>
          <p:nvPr/>
        </p:nvSpPr>
        <p:spPr>
          <a:xfrm>
            <a:off x="4649081" y="1462300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FNs barnekonvensjon</a:t>
            </a:r>
            <a:endParaRPr b="1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Barnets rett til å gi uttrykk for sin mening</a:t>
            </a: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Tanke- samvittighets og religionsfrihet</a:t>
            </a:r>
            <a:endParaRPr sz="1200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3" name="Google Shape;383;p41"/>
          <p:cNvSpPr/>
          <p:nvPr/>
        </p:nvSpPr>
        <p:spPr>
          <a:xfrm>
            <a:off x="1174725" y="2857091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For barnets beste</a:t>
            </a:r>
            <a:endParaRPr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Barneloven</a:t>
            </a:r>
            <a:endParaRPr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4" name="Google Shape;384;p41"/>
          <p:cNvSpPr/>
          <p:nvPr/>
        </p:nvSpPr>
        <p:spPr>
          <a:xfrm>
            <a:off x="4649081" y="2857091"/>
            <a:ext cx="3336300" cy="125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b-NO" sz="1200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Overordnede mål: Identitet, kulturelt mangfold, livsmestring og sosial læring</a:t>
            </a:r>
            <a:endParaRPr sz="1200"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Læreplan</a:t>
            </a:r>
            <a:endParaRPr dirty="0">
              <a:solidFill>
                <a:schemeClr val="dk1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85" name="Google Shape;385;p41"/>
          <p:cNvSpPr/>
          <p:nvPr/>
        </p:nvSpPr>
        <p:spPr>
          <a:xfrm>
            <a:off x="3553346" y="1759730"/>
            <a:ext cx="1917300" cy="1917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41"/>
          <p:cNvSpPr/>
          <p:nvPr/>
        </p:nvSpPr>
        <p:spPr>
          <a:xfrm rot="5400000">
            <a:off x="3691450" y="1759730"/>
            <a:ext cx="1917300" cy="1917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1"/>
          <p:cNvSpPr/>
          <p:nvPr/>
        </p:nvSpPr>
        <p:spPr>
          <a:xfrm rot="10800000">
            <a:off x="3691450" y="1898898"/>
            <a:ext cx="1917300" cy="1917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1"/>
          <p:cNvSpPr/>
          <p:nvPr/>
        </p:nvSpPr>
        <p:spPr>
          <a:xfrm rot="-5400000">
            <a:off x="3553346" y="1898898"/>
            <a:ext cx="1917300" cy="19173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41"/>
          <p:cNvSpPr/>
          <p:nvPr/>
        </p:nvSpPr>
        <p:spPr>
          <a:xfrm>
            <a:off x="4064258" y="2159638"/>
            <a:ext cx="369595" cy="34486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b-NO" b="1" dirty="0">
                <a:solidFill>
                  <a:schemeClr val="lt1"/>
                </a:solidFill>
                <a:latin typeface="Patrick Hand SC"/>
              </a:rPr>
              <a:t>9a</a:t>
            </a:r>
            <a:endParaRPr b="1" i="0" dirty="0">
              <a:ln>
                <a:noFill/>
              </a:ln>
              <a:solidFill>
                <a:schemeClr val="lt1"/>
              </a:solidFill>
              <a:latin typeface="Patrick Hand SC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4869825" y="2165761"/>
            <a:ext cx="353437" cy="40598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b-NO" b="1" dirty="0">
                <a:solidFill>
                  <a:schemeClr val="lt1"/>
                </a:solidFill>
                <a:latin typeface="Patrick Hand SC"/>
              </a:rPr>
              <a:t>FN</a:t>
            </a:r>
            <a:endParaRPr b="1" i="0" dirty="0">
              <a:ln>
                <a:noFill/>
              </a:ln>
              <a:solidFill>
                <a:schemeClr val="lt1"/>
              </a:solidFill>
              <a:latin typeface="Patrick Hand SC"/>
            </a:endParaRPr>
          </a:p>
        </p:txBody>
      </p:sp>
      <p:sp>
        <p:nvSpPr>
          <p:cNvPr id="391" name="Google Shape;391;p41"/>
          <p:cNvSpPr/>
          <p:nvPr/>
        </p:nvSpPr>
        <p:spPr>
          <a:xfrm>
            <a:off x="4036825" y="2995878"/>
            <a:ext cx="397028" cy="3881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b-NO" b="1" dirty="0">
                <a:solidFill>
                  <a:schemeClr val="lt1"/>
                </a:solidFill>
                <a:latin typeface="Patrick Hand SC"/>
              </a:rPr>
              <a:t>lov</a:t>
            </a:r>
            <a:endParaRPr b="1" i="0" dirty="0">
              <a:ln>
                <a:noFill/>
              </a:ln>
              <a:solidFill>
                <a:schemeClr val="lt1"/>
              </a:solidFill>
              <a:latin typeface="Patrick Hand SC"/>
            </a:endParaRPr>
          </a:p>
        </p:txBody>
      </p:sp>
      <p:sp>
        <p:nvSpPr>
          <p:cNvPr id="392" name="Google Shape;392;p41"/>
          <p:cNvSpPr/>
          <p:nvPr/>
        </p:nvSpPr>
        <p:spPr>
          <a:xfrm>
            <a:off x="4856400" y="2968145"/>
            <a:ext cx="523619" cy="41585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nb-NO" b="1" dirty="0">
                <a:solidFill>
                  <a:schemeClr val="lt1"/>
                </a:solidFill>
                <a:latin typeface="Patrick Hand SC"/>
              </a:rPr>
              <a:t>LK20</a:t>
            </a:r>
            <a:endParaRPr b="1" i="0" dirty="0">
              <a:ln>
                <a:noFill/>
              </a:ln>
              <a:solidFill>
                <a:schemeClr val="lt1"/>
              </a:solidFill>
              <a:latin typeface="Patrick Hand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4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Vårt teoretiske TEAM</a:t>
            </a:r>
            <a:endParaRPr dirty="0"/>
          </a:p>
        </p:txBody>
      </p:sp>
      <p:sp>
        <p:nvSpPr>
          <p:cNvPr id="448" name="Google Shape;448;p44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50" name="Google Shape;450;p44"/>
          <p:cNvSpPr txBox="1"/>
          <p:nvPr/>
        </p:nvSpPr>
        <p:spPr>
          <a:xfrm>
            <a:off x="86032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Pierre Bourdieu</a:t>
            </a:r>
            <a:br>
              <a:rPr lang="en" dirty="0">
                <a:latin typeface="Sniglet"/>
                <a:ea typeface="Sniglet"/>
                <a:cs typeface="Sniglet"/>
                <a:sym typeface="Sniglet"/>
              </a:rPr>
            </a:br>
            <a:r>
              <a:rPr lang="en" sz="8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Det sosiale felt</a:t>
            </a:r>
            <a:endParaRPr sz="8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b-NO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Habitus og kapital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2" name="Google Shape;452;p44"/>
          <p:cNvSpPr txBox="1"/>
          <p:nvPr/>
        </p:nvSpPr>
        <p:spPr>
          <a:xfrm>
            <a:off x="284005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Jean Piaget </a:t>
            </a:r>
            <a:br>
              <a:rPr lang="en" dirty="0">
                <a:latin typeface="Sniglet"/>
                <a:ea typeface="Sniglet"/>
                <a:cs typeface="Sniglet"/>
                <a:sym typeface="Sniglet"/>
              </a:rPr>
            </a:br>
            <a:r>
              <a:rPr lang="nb-NO" sz="8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Utviklingsfaser</a:t>
            </a:r>
            <a:endParaRPr sz="8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b-NO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Skjema, grenseoverskridende læring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4" name="Google Shape;454;p44"/>
          <p:cNvSpPr txBox="1"/>
          <p:nvPr/>
        </p:nvSpPr>
        <p:spPr>
          <a:xfrm>
            <a:off x="4819775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Basil Bernstein</a:t>
            </a:r>
            <a:br>
              <a:rPr lang="en" dirty="0">
                <a:latin typeface="Sniglet"/>
                <a:ea typeface="Sniglet"/>
                <a:cs typeface="Sniglet"/>
                <a:sym typeface="Sniglet"/>
              </a:rPr>
            </a:br>
            <a:r>
              <a:rPr lang="nb-NO" sz="8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Sosiale koder</a:t>
            </a:r>
            <a:endParaRPr sz="8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b-NO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Tolke og produsere kommunikasjon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456" name="Google Shape;456;p44"/>
          <p:cNvSpPr txBox="1"/>
          <p:nvPr/>
        </p:nvSpPr>
        <p:spPr>
          <a:xfrm>
            <a:off x="6799500" y="31504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rPr>
              <a:t>Erving Goffman</a:t>
            </a:r>
            <a:br>
              <a:rPr lang="en" dirty="0">
                <a:latin typeface="Sniglet"/>
                <a:ea typeface="Sniglet"/>
                <a:cs typeface="Sniglet"/>
                <a:sym typeface="Sniglet"/>
              </a:rPr>
            </a:br>
            <a:r>
              <a:rPr lang="nb-NO" sz="8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Skuespillet</a:t>
            </a:r>
            <a:endParaRPr sz="8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nb-NO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Frontstage-Backstage og sosiale masker</a:t>
            </a:r>
            <a:endParaRPr dirty="0">
              <a:latin typeface="Sniglet"/>
              <a:ea typeface="Sniglet"/>
              <a:cs typeface="Sniglet"/>
              <a:sym typeface="Sniglet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 dirty="0">
              <a:latin typeface="Sniglet"/>
              <a:ea typeface="Sniglet"/>
              <a:cs typeface="Sniglet"/>
              <a:sym typeface="Sniglet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B4D4505-3155-27A8-C3C6-D2DEA37F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573" y="1311627"/>
            <a:ext cx="1219927" cy="17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ean Piaget – Wikipedia">
            <a:extLst>
              <a:ext uri="{FF2B5EF4-FFF2-40B4-BE49-F238E27FC236}">
                <a16:creationId xmlns:a16="http://schemas.microsoft.com/office/drawing/2014/main" id="{07A32D90-8376-CC81-F5E6-C77ED3C8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086" y="1294575"/>
            <a:ext cx="1108486" cy="185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rformance Magazine Bernstein, Basil (1924–2000 ...">
            <a:extLst>
              <a:ext uri="{FF2B5EF4-FFF2-40B4-BE49-F238E27FC236}">
                <a16:creationId xmlns:a16="http://schemas.microsoft.com/office/drawing/2014/main" id="{C5AC3E7C-5903-CE23-F97D-DE5E29ADF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133" y="1311627"/>
            <a:ext cx="1196266" cy="1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Erving Goffman - Erving Goffman | Facebook">
            <a:extLst>
              <a:ext uri="{FF2B5EF4-FFF2-40B4-BE49-F238E27FC236}">
                <a16:creationId xmlns:a16="http://schemas.microsoft.com/office/drawing/2014/main" id="{6F44095E-499D-F691-A045-F1730CAF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16" y="1294574"/>
            <a:ext cx="1235158" cy="17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Anerkjennelse – Et sosialt behov og drivkraft</a:t>
            </a:r>
            <a:endParaRPr dirty="0"/>
          </a:p>
        </p:txBody>
      </p:sp>
      <p:sp>
        <p:nvSpPr>
          <p:cNvPr id="187" name="Google Shape;187;p28"/>
          <p:cNvSpPr/>
          <p:nvPr/>
        </p:nvSpPr>
        <p:spPr>
          <a:xfrm>
            <a:off x="1130925" y="1909250"/>
            <a:ext cx="2409600" cy="1325100"/>
          </a:xfrm>
          <a:prstGeom prst="homePlate">
            <a:avLst>
              <a:gd name="adj" fmla="val 30129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Sosial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8" name="Google Shape;188;p28"/>
          <p:cNvSpPr/>
          <p:nvPr/>
        </p:nvSpPr>
        <p:spPr>
          <a:xfrm>
            <a:off x="3296782" y="1909250"/>
            <a:ext cx="2455800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Kjærlighet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89" name="Google Shape;189;p28"/>
          <p:cNvSpPr/>
          <p:nvPr/>
        </p:nvSpPr>
        <p:spPr>
          <a:xfrm>
            <a:off x="5508978" y="1909250"/>
            <a:ext cx="2455800" cy="1325100"/>
          </a:xfrm>
          <a:prstGeom prst="chevron">
            <a:avLst>
              <a:gd name="adj" fmla="val 29853"/>
            </a:avLst>
          </a:prstGeom>
          <a:solidFill>
            <a:schemeClr val="lt1"/>
          </a:solidFill>
          <a:ln w="38100" cap="flat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rettferdig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6276E2C-F6E1-07A8-A5FC-44F92A294B75}"/>
              </a:ext>
            </a:extLst>
          </p:cNvPr>
          <p:cNvSpPr txBox="1"/>
          <p:nvPr/>
        </p:nvSpPr>
        <p:spPr>
          <a:xfrm>
            <a:off x="7052849" y="3597125"/>
            <a:ext cx="11384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/>
              <a:t>Jordet, Anerkjennelse i skolen. Teori basert på Axel Honneth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1049376" y="1045210"/>
            <a:ext cx="34179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Sosial interaksjon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Individets forhold til samfunnet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Sosiale institusjoners påvirkning av individet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" dirty="0"/>
              <a:t>Individuell opplevelse og tolkning av verden</a:t>
            </a:r>
            <a:endParaRPr dirty="0"/>
          </a:p>
        </p:txBody>
      </p:sp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dirty="0"/>
              <a:t>De brede penslers teoretiske likhet og brudd</a:t>
            </a:r>
            <a:endParaRPr dirty="0"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2"/>
          </p:nvPr>
        </p:nvSpPr>
        <p:spPr>
          <a:xfrm>
            <a:off x="4676726" y="966269"/>
            <a:ext cx="3393600" cy="27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nb-NO" dirty="0"/>
              <a:t>Goffman ser på hvordan vi representerer oss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nb-NO" dirty="0"/>
              <a:t>Piaget ser på kognitiv utvikling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nb-NO" dirty="0"/>
              <a:t>Bourdieu ser på hvordan kapitalen påvirker individuelle muligheter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15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3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Aktivitetsplikten</a:t>
            </a:r>
            <a:endParaRPr dirty="0"/>
          </a:p>
        </p:txBody>
      </p:sp>
      <p:sp>
        <p:nvSpPr>
          <p:cNvPr id="422" name="Google Shape;422;p4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423" name="Google Shape;423;p43"/>
          <p:cNvGrpSpPr/>
          <p:nvPr/>
        </p:nvGrpSpPr>
        <p:grpSpPr>
          <a:xfrm>
            <a:off x="1162231" y="1491903"/>
            <a:ext cx="2874879" cy="2584568"/>
            <a:chOff x="3778727" y="4460423"/>
            <a:chExt cx="720160" cy="647437"/>
          </a:xfrm>
        </p:grpSpPr>
        <p:sp>
          <p:nvSpPr>
            <p:cNvPr id="424" name="Google Shape;424;p43"/>
            <p:cNvSpPr/>
            <p:nvPr/>
          </p:nvSpPr>
          <p:spPr>
            <a:xfrm>
              <a:off x="3960527" y="490369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nb-NO" sz="1100" b="1" i="0" u="none" strike="noStrike" cap="none" dirty="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Sette inn egnede tiltak</a:t>
              </a:r>
              <a:endParaRPr sz="1100" b="1" i="0" u="none" strike="noStrike" cap="none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i="0" u="none" strike="noStrike" cap="none" dirty="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Evaluere</a:t>
              </a:r>
              <a:endParaRPr sz="1200" b="1" i="0" u="none" strike="noStrike" cap="none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Følge med</a:t>
              </a:r>
              <a:endParaRPr sz="1200" b="1" i="0" u="none" strike="noStrike" cap="none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Varsle</a:t>
              </a:r>
              <a:endParaRPr sz="1200" b="1" i="0" u="none" strike="noStrike" cap="none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Gripe inn</a:t>
              </a:r>
              <a:endParaRPr sz="1200" b="1" i="0" u="none" strike="noStrike" cap="none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29" name="Google Shape;429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 dirty="0">
                  <a:solidFill>
                    <a:schemeClr val="lt1"/>
                  </a:solidFill>
                  <a:latin typeface="Sniglet"/>
                  <a:ea typeface="Sniglet"/>
                  <a:cs typeface="Sniglet"/>
                  <a:sym typeface="Sniglet"/>
                </a:rPr>
                <a:t>Undersøke</a:t>
              </a:r>
              <a:endParaRPr sz="1200" b="1" i="0" u="none" strike="noStrike" cap="none" dirty="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430" name="Google Shape;430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cxnSp>
        <p:nvCxnSpPr>
          <p:cNvPr id="431" name="Google Shape;431;p43"/>
          <p:cNvCxnSpPr/>
          <p:nvPr/>
        </p:nvCxnSpPr>
        <p:spPr>
          <a:xfrm>
            <a:off x="3973333" y="1919811"/>
            <a:ext cx="842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2" name="Google Shape;432;p43"/>
          <p:cNvSpPr txBox="1"/>
          <p:nvPr/>
        </p:nvSpPr>
        <p:spPr>
          <a:xfrm>
            <a:off x="4864504" y="1782728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Hvem har plikt?</a:t>
            </a:r>
            <a:endParaRPr sz="1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3" name="Google Shape;433;p43"/>
          <p:cNvCxnSpPr/>
          <p:nvPr/>
        </p:nvCxnSpPr>
        <p:spPr>
          <a:xfrm>
            <a:off x="3849298" y="2303550"/>
            <a:ext cx="966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4" name="Google Shape;434;p43"/>
          <p:cNvSpPr txBox="1"/>
          <p:nvPr/>
        </p:nvSpPr>
        <p:spPr>
          <a:xfrm>
            <a:off x="4864504" y="2166460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Ansvarliggjøring</a:t>
            </a:r>
            <a:endParaRPr sz="1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5" name="Google Shape;435;p43"/>
          <p:cNvCxnSpPr/>
          <p:nvPr/>
        </p:nvCxnSpPr>
        <p:spPr>
          <a:xfrm>
            <a:off x="3673036" y="2687289"/>
            <a:ext cx="11424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6" name="Google Shape;436;p43"/>
          <p:cNvSpPr txBox="1"/>
          <p:nvPr/>
        </p:nvSpPr>
        <p:spPr>
          <a:xfrm>
            <a:off x="4864504" y="2550191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Hvem?</a:t>
            </a:r>
            <a:endParaRPr sz="1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7" name="Google Shape;437;p43"/>
          <p:cNvCxnSpPr/>
          <p:nvPr/>
        </p:nvCxnSpPr>
        <p:spPr>
          <a:xfrm>
            <a:off x="3522887" y="3071009"/>
            <a:ext cx="12924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38" name="Google Shape;438;p43"/>
          <p:cNvSpPr txBox="1"/>
          <p:nvPr/>
        </p:nvSpPr>
        <p:spPr>
          <a:xfrm>
            <a:off x="4864504" y="2933922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Konkret situasjonsbeskrivelse</a:t>
            </a:r>
            <a:endParaRPr sz="1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39" name="Google Shape;439;p43"/>
          <p:cNvCxnSpPr/>
          <p:nvPr/>
        </p:nvCxnSpPr>
        <p:spPr>
          <a:xfrm>
            <a:off x="3359672" y="3454748"/>
            <a:ext cx="14556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0" name="Google Shape;440;p43"/>
          <p:cNvSpPr txBox="1"/>
          <p:nvPr/>
        </p:nvSpPr>
        <p:spPr>
          <a:xfrm>
            <a:off x="4864504" y="3317654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Samarbeidspartnere (BUPA, PPT,Barnevernet, Vokse for barn)</a:t>
            </a:r>
            <a:endParaRPr sz="1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cxnSp>
        <p:nvCxnSpPr>
          <p:cNvPr id="441" name="Google Shape;441;p43"/>
          <p:cNvCxnSpPr/>
          <p:nvPr/>
        </p:nvCxnSpPr>
        <p:spPr>
          <a:xfrm>
            <a:off x="3189943" y="3838468"/>
            <a:ext cx="1618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442" name="Google Shape;442;p43"/>
          <p:cNvSpPr txBox="1"/>
          <p:nvPr/>
        </p:nvSpPr>
        <p:spPr>
          <a:xfrm>
            <a:off x="4864504" y="3701385"/>
            <a:ext cx="22203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Barnets beste - Subjektivitetsprinsippet</a:t>
            </a:r>
            <a:endParaRPr sz="10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9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Veikart ved bekymring</a:t>
            </a:r>
            <a:endParaRPr dirty="0"/>
          </a:p>
        </p:txBody>
      </p:sp>
      <p:sp>
        <p:nvSpPr>
          <p:cNvPr id="341" name="Google Shape;341;p39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42" name="Google Shape;342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4" name="Google Shape;344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345" name="Google Shape;345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1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47" name="Google Shape;347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348" name="Google Shape;348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3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0" name="Google Shape;350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351" name="Google Shape;351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5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3" name="Google Shape;353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354" name="Google Shape;354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55" name="Google Shape;355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6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6" name="Google Shape;356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357" name="Google Shape;357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58" name="Google Shape;358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4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grpSp>
        <p:nvGrpSpPr>
          <p:cNvPr id="359" name="Google Shape;359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360" name="Google Shape;360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niglet"/>
                <a:ea typeface="Sniglet"/>
                <a:cs typeface="Sniglet"/>
                <a:sym typeface="Sniglet"/>
              </a:endParaRPr>
            </a:p>
          </p:txBody>
        </p:sp>
        <p:sp>
          <p:nvSpPr>
            <p:cNvPr id="361" name="Google Shape;361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niglet"/>
                  <a:ea typeface="Sniglet"/>
                  <a:cs typeface="Sniglet"/>
                  <a:sym typeface="Sniglet"/>
                </a:rPr>
                <a:t>2</a:t>
              </a:r>
              <a:endParaRPr sz="6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endParaRPr>
            </a:p>
          </p:txBody>
        </p:sp>
      </p:grpSp>
      <p:sp>
        <p:nvSpPr>
          <p:cNvPr id="362" name="Google Shape;362;p39"/>
          <p:cNvSpPr txBox="1"/>
          <p:nvPr/>
        </p:nvSpPr>
        <p:spPr>
          <a:xfrm>
            <a:off x="1379839" y="1196974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Kartlegging, observasjon og analyse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3" name="Google Shape;363;p39"/>
          <p:cNvSpPr txBox="1"/>
          <p:nvPr/>
        </p:nvSpPr>
        <p:spPr>
          <a:xfrm>
            <a:off x="3372273" y="118497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Tiltak prøves ut – Deretter vurdere tiltak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Vurdering og pedagogisk rapport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5" name="Google Shape;365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Samtale med elev og foresatte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6" name="Google Shape;366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Drøfting </a:t>
            </a:r>
            <a:r>
              <a:rPr lang="nb-NO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I</a:t>
            </a: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 team, pedagogisk analyse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6474335" y="402549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Tilmelding PPT for ytterligere tiltak/utredning 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2" name="Google Shape;364;p39">
            <a:extLst>
              <a:ext uri="{FF2B5EF4-FFF2-40B4-BE49-F238E27FC236}">
                <a16:creationId xmlns:a16="http://schemas.microsoft.com/office/drawing/2014/main" id="{3D48AA3D-E711-B5EB-8DAC-B6D64802F0C8}"/>
              </a:ext>
            </a:extLst>
          </p:cNvPr>
          <p:cNvSpPr txBox="1"/>
          <p:nvPr/>
        </p:nvSpPr>
        <p:spPr>
          <a:xfrm>
            <a:off x="7056310" y="1663373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b-NO" sz="900" dirty="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rPr>
              <a:t>Vedtak spesialundervisning eller tilpasset ordinær undervisning</a:t>
            </a:r>
            <a:endParaRPr sz="900" dirty="0">
              <a:solidFill>
                <a:schemeClr val="dk2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049500" y="796175"/>
            <a:ext cx="7020900" cy="75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Symptomer kan ofte korellere..</a:t>
            </a:r>
            <a:endParaRPr dirty="0"/>
          </a:p>
        </p:txBody>
      </p:sp>
      <p:sp>
        <p:nvSpPr>
          <p:cNvPr id="136" name="Google Shape;136;p23"/>
          <p:cNvSpPr/>
          <p:nvPr/>
        </p:nvSpPr>
        <p:spPr>
          <a:xfrm>
            <a:off x="3516725" y="1732325"/>
            <a:ext cx="2133000" cy="2133000"/>
          </a:xfrm>
          <a:prstGeom prst="ellipse">
            <a:avLst/>
          </a:prstGeom>
          <a:solidFill>
            <a:srgbClr val="FFFFFF"/>
          </a:solidFill>
          <a:ln w="38100" cap="rnd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Autisme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7" name="Google Shape;137;p23"/>
          <p:cNvSpPr/>
          <p:nvPr/>
        </p:nvSpPr>
        <p:spPr>
          <a:xfrm>
            <a:off x="1694600" y="1732325"/>
            <a:ext cx="2133000" cy="2133000"/>
          </a:xfrm>
          <a:prstGeom prst="ellipse">
            <a:avLst/>
          </a:prstGeom>
          <a:noFill/>
          <a:ln w="38100" cap="rnd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ADHD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8" name="Google Shape;138;p23"/>
          <p:cNvSpPr/>
          <p:nvPr/>
        </p:nvSpPr>
        <p:spPr>
          <a:xfrm>
            <a:off x="5338850" y="1732325"/>
            <a:ext cx="2133000" cy="2133000"/>
          </a:xfrm>
          <a:prstGeom prst="ellipse">
            <a:avLst/>
          </a:prstGeom>
          <a:noFill/>
          <a:ln w="38100" cap="rnd" cmpd="sng">
            <a:solidFill>
              <a:srgbClr val="2A95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434343"/>
                </a:solidFill>
                <a:latin typeface="Sniglet"/>
                <a:ea typeface="Sniglet"/>
                <a:cs typeface="Sniglet"/>
                <a:sym typeface="Sniglet"/>
              </a:rPr>
              <a:t>Traume</a:t>
            </a:r>
            <a:endParaRPr sz="1800" dirty="0">
              <a:solidFill>
                <a:srgbClr val="434343"/>
              </a:solidFill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595300" y="4839750"/>
            <a:ext cx="548700" cy="3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yton template">
  <a:themeElements>
    <a:clrScheme name="Custom 347">
      <a:dk1>
        <a:srgbClr val="434343"/>
      </a:dk1>
      <a:lt1>
        <a:srgbClr val="FFFFFF"/>
      </a:lt1>
      <a:dk2>
        <a:srgbClr val="7B8486"/>
      </a:dk2>
      <a:lt2>
        <a:srgbClr val="E3E9EB"/>
      </a:lt2>
      <a:accent1>
        <a:srgbClr val="2A95B7"/>
      </a:accent1>
      <a:accent2>
        <a:srgbClr val="80D5CC"/>
      </a:accent2>
      <a:accent3>
        <a:srgbClr val="E9CB74"/>
      </a:accent3>
      <a:accent4>
        <a:srgbClr val="D19E9E"/>
      </a:accent4>
      <a:accent5>
        <a:srgbClr val="E47474"/>
      </a:accent5>
      <a:accent6>
        <a:srgbClr val="9DAFB4"/>
      </a:accent6>
      <a:hlink>
        <a:srgbClr val="43434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491</Words>
  <Application>Microsoft Office PowerPoint</Application>
  <PresentationFormat>Skjermfremvisning (16:9)</PresentationFormat>
  <Paragraphs>128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Sniglet</vt:lpstr>
      <vt:lpstr>Calibri</vt:lpstr>
      <vt:lpstr>Arial</vt:lpstr>
      <vt:lpstr>Patrick Hand SC</vt:lpstr>
      <vt:lpstr>Seyton template</vt:lpstr>
      <vt:lpstr>Pedagogikk og Elevkunnskap</vt:lpstr>
      <vt:lpstr>Dette ønsker jeg å presentere for dere.. </vt:lpstr>
      <vt:lpstr>Styringsdokumenter</vt:lpstr>
      <vt:lpstr>Vårt teoretiske TEAM</vt:lpstr>
      <vt:lpstr>Anerkjennelse – Et sosialt behov og drivkraft</vt:lpstr>
      <vt:lpstr>De brede penslers teoretiske likhet og brudd</vt:lpstr>
      <vt:lpstr>Aktivitetsplikten</vt:lpstr>
      <vt:lpstr>Veikart ved bekymring</vt:lpstr>
      <vt:lpstr>Symptomer kan ofte korellere..</vt:lpstr>
      <vt:lpstr>Dyrke ett felles «vi»</vt:lpstr>
      <vt:lpstr>Tilpasset opplæring/spes-ped - adferdsproblemer</vt:lpstr>
      <vt:lpstr>Relasjonen</vt:lpstr>
      <vt:lpstr>Takk!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Pedagogikk og Elevkunnskap 3</dc:title>
  <dc:creator>Aero</dc:creator>
  <cp:lastModifiedBy>Arnfinn Dahle Schjønneberg</cp:lastModifiedBy>
  <cp:revision>4</cp:revision>
  <dcterms:modified xsi:type="dcterms:W3CDTF">2023-02-14T11:14:57Z</dcterms:modified>
</cp:coreProperties>
</file>