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62" r:id="rId2"/>
    <p:sldId id="463" r:id="rId3"/>
    <p:sldId id="464" r:id="rId4"/>
    <p:sldId id="465" r:id="rId5"/>
    <p:sldId id="469" r:id="rId6"/>
    <p:sldId id="470" r:id="rId7"/>
    <p:sldId id="471" r:id="rId8"/>
    <p:sldId id="466" r:id="rId9"/>
    <p:sldId id="472" r:id="rId10"/>
    <p:sldId id="467" r:id="rId11"/>
    <p:sldId id="473" r:id="rId12"/>
    <p:sldId id="474" r:id="rId13"/>
    <p:sldId id="475" r:id="rId14"/>
    <p:sldId id="476" r:id="rId15"/>
    <p:sldId id="468" r:id="rId16"/>
    <p:sldId id="491" r:id="rId17"/>
    <p:sldId id="477" r:id="rId18"/>
    <p:sldId id="492" r:id="rId19"/>
    <p:sldId id="493" r:id="rId20"/>
    <p:sldId id="478" r:id="rId21"/>
    <p:sldId id="479" r:id="rId22"/>
    <p:sldId id="481" r:id="rId23"/>
    <p:sldId id="480" r:id="rId24"/>
    <p:sldId id="496" r:id="rId25"/>
    <p:sldId id="483" r:id="rId26"/>
    <p:sldId id="484" r:id="rId27"/>
    <p:sldId id="489" r:id="rId28"/>
    <p:sldId id="497" r:id="rId29"/>
    <p:sldId id="486" r:id="rId30"/>
    <p:sldId id="487" r:id="rId31"/>
    <p:sldId id="488" r:id="rId32"/>
    <p:sldId id="494" r:id="rId33"/>
  </p:sldIdLst>
  <p:sldSz cx="12192000" cy="6858000"/>
  <p:notesSz cx="6669088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ke Gjetrang" initials="SG" lastIdx="18" clrIdx="0">
    <p:extLst>
      <p:ext uri="{19B8F6BF-5375-455C-9EA6-DF929625EA0E}">
        <p15:presenceInfo xmlns:p15="http://schemas.microsoft.com/office/powerpoint/2012/main" userId="S-1-5-21-1819426770-1882679541-1392588124-535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287"/>
    <a:srgbClr val="FDEDF7"/>
    <a:srgbClr val="F8B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3" autoAdjust="0"/>
    <p:restoredTop sz="70606" autoAdjust="0"/>
  </p:normalViewPr>
  <p:slideViewPr>
    <p:cSldViewPr snapToGrid="0">
      <p:cViewPr varScale="1">
        <p:scale>
          <a:sx n="53" d="100"/>
          <a:sy n="53" d="100"/>
        </p:scale>
        <p:origin x="7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9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Aldersfordeling</a:t>
            </a:r>
            <a:r>
              <a:rPr lang="en-US" dirty="0"/>
              <a:t> 2022</a:t>
            </a:r>
          </a:p>
        </c:rich>
      </c:tx>
      <c:layout>
        <c:manualLayout>
          <c:xMode val="edge"/>
          <c:yMode val="edge"/>
          <c:x val="0.301122814117485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3E-46AB-855B-86E17E6C87A7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73E-46AB-855B-86E17E6C87A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3E-46AB-855B-86E17E6C87A7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73E-46AB-855B-86E17E6C87A7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73E-46AB-855B-86E17E6C87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73E-46AB-855B-86E17E6C87A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173E-46AB-855B-86E17E6C87A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73E-46AB-855B-86E17E6C87A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173E-46AB-855B-86E17E6C87A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73E-46AB-855B-86E17E6C87A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'Ark1'!$A$2:$A$6</c:f>
              <c:strCache>
                <c:ptCount val="5"/>
                <c:pt idx="0">
                  <c:v>0-5 år</c:v>
                </c:pt>
                <c:pt idx="1">
                  <c:v>6-9 år</c:v>
                </c:pt>
                <c:pt idx="2">
                  <c:v>10-12 år</c:v>
                </c:pt>
                <c:pt idx="3">
                  <c:v>13-16 år</c:v>
                </c:pt>
                <c:pt idx="4">
                  <c:v>16+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61</c:v>
                </c:pt>
                <c:pt idx="1">
                  <c:v>138</c:v>
                </c:pt>
                <c:pt idx="2">
                  <c:v>100</c:v>
                </c:pt>
                <c:pt idx="3">
                  <c:v>249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E-46AB-855B-86E17E6C87A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6-12 år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E5-4328-B0F3-4A9F394F8CF3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BE5-4328-B0F3-4A9F394F8CF3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BE5-4328-B0F3-4A9F394F8C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CBE5-4328-B0F3-4A9F394F8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'Ark1'!$A$2:$A$5</c:f>
              <c:strCache>
                <c:ptCount val="3"/>
                <c:pt idx="0">
                  <c:v>SO</c:v>
                </c:pt>
                <c:pt idx="1">
                  <c:v>Vold</c:v>
                </c:pt>
                <c:pt idx="2">
                  <c:v>Annet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41</c:v>
                </c:pt>
                <c:pt idx="1">
                  <c:v>152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5-4328-B0F3-4A9F394F8CF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13-16 år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7B-46C6-8E64-CD9C1D0FBCD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A7B-46C6-8E64-CD9C1D0FBCD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A7B-46C6-8E64-CD9C1D0FBCD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1A7B-46C6-8E64-CD9C1D0FB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'Ark1'!$A$2:$A$4</c:f>
              <c:strCache>
                <c:ptCount val="3"/>
                <c:pt idx="0">
                  <c:v>SO</c:v>
                </c:pt>
                <c:pt idx="1">
                  <c:v>Vold</c:v>
                </c:pt>
                <c:pt idx="2">
                  <c:v>Annet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130</c:v>
                </c:pt>
                <c:pt idx="1">
                  <c:v>100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B-46C6-8E64-CD9C1D0FB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EBBA7-724E-4594-8356-40CFF2259452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C983-D720-495B-AE1A-5ABE8948D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552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82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Skjult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96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Disse tegnene er helt generelle indikatorer på at barn ikke har det bra, og at det er noe i livet som er en belastning. Det trenger ikke å være vold eller overgrep, men noe som er bekymringsfullt.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Wingdings 2" pitchFamily="18" charset="2"/>
              <a:buNone/>
              <a:tabLst/>
              <a:defRPr/>
            </a:pPr>
            <a:endParaRPr kumimoji="0" lang="nb-NO" altLang="nb-NO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  <a:sym typeface="Times New Roman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imes New Roman"/>
              </a:rPr>
              <a:t>De usynlige barna, gjemmer seg bak hår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imes New Roman"/>
              </a:rPr>
              <a:t>Ansiktet er tomt, uttrykksløst, trist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imes New Roman"/>
              </a:rPr>
              <a:t>Lavt selvbilde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imes New Roman"/>
              </a:rPr>
              <a:t>Preget av angst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475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Egen refleksjonen / </a:t>
            </a:r>
            <a:r>
              <a:rPr lang="nb-NO" dirty="0" err="1"/>
              <a:t>evt</a:t>
            </a:r>
            <a:r>
              <a:rPr lang="nb-NO" dirty="0"/>
              <a:t> med nabo: Hva kan være barrierer hos barn / hos oss selv?</a:t>
            </a:r>
          </a:p>
          <a:p>
            <a:endParaRPr lang="nb-NO" dirty="0"/>
          </a:p>
          <a:p>
            <a:r>
              <a:rPr lang="nb-NO" dirty="0"/>
              <a:t>Barriere hos den voksne: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Frykt for å ikke følge opp med hjelp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Følelsesmessig ubehag og usikkerhet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Ansvarsfraskrivelse- andre sitt bord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Engstelse for å re-traumatisere eller gjøre vondt verre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Frykt for å beskylde uskyldige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Frykt for trusler mot en selv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eller konflikt</a:t>
            </a:r>
          </a:p>
          <a:p>
            <a:endParaRPr lang="nb-NO" dirty="0"/>
          </a:p>
          <a:p>
            <a:r>
              <a:rPr lang="nb-NO" dirty="0"/>
              <a:t>Barriere hos barnet: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Lojalitet mot foreldrene/familien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Trusler om å ikke fortelle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Frykter konsekvenser, som krise i familien eller voksnes reaksjoner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Minnet om overgrepene er avspaltet eller uvirkelige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Mangel på forståelse og språklige begreper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Ikke vite hva som er ulovlig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Skamfølelse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Opplevd skyld og deltakelse i overgrepene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Manglende tillit til voksne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26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36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Støttende samtaler</a:t>
            </a:r>
          </a:p>
          <a:p>
            <a:pPr marL="457200" lvl="1" indent="0">
              <a:buNone/>
            </a:pPr>
            <a:r>
              <a:rPr lang="nb-NO" dirty="0"/>
              <a:t>Ofte fokus på her-og-nå situasjon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Avdekkende samtaler</a:t>
            </a:r>
          </a:p>
          <a:p>
            <a:pPr marL="457200" lvl="1" indent="0">
              <a:buNone/>
            </a:pPr>
            <a:r>
              <a:rPr lang="nb-NO" dirty="0"/>
              <a:t>Aktuelle når det foreligger en alvorlig bekymring for om barnet er utsatt for omsorgssvikt, vold og/eller overgrep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Konfronterende samtaler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995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902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0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948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969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67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000000"/>
                </a:solidFill>
                <a:latin typeface="Verdana"/>
                <a:ea typeface="+mn-ea"/>
                <a:cs typeface="Arial"/>
              </a:rPr>
              <a:t>Statens barnehus ble etablert (det første i 2007, Bergen) for å sikre at barn, unge og andre sårbare grupper som kan ha vært utsatt for vold og seksuelle overgrep, og hvor forholdet er anmeldt til politiet, ikke utsettes for unødvendige belastninger i forbindelse med politiavhøret og får god og koordinert oppfølging.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dirty="0">
                <a:solidFill>
                  <a:srgbClr val="000000"/>
                </a:solidFill>
                <a:latin typeface="Verdana"/>
                <a:ea typeface="+mn-ea"/>
                <a:cs typeface="Arial"/>
              </a:rPr>
              <a:t>Barnehuset i Sandefjord ble opprettet i slutten av 2013. Dekker </a:t>
            </a:r>
            <a:r>
              <a:rPr lang="nb-NO" sz="1200" dirty="0" err="1">
                <a:solidFill>
                  <a:srgbClr val="000000"/>
                </a:solidFill>
                <a:latin typeface="Verdana"/>
                <a:ea typeface="+mn-ea"/>
                <a:cs typeface="Arial"/>
              </a:rPr>
              <a:t>telemark</a:t>
            </a:r>
            <a:r>
              <a:rPr lang="nb-NO" sz="1200" dirty="0">
                <a:solidFill>
                  <a:srgbClr val="000000"/>
                </a:solidFill>
                <a:latin typeface="Verdana"/>
                <a:ea typeface="+mn-ea"/>
                <a:cs typeface="Arial"/>
              </a:rPr>
              <a:t>, </a:t>
            </a:r>
            <a:r>
              <a:rPr lang="nb-NO" sz="1200" dirty="0" err="1">
                <a:solidFill>
                  <a:srgbClr val="000000"/>
                </a:solidFill>
                <a:latin typeface="Verdana"/>
                <a:ea typeface="+mn-ea"/>
                <a:cs typeface="Arial"/>
              </a:rPr>
              <a:t>vestfold</a:t>
            </a:r>
            <a:r>
              <a:rPr lang="nb-NO" sz="1200" dirty="0">
                <a:solidFill>
                  <a:srgbClr val="000000"/>
                </a:solidFill>
                <a:latin typeface="Verdana"/>
                <a:ea typeface="+mn-ea"/>
                <a:cs typeface="Arial"/>
              </a:rPr>
              <a:t> og gamle</a:t>
            </a:r>
            <a:r>
              <a:rPr lang="nb-NO" sz="1200" baseline="0" dirty="0">
                <a:solidFill>
                  <a:srgbClr val="000000"/>
                </a:solidFill>
                <a:latin typeface="Verdana"/>
                <a:ea typeface="+mn-ea"/>
                <a:cs typeface="Arial"/>
              </a:rPr>
              <a:t> </a:t>
            </a:r>
            <a:r>
              <a:rPr lang="nb-NO" sz="1200" baseline="0" dirty="0" err="1">
                <a:solidFill>
                  <a:srgbClr val="000000"/>
                </a:solidFill>
                <a:latin typeface="Verdana"/>
                <a:ea typeface="+mn-ea"/>
                <a:cs typeface="Arial"/>
              </a:rPr>
              <a:t>buskerud</a:t>
            </a:r>
            <a:r>
              <a:rPr lang="nb-NO" sz="1200" baseline="0" dirty="0">
                <a:solidFill>
                  <a:srgbClr val="000000"/>
                </a:solidFill>
                <a:latin typeface="Verdana"/>
                <a:ea typeface="+mn-ea"/>
                <a:cs typeface="Arial"/>
              </a:rPr>
              <a:t>. Kragerø i sør, </a:t>
            </a:r>
            <a:r>
              <a:rPr lang="nb-NO" sz="1200" baseline="0" dirty="0" err="1">
                <a:solidFill>
                  <a:srgbClr val="000000"/>
                </a:solidFill>
                <a:latin typeface="Verdana"/>
                <a:ea typeface="+mn-ea"/>
                <a:cs typeface="Arial"/>
              </a:rPr>
              <a:t>hemsedal</a:t>
            </a:r>
            <a:r>
              <a:rPr lang="nb-NO" sz="1200" baseline="0" dirty="0">
                <a:solidFill>
                  <a:srgbClr val="000000"/>
                </a:solidFill>
                <a:latin typeface="Verdana"/>
                <a:ea typeface="+mn-ea"/>
                <a:cs typeface="Arial"/>
              </a:rPr>
              <a:t> i nord og inn mot </a:t>
            </a:r>
            <a:r>
              <a:rPr lang="nb-NO" sz="1200" baseline="0" dirty="0" err="1">
                <a:solidFill>
                  <a:srgbClr val="000000"/>
                </a:solidFill>
                <a:latin typeface="Verdana"/>
                <a:ea typeface="+mn-ea"/>
                <a:cs typeface="Arial"/>
              </a:rPr>
              <a:t>vinje</a:t>
            </a:r>
            <a:r>
              <a:rPr lang="nb-NO" sz="1200" baseline="0" dirty="0">
                <a:solidFill>
                  <a:srgbClr val="000000"/>
                </a:solidFill>
                <a:latin typeface="Verdana"/>
                <a:ea typeface="+mn-ea"/>
                <a:cs typeface="Arial"/>
              </a:rPr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>
                <a:solidFill>
                  <a:srgbClr val="000000"/>
                </a:solidFill>
                <a:latin typeface="Verdana"/>
                <a:ea typeface="+mn-ea"/>
                <a:cs typeface="Arial"/>
              </a:rPr>
              <a:t>Barnehuset Sandefjord mellom 600-700 avhør i året </a:t>
            </a:r>
            <a:endParaRPr lang="nb-NO" sz="1200" dirty="0">
              <a:solidFill>
                <a:srgbClr val="000000"/>
              </a:solidFill>
              <a:latin typeface="Verdana"/>
              <a:ea typeface="+mn-ea"/>
              <a:cs typeface="Arial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dirty="0">
                <a:solidFill>
                  <a:srgbClr val="000000"/>
                </a:solidFill>
                <a:latin typeface="Verdana"/>
                <a:ea typeface="+mn-ea"/>
                <a:cs typeface="Arial"/>
              </a:rPr>
              <a:t>Totalt 11 barnehus i Norge.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668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22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09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2208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4467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441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162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dirty="0"/>
              <a:t>Spørsmål som ikke er gode og som bør unngås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Lukkede spørsmål</a:t>
            </a:r>
            <a:r>
              <a:rPr lang="nb-NO" altLang="nb-NO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Symbol" charset="2"/>
              <a:buChar char="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Eks. ja / nei-spørsmål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Symbol" charset="2"/>
              <a:buChar char="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Valgspørsmål – var du på stua eller kjøkkenet?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Symbol" charset="2"/>
              <a:buChar char="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Identifiserende hvem, hva, hvor-spørsmål</a:t>
            </a:r>
          </a:p>
          <a:p>
            <a:pPr marL="858838" lvl="1" indent="-319088">
              <a:spcBef>
                <a:spcPts val="400"/>
              </a:spcBef>
              <a:buSzPct val="100000"/>
              <a:defRPr/>
            </a:pPr>
            <a:endParaRPr lang="nb-NO" altLang="nb-NO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Symbol" charset="2"/>
              <a:buChar char="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Kan du fortelle meg litt om når du var alene om kvelden?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Symbol" charset="2"/>
              <a:buChar char="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Har du lyst til å fortelle meg litt om hvordan du har det?</a:t>
            </a:r>
          </a:p>
          <a:p>
            <a:pPr marL="0" indent="0">
              <a:spcBef>
                <a:spcPts val="400"/>
              </a:spcBef>
              <a:buSzPct val="100000"/>
              <a:buNone/>
              <a:defRPr/>
            </a:pPr>
            <a:endParaRPr lang="nb-NO" altLang="nb-NO" sz="2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SzPct val="100000"/>
              <a:buNone/>
              <a:defRPr/>
            </a:pPr>
            <a:r>
              <a:rPr lang="nb-NO" altLang="nb-NO" dirty="0" err="1"/>
              <a:t>Årsaksorienterte</a:t>
            </a:r>
            <a:r>
              <a:rPr lang="nb-NO" altLang="nb-NO" dirty="0"/>
              <a:t> spørsmål</a:t>
            </a:r>
            <a:endParaRPr lang="nb-NO" altLang="nb-NO" sz="2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Symbol" charset="2"/>
              <a:buChar char="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Hvorfor var </a:t>
            </a:r>
            <a:r>
              <a:rPr lang="nb-NO" altLang="nb-NO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pappa’n</a:t>
            </a: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 din så sinna på mamma?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Symbol" charset="2"/>
              <a:buChar char="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Hvorfor var det slik?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Symbol" charset="2"/>
              <a:buChar char="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Hvorfor slo mamma deg?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914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161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172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10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609725" y="758825"/>
            <a:ext cx="3449638" cy="19399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66909" y="3044536"/>
            <a:ext cx="5335270" cy="559404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Ansatte: Hvem er vi og hva gjør vi?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En dør inn til systemet " barnevennlige omgivelser"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leder er politi, jurist eller sosialfaglig utdannet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Ansatte rådgivere: psykologer, kliniske barnevernspedagoger/sosionomer, familieterapeuter, må ha barnefaglig kompetanse og være klinkere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Antall ansatte: 15 </a:t>
            </a:r>
            <a:r>
              <a:rPr lang="nb-NO" dirty="0" err="1"/>
              <a:t>stk</a:t>
            </a:r>
            <a:r>
              <a:rPr lang="nb-NO" dirty="0"/>
              <a:t> (merkantile, teknikere)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Oppgaver: Tilrettelegge for avhør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Tilrettelegge for medisinsk undersøkelse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Tilby behandling og oppfølging av målgruppen, kun anmeldte saker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Koordinere tverrfaglig og tverretatlig samarbeid- konsultasjonsteam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Bidra til faglig utvikling av saksfeltet- barnevern </a:t>
            </a:r>
            <a:r>
              <a:rPr lang="nb-NO" dirty="0" err="1"/>
              <a:t>m.m</a:t>
            </a:r>
            <a:r>
              <a:rPr lang="nb-NO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Gi råd og veiledning til offentlige og private aktører.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Trygghetsperson</a:t>
            </a:r>
          </a:p>
          <a:p>
            <a:pPr marL="171450" indent="-171450"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alt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Etterforsker/ avhører tar kontakt i forkant</a:t>
            </a:r>
          </a:p>
          <a:p>
            <a:pPr marL="171450" indent="-171450"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alt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Informere barnet om avhør etter konkret avtale med politiet</a:t>
            </a:r>
          </a:p>
          <a:p>
            <a:pPr marL="171450" indent="-171450"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alt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</a:p>
          <a:p>
            <a:pPr marL="171450" indent="-171450"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alt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Vente sammen med barnet og på oppholdsrom når barnet avhøres</a:t>
            </a:r>
          </a:p>
          <a:p>
            <a:pPr marL="171450" indent="-171450"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alt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 med avhører og rådgiver om evt. reaksjoner og behov hos barnet</a:t>
            </a:r>
          </a:p>
          <a:p>
            <a:pPr marL="171450" indent="-171450"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alt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 søsken, forhindre mobilkontakt med foreldre og samtale om tema og avhør mellom søsken</a:t>
            </a:r>
          </a:p>
          <a:p>
            <a:pPr marL="171450" indent="-171450"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alt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Følge til medisinsk us., evt. supplerende avhør og oppfølging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299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148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Rådgivingstelefon</a:t>
            </a:r>
          </a:p>
          <a:p>
            <a:endParaRPr lang="nb-NO" dirty="0"/>
          </a:p>
          <a:p>
            <a:r>
              <a:rPr lang="nb-NO" dirty="0"/>
              <a:t>Konsultasjonsteam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83426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29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2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Annet: </a:t>
            </a:r>
            <a:r>
              <a:rPr lang="nb-NO" dirty="0" err="1"/>
              <a:t>f.x</a:t>
            </a:r>
            <a:r>
              <a:rPr lang="nb-NO" dirty="0"/>
              <a:t>. </a:t>
            </a:r>
            <a:r>
              <a:rPr lang="nb-NO" dirty="0" err="1"/>
              <a:t>rassisme</a:t>
            </a:r>
            <a:r>
              <a:rPr lang="nb-NO" dirty="0"/>
              <a:t>, ran,…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27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Vold: § 271-kroppskrenkelse, § 282 mishandling i nære relasjoner-regime </a:t>
            </a:r>
          </a:p>
          <a:p>
            <a:endParaRPr lang="nb-NO" dirty="0"/>
          </a:p>
          <a:p>
            <a:r>
              <a:rPr lang="nb-NO" dirty="0"/>
              <a:t>SO: seksuallovbrudd- </a:t>
            </a:r>
            <a:r>
              <a:rPr lang="nb-NO" dirty="0" err="1"/>
              <a:t>kap</a:t>
            </a:r>
            <a:r>
              <a:rPr lang="nb-NO" dirty="0"/>
              <a:t> 26 i straffeloven, skilles mellom under 14 og 16 år </a:t>
            </a:r>
          </a:p>
          <a:p>
            <a:endParaRPr lang="nb-NO" dirty="0"/>
          </a:p>
          <a:p>
            <a:r>
              <a:rPr lang="nb-NO" dirty="0"/>
              <a:t>Utviklingshemmet: gjensidighet , sårbare i forhold til overgrep,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231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347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3063" y="465138"/>
            <a:ext cx="5922962" cy="33321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66909" y="3958936"/>
            <a:ext cx="5335270" cy="52993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/>
              <a:t>Skjult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Fenomen: incest i Bibelen eldste bøker, gresk historie, kulturelt akseptert at voksne menn hadde seksuelle forhold til yngre gutter. Oppmerksomheten og fortrenging av seksualitet mellom voksne og barn syns å ha godt i bølger opp gjennom historien. 1400 England- kjempet for lov mot voldtekt av kvinner og barn- 1856- overgrep mot titusener av barn i Frankrike. Dansk historie, barn var like skyldig som den voksne, 14 åringer kunne få langvarige tukthusstraffer for å ha blitt gravid med sin egen far.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Nåtid: kommet i </a:t>
            </a:r>
            <a:r>
              <a:rPr lang="nb-NO" dirty="0" err="1"/>
              <a:t>søkuelyset</a:t>
            </a:r>
            <a:r>
              <a:rPr lang="nb-NO" dirty="0"/>
              <a:t> på en spesiell måte de siste 40 årene: Kvinnebevegelsen, Satt på dagsorden i Norge på 1980 tallet, opprettet støtte og incestsenter og man fikk økte kunnskap og tegn og symptomer hos barn, omfangsundersøkelser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Barnes utsettes for dobbelt svik: for det første blir de seksuelt misbrukt, </a:t>
            </a:r>
            <a:r>
              <a:rPr lang="nb-NO" dirty="0" err="1"/>
              <a:t>fo</a:t>
            </a:r>
            <a:r>
              <a:rPr lang="nb-NO" dirty="0"/>
              <a:t> andre blir ikke overgrepene oppdaget. Mangel på avdekking er farlig for de utsatte barna av tre hovedgrunner: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1. de lever ubeskyttet mot nye overgrep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2.de blir fastlåst i en situasjon som bestemmer opplevelsen av virkelighet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3 høy risiko for å bli skadet på områder som er helt sentrale for deres utvikling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Studie: </a:t>
            </a:r>
            <a:r>
              <a:rPr lang="nb-NO" dirty="0" err="1"/>
              <a:t>us</a:t>
            </a:r>
            <a:r>
              <a:rPr lang="nb-NO" dirty="0"/>
              <a:t> om langvarig taushet om seksuelle overgrep, varierte fra 0-55. met ett </a:t>
            </a:r>
            <a:r>
              <a:rPr lang="nb-NO" dirty="0" err="1"/>
              <a:t>gj,snitt</a:t>
            </a:r>
            <a:r>
              <a:rPr lang="nb-NO" dirty="0"/>
              <a:t> på 17 år. Viser følgende hovedpoeng:</a:t>
            </a:r>
          </a:p>
          <a:p>
            <a:r>
              <a:rPr lang="nb-NO" dirty="0"/>
              <a:t>1. En stor andel av overgrepsutsatte forteller aldri om sine overgrepserfaringer</a:t>
            </a:r>
          </a:p>
          <a:p>
            <a:r>
              <a:rPr lang="nb-NO" dirty="0"/>
              <a:t>2. Overgrepsutsatte barn forteller sjelden om, eller mislykkes i å avsløre, seksuelle overgrep mens de er barn</a:t>
            </a:r>
          </a:p>
          <a:p>
            <a:r>
              <a:rPr lang="nb-NO" dirty="0"/>
              <a:t>De fleste utsatte som avslører overgrep mens de er barn, venter flere år etter første overgrep med å fortelle </a:t>
            </a:r>
            <a:r>
              <a:rPr lang="nb-NO" dirty="0" err="1"/>
              <a:t>pm</a:t>
            </a:r>
            <a:r>
              <a:rPr lang="nb-NO" dirty="0"/>
              <a:t> det.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82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Innspill før visning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C983-D720-495B-AE1A-5ABE8948D09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23A4BD-EB0B-4678-8689-904903A50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FD82A08-838F-415A-B9D7-D087D2B9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82EB31-3257-4EF2-87CE-2D46CDBD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6F6C56-2005-4217-821D-8359B98A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28F35D-F1A9-490E-B322-B3C57A09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C7320B-1707-4C38-9A46-07B7FDE94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1C7EC5-1A26-484D-8C4B-4CEE91F8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189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F29E267-4B06-4616-B3F0-BE39ACD74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66751"/>
            <a:ext cx="10515600" cy="3910211"/>
          </a:xfrm>
        </p:spPr>
        <p:txBody>
          <a:bodyPr vert="eaVert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27D2EA-26F9-4A6B-B363-8E1D1E00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7B21C7-F5C0-4748-BD11-B7F064E4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A872B9-ECB0-4819-9100-4A1D6D4D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564CC9B-B33A-4CF4-B377-AFFF1213D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4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12714EF-D2FE-4B83-8075-69B26509F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13BA966-80C6-417C-B0E7-11F3B8668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41189"/>
            <a:ext cx="7734300" cy="5235774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9AF4F6-CEDF-4CA2-953E-7DD050C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28ADE5-ECF9-46F2-A21C-3B1080DA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A7C358-0A3A-4EB3-8F2B-F56A7B90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F54E39-7AEC-499F-BFAC-275BB8BB3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3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8B8CD6-9C4A-4839-AFD0-B20B65EF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189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503301-16A8-4A0E-BD5F-9026C042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751"/>
            <a:ext cx="10515600" cy="391021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A53FA7-B170-4767-B9A7-7C7ADC2C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DEA4EB-AA00-4306-960A-29EB5B81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795542-CA58-4C91-9710-D410ACA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5360621-5FAA-4161-83E7-D01337A8C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D8CAE7-8501-476E-B845-FC7469F0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1E6348-2752-421B-A33E-45DD3152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F866FC-85CA-4A41-9831-72BFE6C4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8F3604-1DDB-4BC6-B20E-25AD3E8B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604105-D33E-4AA2-B6FA-C845F4D7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DEEEC7E-0399-4AFC-9FA1-27A1CA4F3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CD8E57-F65F-40B0-B8D9-5004612D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085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A8E65F-2B6F-439F-BE54-60C726254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543"/>
            <a:ext cx="5181600" cy="387241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DDEBDC-5DE3-4850-A9B6-055D4EF89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543"/>
            <a:ext cx="5181600" cy="387242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B55B9E-21E4-4F81-B22C-B019DFB1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40AC40-8B85-4164-A0A6-D09B3BBD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42CF2B-96E9-4F1C-87C7-3ABF0D75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B8E6814-302C-4252-9B52-7FFE6BFCC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7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26DC4A-3400-4F36-A97B-DB95CB44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45056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0AEBFB-C78B-4F83-871C-DE797E37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274484"/>
            <a:ext cx="5157787" cy="8149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A377DEE-2B54-4D59-A83D-69F70A563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89429"/>
            <a:ext cx="5157787" cy="3100234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F1E6374-676B-478B-BF80-93CC15F32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500" y="22680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6FE461E-87F9-4898-959B-9BC0D8AA2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89427"/>
            <a:ext cx="5183188" cy="3100235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B77E641-5DA0-412F-947C-7764D528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A6AA43C-E417-428A-A80D-B91A9558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11F2D0E-F280-4DCA-A2D0-66A4D72E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8309ED-6BB3-4D56-82A9-240B04068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A06370-15AB-4386-A0AD-03E161AF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941189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627DBE1-FD9C-42A5-8253-43B8938C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3E389D5-F8DC-4EB0-ADA9-7F8B611B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DD30D36-A5DA-44E1-B3A0-8409B52F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EC806FE-B542-4CE3-9F94-9F95BA984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E4F00A2-7B84-41F7-8773-62B086DF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A4F2429-3596-4B7A-B46E-8D469E7F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2A5AB1-F534-4E07-9B87-0ABDDAFE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81105AF-3A04-4932-ADDA-AAFE4DA68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9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A981DA-6590-4928-A5B9-E72CFB90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118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755E7A-0D7A-45EA-B0F9-29DB4C86F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120238A-7C94-4F20-99E3-D7AC40937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1388"/>
            <a:ext cx="3932237" cy="33275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4EF7BCA-0FBB-4746-85A5-73AD3A80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C0CEBC-6FB0-43C1-912D-F41866AA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AAAD11-3965-4824-AF36-59D69FA0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73C008-0F35-4E0A-97DE-FDA75C0C6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58A47-B65D-4C96-B22F-9DBD9039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4118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D4D237D-4AD3-44F0-9C2B-5B0FC9AFA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1B101B-C148-4FCD-90AE-85F8E392B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1388"/>
            <a:ext cx="3932237" cy="33275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DB0008B-C5A3-40A7-8617-F3231211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686B383-2661-4966-A0AC-9B9C8D61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F3941EB-6E43-4731-AA73-84072B4D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EFEDBFB-E2E8-4200-B735-379D765D0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F9F177E-F5CC-4157-816F-7562820896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77150" y="2800350"/>
            <a:ext cx="4514850" cy="405765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9C66EEE-BE41-4872-A738-F8805407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1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F349F7-3192-4514-9A65-4EB860DA9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6751"/>
            <a:ext cx="10515600" cy="3910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82CE81-33B4-4C6D-B732-F1AA9D343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54184-F2BF-48EF-AC53-A21B586F4D44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1E3338-2878-433D-8BC0-862EA0A28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887D3B-3EFF-4812-BBB5-E962FFCF1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F428-4939-4F94-B691-CB4EE0CF935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1DC65ED-350E-4EEB-A3A0-2E6FAF3A26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" y="365125"/>
            <a:ext cx="319050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UtYaS6wfQ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kkemedbarn.no/" TargetMode="External"/><Relationship Id="rId7" Type="http://schemas.openxmlformats.org/officeDocument/2006/relationships/hyperlink" Target="http://www.helsedirektoratet.no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no/" TargetMode="External"/><Relationship Id="rId5" Type="http://schemas.openxmlformats.org/officeDocument/2006/relationships/hyperlink" Target="http://www.dinutvei.no/" TargetMode="External"/><Relationship Id="rId4" Type="http://schemas.openxmlformats.org/officeDocument/2006/relationships/hyperlink" Target="http://www.rvts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likt.no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litiet.no/rad/voldtekt-og-seksuelle-overgrep/hvor-gar-grensene/" TargetMode="External"/><Relationship Id="rId4" Type="http://schemas.openxmlformats.org/officeDocument/2006/relationships/hyperlink" Target="https://www.politiet.no/rad/vold-i-nare-relasjoner/mistenker-du-vold-mot-barn/#undefine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143968-A8C8-4335-AC79-54843244E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Å snakke med barn og unge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CAC5028-6FD2-430D-848A-6061587D7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45066"/>
          </a:xfrm>
        </p:spPr>
        <p:txBody>
          <a:bodyPr>
            <a:normAutofit/>
          </a:bodyPr>
          <a:lstStyle/>
          <a:p>
            <a:r>
              <a:rPr lang="nb-NO" b="1" i="1" dirty="0">
                <a:solidFill>
                  <a:srgbClr val="CC0099"/>
                </a:solidFill>
                <a:ea typeface="SimSun" panose="02010600030101010101" pitchFamily="2" charset="-122"/>
              </a:rPr>
              <a:t>Universitet </a:t>
            </a:r>
            <a:r>
              <a:rPr lang="nb-NO" b="1" i="1" dirty="0" err="1">
                <a:solidFill>
                  <a:srgbClr val="CC0099"/>
                </a:solidFill>
                <a:ea typeface="SimSun" panose="02010600030101010101" pitchFamily="2" charset="-122"/>
              </a:rPr>
              <a:t>SørØst</a:t>
            </a:r>
            <a:r>
              <a:rPr lang="nb-NO" b="1" i="1" dirty="0">
                <a:solidFill>
                  <a:srgbClr val="CC0099"/>
                </a:solidFill>
                <a:ea typeface="SimSun" panose="02010600030101010101" pitchFamily="2" charset="-122"/>
              </a:rPr>
              <a:t> Norge - lærerutdanning</a:t>
            </a:r>
          </a:p>
          <a:p>
            <a:r>
              <a:rPr lang="nb-NO" b="1" i="1" dirty="0">
                <a:solidFill>
                  <a:srgbClr val="CC0099"/>
                </a:solidFill>
                <a:ea typeface="SimSun" panose="02010600030101010101" pitchFamily="2" charset="-122"/>
              </a:rPr>
              <a:t>Bakkenteigen 19.01.2023</a:t>
            </a:r>
            <a:endParaRPr lang="nb-NO" b="1" i="1" dirty="0"/>
          </a:p>
          <a:p>
            <a:r>
              <a:rPr lang="nb-NO" b="1" i="1" dirty="0"/>
              <a:t>Psykologspesialist Marion Zoe Ørseng </a:t>
            </a:r>
          </a:p>
          <a:p>
            <a:r>
              <a:rPr lang="nb-NO" b="1" i="1" dirty="0"/>
              <a:t>Spesialpsykolog Silke Gjetrang</a:t>
            </a:r>
          </a:p>
          <a:p>
            <a:r>
              <a:rPr lang="nb-NO" b="1" i="1" dirty="0"/>
              <a:t>Sør-Øst politidistrikt</a:t>
            </a:r>
          </a:p>
          <a:p>
            <a:r>
              <a:rPr lang="nb-NO" b="1" i="1" dirty="0"/>
              <a:t>Statens barnehus Sandefjord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46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CAA180-A8EA-484A-8111-603B48D5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Vold og overgrep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F4B449-8C29-4579-9681-79BB392B5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1972 ble loven av 1891, den såkalte refselsesretten opphevet, uten at det ble innført noe uttrykkelig forbud mot å anvende fysisk avstraffelse som ledd i barneoppdragelse.</a:t>
            </a:r>
          </a:p>
          <a:p>
            <a:r>
              <a:rPr lang="nb-NO" dirty="0"/>
              <a:t>Forbudt mot all form for vold mort barn ble presisert i barneloven §30 tredje ledd første gang i 1987</a:t>
            </a:r>
          </a:p>
          <a:p>
            <a:r>
              <a:rPr lang="nb-NO" dirty="0"/>
              <a:t>1 av 5 barn har opplevd vold i fra en voksen hjemme minst en gang.</a:t>
            </a:r>
          </a:p>
          <a:p>
            <a:r>
              <a:rPr lang="nb-NO" dirty="0"/>
              <a:t>1 av 20 har opplevd alvorlige fysisk vold hjemme som spark, og å bli banket opp (Redd Barna)</a:t>
            </a:r>
          </a:p>
        </p:txBody>
      </p:sp>
    </p:spTree>
    <p:extLst>
      <p:ext uri="{BB962C8B-B14F-4D97-AF65-F5344CB8AC3E}">
        <p14:creationId xmlns:p14="http://schemas.microsoft.com/office/powerpoint/2010/main" val="425749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18222-8A0B-48D1-996B-55902D92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 til bekymring?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D4F6DE-5BD8-40DB-A929-1AC5B3707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nb-NO" dirty="0"/>
              <a:t>De vanligste symptomene er at barnet viser eller forteller om :</a:t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/>
              <a:t>fysiske smerter, vondt i magen eller i hodet,</a:t>
            </a:r>
          </a:p>
          <a:p>
            <a:pPr lvl="0"/>
            <a:r>
              <a:rPr lang="nb-NO" dirty="0"/>
              <a:t>søvnproblemer,</a:t>
            </a:r>
          </a:p>
          <a:p>
            <a:pPr lvl="0"/>
            <a:r>
              <a:rPr lang="nb-NO" dirty="0"/>
              <a:t>tristhet, nedstemt, depresjon</a:t>
            </a:r>
          </a:p>
          <a:p>
            <a:pPr lvl="0"/>
            <a:r>
              <a:rPr lang="nb-NO" dirty="0"/>
              <a:t>Uro, aggresjon, utagering eller konsentrasjonsvansker. </a:t>
            </a:r>
          </a:p>
          <a:p>
            <a:pPr lvl="0"/>
            <a:endParaRPr lang="nb-NO" dirty="0"/>
          </a:p>
          <a:p>
            <a:pPr marL="0" lvl="0" indent="0">
              <a:buNone/>
            </a:pPr>
            <a:r>
              <a:rPr lang="nb-NO" dirty="0"/>
              <a:t>Økte risikofaktorer: </a:t>
            </a:r>
          </a:p>
          <a:p>
            <a:pPr lvl="0"/>
            <a:r>
              <a:rPr lang="nb-NO" dirty="0"/>
              <a:t>Dårlig økonomi i familien</a:t>
            </a:r>
          </a:p>
          <a:p>
            <a:pPr lvl="0"/>
            <a:r>
              <a:rPr lang="nb-NO" dirty="0"/>
              <a:t>Rus hos en eller begge foreldrene</a:t>
            </a:r>
          </a:p>
          <a:p>
            <a:pPr lvl="0"/>
            <a:r>
              <a:rPr lang="nb-NO" dirty="0"/>
              <a:t>Psykisk sykdom hos en eller begge foreldrene</a:t>
            </a:r>
          </a:p>
          <a:p>
            <a:pPr lvl="0"/>
            <a:r>
              <a:rPr lang="nb-NO" dirty="0"/>
              <a:t>Kriminalitet hos en eller begge foreldrene</a:t>
            </a:r>
          </a:p>
          <a:p>
            <a:pPr lvl="0"/>
            <a:r>
              <a:rPr lang="nb-NO" dirty="0"/>
              <a:t>Barn med funksjonsnedsettelser som nedsatt hørsel, syn eller bevegelseshemning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812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7DA9536-B99D-424C-BB97-E591D056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snakke med barn og unge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782FF9-92ED-4D7E-B20B-63CE3200D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…om vanskelige tema og / eller bekymringer?</a:t>
            </a:r>
          </a:p>
        </p:txBody>
      </p:sp>
    </p:spTree>
    <p:extLst>
      <p:ext uri="{BB962C8B-B14F-4D97-AF65-F5344CB8AC3E}">
        <p14:creationId xmlns:p14="http://schemas.microsoft.com/office/powerpoint/2010/main" val="338571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13A2014C-8986-4190-AB96-BC6F5AB3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snakke med barn og ungdom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8886E5A-27D9-47BC-A75E-C0EAD2A4C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543"/>
            <a:ext cx="5425440" cy="3871913"/>
          </a:xfrm>
        </p:spPr>
        <p:txBody>
          <a:bodyPr>
            <a:normAutofit fontScale="85000" lnSpcReduction="20000"/>
          </a:bodyPr>
          <a:lstStyle/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Dokumentert kunnskap viser at det er vanskelig å snakke med barn om vold og overgrep- redd for å gjøre feil</a:t>
            </a:r>
          </a:p>
          <a:p>
            <a:pPr marL="198438" indent="0">
              <a:spcBef>
                <a:spcPts val="450"/>
              </a:spcBef>
              <a:buNone/>
              <a:defRPr/>
            </a:pPr>
            <a:endParaRPr lang="nb-NO" altLang="nb-NO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98438" indent="0">
              <a:spcBef>
                <a:spcPts val="450"/>
              </a:spcBef>
              <a:buNone/>
              <a:defRPr/>
            </a:pPr>
            <a:endParaRPr lang="nb-NO" altLang="nb-NO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Å vite konkret hva enn kan si, det er viktig når det kommer til å hjelpe med å avdekke vold og overgrep. Det kan være vanskelig å finne ordene, og det kan være ubehagelig å ta samtalen. Så vi kan da i verstefall velger noen ganger å la være. Å øve seg på dette er derfor utrolig viktig. 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8EFB0100-F988-4CAC-A06F-43836A22E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5236" y="2304543"/>
            <a:ext cx="4608564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469926-D3D4-4EA6-8BAB-76D174B4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Ulike samtaler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5E027-DB3F-44F6-94D0-4B77B8914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Støttende samtaler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Avdekkende samtaler</a:t>
            </a:r>
          </a:p>
          <a:p>
            <a:endParaRPr lang="nb-NO" dirty="0"/>
          </a:p>
          <a:p>
            <a:r>
              <a:rPr lang="nb-NO" dirty="0"/>
              <a:t>Konfronterende samtaler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02A6869-E09E-458C-94CB-92E34523B1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6040" y="2897727"/>
            <a:ext cx="3962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7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31280F-5E83-432B-9B5E-F7BEB448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Case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AD8AD0-427E-4441-B530-B8D16B3CA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171" y="2265792"/>
            <a:ext cx="3048000" cy="37052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825D800-059E-4547-B0D7-6D4864B6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2211586"/>
            <a:ext cx="2886075" cy="364807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FE8FB11-B3F7-4D29-A3FF-076C3F438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77" y="2265792"/>
            <a:ext cx="2447925" cy="40481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7D780F3-397E-4805-87A4-B837C9EEA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444" y="2380092"/>
            <a:ext cx="26670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4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C8DD60-6823-4589-9360-9B75C381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Kommunikasjonsprinsipper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171A613-29CF-464B-9183-C14D6E11B0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Fremmende: aktiv lytting</a:t>
            </a:r>
          </a:p>
          <a:p>
            <a:r>
              <a:rPr lang="nb-NO" dirty="0"/>
              <a:t>Pauser</a:t>
            </a:r>
          </a:p>
          <a:p>
            <a:r>
              <a:rPr lang="nb-NO" dirty="0"/>
              <a:t>Bekreftelser</a:t>
            </a:r>
          </a:p>
          <a:p>
            <a:r>
              <a:rPr lang="nb-NO" dirty="0"/>
              <a:t>Gjentagelser</a:t>
            </a:r>
          </a:p>
          <a:p>
            <a:r>
              <a:rPr lang="nb-NO" dirty="0"/>
              <a:t>Oppsummeringer</a:t>
            </a:r>
          </a:p>
          <a:p>
            <a:r>
              <a:rPr lang="nb-NO" dirty="0"/>
              <a:t>Åpne spørsmål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8FC4AFF-8825-456D-877A-DE6738E28F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Hemmende: passiv lytting</a:t>
            </a:r>
          </a:p>
          <a:p>
            <a:r>
              <a:rPr lang="nb-NO" dirty="0"/>
              <a:t>Overhøre</a:t>
            </a:r>
          </a:p>
          <a:p>
            <a:r>
              <a:rPr lang="nb-NO" dirty="0"/>
              <a:t>Tvil/benekting</a:t>
            </a:r>
          </a:p>
          <a:p>
            <a:r>
              <a:rPr lang="nb-NO" dirty="0"/>
              <a:t>Brudd/temaskifte</a:t>
            </a:r>
          </a:p>
          <a:p>
            <a:r>
              <a:rPr lang="nb-NO" dirty="0"/>
              <a:t>Press/kjøpslåing/moralisering</a:t>
            </a:r>
          </a:p>
          <a:p>
            <a:r>
              <a:rPr lang="nb-NO" dirty="0"/>
              <a:t>Lukkede spørsmål</a:t>
            </a:r>
          </a:p>
        </p:txBody>
      </p:sp>
    </p:spTree>
    <p:extLst>
      <p:ext uri="{BB962C8B-B14F-4D97-AF65-F5344CB8AC3E}">
        <p14:creationId xmlns:p14="http://schemas.microsoft.com/office/powerpoint/2010/main" val="102754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B9F2FF-0C39-488B-9463-A49025A5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DCM prinsipper </a:t>
            </a:r>
            <a:r>
              <a:rPr lang="nb-NO" sz="3600" dirty="0"/>
              <a:t>(Den Dialogisk Samtalemetoden)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C07D8-94C0-499D-BD0E-5DE7D390B0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Åpne og lukkede spørsmål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Oppfordrende form/beskrivende form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Gjentagelse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Bekreftelse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Oppsummering underveis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Lytt mer enn du snakker/unngå for mange spørsmål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Tåle pause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BAD3EAF-39FC-4BAE-9728-1933720DD2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Tilstedeværelse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 err="1">
                <a:solidFill>
                  <a:srgbClr val="000000"/>
                </a:solidFill>
                <a:cs typeface="Times New Roman" panose="02020603050405020304" pitchFamily="18" charset="0"/>
              </a:rPr>
              <a:t>Gyldiggjøring</a:t>
            </a:r>
            <a:endParaRPr lang="nb-NO" altLang="nb-NO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Skyld og skam 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Vonde hemmeligheter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Barn som ikke vil fortelle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Unngå press </a:t>
            </a:r>
          </a:p>
        </p:txBody>
      </p:sp>
    </p:spTree>
    <p:extLst>
      <p:ext uri="{BB962C8B-B14F-4D97-AF65-F5344CB8AC3E}">
        <p14:creationId xmlns:p14="http://schemas.microsoft.com/office/powerpoint/2010/main" val="172100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1A5D944-6346-46C3-BAB9-46B7B86E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Målet med DCM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FECB3E3-9A33-4422-98DC-B95F76B6F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altLang="nb-NO" dirty="0"/>
              <a:t>Oppnå barnets frie fortelling</a:t>
            </a:r>
          </a:p>
          <a:p>
            <a:pPr marL="457200" lvl="1" indent="0">
              <a:buNone/>
            </a:pPr>
            <a:r>
              <a:rPr lang="nb-NO" altLang="nb-NO" dirty="0"/>
              <a:t>En fri fortelling har en sammenhengende flyt hvor barnet formidler seg med en eller flere setninger eller ytringer etter hverandre. </a:t>
            </a:r>
          </a:p>
          <a:p>
            <a:r>
              <a:rPr lang="nb-NO" altLang="nb-NO" dirty="0"/>
              <a:t>Oppnå en detaljert og fullstendig fortelling</a:t>
            </a:r>
          </a:p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r>
              <a:rPr lang="nb-NO" altLang="nb-NO" dirty="0"/>
              <a:t>Hvorfor er fri fortelling viktig:</a:t>
            </a:r>
          </a:p>
          <a:p>
            <a:r>
              <a:rPr lang="nb-NO" altLang="nb-NO" dirty="0"/>
              <a:t>Barnet danner egne ledetråder som letter minneprosessen</a:t>
            </a:r>
          </a:p>
          <a:p>
            <a:r>
              <a:rPr lang="nb-NO" altLang="nb-NO" dirty="0"/>
              <a:t>Motivasjonen for videre formidling øker</a:t>
            </a:r>
          </a:p>
          <a:p>
            <a:r>
              <a:rPr lang="nb-NO" altLang="nb-NO" dirty="0"/>
              <a:t>Barnets frie fortelling har høyrere troverdighet enn svar fra direkte utspørring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13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5008DB-17F1-4E6E-8BE4-2AA47759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Fasene i DCM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97CD86-ECEE-4AAB-8DEB-242858961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Fase 1: Forberedende fase</a:t>
            </a:r>
          </a:p>
          <a:p>
            <a:r>
              <a:rPr lang="nb-NO" dirty="0"/>
              <a:t>Fase 2: Kontaktetablering</a:t>
            </a:r>
          </a:p>
          <a:p>
            <a:r>
              <a:rPr lang="nb-NO" dirty="0"/>
              <a:t>Fase 3 Innledende prosedyrer </a:t>
            </a:r>
          </a:p>
          <a:p>
            <a:r>
              <a:rPr lang="nb-NO" dirty="0"/>
              <a:t>Fase 4 Introdusere tema </a:t>
            </a:r>
          </a:p>
          <a:p>
            <a:r>
              <a:rPr lang="nb-NO" dirty="0"/>
              <a:t>Fase 5: Fri fortelling </a:t>
            </a:r>
          </a:p>
          <a:p>
            <a:r>
              <a:rPr lang="nb-NO" dirty="0"/>
              <a:t>Fase 6: Sondrende fase</a:t>
            </a:r>
          </a:p>
          <a:p>
            <a:r>
              <a:rPr lang="nb-NO" dirty="0"/>
              <a:t>Fase 7: Avslutning</a:t>
            </a:r>
          </a:p>
          <a:p>
            <a:r>
              <a:rPr lang="nb-NO" dirty="0"/>
              <a:t>Fase 8 :Oppfølgende fase  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363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D27DCE-CE37-4C0C-8B41-E2869221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Statens barnehus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8A70A4-AE32-46BE-B1E8-13264C971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Målgrupper: Barn og unge og sårbare opp til 16 år som kan være utsatt for, eller vitne til, seksuallovbrudd, kjønnlemlestelse, mishandling i nære relasjoner, drap og kroppsskade</a:t>
            </a:r>
          </a:p>
          <a:p>
            <a:endParaRPr lang="nb-NO" dirty="0"/>
          </a:p>
          <a:p>
            <a:r>
              <a:rPr lang="nb-NO" dirty="0"/>
              <a:t>Målsettinger: bedre rettsikkerhet og bedre oppfølging. To spor: behandlingsporet og det strafferettslige sporet</a:t>
            </a:r>
          </a:p>
          <a:p>
            <a:r>
              <a:rPr lang="nb-NO" dirty="0"/>
              <a:t>Samle og øke kompetansen om avhør og oppfølging av barn i krise</a:t>
            </a:r>
          </a:p>
          <a:p>
            <a:r>
              <a:rPr lang="nb-NO" dirty="0"/>
              <a:t>unge mistenkte under 18 år med skadelig seksualisert atferd (SSA)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58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E9F57-FC20-44DF-9232-AC7CCC6D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Aldersriktige 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EED8E1-E2C8-46D3-9C5E-FA11357B5F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Hvem</a:t>
            </a:r>
          </a:p>
          <a:p>
            <a:r>
              <a:rPr lang="nb-NO" dirty="0"/>
              <a:t>Hva</a:t>
            </a:r>
          </a:p>
          <a:p>
            <a:r>
              <a:rPr lang="nb-NO" dirty="0"/>
              <a:t>Hvor</a:t>
            </a:r>
          </a:p>
          <a:p>
            <a:r>
              <a:rPr lang="nb-NO" dirty="0"/>
              <a:t>Hvordan</a:t>
            </a:r>
          </a:p>
          <a:p>
            <a:r>
              <a:rPr lang="nb-NO" dirty="0"/>
              <a:t>Når</a:t>
            </a:r>
          </a:p>
          <a:p>
            <a:r>
              <a:rPr lang="nb-NO" dirty="0"/>
              <a:t>Antall ganger</a:t>
            </a:r>
          </a:p>
          <a:p>
            <a:r>
              <a:rPr lang="nb-NO" dirty="0"/>
              <a:t>Omstendigheter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2B5398D-A860-4F6B-9AEC-54FCACD0F6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4900" y="2305050"/>
            <a:ext cx="4496200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2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1EA7818-E6B2-4A03-AECA-762943FD1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89" y="938167"/>
            <a:ext cx="9019222" cy="59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42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89C9A-155D-456E-A8AE-8EBC83D7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Problemstillinger (snakk sammen)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B6D95FD-1DD9-4BEA-8AD8-972FB7EFB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b-NO" dirty="0">
                <a:cs typeface="Times New Roman" panose="02020603050405020304" pitchFamily="18" charset="0"/>
              </a:rPr>
              <a:t>Hva motiverer en ungdom til å snakke?</a:t>
            </a:r>
          </a:p>
          <a:p>
            <a:pPr marL="342900" indent="-342900"/>
            <a:endParaRPr lang="nb-NO" dirty="0">
              <a:cs typeface="Times New Roman" panose="02020603050405020304" pitchFamily="18" charset="0"/>
            </a:endParaRPr>
          </a:p>
          <a:p>
            <a:pPr marL="342900" indent="-342900"/>
            <a:r>
              <a:rPr lang="nb-NO" dirty="0">
                <a:cs typeface="Times New Roman" panose="02020603050405020304" pitchFamily="18" charset="0"/>
              </a:rPr>
              <a:t>Hvordan motivere vi dem til å snakke?</a:t>
            </a:r>
          </a:p>
          <a:p>
            <a:pPr marL="342900" indent="-342900"/>
            <a:endParaRPr lang="nb-NO" dirty="0">
              <a:cs typeface="Times New Roman" panose="02020603050405020304" pitchFamily="18" charset="0"/>
            </a:endParaRPr>
          </a:p>
          <a:p>
            <a:pPr marL="342900" indent="-342900"/>
            <a:r>
              <a:rPr lang="nb-NO" dirty="0">
                <a:cs typeface="Times New Roman" panose="02020603050405020304" pitchFamily="18" charset="0"/>
              </a:rPr>
              <a:t>Hva er viktigst å ha med i samtalen når man raskt må gjennomføre en samtale </a:t>
            </a:r>
            <a:r>
              <a:rPr lang="nb-NO" i="1" dirty="0">
                <a:cs typeface="Times New Roman" panose="02020603050405020304" pitchFamily="18" charset="0"/>
              </a:rPr>
              <a:t>uten forberedelse</a:t>
            </a:r>
            <a:endParaRPr lang="nb-NO" dirty="0"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041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126B46-B8E2-4DFA-8C88-2C0751D3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 å huske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713255-C3DE-4AF3-AD87-03062982A3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Barnet er selv ekspert på sin virkelighet 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Selv små barn, helt med i 3-4 års alder kan gjenkalle og fortelle om selvopplevde hendelser i sine liv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Barn må føle seg trygge for å tørre og ville fortelle om sine overgrepserfaringer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Voksne har en viktig rolle i forhold til å hjelpe og motivere barnet til å fortelle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Samtalens forløp er den voksnes ansvar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52D0DE-ED04-4D29-93F9-28A5B9AA12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Barn blir aldri bedre til å fortelle enn det de voksne er til å lytte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Barn trenger oppriktige, tydelige og direkte voksne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Barn trenger tid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Viktig å stoppe i tide- balanse, presse </a:t>
            </a:r>
          </a:p>
          <a:p>
            <a:pPr marL="427038"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altLang="nb-NO" dirty="0">
                <a:solidFill>
                  <a:srgbClr val="000000"/>
                </a:solidFill>
                <a:cs typeface="Times New Roman" panose="02020603050405020304" pitchFamily="18" charset="0"/>
              </a:rPr>
              <a:t>Barn som er utsatt er vare på voksnes signaler og reaksjoner – vis interesse og anerkjennelse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2192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31280F-5E83-432B-9B5E-F7BEB448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Case - Ny runde med snakkemedbarn.no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AD8AD0-427E-4441-B530-B8D16B3CA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171" y="2265792"/>
            <a:ext cx="3048000" cy="37052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825D800-059E-4547-B0D7-6D4864B6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2211586"/>
            <a:ext cx="2886075" cy="364807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FE8FB11-B3F7-4D29-A3FF-076C3F438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77" y="2265792"/>
            <a:ext cx="2447925" cy="40481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7D780F3-397E-4805-87A4-B837C9EEA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444" y="2380092"/>
            <a:ext cx="26670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13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D19632-B3A6-400A-B8C4-A5DF9B86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God spørreteknikk sett med etterforskningsbriller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2F0DD7D-D225-4C60-B95A-7C5D8F607E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Når barnet begynner å fortelle – stopp i tide, skriv logg/ta opp og kontakt barnevern og politi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endParaRPr lang="nb-NO" altLang="nb-NO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For mye informasjon og uheldig stilte spørsmål vil som oftest vanskeliggjøre etterforskningen og forringe bevisverdien i en eventuelle fremtidig straffesak. 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endParaRPr lang="nb-NO" altLang="nb-NO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Tommelfingerregel: Still åpne spørsmål slik at barnet har muligheten til å snakke mest mulig fritt</a:t>
            </a:r>
            <a:r>
              <a:rPr lang="nb-NO" altLang="nb-NO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C924BC9-9371-4692-A1EA-8FAAC78C33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2099" y="2305050"/>
            <a:ext cx="4241802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2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6DEDD-3F38-435B-A0E9-2DB451A2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…. fortsettelse god spørreteknikk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D31E539-D2A4-4293-A9D6-0CD42A09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751"/>
            <a:ext cx="10515600" cy="3910211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nb-NO" altLang="nb-NO" sz="2200" b="1" dirty="0">
                <a:latin typeface="+mj-lt"/>
                <a:cs typeface="Times New Roman" panose="02020603050405020304" pitchFamily="18" charset="0"/>
              </a:rPr>
              <a:t>Spørsmål som er gode å stille: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nb-NO" altLang="nb-NO" sz="2200" dirty="0">
                <a:latin typeface="+mj-lt"/>
                <a:cs typeface="Times New Roman" panose="02020603050405020304" pitchFamily="18" charset="0"/>
              </a:rPr>
              <a:t>Tenk på å bruke åpne spørsmål, bruk imperativ form</a:t>
            </a:r>
          </a:p>
          <a:p>
            <a:pPr marL="198438" indent="0">
              <a:spcBef>
                <a:spcPts val="400"/>
              </a:spcBef>
              <a:buSzPct val="100000"/>
              <a:buNone/>
              <a:defRPr/>
            </a:pPr>
            <a:endParaRPr lang="nb-NO" altLang="nb-NO" sz="22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nb-NO" altLang="nb-NO" sz="2200" b="1" dirty="0">
                <a:latin typeface="+mj-lt"/>
                <a:cs typeface="Times New Roman" panose="02020603050405020304" pitchFamily="18" charset="0"/>
              </a:rPr>
              <a:t>Eksempel:</a:t>
            </a:r>
          </a:p>
          <a:p>
            <a:pPr marL="457200" lvl="1" indent="0">
              <a:spcBef>
                <a:spcPts val="4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nb-NO" altLang="nb-NO" sz="1800" u="sng" dirty="0">
                <a:latin typeface="+mj-lt"/>
                <a:cs typeface="Times New Roman" panose="02020603050405020304" pitchFamily="18" charset="0"/>
              </a:rPr>
              <a:t>Barnet</a:t>
            </a:r>
            <a:r>
              <a:rPr lang="nb-NO" altLang="nb-NO" sz="1800" dirty="0">
                <a:latin typeface="+mj-lt"/>
                <a:cs typeface="Times New Roman" panose="02020603050405020304" pitchFamily="18" charset="0"/>
              </a:rPr>
              <a:t>: "Jeg var helt alene om kvelden, da var jeg veldig redd".   </a:t>
            </a:r>
          </a:p>
          <a:p>
            <a:pPr marL="457200" lvl="1" indent="0">
              <a:spcBef>
                <a:spcPts val="4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nb-NO" altLang="nb-NO" sz="1800" u="sng" dirty="0">
                <a:latin typeface="+mj-lt"/>
                <a:cs typeface="Times New Roman" panose="02020603050405020304" pitchFamily="18" charset="0"/>
              </a:rPr>
              <a:t>Voksen</a:t>
            </a:r>
            <a:r>
              <a:rPr lang="nb-NO" altLang="nb-NO" sz="1800" dirty="0">
                <a:latin typeface="+mj-lt"/>
                <a:cs typeface="Times New Roman" panose="02020603050405020304" pitchFamily="18" charset="0"/>
              </a:rPr>
              <a:t>: "Fortell meg om det, så godt du kan".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100000"/>
              <a:buNone/>
              <a:defRPr/>
            </a:pPr>
            <a:endParaRPr lang="nb-NO" altLang="nb-NO" sz="22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nb-NO" altLang="nb-NO" sz="2200" b="1" dirty="0">
                <a:latin typeface="+mj-lt"/>
                <a:cs typeface="Times New Roman" panose="02020603050405020304" pitchFamily="18" charset="0"/>
              </a:rPr>
              <a:t>Nøkkelspørsmål / referanse til tidligere utsagn</a:t>
            </a:r>
          </a:p>
          <a:p>
            <a:pPr marL="457200" lvl="1" indent="0">
              <a:spcBef>
                <a:spcPts val="4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nb-NO" altLang="nb-NO" sz="1800" dirty="0">
                <a:latin typeface="+mj-lt"/>
                <a:cs typeface="Times New Roman" panose="02020603050405020304" pitchFamily="18" charset="0"/>
              </a:rPr>
              <a:t>Du sa i stad at du følte du var trist. Hvordan trist var du?</a:t>
            </a:r>
          </a:p>
          <a:p>
            <a:pPr marL="457200" lvl="1" indent="0">
              <a:spcBef>
                <a:spcPts val="4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nb-NO" altLang="nb-NO" sz="1800" dirty="0">
                <a:latin typeface="+mj-lt"/>
                <a:cs typeface="Times New Roman" panose="02020603050405020304" pitchFamily="18" charset="0"/>
              </a:rPr>
              <a:t>Du sier det var ekkelt, fortell slik at jeg forstår hvordan ekkelt!</a:t>
            </a:r>
          </a:p>
        </p:txBody>
      </p:sp>
      <p:sp>
        <p:nvSpPr>
          <p:cNvPr id="6" name="Snakkeboble: oval 5">
            <a:extLst>
              <a:ext uri="{FF2B5EF4-FFF2-40B4-BE49-F238E27FC236}">
                <a16:creationId xmlns:a16="http://schemas.microsoft.com/office/drawing/2014/main" id="{C3505AF5-2559-420D-8EEF-AFC70C2B8FB7}"/>
              </a:ext>
            </a:extLst>
          </p:cNvPr>
          <p:cNvSpPr/>
          <p:nvPr/>
        </p:nvSpPr>
        <p:spPr>
          <a:xfrm>
            <a:off x="7469505" y="1994814"/>
            <a:ext cx="1554480" cy="10744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Fortell mer om det!</a:t>
            </a:r>
          </a:p>
        </p:txBody>
      </p:sp>
      <p:sp>
        <p:nvSpPr>
          <p:cNvPr id="7" name="Snakkeboble: oval 6">
            <a:extLst>
              <a:ext uri="{FF2B5EF4-FFF2-40B4-BE49-F238E27FC236}">
                <a16:creationId xmlns:a16="http://schemas.microsoft.com/office/drawing/2014/main" id="{F49218F9-4861-4D68-BA61-EA649D540DD0}"/>
              </a:ext>
            </a:extLst>
          </p:cNvPr>
          <p:cNvSpPr/>
          <p:nvPr/>
        </p:nvSpPr>
        <p:spPr>
          <a:xfrm>
            <a:off x="7831455" y="3412709"/>
            <a:ext cx="2385060" cy="1074419"/>
          </a:xfrm>
          <a:prstGeom prst="wedgeEllipseCallout">
            <a:avLst>
              <a:gd name="adj1" fmla="val -66840"/>
              <a:gd name="adj2" fmla="val 22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Fortell meg om det med dine egne ord!</a:t>
            </a:r>
          </a:p>
        </p:txBody>
      </p:sp>
      <p:sp>
        <p:nvSpPr>
          <p:cNvPr id="8" name="Snakkeboble: oval 7">
            <a:extLst>
              <a:ext uri="{FF2B5EF4-FFF2-40B4-BE49-F238E27FC236}">
                <a16:creationId xmlns:a16="http://schemas.microsoft.com/office/drawing/2014/main" id="{C078C3BF-6B21-40C6-81BE-BC7BDFBBCA68}"/>
              </a:ext>
            </a:extLst>
          </p:cNvPr>
          <p:cNvSpPr/>
          <p:nvPr/>
        </p:nvSpPr>
        <p:spPr>
          <a:xfrm>
            <a:off x="10046970" y="2130783"/>
            <a:ext cx="1554480" cy="1074419"/>
          </a:xfrm>
          <a:prstGeom prst="wedgeEllipseCallout">
            <a:avLst>
              <a:gd name="adj1" fmla="val -47304"/>
              <a:gd name="adj2" fmla="val 47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Fortell slik at jeg forstår!</a:t>
            </a:r>
          </a:p>
        </p:txBody>
      </p:sp>
      <p:sp>
        <p:nvSpPr>
          <p:cNvPr id="9" name="Snakkeboble: oval 8">
            <a:extLst>
              <a:ext uri="{FF2B5EF4-FFF2-40B4-BE49-F238E27FC236}">
                <a16:creationId xmlns:a16="http://schemas.microsoft.com/office/drawing/2014/main" id="{A0F4678C-2495-4D05-871B-E618A9EDF5A2}"/>
              </a:ext>
            </a:extLst>
          </p:cNvPr>
          <p:cNvSpPr/>
          <p:nvPr/>
        </p:nvSpPr>
        <p:spPr>
          <a:xfrm>
            <a:off x="9456420" y="4460714"/>
            <a:ext cx="2735580" cy="1074419"/>
          </a:xfrm>
          <a:prstGeom prst="wedgeEllipseCallout">
            <a:avLst>
              <a:gd name="adj1" fmla="val -65958"/>
              <a:gd name="adj2" fmla="val -18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Prøv å forklar…så godt du kan!</a:t>
            </a:r>
          </a:p>
        </p:txBody>
      </p:sp>
      <p:sp>
        <p:nvSpPr>
          <p:cNvPr id="10" name="Snakkeboble: oval 9">
            <a:extLst>
              <a:ext uri="{FF2B5EF4-FFF2-40B4-BE49-F238E27FC236}">
                <a16:creationId xmlns:a16="http://schemas.microsoft.com/office/drawing/2014/main" id="{D7A3F6C6-6276-4B80-9D9F-0E7095E79D0E}"/>
              </a:ext>
            </a:extLst>
          </p:cNvPr>
          <p:cNvSpPr/>
          <p:nvPr/>
        </p:nvSpPr>
        <p:spPr>
          <a:xfrm>
            <a:off x="7656195" y="5483620"/>
            <a:ext cx="2735580" cy="1074419"/>
          </a:xfrm>
          <a:prstGeom prst="wedgeEllipseCallout">
            <a:avLst>
              <a:gd name="adj1" fmla="val -58437"/>
              <a:gd name="adj2" fmla="val -73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 meg alt som </a:t>
            </a:r>
            <a:r>
              <a:rPr lang="nb-NO" dirty="0" err="1"/>
              <a:t>hendet,så</a:t>
            </a:r>
            <a:r>
              <a:rPr lang="nb-NO" dirty="0"/>
              <a:t> godt du kan!</a:t>
            </a:r>
          </a:p>
        </p:txBody>
      </p:sp>
    </p:spTree>
    <p:extLst>
      <p:ext uri="{BB962C8B-B14F-4D97-AF65-F5344CB8AC3E}">
        <p14:creationId xmlns:p14="http://schemas.microsoft.com/office/powerpoint/2010/main" val="33349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811D48-AE6B-4841-BCDC-1EE5D37E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Toleransevinduet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79C49BD-FFC0-49D0-9627-958541879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2623" y="2042472"/>
            <a:ext cx="6192022" cy="46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74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hlinkClick r:id="rId3"/>
            <a:extLst>
              <a:ext uri="{FF2B5EF4-FFF2-40B4-BE49-F238E27FC236}">
                <a16:creationId xmlns:a16="http://schemas.microsoft.com/office/drawing/2014/main" id="{9FEFE902-1F43-4068-B34C-8A50FFDDD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1" y="2266752"/>
            <a:ext cx="6945457" cy="3597921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1078CBE4-CCE8-49A0-8ADE-6D9B690B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Toleransevinduet for barn - film</a:t>
            </a:r>
          </a:p>
        </p:txBody>
      </p:sp>
    </p:spTree>
    <p:extLst>
      <p:ext uri="{BB962C8B-B14F-4D97-AF65-F5344CB8AC3E}">
        <p14:creationId xmlns:p14="http://schemas.microsoft.com/office/powerpoint/2010/main" val="3655158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AB00FD-C9B2-4B37-AE7C-F13DF94E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Tips og treningsmuligheter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FFCF14-BAAF-4C62-B672-D68F0704B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cs typeface="Times New Roman" panose="02020603050405020304" pitchFamily="18" charset="0"/>
                <a:hlinkClick r:id="rId3"/>
              </a:rPr>
              <a:t>www.snakkemedbarn.no</a:t>
            </a:r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  <a:hlinkClick r:id="rId4"/>
              </a:rPr>
              <a:t>www.rvts.no</a:t>
            </a:r>
            <a:r>
              <a:rPr lang="nb-NO" dirty="0">
                <a:cs typeface="Times New Roman" panose="02020603050405020304" pitchFamily="18" charset="0"/>
              </a:rPr>
              <a:t>, f.eks. Skoleveileder og barnehageveileder SSA</a:t>
            </a:r>
          </a:p>
          <a:p>
            <a:r>
              <a:rPr lang="nb-NO" dirty="0">
                <a:cs typeface="Times New Roman" panose="02020603050405020304" pitchFamily="18" charset="0"/>
                <a:hlinkClick r:id="rId5"/>
              </a:rPr>
              <a:t>www.dinutvei.no</a:t>
            </a:r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Rvtsvest.no/trygg-til-handling/</a:t>
            </a:r>
          </a:p>
          <a:p>
            <a:r>
              <a:rPr lang="nb-NO" dirty="0">
                <a:cs typeface="Times New Roman" panose="02020603050405020304" pitchFamily="18" charset="0"/>
              </a:rPr>
              <a:t>Diverse på </a:t>
            </a:r>
            <a:r>
              <a:rPr lang="nb-NO" dirty="0">
                <a:cs typeface="Times New Roman" panose="02020603050405020304" pitchFamily="18" charset="0"/>
                <a:hlinkClick r:id="rId6"/>
              </a:rPr>
              <a:t>youtube.no</a:t>
            </a:r>
            <a:r>
              <a:rPr lang="nb-NO" dirty="0">
                <a:cs typeface="Times New Roman" panose="02020603050405020304" pitchFamily="18" charset="0"/>
              </a:rPr>
              <a:t> (Reddbarna, kort fortalt, Alfred og skyggen)</a:t>
            </a:r>
          </a:p>
          <a:p>
            <a:r>
              <a:rPr lang="nb-NO" dirty="0">
                <a:cs typeface="Calibri" panose="020F0502020204030204" pitchFamily="34" charset="0"/>
              </a:rPr>
              <a:t>hvorlite.no</a:t>
            </a:r>
          </a:p>
          <a:p>
            <a:r>
              <a:rPr lang="nb-NO" dirty="0">
                <a:cs typeface="Calibri" panose="020F0502020204030204" pitchFamily="34" charset="0"/>
              </a:rPr>
              <a:t>jegvilvite.no</a:t>
            </a:r>
          </a:p>
          <a:p>
            <a:r>
              <a:rPr lang="nb-NO" altLang="nb-NO" dirty="0">
                <a:cs typeface="Calibri" panose="020F0502020204030204" pitchFamily="34" charset="0"/>
                <a:hlinkClick r:id="rId7"/>
              </a:rPr>
              <a:t>www.helsedirektoratet.no</a:t>
            </a:r>
            <a:r>
              <a:rPr lang="nb-NO" altLang="nb-NO" dirty="0">
                <a:cs typeface="Calibri" panose="020F0502020204030204" pitchFamily="34" charset="0"/>
              </a:rPr>
              <a:t> (tidlig oppdagelse av barn og unge)</a:t>
            </a:r>
          </a:p>
        </p:txBody>
      </p:sp>
    </p:spTree>
    <p:extLst>
      <p:ext uri="{BB962C8B-B14F-4D97-AF65-F5344CB8AC3E}">
        <p14:creationId xmlns:p14="http://schemas.microsoft.com/office/powerpoint/2010/main" val="341287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BF6DE2-12B0-49EB-BFCE-13A942ED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Barnehuset – et godt sted å komme 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6E5F028-F6A6-4F6A-9CE6-2AB0DC995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17" y="2046188"/>
            <a:ext cx="45683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5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6E93B-DE60-45B9-B6A1-C8E48C06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nyttige nettsider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61619F-B93E-4452-8805-BA86367E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Meldeplikt og avvergeplikt</a:t>
            </a:r>
            <a:endParaRPr lang="nb-NO" dirty="0">
              <a:hlinkClick r:id="rId3"/>
            </a:endParaRPr>
          </a:p>
          <a:p>
            <a:r>
              <a:rPr lang="nb-NO" dirty="0">
                <a:hlinkClick r:id="rId3"/>
              </a:rPr>
              <a:t>https://plikt.no/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Politiets nettside</a:t>
            </a:r>
          </a:p>
          <a:p>
            <a:r>
              <a:rPr lang="nb-NO" altLang="nb-NO" dirty="0">
                <a:ea typeface="ヒラギノ明朝 ProN W3" charset="0"/>
                <a:cs typeface="Times New Roman" panose="02020603050405020304" pitchFamily="18" charset="0"/>
                <a:sym typeface="Arial" charset="0"/>
                <a:hlinkClick r:id="rId4"/>
              </a:rPr>
              <a:t>Mistenker du vold mot barn?</a:t>
            </a:r>
            <a:r>
              <a:rPr lang="nb-NO" altLang="nb-NO" dirty="0">
                <a:ea typeface="ヒラギノ明朝 ProN W3" charset="0"/>
                <a:cs typeface="Times New Roman" panose="02020603050405020304" pitchFamily="18" charset="0"/>
                <a:sym typeface="Arial" charset="0"/>
              </a:rPr>
              <a:t> (vold i nære relasjoner)</a:t>
            </a:r>
          </a:p>
          <a:p>
            <a:r>
              <a:rPr lang="nb-NO" altLang="nb-NO" dirty="0">
                <a:cs typeface="Times New Roman" panose="02020603050405020304" pitchFamily="18" charset="0"/>
                <a:hlinkClick r:id="rId5"/>
              </a:rPr>
              <a:t>Hvor går grensene?</a:t>
            </a:r>
            <a:r>
              <a:rPr lang="nb-NO" altLang="nb-NO" dirty="0">
                <a:cs typeface="Times New Roman" panose="02020603050405020304" pitchFamily="18" charset="0"/>
              </a:rPr>
              <a:t> (voldtekt og seksuelle overgrep)</a:t>
            </a:r>
          </a:p>
          <a:p>
            <a:pPr marL="0" indent="0">
              <a:buNone/>
            </a:pPr>
            <a:endParaRPr lang="nb-NO" altLang="nb-NO" dirty="0">
              <a:ea typeface="ヒラギノ明朝 ProN W3" charset="0"/>
              <a:cs typeface="Times New Roman" panose="02020603050405020304" pitchFamily="18" charset="0"/>
              <a:sym typeface="Arial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0767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0782A3-3750-40F7-B40D-0266A8D8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 med Barnehuset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CCD079-9366-4691-B35A-2D08D984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nb-NO" b="1" dirty="0"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nb-NO" b="1" dirty="0">
                <a:cs typeface="Calibri" panose="020F0502020204030204" pitchFamily="34" charset="0"/>
              </a:rPr>
              <a:t>Fellesnummer: + 47 474899 33</a:t>
            </a:r>
          </a:p>
          <a:p>
            <a:pPr marL="0" indent="0">
              <a:buNone/>
              <a:defRPr/>
            </a:pPr>
            <a:r>
              <a:rPr lang="nb-NO" b="1" dirty="0">
                <a:cs typeface="Calibri" panose="020F0502020204030204" pitchFamily="34" charset="0"/>
              </a:rPr>
              <a:t>barnehusetsandefjord@politiet.no</a:t>
            </a:r>
            <a:br>
              <a:rPr lang="nb-NO" b="1" dirty="0"/>
            </a:br>
            <a:r>
              <a:rPr lang="nb-NO" b="1" dirty="0"/>
              <a:t>	</a:t>
            </a:r>
          </a:p>
          <a:p>
            <a:pPr marL="0" indent="0">
              <a:buNone/>
              <a:defRPr/>
            </a:pPr>
            <a:r>
              <a:rPr lang="nb-NO" b="1" dirty="0"/>
              <a:t>	  </a:t>
            </a:r>
            <a:br>
              <a:rPr lang="nb-NO" b="1" dirty="0"/>
            </a:br>
            <a:r>
              <a:rPr lang="nb-NO" b="1" dirty="0"/>
              <a:t> </a:t>
            </a:r>
            <a:r>
              <a:rPr lang="nb-NO" b="1" dirty="0">
                <a:cs typeface="Calibri" panose="020F0502020204030204" pitchFamily="34" charset="0"/>
              </a:rPr>
              <a:t>Nettside: barnehuset.no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8675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E323BA-EE2A-4271-A2EC-71747C17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266"/>
            <a:ext cx="3141133" cy="3420533"/>
          </a:xfrm>
        </p:spPr>
        <p:txBody>
          <a:bodyPr/>
          <a:lstStyle/>
          <a:p>
            <a:r>
              <a:rPr lang="nb-NO" b="1" dirty="0"/>
              <a:t>Takk for oss 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336C824-F539-468E-A47F-84E9073F3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993" y="2266950"/>
            <a:ext cx="3910013" cy="39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43CBC9-242A-4A45-866C-021D6091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Statistikk 2022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8A389A67-2713-410E-8C10-089A88D4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50615"/>
              </p:ext>
            </p:extLst>
          </p:nvPr>
        </p:nvGraphicFramePr>
        <p:xfrm>
          <a:off x="832598" y="2266752"/>
          <a:ext cx="385169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518">
                  <a:extLst>
                    <a:ext uri="{9D8B030D-6E8A-4147-A177-3AD203B41FA5}">
                      <a16:colId xmlns:a16="http://schemas.microsoft.com/office/drawing/2014/main" val="2035349074"/>
                    </a:ext>
                  </a:extLst>
                </a:gridCol>
                <a:gridCol w="930442">
                  <a:extLst>
                    <a:ext uri="{9D8B030D-6E8A-4147-A177-3AD203B41FA5}">
                      <a16:colId xmlns:a16="http://schemas.microsoft.com/office/drawing/2014/main" val="155776595"/>
                    </a:ext>
                  </a:extLst>
                </a:gridCol>
                <a:gridCol w="1042736">
                  <a:extLst>
                    <a:ext uri="{9D8B030D-6E8A-4147-A177-3AD203B41FA5}">
                      <a16:colId xmlns:a16="http://schemas.microsoft.com/office/drawing/2014/main" val="3469708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Avhør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62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TA 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TA fortsettende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5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TA supplerende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2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Politiavhør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31254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14D2B3F-2B42-4AF8-8557-134188FC2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13270"/>
              </p:ext>
            </p:extLst>
          </p:nvPr>
        </p:nvGraphicFramePr>
        <p:xfrm>
          <a:off x="834189" y="4519415"/>
          <a:ext cx="3850105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927">
                  <a:extLst>
                    <a:ext uri="{9D8B030D-6E8A-4147-A177-3AD203B41FA5}">
                      <a16:colId xmlns:a16="http://schemas.microsoft.com/office/drawing/2014/main" val="2035349074"/>
                    </a:ext>
                  </a:extLst>
                </a:gridCol>
                <a:gridCol w="930442">
                  <a:extLst>
                    <a:ext uri="{9D8B030D-6E8A-4147-A177-3AD203B41FA5}">
                      <a16:colId xmlns:a16="http://schemas.microsoft.com/office/drawing/2014/main" val="155776595"/>
                    </a:ext>
                  </a:extLst>
                </a:gridCol>
                <a:gridCol w="1042736">
                  <a:extLst>
                    <a:ext uri="{9D8B030D-6E8A-4147-A177-3AD203B41FA5}">
                      <a16:colId xmlns:a16="http://schemas.microsoft.com/office/drawing/2014/main" val="34697084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herav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62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Sekvensiell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Nettrelatert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50451"/>
                  </a:ext>
                </a:extLst>
              </a:tr>
            </a:tbl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79E72E2-2CA5-4BB9-8BF1-5AEB45FAE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943287"/>
              </p:ext>
            </p:extLst>
          </p:nvPr>
        </p:nvGraphicFramePr>
        <p:xfrm>
          <a:off x="5019236" y="2089442"/>
          <a:ext cx="5475706" cy="405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9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572B5E-D43F-4B73-8261-7C8D7465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 saker 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B1348723-0B82-453C-ADF3-07E4E9A42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135155"/>
              </p:ext>
            </p:extLst>
          </p:nvPr>
        </p:nvGraphicFramePr>
        <p:xfrm>
          <a:off x="838198" y="2266949"/>
          <a:ext cx="4684407" cy="302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740">
                  <a:extLst>
                    <a:ext uri="{9D8B030D-6E8A-4147-A177-3AD203B41FA5}">
                      <a16:colId xmlns:a16="http://schemas.microsoft.com/office/drawing/2014/main" val="3186049430"/>
                    </a:ext>
                  </a:extLst>
                </a:gridCol>
                <a:gridCol w="860198">
                  <a:extLst>
                    <a:ext uri="{9D8B030D-6E8A-4147-A177-3AD203B41FA5}">
                      <a16:colId xmlns:a16="http://schemas.microsoft.com/office/drawing/2014/main" val="3938788141"/>
                    </a:ext>
                  </a:extLst>
                </a:gridCol>
                <a:gridCol w="1005469">
                  <a:extLst>
                    <a:ext uri="{9D8B030D-6E8A-4147-A177-3AD203B41FA5}">
                      <a16:colId xmlns:a16="http://schemas.microsoft.com/office/drawing/2014/main" val="2504779188"/>
                    </a:ext>
                  </a:extLst>
                </a:gridCol>
              </a:tblGrid>
              <a:tr h="377753">
                <a:tc>
                  <a:txBody>
                    <a:bodyPr/>
                    <a:lstStyle/>
                    <a:p>
                      <a:r>
                        <a:rPr lang="nb-NO" sz="1800" dirty="0"/>
                        <a:t>Type sak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2022 i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935115"/>
                  </a:ext>
                </a:extLst>
              </a:tr>
              <a:tr h="377753">
                <a:tc>
                  <a:txBody>
                    <a:bodyPr/>
                    <a:lstStyle/>
                    <a:p>
                      <a:r>
                        <a:rPr lang="nb-NO" sz="1800" dirty="0"/>
                        <a:t>Fornærmet vold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42,6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599794"/>
                  </a:ext>
                </a:extLst>
              </a:tr>
              <a:tr h="377753">
                <a:tc>
                  <a:txBody>
                    <a:bodyPr/>
                    <a:lstStyle/>
                    <a:p>
                      <a:r>
                        <a:rPr lang="nb-NO" sz="1800" dirty="0"/>
                        <a:t>Vitne til vold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11,6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37901"/>
                  </a:ext>
                </a:extLst>
              </a:tr>
              <a:tr h="377753">
                <a:tc>
                  <a:txBody>
                    <a:bodyPr/>
                    <a:lstStyle/>
                    <a:p>
                      <a:r>
                        <a:rPr lang="nb-NO" sz="1800" dirty="0"/>
                        <a:t>Fornærmet overgrep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27,2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29730"/>
                  </a:ext>
                </a:extLst>
              </a:tr>
              <a:tr h="377753">
                <a:tc>
                  <a:txBody>
                    <a:bodyPr/>
                    <a:lstStyle/>
                    <a:p>
                      <a:r>
                        <a:rPr lang="nb-NO" sz="1800" dirty="0"/>
                        <a:t>Vitne til overgrep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624683"/>
                  </a:ext>
                </a:extLst>
              </a:tr>
              <a:tr h="377753">
                <a:tc>
                  <a:txBody>
                    <a:bodyPr/>
                    <a:lstStyle/>
                    <a:p>
                      <a:r>
                        <a:rPr lang="nb-NO" sz="1800" dirty="0"/>
                        <a:t>Barn som voldsutøver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15366"/>
                  </a:ext>
                </a:extLst>
              </a:tr>
              <a:tr h="377753">
                <a:tc>
                  <a:txBody>
                    <a:bodyPr/>
                    <a:lstStyle/>
                    <a:p>
                      <a:r>
                        <a:rPr lang="nb-NO" sz="1800" dirty="0"/>
                        <a:t>Barn som overgriper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62753"/>
                  </a:ext>
                </a:extLst>
              </a:tr>
              <a:tr h="377753">
                <a:tc>
                  <a:txBody>
                    <a:bodyPr/>
                    <a:lstStyle/>
                    <a:p>
                      <a:r>
                        <a:rPr lang="nb-NO" sz="1800" dirty="0"/>
                        <a:t>Annet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586481"/>
                  </a:ext>
                </a:extLst>
              </a:tr>
            </a:tbl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470625-C2F7-4953-BCA7-1E771DC59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295933"/>
              </p:ext>
            </p:extLst>
          </p:nvPr>
        </p:nvGraphicFramePr>
        <p:xfrm>
          <a:off x="5669279" y="2499114"/>
          <a:ext cx="3968126" cy="302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9D2930E-2C77-4C05-A81E-E465BD254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404674"/>
              </p:ext>
            </p:extLst>
          </p:nvPr>
        </p:nvGraphicFramePr>
        <p:xfrm>
          <a:off x="8686429" y="2499114"/>
          <a:ext cx="4096512" cy="302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548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4A48F0-D01B-479F-8574-4C680102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Grunnlag for anmeldelse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95824E-4BA9-4902-BA6B-6E349F12F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nb-NO" altLang="nb-NO" dirty="0">
                <a:latin typeface="+mj-lt"/>
                <a:ea typeface="ヒラギノ明朝 ProN W3" charset="0"/>
                <a:cs typeface="Times New Roman" panose="02020603050405020304" pitchFamily="18" charset="0"/>
                <a:sym typeface="Arial" charset="0"/>
              </a:rPr>
              <a:t>Vold: Når et barn forklarer seg om slag, spark, ris, dytting, </a:t>
            </a:r>
            <a:r>
              <a:rPr lang="nb-NO" altLang="nb-NO" dirty="0" err="1">
                <a:latin typeface="+mj-lt"/>
                <a:ea typeface="ヒラギノ明朝 ProN W3" charset="0"/>
                <a:cs typeface="Times New Roman" panose="02020603050405020304" pitchFamily="18" charset="0"/>
                <a:sym typeface="Arial" charset="0"/>
              </a:rPr>
              <a:t>slenging</a:t>
            </a:r>
            <a:r>
              <a:rPr lang="nb-NO" altLang="nb-NO" dirty="0">
                <a:latin typeface="+mj-lt"/>
                <a:ea typeface="ヒラギノ明朝 ProN W3" charset="0"/>
                <a:cs typeface="Times New Roman" panose="02020603050405020304" pitchFamily="18" charset="0"/>
                <a:sym typeface="Arial" charset="0"/>
              </a:rPr>
              <a:t>, holde hardt i armen, ørefik, klaps i hodet, kvelertak eller lignende samt tilfeller hvor barnet har vært vitne til vold mellom foreldre/søsken eller annen nær relasjon. </a:t>
            </a:r>
          </a:p>
          <a:p>
            <a:pPr>
              <a:spcBef>
                <a:spcPts val="400"/>
              </a:spcBef>
            </a:pPr>
            <a:endParaRPr lang="nb-NO" altLang="nb-NO" dirty="0">
              <a:latin typeface="+mj-lt"/>
              <a:ea typeface="ヒラギノ明朝 ProN W3" charset="0"/>
              <a:cs typeface="Times New Roman" panose="02020603050405020304" pitchFamily="18" charset="0"/>
              <a:sym typeface="Arial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nb-NO" altLang="nb-NO" dirty="0">
                <a:latin typeface="+mj-lt"/>
                <a:ea typeface="ヒラギノ明朝 ProN W3" charset="0"/>
                <a:cs typeface="Times New Roman" panose="02020603050405020304" pitchFamily="18" charset="0"/>
                <a:sym typeface="Arial" charset="0"/>
              </a:rPr>
              <a:t>Seksuell overgrep (SO): </a:t>
            </a:r>
            <a:r>
              <a:rPr lang="nb-NO" altLang="nb-NO" dirty="0">
                <a:latin typeface="+mj-lt"/>
                <a:cs typeface="Times New Roman" panose="02020603050405020304" pitchFamily="18" charset="0"/>
              </a:rPr>
              <a:t>når noen krenker kroppens grenser</a:t>
            </a:r>
            <a:endParaRPr lang="nb-NO" altLang="nb-NO" dirty="0">
              <a:latin typeface="+mj-lt"/>
              <a:ea typeface="ヒラギノ明朝 ProN W3" charset="0"/>
              <a:cs typeface="Times New Roman" panose="02020603050405020304" pitchFamily="18" charset="0"/>
              <a:sym typeface="Arial" charset="0"/>
            </a:endParaRPr>
          </a:p>
          <a:p>
            <a:pPr>
              <a:spcBef>
                <a:spcPts val="450"/>
              </a:spcBef>
              <a:defRPr/>
            </a:pPr>
            <a:r>
              <a:rPr lang="nb-NO" altLang="nb-NO" dirty="0">
                <a:latin typeface="+mj-lt"/>
                <a:cs typeface="Times New Roman" panose="02020603050405020304" pitchFamily="18" charset="0"/>
              </a:rPr>
              <a:t>Seksuelt krenkende atferd</a:t>
            </a:r>
          </a:p>
          <a:p>
            <a:pPr>
              <a:spcBef>
                <a:spcPts val="450"/>
              </a:spcBef>
              <a:defRPr/>
            </a:pPr>
            <a:r>
              <a:rPr lang="nb-NO" altLang="nb-NO" dirty="0">
                <a:latin typeface="+mj-lt"/>
                <a:cs typeface="Times New Roman" panose="02020603050405020304" pitchFamily="18" charset="0"/>
              </a:rPr>
              <a:t>Seksuell handling </a:t>
            </a:r>
          </a:p>
          <a:p>
            <a:pPr>
              <a:spcBef>
                <a:spcPts val="450"/>
              </a:spcBef>
              <a:defRPr/>
            </a:pPr>
            <a:r>
              <a:rPr lang="nb-NO" altLang="nb-NO" dirty="0">
                <a:latin typeface="+mj-lt"/>
                <a:cs typeface="Times New Roman" panose="02020603050405020304" pitchFamily="18" charset="0"/>
              </a:rPr>
              <a:t>Seksuell omgang</a:t>
            </a:r>
          </a:p>
          <a:p>
            <a:pPr>
              <a:spcBef>
                <a:spcPts val="450"/>
              </a:spcBef>
              <a:defRPr/>
            </a:pPr>
            <a:r>
              <a:rPr lang="nb-NO" altLang="nb-NO" dirty="0">
                <a:latin typeface="+mj-lt"/>
                <a:cs typeface="Times New Roman" panose="02020603050405020304" pitchFamily="18" charset="0"/>
              </a:rPr>
              <a:t>Eks: Nettovergrep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386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E8304E-EC6A-4F59-A4FF-C0ABE686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Seksuelle overgrep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02A63C-9D70-40DD-AE79-1EC1D3B9A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>
                <a:latin typeface="+mj-lt"/>
              </a:rPr>
              <a:t>Barn som utsettes for seksuelle overgrep  er en sammensatt gruppe, preget av store variasjoner i forhold til overgrepserfaring/skadevirkninger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Helvetica"/>
              </a:rPr>
              <a:t>Et lite barn vil si noe om det- ytre motivasjon</a:t>
            </a:r>
          </a:p>
          <a:p>
            <a:pPr hangingPunct="0">
              <a:spcBef>
                <a:spcPts val="0"/>
              </a:spcBef>
            </a:pPr>
            <a:r>
              <a:rPr lang="nb-NO" dirty="0">
                <a:latin typeface="+mj-lt"/>
                <a:cs typeface="Times New Roman" panose="02020603050405020304" pitchFamily="18" charset="0"/>
              </a:rPr>
              <a:t>Finner noen man kan stole på</a:t>
            </a:r>
          </a:p>
          <a:p>
            <a:pPr hangingPunct="0">
              <a:spcBef>
                <a:spcPts val="0"/>
              </a:spcBef>
            </a:pPr>
            <a:r>
              <a:rPr 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Helvetica"/>
              </a:rPr>
              <a:t>Deltar i undervisningsprogram</a:t>
            </a:r>
          </a:p>
          <a:p>
            <a:pPr hangingPunct="0">
              <a:spcBef>
                <a:spcPts val="0"/>
              </a:spcBef>
            </a:pPr>
            <a:r>
              <a:rPr lang="nb-NO" dirty="0">
                <a:latin typeface="+mj-lt"/>
                <a:cs typeface="Times New Roman" panose="02020603050405020304" pitchFamily="18" charset="0"/>
              </a:rPr>
              <a:t>Andre barn som er utsatt av samme overgriper</a:t>
            </a:r>
          </a:p>
          <a:p>
            <a:pPr hangingPunct="0">
              <a:spcBef>
                <a:spcPts val="0"/>
              </a:spcBef>
            </a:pPr>
            <a:r>
              <a:rPr 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Helvetica"/>
              </a:rPr>
              <a:t>Andre overbeviser barnet til å fortelle </a:t>
            </a:r>
          </a:p>
          <a:p>
            <a:pPr hangingPunct="0">
              <a:spcBef>
                <a:spcPts val="0"/>
              </a:spcBef>
            </a:pPr>
            <a:endParaRPr lang="nb-NO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Helvetica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nb-NO" dirty="0">
                <a:latin typeface="+mj-lt"/>
                <a:cs typeface="Times New Roman" panose="02020603050405020304" pitchFamily="18" charset="0"/>
              </a:rPr>
              <a:t>Seksuelle overgrep blir ofte avdekket </a:t>
            </a:r>
            <a:r>
              <a:rPr lang="nb-NO" dirty="0" err="1">
                <a:latin typeface="+mj-lt"/>
                <a:cs typeface="Times New Roman" panose="02020603050405020304" pitchFamily="18" charset="0"/>
              </a:rPr>
              <a:t>pga</a:t>
            </a:r>
            <a:r>
              <a:rPr lang="nb-NO" dirty="0">
                <a:latin typeface="+mj-lt"/>
                <a:cs typeface="Times New Roman" panose="02020603050405020304" pitchFamily="18" charset="0"/>
              </a:rPr>
              <a:t> andres initiativ</a:t>
            </a:r>
          </a:p>
          <a:p>
            <a:pPr hangingPunct="0">
              <a:spcBef>
                <a:spcPts val="0"/>
              </a:spcBef>
            </a:pPr>
            <a:r>
              <a:rPr 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Helvetica"/>
              </a:rPr>
              <a:t>En voksen reagere på seksualisert atferd</a:t>
            </a:r>
            <a:r>
              <a:rPr lang="nb-NO" dirty="0">
                <a:latin typeface="+mj-lt"/>
                <a:cs typeface="Times New Roman" panose="02020603050405020304" pitchFamily="18" charset="0"/>
              </a:rPr>
              <a:t>, upassende språk, annen type uvanlig oppførsel</a:t>
            </a:r>
          </a:p>
          <a:p>
            <a:pPr hangingPunct="0">
              <a:spcBef>
                <a:spcPts val="0"/>
              </a:spcBef>
            </a:pPr>
            <a:r>
              <a:rPr lang="nb-NO" dirty="0">
                <a:latin typeface="+mj-lt"/>
                <a:cs typeface="Times New Roman" panose="02020603050405020304" pitchFamily="18" charset="0"/>
              </a:rPr>
              <a:t>Dømt for overgrep, barnet sammen med den personen (f.eks. ny stefar)</a:t>
            </a:r>
          </a:p>
          <a:p>
            <a:pPr hangingPunct="0">
              <a:spcBef>
                <a:spcPts val="0"/>
              </a:spcBef>
            </a:pPr>
            <a:r>
              <a:rPr lang="nb-NO" dirty="0">
                <a:latin typeface="+mj-lt"/>
                <a:cs typeface="Times New Roman" panose="02020603050405020304" pitchFamily="18" charset="0"/>
              </a:rPr>
              <a:t>Voksen ser fysiske skader på barnet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431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C5E97E-D9DE-454A-9FC0-D61A2FE0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Forekomst seksuelle overgrep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0C067D-0E18-42C3-895E-84F43146C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>
                <a:cs typeface="Times New Roman" panose="02020603050405020304" pitchFamily="18" charset="0"/>
              </a:rPr>
              <a:t>1 av 20 har opplevd seksuelle overgrep fra en voksen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15% av norske menn og kvinner oppgir å ha vært utsatt for en eller flere former seksuelle overgrep før fylt 18 år (</a:t>
            </a:r>
            <a:r>
              <a:rPr lang="nb-NO" dirty="0" err="1">
                <a:cs typeface="Times New Roman" panose="02020603050405020304" pitchFamily="18" charset="0"/>
              </a:rPr>
              <a:t>Bufdir</a:t>
            </a:r>
            <a:r>
              <a:rPr lang="nb-NO" dirty="0">
                <a:cs typeface="Times New Roman" panose="02020603050405020304" pitchFamily="18" charset="0"/>
              </a:rPr>
              <a:t>.)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Ett gammelt fenomen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Stort sprik mellom de høye omfangstallene og antall overgrep som avdekkes når den utsatte fortsatt er barn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Den første norske studien – 2016 (Steine 2016)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r>
              <a:rPr lang="nb-NO" dirty="0">
                <a:cs typeface="Times New Roman" panose="02020603050405020304" pitchFamily="18" charset="0"/>
              </a:rPr>
              <a:t>Nåtid</a:t>
            </a:r>
          </a:p>
        </p:txBody>
      </p:sp>
    </p:spTree>
    <p:extLst>
      <p:ext uri="{BB962C8B-B14F-4D97-AF65-F5344CB8AC3E}">
        <p14:creationId xmlns:p14="http://schemas.microsoft.com/office/powerpoint/2010/main" val="221861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27557F-AE82-4137-BDAB-69F2A044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vold?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30A30A-A382-40F9-A27C-C61ABE940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spcBef>
                <a:spcPts val="450"/>
              </a:spcBef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Fysisk vold</a:t>
            </a:r>
          </a:p>
          <a:p>
            <a:pPr marL="457200" indent="-457200">
              <a:spcBef>
                <a:spcPts val="450"/>
              </a:spcBef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Psykisk vold</a:t>
            </a:r>
          </a:p>
          <a:p>
            <a:pPr marL="457200" indent="-457200">
              <a:spcBef>
                <a:spcPts val="450"/>
              </a:spcBef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Økonomisk</a:t>
            </a:r>
          </a:p>
          <a:p>
            <a:pPr marL="457200" indent="-457200">
              <a:spcBef>
                <a:spcPts val="450"/>
              </a:spcBef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Negativ sosial kontroll</a:t>
            </a:r>
          </a:p>
          <a:p>
            <a:pPr marL="457200" indent="-457200">
              <a:spcBef>
                <a:spcPts val="450"/>
              </a:spcBef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Latent</a:t>
            </a:r>
          </a:p>
          <a:p>
            <a:pPr marL="457200" indent="-457200">
              <a:spcBef>
                <a:spcPts val="450"/>
              </a:spcBef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Vold i oppdragelsesøyemed</a:t>
            </a:r>
          </a:p>
          <a:p>
            <a:pPr marL="457200" indent="-457200">
              <a:spcBef>
                <a:spcPts val="450"/>
              </a:spcBef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Materiell vold</a:t>
            </a:r>
          </a:p>
          <a:p>
            <a:pPr marL="457200" indent="-457200">
              <a:spcBef>
                <a:spcPts val="450"/>
              </a:spcBef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Digital vold</a:t>
            </a:r>
          </a:p>
          <a:p>
            <a:pPr marL="457200" indent="-457200">
              <a:spcBef>
                <a:spcPts val="450"/>
              </a:spcBef>
              <a:defRPr/>
            </a:pPr>
            <a:r>
              <a:rPr lang="nb-NO" altLang="nb-NO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Kjønnslemlestelse og tvangsekteskap</a:t>
            </a:r>
          </a:p>
        </p:txBody>
      </p:sp>
    </p:spTree>
    <p:extLst>
      <p:ext uri="{BB962C8B-B14F-4D97-AF65-F5344CB8AC3E}">
        <p14:creationId xmlns:p14="http://schemas.microsoft.com/office/powerpoint/2010/main" val="21154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2346</Words>
  <Application>Microsoft Office PowerPoint</Application>
  <PresentationFormat>Widescreen</PresentationFormat>
  <Paragraphs>392</Paragraphs>
  <Slides>32</Slides>
  <Notes>32</Notes>
  <HiddenSlides>2</HiddenSlides>
  <MMClips>0</MMClips>
  <ScaleCrop>false</ScaleCrop>
  <HeadingPairs>
    <vt:vector size="6" baseType="variant">
      <vt:variant>
        <vt:lpstr>Brukte skrifter</vt:lpstr>
      </vt:variant>
      <vt:variant>
        <vt:i4>11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44" baseType="lpstr">
      <vt:lpstr>SimSun</vt:lpstr>
      <vt:lpstr>Arial</vt:lpstr>
      <vt:lpstr>Calibri</vt:lpstr>
      <vt:lpstr>Calibri Light</vt:lpstr>
      <vt:lpstr>Helvetica</vt:lpstr>
      <vt:lpstr>Symbol</vt:lpstr>
      <vt:lpstr>Times New Roman</vt:lpstr>
      <vt:lpstr>Trebuchet MS</vt:lpstr>
      <vt:lpstr>Verdana</vt:lpstr>
      <vt:lpstr>Wingdings 2</vt:lpstr>
      <vt:lpstr>ヒラギノ明朝 ProN W3</vt:lpstr>
      <vt:lpstr>Office-tema</vt:lpstr>
      <vt:lpstr>Å snakke med barn og unge</vt:lpstr>
      <vt:lpstr>Kort om Statens barnehus</vt:lpstr>
      <vt:lpstr>Barnehuset – et godt sted å komme til</vt:lpstr>
      <vt:lpstr>Statistikk 2022</vt:lpstr>
      <vt:lpstr>Type saker </vt:lpstr>
      <vt:lpstr>Grunnlag for anmeldelse</vt:lpstr>
      <vt:lpstr>Seksuelle overgrep</vt:lpstr>
      <vt:lpstr>Forekomst seksuelle overgrep</vt:lpstr>
      <vt:lpstr>Hva er vold?</vt:lpstr>
      <vt:lpstr>Vold og overgrep</vt:lpstr>
      <vt:lpstr>Grunn til bekymring?</vt:lpstr>
      <vt:lpstr>Å snakke med barn og unge</vt:lpstr>
      <vt:lpstr>Å snakke med barn og ungdom</vt:lpstr>
      <vt:lpstr>Ulike samtaler</vt:lpstr>
      <vt:lpstr>Case</vt:lpstr>
      <vt:lpstr>Kommunikasjonsprinsipper</vt:lpstr>
      <vt:lpstr>DCM prinsipper (Den Dialogisk Samtalemetoden)</vt:lpstr>
      <vt:lpstr>Målet med DCM</vt:lpstr>
      <vt:lpstr>Fasene i DCM</vt:lpstr>
      <vt:lpstr>Aldersriktige spørsmål</vt:lpstr>
      <vt:lpstr>PowerPoint-presentasjon</vt:lpstr>
      <vt:lpstr>Problemstillinger (snakk sammen)</vt:lpstr>
      <vt:lpstr>Viktig å huske</vt:lpstr>
      <vt:lpstr>Case - Ny runde med snakkemedbarn.no</vt:lpstr>
      <vt:lpstr>God spørreteknikk sett med etterforskningsbriller</vt:lpstr>
      <vt:lpstr>…. fortsettelse god spørreteknikk</vt:lpstr>
      <vt:lpstr>Toleransevinduet</vt:lpstr>
      <vt:lpstr>Toleransevinduet for barn - film</vt:lpstr>
      <vt:lpstr>Tips og treningsmuligheter</vt:lpstr>
      <vt:lpstr>Andre nyttige nettsider</vt:lpstr>
      <vt:lpstr>Kontakt med Barnehuset</vt:lpstr>
      <vt:lpstr>Takk for oss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Barnehusets rolle og arbeid</dc:title>
  <dc:creator>Silke Gjetrang</dc:creator>
  <cp:lastModifiedBy>Silke Gjetrang</cp:lastModifiedBy>
  <cp:revision>110</cp:revision>
  <cp:lastPrinted>2022-08-01T13:31:16Z</cp:lastPrinted>
  <dcterms:created xsi:type="dcterms:W3CDTF">2022-06-28T08:35:50Z</dcterms:created>
  <dcterms:modified xsi:type="dcterms:W3CDTF">2023-01-18T14:25:35Z</dcterms:modified>
</cp:coreProperties>
</file>