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72" r:id="rId5"/>
    <p:sldId id="339" r:id="rId6"/>
    <p:sldId id="257" r:id="rId7"/>
    <p:sldId id="277" r:id="rId8"/>
    <p:sldId id="275" r:id="rId9"/>
    <p:sldId id="273" r:id="rId10"/>
    <p:sldId id="274" r:id="rId11"/>
    <p:sldId id="278" r:id="rId12"/>
    <p:sldId id="279" r:id="rId13"/>
    <p:sldId id="280" r:id="rId14"/>
    <p:sldId id="297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6" r:id="rId24"/>
    <p:sldId id="327" r:id="rId25"/>
    <p:sldId id="328" r:id="rId26"/>
    <p:sldId id="330" r:id="rId27"/>
    <p:sldId id="331" r:id="rId28"/>
    <p:sldId id="332" r:id="rId29"/>
    <p:sldId id="333" r:id="rId30"/>
    <p:sldId id="329" r:id="rId31"/>
    <p:sldId id="336" r:id="rId32"/>
    <p:sldId id="334" r:id="rId33"/>
    <p:sldId id="335" r:id="rId34"/>
    <p:sldId id="337" r:id="rId35"/>
    <p:sldId id="338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12AC5-9993-A54B-B943-71034CB02CD6}" v="17" dt="2023-01-15T16:05:45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5680"/>
  </p:normalViewPr>
  <p:slideViewPr>
    <p:cSldViewPr snapToGrid="0" snapToObjects="1">
      <p:cViewPr varScale="1">
        <p:scale>
          <a:sx n="137" d="100"/>
          <a:sy n="137" d="100"/>
        </p:scale>
        <p:origin x="760" y="192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161A4-C758-4D5F-BABC-293C242EB5E3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FDF80CC-1CBE-4C33-B05B-87594D1F2A79}">
      <dgm:prSet/>
      <dgm:spPr/>
      <dgm:t>
        <a:bodyPr/>
        <a:lstStyle/>
        <a:p>
          <a:r>
            <a:rPr lang="nb-NO"/>
            <a:t>Gaming</a:t>
          </a:r>
          <a:endParaRPr lang="en-US"/>
        </a:p>
      </dgm:t>
    </dgm:pt>
    <dgm:pt modelId="{18D47A49-15C3-4D18-9E26-823BFFA248A1}" type="parTrans" cxnId="{67260A9B-1D03-4069-A8B8-8E7776AB0DC9}">
      <dgm:prSet/>
      <dgm:spPr/>
      <dgm:t>
        <a:bodyPr/>
        <a:lstStyle/>
        <a:p>
          <a:endParaRPr lang="en-US"/>
        </a:p>
      </dgm:t>
    </dgm:pt>
    <dgm:pt modelId="{B05D000B-C0C7-4388-8DAD-39B9C74DA91B}" type="sibTrans" cxnId="{67260A9B-1D03-4069-A8B8-8E7776AB0DC9}">
      <dgm:prSet/>
      <dgm:spPr/>
      <dgm:t>
        <a:bodyPr/>
        <a:lstStyle/>
        <a:p>
          <a:endParaRPr lang="en-US"/>
        </a:p>
      </dgm:t>
    </dgm:pt>
    <dgm:pt modelId="{F7B21AF9-65E8-4C7E-96F4-10AC6F8DB3C9}">
      <dgm:prSet/>
      <dgm:spPr/>
      <dgm:t>
        <a:bodyPr/>
        <a:lstStyle/>
        <a:p>
          <a:r>
            <a:rPr lang="nb-NO"/>
            <a:t>Sosiale medier</a:t>
          </a:r>
          <a:endParaRPr lang="en-US"/>
        </a:p>
      </dgm:t>
    </dgm:pt>
    <dgm:pt modelId="{0BEEED01-8638-42E9-923A-1D8CF6976605}" type="parTrans" cxnId="{B0559C0C-D65A-496B-834F-EFBDB768BCB4}">
      <dgm:prSet/>
      <dgm:spPr/>
      <dgm:t>
        <a:bodyPr/>
        <a:lstStyle/>
        <a:p>
          <a:endParaRPr lang="en-US"/>
        </a:p>
      </dgm:t>
    </dgm:pt>
    <dgm:pt modelId="{DB4F0255-03D7-4256-90A1-DB9BA4420BA2}" type="sibTrans" cxnId="{B0559C0C-D65A-496B-834F-EFBDB768BCB4}">
      <dgm:prSet/>
      <dgm:spPr/>
      <dgm:t>
        <a:bodyPr/>
        <a:lstStyle/>
        <a:p>
          <a:endParaRPr lang="en-US"/>
        </a:p>
      </dgm:t>
    </dgm:pt>
    <dgm:pt modelId="{04FCE5F8-6CC4-4BAD-8996-3DA81AE0DC78}">
      <dgm:prSet/>
      <dgm:spPr/>
      <dgm:t>
        <a:bodyPr/>
        <a:lstStyle/>
        <a:p>
          <a:r>
            <a:rPr lang="nb-NO"/>
            <a:t>Kommersialisering</a:t>
          </a:r>
          <a:endParaRPr lang="en-US"/>
        </a:p>
      </dgm:t>
    </dgm:pt>
    <dgm:pt modelId="{447566C4-C4F4-4839-B7DB-7ABDAE3BAFD0}" type="parTrans" cxnId="{83B50316-237F-42CB-819A-362B5F832B52}">
      <dgm:prSet/>
      <dgm:spPr/>
      <dgm:t>
        <a:bodyPr/>
        <a:lstStyle/>
        <a:p>
          <a:endParaRPr lang="en-US"/>
        </a:p>
      </dgm:t>
    </dgm:pt>
    <dgm:pt modelId="{9D6A0F89-7BB9-4660-844E-E1769F0022F5}" type="sibTrans" cxnId="{83B50316-237F-42CB-819A-362B5F832B52}">
      <dgm:prSet/>
      <dgm:spPr/>
      <dgm:t>
        <a:bodyPr/>
        <a:lstStyle/>
        <a:p>
          <a:endParaRPr lang="en-US"/>
        </a:p>
      </dgm:t>
    </dgm:pt>
    <dgm:pt modelId="{95826A98-72B5-5749-AB58-997E065AEC19}" type="pres">
      <dgm:prSet presAssocID="{B36161A4-C758-4D5F-BABC-293C242EB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B1CAE4-07F1-AC4E-972A-D7CF9B343FCA}" type="pres">
      <dgm:prSet presAssocID="{AFDF80CC-1CBE-4C33-B05B-87594D1F2A79}" presName="hierRoot1" presStyleCnt="0"/>
      <dgm:spPr/>
    </dgm:pt>
    <dgm:pt modelId="{18EAFE28-C08E-A548-B749-1C9360EC5693}" type="pres">
      <dgm:prSet presAssocID="{AFDF80CC-1CBE-4C33-B05B-87594D1F2A79}" presName="composite" presStyleCnt="0"/>
      <dgm:spPr/>
    </dgm:pt>
    <dgm:pt modelId="{A57DE870-4E1D-AF4C-A1FE-BC96A5CEB2EB}" type="pres">
      <dgm:prSet presAssocID="{AFDF80CC-1CBE-4C33-B05B-87594D1F2A79}" presName="background" presStyleLbl="node0" presStyleIdx="0" presStyleCnt="3"/>
      <dgm:spPr/>
    </dgm:pt>
    <dgm:pt modelId="{3F2FD180-1276-5940-9850-84B70F28CA97}" type="pres">
      <dgm:prSet presAssocID="{AFDF80CC-1CBE-4C33-B05B-87594D1F2A79}" presName="text" presStyleLbl="fgAcc0" presStyleIdx="0" presStyleCnt="3">
        <dgm:presLayoutVars>
          <dgm:chPref val="3"/>
        </dgm:presLayoutVars>
      </dgm:prSet>
      <dgm:spPr/>
    </dgm:pt>
    <dgm:pt modelId="{0CFFA01E-12E6-5946-AEA2-63A66FDCFDE1}" type="pres">
      <dgm:prSet presAssocID="{AFDF80CC-1CBE-4C33-B05B-87594D1F2A79}" presName="hierChild2" presStyleCnt="0"/>
      <dgm:spPr/>
    </dgm:pt>
    <dgm:pt modelId="{C766C20C-DB87-8843-AE56-24FBACFA3D76}" type="pres">
      <dgm:prSet presAssocID="{F7B21AF9-65E8-4C7E-96F4-10AC6F8DB3C9}" presName="hierRoot1" presStyleCnt="0"/>
      <dgm:spPr/>
    </dgm:pt>
    <dgm:pt modelId="{69EE73B0-80C4-7845-8AE3-E19DE8878519}" type="pres">
      <dgm:prSet presAssocID="{F7B21AF9-65E8-4C7E-96F4-10AC6F8DB3C9}" presName="composite" presStyleCnt="0"/>
      <dgm:spPr/>
    </dgm:pt>
    <dgm:pt modelId="{75094140-0A2B-BA40-AA73-E0B32EA94D18}" type="pres">
      <dgm:prSet presAssocID="{F7B21AF9-65E8-4C7E-96F4-10AC6F8DB3C9}" presName="background" presStyleLbl="node0" presStyleIdx="1" presStyleCnt="3"/>
      <dgm:spPr/>
    </dgm:pt>
    <dgm:pt modelId="{FAE546F9-E568-694A-BC7E-2557135DBB29}" type="pres">
      <dgm:prSet presAssocID="{F7B21AF9-65E8-4C7E-96F4-10AC6F8DB3C9}" presName="text" presStyleLbl="fgAcc0" presStyleIdx="1" presStyleCnt="3">
        <dgm:presLayoutVars>
          <dgm:chPref val="3"/>
        </dgm:presLayoutVars>
      </dgm:prSet>
      <dgm:spPr/>
    </dgm:pt>
    <dgm:pt modelId="{4695E8E8-5290-E446-8D76-56E83CC49306}" type="pres">
      <dgm:prSet presAssocID="{F7B21AF9-65E8-4C7E-96F4-10AC6F8DB3C9}" presName="hierChild2" presStyleCnt="0"/>
      <dgm:spPr/>
    </dgm:pt>
    <dgm:pt modelId="{076A24EE-B3A8-804F-AAEF-011ED919372E}" type="pres">
      <dgm:prSet presAssocID="{04FCE5F8-6CC4-4BAD-8996-3DA81AE0DC78}" presName="hierRoot1" presStyleCnt="0"/>
      <dgm:spPr/>
    </dgm:pt>
    <dgm:pt modelId="{EF9EEA7C-5B10-2A4A-9BBA-EF4F1ED7E03F}" type="pres">
      <dgm:prSet presAssocID="{04FCE5F8-6CC4-4BAD-8996-3DA81AE0DC78}" presName="composite" presStyleCnt="0"/>
      <dgm:spPr/>
    </dgm:pt>
    <dgm:pt modelId="{E6F0EF7B-D8A3-354B-B56E-A6D369808F08}" type="pres">
      <dgm:prSet presAssocID="{04FCE5F8-6CC4-4BAD-8996-3DA81AE0DC78}" presName="background" presStyleLbl="node0" presStyleIdx="2" presStyleCnt="3"/>
      <dgm:spPr/>
    </dgm:pt>
    <dgm:pt modelId="{67E7EBE3-7094-D941-8FFC-5122B56198EE}" type="pres">
      <dgm:prSet presAssocID="{04FCE5F8-6CC4-4BAD-8996-3DA81AE0DC78}" presName="text" presStyleLbl="fgAcc0" presStyleIdx="2" presStyleCnt="3">
        <dgm:presLayoutVars>
          <dgm:chPref val="3"/>
        </dgm:presLayoutVars>
      </dgm:prSet>
      <dgm:spPr/>
    </dgm:pt>
    <dgm:pt modelId="{05602C5B-7CD4-AA4F-B266-BD8D57636CF8}" type="pres">
      <dgm:prSet presAssocID="{04FCE5F8-6CC4-4BAD-8996-3DA81AE0DC78}" presName="hierChild2" presStyleCnt="0"/>
      <dgm:spPr/>
    </dgm:pt>
  </dgm:ptLst>
  <dgm:cxnLst>
    <dgm:cxn modelId="{B0559C0C-D65A-496B-834F-EFBDB768BCB4}" srcId="{B36161A4-C758-4D5F-BABC-293C242EB5E3}" destId="{F7B21AF9-65E8-4C7E-96F4-10AC6F8DB3C9}" srcOrd="1" destOrd="0" parTransId="{0BEEED01-8638-42E9-923A-1D8CF6976605}" sibTransId="{DB4F0255-03D7-4256-90A1-DB9BA4420BA2}"/>
    <dgm:cxn modelId="{83B50316-237F-42CB-819A-362B5F832B52}" srcId="{B36161A4-C758-4D5F-BABC-293C242EB5E3}" destId="{04FCE5F8-6CC4-4BAD-8996-3DA81AE0DC78}" srcOrd="2" destOrd="0" parTransId="{447566C4-C4F4-4839-B7DB-7ABDAE3BAFD0}" sibTransId="{9D6A0F89-7BB9-4660-844E-E1769F0022F5}"/>
    <dgm:cxn modelId="{EF735730-14B7-8846-AE86-984C0E0C8C42}" type="presOf" srcId="{B36161A4-C758-4D5F-BABC-293C242EB5E3}" destId="{95826A98-72B5-5749-AB58-997E065AEC19}" srcOrd="0" destOrd="0" presId="urn:microsoft.com/office/officeart/2005/8/layout/hierarchy1"/>
    <dgm:cxn modelId="{9706AD3A-B4E2-654D-82D0-9DEF503CF154}" type="presOf" srcId="{F7B21AF9-65E8-4C7E-96F4-10AC6F8DB3C9}" destId="{FAE546F9-E568-694A-BC7E-2557135DBB29}" srcOrd="0" destOrd="0" presId="urn:microsoft.com/office/officeart/2005/8/layout/hierarchy1"/>
    <dgm:cxn modelId="{6C130C6B-C616-6B42-9780-C2B3C766A67B}" type="presOf" srcId="{04FCE5F8-6CC4-4BAD-8996-3DA81AE0DC78}" destId="{67E7EBE3-7094-D941-8FFC-5122B56198EE}" srcOrd="0" destOrd="0" presId="urn:microsoft.com/office/officeart/2005/8/layout/hierarchy1"/>
    <dgm:cxn modelId="{A3513B95-4E76-7946-8B34-F2E12AAF6D21}" type="presOf" srcId="{AFDF80CC-1CBE-4C33-B05B-87594D1F2A79}" destId="{3F2FD180-1276-5940-9850-84B70F28CA97}" srcOrd="0" destOrd="0" presId="urn:microsoft.com/office/officeart/2005/8/layout/hierarchy1"/>
    <dgm:cxn modelId="{67260A9B-1D03-4069-A8B8-8E7776AB0DC9}" srcId="{B36161A4-C758-4D5F-BABC-293C242EB5E3}" destId="{AFDF80CC-1CBE-4C33-B05B-87594D1F2A79}" srcOrd="0" destOrd="0" parTransId="{18D47A49-15C3-4D18-9E26-823BFFA248A1}" sibTransId="{B05D000B-C0C7-4388-8DAD-39B9C74DA91B}"/>
    <dgm:cxn modelId="{95BF0203-3E7E-1246-B29D-5119EBEEECA2}" type="presParOf" srcId="{95826A98-72B5-5749-AB58-997E065AEC19}" destId="{6EB1CAE4-07F1-AC4E-972A-D7CF9B343FCA}" srcOrd="0" destOrd="0" presId="urn:microsoft.com/office/officeart/2005/8/layout/hierarchy1"/>
    <dgm:cxn modelId="{D81E3DC9-ABFC-224B-93EF-3465F2157338}" type="presParOf" srcId="{6EB1CAE4-07F1-AC4E-972A-D7CF9B343FCA}" destId="{18EAFE28-C08E-A548-B749-1C9360EC5693}" srcOrd="0" destOrd="0" presId="urn:microsoft.com/office/officeart/2005/8/layout/hierarchy1"/>
    <dgm:cxn modelId="{650B11F9-B5E8-224C-A90F-C0BBA66C5083}" type="presParOf" srcId="{18EAFE28-C08E-A548-B749-1C9360EC5693}" destId="{A57DE870-4E1D-AF4C-A1FE-BC96A5CEB2EB}" srcOrd="0" destOrd="0" presId="urn:microsoft.com/office/officeart/2005/8/layout/hierarchy1"/>
    <dgm:cxn modelId="{3C832A6D-12AD-764A-8291-53D2C2BA5733}" type="presParOf" srcId="{18EAFE28-C08E-A548-B749-1C9360EC5693}" destId="{3F2FD180-1276-5940-9850-84B70F28CA97}" srcOrd="1" destOrd="0" presId="urn:microsoft.com/office/officeart/2005/8/layout/hierarchy1"/>
    <dgm:cxn modelId="{DAA84151-6D29-6D46-AB93-7E3339B4A439}" type="presParOf" srcId="{6EB1CAE4-07F1-AC4E-972A-D7CF9B343FCA}" destId="{0CFFA01E-12E6-5946-AEA2-63A66FDCFDE1}" srcOrd="1" destOrd="0" presId="urn:microsoft.com/office/officeart/2005/8/layout/hierarchy1"/>
    <dgm:cxn modelId="{0814AC2C-0336-C84D-8B4C-91EB14228691}" type="presParOf" srcId="{95826A98-72B5-5749-AB58-997E065AEC19}" destId="{C766C20C-DB87-8843-AE56-24FBACFA3D76}" srcOrd="1" destOrd="0" presId="urn:microsoft.com/office/officeart/2005/8/layout/hierarchy1"/>
    <dgm:cxn modelId="{4D1D755B-13EA-BA4F-89C8-706C34D26737}" type="presParOf" srcId="{C766C20C-DB87-8843-AE56-24FBACFA3D76}" destId="{69EE73B0-80C4-7845-8AE3-E19DE8878519}" srcOrd="0" destOrd="0" presId="urn:microsoft.com/office/officeart/2005/8/layout/hierarchy1"/>
    <dgm:cxn modelId="{2ADDDC92-8A8F-8943-AB6F-9D7F83C237EA}" type="presParOf" srcId="{69EE73B0-80C4-7845-8AE3-E19DE8878519}" destId="{75094140-0A2B-BA40-AA73-E0B32EA94D18}" srcOrd="0" destOrd="0" presId="urn:microsoft.com/office/officeart/2005/8/layout/hierarchy1"/>
    <dgm:cxn modelId="{410BE90D-2B91-C84F-8FE0-BB4C3896CF12}" type="presParOf" srcId="{69EE73B0-80C4-7845-8AE3-E19DE8878519}" destId="{FAE546F9-E568-694A-BC7E-2557135DBB29}" srcOrd="1" destOrd="0" presId="urn:microsoft.com/office/officeart/2005/8/layout/hierarchy1"/>
    <dgm:cxn modelId="{35069AED-1D9C-4549-96AE-D73F69462CBE}" type="presParOf" srcId="{C766C20C-DB87-8843-AE56-24FBACFA3D76}" destId="{4695E8E8-5290-E446-8D76-56E83CC49306}" srcOrd="1" destOrd="0" presId="urn:microsoft.com/office/officeart/2005/8/layout/hierarchy1"/>
    <dgm:cxn modelId="{47DEC1F8-6522-2C43-8E82-E617EF729E91}" type="presParOf" srcId="{95826A98-72B5-5749-AB58-997E065AEC19}" destId="{076A24EE-B3A8-804F-AAEF-011ED919372E}" srcOrd="2" destOrd="0" presId="urn:microsoft.com/office/officeart/2005/8/layout/hierarchy1"/>
    <dgm:cxn modelId="{19B8B04B-E2F4-6748-A572-F06F0F8393E0}" type="presParOf" srcId="{076A24EE-B3A8-804F-AAEF-011ED919372E}" destId="{EF9EEA7C-5B10-2A4A-9BBA-EF4F1ED7E03F}" srcOrd="0" destOrd="0" presId="urn:microsoft.com/office/officeart/2005/8/layout/hierarchy1"/>
    <dgm:cxn modelId="{C02E51E0-8CA1-CD4C-81FF-4D0E1C60CB14}" type="presParOf" srcId="{EF9EEA7C-5B10-2A4A-9BBA-EF4F1ED7E03F}" destId="{E6F0EF7B-D8A3-354B-B56E-A6D369808F08}" srcOrd="0" destOrd="0" presId="urn:microsoft.com/office/officeart/2005/8/layout/hierarchy1"/>
    <dgm:cxn modelId="{59ADA22C-5B96-CB4A-80BB-960AE8408F3F}" type="presParOf" srcId="{EF9EEA7C-5B10-2A4A-9BBA-EF4F1ED7E03F}" destId="{67E7EBE3-7094-D941-8FFC-5122B56198EE}" srcOrd="1" destOrd="0" presId="urn:microsoft.com/office/officeart/2005/8/layout/hierarchy1"/>
    <dgm:cxn modelId="{A0669D62-B314-C644-AAAB-9F36D1FA2FFB}" type="presParOf" srcId="{076A24EE-B3A8-804F-AAEF-011ED919372E}" destId="{05602C5B-7CD4-AA4F-B266-BD8D57636C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DE870-4E1D-AF4C-A1FE-BC96A5CEB2EB}">
      <dsp:nvSpPr>
        <dsp:cNvPr id="0" name=""/>
        <dsp:cNvSpPr/>
      </dsp:nvSpPr>
      <dsp:spPr>
        <a:xfrm>
          <a:off x="0" y="588756"/>
          <a:ext cx="2258633" cy="14342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2FD180-1276-5940-9850-84B70F28CA97}">
      <dsp:nvSpPr>
        <dsp:cNvPr id="0" name=""/>
        <dsp:cNvSpPr/>
      </dsp:nvSpPr>
      <dsp:spPr>
        <a:xfrm>
          <a:off x="250959" y="827167"/>
          <a:ext cx="2258633" cy="1434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Gaming</a:t>
          </a:r>
          <a:endParaRPr lang="en-US" sz="2100" kern="1200"/>
        </a:p>
      </dsp:txBody>
      <dsp:txXfrm>
        <a:off x="292966" y="869174"/>
        <a:ext cx="2174619" cy="1350218"/>
      </dsp:txXfrm>
    </dsp:sp>
    <dsp:sp modelId="{75094140-0A2B-BA40-AA73-E0B32EA94D18}">
      <dsp:nvSpPr>
        <dsp:cNvPr id="0" name=""/>
        <dsp:cNvSpPr/>
      </dsp:nvSpPr>
      <dsp:spPr>
        <a:xfrm>
          <a:off x="2760551" y="588756"/>
          <a:ext cx="2258633" cy="14342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E546F9-E568-694A-BC7E-2557135DBB29}">
      <dsp:nvSpPr>
        <dsp:cNvPr id="0" name=""/>
        <dsp:cNvSpPr/>
      </dsp:nvSpPr>
      <dsp:spPr>
        <a:xfrm>
          <a:off x="3011511" y="827167"/>
          <a:ext cx="2258633" cy="1434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Sosiale medier</a:t>
          </a:r>
          <a:endParaRPr lang="en-US" sz="2100" kern="1200"/>
        </a:p>
      </dsp:txBody>
      <dsp:txXfrm>
        <a:off x="3053518" y="869174"/>
        <a:ext cx="2174619" cy="1350218"/>
      </dsp:txXfrm>
    </dsp:sp>
    <dsp:sp modelId="{E6F0EF7B-D8A3-354B-B56E-A6D369808F08}">
      <dsp:nvSpPr>
        <dsp:cNvPr id="0" name=""/>
        <dsp:cNvSpPr/>
      </dsp:nvSpPr>
      <dsp:spPr>
        <a:xfrm>
          <a:off x="5521103" y="588756"/>
          <a:ext cx="2258633" cy="14342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7EBE3-7094-D941-8FFC-5122B56198EE}">
      <dsp:nvSpPr>
        <dsp:cNvPr id="0" name=""/>
        <dsp:cNvSpPr/>
      </dsp:nvSpPr>
      <dsp:spPr>
        <a:xfrm>
          <a:off x="5772062" y="827167"/>
          <a:ext cx="2258633" cy="1434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Kommersialisering</a:t>
          </a:r>
          <a:endParaRPr lang="en-US" sz="2100" kern="1200"/>
        </a:p>
      </dsp:txBody>
      <dsp:txXfrm>
        <a:off x="5814069" y="869174"/>
        <a:ext cx="2174619" cy="135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1/15/23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1/15/23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15.01.2023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oslomet.no/forskning/forskningsnyheter/ny-studie-avdekker-de-unges-dataspillvaner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etilsynet.no/globalassets/publikasjoner/barn-og-medier-undersokelser/2022/Barn_og_unges_bruk_av_sosiale_medier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et.no/globalassets/dokumenter/kripos/seksuelle-overgrep/barn-under-13-ar-som-deler-seksualiserte-videoe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nett.no/180-sykdommer/familie/familien/16207-barn-og-internet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gen.eu/wp-content/uploads/2022/04/DigiGen-Working-paper-8-family-life-website-final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2EF-F264-7542-BB6A-A779879F2EAC}" type="datetime1">
              <a:rPr lang="en-US" smtClean="0"/>
              <a:t>1/15/23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</a:t>
            </a:fld>
            <a:endParaRPr lang="nb-NO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28" y="1511300"/>
            <a:ext cx="505799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6DCDF0-F971-5F8C-14D5-C376EEC0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Gaming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9333BF-541A-3BCE-7632-5C786C50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alone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 – samhandling med andre hjemme på sitt eget rom (Bakken, Hegna og Sletten, 2021)</a:t>
            </a:r>
          </a:p>
          <a:p>
            <a:endParaRPr lang="nb-NO" dirty="0"/>
          </a:p>
          <a:p>
            <a:r>
              <a:rPr lang="nb-NO" dirty="0"/>
              <a:t>Avtaler og vennskap på forskjellige plattformer</a:t>
            </a:r>
          </a:p>
          <a:p>
            <a:endParaRPr lang="nb-NO" dirty="0"/>
          </a:p>
          <a:p>
            <a:r>
              <a:rPr lang="nb-NO" dirty="0"/>
              <a:t>Samtaler i spill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506D8A-5E72-513A-F556-68DF705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AF3A42-6A4E-1F47-BEF9-20A0978B421A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8F34E69-4CE4-6931-5C81-844001C9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pic>
        <p:nvPicPr>
          <p:cNvPr id="3074" name="Picture 2" descr="Discord Logo Png - Free Transparent PNG Logos">
            <a:extLst>
              <a:ext uri="{FF2B5EF4-FFF2-40B4-BE49-F238E27FC236}">
                <a16:creationId xmlns:a16="http://schemas.microsoft.com/office/drawing/2014/main" id="{831D1DBE-C786-43F6-7236-DBD6617D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110" y="515867"/>
            <a:ext cx="3829050" cy="38290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3897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980E5C-6DC6-4F0B-BAEC-860A36DA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53" y="265653"/>
            <a:ext cx="4093697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MULIGE </a:t>
            </a:r>
            <a:r>
              <a:rPr lang="en-US" dirty="0" err="1"/>
              <a:t>utfordringer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55B29D-E901-48C2-8903-C7C911D5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58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Hypermaskulinitet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 err="1"/>
              <a:t>Actionfigurer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 err="1"/>
              <a:t>Avatarer</a:t>
            </a:r>
            <a:r>
              <a:rPr lang="nb-NO" dirty="0"/>
              <a:t> med enorme muskler, </a:t>
            </a:r>
            <a:r>
              <a:rPr lang="nb-NO" dirty="0" err="1"/>
              <a:t>sixpack</a:t>
            </a:r>
            <a:r>
              <a:rPr lang="nb-NO" dirty="0"/>
              <a:t> og </a:t>
            </a:r>
            <a:r>
              <a:rPr lang="nb-NO" dirty="0" err="1"/>
              <a:t>v-formet</a:t>
            </a:r>
            <a:r>
              <a:rPr lang="nb-NO" dirty="0"/>
              <a:t> kropp</a:t>
            </a:r>
          </a:p>
          <a:p>
            <a:endParaRPr lang="nb-NO" dirty="0"/>
          </a:p>
          <a:p>
            <a:r>
              <a:rPr lang="nb-NO" dirty="0"/>
              <a:t>Testosteron, pågangsmot og uredde karakterer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6792797-8088-3C41-A071-17C81B5B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7" y="4834790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D111DA-76AE-8F46-BEBF-1D6B9C6BEB4F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8D6CD02-CE1B-6248-8045-B0E41B75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90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442B1F6-580C-3241-89CC-442CB4A77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8" r="6945"/>
          <a:stretch/>
        </p:blipFill>
        <p:spPr>
          <a:xfrm>
            <a:off x="5211451" y="185607"/>
            <a:ext cx="3829050" cy="4530585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CFCA52B-F752-4E9C-46B5-FD2BD0C89D17}"/>
              </a:ext>
            </a:extLst>
          </p:cNvPr>
          <p:cNvSpPr txBox="1"/>
          <p:nvPr/>
        </p:nvSpPr>
        <p:spPr>
          <a:xfrm>
            <a:off x="162609" y="4250007"/>
            <a:ext cx="471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Blackburn G. &amp; </a:t>
            </a:r>
            <a:r>
              <a:rPr lang="en-US" sz="1100" dirty="0" err="1"/>
              <a:t>Scharrer</a:t>
            </a:r>
            <a:r>
              <a:rPr lang="en-US" sz="1100" dirty="0"/>
              <a:t> E. (2019); Video Game Playing and Beliefs about Masculinity Among Male and Female Emerging Adults</a:t>
            </a:r>
            <a:r>
              <a:rPr lang="en-US" sz="1100" i="1" dirty="0"/>
              <a:t>. Sex Roles</a:t>
            </a:r>
            <a:r>
              <a:rPr lang="en-US" sz="1100" dirty="0"/>
              <a:t>,</a:t>
            </a:r>
            <a:r>
              <a:rPr lang="en-US" sz="1100" i="1" dirty="0"/>
              <a:t> 80: 310-324.</a:t>
            </a:r>
            <a:endParaRPr lang="nb-NO" sz="11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58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FE4D5CEE-71C9-C444-ABFE-FAD393C3E761}"/>
              </a:ext>
            </a:extLst>
          </p:cNvPr>
          <p:cNvSpPr txBox="1"/>
          <p:nvPr/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indent="-171450">
              <a:spcBef>
                <a:spcPct val="0"/>
              </a:spcBef>
              <a:spcAft>
                <a:spcPts val="450"/>
              </a:spcAft>
              <a:defRPr/>
            </a:pPr>
            <a:r>
              <a:rPr lang="nb-NO" sz="2400" b="1" kern="1200">
                <a:latin typeface="Times New Roman"/>
                <a:ea typeface="+mj-ea"/>
                <a:cs typeface="Times New Roman"/>
              </a:rPr>
              <a:t>Lara Croft-effekten </a:t>
            </a:r>
            <a:br>
              <a:rPr lang="nb-NO" sz="2400" b="1" kern="1200">
                <a:latin typeface="Times New Roman"/>
                <a:ea typeface="+mj-ea"/>
                <a:cs typeface="Times New Roman"/>
              </a:rPr>
            </a:br>
            <a:r>
              <a:rPr lang="nb-NO" sz="2400" b="1" kern="1200">
                <a:latin typeface="Times New Roman"/>
                <a:ea typeface="+mj-ea"/>
                <a:cs typeface="Times New Roman"/>
              </a:rPr>
              <a:t>(Janz &amp; Martis, 2007)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6C9115-E863-CB45-A407-975C4546B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r="19988" b="1"/>
          <a:stretch/>
        </p:blipFill>
        <p:spPr bwMode="auto">
          <a:xfrm>
            <a:off x="587253" y="1594843"/>
            <a:ext cx="3944079" cy="28501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FBDA8AB5-EAE1-1DFC-7D60-807448B8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/>
          <a:lstStyle/>
          <a:p>
            <a:pPr>
              <a:spcAft>
                <a:spcPts val="600"/>
              </a:spcAft>
            </a:pPr>
            <a:fld id="{855682A3-06B6-6749-9F7A-2916A03F484F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3E15F65-DA4E-9C33-7AF3-7D9220C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774DF4B-D4B6-DB10-1C7D-3CA042E74BB9}"/>
              </a:ext>
            </a:extLst>
          </p:cNvPr>
          <p:cNvSpPr txBox="1"/>
          <p:nvPr/>
        </p:nvSpPr>
        <p:spPr>
          <a:xfrm>
            <a:off x="4673870" y="1594843"/>
            <a:ext cx="3944079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>
              <a:spcBef>
                <a:spcPct val="20000"/>
              </a:spcBef>
              <a:buFont typeface="Arial"/>
            </a:pPr>
            <a:endParaRPr lang="nb-NO" sz="1600">
              <a:latin typeface="Calibri Light"/>
              <a:cs typeface="Calibri Light"/>
            </a:endParaRPr>
          </a:p>
          <a:p>
            <a:pPr>
              <a:spcBef>
                <a:spcPct val="20000"/>
              </a:spcBef>
              <a:buFont typeface="Arial"/>
            </a:pPr>
            <a:r>
              <a:rPr lang="nb-NO" sz="1600">
                <a:latin typeface="Calibri Light"/>
                <a:cs typeface="Calibri Light"/>
              </a:rPr>
              <a:t>Kombinasjon av stor byste, smal midje samt eksepsjonelle kampsportteknikker </a:t>
            </a:r>
          </a:p>
          <a:p>
            <a:pPr>
              <a:spcBef>
                <a:spcPct val="20000"/>
              </a:spcBef>
              <a:buFont typeface="Arial"/>
            </a:pPr>
            <a:endParaRPr lang="nb-NO" sz="1600">
              <a:latin typeface="Calibri Light"/>
              <a:cs typeface="Calibri Light"/>
            </a:endParaRPr>
          </a:p>
          <a:p>
            <a:pPr>
              <a:spcBef>
                <a:spcPct val="20000"/>
              </a:spcBef>
              <a:buFont typeface="Arial"/>
            </a:pPr>
            <a:r>
              <a:rPr lang="nb-NO" sz="1600">
                <a:latin typeface="Calibri Light"/>
                <a:cs typeface="Calibri Light"/>
              </a:rPr>
              <a:t>For å ikke glemme; historiekunnskaper og evne til å bruke kart og kompass (Lara er arkeolog)</a:t>
            </a:r>
          </a:p>
          <a:p>
            <a:pPr>
              <a:spcBef>
                <a:spcPct val="20000"/>
              </a:spcBef>
              <a:buFont typeface="Arial"/>
            </a:pPr>
            <a:endParaRPr lang="nb-NO" sz="1600">
              <a:latin typeface="Calibri Light"/>
              <a:cs typeface="Calibri Light"/>
            </a:endParaRPr>
          </a:p>
          <a:p>
            <a:pPr>
              <a:spcBef>
                <a:spcPct val="20000"/>
              </a:spcBef>
              <a:buFont typeface="Arial"/>
            </a:pPr>
            <a:r>
              <a:rPr lang="nb-NO" sz="1600">
                <a:latin typeface="Calibri Light"/>
                <a:cs typeface="Calibri Light"/>
              </a:rPr>
              <a:t>Lara Croft ble født i 1996, gjennom spillet Tomb Raider</a:t>
            </a:r>
          </a:p>
        </p:txBody>
      </p:sp>
    </p:spTree>
    <p:extLst>
      <p:ext uri="{BB962C8B-B14F-4D97-AF65-F5344CB8AC3E}">
        <p14:creationId xmlns:p14="http://schemas.microsoft.com/office/powerpoint/2010/main" val="379725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61A7941-A190-EC59-678D-F00E31DC3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/>
          <a:p>
            <a:r>
              <a:rPr lang="nb-NO" dirty="0"/>
              <a:t>Kjøp i spill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B49F289-95F1-F92D-C755-055F9FF62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>
            <a:normAutofit/>
          </a:bodyPr>
          <a:lstStyle/>
          <a:p>
            <a:r>
              <a:rPr lang="nb-NO" dirty="0">
                <a:hlinkClick r:id="rId2"/>
              </a:rPr>
              <a:t>https://www.oslomet.no/forskning/forskningsnyheter/ny-studie-avdekker-de-unges-dataspillvaner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CCAABD-39CE-93A3-FD8D-0313A306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55682A3-06B6-6749-9F7A-2916A03F484F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F8476D-E737-B93E-C465-FF8B12A7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5C91306-DDDB-6C1A-DD77-0225D44ED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4" r="17397"/>
          <a:stretch/>
        </p:blipFill>
        <p:spPr bwMode="auto">
          <a:xfrm>
            <a:off x="5156200" y="219282"/>
            <a:ext cx="3829050" cy="44764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1980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99BDA8A-A74E-447C-2440-ABED0E5A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/>
          <a:lstStyle/>
          <a:p>
            <a:r>
              <a:rPr lang="en-US" dirty="0" err="1"/>
              <a:t>Kommersialisering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8C42FB-AE6D-3BE7-2B7B-25A1B58E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1594843"/>
            <a:ext cx="8030696" cy="28501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nb-NO" dirty="0"/>
              <a:t>Kjøp i spill kan skape utfordringer for barn som ikke har like store økonomiske ressurser</a:t>
            </a:r>
          </a:p>
          <a:p>
            <a:endParaRPr lang="nb-NO" dirty="0"/>
          </a:p>
          <a:p>
            <a:r>
              <a:rPr lang="nb-NO" dirty="0"/>
              <a:t>Utstyr</a:t>
            </a:r>
          </a:p>
          <a:p>
            <a:endParaRPr lang="nb-NO" dirty="0"/>
          </a:p>
          <a:p>
            <a:r>
              <a:rPr lang="nb-NO" dirty="0"/>
              <a:t>Kommersialisering av barn og unges digitale hverdag i form av kropp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83CBEE-ACB3-90C2-130C-EC946534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4730F5-AE65-5140-BD05-EA72359814C6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01B6F1-FEC6-2E40-B54A-0A0C4EA4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99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DDC09-A138-3DED-00CB-CEE55C37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Sosiale medier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0DBA12-1C27-AC7D-07EF-AD8C91BA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+mj-lt"/>
              </a:rPr>
              <a:t>Fakta: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Mest brukte sosiale medier blant 9-18 åringer i 2022:</a:t>
            </a:r>
          </a:p>
          <a:p>
            <a:r>
              <a:rPr lang="nb-NO" dirty="0" err="1">
                <a:latin typeface="+mj-lt"/>
              </a:rPr>
              <a:t>Youtube</a:t>
            </a:r>
            <a:r>
              <a:rPr lang="nb-NO" dirty="0">
                <a:latin typeface="+mj-lt"/>
              </a:rPr>
              <a:t>: 91 prosent (mot 95 prosent i 2020) </a:t>
            </a:r>
          </a:p>
          <a:p>
            <a:r>
              <a:rPr lang="nb-NO" dirty="0">
                <a:latin typeface="+mj-lt"/>
              </a:rPr>
              <a:t>Snapchat: 78 prosent (mot 80 prosent i 2020)</a:t>
            </a:r>
          </a:p>
          <a:p>
            <a:r>
              <a:rPr lang="nb-NO" dirty="0" err="1">
                <a:latin typeface="+mj-lt"/>
              </a:rPr>
              <a:t>Tiktok</a:t>
            </a:r>
            <a:r>
              <a:rPr lang="nb-NO" dirty="0">
                <a:latin typeface="+mj-lt"/>
              </a:rPr>
              <a:t>: 73 prosent (mot 65 prosent i 2020) </a:t>
            </a:r>
          </a:p>
          <a:p>
            <a:r>
              <a:rPr lang="nb-NO" dirty="0">
                <a:latin typeface="+mj-lt"/>
              </a:rPr>
              <a:t>Instagram: 64 prosent (mot 65 prosent i 2020) </a:t>
            </a:r>
          </a:p>
          <a:p>
            <a:r>
              <a:rPr lang="nb-NO" dirty="0">
                <a:latin typeface="+mj-lt"/>
              </a:rPr>
              <a:t>Facebook: 50 prosent (mot 51 prosent i 2020) </a:t>
            </a:r>
          </a:p>
          <a:p>
            <a:r>
              <a:rPr lang="nb-NO" dirty="0">
                <a:latin typeface="+mj-lt"/>
              </a:rPr>
              <a:t>Discord: 36 prosent (mot 29 prosent i 2020) </a:t>
            </a:r>
          </a:p>
          <a:p>
            <a:r>
              <a:rPr lang="nb-NO" dirty="0" err="1">
                <a:latin typeface="+mj-lt"/>
              </a:rPr>
              <a:t>Roblox</a:t>
            </a:r>
            <a:r>
              <a:rPr lang="nb-NO" dirty="0">
                <a:latin typeface="+mj-lt"/>
              </a:rPr>
              <a:t>: 31 prosent (mot 30 prosent i 2020)</a:t>
            </a:r>
          </a:p>
          <a:p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(</a:t>
            </a:r>
            <a:r>
              <a:rPr lang="nb-NO" dirty="0">
                <a:latin typeface="+mj-lt"/>
                <a:hlinkClick r:id="rId2"/>
              </a:rPr>
              <a:t>https://www.medietilsynet.no/globalassets/publikasjoner/barn-og-medier-undersokelser/2022/Barn_og_unges_bruk_av_sosiale_medier.pdf</a:t>
            </a:r>
            <a:r>
              <a:rPr lang="nb-NO" dirty="0">
                <a:latin typeface="+mj-lt"/>
              </a:rPr>
              <a:t>)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297613-8B23-E188-7968-2BA3DF3A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FBAEC0-7CED-14EC-1D1B-6A72A0F7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89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649CB11-F70D-68E5-2C14-27464A7012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52492" y="269875"/>
            <a:ext cx="5562844" cy="4352925"/>
          </a:xfr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674AFA6A-04F9-2C63-19E4-AA0778CE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1AF3A42-6A4E-1F47-BEF9-20A0978B421A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5D86A1CA-E32A-09F6-C09A-D2A4337F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16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1924BB5-BF5A-B5ED-366C-0AC0EC6FA3A4}"/>
              </a:ext>
            </a:extLst>
          </p:cNvPr>
          <p:cNvSpPr txBox="1"/>
          <p:nvPr/>
        </p:nvSpPr>
        <p:spPr>
          <a:xfrm>
            <a:off x="6141493" y="1173707"/>
            <a:ext cx="99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Discord?</a:t>
            </a:r>
          </a:p>
        </p:txBody>
      </p:sp>
    </p:spTree>
    <p:extLst>
      <p:ext uri="{BB962C8B-B14F-4D97-AF65-F5344CB8AC3E}">
        <p14:creationId xmlns:p14="http://schemas.microsoft.com/office/powerpoint/2010/main" val="287850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F98B43D-9E13-FBA0-2EBE-0036FF3D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/>
          <a:lstStyle/>
          <a:p>
            <a:r>
              <a:rPr lang="en-US" dirty="0" err="1"/>
              <a:t>Videre</a:t>
            </a:r>
            <a:r>
              <a:rPr lang="en-US" dirty="0"/>
              <a:t>…..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AB108E72-A671-FAF9-EFA0-8B4210C72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57" y="1146672"/>
            <a:ext cx="7862503" cy="2850156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F97E54-1230-EE70-0AF9-3696CE1B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4DE1C8-95FA-0C44-B65E-22A00A393EAE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D1E0AF-D1D5-1277-60D0-05054918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A54137A-4F06-FA60-CBB7-B11A5593EFFB}"/>
              </a:ext>
            </a:extLst>
          </p:cNvPr>
          <p:cNvSpPr txBox="1"/>
          <p:nvPr/>
        </p:nvSpPr>
        <p:spPr>
          <a:xfrm>
            <a:off x="656103" y="3996828"/>
            <a:ext cx="649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Hvordan skiller gutter seg ut </a:t>
            </a:r>
            <a:r>
              <a:rPr lang="nb-NO" dirty="0" err="1"/>
              <a:t>ift</a:t>
            </a:r>
            <a:r>
              <a:rPr lang="nb-NO" dirty="0"/>
              <a:t> jenter og bruk av forskjellige apper?</a:t>
            </a:r>
          </a:p>
          <a:p>
            <a:r>
              <a:rPr lang="nb-NO" dirty="0"/>
              <a:t>Hva er grunnen til det?</a:t>
            </a:r>
          </a:p>
        </p:txBody>
      </p:sp>
    </p:spTree>
    <p:extLst>
      <p:ext uri="{BB962C8B-B14F-4D97-AF65-F5344CB8AC3E}">
        <p14:creationId xmlns:p14="http://schemas.microsoft.com/office/powerpoint/2010/main" val="167060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664C12-9CD4-8799-C671-4598A01B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 vi fortsetter: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322CE5-4043-FBBA-6AD6-F75E623C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Fra 12 års alder er gutter markant mer på Discord enn jenter </a:t>
            </a:r>
          </a:p>
          <a:p>
            <a:endParaRPr lang="nb-NO" dirty="0"/>
          </a:p>
          <a:p>
            <a:r>
              <a:rPr lang="nb-NO" dirty="0"/>
              <a:t>Det samme gjelder </a:t>
            </a:r>
            <a:r>
              <a:rPr lang="nb-NO" dirty="0" err="1"/>
              <a:t>YouTube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Hvorfor det?</a:t>
            </a:r>
          </a:p>
          <a:p>
            <a:pPr marL="0" indent="0">
              <a:buNone/>
            </a:pPr>
            <a:r>
              <a:rPr lang="nb-NO" dirty="0"/>
              <a:t>Hva er det gutta er opptatt av på </a:t>
            </a:r>
            <a:r>
              <a:rPr lang="nb-NO" dirty="0" err="1"/>
              <a:t>Youtube</a:t>
            </a:r>
            <a:r>
              <a:rPr lang="nb-NO" dirty="0"/>
              <a:t>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E1C18D-1414-DE47-21D3-4292345D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74B711-F6B3-5134-BFB3-F0FFC43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3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DB438E8-63CB-9985-F68B-AC799111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55E6ED36-FDEE-F0B6-A587-2E2BA730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D4DE1C8-95FA-0C44-B65E-22A00A393EAE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C80002ED-B7A7-F9F9-7273-F7D3039A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28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27E6B92-54F0-C280-3D86-4D70CBF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 anchor="ctr">
            <a:normAutofit fontScale="90000"/>
          </a:bodyPr>
          <a:lstStyle/>
          <a:p>
            <a:pPr marL="0" indent="0">
              <a:buNone/>
            </a:pPr>
            <a:br>
              <a:rPr lang="nb-NO" dirty="0"/>
            </a:br>
            <a:r>
              <a:rPr lang="nb-NO" dirty="0"/>
              <a:t>Medier, spill og identitet</a:t>
            </a:r>
            <a:br>
              <a:rPr lang="nb-NO" dirty="0"/>
            </a:br>
            <a:r>
              <a:rPr lang="nb-NO" sz="1300" dirty="0"/>
              <a:t>PEL 3</a:t>
            </a:r>
            <a:br>
              <a:rPr lang="nb-NO" sz="1300" dirty="0"/>
            </a:br>
            <a:r>
              <a:rPr lang="nb-NO" sz="1300" dirty="0"/>
              <a:t>Trude Petterson</a:t>
            </a:r>
            <a:br>
              <a:rPr lang="nb-NO" sz="1600" dirty="0"/>
            </a:br>
            <a:endParaRPr lang="nb-NO" dirty="0"/>
          </a:p>
        </p:txBody>
      </p:sp>
      <p:pic>
        <p:nvPicPr>
          <p:cNvPr id="2050" name="Picture 2" descr="KS ønsker en trygg digital hverdag for barn og unge - KS">
            <a:extLst>
              <a:ext uri="{FF2B5EF4-FFF2-40B4-BE49-F238E27FC236}">
                <a16:creationId xmlns:a16="http://schemas.microsoft.com/office/drawing/2014/main" id="{192A96FF-264A-8D74-8415-4F9C86862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r="1" b="25516"/>
          <a:stretch/>
        </p:blipFill>
        <p:spPr bwMode="auto">
          <a:xfrm>
            <a:off x="587253" y="1594843"/>
            <a:ext cx="8030696" cy="28501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A84FEE-2A5F-A0F3-D014-09A4476A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73D11A-E878-5944-926B-84A43B6D9342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FA816A8-EC52-FEE1-3697-0D84B45E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74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AB1383F-A862-FD18-B8CA-94414B9A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 b="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2" name="Plassholder for dato 1" hidden="1">
            <a:extLst>
              <a:ext uri="{FF2B5EF4-FFF2-40B4-BE49-F238E27FC236}">
                <a16:creationId xmlns:a16="http://schemas.microsoft.com/office/drawing/2014/main" id="{E0D6B5A7-30AC-A02F-87DB-3DB560B5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8EA6484-330E-984C-9882-A81E3DD5BB46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98A9B7FA-2F28-5C61-05D8-624269F1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1EB151-2763-0D44-EFA1-908EEFB62E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Tittel på foredraget</a:t>
            </a:r>
          </a:p>
        </p:txBody>
      </p:sp>
    </p:spTree>
    <p:extLst>
      <p:ext uri="{BB962C8B-B14F-4D97-AF65-F5344CB8AC3E}">
        <p14:creationId xmlns:p14="http://schemas.microsoft.com/office/powerpoint/2010/main" val="93017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AE0D1F2-837F-9D3A-A0B2-16B93A46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6" b="-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3E8D8254-9D86-6104-9BAF-D851F1FF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D4DE1C8-95FA-0C44-B65E-22A00A393EAE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EACF53D8-75E4-FA59-6C89-D4296F9F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48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6D563E1-5265-2904-B662-1F93B57D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 på unges bruk av sosiale medier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2654A4F-E630-CB54-2563-8A210AA5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Ensomhet</a:t>
            </a:r>
          </a:p>
          <a:p>
            <a:endParaRPr lang="nb-NO" dirty="0"/>
          </a:p>
          <a:p>
            <a:r>
              <a:rPr lang="nb-NO" dirty="0"/>
              <a:t>Kommersialisering gjennom </a:t>
            </a:r>
            <a:r>
              <a:rPr lang="nb-NO" dirty="0" err="1"/>
              <a:t>influensere</a:t>
            </a:r>
            <a:r>
              <a:rPr lang="nb-NO" dirty="0"/>
              <a:t> (parasosialitet) – vennskapsforhold</a:t>
            </a:r>
          </a:p>
          <a:p>
            <a:endParaRPr lang="nb-NO" dirty="0"/>
          </a:p>
          <a:p>
            <a:r>
              <a:rPr lang="nb-NO" dirty="0"/>
              <a:t>Eksempel: hormoner og </a:t>
            </a:r>
            <a:r>
              <a:rPr lang="nb-NO" dirty="0" err="1"/>
              <a:t>influensere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819DDF-21D6-5910-D31B-8F4E398B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86E5F-8208-7948-7D94-882C6779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22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524B8-368F-04BB-E22B-F847C0EA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perspektiver på ensomhet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78716-2E74-A3AA-14D2-D57C3638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Hva innebærer ensomhet på sosiale medier?</a:t>
            </a:r>
          </a:p>
          <a:p>
            <a:endParaRPr lang="nb-NO" dirty="0"/>
          </a:p>
          <a:p>
            <a:r>
              <a:rPr lang="nb-NO" dirty="0"/>
              <a:t>Forskning fra </a:t>
            </a:r>
            <a:r>
              <a:rPr lang="nb-NO" dirty="0" err="1"/>
              <a:t>Fjenseth</a:t>
            </a:r>
            <a:r>
              <a:rPr lang="nb-NO" dirty="0"/>
              <a:t> og Sørlie #Utenfilter viser at </a:t>
            </a:r>
          </a:p>
          <a:p>
            <a:r>
              <a:rPr lang="nb-NO" dirty="0"/>
              <a:t>Ungdommer føler seg ensomme, men velger forskjellige strategier for å føle seg mindre ensom i sosiale medier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5A0091-72E4-ABD1-D16D-8E4414C5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723CAE-67D5-434C-E6CC-8A15C2A3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005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EF79CA-2031-76BD-2514-37C8F0CB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Paradoks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E7AEFD-0170-8546-04F6-3F723373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err="1"/>
              <a:t>Goffman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 err="1"/>
              <a:t>Frontstage</a:t>
            </a:r>
            <a:r>
              <a:rPr lang="nb-NO" dirty="0"/>
              <a:t>: den offentlige kontoen</a:t>
            </a:r>
          </a:p>
          <a:p>
            <a:endParaRPr lang="nb-NO" dirty="0"/>
          </a:p>
          <a:p>
            <a:r>
              <a:rPr lang="nb-NO" dirty="0" err="1"/>
              <a:t>Backstage</a:t>
            </a:r>
            <a:r>
              <a:rPr lang="nb-NO" dirty="0"/>
              <a:t>: den private kontoen</a:t>
            </a:r>
          </a:p>
          <a:p>
            <a:endParaRPr lang="nb-NO" dirty="0"/>
          </a:p>
          <a:p>
            <a:r>
              <a:rPr lang="nb-NO" dirty="0"/>
              <a:t>Hva skjer når man ikke får respons på den private, mer ærlige kontoen?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5925A6-452E-C926-3296-8C17E5CC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A904F3-46C5-D6F2-E731-42059DDA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89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CC41D-BC89-AAB2-D644-1EEC8C53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Psykisk helse; farer og muligheter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3A05DB-45A5-D008-8AC3-DEE40342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500" dirty="0"/>
              <a:t>- Advarsel på </a:t>
            </a:r>
            <a:r>
              <a:rPr lang="nb-NO" sz="1500" dirty="0" err="1"/>
              <a:t>insta</a:t>
            </a:r>
            <a:r>
              <a:rPr lang="nb-NO" sz="1500" dirty="0"/>
              <a:t> Trigger </a:t>
            </a:r>
            <a:r>
              <a:rPr lang="nb-NO" sz="1500" dirty="0" err="1"/>
              <a:t>Warning</a:t>
            </a:r>
            <a:endParaRPr lang="nb-NO" sz="1500" dirty="0"/>
          </a:p>
          <a:p>
            <a:pPr>
              <a:lnSpc>
                <a:spcPct val="90000"/>
              </a:lnSpc>
            </a:pPr>
            <a:endParaRPr lang="nb-NO" sz="1500" dirty="0"/>
          </a:p>
          <a:p>
            <a:pPr>
              <a:lnSpc>
                <a:spcPct val="90000"/>
              </a:lnSpc>
            </a:pPr>
            <a:r>
              <a:rPr lang="nb-NO" sz="1500" dirty="0"/>
              <a:t>Selvmordstanker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Selvskading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Spiseforstyrrelser – hva skjer på disse gruppene? (P3)</a:t>
            </a:r>
          </a:p>
          <a:p>
            <a:pPr>
              <a:lnSpc>
                <a:spcPct val="90000"/>
              </a:lnSpc>
            </a:pPr>
            <a:endParaRPr lang="nb-NO" sz="1500" dirty="0"/>
          </a:p>
          <a:p>
            <a:pPr>
              <a:lnSpc>
                <a:spcPct val="90000"/>
              </a:lnSpc>
            </a:pPr>
            <a:r>
              <a:rPr lang="nb-NO" sz="1500" dirty="0"/>
              <a:t>#Psykiskhelse på Snap – hjelpegrupper</a:t>
            </a:r>
          </a:p>
          <a:p>
            <a:pPr>
              <a:lnSpc>
                <a:spcPct val="90000"/>
              </a:lnSpc>
            </a:pPr>
            <a:endParaRPr lang="nb-NO" sz="1500" dirty="0"/>
          </a:p>
          <a:p>
            <a:pPr>
              <a:lnSpc>
                <a:spcPct val="90000"/>
              </a:lnSpc>
            </a:pPr>
            <a:r>
              <a:rPr lang="nb-NO" sz="1500" dirty="0"/>
              <a:t>Unge kan også benytte seg av </a:t>
            </a:r>
            <a:r>
              <a:rPr lang="nb-NO" sz="1500" dirty="0" err="1"/>
              <a:t>SoMe</a:t>
            </a:r>
            <a:r>
              <a:rPr lang="nb-NO" sz="1500" dirty="0"/>
              <a:t> for å hjelpe hverandre, og for å normalisere forskjellige utfordringer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99C12F-F467-989A-22FB-BC9A9308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AF3A42-6A4E-1F47-BEF9-20A0978B421A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ED4AB5B-ABD7-4E07-C881-C7C9329E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25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1FF4813B-4874-1A3B-B857-33F58898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70" y="2270546"/>
            <a:ext cx="3944079" cy="149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1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F2613F-7746-179C-4B22-A9269471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Influensere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A2A155-DAFF-F810-A084-6F49D48F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Parasosialitet – </a:t>
            </a:r>
            <a:r>
              <a:rPr lang="nb-NO" dirty="0" err="1"/>
              <a:t>influensere</a:t>
            </a:r>
            <a:r>
              <a:rPr lang="nb-NO" dirty="0"/>
              <a:t> «snakker» til deg, man føler et vennskapsforhold til </a:t>
            </a:r>
            <a:r>
              <a:rPr lang="nb-NO" dirty="0" err="1"/>
              <a:t>influenseren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Skal man stole på </a:t>
            </a:r>
            <a:r>
              <a:rPr lang="nb-NO" dirty="0" err="1"/>
              <a:t>influenseren</a:t>
            </a:r>
            <a:r>
              <a:rPr lang="nb-NO" dirty="0"/>
              <a:t>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(Steinnes og Fiane Teigen)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DD91E5-D903-8568-B057-AC92436E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90A8D5-16E1-154F-52C1-0E1E0660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233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ERTER: Hanna-Martine (23) begynte på p-piller i tenårene for å bli kvitt menstruasjonssmerter. Nå er hun lei av hormonprevensjon. Foto: Vidar Ruud">
            <a:extLst>
              <a:ext uri="{FF2B5EF4-FFF2-40B4-BE49-F238E27FC236}">
                <a16:creationId xmlns:a16="http://schemas.microsoft.com/office/drawing/2014/main" id="{621D599F-E774-58AE-0B08-E8015F1C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860"/>
          <a:stretch/>
        </p:blipFill>
        <p:spPr bwMode="auto">
          <a:xfrm>
            <a:off x="154070" y="219282"/>
            <a:ext cx="8831090" cy="44764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A07854-0022-8CEA-4184-54F21E69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AF3A42-6A4E-1F47-BEF9-20A0978B421A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7F9484-CE38-1086-8645-EBF0B729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27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98D439B-60FD-3141-993C-4EECF224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0" y="2974059"/>
            <a:ext cx="5296830" cy="17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4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393D4-BC1E-8C90-4926-C4DC687A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sammenligne seg....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0B79EC-76F7-5EF8-6D78-EAAEE0A5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Mange unge er klar over </a:t>
            </a:r>
            <a:r>
              <a:rPr lang="nb-NO" dirty="0" err="1"/>
              <a:t>influenserens</a:t>
            </a:r>
            <a:r>
              <a:rPr lang="nb-NO" dirty="0"/>
              <a:t> rolle, men søker likevel sosial aksept blant venner i form av hva man følger eller ikke.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Sammenligningsmekanismer</a:t>
            </a:r>
          </a:p>
          <a:p>
            <a:endParaRPr lang="nb-NO" dirty="0"/>
          </a:p>
          <a:p>
            <a:r>
              <a:rPr lang="nb-NO" dirty="0"/>
              <a:t>En jakt på sosial aksept gjennom forbruk</a:t>
            </a:r>
          </a:p>
          <a:p>
            <a:endParaRPr lang="nb-NO" dirty="0"/>
          </a:p>
          <a:p>
            <a:r>
              <a:rPr lang="nb-NO" dirty="0"/>
              <a:t>Influenser – forbruksvarer – hva har man råd til?</a:t>
            </a:r>
          </a:p>
          <a:p>
            <a:endParaRPr lang="nb-NO" dirty="0"/>
          </a:p>
          <a:p>
            <a:r>
              <a:rPr lang="nb-NO" dirty="0"/>
              <a:t>? Hva er årsaken(e) til at man følger en influenser?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8BC084-37BB-BB59-DCDD-F6193989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F29E584-E41D-4E85-A76D-30D459D0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55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FD2265-EF70-1715-F271-DA01A8DD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Nudes</a:t>
            </a:r>
            <a:r>
              <a:rPr lang="nb-NO" dirty="0"/>
              <a:t> og </a:t>
            </a:r>
            <a:r>
              <a:rPr lang="nb-NO" dirty="0" err="1"/>
              <a:t>sexting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48BECCA-E9A8-4BCE-364D-55610446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Er </a:t>
            </a:r>
            <a:r>
              <a:rPr lang="nb-NO" dirty="0" err="1"/>
              <a:t>nudes</a:t>
            </a:r>
            <a:r>
              <a:rPr lang="nb-NO" dirty="0"/>
              <a:t> eksempel på </a:t>
            </a:r>
            <a:r>
              <a:rPr lang="nb-NO" b="1" dirty="0"/>
              <a:t>eksklusivitet</a:t>
            </a:r>
            <a:r>
              <a:rPr lang="nb-NO" dirty="0"/>
              <a:t>? </a:t>
            </a:r>
          </a:p>
          <a:p>
            <a:pPr marL="0" indent="0">
              <a:buNone/>
            </a:pPr>
            <a:r>
              <a:rPr lang="nb-NO" sz="1400" dirty="0"/>
              <a:t>(</a:t>
            </a:r>
            <a:r>
              <a:rPr lang="nb-NO" sz="1400" i="1" dirty="0"/>
              <a:t>Sårbare bilder på sosiale medier. En studie om bildedelingskultur, kommersielle påvirkninger og kritisk medieforståelse blant ungdom</a:t>
            </a:r>
            <a:r>
              <a:rPr lang="nb-NO" sz="1400" dirty="0"/>
              <a:t>, SIFO)</a:t>
            </a:r>
          </a:p>
          <a:p>
            <a:r>
              <a:rPr lang="nb-NO" dirty="0"/>
              <a:t>Uttrykk for kjærlighet og forelskelse men ikke noe nytt (Pedersen, 2005) </a:t>
            </a:r>
          </a:p>
          <a:p>
            <a:r>
              <a:rPr lang="nb-NO" dirty="0" err="1"/>
              <a:t>Sexting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/>
              <a:t>PASS PÅ: unges sårbarhet på nett skal ikke undervurderes, selv om mange «vet» hva dem driver med.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https://www.politiet.no/globalassets/dokumenter/kripos/seksuelle-overgrep/barn-under-13-ar-som-deler-seksualiserte-videoer.pdf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454EB64-9306-8377-B8AE-148F85B8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A48490-C241-6736-10B0-CE5F3493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67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Forskjellige syn på barn og unges digitale livsverden (etter </a:t>
            </a:r>
            <a:r>
              <a:rPr lang="nb-NO" dirty="0" err="1"/>
              <a:t>covid</a:t>
            </a:r>
            <a:r>
              <a:rPr lang="nb-NO" dirty="0"/>
              <a:t> 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u="sng" dirty="0"/>
              <a:t>Muligheter og risiko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(</a:t>
            </a:r>
            <a:r>
              <a:rPr lang="nb-NO" i="1" dirty="0" err="1"/>
              <a:t>Internet</a:t>
            </a:r>
            <a:r>
              <a:rPr lang="nb-NO" i="1" dirty="0"/>
              <a:t>, </a:t>
            </a:r>
            <a:r>
              <a:rPr lang="nb-NO" i="1" dirty="0" err="1"/>
              <a:t>Children</a:t>
            </a:r>
            <a:r>
              <a:rPr lang="nb-NO" i="1" dirty="0"/>
              <a:t> and </a:t>
            </a:r>
            <a:r>
              <a:rPr lang="nb-NO" i="1" dirty="0" err="1"/>
              <a:t>Youth</a:t>
            </a:r>
            <a:r>
              <a:rPr lang="nb-NO" i="1" dirty="0"/>
              <a:t> </a:t>
            </a:r>
            <a:r>
              <a:rPr lang="nb-NO" dirty="0"/>
              <a:t>(Livingstone, 2011))</a:t>
            </a:r>
            <a:endParaRPr lang="nb-NO" u="sng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Eksempler på muligheter: samhandling, innsamling av informasjon </a:t>
            </a:r>
          </a:p>
          <a:p>
            <a:pPr marL="0" indent="0">
              <a:buNone/>
            </a:pPr>
            <a:r>
              <a:rPr lang="nb-NO" dirty="0"/>
              <a:t>Eksempler på risiko: </a:t>
            </a:r>
            <a:r>
              <a:rPr lang="nb-NO" dirty="0" err="1"/>
              <a:t>grooming</a:t>
            </a:r>
            <a:r>
              <a:rPr lang="nb-NO" dirty="0"/>
              <a:t>, nettmobbing og utnyttelse av barn og unges sårbarhet</a:t>
            </a:r>
          </a:p>
          <a:p>
            <a:endParaRPr lang="nb-NO" dirty="0"/>
          </a:p>
          <a:p>
            <a:r>
              <a:rPr lang="nb-NO" dirty="0"/>
              <a:t>Voksenperspektivet har ofte fokus på TID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8D8E-40F9-904F-B7FF-444E090C7BC4}" type="datetime1">
              <a:rPr lang="nb-NO" smtClean="0"/>
              <a:pPr/>
              <a:t>15.01.2023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42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3A5FC-C440-E847-84E0-C2529D21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deltar vi på forskjellige digitale flater?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41602D-7640-4AAA-49E6-F33F9CFA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tror du årsaken til at barn og unge opptrer på nett i forskjellige former?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er din motivasjon for å «være på»?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3BBFA6-F905-372B-5683-CB7D8CDB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CA8CB0-B3E9-B692-DE96-3B741930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612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100517-FA19-02DC-6F0A-1514F498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Kampen om anerkjennelse - digitalt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4A54B-A703-8AAC-B2FB-E9E6F048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Axel </a:t>
            </a:r>
            <a:r>
              <a:rPr lang="nb-NO" dirty="0" err="1"/>
              <a:t>Honneth</a:t>
            </a:r>
            <a:r>
              <a:rPr lang="nb-NO" dirty="0"/>
              <a:t> – annerkjennelsesdimensjoner</a:t>
            </a:r>
          </a:p>
          <a:p>
            <a:endParaRPr lang="nb-NO" dirty="0"/>
          </a:p>
          <a:p>
            <a:pPr marL="342900" indent="-342900">
              <a:buAutoNum type="arabicParenR"/>
            </a:pPr>
            <a:r>
              <a:rPr lang="nb-NO" dirty="0"/>
              <a:t>Kjærlighet og vennskap</a:t>
            </a:r>
          </a:p>
          <a:p>
            <a:pPr marL="342900" indent="-342900">
              <a:buAutoNum type="arabicParenR"/>
            </a:pPr>
            <a:endParaRPr lang="nb-NO" dirty="0"/>
          </a:p>
          <a:p>
            <a:pPr marL="342900" indent="-342900">
              <a:buAutoNum type="arabicParenR"/>
            </a:pPr>
            <a:r>
              <a:rPr lang="nb-NO" dirty="0"/>
              <a:t>Aksept som gir følelse av likeverd</a:t>
            </a:r>
          </a:p>
          <a:p>
            <a:pPr marL="342900" indent="-342900">
              <a:buAutoNum type="arabicParenR"/>
            </a:pPr>
            <a:endParaRPr lang="nb-NO" dirty="0"/>
          </a:p>
          <a:p>
            <a:pPr marL="342900" indent="-342900">
              <a:buAutoNum type="arabicParenR"/>
            </a:pPr>
            <a:r>
              <a:rPr lang="nb-NO" dirty="0"/>
              <a:t>Sosial anerkjennelse for individualitet og toleranse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64C05A-3DF1-70C1-7C58-69E91BB0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4CDD21-AB5F-75B0-DD7D-AA4AD37F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31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6E4305D-93EB-08FC-1508-4D5D62437AD5}"/>
              </a:ext>
            </a:extLst>
          </p:cNvPr>
          <p:cNvSpPr txBox="1"/>
          <p:nvPr/>
        </p:nvSpPr>
        <p:spPr>
          <a:xfrm>
            <a:off x="5327780" y="2463282"/>
            <a:ext cx="329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Hvordan kommer anerkjennelsesdimensjonene fram digitalt?</a:t>
            </a:r>
          </a:p>
        </p:txBody>
      </p:sp>
    </p:spTree>
    <p:extLst>
      <p:ext uri="{BB962C8B-B14F-4D97-AF65-F5344CB8AC3E}">
        <p14:creationId xmlns:p14="http://schemas.microsoft.com/office/powerpoint/2010/main" val="9518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7927370-C8BF-7006-4EA5-BC363759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8AA0568-998B-5414-F240-4CAA9F139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458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1328913-1C8F-3ECB-518E-555DAA43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0" y="405923"/>
            <a:ext cx="7772400" cy="43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A9319-C37E-8796-DB7D-F7116D86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forstår vi barn og unges bruk av internett?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35E00-9166-DAA2-6D6D-4BB3F8B8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1127464"/>
            <a:ext cx="8030696" cy="33175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900" dirty="0"/>
              <a:t>Moralsk panikk (Stanley Cohen, 1972)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500" dirty="0"/>
              <a:t>Unyansert</a:t>
            </a:r>
          </a:p>
          <a:p>
            <a:pPr marL="0" indent="0">
              <a:buNone/>
            </a:pPr>
            <a:r>
              <a:rPr lang="nb-NO" sz="2500" dirty="0"/>
              <a:t>Tatt ut av en sammenheng</a:t>
            </a:r>
          </a:p>
          <a:p>
            <a:pPr marL="0" indent="0">
              <a:buNone/>
            </a:pPr>
            <a:r>
              <a:rPr lang="nb-NO" sz="2500" dirty="0"/>
              <a:t>Akkumulert ofte av media</a:t>
            </a:r>
          </a:p>
          <a:p>
            <a:pPr marL="0" indent="0">
              <a:buNone/>
            </a:pPr>
            <a:endParaRPr lang="nb-NO" sz="2500" i="1" dirty="0"/>
          </a:p>
          <a:p>
            <a:pPr marL="0" indent="0">
              <a:buNone/>
            </a:pPr>
            <a:endParaRPr lang="nb-NO" sz="2500" i="1" dirty="0"/>
          </a:p>
          <a:p>
            <a:pPr marL="0" indent="0">
              <a:buNone/>
            </a:pPr>
            <a:r>
              <a:rPr lang="nb-NO" sz="2500" i="1" dirty="0"/>
              <a:t>Politikere og media fokuserer på at barn må beskyttes mot mobbing og utnytting på internett, mens ingen oppmerksomhet blir rettet mot barnas egen rolle i sosiale kontekster på internett, eller hvordan barns verdisyn kan bli påvirket</a:t>
            </a:r>
          </a:p>
          <a:p>
            <a:pPr marL="0" indent="0">
              <a:buNone/>
            </a:pPr>
            <a:r>
              <a:rPr lang="nb-NO" sz="2500" dirty="0"/>
              <a:t>(Elisabeth Staksrud, Institutt for medier og kommunikasjon ved Universitetet i Oslo)</a:t>
            </a:r>
          </a:p>
          <a:p>
            <a:pPr marL="0" indent="0">
              <a:buNone/>
            </a:pPr>
            <a:r>
              <a:rPr lang="nb-NO" sz="2500" dirty="0">
                <a:hlinkClick r:id="rId2"/>
              </a:rPr>
              <a:t>https://www.helsenett.no/180-sykdommer/familie/familien/16207-barn-og-internett.html</a:t>
            </a:r>
            <a:endParaRPr lang="nb-NO" sz="25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D3919-854B-3C8C-3705-CF000A13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B8BB817-ABBC-65AD-7003-4A18EA30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62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FB567-4F0D-7F7B-9740-2DC5370D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driver dem med? Egentlig?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192390-DC67-A92D-CCAF-D65ECB9C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Roblox</a:t>
            </a:r>
            <a:endParaRPr lang="nb-NO" dirty="0"/>
          </a:p>
          <a:p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Us</a:t>
            </a:r>
            <a:endParaRPr lang="nb-NO" dirty="0"/>
          </a:p>
          <a:p>
            <a:r>
              <a:rPr lang="nb-NO" dirty="0"/>
              <a:t>Fortnite</a:t>
            </a:r>
          </a:p>
          <a:p>
            <a:r>
              <a:rPr lang="nb-NO" dirty="0" err="1"/>
              <a:t>Minecraft</a:t>
            </a:r>
            <a:endParaRPr lang="nb-NO" dirty="0"/>
          </a:p>
          <a:p>
            <a:r>
              <a:rPr lang="nb-NO" dirty="0" err="1"/>
              <a:t>You</a:t>
            </a:r>
            <a:r>
              <a:rPr lang="nb-NO" dirty="0"/>
              <a:t> Tube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Ofte får de yngre barna ikke egen enhet før dem går på skolen, men har lånt/brukt enheter fra eldre søsken eller foreldre.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B54158-0009-0851-E6F0-3E99C854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5EA1A0-013A-CABF-86E1-689B7BEE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F0D56E-7369-8A6E-7BF0-FEBC3DCDA7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3870" y="1594842"/>
            <a:ext cx="3944079" cy="2648683"/>
          </a:xfrm>
        </p:spPr>
        <p:txBody>
          <a:bodyPr>
            <a:normAutofit/>
          </a:bodyPr>
          <a:lstStyle/>
          <a:p>
            <a:r>
              <a:rPr lang="nb-NO" dirty="0"/>
              <a:t>Spillkonsoller</a:t>
            </a:r>
          </a:p>
          <a:p>
            <a:r>
              <a:rPr lang="nb-NO" dirty="0"/>
              <a:t>Laptop</a:t>
            </a:r>
          </a:p>
          <a:p>
            <a:r>
              <a:rPr lang="nb-NO" dirty="0"/>
              <a:t>Telefon</a:t>
            </a:r>
          </a:p>
          <a:p>
            <a:r>
              <a:rPr lang="nb-NO" dirty="0"/>
              <a:t>Nettbrett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Stor forskjell mellom barn som har tilgang til egne teknologiske enheter som </a:t>
            </a:r>
            <a:r>
              <a:rPr lang="nb-NO" dirty="0" err="1"/>
              <a:t>f.eks</a:t>
            </a:r>
            <a:r>
              <a:rPr lang="nb-NO" dirty="0"/>
              <a:t> nettbrett, og dem som ikke har. </a:t>
            </a:r>
            <a:r>
              <a:rPr lang="nb-NO" b="1" dirty="0"/>
              <a:t>Barn som har tilgang, «gjør mer» på nett.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9B0F5DF-9F69-5430-C129-BF792631CB3F}"/>
              </a:ext>
            </a:extLst>
          </p:cNvPr>
          <p:cNvSpPr txBox="1"/>
          <p:nvPr/>
        </p:nvSpPr>
        <p:spPr>
          <a:xfrm>
            <a:off x="586408" y="4283887"/>
            <a:ext cx="699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linkClick r:id="rId2"/>
              </a:rPr>
              <a:t>https://www.digigen.eu/wp-content/uploads/2022/04/DigiGen-Working-paper-8-family-life-website-final.pdf</a:t>
            </a:r>
            <a:endParaRPr lang="nb-NO" sz="1200" dirty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84172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4070C-6D65-9D33-C00B-5348EA6E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Familien som en digital enhet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A60B5-2EB9-A572-AFE3-7890061C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Digital omsorg?</a:t>
            </a:r>
          </a:p>
          <a:p>
            <a:r>
              <a:rPr lang="nb-NO" dirty="0"/>
              <a:t>Foreldre setter pris på å kunne nå barna sine ved hjelp av telefon (smartklokker)</a:t>
            </a:r>
          </a:p>
          <a:p>
            <a:r>
              <a:rPr lang="nb-NO" dirty="0"/>
              <a:t>Familien har en egen digital samhandling; private </a:t>
            </a:r>
            <a:r>
              <a:rPr lang="nb-NO" dirty="0" err="1"/>
              <a:t>snapgrupper</a:t>
            </a:r>
            <a:r>
              <a:rPr lang="nb-NO" dirty="0"/>
              <a:t>, egne tråder på </a:t>
            </a:r>
            <a:r>
              <a:rPr lang="nb-NO" dirty="0" err="1"/>
              <a:t>messenger</a:t>
            </a:r>
            <a:r>
              <a:rPr lang="nb-NO" dirty="0"/>
              <a:t> eller meldinger </a:t>
            </a:r>
            <a:r>
              <a:rPr lang="nb-NO" dirty="0" err="1"/>
              <a:t>etc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Foreldre som viser engasjement og kan veilede barn</a:t>
            </a:r>
          </a:p>
          <a:p>
            <a:r>
              <a:rPr lang="nb-NO" dirty="0"/>
              <a:t>De barn som har egne «duppeditter», får uansett større frihet også. Dette fører til at veiledning er mer nødvendig, ikke tidsbegrensning!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FC6891-4355-9093-C165-5D430501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15.01.2023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6E9FEA-7690-B4BD-F31C-E3D631FE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34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FC15FBC-E1CC-0007-DAAF-3F939FA4A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213053"/>
            <a:ext cx="9143980" cy="5143490"/>
          </a:xfrm>
          <a:prstGeom prst="rect">
            <a:avLst/>
          </a:prstGeo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137EA474-6032-1989-C0A5-3892C7D3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1AF3A42-6A4E-1F47-BEF9-20A0978B421A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54FAF890-B720-0F68-A419-72361117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532AEFE-A576-754E-34B4-9EFF6A4B9B8E}"/>
              </a:ext>
            </a:extLst>
          </p:cNvPr>
          <p:cNvSpPr txBox="1"/>
          <p:nvPr/>
        </p:nvSpPr>
        <p:spPr>
          <a:xfrm>
            <a:off x="4719101" y="0"/>
            <a:ext cx="367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+mj-lt"/>
              </a:rPr>
              <a:t>«</a:t>
            </a:r>
            <a:r>
              <a:rPr lang="nb-NO" sz="2800" b="1" dirty="0" err="1">
                <a:latin typeface="+mj-lt"/>
              </a:rPr>
              <a:t>Being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b="1" dirty="0" err="1">
                <a:latin typeface="+mj-lt"/>
              </a:rPr>
              <a:t>alone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b="1" dirty="0" err="1">
                <a:latin typeface="+mj-lt"/>
              </a:rPr>
              <a:t>together</a:t>
            </a:r>
            <a:r>
              <a:rPr lang="nb-NO" sz="2800" b="1" dirty="0"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2569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B56AE6-0B49-DE04-E7E5-DA55A271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3" y="428160"/>
            <a:ext cx="1761825" cy="2437869"/>
          </a:xfrm>
        </p:spPr>
        <p:txBody>
          <a:bodyPr>
            <a:normAutofit/>
          </a:bodyPr>
          <a:lstStyle/>
          <a:p>
            <a:r>
              <a:rPr lang="en-US" dirty="0"/>
              <a:t>Barn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unges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livsverden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C2C0D-70BC-DAD8-0689-65768F6F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4DE1C8-95FA-0C44-B65E-22A00A393EAE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0409D0-799C-69B1-B236-C01917C4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A0B2ECAA-FA67-288F-D136-074443C25D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50213" y="149095"/>
            <a:ext cx="3829050" cy="2153840"/>
          </a:xfrm>
        </p:spPr>
      </p:pic>
      <p:pic>
        <p:nvPicPr>
          <p:cNvPr id="2050" name="Picture 2" descr="Hvilke enheter er best egnet til Roblox? | Elkjøp">
            <a:extLst>
              <a:ext uri="{FF2B5EF4-FFF2-40B4-BE49-F238E27FC236}">
                <a16:creationId xmlns:a16="http://schemas.microsoft.com/office/drawing/2014/main" id="{17D5DE7A-7BF8-1612-4AFA-646043513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51" y="229238"/>
            <a:ext cx="3802796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ecraft Nivå 1 (Blokk-koding) | Fysisk kodecamp i sommerferien">
            <a:extLst>
              <a:ext uri="{FF2B5EF4-FFF2-40B4-BE49-F238E27FC236}">
                <a16:creationId xmlns:a16="http://schemas.microsoft.com/office/drawing/2014/main" id="{9A052D46-77DF-D0E5-87C5-0A72DD57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4" y="2430127"/>
            <a:ext cx="4048836" cy="2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ouTube Logo PNG, Transparent YouTube Logo Icon Free DOWNLOAD">
            <a:extLst>
              <a:ext uri="{FF2B5EF4-FFF2-40B4-BE49-F238E27FC236}">
                <a16:creationId xmlns:a16="http://schemas.microsoft.com/office/drawing/2014/main" id="{2D425734-8F05-E346-C18F-D12377BE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0" y="2430127"/>
            <a:ext cx="3622580" cy="27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0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ED3B5801-31F1-D2CB-3A0B-A6746C7A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Identitetsbygging i en digital kontekst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4DF9E2-F1C9-5425-C586-62754849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06" y="4834789"/>
            <a:ext cx="1654282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5958A71-EED5-D543-A9ED-B6BEFC298E42}" type="datetime1">
              <a:rPr lang="nb-NO" smtClean="0"/>
              <a:pPr>
                <a:spcAft>
                  <a:spcPts val="600"/>
                </a:spcAft>
              </a:pPr>
              <a:t>15.01.2023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EF569F-E401-3421-F90E-297A260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60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graphicFrame>
        <p:nvGraphicFramePr>
          <p:cNvPr id="10" name="Plassholder for innhold 7">
            <a:extLst>
              <a:ext uri="{FF2B5EF4-FFF2-40B4-BE49-F238E27FC236}">
                <a16:creationId xmlns:a16="http://schemas.microsoft.com/office/drawing/2014/main" id="{5E33D960-B3E0-AEC5-C1B2-59899AB92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507115"/>
              </p:ext>
            </p:extLst>
          </p:nvPr>
        </p:nvGraphicFramePr>
        <p:xfrm>
          <a:off x="587253" y="1594843"/>
          <a:ext cx="8030696" cy="285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502361"/>
      </p:ext>
    </p:extLst>
  </p:cSld>
  <p:clrMapOvr>
    <a:masterClrMapping/>
  </p:clrMapOvr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7F4A8591BAE4887390828C908A139" ma:contentTypeVersion="0" ma:contentTypeDescription="Create a new document." ma:contentTypeScope="" ma:versionID="22fb0fe8b5e48c2f2b753f978c7742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38FA4-CDF1-4F16-A58B-FD7CBCE36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A62C7-A00E-4807-9B5C-11A5949BD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771FFC-CA32-4E24-B141-67F55EBD35C9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USN Bokmål</Template>
  <TotalTime>456</TotalTime>
  <Words>1157</Words>
  <Application>Microsoft Macintosh PowerPoint</Application>
  <PresentationFormat>Skjermfremvisning (16:9)</PresentationFormat>
  <Paragraphs>263</Paragraphs>
  <Slides>32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USN Bokmål</vt:lpstr>
      <vt:lpstr>PowerPoint-presentasjon</vt:lpstr>
      <vt:lpstr> Medier, spill og identitet PEL 3 Trude Petterson </vt:lpstr>
      <vt:lpstr>Forskjellige syn på barn og unges digitale livsverden (etter covid 19)</vt:lpstr>
      <vt:lpstr>Hvordan forstår vi barn og unges bruk av internett?</vt:lpstr>
      <vt:lpstr>Hva driver dem med? Egentlig?</vt:lpstr>
      <vt:lpstr>Familien som en digital enhet</vt:lpstr>
      <vt:lpstr>PowerPoint-presentasjon</vt:lpstr>
      <vt:lpstr>Barn og unges digitale livsverden</vt:lpstr>
      <vt:lpstr>Identitetsbygging i en digital kontekst</vt:lpstr>
      <vt:lpstr>Gaming</vt:lpstr>
      <vt:lpstr>MULIGE utfordringer</vt:lpstr>
      <vt:lpstr>PowerPoint-presentasjon</vt:lpstr>
      <vt:lpstr>Kjøp i spill</vt:lpstr>
      <vt:lpstr>Kommersialisering</vt:lpstr>
      <vt:lpstr>Sosiale medier</vt:lpstr>
      <vt:lpstr>PowerPoint-presentasjon</vt:lpstr>
      <vt:lpstr>Videre…..</vt:lpstr>
      <vt:lpstr>Før vi fortsetter:</vt:lpstr>
      <vt:lpstr>PowerPoint-presentasjon</vt:lpstr>
      <vt:lpstr>PowerPoint-presentasjon</vt:lpstr>
      <vt:lpstr>PowerPoint-presentasjon</vt:lpstr>
      <vt:lpstr>Forskning på unges bruk av sosiale medier</vt:lpstr>
      <vt:lpstr>Noen perspektiver på ensomhet</vt:lpstr>
      <vt:lpstr>Paradoks </vt:lpstr>
      <vt:lpstr>Psykisk helse; farer og muligheter</vt:lpstr>
      <vt:lpstr>Influensere</vt:lpstr>
      <vt:lpstr>PowerPoint-presentasjon</vt:lpstr>
      <vt:lpstr>Å sammenligne seg....</vt:lpstr>
      <vt:lpstr>Nudes og sexting</vt:lpstr>
      <vt:lpstr>Hvorfor deltar vi på forskjellige digitale flater?</vt:lpstr>
      <vt:lpstr>Kampen om anerkjennelse - digitalt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Trude Petterson</dc:creator>
  <cp:lastModifiedBy>Trude Petterson</cp:lastModifiedBy>
  <cp:revision>2</cp:revision>
  <cp:lastPrinted>2015-12-11T15:19:02Z</cp:lastPrinted>
  <dcterms:created xsi:type="dcterms:W3CDTF">2023-01-05T08:57:09Z</dcterms:created>
  <dcterms:modified xsi:type="dcterms:W3CDTF">2023-01-15T16:17:07Z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0x0101008647F4A8591BAE4887390828C908A139</vt:lpwstr>
  </property>
</Properties>
</file>