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336" r:id="rId2"/>
    <p:sldId id="261" r:id="rId3"/>
    <p:sldId id="272" r:id="rId4"/>
    <p:sldId id="337" r:id="rId5"/>
    <p:sldId id="313" r:id="rId6"/>
    <p:sldId id="317" r:id="rId7"/>
    <p:sldId id="314" r:id="rId8"/>
    <p:sldId id="315" r:id="rId9"/>
    <p:sldId id="316" r:id="rId10"/>
    <p:sldId id="347" r:id="rId11"/>
    <p:sldId id="307" r:id="rId12"/>
    <p:sldId id="333" r:id="rId13"/>
    <p:sldId id="334" r:id="rId14"/>
    <p:sldId id="332" r:id="rId15"/>
    <p:sldId id="325" r:id="rId16"/>
    <p:sldId id="341" r:id="rId17"/>
    <p:sldId id="342" r:id="rId18"/>
    <p:sldId id="343" r:id="rId19"/>
    <p:sldId id="328" r:id="rId20"/>
    <p:sldId id="329" r:id="rId21"/>
    <p:sldId id="330" r:id="rId22"/>
    <p:sldId id="344" r:id="rId23"/>
    <p:sldId id="350" r:id="rId24"/>
    <p:sldId id="345" r:id="rId25"/>
    <p:sldId id="346" r:id="rId26"/>
    <p:sldId id="338" r:id="rId27"/>
    <p:sldId id="352" r:id="rId28"/>
    <p:sldId id="340" r:id="rId29"/>
    <p:sldId id="273" r:id="rId30"/>
    <p:sldId id="298" r:id="rId31"/>
    <p:sldId id="348" r:id="rId32"/>
    <p:sldId id="349" r:id="rId33"/>
    <p:sldId id="305" r:id="rId34"/>
    <p:sldId id="335" r:id="rId35"/>
    <p:sldId id="320" r:id="rId36"/>
    <p:sldId id="351" r:id="rId3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4" autoAdjust="0"/>
    <p:restoredTop sz="94660"/>
  </p:normalViewPr>
  <p:slideViewPr>
    <p:cSldViewPr snapToGrid="0">
      <p:cViewPr varScale="1">
        <p:scale>
          <a:sx n="65" d="100"/>
          <a:sy n="65" d="100"/>
        </p:scale>
        <p:origin x="63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EEF363-4A74-4B78-9368-62AC09E3EA2F}"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FA208731-23EA-4FF1-8AC3-64BEEF3312FE}">
      <dgm:prSet/>
      <dgm:spPr/>
      <dgm:t>
        <a:bodyPr/>
        <a:lstStyle/>
        <a:p>
          <a:r>
            <a:rPr lang="nb-NO"/>
            <a:t>Bakgrunn: Bernstein arbeidet som lærer i en østkantskole i London 1950-1960-tallet. </a:t>
          </a:r>
          <a:endParaRPr lang="en-US"/>
        </a:p>
      </dgm:t>
    </dgm:pt>
    <dgm:pt modelId="{A76AE3EF-FA32-4232-9D57-7DDB3916253A}" type="parTrans" cxnId="{74005A86-0323-4751-9C36-C211D5C4D1E1}">
      <dgm:prSet/>
      <dgm:spPr/>
      <dgm:t>
        <a:bodyPr/>
        <a:lstStyle/>
        <a:p>
          <a:endParaRPr lang="en-US"/>
        </a:p>
      </dgm:t>
    </dgm:pt>
    <dgm:pt modelId="{B078BD6D-0AF8-458F-AD0F-2F660386B4F2}" type="sibTrans" cxnId="{74005A86-0323-4751-9C36-C211D5C4D1E1}">
      <dgm:prSet/>
      <dgm:spPr/>
      <dgm:t>
        <a:bodyPr/>
        <a:lstStyle/>
        <a:p>
          <a:endParaRPr lang="en-US"/>
        </a:p>
      </dgm:t>
    </dgm:pt>
    <dgm:pt modelId="{DC27A818-B798-4776-AA23-7F4D63BECEC9}">
      <dgm:prSet/>
      <dgm:spPr/>
      <dgm:t>
        <a:bodyPr/>
        <a:lstStyle/>
        <a:p>
          <a:r>
            <a:rPr lang="nb-NO"/>
            <a:t>Arbeiderklassebarn og middelklassebarn hadde ulik språklig kommunikasjonspraksis med seg hjemmefra.</a:t>
          </a:r>
          <a:endParaRPr lang="en-US"/>
        </a:p>
      </dgm:t>
    </dgm:pt>
    <dgm:pt modelId="{F08C81B6-B208-480D-9A28-8858F5795CED}" type="parTrans" cxnId="{0F677466-A631-439C-A8F6-278A837C06B2}">
      <dgm:prSet/>
      <dgm:spPr/>
      <dgm:t>
        <a:bodyPr/>
        <a:lstStyle/>
        <a:p>
          <a:endParaRPr lang="en-US"/>
        </a:p>
      </dgm:t>
    </dgm:pt>
    <dgm:pt modelId="{38F32B89-5989-4DDC-BE38-8BDA68CB83AB}" type="sibTrans" cxnId="{0F677466-A631-439C-A8F6-278A837C06B2}">
      <dgm:prSet/>
      <dgm:spPr/>
      <dgm:t>
        <a:bodyPr/>
        <a:lstStyle/>
        <a:p>
          <a:endParaRPr lang="en-US"/>
        </a:p>
      </dgm:t>
    </dgm:pt>
    <dgm:pt modelId="{0922BD24-9B2B-4BBA-8EB6-9398FA0763EF}">
      <dgm:prSet/>
      <dgm:spPr/>
      <dgm:t>
        <a:bodyPr/>
        <a:lstStyle/>
        <a:p>
          <a:r>
            <a:rPr lang="en-US" err="1"/>
            <a:t>Hjemmets</a:t>
          </a:r>
          <a:r>
            <a:rPr lang="en-US"/>
            <a:t> </a:t>
          </a:r>
          <a:r>
            <a:rPr lang="en-US" err="1"/>
            <a:t>kommunikasjonspraksis</a:t>
          </a:r>
          <a:r>
            <a:rPr lang="en-US"/>
            <a:t> var et </a:t>
          </a:r>
          <a:r>
            <a:rPr lang="en-US" err="1"/>
            <a:t>resultat</a:t>
          </a:r>
          <a:r>
            <a:rPr lang="en-US"/>
            <a:t> av </a:t>
          </a:r>
          <a:r>
            <a:rPr lang="en-US" err="1"/>
            <a:t>foreldrenes</a:t>
          </a:r>
          <a:r>
            <a:rPr lang="en-US"/>
            <a:t> </a:t>
          </a:r>
          <a:r>
            <a:rPr lang="en-US" err="1"/>
            <a:t>plass</a:t>
          </a:r>
          <a:r>
            <a:rPr lang="en-US"/>
            <a:t> </a:t>
          </a:r>
          <a:r>
            <a:rPr lang="en-US" err="1"/>
            <a:t>i</a:t>
          </a:r>
          <a:r>
            <a:rPr lang="en-US"/>
            <a:t> </a:t>
          </a:r>
          <a:r>
            <a:rPr lang="en-US" err="1"/>
            <a:t>arbeidsklivet</a:t>
          </a:r>
          <a:r>
            <a:rPr lang="en-US"/>
            <a:t>. </a:t>
          </a:r>
        </a:p>
        <a:p>
          <a:endParaRPr lang="en-US"/>
        </a:p>
        <a:p>
          <a:r>
            <a:rPr lang="nb-NO"/>
            <a:t>MAO: Ulike former for </a:t>
          </a:r>
          <a:r>
            <a:rPr lang="nb-NO" b="1"/>
            <a:t>makt i arbeidslivet </a:t>
          </a:r>
          <a:r>
            <a:rPr lang="nb-NO"/>
            <a:t>genererer ulike former for </a:t>
          </a:r>
          <a:r>
            <a:rPr lang="nb-NO" b="1"/>
            <a:t>bevissthet i familien</a:t>
          </a:r>
          <a:endParaRPr lang="en-US"/>
        </a:p>
      </dgm:t>
    </dgm:pt>
    <dgm:pt modelId="{8CA195D1-8D25-4CB0-9FD8-9C02D744C696}" type="parTrans" cxnId="{EB1F1FFC-95C1-4AE6-8549-E6ACFCB0AC18}">
      <dgm:prSet/>
      <dgm:spPr/>
      <dgm:t>
        <a:bodyPr/>
        <a:lstStyle/>
        <a:p>
          <a:endParaRPr lang="en-US"/>
        </a:p>
      </dgm:t>
    </dgm:pt>
    <dgm:pt modelId="{7C51736E-3CDB-414E-BD56-B13DD2DC3852}" type="sibTrans" cxnId="{EB1F1FFC-95C1-4AE6-8549-E6ACFCB0AC18}">
      <dgm:prSet/>
      <dgm:spPr/>
      <dgm:t>
        <a:bodyPr/>
        <a:lstStyle/>
        <a:p>
          <a:endParaRPr lang="en-US"/>
        </a:p>
      </dgm:t>
    </dgm:pt>
    <dgm:pt modelId="{CCC72B50-AC01-48A9-A12E-DB35D8907ACC}" type="pres">
      <dgm:prSet presAssocID="{6DEEF363-4A74-4B78-9368-62AC09E3EA2F}" presName="vert0" presStyleCnt="0">
        <dgm:presLayoutVars>
          <dgm:dir/>
          <dgm:animOne val="branch"/>
          <dgm:animLvl val="lvl"/>
        </dgm:presLayoutVars>
      </dgm:prSet>
      <dgm:spPr/>
    </dgm:pt>
    <dgm:pt modelId="{ACCC91CD-4E1C-4CF2-9200-A7C08AA3D503}" type="pres">
      <dgm:prSet presAssocID="{FA208731-23EA-4FF1-8AC3-64BEEF3312FE}" presName="thickLine" presStyleLbl="alignNode1" presStyleIdx="0" presStyleCnt="3"/>
      <dgm:spPr/>
    </dgm:pt>
    <dgm:pt modelId="{A3524A94-DD06-4E61-8D12-C56A9734C00E}" type="pres">
      <dgm:prSet presAssocID="{FA208731-23EA-4FF1-8AC3-64BEEF3312FE}" presName="horz1" presStyleCnt="0"/>
      <dgm:spPr/>
    </dgm:pt>
    <dgm:pt modelId="{B935BD39-8951-4A10-8262-F68606A9EE74}" type="pres">
      <dgm:prSet presAssocID="{FA208731-23EA-4FF1-8AC3-64BEEF3312FE}" presName="tx1" presStyleLbl="revTx" presStyleIdx="0" presStyleCnt="3"/>
      <dgm:spPr/>
    </dgm:pt>
    <dgm:pt modelId="{1773BD58-1978-49B9-AFE6-89607F36948B}" type="pres">
      <dgm:prSet presAssocID="{FA208731-23EA-4FF1-8AC3-64BEEF3312FE}" presName="vert1" presStyleCnt="0"/>
      <dgm:spPr/>
    </dgm:pt>
    <dgm:pt modelId="{DF1A05A1-A453-459C-A252-0435AF7E5AA2}" type="pres">
      <dgm:prSet presAssocID="{DC27A818-B798-4776-AA23-7F4D63BECEC9}" presName="thickLine" presStyleLbl="alignNode1" presStyleIdx="1" presStyleCnt="3"/>
      <dgm:spPr/>
    </dgm:pt>
    <dgm:pt modelId="{93CBE38D-41DA-4F52-B41E-168BD8A73E4D}" type="pres">
      <dgm:prSet presAssocID="{DC27A818-B798-4776-AA23-7F4D63BECEC9}" presName="horz1" presStyleCnt="0"/>
      <dgm:spPr/>
    </dgm:pt>
    <dgm:pt modelId="{C72EF8AF-50EB-4946-8A89-43CF6B1780A2}" type="pres">
      <dgm:prSet presAssocID="{DC27A818-B798-4776-AA23-7F4D63BECEC9}" presName="tx1" presStyleLbl="revTx" presStyleIdx="1" presStyleCnt="3"/>
      <dgm:spPr/>
    </dgm:pt>
    <dgm:pt modelId="{4B2E636F-212D-4A24-8897-B0C62B5043E1}" type="pres">
      <dgm:prSet presAssocID="{DC27A818-B798-4776-AA23-7F4D63BECEC9}" presName="vert1" presStyleCnt="0"/>
      <dgm:spPr/>
    </dgm:pt>
    <dgm:pt modelId="{D38978A2-CC5B-4013-8C8D-EF11E0EB8F3A}" type="pres">
      <dgm:prSet presAssocID="{0922BD24-9B2B-4BBA-8EB6-9398FA0763EF}" presName="thickLine" presStyleLbl="alignNode1" presStyleIdx="2" presStyleCnt="3"/>
      <dgm:spPr/>
    </dgm:pt>
    <dgm:pt modelId="{8877F337-DDD1-4D4A-ACB9-8068AC640296}" type="pres">
      <dgm:prSet presAssocID="{0922BD24-9B2B-4BBA-8EB6-9398FA0763EF}" presName="horz1" presStyleCnt="0"/>
      <dgm:spPr/>
    </dgm:pt>
    <dgm:pt modelId="{8C7C65AC-59A9-4932-B808-C8FCA7B2B27D}" type="pres">
      <dgm:prSet presAssocID="{0922BD24-9B2B-4BBA-8EB6-9398FA0763EF}" presName="tx1" presStyleLbl="revTx" presStyleIdx="2" presStyleCnt="3"/>
      <dgm:spPr/>
    </dgm:pt>
    <dgm:pt modelId="{4A861A11-515C-490D-BDE5-5B843FFD901E}" type="pres">
      <dgm:prSet presAssocID="{0922BD24-9B2B-4BBA-8EB6-9398FA0763EF}" presName="vert1" presStyleCnt="0"/>
      <dgm:spPr/>
    </dgm:pt>
  </dgm:ptLst>
  <dgm:cxnLst>
    <dgm:cxn modelId="{0F677466-A631-439C-A8F6-278A837C06B2}" srcId="{6DEEF363-4A74-4B78-9368-62AC09E3EA2F}" destId="{DC27A818-B798-4776-AA23-7F4D63BECEC9}" srcOrd="1" destOrd="0" parTransId="{F08C81B6-B208-480D-9A28-8858F5795CED}" sibTransId="{38F32B89-5989-4DDC-BE38-8BDA68CB83AB}"/>
    <dgm:cxn modelId="{DAF29B53-E2B4-4F9D-85AF-939AEE20E073}" type="presOf" srcId="{FA208731-23EA-4FF1-8AC3-64BEEF3312FE}" destId="{B935BD39-8951-4A10-8262-F68606A9EE74}" srcOrd="0" destOrd="0" presId="urn:microsoft.com/office/officeart/2008/layout/LinedList"/>
    <dgm:cxn modelId="{74005A86-0323-4751-9C36-C211D5C4D1E1}" srcId="{6DEEF363-4A74-4B78-9368-62AC09E3EA2F}" destId="{FA208731-23EA-4FF1-8AC3-64BEEF3312FE}" srcOrd="0" destOrd="0" parTransId="{A76AE3EF-FA32-4232-9D57-7DDB3916253A}" sibTransId="{B078BD6D-0AF8-458F-AD0F-2F660386B4F2}"/>
    <dgm:cxn modelId="{1C25DBAE-2882-4877-96B2-575DF2A14B70}" type="presOf" srcId="{DC27A818-B798-4776-AA23-7F4D63BECEC9}" destId="{C72EF8AF-50EB-4946-8A89-43CF6B1780A2}" srcOrd="0" destOrd="0" presId="urn:microsoft.com/office/officeart/2008/layout/LinedList"/>
    <dgm:cxn modelId="{CDA866B0-899D-4282-8D7A-55C6CB4CE018}" type="presOf" srcId="{0922BD24-9B2B-4BBA-8EB6-9398FA0763EF}" destId="{8C7C65AC-59A9-4932-B808-C8FCA7B2B27D}" srcOrd="0" destOrd="0" presId="urn:microsoft.com/office/officeart/2008/layout/LinedList"/>
    <dgm:cxn modelId="{EB1F1FFC-95C1-4AE6-8549-E6ACFCB0AC18}" srcId="{6DEEF363-4A74-4B78-9368-62AC09E3EA2F}" destId="{0922BD24-9B2B-4BBA-8EB6-9398FA0763EF}" srcOrd="2" destOrd="0" parTransId="{8CA195D1-8D25-4CB0-9FD8-9C02D744C696}" sibTransId="{7C51736E-3CDB-414E-BD56-B13DD2DC3852}"/>
    <dgm:cxn modelId="{723F9AFF-7143-4AAE-8826-9700450A12E4}" type="presOf" srcId="{6DEEF363-4A74-4B78-9368-62AC09E3EA2F}" destId="{CCC72B50-AC01-48A9-A12E-DB35D8907ACC}" srcOrd="0" destOrd="0" presId="urn:microsoft.com/office/officeart/2008/layout/LinedList"/>
    <dgm:cxn modelId="{7FE54531-8F59-4302-9E32-0AB9140AA27F}" type="presParOf" srcId="{CCC72B50-AC01-48A9-A12E-DB35D8907ACC}" destId="{ACCC91CD-4E1C-4CF2-9200-A7C08AA3D503}" srcOrd="0" destOrd="0" presId="urn:microsoft.com/office/officeart/2008/layout/LinedList"/>
    <dgm:cxn modelId="{CC8EC418-959D-4156-B345-3EF13C4AD543}" type="presParOf" srcId="{CCC72B50-AC01-48A9-A12E-DB35D8907ACC}" destId="{A3524A94-DD06-4E61-8D12-C56A9734C00E}" srcOrd="1" destOrd="0" presId="urn:microsoft.com/office/officeart/2008/layout/LinedList"/>
    <dgm:cxn modelId="{E23F5A1C-20E8-4237-A4A9-A38F94270A1A}" type="presParOf" srcId="{A3524A94-DD06-4E61-8D12-C56A9734C00E}" destId="{B935BD39-8951-4A10-8262-F68606A9EE74}" srcOrd="0" destOrd="0" presId="urn:microsoft.com/office/officeart/2008/layout/LinedList"/>
    <dgm:cxn modelId="{6FA7C19A-B384-4F5A-86F8-688E48D6179F}" type="presParOf" srcId="{A3524A94-DD06-4E61-8D12-C56A9734C00E}" destId="{1773BD58-1978-49B9-AFE6-89607F36948B}" srcOrd="1" destOrd="0" presId="urn:microsoft.com/office/officeart/2008/layout/LinedList"/>
    <dgm:cxn modelId="{92F7114E-2094-4129-B474-2479BC7AB9BC}" type="presParOf" srcId="{CCC72B50-AC01-48A9-A12E-DB35D8907ACC}" destId="{DF1A05A1-A453-459C-A252-0435AF7E5AA2}" srcOrd="2" destOrd="0" presId="urn:microsoft.com/office/officeart/2008/layout/LinedList"/>
    <dgm:cxn modelId="{B10BFCFF-54C8-4568-8412-548E073FB164}" type="presParOf" srcId="{CCC72B50-AC01-48A9-A12E-DB35D8907ACC}" destId="{93CBE38D-41DA-4F52-B41E-168BD8A73E4D}" srcOrd="3" destOrd="0" presId="urn:microsoft.com/office/officeart/2008/layout/LinedList"/>
    <dgm:cxn modelId="{F53AFF38-0BFB-448D-B05A-9A60D5305B8B}" type="presParOf" srcId="{93CBE38D-41DA-4F52-B41E-168BD8A73E4D}" destId="{C72EF8AF-50EB-4946-8A89-43CF6B1780A2}" srcOrd="0" destOrd="0" presId="urn:microsoft.com/office/officeart/2008/layout/LinedList"/>
    <dgm:cxn modelId="{B6E8688A-C908-40F6-AE11-0DF26E0E2E5C}" type="presParOf" srcId="{93CBE38D-41DA-4F52-B41E-168BD8A73E4D}" destId="{4B2E636F-212D-4A24-8897-B0C62B5043E1}" srcOrd="1" destOrd="0" presId="urn:microsoft.com/office/officeart/2008/layout/LinedList"/>
    <dgm:cxn modelId="{D4A995D5-A5C3-4AF9-8FC4-4595C996BCCA}" type="presParOf" srcId="{CCC72B50-AC01-48A9-A12E-DB35D8907ACC}" destId="{D38978A2-CC5B-4013-8C8D-EF11E0EB8F3A}" srcOrd="4" destOrd="0" presId="urn:microsoft.com/office/officeart/2008/layout/LinedList"/>
    <dgm:cxn modelId="{E506F319-405D-408E-A198-CEF8526EDC1B}" type="presParOf" srcId="{CCC72B50-AC01-48A9-A12E-DB35D8907ACC}" destId="{8877F337-DDD1-4D4A-ACB9-8068AC640296}" srcOrd="5" destOrd="0" presId="urn:microsoft.com/office/officeart/2008/layout/LinedList"/>
    <dgm:cxn modelId="{2D4E285C-E6DE-41D0-B2A8-0CF5C8EEC051}" type="presParOf" srcId="{8877F337-DDD1-4D4A-ACB9-8068AC640296}" destId="{8C7C65AC-59A9-4932-B808-C8FCA7B2B27D}" srcOrd="0" destOrd="0" presId="urn:microsoft.com/office/officeart/2008/layout/LinedList"/>
    <dgm:cxn modelId="{08773BD7-F793-4F44-9A8D-BE37A454A46A}" type="presParOf" srcId="{8877F337-DDD1-4D4A-ACB9-8068AC640296}" destId="{4A861A11-515C-490D-BDE5-5B843FFD901E}"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C91CD-4E1C-4CF2-9200-A7C08AA3D503}">
      <dsp:nvSpPr>
        <dsp:cNvPr id="0" name=""/>
        <dsp:cNvSpPr/>
      </dsp:nvSpPr>
      <dsp:spPr>
        <a:xfrm>
          <a:off x="0" y="1948"/>
          <a:ext cx="4285749"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935BD39-8951-4A10-8262-F68606A9EE74}">
      <dsp:nvSpPr>
        <dsp:cNvPr id="0" name=""/>
        <dsp:cNvSpPr/>
      </dsp:nvSpPr>
      <dsp:spPr>
        <a:xfrm>
          <a:off x="0" y="1948"/>
          <a:ext cx="4285749" cy="132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b-NO" sz="1500" kern="1200"/>
            <a:t>Bakgrunn: Bernstein arbeidet som lærer i en østkantskole i London 1950-1960-tallet. </a:t>
          </a:r>
          <a:endParaRPr lang="en-US" sz="1500" kern="1200"/>
        </a:p>
      </dsp:txBody>
      <dsp:txXfrm>
        <a:off x="0" y="1948"/>
        <a:ext cx="4285749" cy="1328814"/>
      </dsp:txXfrm>
    </dsp:sp>
    <dsp:sp modelId="{DF1A05A1-A453-459C-A252-0435AF7E5AA2}">
      <dsp:nvSpPr>
        <dsp:cNvPr id="0" name=""/>
        <dsp:cNvSpPr/>
      </dsp:nvSpPr>
      <dsp:spPr>
        <a:xfrm>
          <a:off x="0" y="1330762"/>
          <a:ext cx="4285749" cy="0"/>
        </a:xfrm>
        <a:prstGeom prst="line">
          <a:avLst/>
        </a:prstGeom>
        <a:gradFill rotWithShape="0">
          <a:gsLst>
            <a:gs pos="0">
              <a:schemeClr val="accent5">
                <a:hueOff val="-757853"/>
                <a:satOff val="337"/>
                <a:lumOff val="-3529"/>
                <a:alphaOff val="0"/>
                <a:satMod val="103000"/>
                <a:lumMod val="102000"/>
                <a:tint val="94000"/>
              </a:schemeClr>
            </a:gs>
            <a:gs pos="50000">
              <a:schemeClr val="accent5">
                <a:hueOff val="-757853"/>
                <a:satOff val="337"/>
                <a:lumOff val="-3529"/>
                <a:alphaOff val="0"/>
                <a:satMod val="110000"/>
                <a:lumMod val="100000"/>
                <a:shade val="100000"/>
              </a:schemeClr>
            </a:gs>
            <a:gs pos="100000">
              <a:schemeClr val="accent5">
                <a:hueOff val="-757853"/>
                <a:satOff val="337"/>
                <a:lumOff val="-3529"/>
                <a:alphaOff val="0"/>
                <a:lumMod val="99000"/>
                <a:satMod val="120000"/>
                <a:shade val="78000"/>
              </a:schemeClr>
            </a:gs>
          </a:gsLst>
          <a:lin ang="5400000" scaled="0"/>
        </a:gradFill>
        <a:ln w="6350" cap="flat" cmpd="sng" algn="ctr">
          <a:solidFill>
            <a:schemeClr val="accent5">
              <a:hueOff val="-757853"/>
              <a:satOff val="337"/>
              <a:lumOff val="-352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72EF8AF-50EB-4946-8A89-43CF6B1780A2}">
      <dsp:nvSpPr>
        <dsp:cNvPr id="0" name=""/>
        <dsp:cNvSpPr/>
      </dsp:nvSpPr>
      <dsp:spPr>
        <a:xfrm>
          <a:off x="0" y="1330762"/>
          <a:ext cx="4285749" cy="132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nb-NO" sz="1500" kern="1200"/>
            <a:t>Arbeiderklassebarn og middelklassebarn hadde ulik språklig kommunikasjonspraksis med seg hjemmefra.</a:t>
          </a:r>
          <a:endParaRPr lang="en-US" sz="1500" kern="1200"/>
        </a:p>
      </dsp:txBody>
      <dsp:txXfrm>
        <a:off x="0" y="1330762"/>
        <a:ext cx="4285749" cy="1328814"/>
      </dsp:txXfrm>
    </dsp:sp>
    <dsp:sp modelId="{D38978A2-CC5B-4013-8C8D-EF11E0EB8F3A}">
      <dsp:nvSpPr>
        <dsp:cNvPr id="0" name=""/>
        <dsp:cNvSpPr/>
      </dsp:nvSpPr>
      <dsp:spPr>
        <a:xfrm>
          <a:off x="0" y="2659577"/>
          <a:ext cx="4285749" cy="0"/>
        </a:xfrm>
        <a:prstGeom prst="line">
          <a:avLst/>
        </a:prstGeom>
        <a:gradFill rotWithShape="0">
          <a:gsLst>
            <a:gs pos="0">
              <a:schemeClr val="accent5">
                <a:hueOff val="-1515706"/>
                <a:satOff val="674"/>
                <a:lumOff val="-7057"/>
                <a:alphaOff val="0"/>
                <a:satMod val="103000"/>
                <a:lumMod val="102000"/>
                <a:tint val="94000"/>
              </a:schemeClr>
            </a:gs>
            <a:gs pos="50000">
              <a:schemeClr val="accent5">
                <a:hueOff val="-1515706"/>
                <a:satOff val="674"/>
                <a:lumOff val="-7057"/>
                <a:alphaOff val="0"/>
                <a:satMod val="110000"/>
                <a:lumMod val="100000"/>
                <a:shade val="100000"/>
              </a:schemeClr>
            </a:gs>
            <a:gs pos="100000">
              <a:schemeClr val="accent5">
                <a:hueOff val="-1515706"/>
                <a:satOff val="674"/>
                <a:lumOff val="-7057"/>
                <a:alphaOff val="0"/>
                <a:lumMod val="99000"/>
                <a:satMod val="120000"/>
                <a:shade val="78000"/>
              </a:schemeClr>
            </a:gs>
          </a:gsLst>
          <a:lin ang="5400000" scaled="0"/>
        </a:gradFill>
        <a:ln w="6350" cap="flat" cmpd="sng" algn="ctr">
          <a:solidFill>
            <a:schemeClr val="accent5">
              <a:hueOff val="-1515706"/>
              <a:satOff val="674"/>
              <a:lumOff val="-705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C7C65AC-59A9-4932-B808-C8FCA7B2B27D}">
      <dsp:nvSpPr>
        <dsp:cNvPr id="0" name=""/>
        <dsp:cNvSpPr/>
      </dsp:nvSpPr>
      <dsp:spPr>
        <a:xfrm>
          <a:off x="0" y="2659577"/>
          <a:ext cx="4285749" cy="132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err="1"/>
            <a:t>Hjemmets</a:t>
          </a:r>
          <a:r>
            <a:rPr lang="en-US" sz="1500" kern="1200"/>
            <a:t> </a:t>
          </a:r>
          <a:r>
            <a:rPr lang="en-US" sz="1500" kern="1200" err="1"/>
            <a:t>kommunikasjonspraksis</a:t>
          </a:r>
          <a:r>
            <a:rPr lang="en-US" sz="1500" kern="1200"/>
            <a:t> var et </a:t>
          </a:r>
          <a:r>
            <a:rPr lang="en-US" sz="1500" kern="1200" err="1"/>
            <a:t>resultat</a:t>
          </a:r>
          <a:r>
            <a:rPr lang="en-US" sz="1500" kern="1200"/>
            <a:t> av </a:t>
          </a:r>
          <a:r>
            <a:rPr lang="en-US" sz="1500" kern="1200" err="1"/>
            <a:t>foreldrenes</a:t>
          </a:r>
          <a:r>
            <a:rPr lang="en-US" sz="1500" kern="1200"/>
            <a:t> </a:t>
          </a:r>
          <a:r>
            <a:rPr lang="en-US" sz="1500" kern="1200" err="1"/>
            <a:t>plass</a:t>
          </a:r>
          <a:r>
            <a:rPr lang="en-US" sz="1500" kern="1200"/>
            <a:t> </a:t>
          </a:r>
          <a:r>
            <a:rPr lang="en-US" sz="1500" kern="1200" err="1"/>
            <a:t>i</a:t>
          </a:r>
          <a:r>
            <a:rPr lang="en-US" sz="1500" kern="1200"/>
            <a:t> </a:t>
          </a:r>
          <a:r>
            <a:rPr lang="en-US" sz="1500" kern="1200" err="1"/>
            <a:t>arbeidsklivet</a:t>
          </a:r>
          <a:r>
            <a:rPr lang="en-US" sz="1500" kern="1200"/>
            <a:t>. </a:t>
          </a:r>
        </a:p>
        <a:p>
          <a:pPr marL="0" lvl="0" indent="0" algn="l" defTabSz="666750">
            <a:lnSpc>
              <a:spcPct val="90000"/>
            </a:lnSpc>
            <a:spcBef>
              <a:spcPct val="0"/>
            </a:spcBef>
            <a:spcAft>
              <a:spcPct val="35000"/>
            </a:spcAft>
            <a:buNone/>
          </a:pPr>
          <a:endParaRPr lang="en-US" sz="1500" kern="1200"/>
        </a:p>
        <a:p>
          <a:pPr marL="0" lvl="0" indent="0" algn="l" defTabSz="666750">
            <a:lnSpc>
              <a:spcPct val="90000"/>
            </a:lnSpc>
            <a:spcBef>
              <a:spcPct val="0"/>
            </a:spcBef>
            <a:spcAft>
              <a:spcPct val="35000"/>
            </a:spcAft>
            <a:buNone/>
          </a:pPr>
          <a:r>
            <a:rPr lang="nb-NO" sz="1500" kern="1200"/>
            <a:t>MAO: Ulike former for </a:t>
          </a:r>
          <a:r>
            <a:rPr lang="nb-NO" sz="1500" b="1" kern="1200"/>
            <a:t>makt i arbeidslivet </a:t>
          </a:r>
          <a:r>
            <a:rPr lang="nb-NO" sz="1500" kern="1200"/>
            <a:t>genererer ulike former for </a:t>
          </a:r>
          <a:r>
            <a:rPr lang="nb-NO" sz="1500" b="1" kern="1200"/>
            <a:t>bevissthet i familien</a:t>
          </a:r>
          <a:endParaRPr lang="en-US" sz="1500" kern="1200"/>
        </a:p>
      </dsp:txBody>
      <dsp:txXfrm>
        <a:off x="0" y="2659577"/>
        <a:ext cx="4285749" cy="13288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858B2-6EE1-4202-9A0D-1CBB48E0D27C}" type="datetimeFigureOut">
              <a:rPr lang="nb-NO" smtClean="0"/>
              <a:t>11.01.2023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C8B89-1BFF-478D-844E-9F717CC4AE6E}" type="slidenum">
              <a:rPr lang="nb-NO" smtClean="0"/>
              <a:t>‹#›</a:t>
            </a:fld>
            <a:endParaRPr lang="nb-NO"/>
          </a:p>
        </p:txBody>
      </p:sp>
    </p:spTree>
    <p:extLst>
      <p:ext uri="{BB962C8B-B14F-4D97-AF65-F5344CB8AC3E}">
        <p14:creationId xmlns:p14="http://schemas.microsoft.com/office/powerpoint/2010/main" val="1685023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rgbClr val="FF0000"/>
                </a:solidFill>
              </a:rPr>
              <a:t>Det ligger kanskje allerede innunder selvoppfatning og tanker om høyere utdanning, men du kan kanskje legge til tanker om fremtiden bak øret? Hvor en kan oppfatte seg som en som ikke har det som trengt for å bli lege, økonom, advokat etc. Ens sosiale status reflekteres gjerne i tanker om hva en kan få til osv.  Lurer på/vet ikke om det finnes studier på om arbeiderklasseforeldre er de som oftest snakker ned teoretisk fag "jeg var aldri så glad i å lese jeg heller" "jeg kan ikke matematikk jeg" "forstår meg ikke </a:t>
            </a:r>
            <a:endParaRPr lang="nb-NO" dirty="0"/>
          </a:p>
        </p:txBody>
      </p:sp>
      <p:sp>
        <p:nvSpPr>
          <p:cNvPr id="4" name="Plassholder for lysbildenummer 3"/>
          <p:cNvSpPr>
            <a:spLocks noGrp="1"/>
          </p:cNvSpPr>
          <p:nvPr>
            <p:ph type="sldNum" sz="quarter" idx="10"/>
          </p:nvPr>
        </p:nvSpPr>
        <p:spPr/>
        <p:txBody>
          <a:bodyPr/>
          <a:lstStyle/>
          <a:p>
            <a:fld id="{42343359-F42D-48ED-B76C-3809A3E443FC}" type="slidenum">
              <a:rPr lang="nb-NO" smtClean="0"/>
              <a:t>32</a:t>
            </a:fld>
            <a:endParaRPr lang="nb-NO"/>
          </a:p>
        </p:txBody>
      </p:sp>
    </p:spTree>
    <p:extLst>
      <p:ext uri="{BB962C8B-B14F-4D97-AF65-F5344CB8AC3E}">
        <p14:creationId xmlns:p14="http://schemas.microsoft.com/office/powerpoint/2010/main" val="1004472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1/11/2023</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20655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1/11/2023</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736959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1/11/2023</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022775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1/11/2023</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044475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1/11/2023</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54132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1/11/2023</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208041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1/11/2023</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73734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1/11/2023</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72925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1/11/2023</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45788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1/11/2023</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620344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1/11/2023</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61240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1/11/2023</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75742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1.svg"/><Relationship Id="rId3" Type="http://schemas.openxmlformats.org/officeDocument/2006/relationships/image" Target="../media/image6.jpg"/><Relationship Id="rId7" Type="http://schemas.openxmlformats.org/officeDocument/2006/relationships/diagramQuickStyle" Target="../diagrams/quickStyle1.xml"/><Relationship Id="rId12"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9.svg"/><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image" Target="../media/image7.jp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7DCC5A-9335-48ED-AD2F-CE59B7107D33}"/>
              </a:ext>
            </a:extLst>
          </p:cNvPr>
          <p:cNvSpPr>
            <a:spLocks noGrp="1"/>
          </p:cNvSpPr>
          <p:nvPr>
            <p:ph type="ctrTitle"/>
          </p:nvPr>
        </p:nvSpPr>
        <p:spPr>
          <a:xfrm>
            <a:off x="685799" y="920306"/>
            <a:ext cx="3591629" cy="3651694"/>
          </a:xfrm>
        </p:spPr>
        <p:txBody>
          <a:bodyPr anchor="t">
            <a:normAutofit/>
          </a:bodyPr>
          <a:lstStyle/>
          <a:p>
            <a:pPr>
              <a:lnSpc>
                <a:spcPct val="90000"/>
              </a:lnSpc>
            </a:pPr>
            <a:r>
              <a:rPr lang="nb-NO" sz="3400"/>
              <a:t>Klasse og sosialisering i lys av Basil Bernsteins kodeteori</a:t>
            </a:r>
            <a:br>
              <a:rPr lang="nb-NO" sz="3400"/>
            </a:br>
            <a:endParaRPr lang="nb-NO" sz="3400"/>
          </a:p>
        </p:txBody>
      </p:sp>
      <p:pic>
        <p:nvPicPr>
          <p:cNvPr id="4" name="Bilde 3" descr="Verdens kart som er utformet av personer i USA">
            <a:extLst>
              <a:ext uri="{FF2B5EF4-FFF2-40B4-BE49-F238E27FC236}">
                <a16:creationId xmlns:a16="http://schemas.microsoft.com/office/drawing/2014/main" id="{1AD03A78-C229-4D01-8C32-14D57F27CCDE}"/>
              </a:ext>
            </a:extLst>
          </p:cNvPr>
          <p:cNvPicPr>
            <a:picLocks noChangeAspect="1"/>
          </p:cNvPicPr>
          <p:nvPr/>
        </p:nvPicPr>
        <p:blipFill rotWithShape="1">
          <a:blip r:embed="rId2">
            <a:extLst>
              <a:ext uri="{28A0092B-C50C-407E-A947-70E740481C1C}">
                <a14:useLocalDpi xmlns:a14="http://schemas.microsoft.com/office/drawing/2010/main" val="0"/>
              </a:ext>
            </a:extLst>
          </a:blip>
          <a:srcRect l="14333" r="12420" b="3"/>
          <a:stretch/>
        </p:blipFill>
        <p:spPr>
          <a:xfrm>
            <a:off x="4895637" y="719377"/>
            <a:ext cx="3219662" cy="2593322"/>
          </a:xfrm>
          <a:prstGeom prst="rect">
            <a:avLst/>
          </a:prstGeom>
        </p:spPr>
      </p:pic>
      <p:pic>
        <p:nvPicPr>
          <p:cNvPr id="8" name="Bilde 7" descr="Barn med foreldre på gresskarmark">
            <a:extLst>
              <a:ext uri="{FF2B5EF4-FFF2-40B4-BE49-F238E27FC236}">
                <a16:creationId xmlns:a16="http://schemas.microsoft.com/office/drawing/2014/main" id="{60495226-3956-4198-95A2-B8A8B11BEF3C}"/>
              </a:ext>
            </a:extLst>
          </p:cNvPr>
          <p:cNvPicPr>
            <a:picLocks noChangeAspect="1"/>
          </p:cNvPicPr>
          <p:nvPr/>
        </p:nvPicPr>
        <p:blipFill rotWithShape="1">
          <a:blip r:embed="rId3">
            <a:extLst>
              <a:ext uri="{28A0092B-C50C-407E-A947-70E740481C1C}">
                <a14:useLocalDpi xmlns:a14="http://schemas.microsoft.com/office/drawing/2010/main" val="0"/>
              </a:ext>
            </a:extLst>
          </a:blip>
          <a:srcRect l="13235" r="6120" b="-5"/>
          <a:stretch/>
        </p:blipFill>
        <p:spPr>
          <a:xfrm>
            <a:off x="4895633" y="3473566"/>
            <a:ext cx="3219662" cy="2665057"/>
          </a:xfrm>
          <a:prstGeom prst="rect">
            <a:avLst/>
          </a:prstGeom>
        </p:spPr>
      </p:pic>
      <p:pic>
        <p:nvPicPr>
          <p:cNvPr id="19458" name="Picture 2" descr="Basil Bernstein - History Learning Site">
            <a:extLst>
              <a:ext uri="{FF2B5EF4-FFF2-40B4-BE49-F238E27FC236}">
                <a16:creationId xmlns:a16="http://schemas.microsoft.com/office/drawing/2014/main" id="{704E2C34-9938-4DCD-A7D9-F56053B7FC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4" r="15196" b="2"/>
          <a:stretch/>
        </p:blipFill>
        <p:spPr bwMode="auto">
          <a:xfrm>
            <a:off x="8289444" y="719377"/>
            <a:ext cx="3096559" cy="5414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64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leke&#10;&#10;Automatisk generert beskrivelse">
            <a:extLst>
              <a:ext uri="{FF2B5EF4-FFF2-40B4-BE49-F238E27FC236}">
                <a16:creationId xmlns:a16="http://schemas.microsoft.com/office/drawing/2014/main" id="{22C0AB1F-1915-4A16-90D1-98220211A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3492" y="2878223"/>
            <a:ext cx="3037762" cy="3188144"/>
          </a:xfrm>
          <a:prstGeom prst="rect">
            <a:avLst/>
          </a:prstGeom>
        </p:spPr>
      </p:pic>
      <p:sp>
        <p:nvSpPr>
          <p:cNvPr id="3" name="TekstSylinder 2">
            <a:extLst>
              <a:ext uri="{FF2B5EF4-FFF2-40B4-BE49-F238E27FC236}">
                <a16:creationId xmlns:a16="http://schemas.microsoft.com/office/drawing/2014/main" id="{A1D983C2-35AF-4AF5-8686-EB01ABE7CE46}"/>
              </a:ext>
            </a:extLst>
          </p:cNvPr>
          <p:cNvSpPr txBox="1"/>
          <p:nvPr/>
        </p:nvSpPr>
        <p:spPr>
          <a:xfrm>
            <a:off x="8623491" y="556684"/>
            <a:ext cx="3037763" cy="2185214"/>
          </a:xfrm>
          <a:prstGeom prst="rect">
            <a:avLst/>
          </a:prstGeom>
          <a:noFill/>
        </p:spPr>
        <p:txBody>
          <a:bodyPr wrap="square" rtlCol="0">
            <a:spAutoFit/>
          </a:bodyPr>
          <a:lstStyle/>
          <a:p>
            <a:r>
              <a:rPr lang="nb-NO" sz="4000" b="1"/>
              <a:t>Dyader i hjemmet</a:t>
            </a:r>
          </a:p>
          <a:p>
            <a:r>
              <a:rPr lang="en-US" altLang="nb-NO" sz="1400"/>
              <a:t>(The role of Everyday Talk between Mothers and Children in Establishing Ways of Learning (Hasan and </a:t>
            </a:r>
            <a:r>
              <a:rPr lang="en-US" altLang="nb-NO" sz="1400" err="1"/>
              <a:t>Cloran</a:t>
            </a:r>
            <a:r>
              <a:rPr lang="en-US" altLang="nb-NO" sz="1400"/>
              <a:t>, 1989)</a:t>
            </a:r>
            <a:endParaRPr lang="nb-NO" sz="1400"/>
          </a:p>
        </p:txBody>
      </p:sp>
      <p:sp>
        <p:nvSpPr>
          <p:cNvPr id="4" name="TekstSylinder 3">
            <a:extLst>
              <a:ext uri="{FF2B5EF4-FFF2-40B4-BE49-F238E27FC236}">
                <a16:creationId xmlns:a16="http://schemas.microsoft.com/office/drawing/2014/main" id="{F48FC24D-88D5-4D45-9BCD-A56D9DDEF93D}"/>
              </a:ext>
            </a:extLst>
          </p:cNvPr>
          <p:cNvSpPr txBox="1"/>
          <p:nvPr/>
        </p:nvSpPr>
        <p:spPr>
          <a:xfrm>
            <a:off x="419663" y="556684"/>
            <a:ext cx="7518024" cy="5758071"/>
          </a:xfrm>
          <a:prstGeom prst="rect">
            <a:avLst/>
          </a:prstGeom>
        </p:spPr>
        <p:txBody>
          <a:bodyPr vert="horz" lIns="91440" tIns="45720" rIns="91440" bIns="45720" rtlCol="0">
            <a:normAutofit/>
          </a:bodyPr>
          <a:lstStyle/>
          <a:p>
            <a:pPr>
              <a:lnSpc>
                <a:spcPct val="110000"/>
              </a:lnSpc>
              <a:spcAft>
                <a:spcPts val="600"/>
              </a:spcAft>
            </a:pPr>
            <a:endParaRPr lang="en-US" altLang="nb-NO" sz="1600"/>
          </a:p>
          <a:p>
            <a:pPr indent="-228600">
              <a:lnSpc>
                <a:spcPct val="110000"/>
              </a:lnSpc>
              <a:spcAft>
                <a:spcPts val="600"/>
              </a:spcAft>
              <a:buFont typeface="Arial" panose="020B0604020202020204" pitchFamily="34" charset="0"/>
              <a:buChar char="•"/>
            </a:pPr>
            <a:r>
              <a:rPr lang="en-US" altLang="nb-NO" sz="1600" err="1"/>
              <a:t>Ruqaya</a:t>
            </a:r>
            <a:r>
              <a:rPr lang="en-US" altLang="nb-NO" sz="1600"/>
              <a:t> Hasan (1989) fant </a:t>
            </a:r>
            <a:r>
              <a:rPr lang="en-US" altLang="nb-NO" sz="1600" err="1"/>
              <a:t>systematiske</a:t>
            </a:r>
            <a:r>
              <a:rPr lang="en-US" altLang="nb-NO" sz="1600"/>
              <a:t> </a:t>
            </a:r>
            <a:r>
              <a:rPr lang="en-US" altLang="nb-NO" sz="1600" err="1"/>
              <a:t>semantiske</a:t>
            </a:r>
            <a:r>
              <a:rPr lang="en-US" altLang="nb-NO" sz="1600"/>
              <a:t> </a:t>
            </a:r>
            <a:r>
              <a:rPr lang="en-US" altLang="nb-NO" sz="1600" err="1"/>
              <a:t>forskjeller</a:t>
            </a:r>
            <a:r>
              <a:rPr lang="en-US" altLang="nb-NO" sz="1600"/>
              <a:t> I </a:t>
            </a:r>
            <a:r>
              <a:rPr lang="en-US" altLang="nb-NO" sz="1600" err="1"/>
              <a:t>hverdagsspråket</a:t>
            </a:r>
            <a:r>
              <a:rPr lang="en-US" altLang="nb-NO" sz="1600"/>
              <a:t> mellom HAP (high autonomy professions) </a:t>
            </a:r>
            <a:r>
              <a:rPr lang="en-US" altLang="nb-NO" sz="1600" err="1"/>
              <a:t>og</a:t>
            </a:r>
            <a:r>
              <a:rPr lang="en-US" altLang="nb-NO" sz="1600"/>
              <a:t> LAP (low autonomy professions):</a:t>
            </a:r>
          </a:p>
          <a:p>
            <a:pPr indent="-228600">
              <a:lnSpc>
                <a:spcPct val="110000"/>
              </a:lnSpc>
              <a:spcAft>
                <a:spcPts val="600"/>
              </a:spcAft>
              <a:buFont typeface="Arial" panose="020B0604020202020204" pitchFamily="34" charset="0"/>
              <a:buChar char="•"/>
            </a:pPr>
            <a:endParaRPr lang="en-US" altLang="nb-NO" sz="1600"/>
          </a:p>
          <a:p>
            <a:pPr marL="571500" lvl="1" indent="-342900">
              <a:lnSpc>
                <a:spcPct val="110000"/>
              </a:lnSpc>
              <a:spcAft>
                <a:spcPts val="600"/>
              </a:spcAft>
              <a:buFont typeface="+mj-lt"/>
              <a:buAutoNum type="arabicPeriod"/>
            </a:pPr>
            <a:r>
              <a:rPr lang="en-US" altLang="nb-NO" sz="1600" b="1" err="1"/>
              <a:t>Mindre</a:t>
            </a:r>
            <a:r>
              <a:rPr lang="en-US" altLang="nb-NO" sz="1600" b="1"/>
              <a:t> </a:t>
            </a:r>
            <a:r>
              <a:rPr lang="en-US" altLang="nb-NO" sz="1600" b="1" err="1"/>
              <a:t>repetisjon</a:t>
            </a:r>
            <a:r>
              <a:rPr lang="en-US" altLang="nb-NO" sz="1600" b="1"/>
              <a:t> </a:t>
            </a:r>
            <a:r>
              <a:rPr lang="en-US" altLang="nb-NO" sz="1600"/>
              <a:t>av </a:t>
            </a:r>
            <a:r>
              <a:rPr lang="en-US" altLang="nb-NO" sz="1600" err="1"/>
              <a:t>spørsmål</a:t>
            </a:r>
            <a:r>
              <a:rPr lang="en-US" altLang="nb-NO" sz="1600"/>
              <a:t> </a:t>
            </a:r>
            <a:r>
              <a:rPr lang="en-US" altLang="nb-NO" sz="1600" err="1"/>
              <a:t>fra</a:t>
            </a:r>
            <a:r>
              <a:rPr lang="en-US" altLang="nb-NO" sz="1600"/>
              <a:t> HAP </a:t>
            </a:r>
            <a:r>
              <a:rPr lang="en-US" altLang="nb-NO" sz="1600" err="1"/>
              <a:t>mødre</a:t>
            </a:r>
            <a:r>
              <a:rPr lang="en-US" altLang="nb-NO" sz="1600"/>
              <a:t> </a:t>
            </a:r>
            <a:r>
              <a:rPr lang="en-US" altLang="nb-NO" sz="1600" err="1"/>
              <a:t>enn</a:t>
            </a:r>
            <a:r>
              <a:rPr lang="en-US" altLang="nb-NO" sz="1600"/>
              <a:t> LAP </a:t>
            </a:r>
            <a:r>
              <a:rPr lang="en-US" altLang="nb-NO" sz="1600" err="1"/>
              <a:t>mødre</a:t>
            </a:r>
            <a:r>
              <a:rPr lang="en-US" altLang="nb-NO" sz="1600"/>
              <a:t>. (man </a:t>
            </a:r>
            <a:r>
              <a:rPr lang="en-US" altLang="nb-NO" sz="1600" err="1"/>
              <a:t>får</a:t>
            </a:r>
            <a:r>
              <a:rPr lang="en-US" altLang="nb-NO" sz="1600"/>
              <a:t> et </a:t>
            </a:r>
            <a:r>
              <a:rPr lang="en-US" altLang="nb-NO" sz="1600" err="1"/>
              <a:t>adekvat</a:t>
            </a:r>
            <a:r>
              <a:rPr lang="en-US" altLang="nb-NO" sz="1600"/>
              <a:t> </a:t>
            </a:r>
            <a:r>
              <a:rPr lang="en-US" altLang="nb-NO" sz="1600" err="1"/>
              <a:t>svar</a:t>
            </a:r>
            <a:r>
              <a:rPr lang="en-US" altLang="nb-NO" sz="1600"/>
              <a:t>). </a:t>
            </a:r>
          </a:p>
          <a:p>
            <a:pPr marL="571500" lvl="1" indent="-342900">
              <a:lnSpc>
                <a:spcPct val="110000"/>
              </a:lnSpc>
              <a:spcAft>
                <a:spcPts val="600"/>
              </a:spcAft>
              <a:buFont typeface="+mj-lt"/>
              <a:buAutoNum type="arabicPeriod"/>
            </a:pPr>
            <a:r>
              <a:rPr lang="en-US" altLang="nb-NO" sz="1600"/>
              <a:t>HAP </a:t>
            </a:r>
            <a:r>
              <a:rPr lang="en-US" altLang="nb-NO" sz="1600" err="1"/>
              <a:t>mødre</a:t>
            </a:r>
            <a:r>
              <a:rPr lang="en-US" altLang="nb-NO" sz="1600"/>
              <a:t> </a:t>
            </a:r>
            <a:r>
              <a:rPr lang="en-US" altLang="nb-NO" sz="1600" err="1"/>
              <a:t>og</a:t>
            </a:r>
            <a:r>
              <a:rPr lang="en-US" altLang="nb-NO" sz="1600"/>
              <a:t> </a:t>
            </a:r>
            <a:r>
              <a:rPr lang="en-US" altLang="nb-NO" sz="1600" err="1"/>
              <a:t>deres</a:t>
            </a:r>
            <a:r>
              <a:rPr lang="en-US" altLang="nb-NO" sz="1600"/>
              <a:t> barn </a:t>
            </a:r>
            <a:r>
              <a:rPr lang="en-US" altLang="nb-NO" sz="1600" err="1"/>
              <a:t>inkluderer</a:t>
            </a:r>
            <a:r>
              <a:rPr lang="en-US" altLang="nb-NO" sz="1600"/>
              <a:t> </a:t>
            </a:r>
            <a:r>
              <a:rPr lang="en-US" altLang="nb-NO" sz="1600" err="1"/>
              <a:t>mer</a:t>
            </a:r>
            <a:r>
              <a:rPr lang="en-US" altLang="nb-NO" sz="1600"/>
              <a:t> </a:t>
            </a:r>
            <a:r>
              <a:rPr lang="en-US" altLang="nb-NO" sz="1600" err="1"/>
              <a:t>ofte</a:t>
            </a:r>
            <a:r>
              <a:rPr lang="en-US" altLang="nb-NO" sz="1600"/>
              <a:t> </a:t>
            </a:r>
            <a:r>
              <a:rPr lang="en-US" altLang="nb-NO" sz="1600" b="1" err="1"/>
              <a:t>logiske</a:t>
            </a:r>
            <a:r>
              <a:rPr lang="en-US" altLang="nb-NO" sz="1600" b="1"/>
              <a:t> </a:t>
            </a:r>
            <a:r>
              <a:rPr lang="en-US" altLang="nb-NO" sz="1600" b="1" err="1"/>
              <a:t>modifiseringer</a:t>
            </a:r>
            <a:r>
              <a:rPr lang="en-US" altLang="nb-NO" sz="1600" b="1"/>
              <a:t> </a:t>
            </a:r>
            <a:r>
              <a:rPr lang="en-US" altLang="nb-NO" sz="1600"/>
              <a:t>I sine </a:t>
            </a:r>
            <a:r>
              <a:rPr lang="en-US" altLang="nb-NO" sz="1600" err="1"/>
              <a:t>spørsmål</a:t>
            </a:r>
            <a:r>
              <a:rPr lang="en-US" altLang="nb-NO" sz="1600"/>
              <a:t>): </a:t>
            </a:r>
            <a:r>
              <a:rPr lang="en-US" altLang="nb-NO" sz="1600" i="1" err="1"/>
              <a:t>hvis-setninger</a:t>
            </a:r>
            <a:r>
              <a:rPr lang="en-US" altLang="nb-NO" sz="1600"/>
              <a:t> </a:t>
            </a:r>
            <a:r>
              <a:rPr lang="en-US" altLang="nb-NO" sz="1600" err="1"/>
              <a:t>og</a:t>
            </a:r>
            <a:r>
              <a:rPr lang="en-US" altLang="nb-NO" sz="1600"/>
              <a:t> </a:t>
            </a:r>
            <a:r>
              <a:rPr lang="en-US" altLang="nb-NO" sz="1600" err="1"/>
              <a:t>reservasjoner</a:t>
            </a:r>
            <a:r>
              <a:rPr lang="en-US" altLang="nb-NO" sz="1600"/>
              <a:t> </a:t>
            </a:r>
            <a:r>
              <a:rPr lang="en-US" altLang="nb-NO" sz="1600" i="1"/>
              <a:t>(</a:t>
            </a:r>
            <a:r>
              <a:rPr lang="en-US" altLang="nb-NO" sz="1600" i="1" err="1"/>
              <a:t>selv</a:t>
            </a:r>
            <a:r>
              <a:rPr lang="en-US" altLang="nb-NO" sz="1600" i="1"/>
              <a:t>-om-</a:t>
            </a:r>
            <a:r>
              <a:rPr lang="en-US" altLang="nb-NO" sz="1600" i="1" err="1"/>
              <a:t>setninger</a:t>
            </a:r>
            <a:r>
              <a:rPr lang="en-US" altLang="nb-NO" sz="1600" i="1"/>
              <a:t>), </a:t>
            </a:r>
            <a:r>
              <a:rPr lang="en-US" altLang="nb-NO" sz="1600" err="1"/>
              <a:t>eller</a:t>
            </a:r>
            <a:r>
              <a:rPr lang="en-US" altLang="nb-NO" sz="1600"/>
              <a:t> de </a:t>
            </a:r>
            <a:r>
              <a:rPr lang="en-US" altLang="nb-NO" sz="1600" err="1"/>
              <a:t>knyttes</a:t>
            </a:r>
            <a:r>
              <a:rPr lang="en-US" altLang="nb-NO" sz="1600"/>
              <a:t> </a:t>
            </a:r>
            <a:r>
              <a:rPr lang="en-US" altLang="nb-NO" sz="1600" err="1"/>
              <a:t>sammen</a:t>
            </a:r>
            <a:r>
              <a:rPr lang="en-US" altLang="nb-NO" sz="1600"/>
              <a:t> med </a:t>
            </a:r>
            <a:r>
              <a:rPr lang="en-US" altLang="nb-NO" sz="1600" i="1" err="1"/>
              <a:t>og</a:t>
            </a:r>
            <a:r>
              <a:rPr lang="en-US" altLang="nb-NO" sz="1600"/>
              <a:t> (</a:t>
            </a:r>
            <a:r>
              <a:rPr lang="en-US" altLang="nb-NO" sz="1600" err="1"/>
              <a:t>paralelliteter</a:t>
            </a:r>
            <a:r>
              <a:rPr lang="en-US" altLang="nb-NO" sz="1600"/>
              <a:t>). </a:t>
            </a:r>
          </a:p>
          <a:p>
            <a:pPr marL="571500" lvl="1" indent="-342900">
              <a:lnSpc>
                <a:spcPct val="110000"/>
              </a:lnSpc>
              <a:spcAft>
                <a:spcPts val="600"/>
              </a:spcAft>
              <a:buFont typeface="+mj-lt"/>
              <a:buAutoNum type="arabicPeriod"/>
            </a:pPr>
            <a:r>
              <a:rPr lang="en-US" altLang="nb-NO" sz="1600"/>
              <a:t>HAP barn bruker oftere </a:t>
            </a:r>
            <a:r>
              <a:rPr lang="en-US" altLang="nb-NO" sz="1600" b="1"/>
              <a:t>spørsmål om årsak </a:t>
            </a:r>
            <a:r>
              <a:rPr lang="en-US" altLang="nb-NO" sz="1600"/>
              <a:t>(hvorfor) og virkning (hvordan) enn LAP barn og deres mødre.</a:t>
            </a:r>
            <a:endParaRPr lang="en-US" sz="1600"/>
          </a:p>
          <a:p>
            <a:pPr marL="571500" lvl="1" indent="-342900">
              <a:lnSpc>
                <a:spcPct val="110000"/>
              </a:lnSpc>
              <a:spcAft>
                <a:spcPts val="600"/>
              </a:spcAft>
              <a:buFont typeface="+mj-lt"/>
              <a:buAutoNum type="arabicPeriod"/>
            </a:pPr>
            <a:r>
              <a:rPr lang="en-US" altLang="nb-NO" sz="1600"/>
              <a:t>HAP-dyadenes svar </a:t>
            </a:r>
            <a:r>
              <a:rPr lang="en-US" altLang="nb-NO" sz="1600" err="1"/>
              <a:t>inneholder</a:t>
            </a:r>
            <a:r>
              <a:rPr lang="en-US" altLang="nb-NO" sz="1600"/>
              <a:t> </a:t>
            </a:r>
            <a:r>
              <a:rPr lang="en-US" altLang="nb-NO" sz="1600" b="1" err="1"/>
              <a:t>mer</a:t>
            </a:r>
            <a:r>
              <a:rPr lang="en-US" altLang="nb-NO" sz="1600" b="1"/>
              <a:t> </a:t>
            </a:r>
            <a:r>
              <a:rPr lang="en-US" altLang="nb-NO" sz="1600" b="1" err="1"/>
              <a:t>informasjon</a:t>
            </a:r>
            <a:r>
              <a:rPr lang="en-US" altLang="nb-NO" sz="1600" b="1"/>
              <a:t> </a:t>
            </a:r>
            <a:r>
              <a:rPr lang="en-US" altLang="nb-NO" sz="1600" b="1" err="1"/>
              <a:t>enn</a:t>
            </a:r>
            <a:r>
              <a:rPr lang="en-US" altLang="nb-NO" sz="1600" b="1"/>
              <a:t> </a:t>
            </a:r>
            <a:r>
              <a:rPr lang="en-US" altLang="nb-NO" sz="1600" b="1" err="1"/>
              <a:t>spørsmålet</a:t>
            </a:r>
            <a:r>
              <a:rPr lang="en-US" altLang="nb-NO" sz="1600" b="1"/>
              <a:t> </a:t>
            </a:r>
            <a:r>
              <a:rPr lang="en-US" altLang="nb-NO" sz="1600" b="1" err="1"/>
              <a:t>egentlig</a:t>
            </a:r>
            <a:r>
              <a:rPr lang="en-US" altLang="nb-NO" sz="1600" b="1"/>
              <a:t> legger </a:t>
            </a:r>
            <a:r>
              <a:rPr lang="en-US" altLang="nb-NO" sz="1600" b="1" err="1"/>
              <a:t>opp</a:t>
            </a:r>
            <a:r>
              <a:rPr lang="en-US" altLang="nb-NO" sz="1600" b="1"/>
              <a:t> </a:t>
            </a:r>
            <a:r>
              <a:rPr lang="en-US" altLang="nb-NO" sz="1600" b="1" err="1"/>
              <a:t>til</a:t>
            </a:r>
            <a:r>
              <a:rPr lang="en-US" altLang="nb-NO" sz="1600" b="1"/>
              <a:t>. (</a:t>
            </a:r>
            <a:r>
              <a:rPr lang="en-US" altLang="nb-NO" sz="1600" b="1" err="1"/>
              <a:t>eks</a:t>
            </a:r>
            <a:r>
              <a:rPr lang="en-US" altLang="nb-NO" sz="1600" b="1"/>
              <a:t>…)</a:t>
            </a:r>
          </a:p>
        </p:txBody>
      </p:sp>
    </p:spTree>
    <p:extLst>
      <p:ext uri="{BB962C8B-B14F-4D97-AF65-F5344CB8AC3E}">
        <p14:creationId xmlns:p14="http://schemas.microsoft.com/office/powerpoint/2010/main" val="3369779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91F3D5D3-D6B4-4E9D-ADAC-4F80142CCA45}"/>
              </a:ext>
            </a:extLst>
          </p:cNvPr>
          <p:cNvSpPr>
            <a:spLocks noGrp="1"/>
          </p:cNvSpPr>
          <p:nvPr>
            <p:ph type="sldNum" sz="quarter" idx="12"/>
          </p:nvPr>
        </p:nvSpPr>
        <p:spPr/>
        <p:txBody>
          <a:bodyPr/>
          <a:lstStyle/>
          <a:p>
            <a:fld id="{283ECAE1-A3CD-4018-9B15-C4A27E20DEB1}" type="slidenum">
              <a:rPr lang="es-ES" altLang="nb-NO"/>
              <a:pPr/>
              <a:t>11</a:t>
            </a:fld>
            <a:endParaRPr lang="es-ES" altLang="nb-NO"/>
          </a:p>
        </p:txBody>
      </p:sp>
      <p:sp>
        <p:nvSpPr>
          <p:cNvPr id="202755" name="Text Box 3">
            <a:extLst>
              <a:ext uri="{FF2B5EF4-FFF2-40B4-BE49-F238E27FC236}">
                <a16:creationId xmlns:a16="http://schemas.microsoft.com/office/drawing/2014/main" id="{0302941C-7008-4FE4-A627-91C9CC147C22}"/>
              </a:ext>
            </a:extLst>
          </p:cNvPr>
          <p:cNvSpPr txBox="1">
            <a:spLocks noChangeArrowheads="1"/>
          </p:cNvSpPr>
          <p:nvPr/>
        </p:nvSpPr>
        <p:spPr bwMode="auto">
          <a:xfrm>
            <a:off x="1847851" y="2709864"/>
            <a:ext cx="842486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nb-NO" sz="2000" b="1" err="1"/>
              <a:t>Informasjonsbehovet</a:t>
            </a:r>
            <a:r>
              <a:rPr lang="en-US" altLang="nb-NO" sz="2000" b="1"/>
              <a:t> </a:t>
            </a:r>
            <a:r>
              <a:rPr lang="en-US" altLang="nb-NO" sz="2000" b="1" err="1"/>
              <a:t>og</a:t>
            </a:r>
            <a:r>
              <a:rPr lang="en-US" altLang="nb-NO" sz="2000" b="1"/>
              <a:t> orienteering </a:t>
            </a:r>
            <a:r>
              <a:rPr lang="en-US" altLang="nb-NO" sz="2000" b="1" err="1"/>
              <a:t>til</a:t>
            </a:r>
            <a:r>
              <a:rPr lang="en-US" altLang="nb-NO" sz="2000" b="1"/>
              <a:t> </a:t>
            </a:r>
            <a:r>
              <a:rPr lang="en-US" altLang="nb-NO" sz="2000" b="1" err="1"/>
              <a:t>mening</a:t>
            </a:r>
            <a:r>
              <a:rPr lang="en-US" altLang="nb-NO" sz="2000"/>
              <a:t> er </a:t>
            </a:r>
            <a:r>
              <a:rPr lang="en-US" altLang="nb-NO" sz="2000" err="1"/>
              <a:t>ulikt</a:t>
            </a:r>
            <a:r>
              <a:rPr lang="en-US" altLang="nb-NO" sz="2000"/>
              <a:t> </a:t>
            </a:r>
            <a:r>
              <a:rPr lang="en-US" altLang="nb-NO" sz="2000" err="1"/>
              <a:t>i</a:t>
            </a:r>
            <a:r>
              <a:rPr lang="en-US" altLang="nb-NO" sz="2000"/>
              <a:t> LAP-</a:t>
            </a:r>
            <a:r>
              <a:rPr lang="en-US" altLang="nb-NO" sz="2000" err="1"/>
              <a:t>hjemmet</a:t>
            </a:r>
            <a:r>
              <a:rPr lang="en-US" altLang="nb-NO" sz="2000"/>
              <a:t> </a:t>
            </a:r>
            <a:r>
              <a:rPr lang="en-US" altLang="nb-NO" sz="2000" err="1"/>
              <a:t>enn</a:t>
            </a:r>
            <a:r>
              <a:rPr lang="en-US" altLang="nb-NO" sz="2000"/>
              <a:t> </a:t>
            </a:r>
            <a:r>
              <a:rPr lang="en-US" altLang="nb-NO" sz="2000" err="1"/>
              <a:t>i</a:t>
            </a:r>
            <a:r>
              <a:rPr lang="en-US" altLang="nb-NO" sz="2000"/>
              <a:t> HAP </a:t>
            </a:r>
            <a:r>
              <a:rPr lang="en-US" altLang="nb-NO" sz="2000" err="1"/>
              <a:t>hjemmet</a:t>
            </a:r>
            <a:r>
              <a:rPr lang="en-US" altLang="nb-NO" sz="2000"/>
              <a:t>.</a:t>
            </a:r>
          </a:p>
          <a:p>
            <a:pPr algn="just">
              <a:spcBef>
                <a:spcPct val="50000"/>
              </a:spcBef>
            </a:pPr>
            <a:r>
              <a:rPr lang="en-US" altLang="nb-NO" sz="2000" err="1"/>
              <a:t>Forskjellen</a:t>
            </a:r>
            <a:r>
              <a:rPr lang="en-US" altLang="nb-NO" sz="2000"/>
              <a:t> </a:t>
            </a:r>
            <a:r>
              <a:rPr lang="en-US" altLang="nb-NO" sz="2000" err="1"/>
              <a:t>mellom</a:t>
            </a:r>
            <a:r>
              <a:rPr lang="en-US" altLang="nb-NO" sz="2000"/>
              <a:t> HAP </a:t>
            </a:r>
            <a:r>
              <a:rPr lang="en-US" altLang="nb-NO" sz="2000" err="1"/>
              <a:t>og</a:t>
            </a:r>
            <a:r>
              <a:rPr lang="en-US" altLang="nb-NO" sz="2000"/>
              <a:t> LAP sin </a:t>
            </a:r>
            <a:r>
              <a:rPr lang="en-US" altLang="nb-NO" sz="2000" err="1"/>
              <a:t>betydningsorganisering</a:t>
            </a:r>
            <a:r>
              <a:rPr lang="en-US" altLang="nb-NO" sz="2000"/>
              <a:t> er </a:t>
            </a:r>
            <a:r>
              <a:rPr lang="en-US" altLang="nb-NO" sz="2000" err="1"/>
              <a:t>en</a:t>
            </a:r>
            <a:r>
              <a:rPr lang="en-US" altLang="nb-NO" sz="2000"/>
              <a:t> </a:t>
            </a:r>
            <a:r>
              <a:rPr lang="en-US" altLang="nb-NO" sz="2000" b="1" err="1"/>
              <a:t>sosialt</a:t>
            </a:r>
            <a:r>
              <a:rPr lang="en-US" altLang="nb-NO" sz="2000" b="1"/>
              <a:t> </a:t>
            </a:r>
            <a:r>
              <a:rPr lang="en-US" altLang="nb-NO" sz="2000" b="1" err="1"/>
              <a:t>betinget</a:t>
            </a:r>
            <a:r>
              <a:rPr lang="en-US" altLang="nb-NO" sz="2000" b="1"/>
              <a:t> </a:t>
            </a:r>
            <a:r>
              <a:rPr lang="en-US" altLang="nb-NO" sz="2000" b="1" err="1"/>
              <a:t>forskjell</a:t>
            </a:r>
            <a:r>
              <a:rPr lang="en-US" altLang="nb-NO" sz="2000"/>
              <a:t>, </a:t>
            </a:r>
            <a:r>
              <a:rPr lang="en-US" altLang="nb-NO" sz="2000" err="1"/>
              <a:t>og</a:t>
            </a:r>
            <a:r>
              <a:rPr lang="en-US" altLang="nb-NO" sz="2000"/>
              <a:t> </a:t>
            </a:r>
            <a:r>
              <a:rPr lang="en-US" altLang="nb-NO" sz="2000" err="1"/>
              <a:t>kan</a:t>
            </a:r>
            <a:r>
              <a:rPr lang="en-US" altLang="nb-NO" sz="2000"/>
              <a:t> </a:t>
            </a:r>
            <a:r>
              <a:rPr lang="en-US" altLang="nb-NO" sz="2000" err="1"/>
              <a:t>forklares</a:t>
            </a:r>
            <a:r>
              <a:rPr lang="en-US" altLang="nb-NO" sz="2000"/>
              <a:t> </a:t>
            </a:r>
            <a:r>
              <a:rPr lang="en-US" altLang="nb-NO" sz="2000" err="1"/>
              <a:t>ut</a:t>
            </a:r>
            <a:r>
              <a:rPr lang="en-US" altLang="nb-NO" sz="2000"/>
              <a:t> </a:t>
            </a:r>
            <a:r>
              <a:rPr lang="en-US" altLang="nb-NO" sz="2000" err="1"/>
              <a:t>fra</a:t>
            </a:r>
            <a:r>
              <a:rPr lang="en-US" altLang="nb-NO" sz="2000"/>
              <a:t> </a:t>
            </a:r>
            <a:r>
              <a:rPr lang="en-US" altLang="nb-NO" sz="2000" err="1"/>
              <a:t>Bernsteins</a:t>
            </a:r>
            <a:r>
              <a:rPr lang="en-US" altLang="nb-NO" sz="2000"/>
              <a:t> </a:t>
            </a:r>
            <a:r>
              <a:rPr lang="en-US" altLang="nb-NO" sz="2000" err="1"/>
              <a:t>kodeteori</a:t>
            </a:r>
            <a:r>
              <a:rPr lang="en-US" altLang="nb-NO" sz="2000"/>
              <a:t>.  </a:t>
            </a:r>
          </a:p>
          <a:p>
            <a:pPr algn="just">
              <a:spcBef>
                <a:spcPct val="50000"/>
              </a:spcBef>
            </a:pPr>
            <a:endParaRPr lang="es-ES" altLang="nb-NO"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306965EC-6758-420B-A23A-B9C2D7C78666}"/>
              </a:ext>
            </a:extLst>
          </p:cNvPr>
          <p:cNvSpPr txBox="1"/>
          <p:nvPr/>
        </p:nvSpPr>
        <p:spPr>
          <a:xfrm>
            <a:off x="700088" y="909637"/>
            <a:ext cx="5958216" cy="1362073"/>
          </a:xfrm>
          <a:prstGeom prst="rect">
            <a:avLst/>
          </a:prstGeom>
        </p:spPr>
        <p:txBody>
          <a:bodyPr vert="horz" lIns="91440" tIns="45720" rIns="91440" bIns="45720" rtlCol="0" anchor="t">
            <a:normAutofit/>
          </a:bodyPr>
          <a:lstStyle/>
          <a:p>
            <a:pPr>
              <a:spcBef>
                <a:spcPct val="0"/>
              </a:spcBef>
              <a:spcAft>
                <a:spcPts val="600"/>
              </a:spcAft>
            </a:pPr>
            <a:r>
              <a:rPr lang="en-US" altLang="nb-NO" sz="4000" b="1" kern="1200" cap="all" spc="30" baseline="0">
                <a:solidFill>
                  <a:schemeClr val="tx1"/>
                </a:solidFill>
                <a:latin typeface="+mj-lt"/>
                <a:ea typeface="+mj-ea"/>
                <a:cs typeface="+mj-cs"/>
              </a:rPr>
              <a:t>HAP-LAP Dyadene og læreren </a:t>
            </a:r>
          </a:p>
        </p:txBody>
      </p:sp>
      <p:sp>
        <p:nvSpPr>
          <p:cNvPr id="3" name="TekstSylinder 2">
            <a:extLst>
              <a:ext uri="{FF2B5EF4-FFF2-40B4-BE49-F238E27FC236}">
                <a16:creationId xmlns:a16="http://schemas.microsoft.com/office/drawing/2014/main" id="{A1DF43A0-C5DB-407F-8CFF-A5D5A9BFCD9C}"/>
              </a:ext>
            </a:extLst>
          </p:cNvPr>
          <p:cNvSpPr txBox="1"/>
          <p:nvPr/>
        </p:nvSpPr>
        <p:spPr>
          <a:xfrm>
            <a:off x="700088" y="2276474"/>
            <a:ext cx="6000258" cy="3553109"/>
          </a:xfrm>
          <a:prstGeom prst="rect">
            <a:avLst/>
          </a:prstGeom>
        </p:spPr>
        <p:txBody>
          <a:bodyPr vert="horz" lIns="91440" tIns="45720" rIns="91440" bIns="45720" rtlCol="0">
            <a:normAutofit/>
          </a:bodyPr>
          <a:lstStyle/>
          <a:p>
            <a:pPr>
              <a:lnSpc>
                <a:spcPct val="110000"/>
              </a:lnSpc>
              <a:spcAft>
                <a:spcPts val="600"/>
              </a:spcAft>
            </a:pPr>
            <a:endParaRPr lang="en-US" altLang="nb-NO" sz="1500"/>
          </a:p>
          <a:p>
            <a:pPr lvl="1" indent="-228600">
              <a:lnSpc>
                <a:spcPct val="110000"/>
              </a:lnSpc>
              <a:spcAft>
                <a:spcPts val="600"/>
              </a:spcAft>
              <a:buFont typeface="Arial" panose="020B0604020202020204" pitchFamily="34" charset="0"/>
              <a:buChar char="•"/>
            </a:pPr>
            <a:r>
              <a:rPr lang="en-US" altLang="nb-NO" sz="1500"/>
              <a:t>Lærerens semantiske orienteering var laaangt mer “elaborated” enn HAP-LAP systemet. </a:t>
            </a:r>
          </a:p>
          <a:p>
            <a:pPr lvl="1" indent="-228600">
              <a:lnSpc>
                <a:spcPct val="110000"/>
              </a:lnSpc>
              <a:spcAft>
                <a:spcPts val="600"/>
              </a:spcAft>
              <a:buFont typeface="Arial" panose="020B0604020202020204" pitchFamily="34" charset="0"/>
              <a:buChar char="•"/>
            </a:pPr>
            <a:r>
              <a:rPr lang="en-US" altLang="nb-NO" sz="1500"/>
              <a:t>Læreren favoriserer </a:t>
            </a:r>
            <a:r>
              <a:rPr lang="en-US" altLang="nb-NO" sz="1500" b="1"/>
              <a:t>rasjonelle begrunnelser </a:t>
            </a:r>
            <a:r>
              <a:rPr lang="en-US" altLang="nb-NO" sz="1500"/>
              <a:t>fremfor begrunnelser av typen “sånn er det bare”, autoritetspåberopelse eller trusler. </a:t>
            </a:r>
          </a:p>
          <a:p>
            <a:pPr lvl="1" indent="-228600">
              <a:lnSpc>
                <a:spcPct val="110000"/>
              </a:lnSpc>
              <a:spcAft>
                <a:spcPts val="600"/>
              </a:spcAft>
              <a:buFont typeface="Arial" panose="020B0604020202020204" pitchFamily="34" charset="0"/>
              <a:buChar char="•"/>
            </a:pPr>
            <a:r>
              <a:rPr lang="en-US" altLang="nb-NO" sz="1500"/>
              <a:t>Læreren “inviterer” elever til å foreslå </a:t>
            </a:r>
            <a:r>
              <a:rPr lang="en-US" altLang="nb-NO" sz="1500" b="1"/>
              <a:t>alternative muligheter</a:t>
            </a:r>
            <a:r>
              <a:rPr lang="en-US" altLang="nb-NO" sz="1500"/>
              <a:t>, og elevene oppmuntres til å foreta </a:t>
            </a:r>
            <a:r>
              <a:rPr lang="en-US" altLang="nb-NO" sz="1500" b="1"/>
              <a:t>hypotetiske tankeoperasjoner. </a:t>
            </a:r>
          </a:p>
          <a:p>
            <a:pPr lvl="1" indent="-228600">
              <a:lnSpc>
                <a:spcPct val="110000"/>
              </a:lnSpc>
              <a:spcAft>
                <a:spcPts val="600"/>
              </a:spcAft>
              <a:buFont typeface="Arial" panose="020B0604020202020204" pitchFamily="34" charset="0"/>
              <a:buChar char="•"/>
            </a:pPr>
            <a:r>
              <a:rPr lang="en-US" altLang="nb-NO" sz="1500"/>
              <a:t>Elevene får sjeldnere enn hjemme beskjed om at man </a:t>
            </a:r>
            <a:r>
              <a:rPr lang="en-US" altLang="nb-NO" sz="1500" i="1"/>
              <a:t>skal, bør, må</a:t>
            </a:r>
            <a:r>
              <a:rPr lang="en-US" altLang="nb-NO" sz="1500"/>
              <a:t> gjøre – eller mene. </a:t>
            </a:r>
          </a:p>
        </p:txBody>
      </p:sp>
      <p:pic>
        <p:nvPicPr>
          <p:cNvPr id="9" name="Bilde 8" descr="Et bilde som inneholder tekst, leke&#10;&#10;Automatisk generert beskrivelse">
            <a:extLst>
              <a:ext uri="{FF2B5EF4-FFF2-40B4-BE49-F238E27FC236}">
                <a16:creationId xmlns:a16="http://schemas.microsoft.com/office/drawing/2014/main" id="{1769457D-BBCD-4044-A9C4-3ECE45703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9487" y="719455"/>
            <a:ext cx="2168125" cy="2596557"/>
          </a:xfrm>
          <a:prstGeom prst="rect">
            <a:avLst/>
          </a:prstGeom>
        </p:spPr>
      </p:pic>
      <p:pic>
        <p:nvPicPr>
          <p:cNvPr id="21506" name="Picture 2" descr="Fototapet Spansk tegneserie lærer kvinne • Pixers® - Vi lever for forandring">
            <a:extLst>
              <a:ext uri="{FF2B5EF4-FFF2-40B4-BE49-F238E27FC236}">
                <a16:creationId xmlns:a16="http://schemas.microsoft.com/office/drawing/2014/main" id="{972B80E5-C4C0-4F5B-B49F-B94B599F1E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56980" y="3602695"/>
            <a:ext cx="2393140" cy="2535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761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306965EC-6758-420B-A23A-B9C2D7C78666}"/>
              </a:ext>
            </a:extLst>
          </p:cNvPr>
          <p:cNvSpPr txBox="1"/>
          <p:nvPr/>
        </p:nvSpPr>
        <p:spPr>
          <a:xfrm>
            <a:off x="700088" y="909637"/>
            <a:ext cx="5958216" cy="1362073"/>
          </a:xfrm>
          <a:prstGeom prst="rect">
            <a:avLst/>
          </a:prstGeom>
        </p:spPr>
        <p:txBody>
          <a:bodyPr vert="horz" lIns="91440" tIns="45720" rIns="91440" bIns="45720" rtlCol="0" anchor="t">
            <a:normAutofit/>
          </a:bodyPr>
          <a:lstStyle/>
          <a:p>
            <a:pPr>
              <a:spcBef>
                <a:spcPct val="0"/>
              </a:spcBef>
              <a:spcAft>
                <a:spcPts val="600"/>
              </a:spcAft>
            </a:pPr>
            <a:r>
              <a:rPr lang="en-US" altLang="nb-NO" sz="4000" b="1" kern="1200" cap="all" spc="30" baseline="0">
                <a:solidFill>
                  <a:schemeClr val="tx1"/>
                </a:solidFill>
                <a:latin typeface="+mj-lt"/>
                <a:ea typeface="+mj-ea"/>
                <a:cs typeface="+mj-cs"/>
              </a:rPr>
              <a:t>HAP-LAP Dyadene og læreren </a:t>
            </a:r>
          </a:p>
        </p:txBody>
      </p:sp>
      <p:sp>
        <p:nvSpPr>
          <p:cNvPr id="3" name="TekstSylinder 2">
            <a:extLst>
              <a:ext uri="{FF2B5EF4-FFF2-40B4-BE49-F238E27FC236}">
                <a16:creationId xmlns:a16="http://schemas.microsoft.com/office/drawing/2014/main" id="{A1DF43A0-C5DB-407F-8CFF-A5D5A9BFCD9C}"/>
              </a:ext>
            </a:extLst>
          </p:cNvPr>
          <p:cNvSpPr txBox="1"/>
          <p:nvPr/>
        </p:nvSpPr>
        <p:spPr>
          <a:xfrm>
            <a:off x="700088" y="2276474"/>
            <a:ext cx="6000258" cy="3553109"/>
          </a:xfrm>
          <a:prstGeom prst="rect">
            <a:avLst/>
          </a:prstGeom>
        </p:spPr>
        <p:txBody>
          <a:bodyPr vert="horz" lIns="91440" tIns="45720" rIns="91440" bIns="45720" rtlCol="0">
            <a:normAutofit/>
          </a:bodyPr>
          <a:lstStyle/>
          <a:p>
            <a:pPr indent="-228600">
              <a:lnSpc>
                <a:spcPct val="110000"/>
              </a:lnSpc>
              <a:spcAft>
                <a:spcPts val="600"/>
              </a:spcAft>
              <a:buFont typeface="Arial" panose="020B0604020202020204" pitchFamily="34" charset="0"/>
              <a:buChar char="•"/>
            </a:pPr>
            <a:endParaRPr lang="en-US" altLang="nb-NO" sz="1300"/>
          </a:p>
          <a:p>
            <a:pPr indent="-228600">
              <a:lnSpc>
                <a:spcPct val="110000"/>
              </a:lnSpc>
              <a:spcAft>
                <a:spcPts val="600"/>
              </a:spcAft>
              <a:buFont typeface="Arial" panose="020B0604020202020204" pitchFamily="34" charset="0"/>
              <a:buChar char="•"/>
            </a:pPr>
            <a:r>
              <a:rPr lang="en-US" altLang="nb-NO" sz="1300"/>
              <a:t>Lite opptatt av dagligdagse rutiner, men oppmerksom mot det </a:t>
            </a:r>
            <a:r>
              <a:rPr lang="en-US" altLang="nb-NO" sz="1300" b="1"/>
              <a:t>aktuelle og spesielle. </a:t>
            </a:r>
          </a:p>
          <a:p>
            <a:pPr indent="-228600">
              <a:lnSpc>
                <a:spcPct val="110000"/>
              </a:lnSpc>
              <a:spcAft>
                <a:spcPts val="600"/>
              </a:spcAft>
              <a:buFont typeface="Arial" panose="020B0604020202020204" pitchFamily="34" charset="0"/>
              <a:buChar char="•"/>
            </a:pPr>
            <a:r>
              <a:rPr lang="en-US" altLang="nb-NO" sz="1300"/>
              <a:t>Sterk tendens til å henvende seg til elever med formuleringer av typen: “</a:t>
            </a:r>
            <a:r>
              <a:rPr lang="en-US" sz="1300">
                <a:effectLst/>
              </a:rPr>
              <a:t>«Hva </a:t>
            </a:r>
            <a:r>
              <a:rPr lang="en-US" sz="1300" noProof="1">
                <a:effectLst/>
              </a:rPr>
              <a:t>synes</a:t>
            </a:r>
            <a:r>
              <a:rPr lang="en-US" sz="1300">
                <a:effectLst/>
              </a:rPr>
              <a:t>/tror/mener/føler du om det eller det fenomen? Hva så/hørte du…? </a:t>
            </a:r>
          </a:p>
          <a:p>
            <a:pPr indent="-228600">
              <a:lnSpc>
                <a:spcPct val="110000"/>
              </a:lnSpc>
              <a:spcAft>
                <a:spcPts val="600"/>
              </a:spcAft>
              <a:buFont typeface="Arial" panose="020B0604020202020204" pitchFamily="34" charset="0"/>
              <a:buChar char="•"/>
            </a:pPr>
            <a:r>
              <a:rPr lang="en-US" sz="1300"/>
              <a:t>Læreren dyrker den </a:t>
            </a:r>
            <a:r>
              <a:rPr lang="en-US" sz="1300" b="1"/>
              <a:t>unike subjektiviteten</a:t>
            </a:r>
            <a:r>
              <a:rPr lang="en-US" sz="1300"/>
              <a:t>  (utvidet kode) </a:t>
            </a:r>
          </a:p>
          <a:p>
            <a:pPr indent="-228600">
              <a:lnSpc>
                <a:spcPct val="110000"/>
              </a:lnSpc>
              <a:spcAft>
                <a:spcPts val="600"/>
              </a:spcAft>
              <a:buFont typeface="Arial" panose="020B0604020202020204" pitchFamily="34" charset="0"/>
              <a:buChar char="•"/>
            </a:pPr>
            <a:r>
              <a:rPr lang="en-US" sz="1300"/>
              <a:t>Læreren har ekstremt mange </a:t>
            </a:r>
            <a:r>
              <a:rPr lang="en-US" sz="1300" b="1"/>
              <a:t>fortolkningsspørsmål</a:t>
            </a:r>
            <a:r>
              <a:rPr lang="en-US" sz="1300"/>
              <a:t>:</a:t>
            </a:r>
          </a:p>
          <a:p>
            <a:pPr marL="514350" lvl="1" indent="-228600">
              <a:lnSpc>
                <a:spcPct val="110000"/>
              </a:lnSpc>
              <a:spcAft>
                <a:spcPts val="600"/>
              </a:spcAft>
              <a:buFont typeface="Arial" panose="020B0604020202020204" pitchFamily="34" charset="0"/>
              <a:buChar char="•"/>
            </a:pPr>
            <a:r>
              <a:rPr lang="en-US" sz="1300"/>
              <a:t>Hva betyr det eller det? (oppmuntrer til definisjoner og klassifikasjoner)</a:t>
            </a:r>
          </a:p>
          <a:p>
            <a:pPr marL="514350" lvl="1" indent="-228600">
              <a:lnSpc>
                <a:spcPct val="110000"/>
              </a:lnSpc>
              <a:spcAft>
                <a:spcPts val="600"/>
              </a:spcAft>
              <a:buFont typeface="Arial" panose="020B0604020202020204" pitchFamily="34" charset="0"/>
              <a:buChar char="•"/>
            </a:pPr>
            <a:r>
              <a:rPr lang="en-US" sz="1300"/>
              <a:t>Hvorfor er du ikke glad i søsteren din? (formodninger) </a:t>
            </a:r>
          </a:p>
          <a:p>
            <a:pPr indent="-228600">
              <a:lnSpc>
                <a:spcPct val="110000"/>
              </a:lnSpc>
              <a:spcAft>
                <a:spcPts val="600"/>
              </a:spcAft>
              <a:buFont typeface="Arial" panose="020B0604020202020204" pitchFamily="34" charset="0"/>
              <a:buChar char="•"/>
            </a:pPr>
            <a:r>
              <a:rPr lang="en-US" sz="1300">
                <a:effectLst/>
              </a:rPr>
              <a:t>Gir </a:t>
            </a:r>
            <a:r>
              <a:rPr lang="en-US" sz="1300" b="1"/>
              <a:t>støttesvar</a:t>
            </a:r>
            <a:r>
              <a:rPr lang="en-US" sz="1300"/>
              <a:t> som oppmuntrer barnet til å gå videre i fortellingen. </a:t>
            </a:r>
          </a:p>
          <a:p>
            <a:pPr indent="-228600">
              <a:lnSpc>
                <a:spcPct val="110000"/>
              </a:lnSpc>
              <a:spcAft>
                <a:spcPts val="600"/>
              </a:spcAft>
              <a:buFont typeface="Arial" panose="020B0604020202020204" pitchFamily="34" charset="0"/>
              <a:buChar char="•"/>
            </a:pPr>
            <a:r>
              <a:rPr lang="en-US" sz="1300">
                <a:effectLst/>
              </a:rPr>
              <a:t>Ekstrem trang til å gi </a:t>
            </a:r>
            <a:r>
              <a:rPr lang="en-US" sz="1300" b="1">
                <a:effectLst/>
              </a:rPr>
              <a:t>tilleggsinformasjon og logiske begrunnelser</a:t>
            </a:r>
            <a:r>
              <a:rPr lang="en-US" sz="1300">
                <a:effectLst/>
              </a:rPr>
              <a:t>. </a:t>
            </a:r>
          </a:p>
          <a:p>
            <a:pPr indent="-228600">
              <a:lnSpc>
                <a:spcPct val="110000"/>
              </a:lnSpc>
              <a:spcAft>
                <a:spcPts val="600"/>
              </a:spcAft>
              <a:buFont typeface="Arial" panose="020B0604020202020204" pitchFamily="34" charset="0"/>
              <a:buChar char="•"/>
            </a:pPr>
            <a:endParaRPr lang="en-US" sz="1300">
              <a:effectLst/>
            </a:endParaRPr>
          </a:p>
        </p:txBody>
      </p:sp>
      <p:pic>
        <p:nvPicPr>
          <p:cNvPr id="9" name="Bilde 8" descr="Et bilde som inneholder tekst, leke&#10;&#10;Automatisk generert beskrivelse">
            <a:extLst>
              <a:ext uri="{FF2B5EF4-FFF2-40B4-BE49-F238E27FC236}">
                <a16:creationId xmlns:a16="http://schemas.microsoft.com/office/drawing/2014/main" id="{1769457D-BBCD-4044-A9C4-3ECE45703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9487" y="719455"/>
            <a:ext cx="2168125" cy="2596557"/>
          </a:xfrm>
          <a:prstGeom prst="rect">
            <a:avLst/>
          </a:prstGeom>
        </p:spPr>
      </p:pic>
      <p:pic>
        <p:nvPicPr>
          <p:cNvPr id="21506" name="Picture 2" descr="Fototapet Spansk tegneserie lærer kvinne • Pixers® - Vi lever for forandring">
            <a:extLst>
              <a:ext uri="{FF2B5EF4-FFF2-40B4-BE49-F238E27FC236}">
                <a16:creationId xmlns:a16="http://schemas.microsoft.com/office/drawing/2014/main" id="{972B80E5-C4C0-4F5B-B49F-B94B599F1E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56980" y="3602695"/>
            <a:ext cx="2393140" cy="2535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784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F931E9D3-62FB-4860-AEFE-36B6F8EB2788}"/>
              </a:ext>
            </a:extLst>
          </p:cNvPr>
          <p:cNvSpPr txBox="1"/>
          <p:nvPr/>
        </p:nvSpPr>
        <p:spPr>
          <a:xfrm>
            <a:off x="2518348" y="2608288"/>
            <a:ext cx="8484432" cy="736355"/>
          </a:xfrm>
          <a:prstGeom prst="rect">
            <a:avLst/>
          </a:prstGeom>
          <a:noFill/>
        </p:spPr>
        <p:txBody>
          <a:bodyPr wrap="square" rtlCol="0">
            <a:spAutoFit/>
          </a:bodyPr>
          <a:lstStyle/>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conclusion is unavoidable that teachers are, as I were, a class apart from other mortals” (ibid, s. 82). </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4631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71CDC5-04A0-41AC-8DD6-FAD4B3375979}"/>
              </a:ext>
            </a:extLst>
          </p:cNvPr>
          <p:cNvSpPr>
            <a:spLocks noGrp="1"/>
          </p:cNvSpPr>
          <p:nvPr>
            <p:ph type="title"/>
          </p:nvPr>
        </p:nvSpPr>
        <p:spPr>
          <a:xfrm>
            <a:off x="5604846" y="860615"/>
            <a:ext cx="5922279" cy="1272986"/>
          </a:xfrm>
        </p:spPr>
        <p:txBody>
          <a:bodyPr>
            <a:normAutofit/>
          </a:bodyPr>
          <a:lstStyle/>
          <a:p>
            <a:pPr>
              <a:lnSpc>
                <a:spcPct val="90000"/>
              </a:lnSpc>
            </a:pPr>
            <a:r>
              <a:rPr lang="nb-NO" sz="2800" dirty="0"/>
              <a:t>Klassifikasjon = relasjoner mellom kategorier </a:t>
            </a:r>
          </a:p>
        </p:txBody>
      </p:sp>
      <p:pic>
        <p:nvPicPr>
          <p:cNvPr id="14" name="Picture 13" descr="Many question marks on black background">
            <a:extLst>
              <a:ext uri="{FF2B5EF4-FFF2-40B4-BE49-F238E27FC236}">
                <a16:creationId xmlns:a16="http://schemas.microsoft.com/office/drawing/2014/main" id="{83942702-88F2-4B90-96FF-C37DBC2FBF7E}"/>
              </a:ext>
            </a:extLst>
          </p:cNvPr>
          <p:cNvPicPr>
            <a:picLocks noChangeAspect="1"/>
          </p:cNvPicPr>
          <p:nvPr/>
        </p:nvPicPr>
        <p:blipFill rotWithShape="1">
          <a:blip r:embed="rId2"/>
          <a:srcRect l="56736"/>
          <a:stretch/>
        </p:blipFill>
        <p:spPr>
          <a:xfrm>
            <a:off x="20" y="-17929"/>
            <a:ext cx="4876780" cy="6875929"/>
          </a:xfrm>
          <a:prstGeom prst="rect">
            <a:avLst/>
          </a:prstGeom>
        </p:spPr>
      </p:pic>
      <p:sp>
        <p:nvSpPr>
          <p:cNvPr id="3" name="Plassholder for innhold 2">
            <a:extLst>
              <a:ext uri="{FF2B5EF4-FFF2-40B4-BE49-F238E27FC236}">
                <a16:creationId xmlns:a16="http://schemas.microsoft.com/office/drawing/2014/main" id="{059C4D81-ABA2-4356-9800-02CC786054EC}"/>
              </a:ext>
            </a:extLst>
          </p:cNvPr>
          <p:cNvSpPr>
            <a:spLocks noGrp="1"/>
          </p:cNvSpPr>
          <p:nvPr>
            <p:ph idx="1"/>
          </p:nvPr>
        </p:nvSpPr>
        <p:spPr>
          <a:xfrm>
            <a:off x="5566943" y="2133600"/>
            <a:ext cx="6005933" cy="3774464"/>
          </a:xfrm>
        </p:spPr>
        <p:txBody>
          <a:bodyPr>
            <a:normAutofit/>
          </a:bodyPr>
          <a:lstStyle/>
          <a:p>
            <a:endParaRPr lang="nb-NO" dirty="0"/>
          </a:p>
          <a:p>
            <a:r>
              <a:rPr lang="nb-NO" dirty="0"/>
              <a:t>Klassifisering varierer i styrke (svak-sterk) og er knyttet til makt. </a:t>
            </a:r>
          </a:p>
          <a:p>
            <a:r>
              <a:rPr lang="nb-NO" dirty="0"/>
              <a:t>Sterk klassifisering = tydelig isolasjon mellom kategorier - sterk spesialisering.</a:t>
            </a:r>
          </a:p>
          <a:p>
            <a:r>
              <a:rPr lang="nb-NO" dirty="0"/>
              <a:t>Svak klassifisering = utydelig isolasjon mellom kategorier – svakere spesialisering </a:t>
            </a:r>
          </a:p>
          <a:p>
            <a:pPr marL="0" indent="0">
              <a:buNone/>
            </a:pPr>
            <a:endParaRPr lang="nb-NO" dirty="0"/>
          </a:p>
        </p:txBody>
      </p:sp>
    </p:spTree>
    <p:extLst>
      <p:ext uri="{BB962C8B-B14F-4D97-AF65-F5344CB8AC3E}">
        <p14:creationId xmlns:p14="http://schemas.microsoft.com/office/powerpoint/2010/main" val="2591255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B428CB-912D-4FC8-8EE3-4E646922EBD8}"/>
              </a:ext>
            </a:extLst>
          </p:cNvPr>
          <p:cNvSpPr>
            <a:spLocks noGrp="1"/>
          </p:cNvSpPr>
          <p:nvPr>
            <p:ph type="title"/>
          </p:nvPr>
        </p:nvSpPr>
        <p:spPr>
          <a:xfrm>
            <a:off x="8004412" y="952499"/>
            <a:ext cx="3663713" cy="1995489"/>
          </a:xfrm>
        </p:spPr>
        <p:txBody>
          <a:bodyPr>
            <a:normAutofit fontScale="90000"/>
          </a:bodyPr>
          <a:lstStyle/>
          <a:p>
            <a:r>
              <a:rPr lang="nb-NO" sz="2200"/>
              <a:t>Svak klassifisering</a:t>
            </a:r>
            <a:br>
              <a:rPr lang="nb-NO"/>
            </a:br>
            <a:br>
              <a:rPr lang="nb-NO"/>
            </a:br>
            <a:br>
              <a:rPr lang="nb-NO"/>
            </a:br>
            <a:br>
              <a:rPr lang="nb-NO"/>
            </a:br>
            <a:br>
              <a:rPr lang="nb-NO"/>
            </a:br>
            <a:r>
              <a:rPr lang="nb-NO" sz="2200"/>
              <a:t>sterk klassifisering</a:t>
            </a:r>
          </a:p>
        </p:txBody>
      </p:sp>
      <p:pic>
        <p:nvPicPr>
          <p:cNvPr id="7" name="Bilde 6" descr="Et bilde som inneholder klær&#10;&#10;Automatisk generert beskrivelse">
            <a:extLst>
              <a:ext uri="{FF2B5EF4-FFF2-40B4-BE49-F238E27FC236}">
                <a16:creationId xmlns:a16="http://schemas.microsoft.com/office/drawing/2014/main" id="{81FF0070-2234-4C54-A032-7364FDC6AFC3}"/>
              </a:ext>
            </a:extLst>
          </p:cNvPr>
          <p:cNvPicPr>
            <a:picLocks noChangeAspect="1"/>
          </p:cNvPicPr>
          <p:nvPr/>
        </p:nvPicPr>
        <p:blipFill rotWithShape="1">
          <a:blip r:embed="rId2">
            <a:extLst>
              <a:ext uri="{28A0092B-C50C-407E-A947-70E740481C1C}">
                <a14:useLocalDpi xmlns:a14="http://schemas.microsoft.com/office/drawing/2010/main" val="0"/>
              </a:ext>
            </a:extLst>
          </a:blip>
          <a:srcRect t="853" r="1" b="15453"/>
          <a:stretch/>
        </p:blipFill>
        <p:spPr>
          <a:xfrm>
            <a:off x="154" y="10"/>
            <a:ext cx="7316056" cy="3428990"/>
          </a:xfrm>
          <a:prstGeom prst="rect">
            <a:avLst/>
          </a:prstGeom>
        </p:spPr>
      </p:pic>
      <p:pic>
        <p:nvPicPr>
          <p:cNvPr id="5" name="Plassholder for innhold 4">
            <a:extLst>
              <a:ext uri="{FF2B5EF4-FFF2-40B4-BE49-F238E27FC236}">
                <a16:creationId xmlns:a16="http://schemas.microsoft.com/office/drawing/2014/main" id="{9B938AB0-F3A6-419F-BAB1-FA36DB463D18}"/>
              </a:ext>
            </a:extLst>
          </p:cNvPr>
          <p:cNvPicPr>
            <a:picLocks noChangeAspect="1"/>
          </p:cNvPicPr>
          <p:nvPr/>
        </p:nvPicPr>
        <p:blipFill rotWithShape="1">
          <a:blip r:embed="rId3">
            <a:extLst>
              <a:ext uri="{28A0092B-C50C-407E-A947-70E740481C1C}">
                <a14:useLocalDpi xmlns:a14="http://schemas.microsoft.com/office/drawing/2010/main" val="0"/>
              </a:ext>
            </a:extLst>
          </a:blip>
          <a:srcRect t="1321" r="-1" b="4939"/>
          <a:stretch/>
        </p:blipFill>
        <p:spPr>
          <a:xfrm>
            <a:off x="154" y="3429000"/>
            <a:ext cx="7316056" cy="3429000"/>
          </a:xfrm>
          <a:prstGeom prst="rect">
            <a:avLst/>
          </a:prstGeom>
        </p:spPr>
      </p:pic>
    </p:spTree>
    <p:extLst>
      <p:ext uri="{BB962C8B-B14F-4D97-AF65-F5344CB8AC3E}">
        <p14:creationId xmlns:p14="http://schemas.microsoft.com/office/powerpoint/2010/main" val="1858093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D22EAF-5433-4B77-826C-D3A274EE1586}"/>
              </a:ext>
            </a:extLst>
          </p:cNvPr>
          <p:cNvSpPr>
            <a:spLocks noGrp="1"/>
          </p:cNvSpPr>
          <p:nvPr>
            <p:ph type="title"/>
          </p:nvPr>
        </p:nvSpPr>
        <p:spPr>
          <a:xfrm>
            <a:off x="4876800" y="909637"/>
            <a:ext cx="2346959" cy="5033963"/>
          </a:xfrm>
        </p:spPr>
        <p:txBody>
          <a:bodyPr>
            <a:normAutofit/>
          </a:bodyPr>
          <a:lstStyle/>
          <a:p>
            <a:r>
              <a:rPr lang="nb-NO" sz="2400"/>
              <a:t>Sterk klassifisering</a:t>
            </a:r>
            <a:br>
              <a:rPr lang="nb-NO" sz="2400"/>
            </a:br>
            <a:br>
              <a:rPr lang="nb-NO" sz="2400"/>
            </a:br>
            <a:br>
              <a:rPr lang="nb-NO" sz="2400"/>
            </a:br>
            <a:br>
              <a:rPr lang="nb-NO" sz="2400"/>
            </a:br>
            <a:br>
              <a:rPr lang="nb-NO" sz="2400"/>
            </a:br>
            <a:br>
              <a:rPr lang="nb-NO" sz="2400"/>
            </a:br>
            <a:r>
              <a:rPr lang="nb-NO" sz="2400"/>
              <a:t>Svak klassifisering</a:t>
            </a:r>
          </a:p>
        </p:txBody>
      </p:sp>
      <p:pic>
        <p:nvPicPr>
          <p:cNvPr id="5" name="Plassholder for innhold 4" descr="Et bilde som inneholder person, kvinne, stående, dress&#10;&#10;Automatisk generert beskrivelse">
            <a:extLst>
              <a:ext uri="{FF2B5EF4-FFF2-40B4-BE49-F238E27FC236}">
                <a16:creationId xmlns:a16="http://schemas.microsoft.com/office/drawing/2014/main" id="{93D031AB-A4D1-4718-A0C4-BBDD72B75D23}"/>
              </a:ext>
            </a:extLst>
          </p:cNvPr>
          <p:cNvPicPr>
            <a:picLocks noChangeAspect="1"/>
          </p:cNvPicPr>
          <p:nvPr/>
        </p:nvPicPr>
        <p:blipFill rotWithShape="1">
          <a:blip r:embed="rId2">
            <a:extLst>
              <a:ext uri="{28A0092B-C50C-407E-A947-70E740481C1C}">
                <a14:useLocalDpi xmlns:a14="http://schemas.microsoft.com/office/drawing/2010/main" val="0"/>
              </a:ext>
            </a:extLst>
          </a:blip>
          <a:srcRect l="10758" r="19320" b="-2"/>
          <a:stretch/>
        </p:blipFill>
        <p:spPr>
          <a:xfrm>
            <a:off x="20" y="2"/>
            <a:ext cx="4046541" cy="3428998"/>
          </a:xfrm>
          <a:prstGeom prst="rect">
            <a:avLst/>
          </a:prstGeom>
        </p:spPr>
      </p:pic>
      <p:pic>
        <p:nvPicPr>
          <p:cNvPr id="7" name="Bilde 6" descr="Et bilde som inneholder rom, sengetøy&#10;&#10;Automatisk generert beskrivelse">
            <a:extLst>
              <a:ext uri="{FF2B5EF4-FFF2-40B4-BE49-F238E27FC236}">
                <a16:creationId xmlns:a16="http://schemas.microsoft.com/office/drawing/2014/main" id="{CDC78AC8-CD3C-4447-AE8C-DCF13EB07716}"/>
              </a:ext>
            </a:extLst>
          </p:cNvPr>
          <p:cNvPicPr>
            <a:picLocks noChangeAspect="1"/>
          </p:cNvPicPr>
          <p:nvPr/>
        </p:nvPicPr>
        <p:blipFill rotWithShape="1">
          <a:blip r:embed="rId3">
            <a:extLst>
              <a:ext uri="{28A0092B-C50C-407E-A947-70E740481C1C}">
                <a14:useLocalDpi xmlns:a14="http://schemas.microsoft.com/office/drawing/2010/main" val="0"/>
              </a:ext>
            </a:extLst>
          </a:blip>
          <a:srcRect l="10738" r="10733" b="2"/>
          <a:stretch/>
        </p:blipFill>
        <p:spPr>
          <a:xfrm>
            <a:off x="20" y="3429000"/>
            <a:ext cx="4046541" cy="3428998"/>
          </a:xfrm>
          <a:prstGeom prst="rect">
            <a:avLst/>
          </a:prstGeom>
        </p:spPr>
      </p:pic>
    </p:spTree>
    <p:extLst>
      <p:ext uri="{BB962C8B-B14F-4D97-AF65-F5344CB8AC3E}">
        <p14:creationId xmlns:p14="http://schemas.microsoft.com/office/powerpoint/2010/main" val="1888780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0C8F6C-37B8-433E-8B2B-99A4CF8D44B8}"/>
              </a:ext>
            </a:extLst>
          </p:cNvPr>
          <p:cNvSpPr>
            <a:spLocks noGrp="1"/>
          </p:cNvSpPr>
          <p:nvPr>
            <p:ph type="title"/>
          </p:nvPr>
        </p:nvSpPr>
        <p:spPr>
          <a:xfrm>
            <a:off x="694111" y="909637"/>
            <a:ext cx="5933795" cy="1362073"/>
          </a:xfrm>
        </p:spPr>
        <p:txBody>
          <a:bodyPr>
            <a:normAutofit/>
          </a:bodyPr>
          <a:lstStyle/>
          <a:p>
            <a:r>
              <a:rPr lang="nb-NO" sz="3700"/>
              <a:t>Eksempel Bilproduksjon</a:t>
            </a:r>
            <a:br>
              <a:rPr lang="nb-NO" sz="3700"/>
            </a:br>
            <a:endParaRPr lang="nb-NO" sz="3700"/>
          </a:p>
        </p:txBody>
      </p:sp>
      <p:sp>
        <p:nvSpPr>
          <p:cNvPr id="3" name="Plassholder for innhold 2">
            <a:extLst>
              <a:ext uri="{FF2B5EF4-FFF2-40B4-BE49-F238E27FC236}">
                <a16:creationId xmlns:a16="http://schemas.microsoft.com/office/drawing/2014/main" id="{2D96F582-781E-454D-9A1C-9CE104FA2C94}"/>
              </a:ext>
            </a:extLst>
          </p:cNvPr>
          <p:cNvSpPr>
            <a:spLocks noGrp="1"/>
          </p:cNvSpPr>
          <p:nvPr>
            <p:ph idx="1"/>
          </p:nvPr>
        </p:nvSpPr>
        <p:spPr>
          <a:xfrm>
            <a:off x="700088" y="2276474"/>
            <a:ext cx="6041371" cy="3553109"/>
          </a:xfrm>
        </p:spPr>
        <p:txBody>
          <a:bodyPr>
            <a:normAutofit/>
          </a:bodyPr>
          <a:lstStyle/>
          <a:p>
            <a:pPr>
              <a:lnSpc>
                <a:spcPct val="110000"/>
              </a:lnSpc>
            </a:pPr>
            <a:r>
              <a:rPr lang="nb-NO" sz="1600"/>
              <a:t>Eks (C+): Skarpt skille mellom arbeidere, faglærte, funksjonærer og ledere = ulike arbeidsoppgaver isolerte kategorier. </a:t>
            </a:r>
          </a:p>
          <a:p>
            <a:pPr>
              <a:lnSpc>
                <a:spcPct val="110000"/>
              </a:lnSpc>
            </a:pPr>
            <a:r>
              <a:rPr lang="nb-NO" sz="1600"/>
              <a:t>C+ den ene arbeideren kan ikke erstatte den andre. Dvs. sterk spesialisering.</a:t>
            </a:r>
          </a:p>
          <a:p>
            <a:pPr>
              <a:lnSpc>
                <a:spcPct val="110000"/>
              </a:lnSpc>
            </a:pPr>
            <a:r>
              <a:rPr lang="nb-NO" sz="1600"/>
              <a:t>De ansatte har ulik makt. </a:t>
            </a:r>
          </a:p>
          <a:p>
            <a:pPr>
              <a:lnSpc>
                <a:spcPct val="110000"/>
              </a:lnSpc>
            </a:pPr>
            <a:endParaRPr lang="nb-NO" sz="1600"/>
          </a:p>
          <a:p>
            <a:pPr>
              <a:lnSpc>
                <a:spcPct val="110000"/>
              </a:lnSpc>
            </a:pPr>
            <a:r>
              <a:rPr lang="nb-NO" sz="1600"/>
              <a:t>Eks (C-): Uskarpt skille mellom arbeidere. Alle samarbeider om produksjonen fra A-Å. </a:t>
            </a:r>
          </a:p>
          <a:p>
            <a:pPr>
              <a:lnSpc>
                <a:spcPct val="110000"/>
              </a:lnSpc>
            </a:pPr>
            <a:r>
              <a:rPr lang="nb-NO" sz="1600"/>
              <a:t>Alle kan gjøre alt. </a:t>
            </a:r>
          </a:p>
          <a:p>
            <a:pPr>
              <a:lnSpc>
                <a:spcPct val="110000"/>
              </a:lnSpc>
            </a:pPr>
            <a:r>
              <a:rPr lang="nb-NO" sz="1600"/>
              <a:t>Makten er fordelt (flatere struktur) </a:t>
            </a:r>
          </a:p>
        </p:txBody>
      </p:sp>
      <p:pic>
        <p:nvPicPr>
          <p:cNvPr id="8" name="Bilde 7" descr="Et bilde som inneholder bygning&#10;&#10;Automatisk generert beskrivelse">
            <a:extLst>
              <a:ext uri="{FF2B5EF4-FFF2-40B4-BE49-F238E27FC236}">
                <a16:creationId xmlns:a16="http://schemas.microsoft.com/office/drawing/2014/main" id="{2DF5DB3E-732A-4B0E-87E1-57FDB56A3F64}"/>
              </a:ext>
            </a:extLst>
          </p:cNvPr>
          <p:cNvPicPr>
            <a:picLocks noChangeAspect="1"/>
          </p:cNvPicPr>
          <p:nvPr/>
        </p:nvPicPr>
        <p:blipFill rotWithShape="1">
          <a:blip r:embed="rId2">
            <a:extLst>
              <a:ext uri="{28A0092B-C50C-407E-A947-70E740481C1C}">
                <a14:useLocalDpi xmlns:a14="http://schemas.microsoft.com/office/drawing/2010/main" val="0"/>
              </a:ext>
            </a:extLst>
          </a:blip>
          <a:srcRect l="23980" r="38403" b="-1"/>
          <a:stretch/>
        </p:blipFill>
        <p:spPr>
          <a:xfrm>
            <a:off x="7315200" y="715218"/>
            <a:ext cx="4076700" cy="5418871"/>
          </a:xfrm>
          <a:prstGeom prst="rect">
            <a:avLst/>
          </a:prstGeom>
        </p:spPr>
      </p:pic>
    </p:spTree>
    <p:extLst>
      <p:ext uri="{BB962C8B-B14F-4D97-AF65-F5344CB8AC3E}">
        <p14:creationId xmlns:p14="http://schemas.microsoft.com/office/powerpoint/2010/main" val="3664126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0C8F6C-37B8-433E-8B2B-99A4CF8D44B8}"/>
              </a:ext>
            </a:extLst>
          </p:cNvPr>
          <p:cNvSpPr>
            <a:spLocks noGrp="1"/>
          </p:cNvSpPr>
          <p:nvPr>
            <p:ph type="title"/>
          </p:nvPr>
        </p:nvSpPr>
        <p:spPr>
          <a:xfrm>
            <a:off x="695324" y="897752"/>
            <a:ext cx="3601757" cy="1955927"/>
          </a:xfrm>
        </p:spPr>
        <p:txBody>
          <a:bodyPr>
            <a:normAutofit/>
          </a:bodyPr>
          <a:lstStyle/>
          <a:p>
            <a:r>
              <a:rPr lang="nb-NO"/>
              <a:t>Eks skole</a:t>
            </a:r>
            <a:br>
              <a:rPr lang="nb-NO"/>
            </a:br>
            <a:endParaRPr lang="nb-NO"/>
          </a:p>
        </p:txBody>
      </p:sp>
      <p:sp>
        <p:nvSpPr>
          <p:cNvPr id="3" name="Plassholder for innhold 2">
            <a:extLst>
              <a:ext uri="{FF2B5EF4-FFF2-40B4-BE49-F238E27FC236}">
                <a16:creationId xmlns:a16="http://schemas.microsoft.com/office/drawing/2014/main" id="{2D96F582-781E-454D-9A1C-9CE104FA2C94}"/>
              </a:ext>
            </a:extLst>
          </p:cNvPr>
          <p:cNvSpPr>
            <a:spLocks noGrp="1"/>
          </p:cNvSpPr>
          <p:nvPr>
            <p:ph idx="1"/>
          </p:nvPr>
        </p:nvSpPr>
        <p:spPr>
          <a:xfrm>
            <a:off x="695323" y="1857326"/>
            <a:ext cx="5120591" cy="4481690"/>
          </a:xfrm>
        </p:spPr>
        <p:txBody>
          <a:bodyPr>
            <a:normAutofit/>
          </a:bodyPr>
          <a:lstStyle/>
          <a:p>
            <a:pPr>
              <a:lnSpc>
                <a:spcPct val="110000"/>
              </a:lnSpc>
            </a:pPr>
            <a:r>
              <a:rPr lang="nb-NO" sz="1600"/>
              <a:t>I en skole kan ulike kategorier være fag, elever, lærere, ledere osv. </a:t>
            </a:r>
          </a:p>
          <a:p>
            <a:pPr>
              <a:lnSpc>
                <a:spcPct val="110000"/>
              </a:lnSpc>
            </a:pPr>
            <a:r>
              <a:rPr lang="nb-NO" sz="1600"/>
              <a:t>Ved spesialisering i ulike fag, vil hvert fag eller kategori ha sin spesielle identitet med egne grenser. </a:t>
            </a:r>
          </a:p>
          <a:p>
            <a:pPr>
              <a:lnSpc>
                <a:spcPct val="110000"/>
              </a:lnSpc>
            </a:pPr>
            <a:r>
              <a:rPr lang="nb-NO" sz="1600"/>
              <a:t>Spesialisering i hver kategori skapes, opprettholdes og reproduseres bare hvis isolasjonen mellom kategorier (fagene) opprettholdes. </a:t>
            </a:r>
          </a:p>
          <a:p>
            <a:pPr>
              <a:lnSpc>
                <a:spcPct val="110000"/>
              </a:lnSpc>
            </a:pPr>
            <a:r>
              <a:rPr lang="nb-NO" sz="1600"/>
              <a:t>Å holde på kategoriene krever makt.  </a:t>
            </a:r>
          </a:p>
          <a:p>
            <a:pPr>
              <a:lnSpc>
                <a:spcPct val="110000"/>
              </a:lnSpc>
            </a:pPr>
            <a:r>
              <a:rPr lang="nb-NO" sz="1600"/>
              <a:t>Makt vil også gi enkelte fag høyere status enn andre fag</a:t>
            </a:r>
          </a:p>
          <a:p>
            <a:pPr>
              <a:lnSpc>
                <a:spcPct val="110000"/>
              </a:lnSpc>
            </a:pPr>
            <a:r>
              <a:rPr lang="nb-NO" sz="1600"/>
              <a:t>Innenfor hvert fag vil det alltid råde en dominerende «</a:t>
            </a:r>
            <a:r>
              <a:rPr lang="nb-NO" sz="1600" err="1"/>
              <a:t>voice</a:t>
            </a:r>
            <a:r>
              <a:rPr lang="nb-NO" sz="1600"/>
              <a:t>» -som styrer den profesjonelle normen for hva som er gyldig kunnskap, men også en «sub-</a:t>
            </a:r>
            <a:r>
              <a:rPr lang="nb-NO" sz="1600" err="1"/>
              <a:t>voice</a:t>
            </a:r>
            <a:r>
              <a:rPr lang="nb-NO" sz="1600"/>
              <a:t>». </a:t>
            </a:r>
          </a:p>
        </p:txBody>
      </p:sp>
      <p:pic>
        <p:nvPicPr>
          <p:cNvPr id="5" name="Bilde 4" descr="Barn som ser på et verdenskart">
            <a:extLst>
              <a:ext uri="{FF2B5EF4-FFF2-40B4-BE49-F238E27FC236}">
                <a16:creationId xmlns:a16="http://schemas.microsoft.com/office/drawing/2014/main" id="{A565A285-43CE-4F5C-A5B9-FD6CCD6F8B99}"/>
              </a:ext>
            </a:extLst>
          </p:cNvPr>
          <p:cNvPicPr>
            <a:picLocks noChangeAspect="1"/>
          </p:cNvPicPr>
          <p:nvPr/>
        </p:nvPicPr>
        <p:blipFill rotWithShape="1">
          <a:blip r:embed="rId2">
            <a:extLst>
              <a:ext uri="{28A0092B-C50C-407E-A947-70E740481C1C}">
                <a14:useLocalDpi xmlns:a14="http://schemas.microsoft.com/office/drawing/2010/main" val="0"/>
              </a:ext>
            </a:extLst>
          </a:blip>
          <a:srcRect l="10910" r="17889" b="-1"/>
          <a:stretch/>
        </p:blipFill>
        <p:spPr>
          <a:xfrm>
            <a:off x="6376086" y="10"/>
            <a:ext cx="5815914" cy="6857990"/>
          </a:xfrm>
          <a:prstGeom prst="rect">
            <a:avLst/>
          </a:prstGeom>
        </p:spPr>
      </p:pic>
    </p:spTree>
    <p:extLst>
      <p:ext uri="{BB962C8B-B14F-4D97-AF65-F5344CB8AC3E}">
        <p14:creationId xmlns:p14="http://schemas.microsoft.com/office/powerpoint/2010/main" val="2098120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214" y="853507"/>
            <a:ext cx="7516586" cy="4996544"/>
          </a:xfrm>
          <a:prstGeom prst="rect">
            <a:avLst/>
          </a:prstGeom>
        </p:spPr>
      </p:pic>
      <p:sp>
        <p:nvSpPr>
          <p:cNvPr id="3" name="Plassholder for innhold 2"/>
          <p:cNvSpPr>
            <a:spLocks noGrp="1"/>
          </p:cNvSpPr>
          <p:nvPr>
            <p:ph idx="1"/>
          </p:nvPr>
        </p:nvSpPr>
        <p:spPr>
          <a:xfrm>
            <a:off x="838201" y="685800"/>
            <a:ext cx="4452256" cy="5491163"/>
          </a:xfrm>
        </p:spPr>
        <p:txBody>
          <a:bodyPr>
            <a:normAutofit fontScale="70000" lnSpcReduction="20000"/>
          </a:bodyPr>
          <a:lstStyle/>
          <a:p>
            <a:pPr marL="0" indent="0">
              <a:buNone/>
            </a:pPr>
            <a:r>
              <a:rPr lang="nb-NO" dirty="0"/>
              <a:t>Politisk prinsipp:</a:t>
            </a:r>
          </a:p>
          <a:p>
            <a:pPr marL="0" indent="0">
              <a:buNone/>
            </a:pPr>
            <a:r>
              <a:rPr lang="nb-NO" dirty="0"/>
              <a:t>alle elever, uavhengig av sosial eller kulturell bakgrunn, skal ha like muligheter til å lykkes i den norske skolen</a:t>
            </a:r>
          </a:p>
          <a:p>
            <a:pPr marL="0" indent="0">
              <a:buNone/>
            </a:pPr>
            <a:endParaRPr lang="nb-NO" dirty="0"/>
          </a:p>
          <a:p>
            <a:pPr marL="0" indent="0">
              <a:buNone/>
            </a:pPr>
            <a:r>
              <a:rPr lang="nb-NO" dirty="0"/>
              <a:t>Realitet:</a:t>
            </a:r>
          </a:p>
          <a:p>
            <a:pPr marL="0" indent="0">
              <a:buNone/>
            </a:pPr>
            <a:r>
              <a:rPr lang="nb-NO" dirty="0"/>
              <a:t>Foreldres sosioøkonomiske status påvirker ungdoms: </a:t>
            </a:r>
          </a:p>
          <a:p>
            <a:r>
              <a:rPr lang="nb-NO" sz="2200" dirty="0"/>
              <a:t>Atferd på skolen</a:t>
            </a:r>
          </a:p>
          <a:p>
            <a:r>
              <a:rPr lang="nb-NO" sz="2200" dirty="0"/>
              <a:t>Skoletrivsel</a:t>
            </a:r>
          </a:p>
          <a:p>
            <a:r>
              <a:rPr lang="nb-NO" sz="2200" dirty="0"/>
              <a:t>selvoppfatning</a:t>
            </a:r>
          </a:p>
          <a:p>
            <a:r>
              <a:rPr lang="nb-NO" sz="2200" dirty="0"/>
              <a:t>leksearbeid </a:t>
            </a:r>
          </a:p>
          <a:p>
            <a:r>
              <a:rPr lang="nb-NO" sz="2200" dirty="0"/>
              <a:t>Prestasjoner</a:t>
            </a:r>
          </a:p>
          <a:p>
            <a:r>
              <a:rPr lang="nb-NO" sz="2200" dirty="0"/>
              <a:t>tanker om høyere utdanning</a:t>
            </a:r>
          </a:p>
          <a:p>
            <a:r>
              <a:rPr lang="nb-NO" sz="2200" dirty="0"/>
              <a:t>Aspirasjoner og tanker om egen fremtid etter endt utdanning</a:t>
            </a:r>
          </a:p>
          <a:p>
            <a:pPr marL="0" indent="0">
              <a:buNone/>
            </a:pPr>
            <a:endParaRPr lang="nb-NO" sz="2200" dirty="0"/>
          </a:p>
        </p:txBody>
      </p:sp>
    </p:spTree>
    <p:extLst>
      <p:ext uri="{BB962C8B-B14F-4D97-AF65-F5344CB8AC3E}">
        <p14:creationId xmlns:p14="http://schemas.microsoft.com/office/powerpoint/2010/main" val="183091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71CDC5-04A0-41AC-8DD6-FAD4B3375979}"/>
              </a:ext>
            </a:extLst>
          </p:cNvPr>
          <p:cNvSpPr>
            <a:spLocks noGrp="1"/>
          </p:cNvSpPr>
          <p:nvPr>
            <p:ph type="title"/>
          </p:nvPr>
        </p:nvSpPr>
        <p:spPr>
          <a:xfrm>
            <a:off x="694111" y="909637"/>
            <a:ext cx="5933795" cy="1362073"/>
          </a:xfrm>
        </p:spPr>
        <p:txBody>
          <a:bodyPr>
            <a:normAutofit/>
          </a:bodyPr>
          <a:lstStyle/>
          <a:p>
            <a:pPr>
              <a:lnSpc>
                <a:spcPct val="90000"/>
              </a:lnSpc>
            </a:pPr>
            <a:r>
              <a:rPr lang="nb-NO" sz="3400" err="1"/>
              <a:t>Framing</a:t>
            </a:r>
            <a:r>
              <a:rPr lang="nb-NO" sz="3400"/>
              <a:t> = kommunikasjonskontroll</a:t>
            </a:r>
          </a:p>
        </p:txBody>
      </p:sp>
      <p:sp>
        <p:nvSpPr>
          <p:cNvPr id="3" name="Plassholder for innhold 2">
            <a:extLst>
              <a:ext uri="{FF2B5EF4-FFF2-40B4-BE49-F238E27FC236}">
                <a16:creationId xmlns:a16="http://schemas.microsoft.com/office/drawing/2014/main" id="{059C4D81-ABA2-4356-9800-02CC786054EC}"/>
              </a:ext>
            </a:extLst>
          </p:cNvPr>
          <p:cNvSpPr>
            <a:spLocks noGrp="1"/>
          </p:cNvSpPr>
          <p:nvPr>
            <p:ph idx="1"/>
          </p:nvPr>
        </p:nvSpPr>
        <p:spPr>
          <a:xfrm>
            <a:off x="700088" y="2276474"/>
            <a:ext cx="6041371" cy="3553109"/>
          </a:xfrm>
        </p:spPr>
        <p:txBody>
          <a:bodyPr>
            <a:normAutofit/>
          </a:bodyPr>
          <a:lstStyle/>
          <a:p>
            <a:pPr>
              <a:lnSpc>
                <a:spcPct val="110000"/>
              </a:lnSpc>
            </a:pPr>
            <a:endParaRPr lang="nb-NO" sz="1300"/>
          </a:p>
          <a:p>
            <a:pPr>
              <a:lnSpc>
                <a:spcPct val="110000"/>
              </a:lnSpc>
            </a:pPr>
            <a:r>
              <a:rPr lang="nb-NO" sz="1300"/>
              <a:t>Interaksjonsprinsippene i klasserommet skapes av kommunikasjonskontrollen </a:t>
            </a:r>
          </a:p>
          <a:p>
            <a:pPr>
              <a:lnSpc>
                <a:spcPct val="110000"/>
              </a:lnSpc>
            </a:pPr>
            <a:r>
              <a:rPr lang="nb-NO" sz="1300" err="1"/>
              <a:t>Framing</a:t>
            </a:r>
            <a:r>
              <a:rPr lang="nb-NO" sz="1300"/>
              <a:t> bestemmer </a:t>
            </a:r>
            <a:r>
              <a:rPr lang="nb-NO" sz="1300" i="1"/>
              <a:t>strukturen på pedagogikken</a:t>
            </a:r>
            <a:r>
              <a:rPr lang="nb-NO" sz="1300"/>
              <a:t>. </a:t>
            </a:r>
          </a:p>
          <a:p>
            <a:pPr>
              <a:lnSpc>
                <a:spcPct val="110000"/>
              </a:lnSpc>
            </a:pPr>
            <a:r>
              <a:rPr lang="nb-NO" sz="1300"/>
              <a:t>Refererer også til konteksten kunnskap overføres og mottas, og til det pedagogiske forholdet mellom formidler og mottaker (lærer-elev). </a:t>
            </a:r>
          </a:p>
          <a:p>
            <a:pPr>
              <a:lnSpc>
                <a:spcPct val="110000"/>
              </a:lnSpc>
            </a:pPr>
            <a:r>
              <a:rPr lang="nb-NO" sz="1300" err="1"/>
              <a:t>Framing</a:t>
            </a:r>
            <a:r>
              <a:rPr lang="nb-NO" sz="1300"/>
              <a:t> varierer i styrke (+ - ) </a:t>
            </a:r>
          </a:p>
          <a:p>
            <a:pPr>
              <a:lnSpc>
                <a:spcPct val="110000"/>
              </a:lnSpc>
            </a:pPr>
            <a:r>
              <a:rPr lang="nb-NO" sz="1300"/>
              <a:t>Eks – arbeider på samlebånd, isolert og gjør oppgavene som ledelsen har bestemt = sterk </a:t>
            </a:r>
            <a:r>
              <a:rPr lang="nb-NO" sz="1300" err="1"/>
              <a:t>framing</a:t>
            </a:r>
            <a:r>
              <a:rPr lang="nb-NO" sz="1300"/>
              <a:t>. Arbeidere i team som gjennomfører hele arbeidsoperasjoner, styrer tempo selv og kan kommuniserer med hverandre = svak </a:t>
            </a:r>
            <a:r>
              <a:rPr lang="nb-NO" sz="1300" err="1"/>
              <a:t>framing</a:t>
            </a:r>
            <a:endParaRPr lang="nb-NO" sz="1300"/>
          </a:p>
          <a:p>
            <a:pPr>
              <a:lnSpc>
                <a:spcPct val="110000"/>
              </a:lnSpc>
            </a:pPr>
            <a:r>
              <a:rPr lang="nb-NO" sz="1300"/>
              <a:t>Hvis arbeidere kan snakke med andre arbeidere på bedriften kan de organisere seg og påvirke maktforholdene, </a:t>
            </a:r>
            <a:r>
              <a:rPr lang="nb-NO" sz="1300" err="1"/>
              <a:t>dvs</a:t>
            </a:r>
            <a:r>
              <a:rPr lang="nb-NO" sz="1300"/>
              <a:t> klassifisering mellom kategorier.</a:t>
            </a:r>
          </a:p>
          <a:p>
            <a:pPr marL="0" indent="0">
              <a:lnSpc>
                <a:spcPct val="110000"/>
              </a:lnSpc>
              <a:buNone/>
            </a:pPr>
            <a:endParaRPr lang="nb-NO" sz="1300"/>
          </a:p>
        </p:txBody>
      </p:sp>
      <p:pic>
        <p:nvPicPr>
          <p:cNvPr id="14" name="Picture 13" descr="Many question marks on black background">
            <a:extLst>
              <a:ext uri="{FF2B5EF4-FFF2-40B4-BE49-F238E27FC236}">
                <a16:creationId xmlns:a16="http://schemas.microsoft.com/office/drawing/2014/main" id="{83942702-88F2-4B90-96FF-C37DBC2FBF7E}"/>
              </a:ext>
            </a:extLst>
          </p:cNvPr>
          <p:cNvPicPr>
            <a:picLocks noChangeAspect="1"/>
          </p:cNvPicPr>
          <p:nvPr/>
        </p:nvPicPr>
        <p:blipFill rotWithShape="1">
          <a:blip r:embed="rId2"/>
          <a:srcRect l="54110" r="-2" b="-2"/>
          <a:stretch/>
        </p:blipFill>
        <p:spPr>
          <a:xfrm>
            <a:off x="7315200" y="715218"/>
            <a:ext cx="4076700" cy="5418871"/>
          </a:xfrm>
          <a:prstGeom prst="rect">
            <a:avLst/>
          </a:prstGeom>
        </p:spPr>
      </p:pic>
    </p:spTree>
    <p:extLst>
      <p:ext uri="{BB962C8B-B14F-4D97-AF65-F5344CB8AC3E}">
        <p14:creationId xmlns:p14="http://schemas.microsoft.com/office/powerpoint/2010/main" val="1641987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0C8F6C-37B8-433E-8B2B-99A4CF8D44B8}"/>
              </a:ext>
            </a:extLst>
          </p:cNvPr>
          <p:cNvSpPr>
            <a:spLocks noGrp="1"/>
          </p:cNvSpPr>
          <p:nvPr>
            <p:ph type="title"/>
          </p:nvPr>
        </p:nvSpPr>
        <p:spPr>
          <a:xfrm>
            <a:off x="694111" y="909637"/>
            <a:ext cx="5933795" cy="1362073"/>
          </a:xfrm>
        </p:spPr>
        <p:txBody>
          <a:bodyPr>
            <a:normAutofit/>
          </a:bodyPr>
          <a:lstStyle/>
          <a:p>
            <a:r>
              <a:rPr lang="nb-NO" err="1"/>
              <a:t>Framing</a:t>
            </a:r>
            <a:r>
              <a:rPr lang="nb-NO"/>
              <a:t> eks skole</a:t>
            </a:r>
            <a:br>
              <a:rPr lang="nb-NO"/>
            </a:br>
            <a:endParaRPr lang="nb-NO"/>
          </a:p>
        </p:txBody>
      </p:sp>
      <p:sp>
        <p:nvSpPr>
          <p:cNvPr id="3" name="Plassholder for innhold 2">
            <a:extLst>
              <a:ext uri="{FF2B5EF4-FFF2-40B4-BE49-F238E27FC236}">
                <a16:creationId xmlns:a16="http://schemas.microsoft.com/office/drawing/2014/main" id="{2D96F582-781E-454D-9A1C-9CE104FA2C94}"/>
              </a:ext>
            </a:extLst>
          </p:cNvPr>
          <p:cNvSpPr>
            <a:spLocks noGrp="1"/>
          </p:cNvSpPr>
          <p:nvPr>
            <p:ph idx="1"/>
          </p:nvPr>
        </p:nvSpPr>
        <p:spPr>
          <a:xfrm>
            <a:off x="700088" y="2276474"/>
            <a:ext cx="6041371" cy="3553109"/>
          </a:xfrm>
        </p:spPr>
        <p:txBody>
          <a:bodyPr>
            <a:normAutofit/>
          </a:bodyPr>
          <a:lstStyle/>
          <a:p>
            <a:pPr>
              <a:lnSpc>
                <a:spcPct val="110000"/>
              </a:lnSpc>
            </a:pPr>
            <a:r>
              <a:rPr lang="nb-NO" sz="1300" b="1"/>
              <a:t>Instruksjonsdiskurs</a:t>
            </a:r>
            <a:r>
              <a:rPr lang="nb-NO" sz="1300"/>
              <a:t> regulerer hvem som kontrollerer hva i undervisningen:</a:t>
            </a:r>
          </a:p>
          <a:p>
            <a:pPr lvl="1">
              <a:lnSpc>
                <a:spcPct val="110000"/>
              </a:lnSpc>
            </a:pPr>
            <a:r>
              <a:rPr lang="nb-NO" sz="1300"/>
              <a:t>Seleksjon (hva settes på dagsorden)</a:t>
            </a:r>
          </a:p>
          <a:p>
            <a:pPr lvl="1">
              <a:lnSpc>
                <a:spcPct val="110000"/>
              </a:lnSpc>
            </a:pPr>
            <a:r>
              <a:rPr lang="nb-NO" sz="1300"/>
              <a:t>Sekvenser (hva kommer først, sist)</a:t>
            </a:r>
          </a:p>
          <a:p>
            <a:pPr lvl="1">
              <a:lnSpc>
                <a:spcPct val="110000"/>
              </a:lnSpc>
            </a:pPr>
            <a:r>
              <a:rPr lang="nb-NO" sz="1300"/>
              <a:t>Tempo</a:t>
            </a:r>
          </a:p>
          <a:p>
            <a:pPr lvl="1">
              <a:lnSpc>
                <a:spcPct val="110000"/>
              </a:lnSpc>
            </a:pPr>
            <a:r>
              <a:rPr lang="nb-NO" sz="1300"/>
              <a:t>Kriterier</a:t>
            </a:r>
          </a:p>
          <a:p>
            <a:pPr marL="457200" lvl="1" indent="0">
              <a:lnSpc>
                <a:spcPct val="110000"/>
              </a:lnSpc>
              <a:buNone/>
            </a:pPr>
            <a:endParaRPr lang="nb-NO" sz="1300"/>
          </a:p>
          <a:p>
            <a:pPr>
              <a:lnSpc>
                <a:spcPct val="110000"/>
              </a:lnSpc>
            </a:pPr>
            <a:r>
              <a:rPr lang="nb-NO" sz="1300"/>
              <a:t>Den </a:t>
            </a:r>
            <a:r>
              <a:rPr lang="nb-NO" sz="1300" b="1"/>
              <a:t>regulerende diskursen </a:t>
            </a:r>
            <a:r>
              <a:rPr lang="nb-NO" sz="1300"/>
              <a:t>bestemmer hvordan læreren kontrollerer elevenes oppførsel. </a:t>
            </a:r>
          </a:p>
          <a:p>
            <a:pPr lvl="1">
              <a:lnSpc>
                <a:spcPct val="110000"/>
              </a:lnSpc>
            </a:pPr>
            <a:r>
              <a:rPr lang="nb-NO" sz="1300"/>
              <a:t>Direkte, hierarkiske kontroll=</a:t>
            </a:r>
            <a:r>
              <a:rPr lang="nb-NO" sz="1300" b="1" u="sng"/>
              <a:t>posisjonelle kontrollformer.</a:t>
            </a:r>
            <a:r>
              <a:rPr lang="nb-NO" sz="1300"/>
              <a:t> </a:t>
            </a:r>
          </a:p>
          <a:p>
            <a:pPr lvl="1">
              <a:lnSpc>
                <a:spcPct val="110000"/>
              </a:lnSpc>
            </a:pPr>
            <a:r>
              <a:rPr lang="nb-NO" sz="1300"/>
              <a:t>Indirekte, horisontale=</a:t>
            </a:r>
            <a:r>
              <a:rPr lang="nb-NO" sz="1300" b="1" u="sng"/>
              <a:t>relasjonelle kontrollformer.</a:t>
            </a:r>
          </a:p>
        </p:txBody>
      </p:sp>
      <p:pic>
        <p:nvPicPr>
          <p:cNvPr id="5" name="Bilde 4" descr="Pulter i et tomt klasserom">
            <a:extLst>
              <a:ext uri="{FF2B5EF4-FFF2-40B4-BE49-F238E27FC236}">
                <a16:creationId xmlns:a16="http://schemas.microsoft.com/office/drawing/2014/main" id="{BE194477-8338-4B0F-B4A8-6F6D26525CBC}"/>
              </a:ext>
            </a:extLst>
          </p:cNvPr>
          <p:cNvPicPr>
            <a:picLocks noChangeAspect="1"/>
          </p:cNvPicPr>
          <p:nvPr/>
        </p:nvPicPr>
        <p:blipFill rotWithShape="1">
          <a:blip r:embed="rId2">
            <a:extLst>
              <a:ext uri="{28A0092B-C50C-407E-A947-70E740481C1C}">
                <a14:useLocalDpi xmlns:a14="http://schemas.microsoft.com/office/drawing/2010/main" val="0"/>
              </a:ext>
            </a:extLst>
          </a:blip>
          <a:srcRect l="23622" r="19955" b="1"/>
          <a:stretch/>
        </p:blipFill>
        <p:spPr>
          <a:xfrm>
            <a:off x="7315200" y="715218"/>
            <a:ext cx="4076700" cy="5418871"/>
          </a:xfrm>
          <a:prstGeom prst="rect">
            <a:avLst/>
          </a:prstGeom>
        </p:spPr>
      </p:pic>
    </p:spTree>
    <p:extLst>
      <p:ext uri="{BB962C8B-B14F-4D97-AF65-F5344CB8AC3E}">
        <p14:creationId xmlns:p14="http://schemas.microsoft.com/office/powerpoint/2010/main" val="3399972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10;&#10;">
            <a:extLst>
              <a:ext uri="{FF2B5EF4-FFF2-40B4-BE49-F238E27FC236}">
                <a16:creationId xmlns:a16="http://schemas.microsoft.com/office/drawing/2014/main" id="{C364BF19-6585-4C20-ABC2-3A43B044DA13}"/>
              </a:ext>
            </a:extLst>
          </p:cNvPr>
          <p:cNvPicPr>
            <a:picLocks noChangeAspect="1"/>
          </p:cNvPicPr>
          <p:nvPr/>
        </p:nvPicPr>
        <p:blipFill rotWithShape="1">
          <a:blip r:embed="rId2">
            <a:extLst>
              <a:ext uri="{28A0092B-C50C-407E-A947-70E740481C1C}">
                <a14:useLocalDpi xmlns:a14="http://schemas.microsoft.com/office/drawing/2010/main" val="0"/>
              </a:ext>
            </a:extLst>
          </a:blip>
          <a:srcRect t="18022" r="1" b="34106"/>
          <a:stretch/>
        </p:blipFill>
        <p:spPr>
          <a:xfrm>
            <a:off x="800100" y="1526205"/>
            <a:ext cx="3308168" cy="2283793"/>
          </a:xfrm>
          <a:prstGeom prst="rect">
            <a:avLst/>
          </a:prstGeom>
        </p:spPr>
      </p:pic>
      <p:pic>
        <p:nvPicPr>
          <p:cNvPr id="9" name="Bilde 8" descr="En Whistle som henger på en vegg">
            <a:extLst>
              <a:ext uri="{FF2B5EF4-FFF2-40B4-BE49-F238E27FC236}">
                <a16:creationId xmlns:a16="http://schemas.microsoft.com/office/drawing/2014/main" id="{304EECA6-DCC3-4D6D-81E3-8698AF9C6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357" y="1598093"/>
            <a:ext cx="3313715" cy="2211904"/>
          </a:xfrm>
          <a:prstGeom prst="rect">
            <a:avLst/>
          </a:prstGeom>
        </p:spPr>
      </p:pic>
      <p:pic>
        <p:nvPicPr>
          <p:cNvPr id="5" name="Plassholder for innhold 4" descr="amerikansk fotballtrening på banen">
            <a:extLst>
              <a:ext uri="{FF2B5EF4-FFF2-40B4-BE49-F238E27FC236}">
                <a16:creationId xmlns:a16="http://schemas.microsoft.com/office/drawing/2014/main" id="{061C2D7E-58EC-44D1-B053-CAF741F7A26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2931" b="2"/>
          <a:stretch/>
        </p:blipFill>
        <p:spPr>
          <a:xfrm>
            <a:off x="8090162" y="1522301"/>
            <a:ext cx="3326875" cy="2287697"/>
          </a:xfrm>
          <a:prstGeom prst="rect">
            <a:avLst/>
          </a:prstGeom>
        </p:spPr>
      </p:pic>
    </p:spTree>
    <p:extLst>
      <p:ext uri="{BB962C8B-B14F-4D97-AF65-F5344CB8AC3E}">
        <p14:creationId xmlns:p14="http://schemas.microsoft.com/office/powerpoint/2010/main" val="2110525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D750B5-991B-4F65-A43E-E9299C36B52C}"/>
              </a:ext>
            </a:extLst>
          </p:cNvPr>
          <p:cNvSpPr>
            <a:spLocks noGrp="1"/>
          </p:cNvSpPr>
          <p:nvPr>
            <p:ph type="title"/>
          </p:nvPr>
        </p:nvSpPr>
        <p:spPr>
          <a:xfrm>
            <a:off x="695324" y="897752"/>
            <a:ext cx="3601757" cy="1955927"/>
          </a:xfrm>
        </p:spPr>
        <p:txBody>
          <a:bodyPr vert="horz" lIns="91440" tIns="45720" rIns="91440" bIns="45720" rtlCol="0" anchor="t">
            <a:normAutofit/>
          </a:bodyPr>
          <a:lstStyle/>
          <a:p>
            <a:pPr>
              <a:lnSpc>
                <a:spcPct val="90000"/>
              </a:lnSpc>
            </a:pPr>
            <a:r>
              <a:rPr lang="en-US" sz="1900" kern="1200" cap="all" spc="30" baseline="0" err="1">
                <a:solidFill>
                  <a:schemeClr val="tx1"/>
                </a:solidFill>
                <a:latin typeface="+mj-lt"/>
                <a:ea typeface="+mj-ea"/>
                <a:cs typeface="+mj-cs"/>
              </a:rPr>
              <a:t>Moderne</a:t>
            </a:r>
            <a:r>
              <a:rPr lang="en-US" sz="1900" kern="1200" cap="all" spc="30" baseline="0">
                <a:solidFill>
                  <a:schemeClr val="tx1"/>
                </a:solidFill>
                <a:latin typeface="+mj-lt"/>
                <a:ea typeface="+mj-ea"/>
                <a:cs typeface="+mj-cs"/>
              </a:rPr>
              <a:t> </a:t>
            </a:r>
            <a:r>
              <a:rPr lang="en-US" sz="1900" kern="1200" cap="all" spc="30" baseline="0" err="1">
                <a:solidFill>
                  <a:schemeClr val="tx1"/>
                </a:solidFill>
                <a:latin typeface="+mj-lt"/>
                <a:ea typeface="+mj-ea"/>
                <a:cs typeface="+mj-cs"/>
              </a:rPr>
              <a:t>læreplan</a:t>
            </a:r>
            <a:r>
              <a:rPr lang="en-US" sz="1900" kern="1200" cap="all" spc="30" baseline="0">
                <a:solidFill>
                  <a:schemeClr val="tx1"/>
                </a:solidFill>
                <a:latin typeface="+mj-lt"/>
                <a:ea typeface="+mj-ea"/>
                <a:cs typeface="+mj-cs"/>
              </a:rPr>
              <a:t>:</a:t>
            </a:r>
            <a:br>
              <a:rPr lang="en-US" sz="1900" kern="1200" cap="all" spc="30" baseline="0">
                <a:solidFill>
                  <a:schemeClr val="tx1"/>
                </a:solidFill>
                <a:latin typeface="+mj-lt"/>
                <a:ea typeface="+mj-ea"/>
                <a:cs typeface="+mj-cs"/>
              </a:rPr>
            </a:br>
            <a:br>
              <a:rPr lang="en-US" sz="1900" kern="1200" cap="all" spc="30" baseline="0">
                <a:solidFill>
                  <a:schemeClr val="tx1"/>
                </a:solidFill>
                <a:latin typeface="+mj-lt"/>
                <a:ea typeface="+mj-ea"/>
                <a:cs typeface="+mj-cs"/>
              </a:rPr>
            </a:br>
            <a:r>
              <a:rPr lang="en-US" sz="1900" kern="1200" cap="all" spc="30" baseline="0" err="1">
                <a:solidFill>
                  <a:schemeClr val="tx1"/>
                </a:solidFill>
                <a:latin typeface="+mj-lt"/>
                <a:ea typeface="+mj-ea"/>
                <a:cs typeface="+mj-cs"/>
              </a:rPr>
              <a:t>Verden</a:t>
            </a:r>
            <a:r>
              <a:rPr lang="en-US" sz="1900" kern="1200" cap="all" spc="30" baseline="0">
                <a:solidFill>
                  <a:schemeClr val="tx1"/>
                </a:solidFill>
                <a:latin typeface="+mj-lt"/>
                <a:ea typeface="+mj-ea"/>
                <a:cs typeface="+mj-cs"/>
              </a:rPr>
              <a:t> </a:t>
            </a:r>
            <a:r>
              <a:rPr lang="en-US" sz="1900" kern="1200" cap="all" spc="30" baseline="0" err="1">
                <a:solidFill>
                  <a:schemeClr val="tx1"/>
                </a:solidFill>
                <a:latin typeface="+mj-lt"/>
                <a:ea typeface="+mj-ea"/>
                <a:cs typeface="+mj-cs"/>
              </a:rPr>
              <a:t>fragmenteres</a:t>
            </a:r>
            <a:r>
              <a:rPr lang="en-US" sz="1900" kern="1200" cap="all" spc="30" baseline="0">
                <a:solidFill>
                  <a:schemeClr val="tx1"/>
                </a:solidFill>
                <a:latin typeface="+mj-lt"/>
                <a:ea typeface="+mj-ea"/>
                <a:cs typeface="+mj-cs"/>
              </a:rPr>
              <a:t> I biter </a:t>
            </a:r>
            <a:r>
              <a:rPr lang="en-US" sz="1900" kern="1200" cap="all" spc="30" baseline="0" err="1">
                <a:solidFill>
                  <a:schemeClr val="tx1"/>
                </a:solidFill>
                <a:latin typeface="+mj-lt"/>
                <a:ea typeface="+mj-ea"/>
                <a:cs typeface="+mj-cs"/>
              </a:rPr>
              <a:t>kalt</a:t>
            </a:r>
            <a:r>
              <a:rPr lang="en-US" sz="1900" kern="1200" cap="all" spc="30" baseline="0">
                <a:solidFill>
                  <a:schemeClr val="tx1"/>
                </a:solidFill>
                <a:latin typeface="+mj-lt"/>
                <a:ea typeface="+mj-ea"/>
                <a:cs typeface="+mj-cs"/>
              </a:rPr>
              <a:t> </a:t>
            </a:r>
            <a:r>
              <a:rPr lang="en-US" sz="1900" kern="1200" cap="all" spc="30" baseline="0" err="1">
                <a:solidFill>
                  <a:schemeClr val="tx1"/>
                </a:solidFill>
                <a:latin typeface="+mj-lt"/>
                <a:ea typeface="+mj-ea"/>
                <a:cs typeface="+mj-cs"/>
              </a:rPr>
              <a:t>disipliner</a:t>
            </a:r>
            <a:r>
              <a:rPr lang="en-US" sz="1900" kern="1200" cap="all" spc="30" baseline="0">
                <a:solidFill>
                  <a:schemeClr val="tx1"/>
                </a:solidFill>
                <a:latin typeface="+mj-lt"/>
                <a:ea typeface="+mj-ea"/>
                <a:cs typeface="+mj-cs"/>
              </a:rPr>
              <a:t> </a:t>
            </a:r>
            <a:r>
              <a:rPr lang="en-US" sz="1900" kern="1200" cap="all" spc="30" baseline="0" err="1">
                <a:solidFill>
                  <a:schemeClr val="tx1"/>
                </a:solidFill>
                <a:latin typeface="+mj-lt"/>
                <a:ea typeface="+mj-ea"/>
                <a:cs typeface="+mj-cs"/>
              </a:rPr>
              <a:t>og</a:t>
            </a:r>
            <a:r>
              <a:rPr lang="en-US" sz="1900" kern="1200" cap="all" spc="30" baseline="0">
                <a:solidFill>
                  <a:schemeClr val="tx1"/>
                </a:solidFill>
                <a:latin typeface="+mj-lt"/>
                <a:ea typeface="+mj-ea"/>
                <a:cs typeface="+mj-cs"/>
              </a:rPr>
              <a:t> </a:t>
            </a:r>
            <a:r>
              <a:rPr lang="en-US" sz="1900" kern="1200" cap="all" spc="30" baseline="0" err="1">
                <a:solidFill>
                  <a:schemeClr val="tx1"/>
                </a:solidFill>
                <a:latin typeface="+mj-lt"/>
                <a:ea typeface="+mj-ea"/>
                <a:cs typeface="+mj-cs"/>
              </a:rPr>
              <a:t>i</a:t>
            </a:r>
            <a:r>
              <a:rPr lang="en-US" sz="1900" kern="1200" cap="all" spc="30" baseline="0">
                <a:solidFill>
                  <a:schemeClr val="tx1"/>
                </a:solidFill>
                <a:latin typeface="+mj-lt"/>
                <a:ea typeface="+mj-ea"/>
                <a:cs typeface="+mj-cs"/>
              </a:rPr>
              <a:t> under-</a:t>
            </a:r>
            <a:r>
              <a:rPr lang="en-US" sz="1900" kern="1200" cap="all" spc="30" baseline="0" err="1">
                <a:solidFill>
                  <a:schemeClr val="tx1"/>
                </a:solidFill>
                <a:latin typeface="+mj-lt"/>
                <a:ea typeface="+mj-ea"/>
                <a:cs typeface="+mj-cs"/>
              </a:rPr>
              <a:t>disipliner</a:t>
            </a:r>
            <a:r>
              <a:rPr lang="en-US" sz="1900" kern="1200" cap="all" spc="30" baseline="0">
                <a:solidFill>
                  <a:schemeClr val="tx1"/>
                </a:solidFill>
                <a:latin typeface="+mj-lt"/>
                <a:ea typeface="+mj-ea"/>
                <a:cs typeface="+mj-cs"/>
              </a:rPr>
              <a:t>.</a:t>
            </a:r>
            <a:br>
              <a:rPr lang="en-US" sz="1900" kern="1200" cap="all" spc="30" baseline="0">
                <a:solidFill>
                  <a:schemeClr val="tx1"/>
                </a:solidFill>
                <a:latin typeface="+mj-lt"/>
                <a:ea typeface="+mj-ea"/>
                <a:cs typeface="+mj-cs"/>
              </a:rPr>
            </a:br>
            <a:br>
              <a:rPr lang="en-US" sz="1900" kern="1200" cap="all" spc="30" baseline="0">
                <a:solidFill>
                  <a:schemeClr val="tx1"/>
                </a:solidFill>
                <a:latin typeface="+mj-lt"/>
                <a:ea typeface="+mj-ea"/>
                <a:cs typeface="+mj-cs"/>
              </a:rPr>
            </a:br>
            <a:endParaRPr lang="en-US" sz="1900" kern="1200" cap="all" spc="30" baseline="0">
              <a:solidFill>
                <a:schemeClr val="tx1"/>
              </a:solidFill>
              <a:latin typeface="+mj-lt"/>
              <a:ea typeface="+mj-ea"/>
              <a:cs typeface="+mj-cs"/>
            </a:endParaRPr>
          </a:p>
        </p:txBody>
      </p:sp>
      <p:sp>
        <p:nvSpPr>
          <p:cNvPr id="6" name="TekstSylinder 5">
            <a:extLst>
              <a:ext uri="{FF2B5EF4-FFF2-40B4-BE49-F238E27FC236}">
                <a16:creationId xmlns:a16="http://schemas.microsoft.com/office/drawing/2014/main" id="{D1A37AA8-24F0-46AE-9FE0-8A2DA5C411A7}"/>
              </a:ext>
            </a:extLst>
          </p:cNvPr>
          <p:cNvSpPr txBox="1"/>
          <p:nvPr/>
        </p:nvSpPr>
        <p:spPr>
          <a:xfrm>
            <a:off x="683373" y="2853679"/>
            <a:ext cx="3613708" cy="3391733"/>
          </a:xfrm>
          <a:prstGeom prst="rect">
            <a:avLst/>
          </a:prstGeom>
        </p:spPr>
        <p:txBody>
          <a:bodyPr vert="horz" lIns="91440" tIns="45720" rIns="91440" bIns="45720" rtlCol="0">
            <a:normAutofit/>
          </a:bodyPr>
          <a:lstStyle/>
          <a:p>
            <a:pPr indent="-228600">
              <a:lnSpc>
                <a:spcPct val="120000"/>
              </a:lnSpc>
              <a:spcAft>
                <a:spcPts val="600"/>
              </a:spcAft>
              <a:buFont typeface="Arial" panose="020B0604020202020204" pitchFamily="34" charset="0"/>
              <a:buChar char="•"/>
            </a:pPr>
            <a:r>
              <a:rPr lang="en-US">
                <a:effectLst/>
              </a:rPr>
              <a:t>. </a:t>
            </a:r>
            <a:endParaRPr lang="en-US"/>
          </a:p>
          <a:p>
            <a:pPr indent="-228600">
              <a:lnSpc>
                <a:spcPct val="120000"/>
              </a:lnSpc>
              <a:spcAft>
                <a:spcPts val="600"/>
              </a:spcAft>
              <a:buFont typeface="Arial" panose="020B0604020202020204" pitchFamily="34" charset="0"/>
              <a:buChar char="•"/>
            </a:pPr>
            <a:endParaRPr lang="en-US"/>
          </a:p>
        </p:txBody>
      </p:sp>
      <p:pic>
        <p:nvPicPr>
          <p:cNvPr id="11" name="Plassholder for innhold 10" descr="Earth from outer space">
            <a:extLst>
              <a:ext uri="{FF2B5EF4-FFF2-40B4-BE49-F238E27FC236}">
                <a16:creationId xmlns:a16="http://schemas.microsoft.com/office/drawing/2014/main" id="{4BBD5CC0-71D4-4211-87F0-921B29560B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848" r="17152"/>
          <a:stretch/>
        </p:blipFill>
        <p:spPr>
          <a:xfrm>
            <a:off x="4876800" y="10"/>
            <a:ext cx="7315200" cy="6857990"/>
          </a:xfrm>
          <a:prstGeom prst="rect">
            <a:avLst/>
          </a:prstGeom>
        </p:spPr>
      </p:pic>
    </p:spTree>
    <p:extLst>
      <p:ext uri="{BB962C8B-B14F-4D97-AF65-F5344CB8AC3E}">
        <p14:creationId xmlns:p14="http://schemas.microsoft.com/office/powerpoint/2010/main" val="297954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2DA29C-102B-4EA9-9E22-C6E869443948}"/>
              </a:ext>
            </a:extLst>
          </p:cNvPr>
          <p:cNvSpPr>
            <a:spLocks noGrp="1"/>
          </p:cNvSpPr>
          <p:nvPr>
            <p:ph type="title"/>
          </p:nvPr>
        </p:nvSpPr>
        <p:spPr>
          <a:xfrm>
            <a:off x="694111" y="909637"/>
            <a:ext cx="5933795" cy="1362073"/>
          </a:xfrm>
        </p:spPr>
        <p:txBody>
          <a:bodyPr vert="horz" lIns="91440" tIns="45720" rIns="91440" bIns="45720" rtlCol="0" anchor="t">
            <a:normAutofit/>
          </a:bodyPr>
          <a:lstStyle/>
          <a:p>
            <a:r>
              <a:rPr lang="en-US" kern="1200" cap="all" spc="30" baseline="0">
                <a:solidFill>
                  <a:schemeClr val="tx1"/>
                </a:solidFill>
                <a:latin typeface="+mj-lt"/>
                <a:ea typeface="+mj-ea"/>
                <a:cs typeface="+mj-cs"/>
              </a:rPr>
              <a:t>Kolleksjonskode</a:t>
            </a:r>
          </a:p>
        </p:txBody>
      </p:sp>
      <p:sp>
        <p:nvSpPr>
          <p:cNvPr id="4" name="TekstSylinder 3">
            <a:extLst>
              <a:ext uri="{FF2B5EF4-FFF2-40B4-BE49-F238E27FC236}">
                <a16:creationId xmlns:a16="http://schemas.microsoft.com/office/drawing/2014/main" id="{77683AF4-B6B5-456D-8023-650F62DB7AFB}"/>
              </a:ext>
            </a:extLst>
          </p:cNvPr>
          <p:cNvSpPr txBox="1"/>
          <p:nvPr/>
        </p:nvSpPr>
        <p:spPr>
          <a:xfrm>
            <a:off x="700088" y="2276474"/>
            <a:ext cx="6041371" cy="3553109"/>
          </a:xfrm>
          <a:prstGeom prst="rect">
            <a:avLst/>
          </a:prstGeom>
        </p:spPr>
        <p:txBody>
          <a:bodyPr vert="horz" lIns="91440" tIns="45720" rIns="91440" bIns="45720" rtlCol="0">
            <a:normAutofit/>
          </a:bodyPr>
          <a:lstStyle/>
          <a:p>
            <a:pPr indent="-228600">
              <a:lnSpc>
                <a:spcPct val="110000"/>
              </a:lnSpc>
              <a:spcAft>
                <a:spcPts val="600"/>
              </a:spcAft>
              <a:buFont typeface="Arial" panose="020B0604020202020204" pitchFamily="34" charset="0"/>
              <a:buChar char="•"/>
            </a:pPr>
            <a:r>
              <a:rPr lang="en-US" sz="1100"/>
              <a:t>Sterk klassifisering og sterk kommunikasjonskontroll</a:t>
            </a:r>
          </a:p>
          <a:p>
            <a:pPr indent="-228600">
              <a:lnSpc>
                <a:spcPct val="110000"/>
              </a:lnSpc>
              <a:spcAft>
                <a:spcPts val="600"/>
              </a:spcAft>
              <a:buFont typeface="Arial" panose="020B0604020202020204" pitchFamily="34" charset="0"/>
              <a:buChar char="•"/>
            </a:pPr>
            <a:r>
              <a:rPr lang="en-US" sz="1100"/>
              <a:t>Sterkt skille mellom fag, </a:t>
            </a:r>
          </a:p>
          <a:p>
            <a:pPr indent="-228600">
              <a:lnSpc>
                <a:spcPct val="110000"/>
              </a:lnSpc>
              <a:spcAft>
                <a:spcPts val="600"/>
              </a:spcAft>
              <a:buFont typeface="Arial" panose="020B0604020202020204" pitchFamily="34" charset="0"/>
              <a:buChar char="•"/>
            </a:pPr>
            <a:r>
              <a:rPr lang="en-US" sz="1100"/>
              <a:t>Klar arbeidsdeling mellom lærerne</a:t>
            </a:r>
          </a:p>
          <a:p>
            <a:pPr indent="-228600">
              <a:lnSpc>
                <a:spcPct val="110000"/>
              </a:lnSpc>
              <a:spcAft>
                <a:spcPts val="600"/>
              </a:spcAft>
              <a:buFont typeface="Arial" panose="020B0604020202020204" pitchFamily="34" charset="0"/>
              <a:buChar char="•"/>
            </a:pPr>
            <a:r>
              <a:rPr lang="en-US" sz="1100"/>
              <a:t>Markert skille mellom lærere og ledelse, og mellom skolen og resten av omverden</a:t>
            </a:r>
          </a:p>
          <a:p>
            <a:pPr indent="-228600">
              <a:lnSpc>
                <a:spcPct val="110000"/>
              </a:lnSpc>
              <a:spcAft>
                <a:spcPts val="600"/>
              </a:spcAft>
              <a:buFont typeface="Arial" panose="020B0604020202020204" pitchFamily="34" charset="0"/>
              <a:buChar char="•"/>
            </a:pPr>
            <a:endParaRPr lang="en-US" sz="1100"/>
          </a:p>
          <a:p>
            <a:pPr indent="-228600">
              <a:lnSpc>
                <a:spcPct val="110000"/>
              </a:lnSpc>
              <a:spcAft>
                <a:spcPts val="600"/>
              </a:spcAft>
              <a:buFont typeface="Arial" panose="020B0604020202020204" pitchFamily="34" charset="0"/>
              <a:buChar char="•"/>
            </a:pPr>
            <a:r>
              <a:rPr lang="en-US" sz="1100"/>
              <a:t>Synlig pedagogikk</a:t>
            </a:r>
          </a:p>
          <a:p>
            <a:pPr indent="-228600">
              <a:lnSpc>
                <a:spcPct val="110000"/>
              </a:lnSpc>
              <a:spcAft>
                <a:spcPts val="600"/>
              </a:spcAft>
              <a:buFont typeface="Arial" panose="020B0604020202020204" pitchFamily="34" charset="0"/>
              <a:buChar char="•"/>
            </a:pPr>
            <a:endParaRPr lang="en-US" sz="1100"/>
          </a:p>
          <a:p>
            <a:pPr indent="-228600">
              <a:lnSpc>
                <a:spcPct val="110000"/>
              </a:lnSpc>
              <a:spcAft>
                <a:spcPts val="600"/>
              </a:spcAft>
              <a:buFont typeface="Arial" panose="020B0604020202020204" pitchFamily="34" charset="0"/>
              <a:buChar char="•"/>
            </a:pPr>
            <a:r>
              <a:rPr lang="en-US" sz="1100"/>
              <a:t>Overføring av spesifikke kunnskaper</a:t>
            </a:r>
          </a:p>
          <a:p>
            <a:pPr indent="-228600">
              <a:lnSpc>
                <a:spcPct val="110000"/>
              </a:lnSpc>
              <a:spcAft>
                <a:spcPts val="600"/>
              </a:spcAft>
              <a:buFont typeface="Arial" panose="020B0604020202020204" pitchFamily="34" charset="0"/>
              <a:buChar char="•"/>
            </a:pPr>
            <a:r>
              <a:rPr lang="en-US" sz="1100"/>
              <a:t>Faste kriterier for evaluering</a:t>
            </a:r>
          </a:p>
          <a:p>
            <a:pPr indent="-228600">
              <a:lnSpc>
                <a:spcPct val="110000"/>
              </a:lnSpc>
              <a:spcAft>
                <a:spcPts val="600"/>
              </a:spcAft>
              <a:buFont typeface="Arial" panose="020B0604020202020204" pitchFamily="34" charset="0"/>
              <a:buChar char="•"/>
            </a:pPr>
            <a:r>
              <a:rPr lang="en-US" sz="1100"/>
              <a:t>Ulikheter mellom elever synliggjøres. </a:t>
            </a:r>
          </a:p>
          <a:p>
            <a:pPr indent="-228600">
              <a:lnSpc>
                <a:spcPct val="110000"/>
              </a:lnSpc>
              <a:spcAft>
                <a:spcPts val="600"/>
              </a:spcAft>
              <a:buFont typeface="Arial" panose="020B0604020202020204" pitchFamily="34" charset="0"/>
              <a:buChar char="•"/>
            </a:pPr>
            <a:r>
              <a:rPr lang="en-US" sz="1100"/>
              <a:t>Hierarkisk organisering av kunnskap</a:t>
            </a:r>
          </a:p>
          <a:p>
            <a:pPr indent="-228600">
              <a:lnSpc>
                <a:spcPct val="110000"/>
              </a:lnSpc>
              <a:spcAft>
                <a:spcPts val="600"/>
              </a:spcAft>
              <a:buFont typeface="Arial" panose="020B0604020202020204" pitchFamily="34" charset="0"/>
              <a:buChar char="•"/>
            </a:pPr>
            <a:r>
              <a:rPr lang="en-US" sz="1100"/>
              <a:t>Disiplin. </a:t>
            </a:r>
          </a:p>
          <a:p>
            <a:pPr indent="-228600">
              <a:lnSpc>
                <a:spcPct val="110000"/>
              </a:lnSpc>
              <a:spcAft>
                <a:spcPts val="600"/>
              </a:spcAft>
              <a:buFont typeface="Arial" panose="020B0604020202020204" pitchFamily="34" charset="0"/>
              <a:buChar char="•"/>
            </a:pPr>
            <a:r>
              <a:rPr lang="en-US" sz="1100"/>
              <a:t>Utdanningskunnskap er forskjellig fra hverdagskunnskap</a:t>
            </a:r>
          </a:p>
        </p:txBody>
      </p:sp>
      <p:pic>
        <p:nvPicPr>
          <p:cNvPr id="7" name="Bilde 6" descr="Flerfargede skjorter som henger på et skap">
            <a:extLst>
              <a:ext uri="{FF2B5EF4-FFF2-40B4-BE49-F238E27FC236}">
                <a16:creationId xmlns:a16="http://schemas.microsoft.com/office/drawing/2014/main" id="{C99396E9-56E2-499E-8A15-4A5E44CBF9BC}"/>
              </a:ext>
            </a:extLst>
          </p:cNvPr>
          <p:cNvPicPr>
            <a:picLocks noChangeAspect="1"/>
          </p:cNvPicPr>
          <p:nvPr/>
        </p:nvPicPr>
        <p:blipFill rotWithShape="1">
          <a:blip r:embed="rId2">
            <a:extLst>
              <a:ext uri="{28A0092B-C50C-407E-A947-70E740481C1C}">
                <a14:useLocalDpi xmlns:a14="http://schemas.microsoft.com/office/drawing/2010/main" val="0"/>
              </a:ext>
            </a:extLst>
          </a:blip>
          <a:srcRect l="5224" r="44748" b="1"/>
          <a:stretch/>
        </p:blipFill>
        <p:spPr>
          <a:xfrm>
            <a:off x="7315200" y="715218"/>
            <a:ext cx="4076700" cy="5418871"/>
          </a:xfrm>
          <a:prstGeom prst="rect">
            <a:avLst/>
          </a:prstGeom>
        </p:spPr>
      </p:pic>
    </p:spTree>
    <p:extLst>
      <p:ext uri="{BB962C8B-B14F-4D97-AF65-F5344CB8AC3E}">
        <p14:creationId xmlns:p14="http://schemas.microsoft.com/office/powerpoint/2010/main" val="2754956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3C9355-157D-4A89-AD0C-17818FCE50B6}"/>
              </a:ext>
            </a:extLst>
          </p:cNvPr>
          <p:cNvSpPr>
            <a:spLocks noGrp="1"/>
          </p:cNvSpPr>
          <p:nvPr>
            <p:ph type="title"/>
          </p:nvPr>
        </p:nvSpPr>
        <p:spPr>
          <a:xfrm>
            <a:off x="694111" y="909637"/>
            <a:ext cx="5933795" cy="1362073"/>
          </a:xfrm>
        </p:spPr>
        <p:txBody>
          <a:bodyPr>
            <a:normAutofit/>
          </a:bodyPr>
          <a:lstStyle/>
          <a:p>
            <a:r>
              <a:rPr lang="nb-NO"/>
              <a:t>integrasjonskode</a:t>
            </a:r>
          </a:p>
        </p:txBody>
      </p:sp>
      <p:sp>
        <p:nvSpPr>
          <p:cNvPr id="3" name="Plassholder for innhold 2">
            <a:extLst>
              <a:ext uri="{FF2B5EF4-FFF2-40B4-BE49-F238E27FC236}">
                <a16:creationId xmlns:a16="http://schemas.microsoft.com/office/drawing/2014/main" id="{D23E6E32-BDC1-4966-BB90-10D3FEA1254D}"/>
              </a:ext>
            </a:extLst>
          </p:cNvPr>
          <p:cNvSpPr>
            <a:spLocks noGrp="1"/>
          </p:cNvSpPr>
          <p:nvPr>
            <p:ph idx="1"/>
          </p:nvPr>
        </p:nvSpPr>
        <p:spPr>
          <a:xfrm>
            <a:off x="700088" y="2276474"/>
            <a:ext cx="6041371" cy="3553109"/>
          </a:xfrm>
        </p:spPr>
        <p:txBody>
          <a:bodyPr>
            <a:normAutofit fontScale="92500" lnSpcReduction="20000"/>
          </a:bodyPr>
          <a:lstStyle/>
          <a:p>
            <a:r>
              <a:rPr lang="nb-NO"/>
              <a:t>Svak klassifisering og svak kommunikasjonskontroll</a:t>
            </a:r>
          </a:p>
          <a:p>
            <a:r>
              <a:rPr lang="nb-NO"/>
              <a:t>Tverrfaglig samarbeid, eller integrasjon av ulike fag i undervisningen. </a:t>
            </a:r>
          </a:p>
          <a:p>
            <a:r>
              <a:rPr lang="nb-NO"/>
              <a:t>Fag underordnes en relasjonell ide</a:t>
            </a:r>
          </a:p>
          <a:p>
            <a:r>
              <a:rPr lang="nb-NO"/>
              <a:t>Læreren mer opptatt av trivsel, omsorg, læringsprosesser. </a:t>
            </a:r>
          </a:p>
          <a:p>
            <a:r>
              <a:rPr lang="nb-NO"/>
              <a:t>Usynlig pedagogikk. </a:t>
            </a:r>
          </a:p>
          <a:p>
            <a:r>
              <a:rPr lang="nb-NO"/>
              <a:t>Kriteriene for evaluering er mange og diffuse. </a:t>
            </a:r>
          </a:p>
          <a:p>
            <a:r>
              <a:rPr lang="nb-NO"/>
              <a:t>Lek </a:t>
            </a:r>
          </a:p>
        </p:txBody>
      </p:sp>
      <p:pic>
        <p:nvPicPr>
          <p:cNvPr id="7" name="Bilde 6" descr="Kvinne som øver yoga">
            <a:extLst>
              <a:ext uri="{FF2B5EF4-FFF2-40B4-BE49-F238E27FC236}">
                <a16:creationId xmlns:a16="http://schemas.microsoft.com/office/drawing/2014/main" id="{460A0CD7-57A0-4B93-A0D0-ACA9D67A7480}"/>
              </a:ext>
            </a:extLst>
          </p:cNvPr>
          <p:cNvPicPr>
            <a:picLocks noChangeAspect="1"/>
          </p:cNvPicPr>
          <p:nvPr/>
        </p:nvPicPr>
        <p:blipFill rotWithShape="1">
          <a:blip r:embed="rId2">
            <a:extLst>
              <a:ext uri="{28A0092B-C50C-407E-A947-70E740481C1C}">
                <a14:useLocalDpi xmlns:a14="http://schemas.microsoft.com/office/drawing/2010/main" val="0"/>
              </a:ext>
            </a:extLst>
          </a:blip>
          <a:srcRect l="21989" r="27793" b="-2"/>
          <a:stretch/>
        </p:blipFill>
        <p:spPr>
          <a:xfrm>
            <a:off x="7315200" y="715218"/>
            <a:ext cx="4076700" cy="5418871"/>
          </a:xfrm>
          <a:prstGeom prst="rect">
            <a:avLst/>
          </a:prstGeom>
        </p:spPr>
      </p:pic>
    </p:spTree>
    <p:extLst>
      <p:ext uri="{BB962C8B-B14F-4D97-AF65-F5344CB8AC3E}">
        <p14:creationId xmlns:p14="http://schemas.microsoft.com/office/powerpoint/2010/main" val="1162279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Person som kikker fra gardiner">
            <a:extLst>
              <a:ext uri="{FF2B5EF4-FFF2-40B4-BE49-F238E27FC236}">
                <a16:creationId xmlns:a16="http://schemas.microsoft.com/office/drawing/2014/main" id="{8A565BB3-7105-45E0-802E-70ADF367E296}"/>
              </a:ext>
            </a:extLst>
          </p:cNvPr>
          <p:cNvPicPr>
            <a:picLocks noChangeAspect="1"/>
          </p:cNvPicPr>
          <p:nvPr/>
        </p:nvPicPr>
        <p:blipFill rotWithShape="1">
          <a:blip r:embed="rId2">
            <a:extLst>
              <a:ext uri="{28A0092B-C50C-407E-A947-70E740481C1C}">
                <a14:useLocalDpi xmlns:a14="http://schemas.microsoft.com/office/drawing/2010/main" val="0"/>
              </a:ext>
            </a:extLst>
          </a:blip>
          <a:srcRect t="14169" b="1562"/>
          <a:stretch/>
        </p:blipFill>
        <p:spPr>
          <a:xfrm>
            <a:off x="9645" y="10"/>
            <a:ext cx="12191979" cy="6857989"/>
          </a:xfrm>
          <a:prstGeom prst="rect">
            <a:avLst/>
          </a:prstGeom>
        </p:spPr>
      </p:pic>
      <p:sp>
        <p:nvSpPr>
          <p:cNvPr id="4" name="TekstSylinder 3">
            <a:extLst>
              <a:ext uri="{FF2B5EF4-FFF2-40B4-BE49-F238E27FC236}">
                <a16:creationId xmlns:a16="http://schemas.microsoft.com/office/drawing/2014/main" id="{0E994A4E-78B6-4FD7-A6AB-62EEA0DC1F94}"/>
              </a:ext>
            </a:extLst>
          </p:cNvPr>
          <p:cNvSpPr txBox="1"/>
          <p:nvPr/>
        </p:nvSpPr>
        <p:spPr>
          <a:xfrm>
            <a:off x="395415" y="407773"/>
            <a:ext cx="5283489" cy="954107"/>
          </a:xfrm>
          <a:prstGeom prst="rect">
            <a:avLst/>
          </a:prstGeom>
          <a:noFill/>
        </p:spPr>
        <p:txBody>
          <a:bodyPr wrap="square" rtlCol="0">
            <a:spAutoFit/>
          </a:bodyPr>
          <a:lstStyle/>
          <a:p>
            <a:r>
              <a:rPr lang="nb-NO" sz="3600">
                <a:solidFill>
                  <a:schemeClr val="bg1"/>
                </a:solidFill>
              </a:rPr>
              <a:t>Peer! </a:t>
            </a:r>
            <a:r>
              <a:rPr lang="nb-NO" sz="2000">
                <a:solidFill>
                  <a:schemeClr val="bg1"/>
                </a:solidFill>
              </a:rPr>
              <a:t>Et eksempel fra et tverrfaglig undervisningsopplegg</a:t>
            </a:r>
          </a:p>
        </p:txBody>
      </p:sp>
      <p:sp>
        <p:nvSpPr>
          <p:cNvPr id="5" name="TekstSylinder 4">
            <a:extLst>
              <a:ext uri="{FF2B5EF4-FFF2-40B4-BE49-F238E27FC236}">
                <a16:creationId xmlns:a16="http://schemas.microsoft.com/office/drawing/2014/main" id="{F9A5B353-3D95-4200-B3AC-9BB05C37E3EB}"/>
              </a:ext>
            </a:extLst>
          </p:cNvPr>
          <p:cNvSpPr txBox="1"/>
          <p:nvPr/>
        </p:nvSpPr>
        <p:spPr>
          <a:xfrm>
            <a:off x="404261" y="1636295"/>
            <a:ext cx="5053263" cy="4093428"/>
          </a:xfrm>
          <a:prstGeom prst="rect">
            <a:avLst/>
          </a:prstGeom>
          <a:noFill/>
        </p:spPr>
        <p:txBody>
          <a:bodyPr wrap="square" rtlCol="0">
            <a:spAutoFit/>
          </a:bodyPr>
          <a:lstStyle/>
          <a:p>
            <a:r>
              <a:rPr lang="nb-NO" sz="2000">
                <a:solidFill>
                  <a:schemeClr val="bg1"/>
                </a:solidFill>
              </a:rPr>
              <a:t>8-trinn, </a:t>
            </a:r>
            <a:r>
              <a:rPr lang="nb-NO" sz="2000" err="1">
                <a:solidFill>
                  <a:schemeClr val="bg1"/>
                </a:solidFill>
              </a:rPr>
              <a:t>ca</a:t>
            </a:r>
            <a:r>
              <a:rPr lang="nb-NO" sz="2000">
                <a:solidFill>
                  <a:schemeClr val="bg1"/>
                </a:solidFill>
              </a:rPr>
              <a:t> 120elever, i Buskerud</a:t>
            </a:r>
          </a:p>
          <a:p>
            <a:r>
              <a:rPr lang="nb-NO" sz="2000">
                <a:solidFill>
                  <a:schemeClr val="bg1"/>
                </a:solidFill>
              </a:rPr>
              <a:t>Mål: Sette opp Peer! av Knut Nærum </a:t>
            </a:r>
          </a:p>
          <a:p>
            <a:r>
              <a:rPr lang="nb-NO" sz="2000">
                <a:solidFill>
                  <a:schemeClr val="bg1"/>
                </a:solidFill>
              </a:rPr>
              <a:t>Arbeidet i 9 uker, 1 dag i uken</a:t>
            </a:r>
          </a:p>
          <a:p>
            <a:r>
              <a:rPr lang="nb-NO" sz="2000">
                <a:solidFill>
                  <a:schemeClr val="bg1"/>
                </a:solidFill>
              </a:rPr>
              <a:t>Brøt opp timeplan</a:t>
            </a:r>
          </a:p>
          <a:p>
            <a:r>
              <a:rPr lang="nb-NO" sz="2000">
                <a:solidFill>
                  <a:schemeClr val="bg1"/>
                </a:solidFill>
              </a:rPr>
              <a:t>Alle lærerne på trinnet jobbet med prosjektet</a:t>
            </a:r>
          </a:p>
          <a:p>
            <a:r>
              <a:rPr lang="nb-NO" sz="2000">
                <a:solidFill>
                  <a:schemeClr val="bg1"/>
                </a:solidFill>
              </a:rPr>
              <a:t>Elevene valgte seg til ulike grupper:</a:t>
            </a:r>
          </a:p>
          <a:p>
            <a:pPr marL="285750" indent="-285750">
              <a:buFontTx/>
              <a:buChar char="-"/>
            </a:pPr>
            <a:r>
              <a:rPr lang="nb-NO" sz="2000">
                <a:solidFill>
                  <a:schemeClr val="bg1"/>
                </a:solidFill>
              </a:rPr>
              <a:t>skuespill/dans</a:t>
            </a:r>
          </a:p>
          <a:p>
            <a:pPr marL="285750" indent="-285750">
              <a:buFontTx/>
              <a:buChar char="-"/>
            </a:pPr>
            <a:r>
              <a:rPr lang="nb-NO" sz="2000">
                <a:solidFill>
                  <a:schemeClr val="bg1"/>
                </a:solidFill>
              </a:rPr>
              <a:t>Scenografi/kulisser</a:t>
            </a:r>
          </a:p>
          <a:p>
            <a:pPr marL="285750" indent="-285750">
              <a:buFontTx/>
              <a:buChar char="-"/>
            </a:pPr>
            <a:r>
              <a:rPr lang="nb-NO" sz="2000">
                <a:solidFill>
                  <a:schemeClr val="bg1"/>
                </a:solidFill>
              </a:rPr>
              <a:t>Lyd/lys</a:t>
            </a:r>
          </a:p>
          <a:p>
            <a:pPr marL="285750" indent="-285750">
              <a:buFontTx/>
              <a:buChar char="-"/>
            </a:pPr>
            <a:r>
              <a:rPr lang="nb-NO" sz="2000">
                <a:solidFill>
                  <a:schemeClr val="bg1"/>
                </a:solidFill>
              </a:rPr>
              <a:t>Program/markedsføring</a:t>
            </a:r>
          </a:p>
          <a:p>
            <a:pPr marL="285750" indent="-285750">
              <a:buFontTx/>
              <a:buChar char="-"/>
            </a:pPr>
            <a:r>
              <a:rPr lang="nb-NO" sz="2000">
                <a:solidFill>
                  <a:schemeClr val="bg1"/>
                </a:solidFill>
              </a:rPr>
              <a:t>Foto/film</a:t>
            </a:r>
          </a:p>
          <a:p>
            <a:pPr marL="285750" indent="-285750">
              <a:buFontTx/>
              <a:buChar char="-"/>
            </a:pPr>
            <a:r>
              <a:rPr lang="nb-NO" sz="2000">
                <a:solidFill>
                  <a:schemeClr val="bg1"/>
                </a:solidFill>
              </a:rPr>
              <a:t>Kostymer</a:t>
            </a:r>
          </a:p>
          <a:p>
            <a:pPr marL="285750" indent="-285750">
              <a:buFontTx/>
              <a:buChar char="-"/>
            </a:pPr>
            <a:r>
              <a:rPr lang="nb-NO" sz="2000" err="1">
                <a:solidFill>
                  <a:schemeClr val="bg1"/>
                </a:solidFill>
              </a:rPr>
              <a:t>Cafè</a:t>
            </a:r>
            <a:r>
              <a:rPr lang="nb-NO" sz="2000">
                <a:solidFill>
                  <a:schemeClr val="bg1"/>
                </a:solidFill>
              </a:rPr>
              <a:t>/skolekjøkken, </a:t>
            </a:r>
            <a:endParaRPr lang="nb-NO" sz="2000"/>
          </a:p>
        </p:txBody>
      </p:sp>
    </p:spTree>
    <p:extLst>
      <p:ext uri="{BB962C8B-B14F-4D97-AF65-F5344CB8AC3E}">
        <p14:creationId xmlns:p14="http://schemas.microsoft.com/office/powerpoint/2010/main" val="3654220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47AB453B-1E89-44FC-B42C-04A048ACF08E}"/>
              </a:ext>
            </a:extLst>
          </p:cNvPr>
          <p:cNvSpPr txBox="1"/>
          <p:nvPr/>
        </p:nvSpPr>
        <p:spPr>
          <a:xfrm>
            <a:off x="631546" y="1733133"/>
            <a:ext cx="3613708" cy="4247536"/>
          </a:xfrm>
          <a:prstGeom prst="rect">
            <a:avLst/>
          </a:prstGeom>
        </p:spPr>
        <p:txBody>
          <a:bodyPr vert="horz" lIns="91440" tIns="45720" rIns="91440" bIns="45720" rtlCol="0">
            <a:normAutofit/>
          </a:bodyPr>
          <a:lstStyle/>
          <a:p>
            <a:pPr indent="-228600">
              <a:lnSpc>
                <a:spcPct val="120000"/>
              </a:lnSpc>
              <a:spcAft>
                <a:spcPts val="600"/>
              </a:spcAft>
              <a:buFont typeface="Arial" panose="020B0604020202020204" pitchFamily="34" charset="0"/>
              <a:buChar char="•"/>
            </a:pPr>
            <a:r>
              <a:rPr lang="en-US" sz="2000" b="1"/>
              <a:t>Ingen “</a:t>
            </a:r>
            <a:r>
              <a:rPr lang="en-US" sz="2000" b="1" err="1"/>
              <a:t>metode</a:t>
            </a:r>
            <a:r>
              <a:rPr lang="en-US" sz="2000" b="1"/>
              <a:t>”, men </a:t>
            </a:r>
            <a:r>
              <a:rPr lang="en-US" sz="2000" b="1" err="1"/>
              <a:t>sammen</a:t>
            </a:r>
            <a:r>
              <a:rPr lang="en-US" sz="2000" b="1"/>
              <a:t> med </a:t>
            </a:r>
            <a:r>
              <a:rPr lang="en-US" sz="2000" b="1" err="1"/>
              <a:t>elevene</a:t>
            </a:r>
            <a:r>
              <a:rPr lang="en-US" sz="2000" b="1"/>
              <a:t> </a:t>
            </a:r>
            <a:r>
              <a:rPr lang="en-US" sz="2000" b="1" err="1"/>
              <a:t>fant</a:t>
            </a:r>
            <a:r>
              <a:rPr lang="en-US" sz="2000" b="1"/>
              <a:t> vi </a:t>
            </a:r>
            <a:r>
              <a:rPr lang="en-US" sz="2000" b="1" err="1"/>
              <a:t>en</a:t>
            </a:r>
            <a:r>
              <a:rPr lang="en-US" sz="2000" b="1"/>
              <a:t> </a:t>
            </a:r>
            <a:r>
              <a:rPr lang="en-US" sz="2000" b="1" err="1"/>
              <a:t>måte</a:t>
            </a:r>
            <a:r>
              <a:rPr lang="en-US" sz="2000" b="1"/>
              <a:t> å </a:t>
            </a:r>
            <a:r>
              <a:rPr lang="en-US" sz="2000" b="1" err="1"/>
              <a:t>jobbe</a:t>
            </a:r>
            <a:r>
              <a:rPr lang="en-US" sz="2000" b="1"/>
              <a:t> </a:t>
            </a:r>
            <a:r>
              <a:rPr lang="en-US" sz="2000" b="1" err="1"/>
              <a:t>på</a:t>
            </a:r>
            <a:r>
              <a:rPr lang="en-US" sz="2000" b="1"/>
              <a:t>. </a:t>
            </a:r>
          </a:p>
          <a:p>
            <a:pPr>
              <a:lnSpc>
                <a:spcPct val="120000"/>
              </a:lnSpc>
              <a:spcAft>
                <a:spcPts val="600"/>
              </a:spcAft>
            </a:pPr>
            <a:endParaRPr lang="en-US" sz="2000" b="1"/>
          </a:p>
          <a:p>
            <a:pPr indent="-228600">
              <a:lnSpc>
                <a:spcPct val="120000"/>
              </a:lnSpc>
              <a:spcAft>
                <a:spcPts val="600"/>
              </a:spcAft>
              <a:buFont typeface="Arial" panose="020B0604020202020204" pitchFamily="34" charset="0"/>
              <a:buChar char="•"/>
            </a:pPr>
            <a:r>
              <a:rPr lang="en-US" sz="2000" b="1" err="1"/>
              <a:t>Oppdaget</a:t>
            </a:r>
            <a:r>
              <a:rPr lang="en-US" sz="2000" b="1"/>
              <a:t> mange </a:t>
            </a:r>
            <a:r>
              <a:rPr lang="en-US" sz="2000" b="1" err="1"/>
              <a:t>skjulte</a:t>
            </a:r>
            <a:r>
              <a:rPr lang="en-US" sz="2000" b="1"/>
              <a:t> sider </a:t>
            </a:r>
            <a:r>
              <a:rPr lang="en-US" sz="2000" b="1" err="1"/>
              <a:t>og</a:t>
            </a:r>
            <a:r>
              <a:rPr lang="en-US" sz="2000" b="1"/>
              <a:t> </a:t>
            </a:r>
            <a:r>
              <a:rPr lang="en-US" sz="2000" b="1" err="1"/>
              <a:t>talenter</a:t>
            </a:r>
            <a:r>
              <a:rPr lang="en-US" sz="2000" b="1"/>
              <a:t> hos </a:t>
            </a:r>
            <a:r>
              <a:rPr lang="en-US" sz="2000" b="1" err="1"/>
              <a:t>både</a:t>
            </a:r>
            <a:r>
              <a:rPr lang="en-US" sz="2000" b="1"/>
              <a:t> </a:t>
            </a:r>
            <a:r>
              <a:rPr lang="en-US" sz="2000" b="1" err="1"/>
              <a:t>elever</a:t>
            </a:r>
            <a:r>
              <a:rPr lang="en-US" sz="2000" b="1"/>
              <a:t> </a:t>
            </a:r>
            <a:r>
              <a:rPr lang="en-US" sz="2000" b="1" err="1"/>
              <a:t>og</a:t>
            </a:r>
            <a:r>
              <a:rPr lang="en-US" sz="2000" b="1"/>
              <a:t> </a:t>
            </a:r>
            <a:r>
              <a:rPr lang="en-US" sz="2000" b="1" err="1"/>
              <a:t>lærere</a:t>
            </a:r>
            <a:r>
              <a:rPr lang="en-US" sz="2000" b="1"/>
              <a:t>. </a:t>
            </a:r>
          </a:p>
          <a:p>
            <a:pPr indent="-228600">
              <a:lnSpc>
                <a:spcPct val="120000"/>
              </a:lnSpc>
              <a:spcAft>
                <a:spcPts val="600"/>
              </a:spcAft>
              <a:buFont typeface="Arial" panose="020B0604020202020204" pitchFamily="34" charset="0"/>
              <a:buChar char="•"/>
            </a:pPr>
            <a:endParaRPr lang="en-US" sz="2000" b="1"/>
          </a:p>
          <a:p>
            <a:pPr indent="-228600">
              <a:lnSpc>
                <a:spcPct val="120000"/>
              </a:lnSpc>
              <a:spcAft>
                <a:spcPts val="600"/>
              </a:spcAft>
              <a:buFont typeface="Arial" panose="020B0604020202020204" pitchFamily="34" charset="0"/>
              <a:buChar char="•"/>
            </a:pPr>
            <a:endParaRPr lang="en-US" sz="2000" b="1"/>
          </a:p>
          <a:p>
            <a:pPr indent="-228600">
              <a:lnSpc>
                <a:spcPct val="120000"/>
              </a:lnSpc>
              <a:spcAft>
                <a:spcPts val="600"/>
              </a:spcAft>
              <a:buFont typeface="Arial" panose="020B0604020202020204" pitchFamily="34" charset="0"/>
              <a:buChar char="•"/>
            </a:pPr>
            <a:endParaRPr lang="en-US"/>
          </a:p>
        </p:txBody>
      </p:sp>
      <p:pic>
        <p:nvPicPr>
          <p:cNvPr id="3" name="Bilde 2" descr="Roere som bærer båt over hodene på en forankring">
            <a:extLst>
              <a:ext uri="{FF2B5EF4-FFF2-40B4-BE49-F238E27FC236}">
                <a16:creationId xmlns:a16="http://schemas.microsoft.com/office/drawing/2014/main" id="{FA7FFF1C-68C3-4005-804D-CDF7AE3B4777}"/>
              </a:ext>
            </a:extLst>
          </p:cNvPr>
          <p:cNvPicPr>
            <a:picLocks noChangeAspect="1"/>
          </p:cNvPicPr>
          <p:nvPr/>
        </p:nvPicPr>
        <p:blipFill rotWithShape="1">
          <a:blip r:embed="rId2">
            <a:extLst>
              <a:ext uri="{28A0092B-C50C-407E-A947-70E740481C1C}">
                <a14:useLocalDpi xmlns:a14="http://schemas.microsoft.com/office/drawing/2010/main" val="0"/>
              </a:ext>
            </a:extLst>
          </a:blip>
          <a:srcRect l="23029" r="22037" b="-1"/>
          <a:stretch/>
        </p:blipFill>
        <p:spPr>
          <a:xfrm>
            <a:off x="4876800" y="10"/>
            <a:ext cx="7315200" cy="6857990"/>
          </a:xfrm>
          <a:prstGeom prst="rect">
            <a:avLst/>
          </a:prstGeom>
        </p:spPr>
      </p:pic>
    </p:spTree>
    <p:extLst>
      <p:ext uri="{BB962C8B-B14F-4D97-AF65-F5344CB8AC3E}">
        <p14:creationId xmlns:p14="http://schemas.microsoft.com/office/powerpoint/2010/main" val="1941354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6C0916CE-FCA8-4E61-B559-76988D71C840}"/>
              </a:ext>
            </a:extLst>
          </p:cNvPr>
          <p:cNvSpPr txBox="1"/>
          <p:nvPr/>
        </p:nvSpPr>
        <p:spPr>
          <a:xfrm>
            <a:off x="700088" y="1082846"/>
            <a:ext cx="6041371" cy="4746738"/>
          </a:xfrm>
          <a:prstGeom prst="rect">
            <a:avLst/>
          </a:prstGeom>
        </p:spPr>
        <p:txBody>
          <a:bodyPr vert="horz" lIns="91440" tIns="45720" rIns="91440" bIns="45720" rtlCol="0">
            <a:normAutofit/>
          </a:bodyPr>
          <a:lstStyle/>
          <a:p>
            <a:pPr indent="-228600">
              <a:lnSpc>
                <a:spcPct val="110000"/>
              </a:lnSpc>
              <a:spcAft>
                <a:spcPts val="600"/>
              </a:spcAft>
              <a:buFont typeface="Arial" panose="020B0604020202020204" pitchFamily="34" charset="0"/>
              <a:buChar char="•"/>
            </a:pPr>
            <a:r>
              <a:rPr lang="en-US" sz="1300" b="1"/>
              <a:t>Resultatet</a:t>
            </a:r>
          </a:p>
          <a:p>
            <a:pPr indent="-228600">
              <a:lnSpc>
                <a:spcPct val="110000"/>
              </a:lnSpc>
              <a:spcAft>
                <a:spcPts val="600"/>
              </a:spcAft>
              <a:buFont typeface="Arial" panose="020B0604020202020204" pitchFamily="34" charset="0"/>
              <a:buChar char="•"/>
            </a:pPr>
            <a:endParaRPr lang="en-US" sz="1600"/>
          </a:p>
          <a:p>
            <a:pPr marL="342900" indent="-228600">
              <a:lnSpc>
                <a:spcPct val="110000"/>
              </a:lnSpc>
              <a:spcAft>
                <a:spcPts val="600"/>
              </a:spcAft>
              <a:buFont typeface="Arial" panose="020B0604020202020204" pitchFamily="34" charset="0"/>
              <a:buChar char="•"/>
            </a:pPr>
            <a:r>
              <a:rPr lang="en-US" sz="1600"/>
              <a:t>En helaften for familie og venner med salg av kaker, kaffe osv. til inntekt for tur i 9-trinn. </a:t>
            </a:r>
          </a:p>
          <a:p>
            <a:pPr marL="342900" indent="-228600">
              <a:lnSpc>
                <a:spcPct val="110000"/>
              </a:lnSpc>
              <a:spcAft>
                <a:spcPts val="600"/>
              </a:spcAft>
              <a:buFont typeface="Arial" panose="020B0604020202020204" pitchFamily="34" charset="0"/>
              <a:buChar char="•"/>
            </a:pPr>
            <a:r>
              <a:rPr lang="en-US" sz="1600"/>
              <a:t>En forestilling og en prosess vi alle var stolte av</a:t>
            </a:r>
          </a:p>
          <a:p>
            <a:pPr marL="342900" indent="-228600">
              <a:lnSpc>
                <a:spcPct val="110000"/>
              </a:lnSpc>
              <a:spcAft>
                <a:spcPts val="600"/>
              </a:spcAft>
              <a:buFont typeface="Arial" panose="020B0604020202020204" pitchFamily="34" charset="0"/>
              <a:buChar char="•"/>
            </a:pPr>
            <a:r>
              <a:rPr lang="en-US" sz="1600"/>
              <a:t>Nye vennskap på tvers. </a:t>
            </a:r>
          </a:p>
          <a:p>
            <a:pPr marL="342900" indent="-228600">
              <a:lnSpc>
                <a:spcPct val="110000"/>
              </a:lnSpc>
              <a:spcAft>
                <a:spcPts val="600"/>
              </a:spcAft>
              <a:buFont typeface="Arial" panose="020B0604020202020204" pitchFamily="34" charset="0"/>
              <a:buChar char="•"/>
            </a:pPr>
            <a:r>
              <a:rPr lang="en-US" sz="1600"/>
              <a:t>Utvidet grensene for samarbeid og for hva vi kunne utrette i fellesskap.</a:t>
            </a:r>
          </a:p>
          <a:p>
            <a:pPr marL="342900" indent="-228600">
              <a:lnSpc>
                <a:spcPct val="110000"/>
              </a:lnSpc>
              <a:spcAft>
                <a:spcPts val="600"/>
              </a:spcAft>
              <a:buFont typeface="Arial" panose="020B0604020202020204" pitchFamily="34" charset="0"/>
              <a:buChar char="•"/>
            </a:pPr>
            <a:r>
              <a:rPr lang="en-US" sz="1600"/>
              <a:t>Stor deltakelse og engasjement</a:t>
            </a:r>
          </a:p>
          <a:p>
            <a:pPr marL="342900" indent="-228600">
              <a:lnSpc>
                <a:spcPct val="110000"/>
              </a:lnSpc>
              <a:spcAft>
                <a:spcPts val="600"/>
              </a:spcAft>
              <a:buFont typeface="Arial" panose="020B0604020202020204" pitchFamily="34" charset="0"/>
              <a:buChar char="•"/>
            </a:pPr>
            <a:r>
              <a:rPr lang="en-US" sz="1600"/>
              <a:t>Bedre klassemiljø blant elever og bedre arbeidsmiljø blant kolleger</a:t>
            </a:r>
          </a:p>
          <a:p>
            <a:pPr marL="342900" indent="-228600">
              <a:lnSpc>
                <a:spcPct val="110000"/>
              </a:lnSpc>
              <a:spcAft>
                <a:spcPts val="600"/>
              </a:spcAft>
              <a:buFont typeface="Arial" panose="020B0604020202020204" pitchFamily="34" charset="0"/>
              <a:buChar char="•"/>
            </a:pPr>
            <a:r>
              <a:rPr lang="en-US" sz="1600"/>
              <a:t>Ingen evaluering, men norskfaget arbeidet med logg. </a:t>
            </a:r>
          </a:p>
          <a:p>
            <a:pPr marL="342900" indent="-228600">
              <a:lnSpc>
                <a:spcPct val="110000"/>
              </a:lnSpc>
              <a:spcAft>
                <a:spcPts val="600"/>
              </a:spcAft>
              <a:buFont typeface="Arial" panose="020B0604020202020204" pitchFamily="34" charset="0"/>
              <a:buChar char="•"/>
            </a:pPr>
            <a:r>
              <a:rPr lang="en-US" sz="1600"/>
              <a:t>Noe annet enn den «vanlige tralten»</a:t>
            </a:r>
          </a:p>
          <a:p>
            <a:pPr indent="-228600">
              <a:lnSpc>
                <a:spcPct val="110000"/>
              </a:lnSpc>
              <a:spcAft>
                <a:spcPts val="600"/>
              </a:spcAft>
              <a:buFont typeface="Arial" panose="020B0604020202020204" pitchFamily="34" charset="0"/>
              <a:buChar char="•"/>
            </a:pPr>
            <a:r>
              <a:rPr lang="en-US" sz="1300"/>
              <a:t> </a:t>
            </a:r>
          </a:p>
          <a:p>
            <a:pPr indent="-228600">
              <a:lnSpc>
                <a:spcPct val="110000"/>
              </a:lnSpc>
              <a:spcAft>
                <a:spcPts val="600"/>
              </a:spcAft>
              <a:buFont typeface="Arial" panose="020B0604020202020204" pitchFamily="34" charset="0"/>
              <a:buChar char="•"/>
            </a:pPr>
            <a:endParaRPr lang="en-US" sz="1300"/>
          </a:p>
        </p:txBody>
      </p:sp>
      <p:pic>
        <p:nvPicPr>
          <p:cNvPr id="7" name="Bilde 6" descr="Hvite piler som går til det røde målet">
            <a:extLst>
              <a:ext uri="{FF2B5EF4-FFF2-40B4-BE49-F238E27FC236}">
                <a16:creationId xmlns:a16="http://schemas.microsoft.com/office/drawing/2014/main" id="{13554B33-446B-4C82-B6DA-24D759386358}"/>
              </a:ext>
            </a:extLst>
          </p:cNvPr>
          <p:cNvPicPr>
            <a:picLocks noChangeAspect="1"/>
          </p:cNvPicPr>
          <p:nvPr/>
        </p:nvPicPr>
        <p:blipFill rotWithShape="1">
          <a:blip r:embed="rId2">
            <a:extLst>
              <a:ext uri="{28A0092B-C50C-407E-A947-70E740481C1C}">
                <a14:useLocalDpi xmlns:a14="http://schemas.microsoft.com/office/drawing/2010/main" val="0"/>
              </a:ext>
            </a:extLst>
          </a:blip>
          <a:srcRect l="42711" r="7071" b="-2"/>
          <a:stretch/>
        </p:blipFill>
        <p:spPr>
          <a:xfrm>
            <a:off x="7315200" y="715218"/>
            <a:ext cx="4076700" cy="5418871"/>
          </a:xfrm>
          <a:prstGeom prst="rect">
            <a:avLst/>
          </a:prstGeom>
        </p:spPr>
      </p:pic>
    </p:spTree>
    <p:extLst>
      <p:ext uri="{BB962C8B-B14F-4D97-AF65-F5344CB8AC3E}">
        <p14:creationId xmlns:p14="http://schemas.microsoft.com/office/powerpoint/2010/main" val="1039349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Bouerdieus</a:t>
            </a:r>
            <a:r>
              <a:rPr lang="nb-NO" dirty="0"/>
              <a:t> </a:t>
            </a:r>
            <a:br>
              <a:rPr lang="nb-NO" dirty="0"/>
            </a:br>
            <a:r>
              <a:rPr lang="nb-NO" dirty="0"/>
              <a:t>3 typer kapital</a:t>
            </a:r>
          </a:p>
        </p:txBody>
      </p:sp>
      <p:sp>
        <p:nvSpPr>
          <p:cNvPr id="3" name="Plassholder for innhold 2"/>
          <p:cNvSpPr>
            <a:spLocks noGrp="1"/>
          </p:cNvSpPr>
          <p:nvPr>
            <p:ph idx="1"/>
          </p:nvPr>
        </p:nvSpPr>
        <p:spPr>
          <a:xfrm>
            <a:off x="544902" y="2093494"/>
            <a:ext cx="5105400" cy="4351338"/>
          </a:xfrm>
        </p:spPr>
        <p:txBody>
          <a:bodyPr>
            <a:normAutofit fontScale="92500" lnSpcReduction="20000"/>
          </a:bodyPr>
          <a:lstStyle/>
          <a:p>
            <a:r>
              <a:rPr lang="nb-NO" sz="4000" dirty="0"/>
              <a:t>Økonomisk kapital</a:t>
            </a:r>
          </a:p>
          <a:p>
            <a:r>
              <a:rPr lang="nb-NO" sz="4000" dirty="0"/>
              <a:t>Sosial kapital</a:t>
            </a:r>
          </a:p>
          <a:p>
            <a:r>
              <a:rPr lang="nb-NO" sz="4000" dirty="0"/>
              <a:t>Kulturell kapital</a:t>
            </a:r>
          </a:p>
          <a:p>
            <a:pPr lvl="1"/>
            <a:r>
              <a:rPr lang="nb-NO" sz="2800" dirty="0"/>
              <a:t>Den kroppsliggjorte</a:t>
            </a:r>
          </a:p>
          <a:p>
            <a:pPr lvl="1"/>
            <a:r>
              <a:rPr lang="nb-NO" sz="2800" dirty="0"/>
              <a:t>materialiserte former for kulturell kapital (tilgang på bøker for eksempel)</a:t>
            </a:r>
          </a:p>
          <a:p>
            <a:pPr lvl="1"/>
            <a:r>
              <a:rPr lang="nb-NO" sz="2800" dirty="0"/>
              <a:t>Den institusjonaliserte</a:t>
            </a:r>
          </a:p>
        </p:txBody>
      </p:sp>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353050" y="857250"/>
            <a:ext cx="6858000" cy="5143500"/>
          </a:xfrm>
          <a:prstGeom prst="rect">
            <a:avLst/>
          </a:prstGeom>
        </p:spPr>
      </p:pic>
    </p:spTree>
    <p:extLst>
      <p:ext uri="{BB962C8B-B14F-4D97-AF65-F5344CB8AC3E}">
        <p14:creationId xmlns:p14="http://schemas.microsoft.com/office/powerpoint/2010/main" val="1840549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000" dirty="0"/>
              <a:t>Den grunnleggende forståelsen av kulturbegrepet (Heggen m.fl., 2013)</a:t>
            </a:r>
          </a:p>
        </p:txBody>
      </p:sp>
      <p:sp>
        <p:nvSpPr>
          <p:cNvPr id="3" name="Plassholder for innhold 2"/>
          <p:cNvSpPr>
            <a:spLocks noGrp="1"/>
          </p:cNvSpPr>
          <p:nvPr>
            <p:ph idx="1"/>
          </p:nvPr>
        </p:nvSpPr>
        <p:spPr>
          <a:xfrm>
            <a:off x="700635" y="2105247"/>
            <a:ext cx="10691265" cy="3823967"/>
          </a:xfrm>
        </p:spPr>
        <p:txBody>
          <a:bodyPr>
            <a:normAutofit/>
          </a:bodyPr>
          <a:lstStyle/>
          <a:p>
            <a:r>
              <a:rPr lang="nb-NO" i="1" dirty="0"/>
              <a:t>Elitistisk: </a:t>
            </a:r>
          </a:p>
          <a:p>
            <a:pPr lvl="1"/>
            <a:r>
              <a:rPr lang="nb-NO" i="1" dirty="0"/>
              <a:t>kultur er noe man har mer eller mindre av</a:t>
            </a:r>
          </a:p>
          <a:p>
            <a:pPr lvl="1"/>
            <a:r>
              <a:rPr lang="nb-NO" dirty="0"/>
              <a:t>Noen typer kultur er bedre enn andre</a:t>
            </a:r>
          </a:p>
          <a:p>
            <a:pPr lvl="1"/>
            <a:endParaRPr lang="nb-NO" dirty="0"/>
          </a:p>
          <a:p>
            <a:r>
              <a:rPr lang="nb-NO" i="1" dirty="0"/>
              <a:t>Relativistisk</a:t>
            </a:r>
            <a:r>
              <a:rPr lang="nb-NO" dirty="0"/>
              <a:t>: </a:t>
            </a:r>
          </a:p>
          <a:p>
            <a:pPr lvl="1"/>
            <a:r>
              <a:rPr lang="nb-NO" dirty="0"/>
              <a:t>kultur i ulike grupper som forskjellig </a:t>
            </a:r>
          </a:p>
          <a:p>
            <a:pPr lvl="1"/>
            <a:r>
              <a:rPr lang="nb-NO" dirty="0"/>
              <a:t>ikke som noe man har mer eller mindre av</a:t>
            </a:r>
          </a:p>
          <a:p>
            <a:pPr lvl="1"/>
            <a:r>
              <a:rPr lang="nb-NO" dirty="0"/>
              <a:t>Kultur er ikke god eller dårlig</a:t>
            </a:r>
          </a:p>
          <a:p>
            <a:pPr marL="0" indent="0">
              <a:buNone/>
            </a:pPr>
            <a:endParaRPr lang="nb-NO" dirty="0"/>
          </a:p>
        </p:txBody>
      </p:sp>
      <p:sp>
        <p:nvSpPr>
          <p:cNvPr id="4" name="TekstSylinder 3"/>
          <p:cNvSpPr txBox="1"/>
          <p:nvPr/>
        </p:nvSpPr>
        <p:spPr>
          <a:xfrm>
            <a:off x="7362002" y="3816628"/>
            <a:ext cx="3991798" cy="369332"/>
          </a:xfrm>
          <a:prstGeom prst="rect">
            <a:avLst/>
          </a:prstGeom>
          <a:noFill/>
        </p:spPr>
        <p:txBody>
          <a:bodyPr wrap="none" rtlCol="0">
            <a:spAutoFit/>
          </a:bodyPr>
          <a:lstStyle/>
          <a:p>
            <a:r>
              <a:rPr lang="nb-NO" dirty="0" err="1">
                <a:solidFill>
                  <a:srgbClr val="00B050"/>
                </a:solidFill>
              </a:rPr>
              <a:t>Bourdieu</a:t>
            </a:r>
            <a:r>
              <a:rPr lang="nb-NO" dirty="0">
                <a:solidFill>
                  <a:srgbClr val="00B050"/>
                </a:solidFill>
              </a:rPr>
              <a:t> og Bernstein plasserer seg her!</a:t>
            </a:r>
          </a:p>
        </p:txBody>
      </p:sp>
    </p:spTree>
    <p:extLst>
      <p:ext uri="{BB962C8B-B14F-4D97-AF65-F5344CB8AC3E}">
        <p14:creationId xmlns:p14="http://schemas.microsoft.com/office/powerpoint/2010/main" val="3373473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2"/>
          <a:stretch>
            <a:fillRect/>
          </a:stretch>
        </p:blipFill>
        <p:spPr>
          <a:xfrm>
            <a:off x="2681579" y="0"/>
            <a:ext cx="9510421" cy="6858000"/>
          </a:xfrm>
          <a:prstGeom prst="rect">
            <a:avLst/>
          </a:prstGeom>
        </p:spPr>
      </p:pic>
      <p:sp>
        <p:nvSpPr>
          <p:cNvPr id="2" name="Tittel 1"/>
          <p:cNvSpPr>
            <a:spLocks noGrp="1"/>
          </p:cNvSpPr>
          <p:nvPr>
            <p:ph type="title"/>
          </p:nvPr>
        </p:nvSpPr>
        <p:spPr>
          <a:xfrm>
            <a:off x="789212" y="4210492"/>
            <a:ext cx="6019801" cy="2380353"/>
          </a:xfrm>
        </p:spPr>
        <p:txBody>
          <a:bodyPr/>
          <a:lstStyle/>
          <a:p>
            <a:r>
              <a:rPr lang="nb-NO" dirty="0"/>
              <a:t>Sosial kapital</a:t>
            </a:r>
          </a:p>
        </p:txBody>
      </p:sp>
      <p:sp>
        <p:nvSpPr>
          <p:cNvPr id="5" name="Rektangel 4"/>
          <p:cNvSpPr/>
          <p:nvPr/>
        </p:nvSpPr>
        <p:spPr>
          <a:xfrm>
            <a:off x="6809014" y="5192486"/>
            <a:ext cx="3526972" cy="326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kstSylinder 2"/>
          <p:cNvSpPr txBox="1"/>
          <p:nvPr/>
        </p:nvSpPr>
        <p:spPr>
          <a:xfrm>
            <a:off x="789212" y="671513"/>
            <a:ext cx="2596925" cy="3139321"/>
          </a:xfrm>
          <a:prstGeom prst="rect">
            <a:avLst/>
          </a:prstGeom>
          <a:noFill/>
        </p:spPr>
        <p:txBody>
          <a:bodyPr wrap="square" rtlCol="0">
            <a:spAutoFit/>
          </a:bodyPr>
          <a:lstStyle/>
          <a:p>
            <a:r>
              <a:rPr lang="nb-NO" dirty="0"/>
              <a:t>Relasjoner</a:t>
            </a:r>
          </a:p>
          <a:p>
            <a:r>
              <a:rPr lang="nb-NO" dirty="0"/>
              <a:t>	venner</a:t>
            </a:r>
          </a:p>
          <a:p>
            <a:r>
              <a:rPr lang="nb-NO" dirty="0"/>
              <a:t>	familie</a:t>
            </a:r>
          </a:p>
          <a:p>
            <a:r>
              <a:rPr lang="nb-NO" dirty="0"/>
              <a:t>	lærere</a:t>
            </a:r>
          </a:p>
          <a:p>
            <a:r>
              <a:rPr lang="nb-NO" dirty="0"/>
              <a:t>	trenere</a:t>
            </a:r>
          </a:p>
          <a:p>
            <a:r>
              <a:rPr lang="nb-NO" dirty="0"/>
              <a:t>Ressursene venner eller familie har (og deres sosiale nett)</a:t>
            </a:r>
          </a:p>
          <a:p>
            <a:endParaRPr lang="nb-NO" dirty="0"/>
          </a:p>
          <a:p>
            <a:r>
              <a:rPr lang="nb-NO" dirty="0"/>
              <a:t>Relasjonene mellom personene i ditt nettverk</a:t>
            </a:r>
          </a:p>
        </p:txBody>
      </p:sp>
    </p:spTree>
    <p:extLst>
      <p:ext uri="{BB962C8B-B14F-4D97-AF65-F5344CB8AC3E}">
        <p14:creationId xmlns:p14="http://schemas.microsoft.com/office/powerpoint/2010/main" val="1977943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Materialiserte former for kulturell kapital</a:t>
            </a:r>
          </a:p>
        </p:txBody>
      </p:sp>
      <p:sp>
        <p:nvSpPr>
          <p:cNvPr id="3" name="Plassholder for innhold 2"/>
          <p:cNvSpPr>
            <a:spLocks noGrp="1"/>
          </p:cNvSpPr>
          <p:nvPr>
            <p:ph idx="1"/>
          </p:nvPr>
        </p:nvSpPr>
        <p:spPr>
          <a:xfrm>
            <a:off x="331885" y="1244062"/>
            <a:ext cx="3723640" cy="5326602"/>
          </a:xfrm>
          <a:prstGeom prst="cloudCallout">
            <a:avLst>
              <a:gd name="adj1" fmla="val 47848"/>
              <a:gd name="adj2" fmla="val 222793"/>
            </a:avLst>
          </a:prstGeom>
        </p:spPr>
        <p:txBody>
          <a:bodyPr>
            <a:normAutofit fontScale="62500" lnSpcReduction="20000"/>
          </a:bodyPr>
          <a:lstStyle/>
          <a:p>
            <a:pPr marL="0" indent="0">
              <a:buNone/>
            </a:pPr>
            <a:r>
              <a:rPr lang="nb-NO" sz="1500" dirty="0"/>
              <a:t>Tilgang på «fysiske» kulturelle enheter / eller strukturer som bærer kultur</a:t>
            </a:r>
          </a:p>
          <a:p>
            <a:r>
              <a:rPr lang="nb-NO" sz="1500" dirty="0"/>
              <a:t>Bøker / tegneserier / aviser /ukeblader / blogger </a:t>
            </a:r>
          </a:p>
          <a:p>
            <a:r>
              <a:rPr lang="nb-NO" sz="1500" dirty="0"/>
              <a:t>Dokumentarer / </a:t>
            </a:r>
            <a:r>
              <a:rPr lang="nb-NO" sz="1500" dirty="0" err="1"/>
              <a:t>realityproframmer</a:t>
            </a:r>
            <a:r>
              <a:rPr lang="nb-NO" sz="1500" dirty="0"/>
              <a:t> / nyheter / sporten / filmer / serier</a:t>
            </a:r>
          </a:p>
          <a:p>
            <a:r>
              <a:rPr lang="nb-NO" sz="1500" dirty="0"/>
              <a:t>TV / IPAD / MOBIL</a:t>
            </a:r>
          </a:p>
          <a:p>
            <a:r>
              <a:rPr lang="nb-NO" sz="1500" dirty="0"/>
              <a:t>Instrumenter / fotballutstyr / skiutstyr</a:t>
            </a:r>
          </a:p>
          <a:p>
            <a:r>
              <a:rPr lang="nb-NO" sz="1500" dirty="0"/>
              <a:t>Hytter / høgfjellshotell / cruise / </a:t>
            </a:r>
            <a:r>
              <a:rPr lang="nb-NO" sz="1500" dirty="0" err="1"/>
              <a:t>syden</a:t>
            </a:r>
            <a:endParaRPr lang="nb-NO" sz="1500" dirty="0"/>
          </a:p>
          <a:p>
            <a:r>
              <a:rPr lang="nb-NO" sz="1500" dirty="0"/>
              <a:t>Kino / </a:t>
            </a:r>
            <a:r>
              <a:rPr lang="nb-NO" sz="1500" dirty="0" err="1"/>
              <a:t>theater</a:t>
            </a:r>
            <a:r>
              <a:rPr lang="nb-NO" sz="1500" dirty="0"/>
              <a:t> / opera</a:t>
            </a:r>
          </a:p>
          <a:p>
            <a:r>
              <a:rPr lang="nb-NO" sz="1500" dirty="0"/>
              <a:t>Museum</a:t>
            </a:r>
          </a:p>
          <a:p>
            <a:r>
              <a:rPr lang="nb-NO" sz="1500" dirty="0"/>
              <a:t>Spilletimer / tennistimer / dansetimer</a:t>
            </a:r>
          </a:p>
          <a:p>
            <a:r>
              <a:rPr lang="nb-NO" sz="1500" dirty="0"/>
              <a:t>Håndballbane /</a:t>
            </a:r>
            <a:r>
              <a:rPr lang="nb-NO" sz="1500" dirty="0" err="1"/>
              <a:t>håndballlag</a:t>
            </a:r>
            <a:r>
              <a:rPr lang="nb-NO" sz="1500" dirty="0"/>
              <a:t> / </a:t>
            </a:r>
            <a:r>
              <a:rPr lang="nb-NO" sz="1400" dirty="0"/>
              <a:t>tennisbane / fotballøkke</a:t>
            </a:r>
          </a:p>
          <a:p>
            <a:pPr marL="457200" lvl="1" indent="0">
              <a:buNone/>
            </a:pPr>
            <a:endParaRPr lang="nb-NO" dirty="0"/>
          </a:p>
          <a:p>
            <a:pPr lvl="1"/>
            <a:endParaRPr lang="nb-NO" dirty="0"/>
          </a:p>
        </p:txBody>
      </p:sp>
      <p:sp>
        <p:nvSpPr>
          <p:cNvPr id="5" name="TekstSylinder 4"/>
          <p:cNvSpPr txBox="1"/>
          <p:nvPr/>
        </p:nvSpPr>
        <p:spPr>
          <a:xfrm>
            <a:off x="5364480" y="2590800"/>
            <a:ext cx="1645920" cy="833120"/>
          </a:xfrm>
          <a:prstGeom prst="rect">
            <a:avLst/>
          </a:prstGeom>
          <a:noFill/>
        </p:spPr>
        <p:txBody>
          <a:bodyPr wrap="square" rtlCol="0">
            <a:spAutoFit/>
          </a:bodyPr>
          <a:lstStyle/>
          <a:p>
            <a:endParaRPr lang="nb-NO" dirty="0"/>
          </a:p>
        </p:txBody>
      </p:sp>
      <p:sp>
        <p:nvSpPr>
          <p:cNvPr id="6" name="Bildeforklaring formet som en sky 5"/>
          <p:cNvSpPr/>
          <p:nvPr/>
        </p:nvSpPr>
        <p:spPr>
          <a:xfrm>
            <a:off x="7311357" y="1564640"/>
            <a:ext cx="3728720" cy="2052320"/>
          </a:xfrm>
          <a:prstGeom prst="cloudCallout">
            <a:avLst>
              <a:gd name="adj1" fmla="val -27347"/>
              <a:gd name="adj2" fmla="val 91043"/>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Bildeforklaring formet som en sky 6"/>
          <p:cNvSpPr/>
          <p:nvPr/>
        </p:nvSpPr>
        <p:spPr>
          <a:xfrm rot="3676827">
            <a:off x="9086297" y="3663270"/>
            <a:ext cx="2637000" cy="2989034"/>
          </a:xfrm>
          <a:prstGeom prst="cloudCallou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p:cNvSpPr txBox="1"/>
          <p:nvPr/>
        </p:nvSpPr>
        <p:spPr>
          <a:xfrm>
            <a:off x="7311357" y="4726489"/>
            <a:ext cx="1254442" cy="584775"/>
          </a:xfrm>
          <a:prstGeom prst="rect">
            <a:avLst/>
          </a:prstGeom>
          <a:noFill/>
        </p:spPr>
        <p:txBody>
          <a:bodyPr wrap="square" rtlCol="0">
            <a:spAutoFit/>
          </a:bodyPr>
          <a:lstStyle/>
          <a:p>
            <a:r>
              <a:rPr lang="nb-NO" sz="3200" dirty="0"/>
              <a:t>Idrett</a:t>
            </a:r>
          </a:p>
        </p:txBody>
      </p:sp>
      <p:sp>
        <p:nvSpPr>
          <p:cNvPr id="11" name="Bildeforklaring formet som en sky 10"/>
          <p:cNvSpPr/>
          <p:nvPr/>
        </p:nvSpPr>
        <p:spPr>
          <a:xfrm rot="17719837">
            <a:off x="4065002" y="1386746"/>
            <a:ext cx="2671762" cy="3721896"/>
          </a:xfrm>
          <a:prstGeom prst="cloudCallou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kstSylinder 11"/>
          <p:cNvSpPr txBox="1"/>
          <p:nvPr/>
        </p:nvSpPr>
        <p:spPr>
          <a:xfrm>
            <a:off x="4287086" y="3098670"/>
            <a:ext cx="1149096" cy="400110"/>
          </a:xfrm>
          <a:prstGeom prst="rect">
            <a:avLst/>
          </a:prstGeom>
          <a:noFill/>
        </p:spPr>
        <p:txBody>
          <a:bodyPr wrap="square" rtlCol="0">
            <a:spAutoFit/>
          </a:bodyPr>
          <a:lstStyle/>
          <a:p>
            <a:r>
              <a:rPr lang="nb-NO" sz="2000" dirty="0" err="1">
                <a:solidFill>
                  <a:schemeClr val="bg1"/>
                </a:solidFill>
              </a:rPr>
              <a:t>Allidrett</a:t>
            </a:r>
            <a:endParaRPr lang="nb-NO" sz="2000" dirty="0">
              <a:solidFill>
                <a:schemeClr val="bg1"/>
              </a:solidFill>
            </a:endParaRPr>
          </a:p>
        </p:txBody>
      </p:sp>
    </p:spTree>
    <p:extLst>
      <p:ext uri="{BB962C8B-B14F-4D97-AF65-F5344CB8AC3E}">
        <p14:creationId xmlns:p14="http://schemas.microsoft.com/office/powerpoint/2010/main" val="4137521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Kroppsliggjort kulturell kapital</a:t>
            </a:r>
          </a:p>
        </p:txBody>
      </p:sp>
      <p:sp>
        <p:nvSpPr>
          <p:cNvPr id="3" name="Plassholder for innhold 2"/>
          <p:cNvSpPr>
            <a:spLocks noGrp="1"/>
          </p:cNvSpPr>
          <p:nvPr>
            <p:ph idx="1"/>
          </p:nvPr>
        </p:nvSpPr>
        <p:spPr>
          <a:xfrm>
            <a:off x="838200" y="1825625"/>
            <a:ext cx="6136405" cy="4351338"/>
          </a:xfrm>
        </p:spPr>
        <p:txBody>
          <a:bodyPr>
            <a:normAutofit fontScale="92500" lnSpcReduction="20000"/>
          </a:bodyPr>
          <a:lstStyle/>
          <a:p>
            <a:r>
              <a:rPr lang="nb-NO" dirty="0"/>
              <a:t>Hvem jeg er </a:t>
            </a:r>
          </a:p>
          <a:p>
            <a:r>
              <a:rPr lang="nb-NO" dirty="0"/>
              <a:t>hvordan jeg tenker </a:t>
            </a:r>
          </a:p>
          <a:p>
            <a:r>
              <a:rPr lang="nb-NO" dirty="0"/>
              <a:t>Hvordan jeg snakker</a:t>
            </a:r>
          </a:p>
          <a:p>
            <a:r>
              <a:rPr lang="nb-NO" dirty="0"/>
              <a:t>Hvilke ord jeg bruker</a:t>
            </a:r>
          </a:p>
          <a:p>
            <a:r>
              <a:rPr lang="nb-NO" dirty="0"/>
              <a:t>Hva jeg tenker er naturlig / vanlig</a:t>
            </a:r>
          </a:p>
          <a:p>
            <a:r>
              <a:rPr lang="nb-NO" dirty="0"/>
              <a:t>Hva jeg ser verden ut i fra, altså min virkelighet, slik den er preget av kulturene jeg vokser opp i</a:t>
            </a:r>
          </a:p>
          <a:p>
            <a:r>
              <a:rPr lang="nb-NO" dirty="0"/>
              <a:t>Hvilke sosiale roller jeg klarer å innta, og hvordan jeg klarer å bytte roller</a:t>
            </a:r>
          </a:p>
          <a:p>
            <a:r>
              <a:rPr lang="nb-NO" dirty="0"/>
              <a:t>Innlærte handlingsmønstre</a:t>
            </a:r>
          </a:p>
          <a:p>
            <a:r>
              <a:rPr lang="nb-NO" dirty="0"/>
              <a:t>Holdninger og verdier</a:t>
            </a:r>
          </a:p>
        </p:txBody>
      </p:sp>
      <p:pic>
        <p:nvPicPr>
          <p:cNvPr id="4" name="Bilde 3"/>
          <p:cNvPicPr>
            <a:picLocks noChangeAspect="1"/>
          </p:cNvPicPr>
          <p:nvPr/>
        </p:nvPicPr>
        <p:blipFill>
          <a:blip r:embed="rId3"/>
          <a:stretch>
            <a:fillRect/>
          </a:stretch>
        </p:blipFill>
        <p:spPr>
          <a:xfrm flipH="1">
            <a:off x="9244652" y="532105"/>
            <a:ext cx="2812181" cy="3852863"/>
          </a:xfrm>
          <a:prstGeom prst="rect">
            <a:avLst/>
          </a:prstGeom>
        </p:spPr>
      </p:pic>
      <p:sp>
        <p:nvSpPr>
          <p:cNvPr id="5" name="TekstSylinder 4"/>
          <p:cNvSpPr txBox="1"/>
          <p:nvPr/>
        </p:nvSpPr>
        <p:spPr>
          <a:xfrm rot="20513671">
            <a:off x="7958929" y="4371768"/>
            <a:ext cx="3230960" cy="1569660"/>
          </a:xfrm>
          <a:prstGeom prst="rect">
            <a:avLst/>
          </a:prstGeom>
          <a:noFill/>
        </p:spPr>
        <p:txBody>
          <a:bodyPr wrap="square" rtlCol="0">
            <a:spAutoFit/>
          </a:bodyPr>
          <a:lstStyle/>
          <a:p>
            <a:r>
              <a:rPr lang="nb-NO" sz="2400" dirty="0">
                <a:solidFill>
                  <a:srgbClr val="00B050"/>
                </a:solidFill>
                <a:latin typeface="Bradley Hand ITC" panose="03070402050302030203" pitchFamily="66" charset="0"/>
              </a:rPr>
              <a:t>«Jeg var aldri så glad i å lese jeg heller»</a:t>
            </a:r>
          </a:p>
          <a:p>
            <a:r>
              <a:rPr lang="nb-NO" sz="2400" dirty="0">
                <a:solidFill>
                  <a:srgbClr val="00B050"/>
                </a:solidFill>
                <a:latin typeface="Bradley Hand ITC" panose="03070402050302030203" pitchFamily="66" charset="0"/>
              </a:rPr>
              <a:t>«Vi er ikke en familie som kan matte vi». </a:t>
            </a:r>
          </a:p>
        </p:txBody>
      </p:sp>
    </p:spTree>
    <p:extLst>
      <p:ext uri="{BB962C8B-B14F-4D97-AF65-F5344CB8AC3E}">
        <p14:creationId xmlns:p14="http://schemas.microsoft.com/office/powerpoint/2010/main" val="1318680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p:cNvSpPr>
            <a:spLocks noGrp="1"/>
          </p:cNvSpPr>
          <p:nvPr>
            <p:ph type="title"/>
          </p:nvPr>
        </p:nvSpPr>
        <p:spPr/>
        <p:txBody>
          <a:bodyPr>
            <a:normAutofit fontScale="90000"/>
          </a:bodyPr>
          <a:lstStyle/>
          <a:p>
            <a:r>
              <a:rPr lang="nb-NO" dirty="0"/>
              <a:t>Forskjeller i sosialisering ut fra Sosioøkonomisk </a:t>
            </a:r>
            <a:r>
              <a:rPr lang="nb-NO"/>
              <a:t>bakgrunn </a:t>
            </a:r>
            <a:endParaRPr lang="nb-NO" dirty="0"/>
          </a:p>
        </p:txBody>
      </p:sp>
      <p:sp>
        <p:nvSpPr>
          <p:cNvPr id="10" name="Plassholder for tekst 9"/>
          <p:cNvSpPr>
            <a:spLocks noGrp="1"/>
          </p:cNvSpPr>
          <p:nvPr>
            <p:ph type="body" idx="1"/>
          </p:nvPr>
        </p:nvSpPr>
        <p:spPr>
          <a:xfrm>
            <a:off x="2066765" y="1466518"/>
            <a:ext cx="3733800" cy="1693168"/>
          </a:xfrm>
        </p:spPr>
        <p:txBody>
          <a:bodyPr/>
          <a:lstStyle/>
          <a:p>
            <a:r>
              <a:rPr lang="nb-NO" dirty="0"/>
              <a:t>Antall ord barn hører hjemme de første leveårene</a:t>
            </a:r>
          </a:p>
        </p:txBody>
      </p:sp>
      <p:sp>
        <p:nvSpPr>
          <p:cNvPr id="5" name="Plassholder for innhold 4"/>
          <p:cNvSpPr>
            <a:spLocks noGrp="1"/>
          </p:cNvSpPr>
          <p:nvPr>
            <p:ph sz="half" idx="2"/>
          </p:nvPr>
        </p:nvSpPr>
        <p:spPr/>
        <p:txBody>
          <a:bodyPr/>
          <a:lstStyle/>
          <a:p>
            <a:endParaRPr lang="nb-NO" dirty="0"/>
          </a:p>
          <a:p>
            <a:endParaRPr lang="nb-NO" dirty="0"/>
          </a:p>
        </p:txBody>
      </p:sp>
      <p:graphicFrame>
        <p:nvGraphicFramePr>
          <p:cNvPr id="7" name="Plassholder for innhold 6"/>
          <p:cNvGraphicFramePr>
            <a:graphicFrameLocks noGrp="1"/>
          </p:cNvGraphicFramePr>
          <p:nvPr>
            <p:ph sz="half" idx="4"/>
            <p:extLst>
              <p:ext uri="{D42A27DB-BD31-4B8C-83A1-F6EECF244321}">
                <p14:modId xmlns:p14="http://schemas.microsoft.com/office/powerpoint/2010/main" val="1591028801"/>
              </p:ext>
            </p:extLst>
          </p:nvPr>
        </p:nvGraphicFramePr>
        <p:xfrm>
          <a:off x="2111491" y="3297294"/>
          <a:ext cx="3384376" cy="274320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361183">
                <a:tc>
                  <a:txBody>
                    <a:bodyPr/>
                    <a:lstStyle/>
                    <a:p>
                      <a:r>
                        <a:rPr lang="nb-NO" dirty="0"/>
                        <a:t>Professional </a:t>
                      </a:r>
                      <a:r>
                        <a:rPr lang="nb-NO" dirty="0" err="1"/>
                        <a:t>family</a:t>
                      </a:r>
                      <a:endParaRPr lang="nb-NO" dirty="0"/>
                    </a:p>
                  </a:txBody>
                  <a:tcPr marL="91053" marR="91053"/>
                </a:tc>
                <a:tc>
                  <a:txBody>
                    <a:bodyPr/>
                    <a:lstStyle/>
                    <a:p>
                      <a:endParaRPr lang="nb-NO" dirty="0"/>
                    </a:p>
                    <a:p>
                      <a:r>
                        <a:rPr lang="nb-NO" dirty="0"/>
                        <a:t>50</a:t>
                      </a:r>
                      <a:r>
                        <a:rPr lang="nb-NO" baseline="0" dirty="0"/>
                        <a:t> millioner</a:t>
                      </a:r>
                      <a:endParaRPr lang="nb-NO" dirty="0"/>
                    </a:p>
                    <a:p>
                      <a:endParaRPr lang="nb-NO" dirty="0"/>
                    </a:p>
                  </a:txBody>
                  <a:tcPr marL="91053" marR="91053"/>
                </a:tc>
                <a:extLst>
                  <a:ext uri="{0D108BD9-81ED-4DB2-BD59-A6C34878D82A}">
                    <a16:rowId xmlns:a16="http://schemas.microsoft.com/office/drawing/2014/main" val="10000"/>
                  </a:ext>
                </a:extLst>
              </a:tr>
              <a:tr h="361183">
                <a:tc>
                  <a:txBody>
                    <a:bodyPr/>
                    <a:lstStyle/>
                    <a:p>
                      <a:r>
                        <a:rPr lang="nb-NO" dirty="0" err="1"/>
                        <a:t>Working</a:t>
                      </a:r>
                      <a:r>
                        <a:rPr lang="nb-NO" baseline="0" dirty="0"/>
                        <a:t> </a:t>
                      </a:r>
                      <a:r>
                        <a:rPr lang="nb-NO" baseline="0" dirty="0" err="1"/>
                        <a:t>class</a:t>
                      </a:r>
                      <a:r>
                        <a:rPr lang="nb-NO" baseline="0" dirty="0"/>
                        <a:t> </a:t>
                      </a:r>
                      <a:r>
                        <a:rPr lang="nb-NO" baseline="0" dirty="0" err="1"/>
                        <a:t>family</a:t>
                      </a:r>
                      <a:endParaRPr lang="nb-NO" baseline="0" dirty="0"/>
                    </a:p>
                    <a:p>
                      <a:endParaRPr lang="nb-NO" dirty="0"/>
                    </a:p>
                  </a:txBody>
                  <a:tcPr marL="91053" marR="91053"/>
                </a:tc>
                <a:tc>
                  <a:txBody>
                    <a:bodyPr/>
                    <a:lstStyle/>
                    <a:p>
                      <a:endParaRPr lang="nb-NO" dirty="0"/>
                    </a:p>
                    <a:p>
                      <a:r>
                        <a:rPr lang="nb-NO" dirty="0"/>
                        <a:t>30 millioner</a:t>
                      </a:r>
                    </a:p>
                  </a:txBody>
                  <a:tcPr marL="91053" marR="91053"/>
                </a:tc>
                <a:extLst>
                  <a:ext uri="{0D108BD9-81ED-4DB2-BD59-A6C34878D82A}">
                    <a16:rowId xmlns:a16="http://schemas.microsoft.com/office/drawing/2014/main" val="10001"/>
                  </a:ext>
                </a:extLst>
              </a:tr>
              <a:tr h="361183">
                <a:tc>
                  <a:txBody>
                    <a:bodyPr/>
                    <a:lstStyle/>
                    <a:p>
                      <a:r>
                        <a:rPr lang="nb-NO" dirty="0"/>
                        <a:t>Family </a:t>
                      </a:r>
                      <a:r>
                        <a:rPr lang="nb-NO" dirty="0" err="1"/>
                        <a:t>on</a:t>
                      </a:r>
                      <a:r>
                        <a:rPr lang="nb-NO" baseline="0" dirty="0"/>
                        <a:t> </a:t>
                      </a:r>
                      <a:r>
                        <a:rPr lang="nb-NO" baseline="0" dirty="0" err="1"/>
                        <a:t>benefits</a:t>
                      </a:r>
                      <a:endParaRPr lang="nb-NO" dirty="0"/>
                    </a:p>
                  </a:txBody>
                  <a:tcPr marL="91053" marR="91053"/>
                </a:tc>
                <a:tc>
                  <a:txBody>
                    <a:bodyPr/>
                    <a:lstStyle/>
                    <a:p>
                      <a:endParaRPr lang="nb-NO" dirty="0"/>
                    </a:p>
                    <a:p>
                      <a:r>
                        <a:rPr lang="nb-NO" dirty="0"/>
                        <a:t>12 millioner </a:t>
                      </a:r>
                    </a:p>
                    <a:p>
                      <a:endParaRPr lang="nb-NO" dirty="0"/>
                    </a:p>
                  </a:txBody>
                  <a:tcPr marL="91053" marR="91053"/>
                </a:tc>
                <a:extLst>
                  <a:ext uri="{0D108BD9-81ED-4DB2-BD59-A6C34878D82A}">
                    <a16:rowId xmlns:a16="http://schemas.microsoft.com/office/drawing/2014/main" val="10002"/>
                  </a:ext>
                </a:extLst>
              </a:tr>
            </a:tbl>
          </a:graphicData>
        </a:graphic>
      </p:graphicFrame>
      <p:graphicFrame>
        <p:nvGraphicFramePr>
          <p:cNvPr id="8" name="Plassholder for innhold 6"/>
          <p:cNvGraphicFramePr>
            <a:graphicFrameLocks/>
          </p:cNvGraphicFramePr>
          <p:nvPr>
            <p:extLst>
              <p:ext uri="{D42A27DB-BD31-4B8C-83A1-F6EECF244321}">
                <p14:modId xmlns:p14="http://schemas.microsoft.com/office/powerpoint/2010/main" val="3394029398"/>
              </p:ext>
            </p:extLst>
          </p:nvPr>
        </p:nvGraphicFramePr>
        <p:xfrm>
          <a:off x="6960874" y="2073299"/>
          <a:ext cx="4188907" cy="4114800"/>
        </p:xfrm>
        <a:graphic>
          <a:graphicData uri="http://schemas.openxmlformats.org/drawingml/2006/table">
            <a:tbl>
              <a:tblPr firstRow="1" bandRow="1">
                <a:tableStyleId>{5C22544A-7EE6-4342-B048-85BDC9FD1C3A}</a:tableStyleId>
              </a:tblPr>
              <a:tblGrid>
                <a:gridCol w="991751">
                  <a:extLst>
                    <a:ext uri="{9D8B030D-6E8A-4147-A177-3AD203B41FA5}">
                      <a16:colId xmlns:a16="http://schemas.microsoft.com/office/drawing/2014/main" val="20000"/>
                    </a:ext>
                  </a:extLst>
                </a:gridCol>
                <a:gridCol w="1598578">
                  <a:extLst>
                    <a:ext uri="{9D8B030D-6E8A-4147-A177-3AD203B41FA5}">
                      <a16:colId xmlns:a16="http://schemas.microsoft.com/office/drawing/2014/main" val="20001"/>
                    </a:ext>
                  </a:extLst>
                </a:gridCol>
                <a:gridCol w="1598578">
                  <a:extLst>
                    <a:ext uri="{9D8B030D-6E8A-4147-A177-3AD203B41FA5}">
                      <a16:colId xmlns:a16="http://schemas.microsoft.com/office/drawing/2014/main" val="20002"/>
                    </a:ext>
                  </a:extLst>
                </a:gridCol>
              </a:tblGrid>
              <a:tr h="785662">
                <a:tc>
                  <a:txBody>
                    <a:bodyPr/>
                    <a:lstStyle/>
                    <a:p>
                      <a:endParaRPr lang="nb-NO" dirty="0"/>
                    </a:p>
                  </a:txBody>
                  <a:tcPr marL="91053" marR="91053"/>
                </a:tc>
                <a:tc>
                  <a:txBody>
                    <a:bodyPr/>
                    <a:lstStyle/>
                    <a:p>
                      <a:r>
                        <a:rPr lang="nb-NO" sz="1600" dirty="0"/>
                        <a:t>Oppmuntrende</a:t>
                      </a:r>
                    </a:p>
                  </a:txBody>
                  <a:tcPr/>
                </a:tc>
                <a:tc>
                  <a:txBody>
                    <a:bodyPr/>
                    <a:lstStyle/>
                    <a:p>
                      <a:r>
                        <a:rPr lang="nb-NO" sz="1600" dirty="0"/>
                        <a:t>Ikke</a:t>
                      </a:r>
                    </a:p>
                    <a:p>
                      <a:r>
                        <a:rPr lang="nb-NO" sz="1600" dirty="0"/>
                        <a:t>Oppmuntrende</a:t>
                      </a:r>
                    </a:p>
                    <a:p>
                      <a:r>
                        <a:rPr lang="nb-NO" sz="1600" dirty="0"/>
                        <a:t>Eller forbud</a:t>
                      </a:r>
                    </a:p>
                  </a:txBody>
                  <a:tcPr/>
                </a:tc>
                <a:extLst>
                  <a:ext uri="{0D108BD9-81ED-4DB2-BD59-A6C34878D82A}">
                    <a16:rowId xmlns:a16="http://schemas.microsoft.com/office/drawing/2014/main" val="10000"/>
                  </a:ext>
                </a:extLst>
              </a:tr>
              <a:tr h="1132783">
                <a:tc>
                  <a:txBody>
                    <a:bodyPr/>
                    <a:lstStyle/>
                    <a:p>
                      <a:r>
                        <a:rPr lang="nb-NO" dirty="0"/>
                        <a:t>Professional </a:t>
                      </a:r>
                      <a:r>
                        <a:rPr lang="nb-NO" dirty="0" err="1"/>
                        <a:t>family</a:t>
                      </a:r>
                      <a:endParaRPr lang="nb-NO" dirty="0"/>
                    </a:p>
                    <a:p>
                      <a:endParaRPr lang="nb-NO" dirty="0"/>
                    </a:p>
                  </a:txBody>
                  <a:tcPr marL="91053" marR="91053"/>
                </a:tc>
                <a:tc>
                  <a:txBody>
                    <a:bodyPr/>
                    <a:lstStyle/>
                    <a:p>
                      <a:endParaRPr lang="nb-NO" dirty="0"/>
                    </a:p>
                    <a:p>
                      <a:r>
                        <a:rPr lang="nb-NO" dirty="0"/>
                        <a:t>166,000</a:t>
                      </a:r>
                    </a:p>
                  </a:txBody>
                  <a:tcPr/>
                </a:tc>
                <a:tc>
                  <a:txBody>
                    <a:bodyPr/>
                    <a:lstStyle/>
                    <a:p>
                      <a:endParaRPr lang="nb-NO" dirty="0"/>
                    </a:p>
                    <a:p>
                      <a:r>
                        <a:rPr lang="nb-NO" dirty="0"/>
                        <a:t>26,000</a:t>
                      </a:r>
                    </a:p>
                  </a:txBody>
                  <a:tcPr/>
                </a:tc>
                <a:extLst>
                  <a:ext uri="{0D108BD9-81ED-4DB2-BD59-A6C34878D82A}">
                    <a16:rowId xmlns:a16="http://schemas.microsoft.com/office/drawing/2014/main" val="10001"/>
                  </a:ext>
                </a:extLst>
              </a:tr>
              <a:tr h="1132783">
                <a:tc>
                  <a:txBody>
                    <a:bodyPr/>
                    <a:lstStyle/>
                    <a:p>
                      <a:r>
                        <a:rPr lang="nb-NO" dirty="0" err="1"/>
                        <a:t>Working</a:t>
                      </a:r>
                      <a:r>
                        <a:rPr lang="nb-NO" baseline="0" dirty="0"/>
                        <a:t> </a:t>
                      </a:r>
                      <a:r>
                        <a:rPr lang="nb-NO" baseline="0" dirty="0" err="1"/>
                        <a:t>class</a:t>
                      </a:r>
                      <a:r>
                        <a:rPr lang="nb-NO" baseline="0" dirty="0"/>
                        <a:t> </a:t>
                      </a:r>
                      <a:r>
                        <a:rPr lang="nb-NO" baseline="0" dirty="0" err="1"/>
                        <a:t>family</a:t>
                      </a:r>
                      <a:endParaRPr lang="nb-NO" baseline="0" dirty="0"/>
                    </a:p>
                    <a:p>
                      <a:endParaRPr lang="nb-NO" baseline="0" dirty="0"/>
                    </a:p>
                  </a:txBody>
                  <a:tcPr marL="91053" marR="91053"/>
                </a:tc>
                <a:tc>
                  <a:txBody>
                    <a:bodyPr/>
                    <a:lstStyle/>
                    <a:p>
                      <a:endParaRPr lang="nb-NO" dirty="0"/>
                    </a:p>
                    <a:p>
                      <a:r>
                        <a:rPr lang="nb-NO" dirty="0"/>
                        <a:t>62,000</a:t>
                      </a:r>
                    </a:p>
                  </a:txBody>
                  <a:tcPr/>
                </a:tc>
                <a:tc>
                  <a:txBody>
                    <a:bodyPr/>
                    <a:lstStyle/>
                    <a:p>
                      <a:endParaRPr lang="nb-NO" dirty="0"/>
                    </a:p>
                    <a:p>
                      <a:r>
                        <a:rPr lang="nb-NO" dirty="0"/>
                        <a:t>36,000</a:t>
                      </a:r>
                    </a:p>
                  </a:txBody>
                  <a:tcPr/>
                </a:tc>
                <a:extLst>
                  <a:ext uri="{0D108BD9-81ED-4DB2-BD59-A6C34878D82A}">
                    <a16:rowId xmlns:a16="http://schemas.microsoft.com/office/drawing/2014/main" val="10002"/>
                  </a:ext>
                </a:extLst>
              </a:tr>
              <a:tr h="875452">
                <a:tc>
                  <a:txBody>
                    <a:bodyPr/>
                    <a:lstStyle/>
                    <a:p>
                      <a:r>
                        <a:rPr lang="nb-NO" dirty="0"/>
                        <a:t>Family </a:t>
                      </a:r>
                      <a:r>
                        <a:rPr lang="nb-NO" dirty="0" err="1"/>
                        <a:t>on</a:t>
                      </a:r>
                      <a:r>
                        <a:rPr lang="nb-NO" baseline="0" dirty="0"/>
                        <a:t> </a:t>
                      </a:r>
                      <a:r>
                        <a:rPr lang="nb-NO" baseline="0" dirty="0" err="1"/>
                        <a:t>benefits</a:t>
                      </a:r>
                      <a:endParaRPr lang="nb-NO" baseline="0" dirty="0"/>
                    </a:p>
                  </a:txBody>
                  <a:tcPr marL="91053" marR="91053"/>
                </a:tc>
                <a:tc>
                  <a:txBody>
                    <a:bodyPr/>
                    <a:lstStyle/>
                    <a:p>
                      <a:endParaRPr lang="nb-NO" dirty="0"/>
                    </a:p>
                    <a:p>
                      <a:r>
                        <a:rPr lang="nb-NO" dirty="0"/>
                        <a:t>26,000</a:t>
                      </a:r>
                    </a:p>
                  </a:txBody>
                  <a:tcPr/>
                </a:tc>
                <a:tc>
                  <a:txBody>
                    <a:bodyPr/>
                    <a:lstStyle/>
                    <a:p>
                      <a:endParaRPr lang="nb-NO" dirty="0"/>
                    </a:p>
                    <a:p>
                      <a:r>
                        <a:rPr lang="nb-NO" dirty="0"/>
                        <a:t>57,000</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94981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F3D8C591-348E-4B20-8296-27D8FC7B7F98}"/>
              </a:ext>
            </a:extLst>
          </p:cNvPr>
          <p:cNvSpPr txBox="1"/>
          <p:nvPr/>
        </p:nvSpPr>
        <p:spPr>
          <a:xfrm>
            <a:off x="1743740" y="2626241"/>
            <a:ext cx="9271590" cy="707886"/>
          </a:xfrm>
          <a:prstGeom prst="rect">
            <a:avLst/>
          </a:prstGeom>
          <a:noFill/>
        </p:spPr>
        <p:txBody>
          <a:bodyPr wrap="square">
            <a:spAutoFit/>
          </a:bodyPr>
          <a:lstStyle/>
          <a:p>
            <a:pPr>
              <a:spcBef>
                <a:spcPct val="50000"/>
              </a:spcBef>
            </a:pPr>
            <a:r>
              <a:rPr lang="en-US" altLang="nb-NO" sz="2000" dirty="0"/>
              <a:t>“The system of education has a chance of becoming egalitarian only if the existing differences are recognized, without being treated as irreversible” (Hasan, 1989: 87).</a:t>
            </a:r>
            <a:r>
              <a:rPr lang="es-ES" altLang="nb-NO" sz="2000" dirty="0"/>
              <a:t> </a:t>
            </a:r>
          </a:p>
        </p:txBody>
      </p:sp>
    </p:spTree>
    <p:extLst>
      <p:ext uri="{BB962C8B-B14F-4D97-AF65-F5344CB8AC3E}">
        <p14:creationId xmlns:p14="http://schemas.microsoft.com/office/powerpoint/2010/main" val="1546039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C44DA5F1-E60E-4290-BF88-12B728421C27}"/>
              </a:ext>
            </a:extLst>
          </p:cNvPr>
          <p:cNvSpPr txBox="1"/>
          <p:nvPr/>
        </p:nvSpPr>
        <p:spPr>
          <a:xfrm>
            <a:off x="1637029" y="2228671"/>
            <a:ext cx="8917941" cy="1200329"/>
          </a:xfrm>
          <a:prstGeom prst="rect">
            <a:avLst/>
          </a:prstGeom>
          <a:noFill/>
        </p:spPr>
        <p:txBody>
          <a:bodyPr wrap="square">
            <a:spAutoFit/>
          </a:bodyPr>
          <a:lstStyle/>
          <a:p>
            <a:pPr algn="just"/>
            <a:r>
              <a:rPr lang="en-GB" altLang="nb-NO" sz="1800" dirty="0"/>
              <a:t>" A city will be an educating city when it can recognize, exercise and develop an educating function in addition to its traditional economic, social, political functions and the provision of services. The educating city must accept as a goal and a responsibility the education, advancement  and development of all its </a:t>
            </a:r>
            <a:r>
              <a:rPr lang="en-GB" altLang="nb-NO" sz="1800"/>
              <a:t>inhabitants” (Bernstein 1990)</a:t>
            </a:r>
            <a:endParaRPr lang="es-ES" altLang="nb-NO" sz="1800" dirty="0"/>
          </a:p>
        </p:txBody>
      </p:sp>
    </p:spTree>
    <p:extLst>
      <p:ext uri="{BB962C8B-B14F-4D97-AF65-F5344CB8AC3E}">
        <p14:creationId xmlns:p14="http://schemas.microsoft.com/office/powerpoint/2010/main" val="1993019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2A7C03AF-2AAF-42EB-AD07-C1854D4B8896}"/>
              </a:ext>
            </a:extLst>
          </p:cNvPr>
          <p:cNvSpPr txBox="1"/>
          <p:nvPr/>
        </p:nvSpPr>
        <p:spPr>
          <a:xfrm>
            <a:off x="695325" y="897753"/>
            <a:ext cx="3635046" cy="752917"/>
          </a:xfrm>
          <a:prstGeom prst="rect">
            <a:avLst/>
          </a:prstGeom>
        </p:spPr>
        <p:txBody>
          <a:bodyPr vert="horz" lIns="91440" tIns="45720" rIns="91440" bIns="45720" rtlCol="0" anchor="t">
            <a:normAutofit/>
          </a:bodyPr>
          <a:lstStyle/>
          <a:p>
            <a:pPr>
              <a:spcBef>
                <a:spcPct val="0"/>
              </a:spcBef>
              <a:spcAft>
                <a:spcPts val="600"/>
              </a:spcAft>
            </a:pPr>
            <a:r>
              <a:rPr lang="en-US" sz="3200" b="1" kern="1200" cap="all" spc="30" baseline="0">
                <a:solidFill>
                  <a:schemeClr val="tx1"/>
                </a:solidFill>
                <a:latin typeface="+mj-lt"/>
                <a:ea typeface="+mj-ea"/>
                <a:cs typeface="+mj-cs"/>
              </a:rPr>
              <a:t>Sluttkommentar</a:t>
            </a:r>
          </a:p>
        </p:txBody>
      </p:sp>
      <p:sp>
        <p:nvSpPr>
          <p:cNvPr id="208898" name="Text Box 2">
            <a:extLst>
              <a:ext uri="{FF2B5EF4-FFF2-40B4-BE49-F238E27FC236}">
                <a16:creationId xmlns:a16="http://schemas.microsoft.com/office/drawing/2014/main" id="{7BAE682B-A1AC-4600-AD21-86985FE182B8}"/>
              </a:ext>
            </a:extLst>
          </p:cNvPr>
          <p:cNvSpPr txBox="1">
            <a:spLocks noChangeArrowheads="1"/>
          </p:cNvSpPr>
          <p:nvPr/>
        </p:nvSpPr>
        <p:spPr bwMode="auto">
          <a:xfrm>
            <a:off x="695325" y="1650670"/>
            <a:ext cx="3587668" cy="45596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fontScale="92500"/>
          </a:bodyPr>
          <a:lstStyle/>
          <a:p>
            <a:pPr marL="342900" indent="-228600">
              <a:lnSpc>
                <a:spcPct val="110000"/>
              </a:lnSpc>
              <a:spcAft>
                <a:spcPts val="600"/>
              </a:spcAft>
              <a:buFont typeface="Arial" panose="020B0604020202020204" pitchFamily="34" charset="0"/>
              <a:buChar char="•"/>
            </a:pPr>
            <a:r>
              <a:rPr lang="en-US" altLang="nb-NO" sz="1500"/>
              <a:t>Argumentet for å bringe inn språkkoder er at vi blir bedre i stand til å tilrettelegge undervisningen for alle elever hvis vi er klar over ulikhetene. </a:t>
            </a:r>
          </a:p>
          <a:p>
            <a:pPr marL="342900" indent="-342900" algn="just">
              <a:buFont typeface="Arial" panose="020B0604020202020204" pitchFamily="34" charset="0"/>
              <a:buChar char="•"/>
            </a:pPr>
            <a:r>
              <a:rPr lang="en-GB" altLang="nb-NO" sz="1600"/>
              <a:t>Undervisning er ofte lærerstyrt, og skolekunnskap klassifiseres fra hverdagskunnskap. </a:t>
            </a:r>
          </a:p>
          <a:p>
            <a:pPr marL="342900" indent="-342900" algn="just">
              <a:buFont typeface="Arial" panose="020B0604020202020204" pitchFamily="34" charset="0"/>
              <a:buChar char="•"/>
            </a:pPr>
            <a:endParaRPr lang="en-GB" altLang="nb-NO" sz="1600"/>
          </a:p>
          <a:p>
            <a:pPr marL="342900" indent="-342900" algn="just">
              <a:buFont typeface="Arial" panose="020B0604020202020204" pitchFamily="34" charset="0"/>
              <a:buChar char="•"/>
            </a:pPr>
            <a:r>
              <a:rPr lang="en-GB" altLang="nb-NO" sz="1600"/>
              <a:t>Til tross for idealer om erfaringsbasert læring, representerer skolen fortsatt en akademisk middelklassekultur. </a:t>
            </a:r>
            <a:endParaRPr lang="en-US" altLang="nb-NO" sz="1500"/>
          </a:p>
          <a:p>
            <a:pPr indent="-228600">
              <a:lnSpc>
                <a:spcPct val="110000"/>
              </a:lnSpc>
              <a:spcAft>
                <a:spcPts val="600"/>
              </a:spcAft>
              <a:buFont typeface="Arial" panose="020B0604020202020204" pitchFamily="34" charset="0"/>
              <a:buChar char="•"/>
            </a:pPr>
            <a:endParaRPr lang="en-US" altLang="nb-NO" sz="1500"/>
          </a:p>
          <a:p>
            <a:pPr marL="342900" indent="-228600">
              <a:lnSpc>
                <a:spcPct val="110000"/>
              </a:lnSpc>
              <a:spcAft>
                <a:spcPts val="600"/>
              </a:spcAft>
              <a:buFont typeface="Arial" panose="020B0604020202020204" pitchFamily="34" charset="0"/>
              <a:buChar char="•"/>
            </a:pPr>
            <a:r>
              <a:rPr lang="en-US" altLang="nb-NO" sz="1500"/>
              <a:t>Svakere klassifisering mellom det elevene lærer på skolen og </a:t>
            </a:r>
            <a:r>
              <a:rPr lang="en-US" altLang="nb-NO" sz="1500" i="1"/>
              <a:t>egne erfaringer </a:t>
            </a:r>
            <a:r>
              <a:rPr lang="en-US" altLang="nb-NO" sz="1500"/>
              <a:t>vil kunne lette læringsprosessen for alle elevgrupper, spesielt elever fra ikke-akademiske hjem. </a:t>
            </a:r>
          </a:p>
        </p:txBody>
      </p:sp>
      <p:pic>
        <p:nvPicPr>
          <p:cNvPr id="5" name="Bilde 4" descr="Barn som holder hånden opp">
            <a:extLst>
              <a:ext uri="{FF2B5EF4-FFF2-40B4-BE49-F238E27FC236}">
                <a16:creationId xmlns:a16="http://schemas.microsoft.com/office/drawing/2014/main" id="{607B75E0-F8BF-45F6-8070-9B256F865931}"/>
              </a:ext>
            </a:extLst>
          </p:cNvPr>
          <p:cNvPicPr>
            <a:picLocks noChangeAspect="1"/>
          </p:cNvPicPr>
          <p:nvPr/>
        </p:nvPicPr>
        <p:blipFill rotWithShape="1">
          <a:blip r:embed="rId2">
            <a:extLst>
              <a:ext uri="{28A0092B-C50C-407E-A947-70E740481C1C}">
                <a14:useLocalDpi xmlns:a14="http://schemas.microsoft.com/office/drawing/2010/main" val="0"/>
              </a:ext>
            </a:extLst>
          </a:blip>
          <a:srcRect l="15335" r="4717" b="1"/>
          <a:stretch/>
        </p:blipFill>
        <p:spPr>
          <a:xfrm>
            <a:off x="4876800" y="729615"/>
            <a:ext cx="6515100" cy="5398770"/>
          </a:xfrm>
          <a:prstGeom prst="rect">
            <a:avLst/>
          </a:prstGeom>
        </p:spPr>
      </p:pic>
      <p:sp>
        <p:nvSpPr>
          <p:cNvPr id="4" name="Plassholder for lysbildenummer 3">
            <a:extLst>
              <a:ext uri="{FF2B5EF4-FFF2-40B4-BE49-F238E27FC236}">
                <a16:creationId xmlns:a16="http://schemas.microsoft.com/office/drawing/2014/main" id="{738DF504-DBC2-43FA-B5D5-8CDDFECA3743}"/>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A60E2636-4392-4B21-9F05-39C09024FFFE}" type="slidenum">
              <a:rPr lang="en-US" altLang="nb-NO"/>
              <a:pPr>
                <a:lnSpc>
                  <a:spcPct val="90000"/>
                </a:lnSpc>
                <a:spcAft>
                  <a:spcPts val="600"/>
                </a:spcAft>
              </a:pPr>
              <a:t>36</a:t>
            </a:fld>
            <a:endParaRPr lang="en-US" altLang="nb-NO"/>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C5A2D0-FBB8-4CD7-81E3-6B4ECEC9EE6E}"/>
              </a:ext>
            </a:extLst>
          </p:cNvPr>
          <p:cNvSpPr>
            <a:spLocks noGrp="1"/>
          </p:cNvSpPr>
          <p:nvPr>
            <p:ph type="title"/>
          </p:nvPr>
        </p:nvSpPr>
        <p:spPr>
          <a:xfrm>
            <a:off x="695326" y="910667"/>
            <a:ext cx="3422541" cy="2042138"/>
          </a:xfrm>
        </p:spPr>
        <p:txBody>
          <a:bodyPr>
            <a:normAutofit/>
          </a:bodyPr>
          <a:lstStyle/>
          <a:p>
            <a:r>
              <a:rPr lang="nb-NO" sz="3200"/>
              <a:t>Teorien om Språkkoder</a:t>
            </a:r>
          </a:p>
        </p:txBody>
      </p:sp>
      <p:pic>
        <p:nvPicPr>
          <p:cNvPr id="17" name="Bilde 16" descr="Foreldre som spiller med barn">
            <a:extLst>
              <a:ext uri="{FF2B5EF4-FFF2-40B4-BE49-F238E27FC236}">
                <a16:creationId xmlns:a16="http://schemas.microsoft.com/office/drawing/2014/main" id="{A18312FF-D158-45B5-B162-1520EBD110CA}"/>
              </a:ext>
            </a:extLst>
          </p:cNvPr>
          <p:cNvPicPr>
            <a:picLocks noChangeAspect="1"/>
          </p:cNvPicPr>
          <p:nvPr/>
        </p:nvPicPr>
        <p:blipFill rotWithShape="1">
          <a:blip r:embed="rId2">
            <a:extLst>
              <a:ext uri="{28A0092B-C50C-407E-A947-70E740481C1C}">
                <a14:useLocalDpi xmlns:a14="http://schemas.microsoft.com/office/drawing/2010/main" val="0"/>
              </a:ext>
            </a:extLst>
          </a:blip>
          <a:srcRect l="7890" r="6934" b="5"/>
          <a:stretch/>
        </p:blipFill>
        <p:spPr>
          <a:xfrm>
            <a:off x="6095999" y="131301"/>
            <a:ext cx="3271728" cy="2819390"/>
          </a:xfrm>
          <a:prstGeom prst="rect">
            <a:avLst/>
          </a:prstGeom>
        </p:spPr>
      </p:pic>
      <p:pic>
        <p:nvPicPr>
          <p:cNvPr id="13" name="Bilde 12" descr="Nærbilde av et trykt kretskort">
            <a:extLst>
              <a:ext uri="{FF2B5EF4-FFF2-40B4-BE49-F238E27FC236}">
                <a16:creationId xmlns:a16="http://schemas.microsoft.com/office/drawing/2014/main" id="{C2B168DA-67E6-4831-80B3-1F78C00C77D7}"/>
              </a:ext>
            </a:extLst>
          </p:cNvPr>
          <p:cNvPicPr>
            <a:picLocks noChangeAspect="1"/>
          </p:cNvPicPr>
          <p:nvPr/>
        </p:nvPicPr>
        <p:blipFill rotWithShape="1">
          <a:blip r:embed="rId3">
            <a:extLst>
              <a:ext uri="{28A0092B-C50C-407E-A947-70E740481C1C}">
                <a14:useLocalDpi xmlns:a14="http://schemas.microsoft.com/office/drawing/2010/main" val="0"/>
              </a:ext>
            </a:extLst>
          </a:blip>
          <a:srcRect l="10261" r="1733" b="5"/>
          <a:stretch/>
        </p:blipFill>
        <p:spPr>
          <a:xfrm>
            <a:off x="9418919" y="131300"/>
            <a:ext cx="2563117" cy="2819390"/>
          </a:xfrm>
          <a:prstGeom prst="rect">
            <a:avLst/>
          </a:prstGeom>
        </p:spPr>
      </p:pic>
      <p:pic>
        <p:nvPicPr>
          <p:cNvPr id="11" name="Bilde 10" descr="Verktøy for konstruksjon av arbeid">
            <a:extLst>
              <a:ext uri="{FF2B5EF4-FFF2-40B4-BE49-F238E27FC236}">
                <a16:creationId xmlns:a16="http://schemas.microsoft.com/office/drawing/2014/main" id="{D2D824A1-819B-409A-AE4C-4FD34AF1926D}"/>
              </a:ext>
            </a:extLst>
          </p:cNvPr>
          <p:cNvPicPr>
            <a:picLocks noChangeAspect="1"/>
          </p:cNvPicPr>
          <p:nvPr/>
        </p:nvPicPr>
        <p:blipFill rotWithShape="1">
          <a:blip r:embed="rId4">
            <a:extLst>
              <a:ext uri="{28A0092B-C50C-407E-A947-70E740481C1C}">
                <a14:useLocalDpi xmlns:a14="http://schemas.microsoft.com/office/drawing/2010/main" val="0"/>
              </a:ext>
            </a:extLst>
          </a:blip>
          <a:srcRect t="8645" b="8645"/>
          <a:stretch/>
        </p:blipFill>
        <p:spPr>
          <a:xfrm>
            <a:off x="6096000" y="3048000"/>
            <a:ext cx="5886036" cy="3581400"/>
          </a:xfrm>
          <a:prstGeom prst="rect">
            <a:avLst/>
          </a:prstGeom>
        </p:spPr>
      </p:pic>
      <p:graphicFrame>
        <p:nvGraphicFramePr>
          <p:cNvPr id="5" name="Plassholder for innhold 2">
            <a:extLst>
              <a:ext uri="{FF2B5EF4-FFF2-40B4-BE49-F238E27FC236}">
                <a16:creationId xmlns:a16="http://schemas.microsoft.com/office/drawing/2014/main" id="{17A0B577-00CC-4AA9-907E-4083E5F0273D}"/>
              </a:ext>
            </a:extLst>
          </p:cNvPr>
          <p:cNvGraphicFramePr>
            <a:graphicFrameLocks noGrp="1"/>
          </p:cNvGraphicFramePr>
          <p:nvPr>
            <p:ph idx="1"/>
            <p:extLst>
              <p:ext uri="{D42A27DB-BD31-4B8C-83A1-F6EECF244321}">
                <p14:modId xmlns:p14="http://schemas.microsoft.com/office/powerpoint/2010/main" val="2095338682"/>
              </p:ext>
            </p:extLst>
          </p:nvPr>
        </p:nvGraphicFramePr>
        <p:xfrm>
          <a:off x="695325" y="2095500"/>
          <a:ext cx="4285749" cy="39903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Grafikk 18" descr="Pil: krumming mot klokken med heldekkende fyll">
            <a:extLst>
              <a:ext uri="{FF2B5EF4-FFF2-40B4-BE49-F238E27FC236}">
                <a16:creationId xmlns:a16="http://schemas.microsoft.com/office/drawing/2014/main" id="{7E83D01B-E65F-4081-ACAB-263E4B53744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18920" y="2590800"/>
            <a:ext cx="914400" cy="914400"/>
          </a:xfrm>
          <a:prstGeom prst="rect">
            <a:avLst/>
          </a:prstGeom>
        </p:spPr>
      </p:pic>
      <p:pic>
        <p:nvPicPr>
          <p:cNvPr id="21" name="Grafikk 20" descr="Pil: rett med heldekkende fyll">
            <a:extLst>
              <a:ext uri="{FF2B5EF4-FFF2-40B4-BE49-F238E27FC236}">
                <a16:creationId xmlns:a16="http://schemas.microsoft.com/office/drawing/2014/main" id="{912E88DD-6F7B-45E3-A243-9F8E18BF7D4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33928" y="1181100"/>
            <a:ext cx="914400" cy="914400"/>
          </a:xfrm>
          <a:prstGeom prst="rect">
            <a:avLst/>
          </a:prstGeom>
        </p:spPr>
      </p:pic>
    </p:spTree>
    <p:extLst>
      <p:ext uri="{BB962C8B-B14F-4D97-AF65-F5344CB8AC3E}">
        <p14:creationId xmlns:p14="http://schemas.microsoft.com/office/powerpoint/2010/main" val="1741750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6">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571CDC5-04A0-41AC-8DD6-FAD4B3375979}"/>
              </a:ext>
            </a:extLst>
          </p:cNvPr>
          <p:cNvSpPr>
            <a:spLocks noGrp="1"/>
          </p:cNvSpPr>
          <p:nvPr>
            <p:ph type="title"/>
          </p:nvPr>
        </p:nvSpPr>
        <p:spPr>
          <a:xfrm>
            <a:off x="5604846" y="860615"/>
            <a:ext cx="5922279" cy="1272986"/>
          </a:xfrm>
        </p:spPr>
        <p:txBody>
          <a:bodyPr>
            <a:normAutofit/>
          </a:bodyPr>
          <a:lstStyle/>
          <a:p>
            <a:pPr>
              <a:lnSpc>
                <a:spcPct val="90000"/>
              </a:lnSpc>
            </a:pPr>
            <a:r>
              <a:rPr lang="nb-NO" sz="2800"/>
              <a:t>Kode = regulerende prinsipp som styrer vår kommunikasjonspraksis</a:t>
            </a:r>
          </a:p>
        </p:txBody>
      </p:sp>
      <p:pic>
        <p:nvPicPr>
          <p:cNvPr id="14" name="Picture 13" descr="Many question marks on black background">
            <a:extLst>
              <a:ext uri="{FF2B5EF4-FFF2-40B4-BE49-F238E27FC236}">
                <a16:creationId xmlns:a16="http://schemas.microsoft.com/office/drawing/2014/main" id="{83942702-88F2-4B90-96FF-C37DBC2FBF7E}"/>
              </a:ext>
            </a:extLst>
          </p:cNvPr>
          <p:cNvPicPr>
            <a:picLocks noChangeAspect="1"/>
          </p:cNvPicPr>
          <p:nvPr/>
        </p:nvPicPr>
        <p:blipFill rotWithShape="1">
          <a:blip r:embed="rId2"/>
          <a:srcRect l="56736"/>
          <a:stretch/>
        </p:blipFill>
        <p:spPr>
          <a:xfrm>
            <a:off x="20" y="-17929"/>
            <a:ext cx="4876780" cy="6875929"/>
          </a:xfrm>
          <a:prstGeom prst="rect">
            <a:avLst/>
          </a:prstGeom>
        </p:spPr>
      </p:pic>
      <p:cxnSp>
        <p:nvCxnSpPr>
          <p:cNvPr id="34" name="Straight Connector 28">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59C4D81-ABA2-4356-9800-02CC786054EC}"/>
              </a:ext>
            </a:extLst>
          </p:cNvPr>
          <p:cNvSpPr>
            <a:spLocks noGrp="1"/>
          </p:cNvSpPr>
          <p:nvPr>
            <p:ph idx="1"/>
          </p:nvPr>
        </p:nvSpPr>
        <p:spPr>
          <a:xfrm>
            <a:off x="5566943" y="2133600"/>
            <a:ext cx="6005933" cy="3774464"/>
          </a:xfrm>
        </p:spPr>
        <p:txBody>
          <a:bodyPr>
            <a:normAutofit/>
          </a:bodyPr>
          <a:lstStyle/>
          <a:p>
            <a:endParaRPr lang="nb-NO" dirty="0"/>
          </a:p>
          <a:p>
            <a:r>
              <a:rPr lang="nb-NO" i="1" dirty="0"/>
              <a:t>«A </a:t>
            </a:r>
            <a:r>
              <a:rPr lang="nb-NO" i="1" dirty="0" err="1"/>
              <a:t>code</a:t>
            </a:r>
            <a:r>
              <a:rPr lang="nb-NO" i="1" dirty="0"/>
              <a:t> is a </a:t>
            </a:r>
            <a:r>
              <a:rPr lang="nb-NO" i="1" dirty="0" err="1"/>
              <a:t>regulative</a:t>
            </a:r>
            <a:r>
              <a:rPr lang="nb-NO" i="1" dirty="0"/>
              <a:t> </a:t>
            </a:r>
            <a:r>
              <a:rPr lang="nb-NO" i="1" dirty="0" err="1"/>
              <a:t>principle</a:t>
            </a:r>
            <a:r>
              <a:rPr lang="nb-NO" i="1" dirty="0"/>
              <a:t>, </a:t>
            </a:r>
            <a:r>
              <a:rPr lang="nb-NO" i="1" dirty="0" err="1"/>
              <a:t>tacitly</a:t>
            </a:r>
            <a:r>
              <a:rPr lang="nb-NO" i="1" dirty="0"/>
              <a:t> </a:t>
            </a:r>
            <a:r>
              <a:rPr lang="nb-NO" i="1" dirty="0" err="1"/>
              <a:t>aquired</a:t>
            </a:r>
            <a:r>
              <a:rPr lang="nb-NO" i="1" dirty="0"/>
              <a:t>, </a:t>
            </a:r>
            <a:r>
              <a:rPr lang="nb-NO" i="1" dirty="0" err="1"/>
              <a:t>which</a:t>
            </a:r>
            <a:r>
              <a:rPr lang="nb-NO" i="1" dirty="0"/>
              <a:t> </a:t>
            </a:r>
            <a:r>
              <a:rPr lang="nb-NO" i="1" dirty="0" err="1"/>
              <a:t>selects</a:t>
            </a:r>
            <a:r>
              <a:rPr lang="nb-NO" i="1" dirty="0"/>
              <a:t> and </a:t>
            </a:r>
            <a:r>
              <a:rPr lang="nb-NO" i="1" dirty="0" err="1"/>
              <a:t>integrates</a:t>
            </a:r>
            <a:r>
              <a:rPr lang="nb-NO" i="1" dirty="0"/>
              <a:t> relevant </a:t>
            </a:r>
            <a:r>
              <a:rPr lang="nb-NO" i="1" dirty="0" err="1"/>
              <a:t>meanings</a:t>
            </a:r>
            <a:r>
              <a:rPr lang="nb-NO" i="1" dirty="0"/>
              <a:t>, </a:t>
            </a:r>
            <a:r>
              <a:rPr lang="nb-NO" i="1" dirty="0" err="1"/>
              <a:t>the</a:t>
            </a:r>
            <a:r>
              <a:rPr lang="nb-NO" i="1" dirty="0"/>
              <a:t> forms </a:t>
            </a:r>
            <a:r>
              <a:rPr lang="nb-NO" i="1" dirty="0" err="1"/>
              <a:t>of</a:t>
            </a:r>
            <a:r>
              <a:rPr lang="nb-NO" i="1" dirty="0"/>
              <a:t> </a:t>
            </a:r>
            <a:r>
              <a:rPr lang="nb-NO" i="1" dirty="0" err="1"/>
              <a:t>their</a:t>
            </a:r>
            <a:r>
              <a:rPr lang="nb-NO" i="1" dirty="0"/>
              <a:t> </a:t>
            </a:r>
            <a:r>
              <a:rPr lang="nb-NO" i="1" dirty="0" err="1"/>
              <a:t>realization</a:t>
            </a:r>
            <a:r>
              <a:rPr lang="nb-NO" i="1" dirty="0"/>
              <a:t> and </a:t>
            </a:r>
            <a:r>
              <a:rPr lang="nb-NO" i="1" dirty="0" err="1"/>
              <a:t>evoking</a:t>
            </a:r>
            <a:r>
              <a:rPr lang="nb-NO" i="1" dirty="0"/>
              <a:t> </a:t>
            </a:r>
            <a:r>
              <a:rPr lang="nb-NO" i="1" dirty="0" err="1"/>
              <a:t>contexts</a:t>
            </a:r>
            <a:r>
              <a:rPr lang="nb-NO" i="1" dirty="0"/>
              <a:t>.»</a:t>
            </a:r>
          </a:p>
          <a:p>
            <a:pPr marL="0" indent="0">
              <a:buNone/>
            </a:pPr>
            <a:endParaRPr lang="nb-NO" dirty="0"/>
          </a:p>
        </p:txBody>
      </p:sp>
      <p:cxnSp>
        <p:nvCxnSpPr>
          <p:cNvPr id="35" name="Straight Connector 30">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921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14B6FC-9AE6-45E6-8A05-36A99FC9E4D4}"/>
              </a:ext>
            </a:extLst>
          </p:cNvPr>
          <p:cNvSpPr>
            <a:spLocks noGrp="1"/>
          </p:cNvSpPr>
          <p:nvPr>
            <p:ph type="title"/>
          </p:nvPr>
        </p:nvSpPr>
        <p:spPr>
          <a:xfrm>
            <a:off x="694111" y="909638"/>
            <a:ext cx="5933795" cy="457196"/>
          </a:xfrm>
        </p:spPr>
        <p:txBody>
          <a:bodyPr vert="horz" lIns="91440" tIns="45720" rIns="91440" bIns="45720" rtlCol="0" anchor="t">
            <a:normAutofit fontScale="90000"/>
          </a:bodyPr>
          <a:lstStyle/>
          <a:p>
            <a:pPr>
              <a:lnSpc>
                <a:spcPct val="90000"/>
              </a:lnSpc>
            </a:pPr>
            <a:br>
              <a:rPr lang="nb-NO" sz="2400"/>
            </a:br>
            <a:r>
              <a:rPr lang="en-US" sz="2200" kern="1200" cap="all" spc="30" baseline="0">
                <a:solidFill>
                  <a:schemeClr val="tx1"/>
                </a:solidFill>
                <a:latin typeface="+mj-lt"/>
                <a:ea typeface="+mj-ea"/>
                <a:cs typeface="+mj-cs"/>
              </a:rPr>
              <a:t>Materialbasen--)------)----)----</a:t>
            </a:r>
            <a:r>
              <a:rPr lang="en-US" sz="2200" kern="1200" cap="all" spc="30" baseline="0" err="1">
                <a:solidFill>
                  <a:schemeClr val="tx1"/>
                </a:solidFill>
                <a:latin typeface="+mj-lt"/>
                <a:ea typeface="+mj-ea"/>
                <a:cs typeface="+mj-cs"/>
              </a:rPr>
              <a:t>kunnskapen</a:t>
            </a:r>
            <a:br>
              <a:rPr lang="en-US" sz="2200" kern="1200" cap="all" spc="30" baseline="0">
                <a:solidFill>
                  <a:schemeClr val="tx1"/>
                </a:solidFill>
                <a:latin typeface="+mj-lt"/>
                <a:ea typeface="+mj-ea"/>
                <a:cs typeface="+mj-cs"/>
              </a:rPr>
            </a:br>
            <a:br>
              <a:rPr lang="en-US" sz="2200" kern="1200" cap="all" spc="30" baseline="0">
                <a:solidFill>
                  <a:schemeClr val="tx1"/>
                </a:solidFill>
                <a:latin typeface="+mj-lt"/>
                <a:ea typeface="+mj-ea"/>
                <a:cs typeface="+mj-cs"/>
              </a:rPr>
            </a:br>
            <a:endParaRPr lang="en-US" sz="2200" kern="1200" cap="all" spc="30" baseline="0">
              <a:solidFill>
                <a:schemeClr val="tx1"/>
              </a:solidFill>
              <a:latin typeface="+mj-lt"/>
              <a:ea typeface="+mj-ea"/>
              <a:cs typeface="+mj-cs"/>
            </a:endParaRPr>
          </a:p>
        </p:txBody>
      </p:sp>
      <p:sp>
        <p:nvSpPr>
          <p:cNvPr id="3" name="TekstSylinder 2">
            <a:extLst>
              <a:ext uri="{FF2B5EF4-FFF2-40B4-BE49-F238E27FC236}">
                <a16:creationId xmlns:a16="http://schemas.microsoft.com/office/drawing/2014/main" id="{07133C71-A7AD-4F6E-A3AA-9BE2AFE4B916}"/>
              </a:ext>
            </a:extLst>
          </p:cNvPr>
          <p:cNvSpPr txBox="1"/>
          <p:nvPr/>
        </p:nvSpPr>
        <p:spPr>
          <a:xfrm>
            <a:off x="693691" y="1964753"/>
            <a:ext cx="5927818" cy="3671888"/>
          </a:xfrm>
          <a:prstGeom prst="rect">
            <a:avLst/>
          </a:prstGeom>
        </p:spPr>
        <p:txBody>
          <a:bodyPr vert="horz" lIns="91440" tIns="45720" rIns="91440" bIns="45720" rtlCol="0">
            <a:noAutofit/>
          </a:bodyPr>
          <a:lstStyle/>
          <a:p>
            <a:pPr indent="-228600">
              <a:lnSpc>
                <a:spcPct val="110000"/>
              </a:lnSpc>
              <a:spcAft>
                <a:spcPts val="600"/>
              </a:spcAft>
              <a:buFont typeface="Arial" panose="020B0604020202020204" pitchFamily="34" charset="0"/>
              <a:buChar char="•"/>
            </a:pPr>
            <a:r>
              <a:rPr lang="en-US" sz="2000" err="1"/>
              <a:t>Språkkodene</a:t>
            </a:r>
            <a:r>
              <a:rPr lang="en-US" sz="2000"/>
              <a:t> </a:t>
            </a:r>
            <a:r>
              <a:rPr lang="en-US" sz="2000" err="1"/>
              <a:t>har</a:t>
            </a:r>
            <a:r>
              <a:rPr lang="en-US" sz="2000"/>
              <a:t> sine </a:t>
            </a:r>
            <a:r>
              <a:rPr lang="en-US" sz="2000" err="1"/>
              <a:t>forutsetninger</a:t>
            </a:r>
            <a:r>
              <a:rPr lang="en-US" sz="2000"/>
              <a:t> </a:t>
            </a:r>
            <a:r>
              <a:rPr lang="en-US" sz="2000" err="1"/>
              <a:t>i</a:t>
            </a:r>
            <a:r>
              <a:rPr lang="en-US" sz="2000"/>
              <a:t> </a:t>
            </a:r>
            <a:r>
              <a:rPr lang="en-US" sz="2000" err="1"/>
              <a:t>produksjonslivets</a:t>
            </a:r>
            <a:r>
              <a:rPr lang="en-US" sz="2000"/>
              <a:t> </a:t>
            </a:r>
            <a:r>
              <a:rPr lang="en-US" sz="2000" err="1"/>
              <a:t>struktur</a:t>
            </a:r>
            <a:r>
              <a:rPr lang="en-US" sz="2000"/>
              <a:t> </a:t>
            </a:r>
            <a:r>
              <a:rPr lang="en-US" sz="2000" err="1"/>
              <a:t>og</a:t>
            </a:r>
            <a:r>
              <a:rPr lang="en-US" sz="2000"/>
              <a:t> </a:t>
            </a:r>
            <a:r>
              <a:rPr lang="en-US" sz="2000" err="1"/>
              <a:t>kommunikasjonsmåter</a:t>
            </a:r>
            <a:endParaRPr lang="en-US" sz="2000"/>
          </a:p>
          <a:p>
            <a:pPr indent="-228600">
              <a:lnSpc>
                <a:spcPct val="110000"/>
              </a:lnSpc>
              <a:spcAft>
                <a:spcPts val="600"/>
              </a:spcAft>
              <a:buFont typeface="Arial" panose="020B0604020202020204" pitchFamily="34" charset="0"/>
              <a:buChar char="•"/>
            </a:pPr>
            <a:endParaRPr lang="en-US" sz="2000"/>
          </a:p>
          <a:p>
            <a:pPr indent="-228600">
              <a:lnSpc>
                <a:spcPct val="110000"/>
              </a:lnSpc>
              <a:spcAft>
                <a:spcPts val="600"/>
              </a:spcAft>
              <a:buFont typeface="Arial" panose="020B0604020202020204" pitchFamily="34" charset="0"/>
              <a:buChar char="•"/>
            </a:pPr>
            <a:r>
              <a:rPr lang="en-US" sz="2000"/>
              <a:t>Det vi </a:t>
            </a:r>
            <a:r>
              <a:rPr lang="en-US" sz="2000" err="1"/>
              <a:t>arbeider</a:t>
            </a:r>
            <a:r>
              <a:rPr lang="en-US" sz="2000"/>
              <a:t> med </a:t>
            </a:r>
            <a:r>
              <a:rPr lang="en-US" sz="2000" err="1"/>
              <a:t>danner</a:t>
            </a:r>
            <a:r>
              <a:rPr lang="en-US" sz="2000"/>
              <a:t> </a:t>
            </a:r>
            <a:r>
              <a:rPr lang="en-US" sz="2000" err="1"/>
              <a:t>en</a:t>
            </a:r>
            <a:r>
              <a:rPr lang="en-US" sz="2000"/>
              <a:t> </a:t>
            </a:r>
            <a:r>
              <a:rPr lang="en-US" sz="2000" err="1"/>
              <a:t>materialbase</a:t>
            </a:r>
            <a:endParaRPr lang="en-US" sz="2000"/>
          </a:p>
          <a:p>
            <a:pPr indent="-228600">
              <a:lnSpc>
                <a:spcPct val="110000"/>
              </a:lnSpc>
              <a:spcAft>
                <a:spcPts val="600"/>
              </a:spcAft>
              <a:buFont typeface="Arial" panose="020B0604020202020204" pitchFamily="34" charset="0"/>
              <a:buChar char="•"/>
            </a:pPr>
            <a:endParaRPr lang="en-US" sz="2000"/>
          </a:p>
          <a:p>
            <a:pPr indent="-228600">
              <a:lnSpc>
                <a:spcPct val="110000"/>
              </a:lnSpc>
              <a:spcAft>
                <a:spcPts val="600"/>
              </a:spcAft>
              <a:buFont typeface="Arial" panose="020B0604020202020204" pitchFamily="34" charset="0"/>
              <a:buChar char="•"/>
            </a:pPr>
            <a:r>
              <a:rPr lang="en-US" sz="2000" err="1"/>
              <a:t>Aktører</a:t>
            </a:r>
            <a:r>
              <a:rPr lang="en-US" sz="2000"/>
              <a:t> </a:t>
            </a:r>
            <a:r>
              <a:rPr lang="en-US" sz="2000" err="1"/>
              <a:t>som</a:t>
            </a:r>
            <a:r>
              <a:rPr lang="en-US" sz="2000"/>
              <a:t> </a:t>
            </a:r>
            <a:r>
              <a:rPr lang="en-US" sz="2000" err="1"/>
              <a:t>utfører</a:t>
            </a:r>
            <a:r>
              <a:rPr lang="en-US" sz="2000"/>
              <a:t> </a:t>
            </a:r>
            <a:r>
              <a:rPr lang="en-US" sz="2000" err="1"/>
              <a:t>samme</a:t>
            </a:r>
            <a:r>
              <a:rPr lang="en-US" sz="2000"/>
              <a:t> type </a:t>
            </a:r>
            <a:r>
              <a:rPr lang="en-US" sz="2000" err="1"/>
              <a:t>arbeid</a:t>
            </a:r>
            <a:r>
              <a:rPr lang="en-US" sz="2000"/>
              <a:t> </a:t>
            </a:r>
            <a:r>
              <a:rPr lang="en-US" sz="2000" err="1"/>
              <a:t>har</a:t>
            </a:r>
            <a:r>
              <a:rPr lang="en-US" sz="2000"/>
              <a:t> </a:t>
            </a:r>
            <a:r>
              <a:rPr lang="en-US" sz="2000" err="1"/>
              <a:t>felles</a:t>
            </a:r>
            <a:r>
              <a:rPr lang="en-US" sz="2000"/>
              <a:t> </a:t>
            </a:r>
            <a:r>
              <a:rPr lang="en-US" sz="2000" err="1"/>
              <a:t>referanser</a:t>
            </a:r>
            <a:r>
              <a:rPr lang="en-US" sz="2000"/>
              <a:t> </a:t>
            </a:r>
            <a:r>
              <a:rPr lang="en-US" sz="2000" err="1"/>
              <a:t>og</a:t>
            </a:r>
            <a:r>
              <a:rPr lang="en-US" sz="2000"/>
              <a:t> </a:t>
            </a:r>
            <a:r>
              <a:rPr lang="en-US" sz="2000" err="1"/>
              <a:t>tenker</a:t>
            </a:r>
            <a:r>
              <a:rPr lang="en-US" sz="2000"/>
              <a:t> «</a:t>
            </a:r>
            <a:r>
              <a:rPr lang="en-US" sz="2000" err="1"/>
              <a:t>likt</a:t>
            </a:r>
            <a:r>
              <a:rPr lang="en-US" sz="2000"/>
              <a:t>»</a:t>
            </a:r>
          </a:p>
          <a:p>
            <a:pPr indent="-228600">
              <a:lnSpc>
                <a:spcPct val="110000"/>
              </a:lnSpc>
              <a:spcAft>
                <a:spcPts val="600"/>
              </a:spcAft>
              <a:buFont typeface="Arial" panose="020B0604020202020204" pitchFamily="34" charset="0"/>
              <a:buChar char="•"/>
            </a:pPr>
            <a:endParaRPr lang="en-US" sz="2000"/>
          </a:p>
          <a:p>
            <a:pPr indent="-228600">
              <a:lnSpc>
                <a:spcPct val="110000"/>
              </a:lnSpc>
              <a:spcAft>
                <a:spcPts val="600"/>
              </a:spcAft>
              <a:buFont typeface="Arial" panose="020B0604020202020204" pitchFamily="34" charset="0"/>
              <a:buChar char="•"/>
            </a:pPr>
            <a:r>
              <a:rPr lang="en-US" sz="2000" err="1"/>
              <a:t>Når</a:t>
            </a:r>
            <a:r>
              <a:rPr lang="en-US" sz="2000"/>
              <a:t> </a:t>
            </a:r>
            <a:r>
              <a:rPr lang="en-US" sz="2000" err="1"/>
              <a:t>avstanden</a:t>
            </a:r>
            <a:r>
              <a:rPr lang="en-US" sz="2000"/>
              <a:t> </a:t>
            </a:r>
            <a:r>
              <a:rPr lang="en-US" sz="2000" err="1"/>
              <a:t>til</a:t>
            </a:r>
            <a:r>
              <a:rPr lang="en-US" sz="2000"/>
              <a:t> </a:t>
            </a:r>
            <a:r>
              <a:rPr lang="en-US" sz="2000" err="1"/>
              <a:t>materialbasen</a:t>
            </a:r>
            <a:r>
              <a:rPr lang="en-US" sz="2000"/>
              <a:t> </a:t>
            </a:r>
            <a:r>
              <a:rPr lang="en-US" sz="2000" err="1"/>
              <a:t>øker</a:t>
            </a:r>
            <a:r>
              <a:rPr lang="en-US" sz="2000"/>
              <a:t>, </a:t>
            </a:r>
            <a:r>
              <a:rPr lang="en-US" sz="2000" err="1"/>
              <a:t>blir</a:t>
            </a:r>
            <a:r>
              <a:rPr lang="en-US" sz="2000"/>
              <a:t> </a:t>
            </a:r>
            <a:r>
              <a:rPr lang="en-US" sz="2000" err="1"/>
              <a:t>kunnskapen</a:t>
            </a:r>
            <a:r>
              <a:rPr lang="en-US" sz="2000"/>
              <a:t> </a:t>
            </a:r>
            <a:r>
              <a:rPr lang="en-US" sz="2000" err="1"/>
              <a:t>mer</a:t>
            </a:r>
            <a:r>
              <a:rPr lang="en-US" sz="2000"/>
              <a:t> abstract,  generell og ikke-kontekstuell</a:t>
            </a:r>
          </a:p>
        </p:txBody>
      </p:sp>
      <p:pic>
        <p:nvPicPr>
          <p:cNvPr id="8" name="Plassholder for innhold 7" descr="Blendende med hårskjære saks for å trimme ender av lang hårstrå som holdes opp med den andre hånden">
            <a:extLst>
              <a:ext uri="{FF2B5EF4-FFF2-40B4-BE49-F238E27FC236}">
                <a16:creationId xmlns:a16="http://schemas.microsoft.com/office/drawing/2014/main" id="{6B972B8C-D822-42D5-95B4-078A3B27CE4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709" r="22073" b="-2"/>
          <a:stretch/>
        </p:blipFill>
        <p:spPr>
          <a:xfrm>
            <a:off x="7315200" y="715218"/>
            <a:ext cx="4076700" cy="5418871"/>
          </a:xfrm>
          <a:prstGeom prst="rect">
            <a:avLst/>
          </a:prstGeom>
        </p:spPr>
      </p:pic>
    </p:spTree>
    <p:extLst>
      <p:ext uri="{BB962C8B-B14F-4D97-AF65-F5344CB8AC3E}">
        <p14:creationId xmlns:p14="http://schemas.microsoft.com/office/powerpoint/2010/main" val="1270047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40C8F6C-37B8-433E-8B2B-99A4CF8D44B8}"/>
              </a:ext>
            </a:extLst>
          </p:cNvPr>
          <p:cNvSpPr>
            <a:spLocks noGrp="1"/>
          </p:cNvSpPr>
          <p:nvPr>
            <p:ph type="title"/>
          </p:nvPr>
        </p:nvSpPr>
        <p:spPr>
          <a:xfrm>
            <a:off x="5604846" y="860615"/>
            <a:ext cx="5922279" cy="1272986"/>
          </a:xfrm>
        </p:spPr>
        <p:txBody>
          <a:bodyPr>
            <a:normAutofit/>
          </a:bodyPr>
          <a:lstStyle/>
          <a:p>
            <a:r>
              <a:rPr lang="nb-NO" dirty="0"/>
              <a:t>Eks gruvearbeid</a:t>
            </a:r>
          </a:p>
        </p:txBody>
      </p:sp>
      <p:pic>
        <p:nvPicPr>
          <p:cNvPr id="5" name="Bilde 4" descr="Et bilde som inneholder tekst, bakke, gammel&#10;&#10;Automatisk generert beskrivelse">
            <a:extLst>
              <a:ext uri="{FF2B5EF4-FFF2-40B4-BE49-F238E27FC236}">
                <a16:creationId xmlns:a16="http://schemas.microsoft.com/office/drawing/2014/main" id="{9E72C4BB-B63E-4B4F-9315-73990BBA4778}"/>
              </a:ext>
            </a:extLst>
          </p:cNvPr>
          <p:cNvPicPr>
            <a:picLocks noChangeAspect="1"/>
          </p:cNvPicPr>
          <p:nvPr/>
        </p:nvPicPr>
        <p:blipFill rotWithShape="1">
          <a:blip r:embed="rId2">
            <a:extLst>
              <a:ext uri="{28A0092B-C50C-407E-A947-70E740481C1C}">
                <a14:useLocalDpi xmlns:a14="http://schemas.microsoft.com/office/drawing/2010/main" val="0"/>
              </a:ext>
            </a:extLst>
          </a:blip>
          <a:srcRect l="25057" r="28309" b="-1"/>
          <a:stretch/>
        </p:blipFill>
        <p:spPr>
          <a:xfrm>
            <a:off x="20" y="-17929"/>
            <a:ext cx="4876780" cy="6875929"/>
          </a:xfrm>
          <a:prstGeom prst="rect">
            <a:avLst/>
          </a:prstGeom>
        </p:spPr>
      </p:pic>
      <p:cxnSp>
        <p:nvCxnSpPr>
          <p:cNvPr id="17" name="Straight Connector 16">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2D96F582-781E-454D-9A1C-9CE104FA2C94}"/>
              </a:ext>
            </a:extLst>
          </p:cNvPr>
          <p:cNvSpPr>
            <a:spLocks noGrp="1"/>
          </p:cNvSpPr>
          <p:nvPr>
            <p:ph idx="1"/>
          </p:nvPr>
        </p:nvSpPr>
        <p:spPr>
          <a:xfrm>
            <a:off x="5566943" y="2133600"/>
            <a:ext cx="6005933" cy="3774464"/>
          </a:xfrm>
        </p:spPr>
        <p:txBody>
          <a:bodyPr>
            <a:normAutofit/>
          </a:bodyPr>
          <a:lstStyle/>
          <a:p>
            <a:pPr>
              <a:lnSpc>
                <a:spcPct val="110000"/>
              </a:lnSpc>
            </a:pPr>
            <a:r>
              <a:rPr lang="nb-NO" sz="1400" dirty="0"/>
              <a:t>Materialbasen kan for eksempel være kull. </a:t>
            </a:r>
          </a:p>
          <a:p>
            <a:pPr>
              <a:lnSpc>
                <a:spcPct val="110000"/>
              </a:lnSpc>
            </a:pPr>
            <a:r>
              <a:rPr lang="nb-NO" sz="1400" dirty="0"/>
              <a:t>Kunnskapen preges av begreper som refererer til praktiske her-og-nå operasjoner, og refererer til kull og konkrete gjenstander som bor, spade, sikkerhetsregler, ol. </a:t>
            </a:r>
          </a:p>
          <a:p>
            <a:pPr>
              <a:lnSpc>
                <a:spcPct val="110000"/>
              </a:lnSpc>
            </a:pPr>
            <a:r>
              <a:rPr lang="nb-NO" sz="1400" dirty="0"/>
              <a:t>Når avstanden til materialbasen øker, blir referansen mer utvidet, abstrakt og generell</a:t>
            </a:r>
            <a:r>
              <a:rPr lang="nb-NO" sz="1400"/>
              <a:t>. </a:t>
            </a:r>
          </a:p>
          <a:p>
            <a:pPr>
              <a:lnSpc>
                <a:spcPct val="110000"/>
              </a:lnSpc>
            </a:pPr>
            <a:r>
              <a:rPr lang="nb-NO" sz="1400"/>
              <a:t>Geologens </a:t>
            </a:r>
            <a:r>
              <a:rPr lang="nb-NO" sz="1400" dirty="0"/>
              <a:t>kunnskap omfatter f.eks. kunnskap om jordens alminnelige beskaffenhet, analyse og tolkning av data. Geologen har i tillegg tilegnet sin kunnskap gjennom språklig påvirkning i en «høyere» utdanningsinstitusjon. </a:t>
            </a:r>
          </a:p>
          <a:p>
            <a:pPr>
              <a:lnSpc>
                <a:spcPct val="110000"/>
              </a:lnSpc>
              <a:buFontTx/>
              <a:buChar char="-"/>
            </a:pPr>
            <a:r>
              <a:rPr lang="nb-NO" sz="1400" dirty="0"/>
              <a:t>Arbeidet han utfører nedfeller seg i </a:t>
            </a:r>
            <a:r>
              <a:rPr lang="nb-NO" sz="1400" dirty="0" err="1"/>
              <a:t>språktekster</a:t>
            </a:r>
            <a:r>
              <a:rPr lang="nb-NO" sz="1400" dirty="0"/>
              <a:t>, statistikk, kurver og skjemaer, dvs. </a:t>
            </a:r>
            <a:r>
              <a:rPr lang="nb-NO" sz="1400" b="1" dirty="0"/>
              <a:t>SYMBOLER. </a:t>
            </a:r>
            <a:r>
              <a:rPr lang="nb-NO" sz="1400" dirty="0"/>
              <a:t>Det handler </a:t>
            </a:r>
            <a:r>
              <a:rPr lang="nb-NO" sz="1400" dirty="0" err="1"/>
              <a:t>mao</a:t>
            </a:r>
            <a:r>
              <a:rPr lang="nb-NO" sz="1400" dirty="0"/>
              <a:t> om </a:t>
            </a:r>
            <a:r>
              <a:rPr lang="nb-NO" sz="1400" b="1" dirty="0"/>
              <a:t>tilgang</a:t>
            </a:r>
            <a:r>
              <a:rPr lang="nb-NO" sz="1400" dirty="0"/>
              <a:t> til ulike kommunikasjonsformer. </a:t>
            </a:r>
          </a:p>
        </p:txBody>
      </p:sp>
      <p:cxnSp>
        <p:nvCxnSpPr>
          <p:cNvPr id="19" name="Straight Connector 18">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95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5FA94B-A5C4-435C-8701-ED2062C4D1EE}"/>
              </a:ext>
            </a:extLst>
          </p:cNvPr>
          <p:cNvSpPr>
            <a:spLocks noGrp="1"/>
          </p:cNvSpPr>
          <p:nvPr>
            <p:ph type="title"/>
          </p:nvPr>
        </p:nvSpPr>
        <p:spPr>
          <a:xfrm>
            <a:off x="694111" y="909637"/>
            <a:ext cx="5933795" cy="1362073"/>
          </a:xfrm>
        </p:spPr>
        <p:txBody>
          <a:bodyPr>
            <a:normAutofit/>
          </a:bodyPr>
          <a:lstStyle/>
          <a:p>
            <a:r>
              <a:rPr lang="nb-NO" err="1"/>
              <a:t>MatEksperimentet</a:t>
            </a:r>
            <a:r>
              <a:rPr lang="nb-NO"/>
              <a:t>…</a:t>
            </a:r>
          </a:p>
        </p:txBody>
      </p:sp>
      <p:sp>
        <p:nvSpPr>
          <p:cNvPr id="3" name="Plassholder for innhold 2">
            <a:extLst>
              <a:ext uri="{FF2B5EF4-FFF2-40B4-BE49-F238E27FC236}">
                <a16:creationId xmlns:a16="http://schemas.microsoft.com/office/drawing/2014/main" id="{2EE42C0B-2E87-4947-A997-7814CFA394AB}"/>
              </a:ext>
            </a:extLst>
          </p:cNvPr>
          <p:cNvSpPr>
            <a:spLocks noGrp="1"/>
          </p:cNvSpPr>
          <p:nvPr>
            <p:ph idx="1"/>
          </p:nvPr>
        </p:nvSpPr>
        <p:spPr>
          <a:xfrm>
            <a:off x="700088" y="2276474"/>
            <a:ext cx="6351876" cy="3553109"/>
          </a:xfrm>
        </p:spPr>
        <p:txBody>
          <a:bodyPr>
            <a:normAutofit/>
          </a:bodyPr>
          <a:lstStyle/>
          <a:p>
            <a:pPr marL="0" indent="0">
              <a:lnSpc>
                <a:spcPct val="110000"/>
              </a:lnSpc>
              <a:buNone/>
            </a:pPr>
            <a:r>
              <a:rPr lang="nb-NO" sz="1600" u="sng"/>
              <a:t>Middelklassebarna:</a:t>
            </a:r>
            <a:r>
              <a:rPr lang="nb-NO" sz="1600"/>
              <a:t>			</a:t>
            </a:r>
            <a:r>
              <a:rPr lang="nb-NO" sz="1600" u="sng"/>
              <a:t>Arbeiderklassebarna:</a:t>
            </a:r>
          </a:p>
          <a:p>
            <a:pPr>
              <a:lnSpc>
                <a:spcPct val="110000"/>
              </a:lnSpc>
              <a:buFontTx/>
              <a:buChar char="-"/>
            </a:pPr>
            <a:r>
              <a:rPr lang="nb-NO" sz="1600" b="1"/>
              <a:t>Det er grønnsaker. 		- Det er det vi spiser til 				frokost. </a:t>
            </a:r>
          </a:p>
          <a:p>
            <a:pPr>
              <a:lnSpc>
                <a:spcPct val="110000"/>
              </a:lnSpc>
              <a:buFontTx/>
              <a:buChar char="-"/>
            </a:pPr>
            <a:r>
              <a:rPr lang="nb-NO" sz="1600" b="1"/>
              <a:t>De er laget med smør. 		- Det er sånn mamma lager. </a:t>
            </a:r>
          </a:p>
          <a:p>
            <a:pPr>
              <a:lnSpc>
                <a:spcPct val="110000"/>
              </a:lnSpc>
              <a:buFontTx/>
              <a:buChar char="-"/>
            </a:pPr>
            <a:r>
              <a:rPr lang="nb-NO" sz="1600" b="1"/>
              <a:t>De kom fra havet.		- De der liker jeg ikke!</a:t>
            </a:r>
          </a:p>
        </p:txBody>
      </p:sp>
      <p:pic>
        <p:nvPicPr>
          <p:cNvPr id="5" name="Bilde 4" descr="Kokt lakserød Steaks med en side av salat">
            <a:extLst>
              <a:ext uri="{FF2B5EF4-FFF2-40B4-BE49-F238E27FC236}">
                <a16:creationId xmlns:a16="http://schemas.microsoft.com/office/drawing/2014/main" id="{AEC5445F-44F9-4ED3-8DF2-896B1F385677}"/>
              </a:ext>
            </a:extLst>
          </p:cNvPr>
          <p:cNvPicPr>
            <a:picLocks noChangeAspect="1"/>
          </p:cNvPicPr>
          <p:nvPr/>
        </p:nvPicPr>
        <p:blipFill rotWithShape="1">
          <a:blip r:embed="rId2">
            <a:extLst>
              <a:ext uri="{28A0092B-C50C-407E-A947-70E740481C1C}">
                <a14:useLocalDpi xmlns:a14="http://schemas.microsoft.com/office/drawing/2010/main" val="0"/>
              </a:ext>
            </a:extLst>
          </a:blip>
          <a:srcRect l="34711" r="11498" b="-1"/>
          <a:stretch/>
        </p:blipFill>
        <p:spPr>
          <a:xfrm>
            <a:off x="7315200" y="715218"/>
            <a:ext cx="4076700" cy="5418871"/>
          </a:xfrm>
          <a:prstGeom prst="rect">
            <a:avLst/>
          </a:prstGeom>
        </p:spPr>
      </p:pic>
    </p:spTree>
    <p:extLst>
      <p:ext uri="{BB962C8B-B14F-4D97-AF65-F5344CB8AC3E}">
        <p14:creationId xmlns:p14="http://schemas.microsoft.com/office/powerpoint/2010/main" val="741955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nsler i en potte">
            <a:extLst>
              <a:ext uri="{FF2B5EF4-FFF2-40B4-BE49-F238E27FC236}">
                <a16:creationId xmlns:a16="http://schemas.microsoft.com/office/drawing/2014/main" id="{980ADF1F-1B1F-4A34-A477-C1F752F060B4}"/>
              </a:ext>
            </a:extLst>
          </p:cNvPr>
          <p:cNvPicPr>
            <a:picLocks noChangeAspect="1"/>
          </p:cNvPicPr>
          <p:nvPr/>
        </p:nvPicPr>
        <p:blipFill rotWithShape="1">
          <a:blip r:embed="rId2"/>
          <a:srcRect t="11371" b="4360"/>
          <a:stretch/>
        </p:blipFill>
        <p:spPr>
          <a:xfrm>
            <a:off x="20" y="10"/>
            <a:ext cx="12191980" cy="6857990"/>
          </a:xfrm>
          <a:prstGeom prst="rect">
            <a:avLst/>
          </a:prstGeom>
        </p:spPr>
      </p:pic>
      <p:sp>
        <p:nvSpPr>
          <p:cNvPr id="2" name="Tittel 1">
            <a:extLst>
              <a:ext uri="{FF2B5EF4-FFF2-40B4-BE49-F238E27FC236}">
                <a16:creationId xmlns:a16="http://schemas.microsoft.com/office/drawing/2014/main" id="{CFBF70F6-7A31-44DC-B680-DCFA8462FD6F}"/>
              </a:ext>
            </a:extLst>
          </p:cNvPr>
          <p:cNvSpPr>
            <a:spLocks noGrp="1"/>
          </p:cNvSpPr>
          <p:nvPr>
            <p:ph type="title"/>
          </p:nvPr>
        </p:nvSpPr>
        <p:spPr>
          <a:xfrm>
            <a:off x="647701" y="871759"/>
            <a:ext cx="5067300" cy="3497042"/>
          </a:xfrm>
        </p:spPr>
        <p:txBody>
          <a:bodyPr vert="horz" lIns="91440" tIns="45720" rIns="91440" bIns="45720" rtlCol="0" anchor="t">
            <a:normAutofit fontScale="90000"/>
          </a:bodyPr>
          <a:lstStyle/>
          <a:p>
            <a:pPr>
              <a:lnSpc>
                <a:spcPct val="90000"/>
              </a:lnSpc>
            </a:pPr>
            <a:r>
              <a:rPr lang="en-US" sz="2600" err="1">
                <a:solidFill>
                  <a:srgbClr val="FFFFFF"/>
                </a:solidFill>
              </a:rPr>
              <a:t>Malerieksperimentet</a:t>
            </a:r>
            <a:r>
              <a:rPr lang="en-US" sz="2600">
                <a:solidFill>
                  <a:srgbClr val="FFFFFF"/>
                </a:solidFill>
              </a:rPr>
              <a:t>: </a:t>
            </a:r>
            <a:r>
              <a:rPr lang="en-US" sz="2600" err="1">
                <a:solidFill>
                  <a:srgbClr val="FFFFFF"/>
                </a:solidFill>
              </a:rPr>
              <a:t>Elevene</a:t>
            </a:r>
            <a:r>
              <a:rPr lang="en-US" sz="2600">
                <a:solidFill>
                  <a:srgbClr val="FFFFFF"/>
                </a:solidFill>
              </a:rPr>
              <a:t> </a:t>
            </a:r>
            <a:r>
              <a:rPr lang="en-US" sz="2600" err="1">
                <a:solidFill>
                  <a:srgbClr val="FFFFFF"/>
                </a:solidFill>
              </a:rPr>
              <a:t>blir</a:t>
            </a:r>
            <a:r>
              <a:rPr lang="en-US" sz="2600">
                <a:solidFill>
                  <a:srgbClr val="FFFFFF"/>
                </a:solidFill>
              </a:rPr>
              <a:t> </a:t>
            </a:r>
            <a:r>
              <a:rPr lang="en-US" sz="2600" err="1">
                <a:solidFill>
                  <a:srgbClr val="FFFFFF"/>
                </a:solidFill>
              </a:rPr>
              <a:t>bedt</a:t>
            </a:r>
            <a:r>
              <a:rPr lang="en-US" sz="2600">
                <a:solidFill>
                  <a:srgbClr val="FFFFFF"/>
                </a:solidFill>
              </a:rPr>
              <a:t> om å </a:t>
            </a:r>
            <a:r>
              <a:rPr lang="en-US" sz="2600" err="1">
                <a:solidFill>
                  <a:srgbClr val="FFFFFF"/>
                </a:solidFill>
              </a:rPr>
              <a:t>snakke</a:t>
            </a:r>
            <a:r>
              <a:rPr lang="en-US" sz="2600">
                <a:solidFill>
                  <a:srgbClr val="FFFFFF"/>
                </a:solidFill>
              </a:rPr>
              <a:t> om et </a:t>
            </a:r>
            <a:r>
              <a:rPr lang="en-US" sz="2600" err="1">
                <a:solidFill>
                  <a:srgbClr val="FFFFFF"/>
                </a:solidFill>
              </a:rPr>
              <a:t>maleri</a:t>
            </a:r>
            <a:r>
              <a:rPr lang="en-US" sz="2600">
                <a:solidFill>
                  <a:srgbClr val="FFFFFF"/>
                </a:solidFill>
              </a:rPr>
              <a:t>:</a:t>
            </a:r>
            <a:br>
              <a:rPr lang="en-US" sz="2600">
                <a:solidFill>
                  <a:srgbClr val="FFFFFF"/>
                </a:solidFill>
              </a:rPr>
            </a:br>
            <a:br>
              <a:rPr lang="en-US" sz="2600">
                <a:solidFill>
                  <a:srgbClr val="FFFFFF"/>
                </a:solidFill>
              </a:rPr>
            </a:br>
            <a:r>
              <a:rPr lang="en-US" sz="2600">
                <a:solidFill>
                  <a:srgbClr val="FFFFFF"/>
                </a:solidFill>
              </a:rPr>
              <a:t>- A-</a:t>
            </a:r>
            <a:r>
              <a:rPr lang="en-US" sz="2600" err="1">
                <a:solidFill>
                  <a:srgbClr val="FFFFFF"/>
                </a:solidFill>
              </a:rPr>
              <a:t>barna</a:t>
            </a:r>
            <a:r>
              <a:rPr lang="en-US" sz="2600">
                <a:solidFill>
                  <a:srgbClr val="FFFFFF"/>
                </a:solidFill>
              </a:rPr>
              <a:t> </a:t>
            </a:r>
            <a:r>
              <a:rPr lang="en-US" sz="2600" err="1">
                <a:solidFill>
                  <a:srgbClr val="FFFFFF"/>
                </a:solidFill>
              </a:rPr>
              <a:t>laget</a:t>
            </a:r>
            <a:r>
              <a:rPr lang="en-US" sz="2600">
                <a:solidFill>
                  <a:srgbClr val="FFFFFF"/>
                </a:solidFill>
              </a:rPr>
              <a:t> </a:t>
            </a:r>
            <a:r>
              <a:rPr lang="en-US" sz="2600" err="1">
                <a:solidFill>
                  <a:srgbClr val="FFFFFF"/>
                </a:solidFill>
              </a:rPr>
              <a:t>en</a:t>
            </a:r>
            <a:r>
              <a:rPr lang="en-US" sz="2600">
                <a:solidFill>
                  <a:srgbClr val="FFFFFF"/>
                </a:solidFill>
              </a:rPr>
              <a:t> </a:t>
            </a:r>
            <a:r>
              <a:rPr lang="en-US" sz="2600" err="1">
                <a:solidFill>
                  <a:srgbClr val="FFFFFF"/>
                </a:solidFill>
              </a:rPr>
              <a:t>fortelling</a:t>
            </a:r>
            <a:r>
              <a:rPr lang="en-US" sz="2600">
                <a:solidFill>
                  <a:srgbClr val="FFFFFF"/>
                </a:solidFill>
              </a:rPr>
              <a:t> </a:t>
            </a:r>
            <a:br>
              <a:rPr lang="en-US" sz="2600">
                <a:solidFill>
                  <a:srgbClr val="FFFFFF"/>
                </a:solidFill>
              </a:rPr>
            </a:br>
            <a:br>
              <a:rPr lang="en-US" sz="2600">
                <a:solidFill>
                  <a:srgbClr val="FFFFFF"/>
                </a:solidFill>
              </a:rPr>
            </a:br>
            <a:r>
              <a:rPr lang="en-US" sz="2600">
                <a:solidFill>
                  <a:srgbClr val="FFFFFF"/>
                </a:solidFill>
              </a:rPr>
              <a:t>- M-</a:t>
            </a:r>
            <a:r>
              <a:rPr lang="en-US" sz="2600" err="1">
                <a:solidFill>
                  <a:srgbClr val="FFFFFF"/>
                </a:solidFill>
              </a:rPr>
              <a:t>barna</a:t>
            </a:r>
            <a:r>
              <a:rPr lang="en-US" sz="2600">
                <a:solidFill>
                  <a:srgbClr val="FFFFFF"/>
                </a:solidFill>
              </a:rPr>
              <a:t> </a:t>
            </a:r>
            <a:r>
              <a:rPr lang="en-US" sz="2600" err="1">
                <a:solidFill>
                  <a:srgbClr val="FFFFFF"/>
                </a:solidFill>
              </a:rPr>
              <a:t>beskrev</a:t>
            </a:r>
            <a:r>
              <a:rPr lang="en-US" sz="2600">
                <a:solidFill>
                  <a:srgbClr val="FFFFFF"/>
                </a:solidFill>
              </a:rPr>
              <a:t> </a:t>
            </a:r>
            <a:r>
              <a:rPr lang="en-US" sz="2600" err="1">
                <a:solidFill>
                  <a:srgbClr val="FFFFFF"/>
                </a:solidFill>
              </a:rPr>
              <a:t>bildet</a:t>
            </a:r>
            <a:r>
              <a:rPr lang="en-US" sz="2600">
                <a:solidFill>
                  <a:srgbClr val="FFFFFF"/>
                </a:solidFill>
              </a:rPr>
              <a:t> </a:t>
            </a:r>
            <a:r>
              <a:rPr lang="en-US" sz="2600" err="1">
                <a:solidFill>
                  <a:srgbClr val="FFFFFF"/>
                </a:solidFill>
              </a:rPr>
              <a:t>slik</a:t>
            </a:r>
            <a:r>
              <a:rPr lang="en-US" sz="2600">
                <a:solidFill>
                  <a:srgbClr val="FFFFFF"/>
                </a:solidFill>
              </a:rPr>
              <a:t> at det ga </a:t>
            </a:r>
            <a:r>
              <a:rPr lang="en-US" sz="2600" err="1">
                <a:solidFill>
                  <a:srgbClr val="FFFFFF"/>
                </a:solidFill>
              </a:rPr>
              <a:t>mening</a:t>
            </a:r>
            <a:r>
              <a:rPr lang="en-US" sz="2600">
                <a:solidFill>
                  <a:srgbClr val="FFFFFF"/>
                </a:solidFill>
              </a:rPr>
              <a:t> for den </a:t>
            </a:r>
            <a:r>
              <a:rPr lang="en-US" sz="2600" err="1">
                <a:solidFill>
                  <a:srgbClr val="FFFFFF"/>
                </a:solidFill>
              </a:rPr>
              <a:t>som</a:t>
            </a:r>
            <a:r>
              <a:rPr lang="en-US" sz="2600">
                <a:solidFill>
                  <a:srgbClr val="FFFFFF"/>
                </a:solidFill>
              </a:rPr>
              <a:t> </a:t>
            </a:r>
            <a:r>
              <a:rPr lang="en-US" sz="2600" err="1">
                <a:solidFill>
                  <a:srgbClr val="FFFFFF"/>
                </a:solidFill>
              </a:rPr>
              <a:t>ikke</a:t>
            </a:r>
            <a:r>
              <a:rPr lang="en-US" sz="2600">
                <a:solidFill>
                  <a:srgbClr val="FFFFFF"/>
                </a:solidFill>
              </a:rPr>
              <a:t> </a:t>
            </a:r>
            <a:r>
              <a:rPr lang="en-US" sz="2600" err="1">
                <a:solidFill>
                  <a:srgbClr val="FFFFFF"/>
                </a:solidFill>
              </a:rPr>
              <a:t>så</a:t>
            </a:r>
            <a:r>
              <a:rPr lang="en-US" sz="2600">
                <a:solidFill>
                  <a:srgbClr val="FFFFFF"/>
                </a:solidFill>
              </a:rPr>
              <a:t> </a:t>
            </a:r>
            <a:r>
              <a:rPr lang="en-US" sz="2600" err="1">
                <a:solidFill>
                  <a:srgbClr val="FFFFFF"/>
                </a:solidFill>
              </a:rPr>
              <a:t>bildet</a:t>
            </a:r>
            <a:r>
              <a:rPr lang="en-US" sz="2600">
                <a:solidFill>
                  <a:srgbClr val="FFFFFF"/>
                </a:solidFill>
              </a:rPr>
              <a:t>, </a:t>
            </a:r>
            <a:r>
              <a:rPr lang="en-US" sz="2600" err="1">
                <a:solidFill>
                  <a:srgbClr val="FFFFFF"/>
                </a:solidFill>
              </a:rPr>
              <a:t>og</a:t>
            </a:r>
            <a:r>
              <a:rPr lang="en-US" sz="2600">
                <a:solidFill>
                  <a:srgbClr val="FFFFFF"/>
                </a:solidFill>
              </a:rPr>
              <a:t> de </a:t>
            </a:r>
            <a:r>
              <a:rPr lang="en-US" sz="2600" err="1">
                <a:solidFill>
                  <a:srgbClr val="FFFFFF"/>
                </a:solidFill>
              </a:rPr>
              <a:t>foreslo</a:t>
            </a:r>
            <a:r>
              <a:rPr lang="en-US" sz="2600">
                <a:solidFill>
                  <a:srgbClr val="FFFFFF"/>
                </a:solidFill>
              </a:rPr>
              <a:t> </a:t>
            </a:r>
            <a:r>
              <a:rPr lang="en-US" sz="2600" err="1">
                <a:solidFill>
                  <a:srgbClr val="FFFFFF"/>
                </a:solidFill>
              </a:rPr>
              <a:t>ulike</a:t>
            </a:r>
            <a:r>
              <a:rPr lang="en-US" sz="2600">
                <a:solidFill>
                  <a:srgbClr val="FFFFFF"/>
                </a:solidFill>
              </a:rPr>
              <a:t> </a:t>
            </a:r>
            <a:r>
              <a:rPr lang="en-US" sz="2600" err="1">
                <a:solidFill>
                  <a:srgbClr val="FFFFFF"/>
                </a:solidFill>
              </a:rPr>
              <a:t>tolkninger</a:t>
            </a:r>
            <a:r>
              <a:rPr lang="en-US" sz="2600">
                <a:solidFill>
                  <a:srgbClr val="FFFFFF"/>
                </a:solidFill>
              </a:rPr>
              <a:t> av det de </a:t>
            </a:r>
            <a:r>
              <a:rPr lang="en-US" sz="2600" err="1">
                <a:solidFill>
                  <a:srgbClr val="FFFFFF"/>
                </a:solidFill>
              </a:rPr>
              <a:t>så</a:t>
            </a:r>
            <a:endParaRPr lang="en-US" sz="2600">
              <a:solidFill>
                <a:srgbClr val="FFFFFF"/>
              </a:solidFill>
            </a:endParaRPr>
          </a:p>
        </p:txBody>
      </p:sp>
    </p:spTree>
    <p:extLst>
      <p:ext uri="{BB962C8B-B14F-4D97-AF65-F5344CB8AC3E}">
        <p14:creationId xmlns:p14="http://schemas.microsoft.com/office/powerpoint/2010/main" val="37976138"/>
      </p:ext>
    </p:extLst>
  </p:cSld>
  <p:clrMapOvr>
    <a:masterClrMapping/>
  </p:clrMapOvr>
</p:sld>
</file>

<file path=ppt/theme/theme1.xml><?xml version="1.0" encoding="utf-8"?>
<a:theme xmlns:a="http://schemas.openxmlformats.org/drawingml/2006/main" name="ChronicleVTI">
  <a:themeElements>
    <a:clrScheme name="AnalogousFromDarkSeedLeftStep">
      <a:dk1>
        <a:srgbClr val="000000"/>
      </a:dk1>
      <a:lt1>
        <a:srgbClr val="FFFFFF"/>
      </a:lt1>
      <a:dk2>
        <a:srgbClr val="1B2430"/>
      </a:dk2>
      <a:lt2>
        <a:srgbClr val="F0F3F1"/>
      </a:lt2>
      <a:accent1>
        <a:srgbClr val="E729BC"/>
      </a:accent1>
      <a:accent2>
        <a:srgbClr val="B117D5"/>
      </a:accent2>
      <a:accent3>
        <a:srgbClr val="7429E7"/>
      </a:accent3>
      <a:accent4>
        <a:srgbClr val="3337DA"/>
      </a:accent4>
      <a:accent5>
        <a:srgbClr val="297CE7"/>
      </a:accent5>
      <a:accent6>
        <a:srgbClr val="17BAD5"/>
      </a:accent6>
      <a:hlink>
        <a:srgbClr val="3F62BF"/>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35658</TotalTime>
  <Words>2100</Words>
  <Application>Microsoft Office PowerPoint</Application>
  <PresentationFormat>Widescreen</PresentationFormat>
  <Paragraphs>257</Paragraphs>
  <Slides>36</Slides>
  <Notes>1</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36</vt:i4>
      </vt:variant>
    </vt:vector>
  </HeadingPairs>
  <TitlesOfParts>
    <vt:vector size="42" baseType="lpstr">
      <vt:lpstr>Arial</vt:lpstr>
      <vt:lpstr>Bradley Hand ITC</vt:lpstr>
      <vt:lpstr>Calibri</vt:lpstr>
      <vt:lpstr>Calisto MT</vt:lpstr>
      <vt:lpstr>Univers Condensed</vt:lpstr>
      <vt:lpstr>ChronicleVTI</vt:lpstr>
      <vt:lpstr>Klasse og sosialisering i lys av Basil Bernsteins kodeteori </vt:lpstr>
      <vt:lpstr>PowerPoint-presentasjon</vt:lpstr>
      <vt:lpstr>Den grunnleggende forståelsen av kulturbegrepet (Heggen m.fl., 2013)</vt:lpstr>
      <vt:lpstr>Teorien om Språkkoder</vt:lpstr>
      <vt:lpstr>Kode = regulerende prinsipp som styrer vår kommunikasjonspraksis</vt:lpstr>
      <vt:lpstr> Materialbasen--)------)----)----kunnskapen  </vt:lpstr>
      <vt:lpstr>Eks gruvearbeid</vt:lpstr>
      <vt:lpstr>MatEksperimentet…</vt:lpstr>
      <vt:lpstr>Malerieksperimentet: Elevene blir bedt om å snakke om et maleri:  - A-barna laget en fortelling   - M-barna beskrev bildet slik at det ga mening for den som ikke så bildet, og de foreslo ulike tolkninger av det de så</vt:lpstr>
      <vt:lpstr>PowerPoint-presentasjon</vt:lpstr>
      <vt:lpstr>PowerPoint-presentasjon</vt:lpstr>
      <vt:lpstr>PowerPoint-presentasjon</vt:lpstr>
      <vt:lpstr>PowerPoint-presentasjon</vt:lpstr>
      <vt:lpstr>PowerPoint-presentasjon</vt:lpstr>
      <vt:lpstr>Klassifikasjon = relasjoner mellom kategorier </vt:lpstr>
      <vt:lpstr>Svak klassifisering     sterk klassifisering</vt:lpstr>
      <vt:lpstr>Sterk klassifisering      Svak klassifisering</vt:lpstr>
      <vt:lpstr>Eksempel Bilproduksjon </vt:lpstr>
      <vt:lpstr>Eks skole </vt:lpstr>
      <vt:lpstr>Framing = kommunikasjonskontroll</vt:lpstr>
      <vt:lpstr>Framing eks skole </vt:lpstr>
      <vt:lpstr>PowerPoint-presentasjon</vt:lpstr>
      <vt:lpstr>Moderne læreplan:  Verden fragmenteres I biter kalt disipliner og i under-disipliner.  </vt:lpstr>
      <vt:lpstr>Kolleksjonskode</vt:lpstr>
      <vt:lpstr>integrasjonskode</vt:lpstr>
      <vt:lpstr>PowerPoint-presentasjon</vt:lpstr>
      <vt:lpstr>PowerPoint-presentasjon</vt:lpstr>
      <vt:lpstr>PowerPoint-presentasjon</vt:lpstr>
      <vt:lpstr>Bouerdieus  3 typer kapital</vt:lpstr>
      <vt:lpstr>Sosial kapital</vt:lpstr>
      <vt:lpstr>Materialiserte former for kulturell kapital</vt:lpstr>
      <vt:lpstr>Kroppsliggjort kulturell kapital</vt:lpstr>
      <vt:lpstr>Forskjeller i sosialisering ut fra Sosioøkonomisk bakgrunn </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Basil bernsteins kodeteori </dc:title>
  <dc:creator>Are Johan Rasmussen</dc:creator>
  <cp:lastModifiedBy>Are Johan Rasmussen</cp:lastModifiedBy>
  <cp:revision>12</cp:revision>
  <dcterms:created xsi:type="dcterms:W3CDTF">2021-09-16T07:49:10Z</dcterms:created>
  <dcterms:modified xsi:type="dcterms:W3CDTF">2023-01-12T18:51:22Z</dcterms:modified>
</cp:coreProperties>
</file>