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25"/>
  </p:notesMasterIdLst>
  <p:sldIdLst>
    <p:sldId id="293" r:id="rId2"/>
    <p:sldId id="257" r:id="rId3"/>
    <p:sldId id="259" r:id="rId4"/>
    <p:sldId id="260" r:id="rId5"/>
    <p:sldId id="258" r:id="rId6"/>
    <p:sldId id="261" r:id="rId7"/>
    <p:sldId id="292" r:id="rId8"/>
    <p:sldId id="294" r:id="rId9"/>
    <p:sldId id="270" r:id="rId10"/>
    <p:sldId id="289" r:id="rId11"/>
    <p:sldId id="290" r:id="rId12"/>
    <p:sldId id="295" r:id="rId13"/>
    <p:sldId id="296" r:id="rId14"/>
    <p:sldId id="291" r:id="rId15"/>
    <p:sldId id="268" r:id="rId16"/>
    <p:sldId id="269" r:id="rId17"/>
    <p:sldId id="277" r:id="rId18"/>
    <p:sldId id="276" r:id="rId19"/>
    <p:sldId id="265" r:id="rId20"/>
    <p:sldId id="262" r:id="rId21"/>
    <p:sldId id="263" r:id="rId22"/>
    <p:sldId id="287" r:id="rId23"/>
    <p:sldId id="288" r:id="rId24"/>
  </p:sldIdLst>
  <p:sldSz cx="13004800" cy="97536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78272" autoAdjust="0"/>
  </p:normalViewPr>
  <p:slideViewPr>
    <p:cSldViewPr snapToGrid="0" snapToObjects="1">
      <p:cViewPr varScale="1">
        <p:scale>
          <a:sx n="47" d="100"/>
          <a:sy n="47" d="100"/>
        </p:scale>
        <p:origin x="14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C57D0-ED31-4079-B3B0-1D7F46E021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8A1C261-2A35-46BD-B8AB-91A24E4E0399}">
      <dgm:prSet phldrT="[Tekst]"/>
      <dgm:spPr/>
      <dgm:t>
        <a:bodyPr/>
        <a:lstStyle/>
        <a:p>
          <a:r>
            <a:rPr lang="nb-NO" dirty="0" smtClean="0"/>
            <a:t>Data</a:t>
          </a:r>
          <a:endParaRPr lang="nb-NO" dirty="0"/>
        </a:p>
      </dgm:t>
    </dgm:pt>
    <dgm:pt modelId="{9410BDE6-5512-42B7-A68E-3C3560B98B28}" type="parTrans" cxnId="{C2CFFD6F-9E9E-41F8-9C4D-289CBC801466}">
      <dgm:prSet/>
      <dgm:spPr/>
      <dgm:t>
        <a:bodyPr/>
        <a:lstStyle/>
        <a:p>
          <a:endParaRPr lang="nb-NO"/>
        </a:p>
      </dgm:t>
    </dgm:pt>
    <dgm:pt modelId="{72368D24-2A80-4AF8-88C2-F5B9DAE0566A}" type="sibTrans" cxnId="{C2CFFD6F-9E9E-41F8-9C4D-289CBC801466}">
      <dgm:prSet/>
      <dgm:spPr/>
      <dgm:t>
        <a:bodyPr/>
        <a:lstStyle/>
        <a:p>
          <a:endParaRPr lang="nb-NO"/>
        </a:p>
      </dgm:t>
    </dgm:pt>
    <dgm:pt modelId="{0A78E130-15F1-452A-86A4-0B30E46F05A9}">
      <dgm:prSet phldrT="[Tekst]"/>
      <dgm:spPr/>
      <dgm:t>
        <a:bodyPr/>
        <a:lstStyle/>
        <a:p>
          <a:r>
            <a:rPr lang="nb-NO" dirty="0" smtClean="0"/>
            <a:t>Analyse</a:t>
          </a:r>
          <a:endParaRPr lang="nb-NO" dirty="0"/>
        </a:p>
      </dgm:t>
    </dgm:pt>
    <dgm:pt modelId="{500B9BE3-B526-4B88-BE03-61BD3EC3A667}" type="parTrans" cxnId="{A5DFAEBA-8155-484D-B801-B2FC11BDA256}">
      <dgm:prSet/>
      <dgm:spPr/>
      <dgm:t>
        <a:bodyPr/>
        <a:lstStyle/>
        <a:p>
          <a:endParaRPr lang="nb-NO"/>
        </a:p>
      </dgm:t>
    </dgm:pt>
    <dgm:pt modelId="{C9BB96CC-A50F-40F2-BD46-3F976279B9FE}" type="sibTrans" cxnId="{A5DFAEBA-8155-484D-B801-B2FC11BDA256}">
      <dgm:prSet/>
      <dgm:spPr/>
      <dgm:t>
        <a:bodyPr/>
        <a:lstStyle/>
        <a:p>
          <a:endParaRPr lang="nb-NO"/>
        </a:p>
      </dgm:t>
    </dgm:pt>
    <dgm:pt modelId="{9D21B79A-84B1-4B6B-8726-7471A1937036}">
      <dgm:prSet phldrT="[Tekst]"/>
      <dgm:spPr/>
      <dgm:t>
        <a:bodyPr/>
        <a:lstStyle/>
        <a:p>
          <a:r>
            <a:rPr lang="nb-NO" dirty="0" smtClean="0"/>
            <a:t>Funn</a:t>
          </a:r>
          <a:endParaRPr lang="nb-NO" dirty="0"/>
        </a:p>
      </dgm:t>
    </dgm:pt>
    <dgm:pt modelId="{2FB00CA8-1673-4538-BD53-61677DF3993D}" type="parTrans" cxnId="{E5141D07-727C-4D44-ABB1-7B8E9C67C404}">
      <dgm:prSet/>
      <dgm:spPr/>
      <dgm:t>
        <a:bodyPr/>
        <a:lstStyle/>
        <a:p>
          <a:endParaRPr lang="nb-NO"/>
        </a:p>
      </dgm:t>
    </dgm:pt>
    <dgm:pt modelId="{5CECCC3F-44A0-4D98-9913-BE15603CA3B3}" type="sibTrans" cxnId="{E5141D07-727C-4D44-ABB1-7B8E9C67C404}">
      <dgm:prSet/>
      <dgm:spPr/>
      <dgm:t>
        <a:bodyPr/>
        <a:lstStyle/>
        <a:p>
          <a:endParaRPr lang="nb-NO"/>
        </a:p>
      </dgm:t>
    </dgm:pt>
    <dgm:pt modelId="{FC3F01AA-D9C3-406E-867F-51AFF7F8787D}">
      <dgm:prSet phldrT="[Tekst]"/>
      <dgm:spPr/>
      <dgm:t>
        <a:bodyPr/>
        <a:lstStyle/>
        <a:p>
          <a:r>
            <a:rPr lang="nb-NO" dirty="0" smtClean="0"/>
            <a:t>Empiri</a:t>
          </a:r>
          <a:endParaRPr lang="nb-NO" dirty="0"/>
        </a:p>
      </dgm:t>
    </dgm:pt>
    <dgm:pt modelId="{18504672-896A-4EE7-96BC-F756589D0F03}" type="parTrans" cxnId="{3045FDF4-4DAF-4653-B1B4-8CE55556F9CB}">
      <dgm:prSet/>
      <dgm:spPr/>
      <dgm:t>
        <a:bodyPr/>
        <a:lstStyle/>
        <a:p>
          <a:endParaRPr lang="nb-NO"/>
        </a:p>
      </dgm:t>
    </dgm:pt>
    <dgm:pt modelId="{05EBA4D1-260F-4904-A7DC-E369906572D0}" type="sibTrans" cxnId="{3045FDF4-4DAF-4653-B1B4-8CE55556F9CB}">
      <dgm:prSet/>
      <dgm:spPr/>
      <dgm:t>
        <a:bodyPr/>
        <a:lstStyle/>
        <a:p>
          <a:endParaRPr lang="nb-NO"/>
        </a:p>
      </dgm:t>
    </dgm:pt>
    <dgm:pt modelId="{B7F9C226-E780-4DD9-BCB1-4F800C216180}" type="pres">
      <dgm:prSet presAssocID="{D7CC57D0-ED31-4079-B3B0-1D7F46E021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EE5786E-39D5-4B07-AC96-54A62B3A9F08}" type="pres">
      <dgm:prSet presAssocID="{D7CC57D0-ED31-4079-B3B0-1D7F46E02101}" presName="ellipse" presStyleLbl="trBgShp" presStyleIdx="0" presStyleCnt="1"/>
      <dgm:spPr/>
    </dgm:pt>
    <dgm:pt modelId="{DFD75606-971C-46E3-BD6B-29A0A8A22A55}" type="pres">
      <dgm:prSet presAssocID="{D7CC57D0-ED31-4079-B3B0-1D7F46E02101}" presName="arrow1" presStyleLbl="fgShp" presStyleIdx="0" presStyleCnt="1"/>
      <dgm:spPr/>
    </dgm:pt>
    <dgm:pt modelId="{D9A9041A-03C2-470E-A579-75CE5D32A88B}" type="pres">
      <dgm:prSet presAssocID="{D7CC57D0-ED31-4079-B3B0-1D7F46E0210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8B14EB3-B377-4181-A994-01D7E41AF887}" type="pres">
      <dgm:prSet presAssocID="{0A78E130-15F1-452A-86A4-0B30E46F05A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FE7B03-A8B5-4EDA-BE1C-054E8A9A20FB}" type="pres">
      <dgm:prSet presAssocID="{9D21B79A-84B1-4B6B-8726-7471A193703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820061-9273-44BC-96EA-2C84EAA3E9D8}" type="pres">
      <dgm:prSet presAssocID="{FC3F01AA-D9C3-406E-867F-51AFF7F8787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7DC0ED-86FA-4C81-82B0-A84892E36708}" type="pres">
      <dgm:prSet presAssocID="{D7CC57D0-ED31-4079-B3B0-1D7F46E02101}" presName="funnel" presStyleLbl="trAlignAcc1" presStyleIdx="0" presStyleCnt="1" custLinFactNeighborX="-549" custLinFactNeighborY="746"/>
      <dgm:spPr/>
    </dgm:pt>
  </dgm:ptLst>
  <dgm:cxnLst>
    <dgm:cxn modelId="{E5141D07-727C-4D44-ABB1-7B8E9C67C404}" srcId="{D7CC57D0-ED31-4079-B3B0-1D7F46E02101}" destId="{9D21B79A-84B1-4B6B-8726-7471A1937036}" srcOrd="2" destOrd="0" parTransId="{2FB00CA8-1673-4538-BD53-61677DF3993D}" sibTransId="{5CECCC3F-44A0-4D98-9913-BE15603CA3B3}"/>
    <dgm:cxn modelId="{A5DFAEBA-8155-484D-B801-B2FC11BDA256}" srcId="{D7CC57D0-ED31-4079-B3B0-1D7F46E02101}" destId="{0A78E130-15F1-452A-86A4-0B30E46F05A9}" srcOrd="1" destOrd="0" parTransId="{500B9BE3-B526-4B88-BE03-61BD3EC3A667}" sibTransId="{C9BB96CC-A50F-40F2-BD46-3F976279B9FE}"/>
    <dgm:cxn modelId="{D7025FC4-01C1-4CC6-8F35-82E2BE494F31}" type="presOf" srcId="{38A1C261-2A35-46BD-B8AB-91A24E4E0399}" destId="{F9820061-9273-44BC-96EA-2C84EAA3E9D8}" srcOrd="0" destOrd="0" presId="urn:microsoft.com/office/officeart/2005/8/layout/funnel1"/>
    <dgm:cxn modelId="{3045FDF4-4DAF-4653-B1B4-8CE55556F9CB}" srcId="{D7CC57D0-ED31-4079-B3B0-1D7F46E02101}" destId="{FC3F01AA-D9C3-406E-867F-51AFF7F8787D}" srcOrd="3" destOrd="0" parTransId="{18504672-896A-4EE7-96BC-F756589D0F03}" sibTransId="{05EBA4D1-260F-4904-A7DC-E369906572D0}"/>
    <dgm:cxn modelId="{5E82B35F-994D-4137-9104-D78F1B9BECA2}" type="presOf" srcId="{0A78E130-15F1-452A-86A4-0B30E46F05A9}" destId="{2CFE7B03-A8B5-4EDA-BE1C-054E8A9A20FB}" srcOrd="0" destOrd="0" presId="urn:microsoft.com/office/officeart/2005/8/layout/funnel1"/>
    <dgm:cxn modelId="{2FD9C467-6F7D-4F23-8A43-CBF904B1913B}" type="presOf" srcId="{FC3F01AA-D9C3-406E-867F-51AFF7F8787D}" destId="{D9A9041A-03C2-470E-A579-75CE5D32A88B}" srcOrd="0" destOrd="0" presId="urn:microsoft.com/office/officeart/2005/8/layout/funnel1"/>
    <dgm:cxn modelId="{CD838E14-6857-423E-9909-3749E6989109}" type="presOf" srcId="{D7CC57D0-ED31-4079-B3B0-1D7F46E02101}" destId="{B7F9C226-E780-4DD9-BCB1-4F800C216180}" srcOrd="0" destOrd="0" presId="urn:microsoft.com/office/officeart/2005/8/layout/funnel1"/>
    <dgm:cxn modelId="{205674B8-6F3A-4FF8-AD8D-DC5EDE7260A3}" type="presOf" srcId="{9D21B79A-84B1-4B6B-8726-7471A1937036}" destId="{28B14EB3-B377-4181-A994-01D7E41AF887}" srcOrd="0" destOrd="0" presId="urn:microsoft.com/office/officeart/2005/8/layout/funnel1"/>
    <dgm:cxn modelId="{C2CFFD6F-9E9E-41F8-9C4D-289CBC801466}" srcId="{D7CC57D0-ED31-4079-B3B0-1D7F46E02101}" destId="{38A1C261-2A35-46BD-B8AB-91A24E4E0399}" srcOrd="0" destOrd="0" parTransId="{9410BDE6-5512-42B7-A68E-3C3560B98B28}" sibTransId="{72368D24-2A80-4AF8-88C2-F5B9DAE0566A}"/>
    <dgm:cxn modelId="{C0725F19-0396-4277-AEA3-35B405EEEE13}" type="presParOf" srcId="{B7F9C226-E780-4DD9-BCB1-4F800C216180}" destId="{FEE5786E-39D5-4B07-AC96-54A62B3A9F08}" srcOrd="0" destOrd="0" presId="urn:microsoft.com/office/officeart/2005/8/layout/funnel1"/>
    <dgm:cxn modelId="{67CFD63E-A559-49E1-86BD-C817E06D44A6}" type="presParOf" srcId="{B7F9C226-E780-4DD9-BCB1-4F800C216180}" destId="{DFD75606-971C-46E3-BD6B-29A0A8A22A55}" srcOrd="1" destOrd="0" presId="urn:microsoft.com/office/officeart/2005/8/layout/funnel1"/>
    <dgm:cxn modelId="{80958606-9716-4334-B550-3D3913321746}" type="presParOf" srcId="{B7F9C226-E780-4DD9-BCB1-4F800C216180}" destId="{D9A9041A-03C2-470E-A579-75CE5D32A88B}" srcOrd="2" destOrd="0" presId="urn:microsoft.com/office/officeart/2005/8/layout/funnel1"/>
    <dgm:cxn modelId="{B236B149-EEAD-4A6D-B3EA-EF8E67C17F30}" type="presParOf" srcId="{B7F9C226-E780-4DD9-BCB1-4F800C216180}" destId="{28B14EB3-B377-4181-A994-01D7E41AF887}" srcOrd="3" destOrd="0" presId="urn:microsoft.com/office/officeart/2005/8/layout/funnel1"/>
    <dgm:cxn modelId="{E1E2A9CF-EF9C-451C-BABE-839ECDA75704}" type="presParOf" srcId="{B7F9C226-E780-4DD9-BCB1-4F800C216180}" destId="{2CFE7B03-A8B5-4EDA-BE1C-054E8A9A20FB}" srcOrd="4" destOrd="0" presId="urn:microsoft.com/office/officeart/2005/8/layout/funnel1"/>
    <dgm:cxn modelId="{5E6355CC-EEE5-4F14-96F2-980E36FCD049}" type="presParOf" srcId="{B7F9C226-E780-4DD9-BCB1-4F800C216180}" destId="{F9820061-9273-44BC-96EA-2C84EAA3E9D8}" srcOrd="5" destOrd="0" presId="urn:microsoft.com/office/officeart/2005/8/layout/funnel1"/>
    <dgm:cxn modelId="{AAA832F3-AB0E-4DE4-8A7D-98ADD30DAC4E}" type="presParOf" srcId="{B7F9C226-E780-4DD9-BCB1-4F800C216180}" destId="{4C7DC0ED-86FA-4C81-82B0-A84892E3670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5786E-39D5-4B07-AC96-54A62B3A9F08}">
      <dsp:nvSpPr>
        <dsp:cNvPr id="0" name=""/>
        <dsp:cNvSpPr/>
      </dsp:nvSpPr>
      <dsp:spPr>
        <a:xfrm>
          <a:off x="895125" y="281664"/>
          <a:ext cx="3271139" cy="11360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75606-971C-46E3-BD6B-29A0A8A22A55}">
      <dsp:nvSpPr>
        <dsp:cNvPr id="0" name=""/>
        <dsp:cNvSpPr/>
      </dsp:nvSpPr>
      <dsp:spPr>
        <a:xfrm>
          <a:off x="2218796" y="3063401"/>
          <a:ext cx="633941" cy="40572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9041A-03C2-470E-A579-75CE5D32A88B}">
      <dsp:nvSpPr>
        <dsp:cNvPr id="0" name=""/>
        <dsp:cNvSpPr/>
      </dsp:nvSpPr>
      <dsp:spPr>
        <a:xfrm>
          <a:off x="1014306" y="3387979"/>
          <a:ext cx="3042920" cy="760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Empiri</a:t>
          </a:r>
          <a:endParaRPr lang="nb-NO" sz="2600" kern="1200" dirty="0"/>
        </a:p>
      </dsp:txBody>
      <dsp:txXfrm>
        <a:off x="1014306" y="3387979"/>
        <a:ext cx="3042920" cy="760730"/>
      </dsp:txXfrm>
    </dsp:sp>
    <dsp:sp modelId="{28B14EB3-B377-4181-A994-01D7E41AF887}">
      <dsp:nvSpPr>
        <dsp:cNvPr id="0" name=""/>
        <dsp:cNvSpPr/>
      </dsp:nvSpPr>
      <dsp:spPr>
        <a:xfrm>
          <a:off x="2084400" y="1505425"/>
          <a:ext cx="1141095" cy="1141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Funn</a:t>
          </a:r>
          <a:endParaRPr lang="nb-NO" sz="1800" kern="1200" dirty="0"/>
        </a:p>
      </dsp:txBody>
      <dsp:txXfrm>
        <a:off x="2251509" y="1672534"/>
        <a:ext cx="806877" cy="806877"/>
      </dsp:txXfrm>
    </dsp:sp>
    <dsp:sp modelId="{2CFE7B03-A8B5-4EDA-BE1C-054E8A9A20FB}">
      <dsp:nvSpPr>
        <dsp:cNvPr id="0" name=""/>
        <dsp:cNvSpPr/>
      </dsp:nvSpPr>
      <dsp:spPr>
        <a:xfrm>
          <a:off x="1267883" y="649350"/>
          <a:ext cx="1141095" cy="1141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Analyse</a:t>
          </a:r>
          <a:endParaRPr lang="nb-NO" sz="1800" kern="1200" dirty="0"/>
        </a:p>
      </dsp:txBody>
      <dsp:txXfrm>
        <a:off x="1434992" y="816459"/>
        <a:ext cx="806877" cy="806877"/>
      </dsp:txXfrm>
    </dsp:sp>
    <dsp:sp modelId="{F9820061-9273-44BC-96EA-2C84EAA3E9D8}">
      <dsp:nvSpPr>
        <dsp:cNvPr id="0" name=""/>
        <dsp:cNvSpPr/>
      </dsp:nvSpPr>
      <dsp:spPr>
        <a:xfrm>
          <a:off x="2434336" y="373459"/>
          <a:ext cx="1141095" cy="1141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Data</a:t>
          </a:r>
          <a:endParaRPr lang="nb-NO" sz="1800" kern="1200" dirty="0"/>
        </a:p>
      </dsp:txBody>
      <dsp:txXfrm>
        <a:off x="2601445" y="540568"/>
        <a:ext cx="806877" cy="806877"/>
      </dsp:txXfrm>
    </dsp:sp>
    <dsp:sp modelId="{4C7DC0ED-86FA-4C81-82B0-A84892E36708}">
      <dsp:nvSpPr>
        <dsp:cNvPr id="0" name=""/>
        <dsp:cNvSpPr/>
      </dsp:nvSpPr>
      <dsp:spPr>
        <a:xfrm>
          <a:off x="741240" y="163384"/>
          <a:ext cx="3550073" cy="28400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78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52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49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69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74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9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EKSEMPEL, EMPIRISK OPPGAVE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Innledning</a:t>
            </a:r>
            <a:r>
              <a:rPr dirty="0"/>
              <a:t> 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Bakgrunn</a:t>
            </a:r>
            <a:r>
              <a:rPr dirty="0"/>
              <a:t>/</a:t>
            </a:r>
            <a:r>
              <a:rPr dirty="0" err="1"/>
              <a:t>begrunnelse</a:t>
            </a:r>
            <a:r>
              <a:rPr dirty="0"/>
              <a:t>, </a:t>
            </a:r>
            <a:r>
              <a:rPr dirty="0" err="1"/>
              <a:t>introduksjon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problemstilling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redegjørelse</a:t>
            </a:r>
            <a:r>
              <a:rPr dirty="0"/>
              <a:t> for </a:t>
            </a:r>
            <a:r>
              <a:rPr dirty="0" err="1"/>
              <a:t>oppgavens</a:t>
            </a:r>
            <a:r>
              <a:rPr dirty="0"/>
              <a:t> </a:t>
            </a:r>
            <a:r>
              <a:rPr dirty="0" err="1"/>
              <a:t>oppbygging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Kunnskapsstatus</a:t>
            </a:r>
            <a:endParaRPr dirty="0"/>
          </a:p>
          <a:p>
            <a:pPr>
              <a:defRPr sz="3200"/>
            </a:pPr>
            <a:r>
              <a:rPr dirty="0"/>
              <a:t>    •	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gjennomgang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forskning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emnet</a:t>
            </a:r>
            <a:r>
              <a:rPr dirty="0"/>
              <a:t>.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Teori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Redegjørelse</a:t>
            </a:r>
            <a:r>
              <a:rPr dirty="0"/>
              <a:t> for </a:t>
            </a:r>
            <a:r>
              <a:rPr dirty="0" err="1"/>
              <a:t>teoritilfang</a:t>
            </a:r>
            <a:r>
              <a:rPr dirty="0"/>
              <a:t>, med </a:t>
            </a:r>
            <a:r>
              <a:rPr dirty="0" err="1"/>
              <a:t>drøfting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teori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avklaring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sentrale</a:t>
            </a:r>
            <a:r>
              <a:rPr dirty="0"/>
              <a:t> </a:t>
            </a:r>
            <a:r>
              <a:rPr dirty="0" err="1"/>
              <a:t>begreper</a:t>
            </a:r>
            <a:r>
              <a:rPr dirty="0"/>
              <a:t>.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Metode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Valg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metode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forklaring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muligheter</a:t>
            </a:r>
            <a:r>
              <a:rPr dirty="0"/>
              <a:t>/</a:t>
            </a:r>
            <a:r>
              <a:rPr dirty="0" err="1"/>
              <a:t>utfordringer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Analyse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Analyse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beskrivelse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intervjuer</a:t>
            </a:r>
            <a:r>
              <a:rPr dirty="0"/>
              <a:t>/ </a:t>
            </a:r>
            <a:r>
              <a:rPr dirty="0" err="1"/>
              <a:t>dokumenter</a:t>
            </a:r>
            <a:r>
              <a:rPr dirty="0"/>
              <a:t>/ </a:t>
            </a:r>
            <a:r>
              <a:rPr dirty="0" err="1"/>
              <a:t>observasjoner</a:t>
            </a:r>
            <a:r>
              <a:rPr dirty="0"/>
              <a:t> / </a:t>
            </a:r>
            <a:r>
              <a:rPr dirty="0" err="1"/>
              <a:t>lydopptak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Drøfting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Funnene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undersøkelse</a:t>
            </a:r>
            <a:r>
              <a:rPr dirty="0"/>
              <a:t> </a:t>
            </a:r>
            <a:r>
              <a:rPr dirty="0" err="1"/>
              <a:t>drøftes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teori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kunnskapsstatus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gjort</a:t>
            </a:r>
            <a:r>
              <a:rPr dirty="0"/>
              <a:t> </a:t>
            </a:r>
            <a:r>
              <a:rPr dirty="0" err="1"/>
              <a:t>rede</a:t>
            </a:r>
            <a:r>
              <a:rPr dirty="0"/>
              <a:t> for.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Saklige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objektive</a:t>
            </a:r>
            <a:r>
              <a:rPr dirty="0"/>
              <a:t> </a:t>
            </a:r>
            <a:r>
              <a:rPr dirty="0" err="1"/>
              <a:t>problemstillinger</a:t>
            </a:r>
            <a:r>
              <a:rPr dirty="0"/>
              <a:t>, </a:t>
            </a:r>
            <a:r>
              <a:rPr dirty="0" err="1"/>
              <a:t>begrunnelser</a:t>
            </a:r>
            <a:r>
              <a:rPr dirty="0"/>
              <a:t> </a:t>
            </a:r>
            <a:r>
              <a:rPr dirty="0" err="1"/>
              <a:t>basert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teori</a:t>
            </a:r>
            <a:r>
              <a:rPr dirty="0"/>
              <a:t>, </a:t>
            </a:r>
            <a:r>
              <a:rPr dirty="0" err="1"/>
              <a:t>erfaring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etikk</a:t>
            </a:r>
            <a:r>
              <a:rPr dirty="0"/>
              <a:t>,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bastante</a:t>
            </a:r>
            <a:r>
              <a:rPr dirty="0"/>
              <a:t> </a:t>
            </a:r>
            <a:r>
              <a:rPr dirty="0" err="1"/>
              <a:t>påstander</a:t>
            </a:r>
            <a:r>
              <a:rPr dirty="0"/>
              <a:t>. </a:t>
            </a:r>
            <a:r>
              <a:rPr dirty="0" err="1"/>
              <a:t>Egne</a:t>
            </a:r>
            <a:r>
              <a:rPr dirty="0"/>
              <a:t> </a:t>
            </a:r>
            <a:r>
              <a:rPr dirty="0" err="1"/>
              <a:t>synspunkter</a:t>
            </a:r>
            <a:r>
              <a:rPr dirty="0"/>
              <a:t> </a:t>
            </a:r>
            <a:r>
              <a:rPr dirty="0" err="1"/>
              <a:t>må</a:t>
            </a:r>
            <a:r>
              <a:rPr dirty="0"/>
              <a:t> </a:t>
            </a:r>
            <a:r>
              <a:rPr dirty="0" err="1"/>
              <a:t>begrunnes</a:t>
            </a:r>
            <a:r>
              <a:rPr dirty="0"/>
              <a:t>.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Avslutning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Oppsummere</a:t>
            </a:r>
            <a:r>
              <a:rPr dirty="0"/>
              <a:t>/</a:t>
            </a:r>
            <a:r>
              <a:rPr dirty="0" err="1"/>
              <a:t>samle</a:t>
            </a:r>
            <a:r>
              <a:rPr dirty="0"/>
              <a:t> </a:t>
            </a:r>
            <a:r>
              <a:rPr dirty="0" err="1"/>
              <a:t>trådene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Eventuelle</a:t>
            </a:r>
            <a:r>
              <a:rPr dirty="0"/>
              <a:t> </a:t>
            </a:r>
            <a:r>
              <a:rPr dirty="0" err="1"/>
              <a:t>konklusjoner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bygger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drøftinger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begrunnelse</a:t>
            </a:r>
            <a:r>
              <a:rPr dirty="0"/>
              <a:t>/</a:t>
            </a:r>
            <a:r>
              <a:rPr dirty="0" err="1"/>
              <a:t>dokumentasjoner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EKSEMPEL, TEORETISK OPPGAVE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Innledning </a:t>
            </a:r>
          </a:p>
          <a:p>
            <a:pPr>
              <a:defRPr sz="3200"/>
            </a:pPr>
            <a:r>
              <a:t>•	Bakgrunn/begrunnelse, introduskjon av problemstilling og redegjørelse for oppgavens oppbygging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Kunnskapsstatus</a:t>
            </a:r>
          </a:p>
          <a:p>
            <a:pPr>
              <a:defRPr sz="3200"/>
            </a:pPr>
            <a:r>
              <a:t>    •	 En gjennomgang av tidligere forskning på dette emnet, og avdekking av to perspektiver som gir ulik forklaring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(Metode)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Teori</a:t>
            </a:r>
          </a:p>
          <a:p>
            <a:pPr>
              <a:defRPr sz="3200"/>
            </a:pPr>
            <a:r>
              <a:t>•	Redegjørelse/analyse for én teoretisk forklaring/tilnærming 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•	Redegjørelse/analyse for en alternativ teoretisk forklaring/tilnærming 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Drøfting</a:t>
            </a:r>
          </a:p>
          <a:p>
            <a:pPr>
              <a:defRPr sz="3200"/>
            </a:pPr>
            <a:r>
              <a:t>•	De to perspektivene drøftes i lys av kunnskapsstatusen det tidligere i oppgaven er gjort rede for.</a:t>
            </a:r>
          </a:p>
          <a:p>
            <a:pPr>
              <a:defRPr sz="3200"/>
            </a:pPr>
            <a:r>
              <a:t>•	Saklige og objektive problemstillinger, begrunnelser basert på teori, erfaring og etikk, ikke bastante påstander. Egne synspunkter må begrunnes.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Avslutning</a:t>
            </a:r>
          </a:p>
          <a:p>
            <a:pPr>
              <a:defRPr sz="3200"/>
            </a:pPr>
            <a:r>
              <a:t>•	Oppsummere/samle trådene</a:t>
            </a:r>
          </a:p>
          <a:p>
            <a:pPr>
              <a:defRPr sz="3200"/>
            </a:pPr>
            <a:r>
              <a:t>•	Eventuelle konklusjoner som bygger på drøftinger og begrunnelse/dokumentasjoner i oppgaven.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EKSEMPEL, TEORETISK OPPGAVE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Innledning</a:t>
            </a:r>
            <a:r>
              <a:rPr dirty="0"/>
              <a:t> 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Bakgrunn</a:t>
            </a:r>
            <a:r>
              <a:rPr dirty="0"/>
              <a:t>/</a:t>
            </a:r>
            <a:r>
              <a:rPr dirty="0" err="1"/>
              <a:t>begrunnelse</a:t>
            </a:r>
            <a:r>
              <a:rPr dirty="0"/>
              <a:t>, </a:t>
            </a:r>
            <a:r>
              <a:rPr dirty="0" err="1"/>
              <a:t>introduskjon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problemstilling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redegjørelse</a:t>
            </a:r>
            <a:r>
              <a:rPr dirty="0"/>
              <a:t> for </a:t>
            </a:r>
            <a:r>
              <a:rPr dirty="0" err="1"/>
              <a:t>oppgavens</a:t>
            </a:r>
            <a:r>
              <a:rPr dirty="0"/>
              <a:t> </a:t>
            </a:r>
            <a:r>
              <a:rPr dirty="0" err="1"/>
              <a:t>oppbygging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Kunnskapsstatus</a:t>
            </a:r>
            <a:endParaRPr dirty="0"/>
          </a:p>
          <a:p>
            <a:pPr>
              <a:defRPr sz="3200"/>
            </a:pPr>
            <a:r>
              <a:rPr dirty="0"/>
              <a:t>    •	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gjennomgang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forskning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emnet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avdekking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to </a:t>
            </a:r>
            <a:r>
              <a:rPr dirty="0" err="1"/>
              <a:t>perspektiver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ulik</a:t>
            </a:r>
            <a:r>
              <a:rPr dirty="0"/>
              <a:t> </a:t>
            </a:r>
            <a:r>
              <a:rPr dirty="0" err="1"/>
              <a:t>forklaring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(</a:t>
            </a:r>
            <a:r>
              <a:rPr dirty="0" err="1"/>
              <a:t>Metode</a:t>
            </a:r>
            <a:r>
              <a:rPr dirty="0"/>
              <a:t>)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Teori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Redegjørelse</a:t>
            </a:r>
            <a:r>
              <a:rPr dirty="0"/>
              <a:t>/</a:t>
            </a:r>
            <a:r>
              <a:rPr dirty="0" err="1"/>
              <a:t>analyse</a:t>
            </a:r>
            <a:r>
              <a:rPr dirty="0"/>
              <a:t> for </a:t>
            </a:r>
            <a:r>
              <a:rPr dirty="0" err="1"/>
              <a:t>én</a:t>
            </a:r>
            <a:r>
              <a:rPr dirty="0"/>
              <a:t> </a:t>
            </a:r>
            <a:r>
              <a:rPr dirty="0" err="1"/>
              <a:t>teoretisk</a:t>
            </a:r>
            <a:r>
              <a:rPr dirty="0"/>
              <a:t> </a:t>
            </a:r>
            <a:r>
              <a:rPr dirty="0" err="1"/>
              <a:t>forklaring</a:t>
            </a:r>
            <a:r>
              <a:rPr dirty="0"/>
              <a:t>/</a:t>
            </a:r>
            <a:r>
              <a:rPr dirty="0" err="1"/>
              <a:t>tilnærming</a:t>
            </a:r>
            <a:r>
              <a:rPr dirty="0"/>
              <a:t>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Redegjørelse</a:t>
            </a:r>
            <a:r>
              <a:rPr dirty="0"/>
              <a:t>/</a:t>
            </a:r>
            <a:r>
              <a:rPr dirty="0" err="1"/>
              <a:t>analyse</a:t>
            </a:r>
            <a:r>
              <a:rPr dirty="0"/>
              <a:t> for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alternativ</a:t>
            </a:r>
            <a:r>
              <a:rPr dirty="0"/>
              <a:t> </a:t>
            </a:r>
            <a:r>
              <a:rPr dirty="0" err="1"/>
              <a:t>teoretisk</a:t>
            </a:r>
            <a:r>
              <a:rPr dirty="0"/>
              <a:t> </a:t>
            </a:r>
            <a:r>
              <a:rPr dirty="0" err="1"/>
              <a:t>forklaring</a:t>
            </a:r>
            <a:r>
              <a:rPr dirty="0"/>
              <a:t>/</a:t>
            </a:r>
            <a:r>
              <a:rPr dirty="0" err="1"/>
              <a:t>tilnærming</a:t>
            </a:r>
            <a:r>
              <a:rPr dirty="0"/>
              <a:t>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Drøfting</a:t>
            </a:r>
            <a:endParaRPr dirty="0"/>
          </a:p>
          <a:p>
            <a:pPr>
              <a:defRPr sz="3200"/>
            </a:pPr>
            <a:r>
              <a:rPr dirty="0"/>
              <a:t>•	De to </a:t>
            </a:r>
            <a:r>
              <a:rPr dirty="0" err="1"/>
              <a:t>perspektivene</a:t>
            </a:r>
            <a:r>
              <a:rPr dirty="0"/>
              <a:t> </a:t>
            </a:r>
            <a:r>
              <a:rPr dirty="0" err="1"/>
              <a:t>drøftes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kunnskapsstatusen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gjort</a:t>
            </a:r>
            <a:r>
              <a:rPr dirty="0"/>
              <a:t> </a:t>
            </a:r>
            <a:r>
              <a:rPr dirty="0" err="1"/>
              <a:t>rede</a:t>
            </a:r>
            <a:r>
              <a:rPr dirty="0"/>
              <a:t> for.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Saklige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objektive</a:t>
            </a:r>
            <a:r>
              <a:rPr dirty="0"/>
              <a:t> </a:t>
            </a:r>
            <a:r>
              <a:rPr dirty="0" err="1"/>
              <a:t>problemstillinger</a:t>
            </a:r>
            <a:r>
              <a:rPr dirty="0"/>
              <a:t>, </a:t>
            </a:r>
            <a:r>
              <a:rPr dirty="0" err="1"/>
              <a:t>begrunnelser</a:t>
            </a:r>
            <a:r>
              <a:rPr dirty="0"/>
              <a:t> </a:t>
            </a:r>
            <a:r>
              <a:rPr dirty="0" err="1"/>
              <a:t>basert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teori</a:t>
            </a:r>
            <a:r>
              <a:rPr dirty="0"/>
              <a:t>, </a:t>
            </a:r>
            <a:r>
              <a:rPr dirty="0" err="1"/>
              <a:t>erfaring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etikk</a:t>
            </a:r>
            <a:r>
              <a:rPr dirty="0"/>
              <a:t>,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bastante</a:t>
            </a:r>
            <a:r>
              <a:rPr dirty="0"/>
              <a:t> </a:t>
            </a:r>
            <a:r>
              <a:rPr dirty="0" err="1"/>
              <a:t>påstander</a:t>
            </a:r>
            <a:r>
              <a:rPr dirty="0"/>
              <a:t>. </a:t>
            </a:r>
            <a:r>
              <a:rPr dirty="0" err="1"/>
              <a:t>Egne</a:t>
            </a:r>
            <a:r>
              <a:rPr dirty="0"/>
              <a:t> </a:t>
            </a:r>
            <a:r>
              <a:rPr dirty="0" err="1"/>
              <a:t>synspunkter</a:t>
            </a:r>
            <a:r>
              <a:rPr dirty="0"/>
              <a:t> </a:t>
            </a:r>
            <a:r>
              <a:rPr dirty="0" err="1"/>
              <a:t>må</a:t>
            </a:r>
            <a:r>
              <a:rPr dirty="0"/>
              <a:t> </a:t>
            </a:r>
            <a:r>
              <a:rPr dirty="0" err="1"/>
              <a:t>begrunnes</a:t>
            </a:r>
            <a:r>
              <a:rPr dirty="0"/>
              <a:t>.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Avslutning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Oppsummere</a:t>
            </a:r>
            <a:r>
              <a:rPr dirty="0"/>
              <a:t>/</a:t>
            </a:r>
            <a:r>
              <a:rPr dirty="0" err="1"/>
              <a:t>samle</a:t>
            </a:r>
            <a:r>
              <a:rPr dirty="0"/>
              <a:t> </a:t>
            </a:r>
            <a:r>
              <a:rPr dirty="0" err="1"/>
              <a:t>trådene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Eventuelle</a:t>
            </a:r>
            <a:r>
              <a:rPr dirty="0"/>
              <a:t> </a:t>
            </a:r>
            <a:r>
              <a:rPr dirty="0" err="1"/>
              <a:t>konklusjoner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bygger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drøftinger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begrunnelse</a:t>
            </a:r>
            <a:r>
              <a:rPr dirty="0"/>
              <a:t>/</a:t>
            </a:r>
            <a:r>
              <a:rPr dirty="0" err="1"/>
              <a:t>dokumentasjoner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07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EKSEMPEL, TEORETISK OPPGAVE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Innledning</a:t>
            </a:r>
            <a:r>
              <a:rPr dirty="0"/>
              <a:t> 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Bakgrunn</a:t>
            </a:r>
            <a:r>
              <a:rPr dirty="0"/>
              <a:t>/</a:t>
            </a:r>
            <a:r>
              <a:rPr dirty="0" err="1"/>
              <a:t>begrunnelse</a:t>
            </a:r>
            <a:r>
              <a:rPr dirty="0"/>
              <a:t>, </a:t>
            </a:r>
            <a:r>
              <a:rPr dirty="0" err="1"/>
              <a:t>introduskjon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problemstilling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redegjørelse</a:t>
            </a:r>
            <a:r>
              <a:rPr dirty="0"/>
              <a:t> for </a:t>
            </a:r>
            <a:r>
              <a:rPr dirty="0" err="1"/>
              <a:t>oppgavens</a:t>
            </a:r>
            <a:r>
              <a:rPr dirty="0"/>
              <a:t> </a:t>
            </a:r>
            <a:r>
              <a:rPr dirty="0" err="1"/>
              <a:t>oppbygging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Kunnskapsstatus</a:t>
            </a:r>
            <a:endParaRPr dirty="0"/>
          </a:p>
          <a:p>
            <a:pPr>
              <a:defRPr sz="3200"/>
            </a:pPr>
            <a:r>
              <a:rPr dirty="0"/>
              <a:t>    •	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gjennomgang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forskning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emnet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avdekking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to </a:t>
            </a:r>
            <a:r>
              <a:rPr dirty="0" err="1"/>
              <a:t>perspektiver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ulik</a:t>
            </a:r>
            <a:r>
              <a:rPr dirty="0"/>
              <a:t> </a:t>
            </a:r>
            <a:r>
              <a:rPr dirty="0" err="1"/>
              <a:t>forklaring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(</a:t>
            </a:r>
            <a:r>
              <a:rPr dirty="0" err="1"/>
              <a:t>Metode</a:t>
            </a:r>
            <a:r>
              <a:rPr dirty="0"/>
              <a:t>)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Teori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Redegjørelse</a:t>
            </a:r>
            <a:r>
              <a:rPr dirty="0"/>
              <a:t>/</a:t>
            </a:r>
            <a:r>
              <a:rPr dirty="0" err="1"/>
              <a:t>analyse</a:t>
            </a:r>
            <a:r>
              <a:rPr dirty="0"/>
              <a:t> for </a:t>
            </a:r>
            <a:r>
              <a:rPr dirty="0" err="1"/>
              <a:t>én</a:t>
            </a:r>
            <a:r>
              <a:rPr dirty="0"/>
              <a:t> </a:t>
            </a:r>
            <a:r>
              <a:rPr dirty="0" err="1"/>
              <a:t>teoretisk</a:t>
            </a:r>
            <a:r>
              <a:rPr dirty="0"/>
              <a:t> </a:t>
            </a:r>
            <a:r>
              <a:rPr dirty="0" err="1"/>
              <a:t>forklaring</a:t>
            </a:r>
            <a:r>
              <a:rPr dirty="0"/>
              <a:t>/</a:t>
            </a:r>
            <a:r>
              <a:rPr dirty="0" err="1"/>
              <a:t>tilnærming</a:t>
            </a:r>
            <a:r>
              <a:rPr dirty="0"/>
              <a:t>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Redegjørelse</a:t>
            </a:r>
            <a:r>
              <a:rPr dirty="0"/>
              <a:t>/</a:t>
            </a:r>
            <a:r>
              <a:rPr dirty="0" err="1"/>
              <a:t>analyse</a:t>
            </a:r>
            <a:r>
              <a:rPr dirty="0"/>
              <a:t> for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alternativ</a:t>
            </a:r>
            <a:r>
              <a:rPr dirty="0"/>
              <a:t> </a:t>
            </a:r>
            <a:r>
              <a:rPr dirty="0" err="1"/>
              <a:t>teoretisk</a:t>
            </a:r>
            <a:r>
              <a:rPr dirty="0"/>
              <a:t> </a:t>
            </a:r>
            <a:r>
              <a:rPr dirty="0" err="1"/>
              <a:t>forklaring</a:t>
            </a:r>
            <a:r>
              <a:rPr dirty="0"/>
              <a:t>/</a:t>
            </a:r>
            <a:r>
              <a:rPr dirty="0" err="1"/>
              <a:t>tilnærming</a:t>
            </a:r>
            <a:r>
              <a:rPr dirty="0"/>
              <a:t> 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Drøfting</a:t>
            </a:r>
            <a:endParaRPr dirty="0"/>
          </a:p>
          <a:p>
            <a:pPr>
              <a:defRPr sz="3200"/>
            </a:pPr>
            <a:r>
              <a:rPr dirty="0"/>
              <a:t>•	De to </a:t>
            </a:r>
            <a:r>
              <a:rPr dirty="0" err="1"/>
              <a:t>perspektivene</a:t>
            </a:r>
            <a:r>
              <a:rPr dirty="0"/>
              <a:t> </a:t>
            </a:r>
            <a:r>
              <a:rPr dirty="0" err="1"/>
              <a:t>drøftes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kunnskapsstatusen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tidligere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gjort</a:t>
            </a:r>
            <a:r>
              <a:rPr dirty="0"/>
              <a:t> </a:t>
            </a:r>
            <a:r>
              <a:rPr dirty="0" err="1"/>
              <a:t>rede</a:t>
            </a:r>
            <a:r>
              <a:rPr dirty="0"/>
              <a:t> for.</a:t>
            </a:r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Saklige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objektive</a:t>
            </a:r>
            <a:r>
              <a:rPr dirty="0"/>
              <a:t> </a:t>
            </a:r>
            <a:r>
              <a:rPr dirty="0" err="1"/>
              <a:t>problemstillinger</a:t>
            </a:r>
            <a:r>
              <a:rPr dirty="0"/>
              <a:t>, </a:t>
            </a:r>
            <a:r>
              <a:rPr dirty="0" err="1"/>
              <a:t>begrunnelser</a:t>
            </a:r>
            <a:r>
              <a:rPr dirty="0"/>
              <a:t> </a:t>
            </a:r>
            <a:r>
              <a:rPr dirty="0" err="1"/>
              <a:t>basert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teori</a:t>
            </a:r>
            <a:r>
              <a:rPr dirty="0"/>
              <a:t>, </a:t>
            </a:r>
            <a:r>
              <a:rPr dirty="0" err="1"/>
              <a:t>erfaring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etikk</a:t>
            </a:r>
            <a:r>
              <a:rPr dirty="0"/>
              <a:t>,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bastante</a:t>
            </a:r>
            <a:r>
              <a:rPr dirty="0"/>
              <a:t> </a:t>
            </a:r>
            <a:r>
              <a:rPr dirty="0" err="1"/>
              <a:t>påstander</a:t>
            </a:r>
            <a:r>
              <a:rPr dirty="0"/>
              <a:t>. </a:t>
            </a:r>
            <a:r>
              <a:rPr dirty="0" err="1"/>
              <a:t>Egne</a:t>
            </a:r>
            <a:r>
              <a:rPr dirty="0"/>
              <a:t> </a:t>
            </a:r>
            <a:r>
              <a:rPr dirty="0" err="1"/>
              <a:t>synspunkter</a:t>
            </a:r>
            <a:r>
              <a:rPr dirty="0"/>
              <a:t> </a:t>
            </a:r>
            <a:r>
              <a:rPr dirty="0" err="1"/>
              <a:t>må</a:t>
            </a:r>
            <a:r>
              <a:rPr dirty="0"/>
              <a:t> </a:t>
            </a:r>
            <a:r>
              <a:rPr dirty="0" err="1"/>
              <a:t>begrunnes</a:t>
            </a:r>
            <a:r>
              <a:rPr dirty="0"/>
              <a:t>.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Avslutning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Oppsummere</a:t>
            </a:r>
            <a:r>
              <a:rPr dirty="0"/>
              <a:t>/</a:t>
            </a:r>
            <a:r>
              <a:rPr dirty="0" err="1"/>
              <a:t>samle</a:t>
            </a:r>
            <a:r>
              <a:rPr dirty="0"/>
              <a:t> </a:t>
            </a:r>
            <a:r>
              <a:rPr dirty="0" err="1"/>
              <a:t>trådene</a:t>
            </a:r>
            <a:endParaRPr dirty="0"/>
          </a:p>
          <a:p>
            <a:pPr>
              <a:defRPr sz="3200"/>
            </a:pPr>
            <a:r>
              <a:rPr dirty="0"/>
              <a:t>•	</a:t>
            </a:r>
            <a:r>
              <a:rPr dirty="0" err="1"/>
              <a:t>Eventuelle</a:t>
            </a:r>
            <a:r>
              <a:rPr dirty="0"/>
              <a:t> </a:t>
            </a:r>
            <a:r>
              <a:rPr dirty="0" err="1"/>
              <a:t>konklusjoner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bygger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drøftinger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begrunnelse</a:t>
            </a:r>
            <a:r>
              <a:rPr dirty="0"/>
              <a:t>/</a:t>
            </a:r>
            <a:r>
              <a:rPr dirty="0" err="1"/>
              <a:t>dokumentasjoner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oppgaven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933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1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Retningslinjer</a:t>
            </a:r>
          </a:p>
          <a:p>
            <a:r>
              <a:t>Undervisning og metodeuke</a:t>
            </a:r>
          </a:p>
          <a:p>
            <a:r>
              <a:t>Veiledningstid</a:t>
            </a:r>
          </a:p>
          <a:p>
            <a:r>
              <a:t>Hvilke tema og metoder har tidligere studenter vært opptatt av </a:t>
            </a:r>
          </a:p>
          <a:p>
            <a:r>
              <a:t>Formelle krav</a:t>
            </a:r>
          </a:p>
          <a:p>
            <a:r>
              <a:t>Innspill og spørsmål</a:t>
            </a:r>
          </a:p>
          <a:p>
            <a:r>
              <a:t>Evt. Eksempler på oppgaver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925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072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 err="1"/>
              <a:t>Metode</a:t>
            </a:r>
            <a:r>
              <a:rPr dirty="0"/>
              <a:t>: </a:t>
            </a:r>
            <a:r>
              <a:rPr dirty="0" err="1"/>
              <a:t>Intervjustudie</a:t>
            </a:r>
            <a:endParaRPr dirty="0"/>
          </a:p>
          <a:p>
            <a:pPr>
              <a:defRPr sz="3200"/>
            </a:pPr>
            <a:r>
              <a:rPr dirty="0" err="1"/>
              <a:t>Aktuelle</a:t>
            </a:r>
            <a:r>
              <a:rPr dirty="0"/>
              <a:t> </a:t>
            </a:r>
            <a:r>
              <a:rPr dirty="0" err="1"/>
              <a:t>problemstillinger</a:t>
            </a:r>
            <a:endParaRPr dirty="0"/>
          </a:p>
          <a:p>
            <a:pPr>
              <a:defRPr sz="3200"/>
            </a:pPr>
            <a:r>
              <a:rPr dirty="0" err="1"/>
              <a:t>Innsamling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data / </a:t>
            </a:r>
            <a:r>
              <a:rPr dirty="0" err="1"/>
              <a:t>informanter</a:t>
            </a:r>
            <a:endParaRPr dirty="0"/>
          </a:p>
          <a:p>
            <a:pPr>
              <a:defRPr sz="3200"/>
            </a:pPr>
            <a:r>
              <a:rPr dirty="0" err="1"/>
              <a:t>Fordeler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Ulemper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Hvorfor</a:t>
            </a:r>
            <a:r>
              <a:rPr dirty="0"/>
              <a:t> liker </a:t>
            </a:r>
            <a:r>
              <a:rPr dirty="0" err="1"/>
              <a:t>ungdom</a:t>
            </a:r>
            <a:r>
              <a:rPr dirty="0"/>
              <a:t> å </a:t>
            </a:r>
            <a:r>
              <a:rPr dirty="0" err="1"/>
              <a:t>spille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?</a:t>
            </a:r>
          </a:p>
          <a:p>
            <a:pPr>
              <a:defRPr sz="3200"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vurderer</a:t>
            </a:r>
            <a:r>
              <a:rPr dirty="0"/>
              <a:t> </a:t>
            </a:r>
            <a:r>
              <a:rPr dirty="0" err="1"/>
              <a:t>ungdom</a:t>
            </a:r>
            <a:r>
              <a:rPr dirty="0"/>
              <a:t> </a:t>
            </a:r>
            <a:r>
              <a:rPr dirty="0" err="1"/>
              <a:t>effekten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voldelige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?</a:t>
            </a:r>
          </a:p>
          <a:p>
            <a:pPr>
              <a:defRPr sz="3200"/>
            </a:pPr>
            <a:r>
              <a:rPr dirty="0" err="1"/>
              <a:t>Intervjuer</a:t>
            </a:r>
            <a:r>
              <a:rPr dirty="0"/>
              <a:t> med 10-12 </a:t>
            </a:r>
            <a:r>
              <a:rPr dirty="0" err="1"/>
              <a:t>ungdom</a:t>
            </a:r>
            <a:endParaRPr dirty="0"/>
          </a:p>
          <a:p>
            <a:pPr>
              <a:defRPr sz="3200"/>
            </a:pPr>
            <a:r>
              <a:rPr dirty="0"/>
              <a:t>1 time</a:t>
            </a:r>
          </a:p>
          <a:p>
            <a:pPr>
              <a:defRPr sz="3200"/>
            </a:pPr>
            <a:r>
              <a:rPr dirty="0" err="1"/>
              <a:t>Semistrukturert</a:t>
            </a:r>
            <a:r>
              <a:rPr dirty="0"/>
              <a:t> </a:t>
            </a:r>
            <a:r>
              <a:rPr dirty="0" err="1"/>
              <a:t>intervju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Deltakerperspektiv</a:t>
            </a:r>
            <a:endParaRPr dirty="0"/>
          </a:p>
          <a:p>
            <a:pPr>
              <a:defRPr sz="3200"/>
            </a:pPr>
            <a:r>
              <a:rPr dirty="0" err="1"/>
              <a:t>Tilgang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’</a:t>
            </a:r>
            <a:r>
              <a:rPr dirty="0" err="1"/>
              <a:t>usynlige</a:t>
            </a:r>
            <a:r>
              <a:rPr dirty="0"/>
              <a:t>’ </a:t>
            </a:r>
            <a:r>
              <a:rPr dirty="0" err="1"/>
              <a:t>vurderinger</a:t>
            </a:r>
            <a:endParaRPr dirty="0"/>
          </a:p>
          <a:p>
            <a:pPr>
              <a:defRPr sz="3200"/>
            </a:pPr>
            <a:r>
              <a:rPr dirty="0"/>
              <a:t>’</a:t>
            </a:r>
            <a:r>
              <a:rPr dirty="0" err="1"/>
              <a:t>Ekspertkunnskap</a:t>
            </a:r>
            <a:r>
              <a:rPr dirty="0"/>
              <a:t>’</a:t>
            </a:r>
          </a:p>
          <a:p>
            <a:pPr>
              <a:defRPr sz="3200"/>
            </a:pPr>
            <a:r>
              <a:rPr dirty="0" err="1"/>
              <a:t>Vanskelig</a:t>
            </a:r>
            <a:r>
              <a:rPr dirty="0"/>
              <a:t> å </a:t>
            </a:r>
            <a:r>
              <a:rPr dirty="0" err="1"/>
              <a:t>nå</a:t>
            </a:r>
            <a:r>
              <a:rPr dirty="0"/>
              <a:t> </a:t>
            </a:r>
            <a:r>
              <a:rPr dirty="0" err="1"/>
              <a:t>utover</a:t>
            </a:r>
            <a:r>
              <a:rPr dirty="0"/>
              <a:t> </a:t>
            </a:r>
            <a:r>
              <a:rPr dirty="0" err="1"/>
              <a:t>informantenes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forståelse</a:t>
            </a:r>
            <a:endParaRPr dirty="0"/>
          </a:p>
          <a:p>
            <a:pPr>
              <a:defRPr sz="3200"/>
            </a:pPr>
            <a:r>
              <a:rPr dirty="0" err="1"/>
              <a:t>Begrenset</a:t>
            </a:r>
            <a:r>
              <a:rPr dirty="0"/>
              <a:t> </a:t>
            </a:r>
            <a:r>
              <a:rPr dirty="0" err="1"/>
              <a:t>antall</a:t>
            </a:r>
            <a:r>
              <a:rPr dirty="0"/>
              <a:t> </a:t>
            </a:r>
            <a:r>
              <a:rPr dirty="0" err="1"/>
              <a:t>informanter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Metode</a:t>
            </a:r>
            <a:r>
              <a:rPr dirty="0"/>
              <a:t>: </a:t>
            </a:r>
            <a:r>
              <a:rPr dirty="0" err="1"/>
              <a:t>Observasjon</a:t>
            </a:r>
            <a:endParaRPr dirty="0"/>
          </a:p>
          <a:p>
            <a:pPr>
              <a:defRPr sz="3200"/>
            </a:pPr>
            <a:r>
              <a:rPr dirty="0" err="1"/>
              <a:t>Aktuelle</a:t>
            </a:r>
            <a:r>
              <a:rPr dirty="0"/>
              <a:t> </a:t>
            </a:r>
            <a:r>
              <a:rPr dirty="0" err="1"/>
              <a:t>problemstillinger</a:t>
            </a:r>
            <a:endParaRPr dirty="0"/>
          </a:p>
          <a:p>
            <a:pPr>
              <a:defRPr sz="3200"/>
            </a:pPr>
            <a:r>
              <a:rPr dirty="0" err="1"/>
              <a:t>Innsamling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data / </a:t>
            </a:r>
            <a:r>
              <a:rPr dirty="0" err="1"/>
              <a:t>informanter</a:t>
            </a:r>
            <a:endParaRPr dirty="0"/>
          </a:p>
          <a:p>
            <a:pPr>
              <a:defRPr sz="3200"/>
            </a:pPr>
            <a:r>
              <a:rPr dirty="0" err="1"/>
              <a:t>Fordeler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Ulemper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samtaler</a:t>
            </a:r>
            <a:r>
              <a:rPr dirty="0"/>
              <a:t> </a:t>
            </a:r>
            <a:r>
              <a:rPr dirty="0" err="1"/>
              <a:t>ungdom</a:t>
            </a:r>
            <a:r>
              <a:rPr dirty="0"/>
              <a:t> </a:t>
            </a:r>
            <a:r>
              <a:rPr dirty="0" err="1"/>
              <a:t>rundt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spill?</a:t>
            </a:r>
          </a:p>
          <a:p>
            <a:pPr>
              <a:defRPr sz="3200"/>
            </a:pPr>
            <a:r>
              <a:rPr dirty="0"/>
              <a:t>I </a:t>
            </a:r>
            <a:r>
              <a:rPr dirty="0" err="1"/>
              <a:t>hvilke</a:t>
            </a:r>
            <a:r>
              <a:rPr dirty="0"/>
              <a:t> </a:t>
            </a:r>
            <a:r>
              <a:rPr dirty="0" err="1"/>
              <a:t>stemningsleie</a:t>
            </a:r>
            <a:r>
              <a:rPr dirty="0"/>
              <a:t> </a:t>
            </a:r>
            <a:r>
              <a:rPr dirty="0" err="1"/>
              <a:t>søker</a:t>
            </a:r>
            <a:r>
              <a:rPr dirty="0"/>
              <a:t> </a:t>
            </a:r>
            <a:r>
              <a:rPr dirty="0" err="1"/>
              <a:t>ungdom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?</a:t>
            </a:r>
          </a:p>
          <a:p>
            <a:pPr>
              <a:defRPr sz="3200"/>
            </a:pPr>
            <a:r>
              <a:rPr dirty="0" err="1"/>
              <a:t>Alene</a:t>
            </a:r>
            <a:r>
              <a:rPr dirty="0"/>
              <a:t>/</a:t>
            </a:r>
            <a:r>
              <a:rPr dirty="0" err="1"/>
              <a:t>sammen</a:t>
            </a:r>
            <a:r>
              <a:rPr dirty="0"/>
              <a:t>?</a:t>
            </a:r>
          </a:p>
          <a:p>
            <a:pPr>
              <a:defRPr sz="3200"/>
            </a:pPr>
            <a:r>
              <a:rPr dirty="0"/>
              <a:t>Ting du </a:t>
            </a:r>
            <a:r>
              <a:rPr dirty="0" err="1"/>
              <a:t>gjør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offentligheten</a:t>
            </a:r>
            <a:endParaRPr dirty="0"/>
          </a:p>
          <a:p>
            <a:pPr>
              <a:defRPr sz="3200"/>
            </a:pPr>
            <a:r>
              <a:rPr dirty="0" err="1"/>
              <a:t>Observasjon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fire </a:t>
            </a:r>
            <a:r>
              <a:rPr dirty="0" err="1"/>
              <a:t>familier</a:t>
            </a:r>
            <a:r>
              <a:rPr dirty="0"/>
              <a:t> over </a:t>
            </a:r>
            <a:r>
              <a:rPr dirty="0" err="1"/>
              <a:t>tid</a:t>
            </a:r>
            <a:endParaRPr dirty="0"/>
          </a:p>
          <a:p>
            <a:pPr>
              <a:defRPr sz="3200"/>
            </a:pPr>
            <a:r>
              <a:rPr dirty="0"/>
              <a:t>Video?	</a:t>
            </a:r>
          </a:p>
          <a:p>
            <a:pPr>
              <a:defRPr sz="3200"/>
            </a:pPr>
            <a:r>
              <a:rPr dirty="0"/>
              <a:t>’</a:t>
            </a:r>
            <a:r>
              <a:rPr dirty="0" err="1"/>
              <a:t>Objektivitet</a:t>
            </a:r>
            <a:r>
              <a:rPr dirty="0"/>
              <a:t>’</a:t>
            </a:r>
          </a:p>
          <a:p>
            <a:pPr>
              <a:defRPr sz="3200"/>
            </a:pP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forbi</a:t>
            </a:r>
            <a:r>
              <a:rPr dirty="0"/>
              <a:t> </a:t>
            </a:r>
            <a:r>
              <a:rPr dirty="0" err="1"/>
              <a:t>informantenes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forståelse</a:t>
            </a:r>
            <a:endParaRPr dirty="0"/>
          </a:p>
          <a:p>
            <a:pPr>
              <a:defRPr sz="3200"/>
            </a:pPr>
            <a:r>
              <a:rPr dirty="0" err="1"/>
              <a:t>Etterprøvbarhet</a:t>
            </a:r>
            <a:r>
              <a:rPr dirty="0"/>
              <a:t> (video)</a:t>
            </a:r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’</a:t>
            </a:r>
            <a:r>
              <a:rPr dirty="0" err="1"/>
              <a:t>indre</a:t>
            </a:r>
            <a:r>
              <a:rPr dirty="0"/>
              <a:t>’ </a:t>
            </a:r>
            <a:r>
              <a:rPr dirty="0" err="1"/>
              <a:t>perspektivet</a:t>
            </a:r>
            <a:endParaRPr dirty="0"/>
          </a:p>
          <a:p>
            <a:pPr>
              <a:defRPr sz="3200"/>
            </a:pPr>
            <a:r>
              <a:rPr dirty="0" err="1"/>
              <a:t>Forskerens</a:t>
            </a:r>
            <a:r>
              <a:rPr dirty="0"/>
              <a:t> </a:t>
            </a:r>
            <a:r>
              <a:rPr dirty="0" err="1"/>
              <a:t>fortolkning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feil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Metode</a:t>
            </a:r>
            <a:r>
              <a:rPr dirty="0"/>
              <a:t>: </a:t>
            </a:r>
            <a:r>
              <a:rPr dirty="0" err="1"/>
              <a:t>Diskursanalyse</a:t>
            </a:r>
            <a:endParaRPr dirty="0"/>
          </a:p>
          <a:p>
            <a:pPr>
              <a:defRPr sz="3200"/>
            </a:pPr>
            <a:r>
              <a:rPr dirty="0" err="1"/>
              <a:t>Aktuelle</a:t>
            </a:r>
            <a:r>
              <a:rPr dirty="0"/>
              <a:t> </a:t>
            </a:r>
            <a:r>
              <a:rPr dirty="0" err="1"/>
              <a:t>problemstillinger</a:t>
            </a:r>
            <a:endParaRPr dirty="0"/>
          </a:p>
          <a:p>
            <a:pPr>
              <a:defRPr sz="3200"/>
            </a:pPr>
            <a:r>
              <a:rPr dirty="0" err="1"/>
              <a:t>Innsamling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data / </a:t>
            </a:r>
            <a:r>
              <a:rPr dirty="0" err="1"/>
              <a:t>informanter</a:t>
            </a:r>
            <a:endParaRPr dirty="0"/>
          </a:p>
          <a:p>
            <a:pPr>
              <a:defRPr sz="3200"/>
            </a:pPr>
            <a:r>
              <a:rPr dirty="0" err="1"/>
              <a:t>Fordeler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Ulemper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formidler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 </a:t>
            </a:r>
            <a:r>
              <a:rPr dirty="0" err="1"/>
              <a:t>seksualisert</a:t>
            </a:r>
            <a:r>
              <a:rPr dirty="0"/>
              <a:t> </a:t>
            </a:r>
            <a:r>
              <a:rPr dirty="0" err="1"/>
              <a:t>vold</a:t>
            </a:r>
            <a:r>
              <a:rPr dirty="0"/>
              <a:t>?</a:t>
            </a:r>
          </a:p>
          <a:p>
            <a:pPr>
              <a:defRPr sz="3200"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tematiserer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 </a:t>
            </a:r>
            <a:r>
              <a:rPr dirty="0" err="1"/>
              <a:t>vold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’</a:t>
            </a:r>
            <a:r>
              <a:rPr dirty="0" err="1"/>
              <a:t>rettferdig</a:t>
            </a:r>
            <a:r>
              <a:rPr dirty="0"/>
              <a:t>’?</a:t>
            </a:r>
          </a:p>
          <a:p>
            <a:pPr>
              <a:defRPr sz="3200"/>
            </a:pPr>
            <a:r>
              <a:rPr dirty="0" err="1"/>
              <a:t>Analyse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spill</a:t>
            </a:r>
          </a:p>
          <a:p>
            <a:pPr>
              <a:defRPr sz="3200"/>
            </a:pP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mulighet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strukturerte</a:t>
            </a:r>
            <a:r>
              <a:rPr dirty="0"/>
              <a:t> </a:t>
            </a:r>
            <a:r>
              <a:rPr dirty="0" err="1"/>
              <a:t>undersøkelser</a:t>
            </a:r>
            <a:r>
              <a:rPr dirty="0"/>
              <a:t> </a:t>
            </a:r>
            <a:br>
              <a:rPr dirty="0"/>
            </a:br>
            <a:r>
              <a:rPr dirty="0" err="1"/>
              <a:t>Avdekker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ubevisste</a:t>
            </a:r>
            <a:endParaRPr dirty="0"/>
          </a:p>
          <a:p>
            <a:pPr>
              <a:defRPr sz="3200"/>
            </a:pP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forbi</a:t>
            </a:r>
            <a:r>
              <a:rPr dirty="0"/>
              <a:t> </a:t>
            </a:r>
            <a:r>
              <a:rPr dirty="0" err="1"/>
              <a:t>informantenes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forståelse</a:t>
            </a:r>
            <a:endParaRPr dirty="0"/>
          </a:p>
          <a:p>
            <a:pPr>
              <a:defRPr sz="3200"/>
            </a:pPr>
            <a:r>
              <a:rPr dirty="0" err="1"/>
              <a:t>Etterprøvbarhet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deltakernes</a:t>
            </a:r>
            <a:r>
              <a:rPr dirty="0"/>
              <a:t> </a:t>
            </a:r>
            <a:r>
              <a:rPr dirty="0" err="1"/>
              <a:t>perspektiv</a:t>
            </a:r>
            <a:endParaRPr dirty="0"/>
          </a:p>
          <a:p>
            <a:pPr>
              <a:defRPr sz="3200"/>
            </a:pPr>
            <a:r>
              <a:rPr dirty="0" err="1"/>
              <a:t>Får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innsikt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’</a:t>
            </a:r>
            <a:r>
              <a:rPr dirty="0" err="1"/>
              <a:t>spillet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bruk</a:t>
            </a:r>
            <a:r>
              <a:rPr dirty="0"/>
              <a:t>’</a:t>
            </a:r>
          </a:p>
          <a:p>
            <a:pPr>
              <a:defRPr sz="3200"/>
            </a:pPr>
            <a:r>
              <a:rPr dirty="0" err="1"/>
              <a:t>Forskerens</a:t>
            </a:r>
            <a:r>
              <a:rPr dirty="0"/>
              <a:t> </a:t>
            </a:r>
            <a:r>
              <a:rPr dirty="0" err="1"/>
              <a:t>fortolkning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feil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 err="1"/>
              <a:t>Metode</a:t>
            </a:r>
            <a:r>
              <a:rPr dirty="0"/>
              <a:t>: </a:t>
            </a:r>
            <a:r>
              <a:rPr dirty="0" err="1"/>
              <a:t>Teoristudie</a:t>
            </a:r>
            <a:endParaRPr dirty="0"/>
          </a:p>
          <a:p>
            <a:pPr>
              <a:defRPr sz="3200"/>
            </a:pPr>
            <a:r>
              <a:rPr dirty="0" err="1"/>
              <a:t>Aktuelle</a:t>
            </a:r>
            <a:r>
              <a:rPr dirty="0"/>
              <a:t> </a:t>
            </a:r>
            <a:r>
              <a:rPr dirty="0" err="1"/>
              <a:t>problemstillinger</a:t>
            </a:r>
            <a:endParaRPr dirty="0"/>
          </a:p>
          <a:p>
            <a:pPr>
              <a:defRPr sz="3200"/>
            </a:pPr>
            <a:r>
              <a:rPr dirty="0" err="1"/>
              <a:t>Innsamling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data / </a:t>
            </a:r>
            <a:r>
              <a:rPr dirty="0" err="1"/>
              <a:t>informanter</a:t>
            </a:r>
            <a:endParaRPr dirty="0"/>
          </a:p>
          <a:p>
            <a:pPr>
              <a:defRPr sz="3200"/>
            </a:pPr>
            <a:r>
              <a:rPr dirty="0" err="1"/>
              <a:t>Fordeler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Ulemper</a:t>
            </a:r>
            <a:r>
              <a:rPr dirty="0"/>
              <a:t> med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metoden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temaet</a:t>
            </a:r>
            <a:endParaRPr dirty="0"/>
          </a:p>
          <a:p>
            <a:pPr>
              <a:defRPr sz="3200"/>
            </a:pPr>
            <a:r>
              <a:rPr dirty="0" err="1"/>
              <a:t>Dataspill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multimedial</a:t>
            </a:r>
            <a:r>
              <a:rPr dirty="0"/>
              <a:t> </a:t>
            </a:r>
            <a:r>
              <a:rPr dirty="0" err="1"/>
              <a:t>læringsressurs</a:t>
            </a:r>
            <a:endParaRPr dirty="0"/>
          </a:p>
          <a:p>
            <a:pPr>
              <a:defRPr sz="3200"/>
            </a:pPr>
            <a:r>
              <a:rPr dirty="0" err="1"/>
              <a:t>Sammenstille</a:t>
            </a:r>
            <a:r>
              <a:rPr dirty="0"/>
              <a:t> </a:t>
            </a:r>
            <a:r>
              <a:rPr dirty="0" err="1"/>
              <a:t>ulike</a:t>
            </a:r>
            <a:r>
              <a:rPr dirty="0"/>
              <a:t> </a:t>
            </a:r>
            <a:r>
              <a:rPr dirty="0" err="1"/>
              <a:t>syn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bruke</a:t>
            </a:r>
            <a:r>
              <a:rPr dirty="0"/>
              <a:t> </a:t>
            </a:r>
            <a:r>
              <a:rPr dirty="0" err="1"/>
              <a:t>teorier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’</a:t>
            </a:r>
            <a:r>
              <a:rPr dirty="0" err="1"/>
              <a:t>linse</a:t>
            </a:r>
            <a:r>
              <a:rPr dirty="0"/>
              <a:t>’. </a:t>
            </a:r>
          </a:p>
          <a:p>
            <a:pPr>
              <a:defRPr sz="3200"/>
            </a:pPr>
            <a:r>
              <a:rPr dirty="0" err="1"/>
              <a:t>Eks</a:t>
            </a:r>
            <a:r>
              <a:rPr dirty="0"/>
              <a:t>. </a:t>
            </a:r>
            <a:r>
              <a:rPr dirty="0" err="1"/>
              <a:t>Diskutere</a:t>
            </a:r>
            <a:r>
              <a:rPr dirty="0"/>
              <a:t> </a:t>
            </a:r>
            <a:r>
              <a:rPr dirty="0" err="1"/>
              <a:t>formspråket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nærmere</a:t>
            </a:r>
            <a:r>
              <a:rPr dirty="0"/>
              <a:t> </a:t>
            </a:r>
            <a:r>
              <a:rPr dirty="0" err="1"/>
              <a:t>filmen</a:t>
            </a:r>
            <a:r>
              <a:rPr dirty="0"/>
              <a:t> </a:t>
            </a:r>
            <a:r>
              <a:rPr dirty="0" err="1"/>
              <a:t>enn</a:t>
            </a:r>
            <a:r>
              <a:rPr dirty="0"/>
              <a:t> </a:t>
            </a:r>
            <a:r>
              <a:rPr dirty="0" err="1"/>
              <a:t>boka</a:t>
            </a:r>
            <a:r>
              <a:rPr dirty="0"/>
              <a:t> —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argumentere</a:t>
            </a:r>
            <a:r>
              <a:rPr dirty="0"/>
              <a:t> for at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kommuniserer</a:t>
            </a:r>
            <a:r>
              <a:rPr dirty="0"/>
              <a:t> </a:t>
            </a:r>
            <a:r>
              <a:rPr dirty="0" err="1"/>
              <a:t>bedre</a:t>
            </a:r>
            <a:r>
              <a:rPr dirty="0"/>
              <a:t> med </a:t>
            </a:r>
            <a:r>
              <a:rPr dirty="0" err="1"/>
              <a:t>dagens</a:t>
            </a:r>
            <a:r>
              <a:rPr dirty="0"/>
              <a:t> </a:t>
            </a:r>
            <a:r>
              <a:rPr dirty="0" err="1"/>
              <a:t>ungdom</a:t>
            </a:r>
            <a:r>
              <a:rPr dirty="0"/>
              <a:t>…</a:t>
            </a:r>
          </a:p>
          <a:p>
            <a:pPr>
              <a:defRPr sz="3200"/>
            </a:pPr>
            <a:r>
              <a:rPr dirty="0" err="1"/>
              <a:t>Evt</a:t>
            </a:r>
            <a:r>
              <a:rPr dirty="0"/>
              <a:t>. </a:t>
            </a:r>
            <a:r>
              <a:rPr dirty="0" err="1"/>
              <a:t>Diskutere</a:t>
            </a:r>
            <a:r>
              <a:rPr dirty="0"/>
              <a:t> </a:t>
            </a: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elever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lager </a:t>
            </a:r>
            <a:r>
              <a:rPr dirty="0" err="1"/>
              <a:t>egne</a:t>
            </a:r>
            <a:r>
              <a:rPr dirty="0"/>
              <a:t> </a:t>
            </a:r>
            <a:r>
              <a:rPr dirty="0" err="1"/>
              <a:t>dataspill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skolen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innfri</a:t>
            </a:r>
            <a:r>
              <a:rPr dirty="0"/>
              <a:t> </a:t>
            </a:r>
            <a:r>
              <a:rPr dirty="0" err="1"/>
              <a:t>kunnskapsløftets</a:t>
            </a:r>
            <a:r>
              <a:rPr dirty="0"/>
              <a:t> </a:t>
            </a:r>
            <a:r>
              <a:rPr dirty="0" err="1"/>
              <a:t>krav</a:t>
            </a:r>
            <a:r>
              <a:rPr dirty="0"/>
              <a:t> om ’</a:t>
            </a:r>
            <a:r>
              <a:rPr dirty="0" err="1"/>
              <a:t>skapende</a:t>
            </a:r>
            <a:r>
              <a:rPr dirty="0"/>
              <a:t>’ digital </a:t>
            </a:r>
            <a:r>
              <a:rPr dirty="0" err="1"/>
              <a:t>kompetanse</a:t>
            </a:r>
            <a:endParaRPr dirty="0"/>
          </a:p>
          <a:p>
            <a:pPr>
              <a:defRPr sz="3200"/>
            </a:pP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mulighet</a:t>
            </a:r>
            <a:r>
              <a:rPr dirty="0"/>
              <a:t> for å </a:t>
            </a:r>
            <a:r>
              <a:rPr dirty="0" err="1"/>
              <a:t>belyse</a:t>
            </a:r>
            <a:r>
              <a:rPr dirty="0"/>
              <a:t> </a:t>
            </a:r>
            <a:r>
              <a:rPr dirty="0" err="1"/>
              <a:t>hverdagslige</a:t>
            </a:r>
            <a:r>
              <a:rPr dirty="0"/>
              <a:t> </a:t>
            </a:r>
            <a:r>
              <a:rPr dirty="0" err="1"/>
              <a:t>fenomener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nye</a:t>
            </a:r>
            <a:r>
              <a:rPr dirty="0"/>
              <a:t> </a:t>
            </a:r>
            <a:r>
              <a:rPr dirty="0" err="1"/>
              <a:t>måter</a:t>
            </a:r>
            <a:endParaRPr dirty="0"/>
          </a:p>
          <a:p>
            <a:pPr>
              <a:defRPr sz="3200"/>
            </a:pPr>
            <a:endParaRPr dirty="0"/>
          </a:p>
          <a:p>
            <a:pPr>
              <a:defRPr sz="3200"/>
            </a:pPr>
            <a:r>
              <a:rPr dirty="0"/>
              <a:t>Setter </a:t>
            </a:r>
            <a:r>
              <a:rPr dirty="0" err="1"/>
              <a:t>konkrete</a:t>
            </a:r>
            <a:r>
              <a:rPr dirty="0"/>
              <a:t> </a:t>
            </a:r>
            <a:r>
              <a:rPr dirty="0" err="1"/>
              <a:t>fenomener</a:t>
            </a:r>
            <a:r>
              <a:rPr dirty="0"/>
              <a:t> inn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større</a:t>
            </a:r>
            <a:r>
              <a:rPr dirty="0"/>
              <a:t> </a:t>
            </a:r>
            <a:r>
              <a:rPr dirty="0" err="1"/>
              <a:t>kulturelle</a:t>
            </a:r>
            <a:r>
              <a:rPr dirty="0"/>
              <a:t> rammer</a:t>
            </a:r>
          </a:p>
          <a:p>
            <a:pPr>
              <a:defRPr sz="3200"/>
            </a:pP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verktøy</a:t>
            </a:r>
            <a:r>
              <a:rPr dirty="0"/>
              <a:t>/</a:t>
            </a:r>
            <a:r>
              <a:rPr dirty="0" err="1"/>
              <a:t>språk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ny</a:t>
            </a:r>
            <a:r>
              <a:rPr dirty="0"/>
              <a:t> </a:t>
            </a:r>
            <a:r>
              <a:rPr dirty="0" err="1"/>
              <a:t>forståelse</a:t>
            </a:r>
            <a:endParaRPr dirty="0"/>
          </a:p>
          <a:p>
            <a:pPr>
              <a:defRPr sz="3200"/>
            </a:pPr>
            <a:r>
              <a:rPr dirty="0"/>
              <a:t>Mister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empiriske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6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2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1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78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03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68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85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06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1107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3137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60851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8755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4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01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1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72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7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4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2811-32C7-4DAC-9B78-442E560EEFA5}" type="datetimeFigureOut">
              <a:rPr lang="nb-NO" smtClean="0"/>
              <a:t>13.12.2018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7PcLwQ92RN1xKpn3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PaVqu92BVm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5120" y="740677"/>
            <a:ext cx="11054080" cy="1680034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Bacheloroppgaven 2019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3943732"/>
            <a:ext cx="11190620" cy="484926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4" y="96480"/>
            <a:ext cx="1644396" cy="1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Metodekapittel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877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Vise faglighet: </a:t>
            </a:r>
          </a:p>
          <a:p>
            <a:pPr marL="48770" indent="0">
              <a:buNone/>
            </a:pPr>
            <a:r>
              <a:rPr lang="nb-NO" sz="1920" dirty="0">
                <a:solidFill>
                  <a:schemeClr val="tx1"/>
                </a:solidFill>
              </a:rPr>
              <a:t>Dokumentere hva du gjør, men med bruk av metodeord og metodeteori, og detaljert:</a:t>
            </a:r>
            <a:br>
              <a:rPr lang="nb-NO" sz="1920" dirty="0">
                <a:solidFill>
                  <a:schemeClr val="tx1"/>
                </a:solidFill>
              </a:rPr>
            </a:br>
            <a:r>
              <a:rPr lang="nb-NO" sz="1920" i="1" dirty="0">
                <a:solidFill>
                  <a:schemeClr val="tx1"/>
                </a:solidFill>
              </a:rPr>
              <a:t>Jeg har valgt et kvalitativt design (forfatter, årstall) der jeg skal intervjue to lærere….</a:t>
            </a:r>
          </a:p>
          <a:p>
            <a:pPr marL="4877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Vise selvstendighet </a:t>
            </a:r>
          </a:p>
          <a:p>
            <a:pPr marL="48770" indent="0">
              <a:buNone/>
            </a:pPr>
            <a:r>
              <a:rPr lang="nb-NO" sz="1920" dirty="0">
                <a:solidFill>
                  <a:schemeClr val="tx1"/>
                </a:solidFill>
              </a:rPr>
              <a:t>ved selv å velge ut hvordan du vil gå frem for å belyse problemstillingen du har valgt</a:t>
            </a:r>
          </a:p>
          <a:p>
            <a:pPr marL="48770" indent="0">
              <a:buNone/>
            </a:pPr>
            <a:endParaRPr lang="nb-NO" sz="1920" dirty="0">
              <a:solidFill>
                <a:schemeClr val="tx1"/>
              </a:solidFill>
            </a:endParaRPr>
          </a:p>
          <a:p>
            <a:pPr marL="48770" indent="0">
              <a:buNone/>
            </a:pPr>
            <a:r>
              <a:rPr lang="nb-NO" sz="2560" dirty="0">
                <a:solidFill>
                  <a:schemeClr val="tx1"/>
                </a:solidFill>
              </a:rPr>
              <a:t>Vise vurderingsevne:</a:t>
            </a:r>
          </a:p>
          <a:p>
            <a:pPr marL="48770" indent="0">
              <a:buNone/>
            </a:pPr>
            <a:r>
              <a:rPr lang="nb-NO" sz="1920" dirty="0">
                <a:solidFill>
                  <a:schemeClr val="tx1"/>
                </a:solidFill>
              </a:rPr>
              <a:t>Ved å ha valgt verktøy og design som er </a:t>
            </a:r>
            <a:r>
              <a:rPr lang="nb-NO" sz="1920" u="sng" dirty="0">
                <a:solidFill>
                  <a:schemeClr val="tx1"/>
                </a:solidFill>
              </a:rPr>
              <a:t>godt egnet </a:t>
            </a:r>
            <a:r>
              <a:rPr lang="nb-NO" sz="1920" dirty="0">
                <a:solidFill>
                  <a:schemeClr val="tx1"/>
                </a:solidFill>
              </a:rPr>
              <a:t>til å gi deg svar på det du ønsker…</a:t>
            </a:r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43" y="2301850"/>
            <a:ext cx="4317319" cy="5402817"/>
          </a:xfrm>
        </p:spPr>
      </p:pic>
    </p:spTree>
    <p:extLst>
      <p:ext uri="{BB962C8B-B14F-4D97-AF65-F5344CB8AC3E}">
        <p14:creationId xmlns:p14="http://schemas.microsoft.com/office/powerpoint/2010/main" val="3462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Metodekapittel i forskningsplan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Kort oversikt over forskningsdesign</a:t>
            </a:r>
          </a:p>
          <a:p>
            <a:pPr lvl="1"/>
            <a:r>
              <a:rPr lang="nb-NO" dirty="0" smtClean="0">
                <a:solidFill>
                  <a:schemeClr val="tx1"/>
                </a:solidFill>
              </a:rPr>
              <a:t>Jeg har valgt et kvalitativt design der jeg skal intervjue to lærere </a:t>
            </a:r>
            <a:r>
              <a:rPr lang="nb-NO" b="1" u="sng" dirty="0" smtClean="0">
                <a:solidFill>
                  <a:schemeClr val="tx1"/>
                </a:solidFill>
              </a:rPr>
              <a:t>fordi…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Skrive om metoden og hvorfor den spesifikt er valgt. Flere metoder? Beskriv og begrunn ut fra hvilken informasjon du vil finne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Hvor mange informanter / respondenter du vil ha? </a:t>
            </a:r>
            <a:r>
              <a:rPr lang="nb-NO" dirty="0" err="1" smtClean="0">
                <a:solidFill>
                  <a:schemeClr val="tx1"/>
                </a:solidFill>
              </a:rPr>
              <a:t>Evt</a:t>
            </a:r>
            <a:r>
              <a:rPr lang="nb-NO" dirty="0" smtClean="0">
                <a:solidFill>
                  <a:schemeClr val="tx1"/>
                </a:solidFill>
              </a:rPr>
              <a:t> hvilke dokumenter?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Hvordan velge ut informanter / respondenter / dokumenter?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Hva må du tenke på for å få «treffsikker» informasjon?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Etiske problemstillinger og hensyn du må ta…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Tanker om hvordan du vil analysere / hvilke analyseverktøy du har, for eksempel kategorier, </a:t>
            </a:r>
            <a:r>
              <a:rPr lang="nb-NO" u="sng" dirty="0" smtClean="0">
                <a:solidFill>
                  <a:schemeClr val="tx1"/>
                </a:solidFill>
              </a:rPr>
              <a:t>KAN</a:t>
            </a:r>
            <a:r>
              <a:rPr lang="nb-NO" dirty="0" smtClean="0">
                <a:solidFill>
                  <a:schemeClr val="tx1"/>
                </a:solidFill>
              </a:rPr>
              <a:t> være med.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65" y="3413760"/>
            <a:ext cx="5959859" cy="4086759"/>
          </a:xfrm>
        </p:spPr>
      </p:pic>
      <p:sp>
        <p:nvSpPr>
          <p:cNvPr id="4" name="TekstSylinder 3"/>
          <p:cNvSpPr txBox="1"/>
          <p:nvPr/>
        </p:nvSpPr>
        <p:spPr>
          <a:xfrm>
            <a:off x="1081668" y="8240751"/>
            <a:ext cx="1417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/>
              <a:t>Teori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3071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6823" y="1966976"/>
            <a:ext cx="10533888" cy="1446784"/>
          </a:xfrm>
        </p:spPr>
        <p:txBody>
          <a:bodyPr/>
          <a:lstStyle/>
          <a:p>
            <a:r>
              <a:rPr lang="nb-NO" dirty="0" smtClean="0"/>
              <a:t>Empiri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219200" y="3413760"/>
          <a:ext cx="5071534" cy="429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85453" y="2048256"/>
            <a:ext cx="5071872" cy="5657088"/>
          </a:xfrm>
        </p:spPr>
        <p:txBody>
          <a:bodyPr>
            <a:normAutofit fontScale="92500" lnSpcReduction="20000"/>
          </a:bodyPr>
          <a:lstStyle/>
          <a:p>
            <a:pPr marL="48770" indent="0">
              <a:buNone/>
            </a:pPr>
            <a:r>
              <a:rPr lang="nb-NO" sz="2987" dirty="0"/>
              <a:t>I</a:t>
            </a:r>
            <a:r>
              <a:rPr lang="nb-NO" sz="2987" dirty="0" smtClean="0"/>
              <a:t>nformasjon </a:t>
            </a:r>
            <a:r>
              <a:rPr lang="nb-NO" sz="2987" dirty="0"/>
              <a:t>frembrakt ved vitenskapelige metoder </a:t>
            </a:r>
            <a:r>
              <a:rPr lang="nb-NO" sz="2987" dirty="0" smtClean="0"/>
              <a:t>(</a:t>
            </a:r>
            <a:r>
              <a:rPr lang="nb-NO" sz="2987" dirty="0"/>
              <a:t>som intervju, spørreskjema, observasjon, dokumentanalyser, eksperiment </a:t>
            </a:r>
            <a:r>
              <a:rPr lang="nb-NO" sz="2987" dirty="0" err="1"/>
              <a:t>osv</a:t>
            </a:r>
            <a:r>
              <a:rPr lang="nb-NO" sz="2987" dirty="0"/>
              <a:t>)</a:t>
            </a:r>
          </a:p>
          <a:p>
            <a:pPr marL="48770" indent="0">
              <a:buNone/>
            </a:pPr>
            <a:endParaRPr lang="nb-NO" sz="2987" dirty="0"/>
          </a:p>
          <a:p>
            <a:pPr marL="48770" indent="0">
              <a:buNone/>
            </a:pPr>
            <a:r>
              <a:rPr lang="nb-NO" sz="2987" dirty="0"/>
              <a:t>Hva er data?</a:t>
            </a:r>
          </a:p>
          <a:p>
            <a:pPr marL="48770" indent="0">
              <a:buNone/>
            </a:pPr>
            <a:r>
              <a:rPr lang="nb-NO" sz="2987" dirty="0"/>
              <a:t>Eksempel fra intervju: </a:t>
            </a:r>
          </a:p>
          <a:p>
            <a:pPr marL="48770" indent="0">
              <a:buNone/>
            </a:pPr>
            <a:r>
              <a:rPr lang="nb-NO" sz="2987" dirty="0"/>
              <a:t>Anne sier om datteren sin i 5.klasse: «Hun er bevisst på hvem som er god på ting og hvem som ikke er god på ting. Hun vet godt hvor hun er i karakter og det vet hun godt om medelever også».</a:t>
            </a:r>
          </a:p>
        </p:txBody>
      </p:sp>
    </p:spTree>
    <p:extLst>
      <p:ext uri="{BB962C8B-B14F-4D97-AF65-F5344CB8AC3E}">
        <p14:creationId xmlns:p14="http://schemas.microsoft.com/office/powerpoint/2010/main" val="6449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9629" y="1405029"/>
            <a:ext cx="10533888" cy="1134669"/>
          </a:xfrm>
        </p:spPr>
        <p:txBody>
          <a:bodyPr/>
          <a:lstStyle/>
          <a:p>
            <a:r>
              <a:rPr lang="nb-NO" dirty="0" smtClean="0"/>
              <a:t>Drøfting</a:t>
            </a:r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0" y="4834747"/>
            <a:ext cx="5071534" cy="3169708"/>
          </a:xfrm>
        </p:spPr>
      </p:pic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7227418" y="1866189"/>
            <a:ext cx="5071872" cy="613826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Dette betyr at….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Sitatet kan bety…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Alle informantene mente at…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Det var stort sprik i hva informantene mente…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Et mønster er at….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Gjennom hele intervjuet er informanten opptatt av…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Det ser ut til å være sammenheng mellom….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Alle sitatene handler om at lærerne ønsker å se elevene, derfor er det å se elevene en viktig kategori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91" y="1972364"/>
            <a:ext cx="4025227" cy="286238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50487" y="8830270"/>
            <a:ext cx="7135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Konklusjon og avslutning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613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Tidsplan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/>
          </p:nvPr>
        </p:nvGraphicFramePr>
        <p:xfrm>
          <a:off x="1222246" y="3023616"/>
          <a:ext cx="10530840" cy="56625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563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Januar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Februar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Mars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April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Mai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juni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576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Finne</a:t>
                      </a:r>
                      <a:r>
                        <a:rPr lang="nb-NO" sz="1900" baseline="0" dirty="0" smtClean="0"/>
                        <a:t> problemstilling og metode</a:t>
                      </a:r>
                      <a:endParaRPr lang="nb-NO" sz="1900" dirty="0" smtClean="0"/>
                    </a:p>
                    <a:p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Jobbe med </a:t>
                      </a:r>
                      <a:r>
                        <a:rPr lang="nb-NO" sz="1900" dirty="0" err="1" smtClean="0"/>
                        <a:t>evt</a:t>
                      </a:r>
                      <a:r>
                        <a:rPr lang="nb-NO" sz="1900" dirty="0" smtClean="0"/>
                        <a:t> intervjuguide el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Intervjue! (eller samle data)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Drøfting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Ferdig</a:t>
                      </a:r>
                      <a:r>
                        <a:rPr lang="nb-NO" sz="1900" baseline="0" dirty="0" smtClean="0"/>
                        <a:t> utkast</a:t>
                      </a:r>
                    </a:p>
                    <a:p>
                      <a:r>
                        <a:rPr lang="nb-NO" sz="1900" baseline="0" dirty="0" smtClean="0"/>
                        <a:t>Analyse / drøfting</a:t>
                      </a:r>
                      <a:endParaRPr lang="nb-NO" sz="1900" dirty="0" smtClean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Forskningsplan</a:t>
                      </a:r>
                    </a:p>
                    <a:p>
                      <a:r>
                        <a:rPr lang="nb-NO" sz="1900" dirty="0" smtClean="0"/>
                        <a:t>ferdig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Jobbe med teori</a:t>
                      </a:r>
                      <a:r>
                        <a:rPr lang="nb-NO" sz="1900" baseline="0" dirty="0" smtClean="0"/>
                        <a:t> og kategorier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Begynne med analysene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endParaRPr lang="nb-NO" sz="1900" dirty="0" smtClean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Siste veiledning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Levere!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Kontakte skoler / informanter</a:t>
                      </a:r>
                    </a:p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Søke om lov til å samle</a:t>
                      </a:r>
                      <a:r>
                        <a:rPr lang="nb-NO" sz="1900" baseline="0" dirty="0" smtClean="0"/>
                        <a:t> data?</a:t>
                      </a:r>
                      <a:r>
                        <a:rPr lang="nb-NO" sz="1900" dirty="0" smtClean="0"/>
                        <a:t>!</a:t>
                      </a:r>
                    </a:p>
                    <a:p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Ferdig utkast Metodekapittel 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Analyse</a:t>
                      </a:r>
                    </a:p>
                    <a:p>
                      <a:endParaRPr lang="nb-NO" sz="1900" dirty="0" smtClean="0"/>
                    </a:p>
                    <a:p>
                      <a:r>
                        <a:rPr lang="nb-NO" sz="1900" dirty="0" smtClean="0"/>
                        <a:t>/ starte drøfting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Gjøre ferdig teorikapittel</a:t>
                      </a:r>
                    </a:p>
                    <a:p>
                      <a:r>
                        <a:rPr lang="nb-NO" sz="1900" dirty="0" smtClean="0"/>
                        <a:t>innledning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Pusse og jobbe med helhet i</a:t>
                      </a:r>
                      <a:r>
                        <a:rPr lang="nb-NO" sz="1900" baseline="0" dirty="0" smtClean="0"/>
                        <a:t> oppgaven</a:t>
                      </a:r>
                      <a:endParaRPr lang="nb-NO" sz="19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9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o eksempler på struktur: Empirisk oppgave"/>
          <p:cNvSpPr txBox="1"/>
          <p:nvPr/>
        </p:nvSpPr>
        <p:spPr>
          <a:xfrm>
            <a:off x="238421" y="204257"/>
            <a:ext cx="91074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 </a:t>
            </a:r>
            <a:r>
              <a:rPr u="sng"/>
              <a:t>eksempler</a:t>
            </a:r>
            <a:r>
              <a:t> på struktur: Empirisk oppgave</a:t>
            </a:r>
          </a:p>
        </p:txBody>
      </p:sp>
      <p:sp>
        <p:nvSpPr>
          <p:cNvPr id="190" name="Konklusjon"/>
          <p:cNvSpPr/>
          <p:nvPr/>
        </p:nvSpPr>
        <p:spPr>
          <a:xfrm>
            <a:off x="2012949" y="8826233"/>
            <a:ext cx="3255435" cy="62150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Konklusjon</a:t>
            </a:r>
          </a:p>
        </p:txBody>
      </p:sp>
      <p:sp>
        <p:nvSpPr>
          <p:cNvPr id="191" name="Kunnskapsstatus"/>
          <p:cNvSpPr/>
          <p:nvPr/>
        </p:nvSpPr>
        <p:spPr>
          <a:xfrm>
            <a:off x="2277599" y="2504744"/>
            <a:ext cx="2726135" cy="94429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Kunnskapsstatus</a:t>
            </a:r>
          </a:p>
        </p:txBody>
      </p:sp>
      <p:sp>
        <p:nvSpPr>
          <p:cNvPr id="192" name="Teoretisk rammeverk"/>
          <p:cNvSpPr/>
          <p:nvPr/>
        </p:nvSpPr>
        <p:spPr>
          <a:xfrm>
            <a:off x="2277599" y="3632365"/>
            <a:ext cx="2726135" cy="128614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Teoretisk rammeverk</a:t>
            </a:r>
          </a:p>
        </p:txBody>
      </p:sp>
      <p:sp>
        <p:nvSpPr>
          <p:cNvPr id="193" name="Data/analyse"/>
          <p:cNvSpPr/>
          <p:nvPr/>
        </p:nvSpPr>
        <p:spPr>
          <a:xfrm>
            <a:off x="2315633" y="5752438"/>
            <a:ext cx="2650067" cy="128614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Data/analyse</a:t>
            </a:r>
          </a:p>
        </p:txBody>
      </p:sp>
      <p:sp>
        <p:nvSpPr>
          <p:cNvPr id="194" name="Introduksjon"/>
          <p:cNvSpPr/>
          <p:nvPr/>
        </p:nvSpPr>
        <p:spPr>
          <a:xfrm>
            <a:off x="2012949" y="1302742"/>
            <a:ext cx="3255435" cy="90897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Introduksjon</a:t>
            </a:r>
          </a:p>
        </p:txBody>
      </p:sp>
      <p:sp>
        <p:nvSpPr>
          <p:cNvPr id="195" name="Drøfting"/>
          <p:cNvSpPr/>
          <p:nvPr/>
        </p:nvSpPr>
        <p:spPr>
          <a:xfrm>
            <a:off x="2277599" y="7290923"/>
            <a:ext cx="2726135" cy="12829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Drøfting</a:t>
            </a:r>
          </a:p>
        </p:txBody>
      </p:sp>
      <p:sp>
        <p:nvSpPr>
          <p:cNvPr id="196" name="Metode"/>
          <p:cNvSpPr/>
          <p:nvPr/>
        </p:nvSpPr>
        <p:spPr>
          <a:xfrm>
            <a:off x="2277599" y="5101828"/>
            <a:ext cx="2726135" cy="3982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Metode</a:t>
            </a:r>
          </a:p>
        </p:txBody>
      </p:sp>
      <p:sp>
        <p:nvSpPr>
          <p:cNvPr id="197" name="Linje"/>
          <p:cNvSpPr/>
          <p:nvPr/>
        </p:nvSpPr>
        <p:spPr>
          <a:xfrm>
            <a:off x="5538038" y="6438900"/>
            <a:ext cx="1463059" cy="0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8" name="Linje"/>
          <p:cNvSpPr/>
          <p:nvPr/>
        </p:nvSpPr>
        <p:spPr>
          <a:xfrm>
            <a:off x="5538038" y="2976893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9" name="Linje"/>
          <p:cNvSpPr/>
          <p:nvPr/>
        </p:nvSpPr>
        <p:spPr>
          <a:xfrm>
            <a:off x="5538038" y="4275435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0" name="Linje"/>
          <p:cNvSpPr/>
          <p:nvPr/>
        </p:nvSpPr>
        <p:spPr>
          <a:xfrm>
            <a:off x="5538038" y="530096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1" name="Linje"/>
          <p:cNvSpPr/>
          <p:nvPr/>
        </p:nvSpPr>
        <p:spPr>
          <a:xfrm>
            <a:off x="5538038" y="175723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2" name="Linje"/>
          <p:cNvSpPr/>
          <p:nvPr/>
        </p:nvSpPr>
        <p:spPr>
          <a:xfrm>
            <a:off x="5538038" y="9136987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3" name="Linje"/>
          <p:cNvSpPr/>
          <p:nvPr/>
        </p:nvSpPr>
        <p:spPr>
          <a:xfrm>
            <a:off x="5538038" y="7932405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4" name="Hvorfor har du gjort denne studien? introduksjon av problemstilling og redegjørelse for oppgavens oppbygging"/>
          <p:cNvSpPr txBox="1"/>
          <p:nvPr/>
        </p:nvSpPr>
        <p:spPr>
          <a:xfrm>
            <a:off x="6633460" y="1096545"/>
            <a:ext cx="630321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Hvorfor har du gjort denne studien? introduksjon av problemstilling og redegjørelse for oppgavens oppbygging</a:t>
            </a:r>
          </a:p>
        </p:txBody>
      </p:sp>
      <p:sp>
        <p:nvSpPr>
          <p:cNvPr id="205" name="Hvordan har du gjort undersøkelsen,…"/>
          <p:cNvSpPr txBox="1"/>
          <p:nvPr/>
        </p:nvSpPr>
        <p:spPr>
          <a:xfrm>
            <a:off x="7187104" y="4881860"/>
            <a:ext cx="519592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Hvordan har du gjort undersøkelsen,</a:t>
            </a:r>
          </a:p>
          <a:p>
            <a:pPr>
              <a:defRPr sz="2400"/>
            </a:pPr>
            <a:r>
              <a:t>med begrunnelse for hva dette gir</a:t>
            </a:r>
          </a:p>
        </p:txBody>
      </p:sp>
      <p:sp>
        <p:nvSpPr>
          <p:cNvPr id="206" name="En fremstilling av hva du har funnet.…"/>
          <p:cNvSpPr txBox="1"/>
          <p:nvPr/>
        </p:nvSpPr>
        <p:spPr>
          <a:xfrm>
            <a:off x="7220712" y="5911726"/>
            <a:ext cx="537057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En fremstilling av hva du har funnet. </a:t>
            </a:r>
          </a:p>
          <a:p>
            <a:pPr>
              <a:defRPr sz="2400"/>
            </a:pPr>
            <a:r>
              <a:t>Eks. En organisert beskrivelse av hva </a:t>
            </a:r>
          </a:p>
          <a:p>
            <a:pPr>
              <a:defRPr sz="2400"/>
            </a:pPr>
            <a:r>
              <a:t>informantene har fortalt i intervjuene</a:t>
            </a:r>
          </a:p>
        </p:txBody>
      </p:sp>
      <p:sp>
        <p:nvSpPr>
          <p:cNvPr id="207" name="Drøft dine funn opp mot…"/>
          <p:cNvSpPr txBox="1"/>
          <p:nvPr/>
        </p:nvSpPr>
        <p:spPr>
          <a:xfrm>
            <a:off x="7366067" y="7513305"/>
            <a:ext cx="360395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Drøft dine funn opp mot</a:t>
            </a:r>
          </a:p>
          <a:p>
            <a:pPr>
              <a:defRPr sz="2400"/>
            </a:pPr>
            <a:r>
              <a:t> teori og kunnskapsstatus</a:t>
            </a:r>
          </a:p>
        </p:txBody>
      </p:sp>
      <p:sp>
        <p:nvSpPr>
          <p:cNvPr id="208" name="Hva har du funnet og hva er…"/>
          <p:cNvSpPr txBox="1"/>
          <p:nvPr/>
        </p:nvSpPr>
        <p:spPr>
          <a:xfrm>
            <a:off x="7492728" y="8717887"/>
            <a:ext cx="409559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Hva har du funnet og hva er </a:t>
            </a:r>
          </a:p>
          <a:p>
            <a:pPr>
              <a:defRPr sz="2400"/>
            </a:pPr>
            <a:r>
              <a:t>betydningen av dette?</a:t>
            </a:r>
          </a:p>
        </p:txBody>
      </p:sp>
      <p:sp>
        <p:nvSpPr>
          <p:cNvPr id="209" name="Hva vet vi om temaet fra før?"/>
          <p:cNvSpPr txBox="1"/>
          <p:nvPr/>
        </p:nvSpPr>
        <p:spPr>
          <a:xfrm>
            <a:off x="7535400" y="2741943"/>
            <a:ext cx="401025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Hva vet vi om temaet fra før?</a:t>
            </a:r>
          </a:p>
        </p:txBody>
      </p:sp>
      <p:sp>
        <p:nvSpPr>
          <p:cNvPr id="210" name="Redegjørelse for teoritilfang, med drøfting av teori og avklaring av sentrale begreper. Hva gir dette deg?"/>
          <p:cNvSpPr txBox="1"/>
          <p:nvPr/>
        </p:nvSpPr>
        <p:spPr>
          <a:xfrm>
            <a:off x="7187684" y="3483694"/>
            <a:ext cx="574143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Redegjørelse for teoritilfang, med drøfting av teori og avklaring av sentrale begreper. Hva gir dette deg?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o eksempler på struktur: Teoretisk oppgave"/>
          <p:cNvSpPr txBox="1"/>
          <p:nvPr/>
        </p:nvSpPr>
        <p:spPr>
          <a:xfrm>
            <a:off x="152925" y="204257"/>
            <a:ext cx="92784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 </a:t>
            </a:r>
            <a:r>
              <a:rPr u="sng"/>
              <a:t>eksempler</a:t>
            </a:r>
            <a:r>
              <a:t> på struktur: Teoretisk oppgave </a:t>
            </a:r>
          </a:p>
        </p:txBody>
      </p:sp>
      <p:sp>
        <p:nvSpPr>
          <p:cNvPr id="215" name="Konklusjon"/>
          <p:cNvSpPr/>
          <p:nvPr/>
        </p:nvSpPr>
        <p:spPr>
          <a:xfrm>
            <a:off x="2287119" y="8821418"/>
            <a:ext cx="3255435" cy="62150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Konklusjon</a:t>
            </a:r>
          </a:p>
        </p:txBody>
      </p:sp>
      <p:sp>
        <p:nvSpPr>
          <p:cNvPr id="216" name="Teoretisk perspektiv…"/>
          <p:cNvSpPr/>
          <p:nvPr/>
        </p:nvSpPr>
        <p:spPr>
          <a:xfrm>
            <a:off x="2551769" y="3374440"/>
            <a:ext cx="2714361" cy="14004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t>Teoretisk perspektiv</a:t>
            </a:r>
          </a:p>
          <a:p>
            <a:pPr>
              <a:defRPr sz="2400"/>
            </a:pPr>
            <a:r>
              <a:t>I</a:t>
            </a:r>
          </a:p>
        </p:txBody>
      </p:sp>
      <p:sp>
        <p:nvSpPr>
          <p:cNvPr id="217" name="Teoretisk perspektiv…"/>
          <p:cNvSpPr/>
          <p:nvPr/>
        </p:nvSpPr>
        <p:spPr>
          <a:xfrm>
            <a:off x="2589803" y="5100292"/>
            <a:ext cx="2650067" cy="19431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t>Teoretisk perspektiv</a:t>
            </a:r>
          </a:p>
          <a:p>
            <a:pPr>
              <a:defRPr sz="2400"/>
            </a:pPr>
            <a:r>
              <a:t>II</a:t>
            </a:r>
          </a:p>
        </p:txBody>
      </p:sp>
      <p:sp>
        <p:nvSpPr>
          <p:cNvPr id="218" name="Introduksjon"/>
          <p:cNvSpPr/>
          <p:nvPr/>
        </p:nvSpPr>
        <p:spPr>
          <a:xfrm>
            <a:off x="2287119" y="1301510"/>
            <a:ext cx="3255435" cy="90897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Introduksjon</a:t>
            </a:r>
          </a:p>
        </p:txBody>
      </p:sp>
      <p:sp>
        <p:nvSpPr>
          <p:cNvPr id="219" name="Drøfting"/>
          <p:cNvSpPr/>
          <p:nvPr/>
        </p:nvSpPr>
        <p:spPr>
          <a:xfrm>
            <a:off x="2551769" y="7290923"/>
            <a:ext cx="2726135" cy="12829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Drøfting</a:t>
            </a:r>
          </a:p>
        </p:txBody>
      </p:sp>
      <p:sp>
        <p:nvSpPr>
          <p:cNvPr id="220" name="Metode"/>
          <p:cNvSpPr/>
          <p:nvPr/>
        </p:nvSpPr>
        <p:spPr>
          <a:xfrm>
            <a:off x="2551769" y="2660038"/>
            <a:ext cx="2726135" cy="3982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Metode</a:t>
            </a:r>
          </a:p>
        </p:txBody>
      </p:sp>
      <p:sp>
        <p:nvSpPr>
          <p:cNvPr id="221" name="Linje"/>
          <p:cNvSpPr/>
          <p:nvPr/>
        </p:nvSpPr>
        <p:spPr>
          <a:xfrm>
            <a:off x="5538038" y="6438900"/>
            <a:ext cx="1463059" cy="0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2" name="Linje"/>
          <p:cNvSpPr/>
          <p:nvPr/>
        </p:nvSpPr>
        <p:spPr>
          <a:xfrm>
            <a:off x="5475600" y="285917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3" name="Linje"/>
          <p:cNvSpPr/>
          <p:nvPr/>
        </p:nvSpPr>
        <p:spPr>
          <a:xfrm>
            <a:off x="5475600" y="4149693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4" name="Linje"/>
          <p:cNvSpPr/>
          <p:nvPr/>
        </p:nvSpPr>
        <p:spPr>
          <a:xfrm>
            <a:off x="5538038" y="175723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5" name="Linje"/>
          <p:cNvSpPr/>
          <p:nvPr/>
        </p:nvSpPr>
        <p:spPr>
          <a:xfrm>
            <a:off x="5538038" y="9136987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6" name="Linje"/>
          <p:cNvSpPr/>
          <p:nvPr/>
        </p:nvSpPr>
        <p:spPr>
          <a:xfrm>
            <a:off x="5538038" y="7932405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7" name="Hvorfor har du gjort denne studien? introduksjon av problemstilling og redegjørelse for oppgavens oppbygging"/>
          <p:cNvSpPr txBox="1"/>
          <p:nvPr/>
        </p:nvSpPr>
        <p:spPr>
          <a:xfrm>
            <a:off x="6633460" y="1096545"/>
            <a:ext cx="630321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Hvorfor har du gjort denne studien? introduksjon av problemstilling og redegjørelse for oppgavens oppbygging</a:t>
            </a:r>
          </a:p>
        </p:txBody>
      </p:sp>
      <p:sp>
        <p:nvSpPr>
          <p:cNvPr id="228" name="Et kontrasterende eller supplerende…"/>
          <p:cNvSpPr txBox="1"/>
          <p:nvPr/>
        </p:nvSpPr>
        <p:spPr>
          <a:xfrm>
            <a:off x="7358049" y="5839499"/>
            <a:ext cx="525749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Et kontrasterende eller supplerende </a:t>
            </a:r>
          </a:p>
          <a:p>
            <a:pPr>
              <a:defRPr sz="2400"/>
            </a:pPr>
            <a:r>
              <a:t>perspektiv, eksempelvis dialogiske</a:t>
            </a:r>
          </a:p>
          <a:p>
            <a:pPr>
              <a:defRPr sz="2400"/>
            </a:pPr>
            <a:r>
              <a:t>perspektiver på elev-lærer interaksjon</a:t>
            </a:r>
          </a:p>
        </p:txBody>
      </p:sp>
      <p:sp>
        <p:nvSpPr>
          <p:cNvPr id="229" name="Drøft de to perspektivene opp mot hverandre. Hva gir dette?"/>
          <p:cNvSpPr txBox="1"/>
          <p:nvPr/>
        </p:nvSpPr>
        <p:spPr>
          <a:xfrm>
            <a:off x="7097503" y="7498956"/>
            <a:ext cx="561699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Drøft de to perspektivene opp mot hverandre. Hva gir dette?</a:t>
            </a:r>
          </a:p>
        </p:txBody>
      </p:sp>
      <p:sp>
        <p:nvSpPr>
          <p:cNvPr id="230" name="Hva har du funnet og hva er…"/>
          <p:cNvSpPr txBox="1"/>
          <p:nvPr/>
        </p:nvSpPr>
        <p:spPr>
          <a:xfrm>
            <a:off x="7737268" y="8717887"/>
            <a:ext cx="40955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Hva har du funnet og hva er </a:t>
            </a:r>
          </a:p>
          <a:p>
            <a:pPr>
              <a:defRPr sz="2400"/>
            </a:pPr>
            <a:r>
              <a:t>betydningen av dette?</a:t>
            </a:r>
          </a:p>
        </p:txBody>
      </p:sp>
      <p:sp>
        <p:nvSpPr>
          <p:cNvPr id="231" name="Kunnskapsstatus og redegjørelse for et perspektiv, eksemplelvis politiske dokumenter om forebygging av…"/>
          <p:cNvSpPr txBox="1"/>
          <p:nvPr/>
        </p:nvSpPr>
        <p:spPr>
          <a:xfrm>
            <a:off x="7035284" y="3443442"/>
            <a:ext cx="5903027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Kunnskapsstatus og redegjørelse for et perspektiv, eksemplelvis politiske dokumenter om forebygging av  </a:t>
            </a:r>
          </a:p>
          <a:p>
            <a:pPr>
              <a:defRPr sz="2400"/>
            </a:pPr>
            <a:r>
              <a:t>mobbing. Vær konkret og profesjonsrelevant</a:t>
            </a:r>
          </a:p>
        </p:txBody>
      </p:sp>
      <p:sp>
        <p:nvSpPr>
          <p:cNvPr id="235" name="Forbindelseslinje"/>
          <p:cNvSpPr/>
          <p:nvPr/>
        </p:nvSpPr>
        <p:spPr>
          <a:xfrm>
            <a:off x="2258349" y="2564066"/>
            <a:ext cx="249968" cy="58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50" h="21600" extrusionOk="0">
                <a:moveTo>
                  <a:pt x="16250" y="21600"/>
                </a:moveTo>
                <a:cubicBezTo>
                  <a:pt x="-4213" y="14334"/>
                  <a:pt x="-5350" y="7134"/>
                  <a:pt x="12840" y="0"/>
                </a:cubicBezTo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36" name="Forbindelseslinje"/>
          <p:cNvSpPr/>
          <p:nvPr/>
        </p:nvSpPr>
        <p:spPr>
          <a:xfrm>
            <a:off x="5201148" y="2563926"/>
            <a:ext cx="233392" cy="589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3" h="21600" extrusionOk="0">
                <a:moveTo>
                  <a:pt x="0" y="21600"/>
                </a:moveTo>
                <a:cubicBezTo>
                  <a:pt x="21332" y="14994"/>
                  <a:pt x="21600" y="7794"/>
                  <a:pt x="804" y="0"/>
                </a:cubicBezTo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34" name="(Hvordan har du gjort undersøkelsen,…"/>
          <p:cNvSpPr txBox="1"/>
          <p:nvPr/>
        </p:nvSpPr>
        <p:spPr>
          <a:xfrm>
            <a:off x="7136355" y="2440070"/>
            <a:ext cx="529742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(Hvordan har du gjort undersøkelsen,</a:t>
            </a:r>
          </a:p>
          <a:p>
            <a:pPr>
              <a:defRPr sz="2400"/>
            </a:pPr>
            <a:r>
              <a:t>med begrunnelse for hva dette gir)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Konklusjon"/>
          <p:cNvSpPr/>
          <p:nvPr/>
        </p:nvSpPr>
        <p:spPr>
          <a:xfrm>
            <a:off x="102719" y="8821418"/>
            <a:ext cx="3255435" cy="62150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Konklusjon</a:t>
            </a:r>
          </a:p>
        </p:txBody>
      </p:sp>
      <p:sp>
        <p:nvSpPr>
          <p:cNvPr id="307" name="Introduksjon"/>
          <p:cNvSpPr/>
          <p:nvPr/>
        </p:nvSpPr>
        <p:spPr>
          <a:xfrm>
            <a:off x="102719" y="1302742"/>
            <a:ext cx="3255435" cy="90897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Introduksjon</a:t>
            </a:r>
          </a:p>
        </p:txBody>
      </p:sp>
      <p:sp>
        <p:nvSpPr>
          <p:cNvPr id="308" name="Linje"/>
          <p:cNvSpPr/>
          <p:nvPr/>
        </p:nvSpPr>
        <p:spPr>
          <a:xfrm>
            <a:off x="3292476" y="6311027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9" name="Linje"/>
          <p:cNvSpPr/>
          <p:nvPr/>
        </p:nvSpPr>
        <p:spPr>
          <a:xfrm>
            <a:off x="3336704" y="2793079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0" name="Linje"/>
          <p:cNvSpPr/>
          <p:nvPr/>
        </p:nvSpPr>
        <p:spPr>
          <a:xfrm>
            <a:off x="3336704" y="4099484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1" name="Linje"/>
          <p:cNvSpPr/>
          <p:nvPr/>
        </p:nvSpPr>
        <p:spPr>
          <a:xfrm>
            <a:off x="3336704" y="175723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2" name="Linje"/>
          <p:cNvSpPr/>
          <p:nvPr/>
        </p:nvSpPr>
        <p:spPr>
          <a:xfrm>
            <a:off x="3336704" y="8522572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3" name="Skriveplan våren 2016"/>
          <p:cNvSpPr txBox="1"/>
          <p:nvPr/>
        </p:nvSpPr>
        <p:spPr>
          <a:xfrm>
            <a:off x="2445337" y="199813"/>
            <a:ext cx="46935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Skriveplan</a:t>
            </a:r>
            <a:r>
              <a:rPr dirty="0"/>
              <a:t> </a:t>
            </a:r>
            <a:r>
              <a:rPr dirty="0" err="1"/>
              <a:t>våren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nb-NO" dirty="0"/>
              <a:t>9</a:t>
            </a:r>
            <a:endParaRPr dirty="0"/>
          </a:p>
        </p:txBody>
      </p:sp>
      <p:sp>
        <p:nvSpPr>
          <p:cNvPr id="314" name="Rektangel"/>
          <p:cNvSpPr/>
          <p:nvPr/>
        </p:nvSpPr>
        <p:spPr>
          <a:xfrm>
            <a:off x="5291666" y="1413933"/>
            <a:ext cx="5386323" cy="819335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5" name="Linje"/>
          <p:cNvSpPr/>
          <p:nvPr/>
        </p:nvSpPr>
        <p:spPr>
          <a:xfrm>
            <a:off x="5564650" y="2026918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6" name="Linje"/>
          <p:cNvSpPr/>
          <p:nvPr/>
        </p:nvSpPr>
        <p:spPr>
          <a:xfrm>
            <a:off x="5564650" y="3209315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7" name="Linje"/>
          <p:cNvSpPr/>
          <p:nvPr/>
        </p:nvSpPr>
        <p:spPr>
          <a:xfrm>
            <a:off x="5564650" y="4939246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8" name="Linje"/>
          <p:cNvSpPr/>
          <p:nvPr/>
        </p:nvSpPr>
        <p:spPr>
          <a:xfrm>
            <a:off x="5564650" y="7851575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9" name="Innhold og sentrale tekster"/>
          <p:cNvSpPr txBox="1"/>
          <p:nvPr/>
        </p:nvSpPr>
        <p:spPr>
          <a:xfrm>
            <a:off x="5424293" y="996784"/>
            <a:ext cx="40417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Innhold og sentrale tekster</a:t>
            </a:r>
          </a:p>
        </p:txBody>
      </p:sp>
      <p:sp>
        <p:nvSpPr>
          <p:cNvPr id="320" name="Rektangel"/>
          <p:cNvSpPr/>
          <p:nvPr/>
        </p:nvSpPr>
        <p:spPr>
          <a:xfrm>
            <a:off x="10845800" y="1413933"/>
            <a:ext cx="1895277" cy="819335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1" name="Linje"/>
          <p:cNvSpPr/>
          <p:nvPr/>
        </p:nvSpPr>
        <p:spPr>
          <a:xfrm>
            <a:off x="11214120" y="2026918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2" name="Linje"/>
          <p:cNvSpPr/>
          <p:nvPr/>
        </p:nvSpPr>
        <p:spPr>
          <a:xfrm>
            <a:off x="11214120" y="7851575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3" name="Linje"/>
          <p:cNvSpPr/>
          <p:nvPr/>
        </p:nvSpPr>
        <p:spPr>
          <a:xfrm>
            <a:off x="11214120" y="4876800"/>
            <a:ext cx="1158637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4" name="Linje"/>
          <p:cNvSpPr/>
          <p:nvPr/>
        </p:nvSpPr>
        <p:spPr>
          <a:xfrm>
            <a:off x="11214120" y="3038143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5" name="Tidsperiode"/>
          <p:cNvSpPr txBox="1"/>
          <p:nvPr/>
        </p:nvSpPr>
        <p:spPr>
          <a:xfrm>
            <a:off x="10855644" y="996784"/>
            <a:ext cx="18755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Tidsperiode</a:t>
            </a:r>
          </a:p>
        </p:txBody>
      </p:sp>
      <p:sp>
        <p:nvSpPr>
          <p:cNvPr id="326" name="Kunnskapsstatus"/>
          <p:cNvSpPr/>
          <p:nvPr/>
        </p:nvSpPr>
        <p:spPr>
          <a:xfrm>
            <a:off x="367369" y="2320930"/>
            <a:ext cx="2726135" cy="94429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Kunnskapsstatus</a:t>
            </a:r>
          </a:p>
        </p:txBody>
      </p:sp>
      <p:sp>
        <p:nvSpPr>
          <p:cNvPr id="327" name="Teoretisk rammeverk"/>
          <p:cNvSpPr/>
          <p:nvPr/>
        </p:nvSpPr>
        <p:spPr>
          <a:xfrm>
            <a:off x="367369" y="3456414"/>
            <a:ext cx="2726135" cy="128614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Teoretisk rammeverk</a:t>
            </a:r>
          </a:p>
        </p:txBody>
      </p:sp>
      <p:sp>
        <p:nvSpPr>
          <p:cNvPr id="328" name="Metode"/>
          <p:cNvSpPr/>
          <p:nvPr/>
        </p:nvSpPr>
        <p:spPr>
          <a:xfrm>
            <a:off x="367369" y="4926546"/>
            <a:ext cx="2726135" cy="39826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Metode</a:t>
            </a:r>
          </a:p>
        </p:txBody>
      </p:sp>
      <p:sp>
        <p:nvSpPr>
          <p:cNvPr id="329" name="Data/analyse"/>
          <p:cNvSpPr/>
          <p:nvPr/>
        </p:nvSpPr>
        <p:spPr>
          <a:xfrm>
            <a:off x="385233" y="5590778"/>
            <a:ext cx="2650067" cy="128614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Data/analyse</a:t>
            </a:r>
          </a:p>
        </p:txBody>
      </p:sp>
      <p:sp>
        <p:nvSpPr>
          <p:cNvPr id="330" name="Drøfting"/>
          <p:cNvSpPr/>
          <p:nvPr/>
        </p:nvSpPr>
        <p:spPr>
          <a:xfrm>
            <a:off x="347199" y="7210093"/>
            <a:ext cx="2726135" cy="12829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Drøfting</a:t>
            </a:r>
          </a:p>
        </p:txBody>
      </p:sp>
      <p:sp>
        <p:nvSpPr>
          <p:cNvPr id="331" name="Linje"/>
          <p:cNvSpPr/>
          <p:nvPr/>
        </p:nvSpPr>
        <p:spPr>
          <a:xfrm>
            <a:off x="5564650" y="5927378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2" name="Problemstilling:"/>
          <p:cNvSpPr txBox="1"/>
          <p:nvPr/>
        </p:nvSpPr>
        <p:spPr>
          <a:xfrm>
            <a:off x="5269304" y="1684018"/>
            <a:ext cx="158565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Problemstilling:</a:t>
            </a:r>
          </a:p>
        </p:txBody>
      </p:sp>
      <p:sp>
        <p:nvSpPr>
          <p:cNvPr id="333" name="Linje"/>
          <p:cNvSpPr/>
          <p:nvPr/>
        </p:nvSpPr>
        <p:spPr>
          <a:xfrm>
            <a:off x="11169891" y="5927378"/>
            <a:ext cx="11586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4" name="Bildeforklaring"/>
          <p:cNvSpPr/>
          <p:nvPr/>
        </p:nvSpPr>
        <p:spPr>
          <a:xfrm>
            <a:off x="9406433" y="41935"/>
            <a:ext cx="2132410" cy="908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16" y="0"/>
                </a:moveTo>
                <a:cubicBezTo>
                  <a:pt x="2861" y="0"/>
                  <a:pt x="2573" y="676"/>
                  <a:pt x="2573" y="1509"/>
                </a:cubicBezTo>
                <a:lnTo>
                  <a:pt x="2573" y="12073"/>
                </a:lnTo>
                <a:lnTo>
                  <a:pt x="0" y="15092"/>
                </a:lnTo>
                <a:lnTo>
                  <a:pt x="2573" y="18110"/>
                </a:lnTo>
                <a:lnTo>
                  <a:pt x="2573" y="20091"/>
                </a:lnTo>
                <a:cubicBezTo>
                  <a:pt x="2573" y="20924"/>
                  <a:pt x="2861" y="21600"/>
                  <a:pt x="3216" y="21600"/>
                </a:cubicBezTo>
                <a:lnTo>
                  <a:pt x="20957" y="21600"/>
                </a:lnTo>
                <a:cubicBezTo>
                  <a:pt x="21312" y="21600"/>
                  <a:pt x="21600" y="20924"/>
                  <a:pt x="21600" y="20091"/>
                </a:cubicBezTo>
                <a:lnTo>
                  <a:pt x="21600" y="1509"/>
                </a:lnTo>
                <a:cubicBezTo>
                  <a:pt x="21600" y="676"/>
                  <a:pt x="21312" y="0"/>
                  <a:pt x="20957" y="0"/>
                </a:cubicBezTo>
                <a:lnTo>
                  <a:pt x="3216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5" name="Ta med første…"/>
          <p:cNvSpPr txBox="1"/>
          <p:nvPr/>
        </p:nvSpPr>
        <p:spPr>
          <a:xfrm>
            <a:off x="9729349" y="140757"/>
            <a:ext cx="1723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Ta med første</a:t>
            </a:r>
          </a:p>
          <a:p>
            <a:pPr>
              <a:defRPr sz="2000"/>
            </a:pPr>
            <a:r>
              <a:t>veiledning</a:t>
            </a:r>
          </a:p>
        </p:txBody>
      </p:sp>
    </p:spTree>
    <p:extLst>
      <p:ext uri="{BB962C8B-B14F-4D97-AF65-F5344CB8AC3E}">
        <p14:creationId xmlns:p14="http://schemas.microsoft.com/office/powerpoint/2010/main" val="1003442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Konklusjon"/>
          <p:cNvSpPr/>
          <p:nvPr/>
        </p:nvSpPr>
        <p:spPr>
          <a:xfrm>
            <a:off x="102719" y="8821418"/>
            <a:ext cx="3255435" cy="62150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Konklusjon</a:t>
            </a:r>
          </a:p>
        </p:txBody>
      </p:sp>
      <p:sp>
        <p:nvSpPr>
          <p:cNvPr id="273" name="Teoretisk perspektiv…"/>
          <p:cNvSpPr/>
          <p:nvPr/>
        </p:nvSpPr>
        <p:spPr>
          <a:xfrm>
            <a:off x="136189" y="3399240"/>
            <a:ext cx="2714362" cy="14004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t>Teoretisk perspektiv</a:t>
            </a:r>
          </a:p>
          <a:p>
            <a:pPr>
              <a:defRPr sz="2400"/>
            </a:pPr>
            <a:r>
              <a:t>I</a:t>
            </a:r>
          </a:p>
        </p:txBody>
      </p:sp>
      <p:sp>
        <p:nvSpPr>
          <p:cNvPr id="274" name="Teoretisk perspektiv…"/>
          <p:cNvSpPr/>
          <p:nvPr/>
        </p:nvSpPr>
        <p:spPr>
          <a:xfrm>
            <a:off x="168336" y="5073775"/>
            <a:ext cx="2650068" cy="19431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t>Teoretisk perspektiv</a:t>
            </a:r>
          </a:p>
          <a:p>
            <a:pPr>
              <a:defRPr sz="2400"/>
            </a:pPr>
            <a:r>
              <a:t>II</a:t>
            </a:r>
          </a:p>
        </p:txBody>
      </p:sp>
      <p:sp>
        <p:nvSpPr>
          <p:cNvPr id="275" name="Introduksjon"/>
          <p:cNvSpPr/>
          <p:nvPr/>
        </p:nvSpPr>
        <p:spPr>
          <a:xfrm>
            <a:off x="102719" y="1302742"/>
            <a:ext cx="3255435" cy="90897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Introduksjon</a:t>
            </a:r>
          </a:p>
        </p:txBody>
      </p:sp>
      <p:sp>
        <p:nvSpPr>
          <p:cNvPr id="276" name="Drøfting"/>
          <p:cNvSpPr/>
          <p:nvPr/>
        </p:nvSpPr>
        <p:spPr>
          <a:xfrm>
            <a:off x="130302" y="7277664"/>
            <a:ext cx="2726135" cy="12829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Drøfting</a:t>
            </a:r>
          </a:p>
        </p:txBody>
      </p:sp>
      <p:sp>
        <p:nvSpPr>
          <p:cNvPr id="277" name="Metode"/>
          <p:cNvSpPr/>
          <p:nvPr/>
        </p:nvSpPr>
        <p:spPr>
          <a:xfrm>
            <a:off x="130302" y="2593947"/>
            <a:ext cx="2726136" cy="398265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Metode</a:t>
            </a:r>
          </a:p>
        </p:txBody>
      </p:sp>
      <p:sp>
        <p:nvSpPr>
          <p:cNvPr id="278" name="Linje"/>
          <p:cNvSpPr/>
          <p:nvPr/>
        </p:nvSpPr>
        <p:spPr>
          <a:xfrm>
            <a:off x="3292476" y="6311027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9" name="Linje"/>
          <p:cNvSpPr/>
          <p:nvPr/>
        </p:nvSpPr>
        <p:spPr>
          <a:xfrm>
            <a:off x="3336704" y="2793079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0" name="Linje"/>
          <p:cNvSpPr/>
          <p:nvPr/>
        </p:nvSpPr>
        <p:spPr>
          <a:xfrm>
            <a:off x="3336704" y="4099484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1" name="Linje"/>
          <p:cNvSpPr/>
          <p:nvPr/>
        </p:nvSpPr>
        <p:spPr>
          <a:xfrm>
            <a:off x="3336704" y="1757230"/>
            <a:ext cx="1463059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2" name="Linje"/>
          <p:cNvSpPr/>
          <p:nvPr/>
        </p:nvSpPr>
        <p:spPr>
          <a:xfrm>
            <a:off x="3336704" y="8522572"/>
            <a:ext cx="146306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1" name="Forbindelseslinje"/>
          <p:cNvSpPr/>
          <p:nvPr/>
        </p:nvSpPr>
        <p:spPr>
          <a:xfrm>
            <a:off x="-44584" y="2497974"/>
            <a:ext cx="249967" cy="589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50" h="21600" extrusionOk="0">
                <a:moveTo>
                  <a:pt x="16250" y="21600"/>
                </a:moveTo>
                <a:cubicBezTo>
                  <a:pt x="-4213" y="14334"/>
                  <a:pt x="-5350" y="7134"/>
                  <a:pt x="12840" y="0"/>
                </a:cubicBezTo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02" name="Forbindelseslinje"/>
          <p:cNvSpPr/>
          <p:nvPr/>
        </p:nvSpPr>
        <p:spPr>
          <a:xfrm>
            <a:off x="2724048" y="2497835"/>
            <a:ext cx="233392" cy="589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3" h="21600" extrusionOk="0">
                <a:moveTo>
                  <a:pt x="0" y="21600"/>
                </a:moveTo>
                <a:cubicBezTo>
                  <a:pt x="21332" y="14994"/>
                  <a:pt x="21600" y="7794"/>
                  <a:pt x="804" y="0"/>
                </a:cubicBezTo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85" name="Skriveplan våren 2016"/>
          <p:cNvSpPr txBox="1"/>
          <p:nvPr/>
        </p:nvSpPr>
        <p:spPr>
          <a:xfrm>
            <a:off x="2381217" y="199813"/>
            <a:ext cx="48218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Skriveplan</a:t>
            </a:r>
            <a:r>
              <a:rPr dirty="0"/>
              <a:t> </a:t>
            </a:r>
            <a:r>
              <a:rPr dirty="0" err="1"/>
              <a:t>våren</a:t>
            </a:r>
            <a:r>
              <a:rPr dirty="0"/>
              <a:t> </a:t>
            </a:r>
            <a:r>
              <a:rPr dirty="0" smtClean="0"/>
              <a:t>201</a:t>
            </a:r>
            <a:r>
              <a:rPr lang="nb-NO" dirty="0"/>
              <a:t>9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6" name="Rektangel"/>
          <p:cNvSpPr/>
          <p:nvPr/>
        </p:nvSpPr>
        <p:spPr>
          <a:xfrm>
            <a:off x="5291666" y="1413933"/>
            <a:ext cx="5386323" cy="819335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7" name="Linje"/>
          <p:cNvSpPr/>
          <p:nvPr/>
        </p:nvSpPr>
        <p:spPr>
          <a:xfrm>
            <a:off x="5564650" y="2035076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8" name="Linje"/>
          <p:cNvSpPr/>
          <p:nvPr/>
        </p:nvSpPr>
        <p:spPr>
          <a:xfrm>
            <a:off x="5564650" y="3038144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9" name="Linje"/>
          <p:cNvSpPr/>
          <p:nvPr/>
        </p:nvSpPr>
        <p:spPr>
          <a:xfrm>
            <a:off x="5564650" y="5478645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0" name="Linje"/>
          <p:cNvSpPr/>
          <p:nvPr/>
        </p:nvSpPr>
        <p:spPr>
          <a:xfrm>
            <a:off x="5564650" y="7919146"/>
            <a:ext cx="48403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1" name="Innhold og sentrale tekster"/>
          <p:cNvSpPr txBox="1"/>
          <p:nvPr/>
        </p:nvSpPr>
        <p:spPr>
          <a:xfrm>
            <a:off x="5373493" y="996784"/>
            <a:ext cx="40417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Innhold og sentrale tekster</a:t>
            </a:r>
          </a:p>
        </p:txBody>
      </p:sp>
      <p:sp>
        <p:nvSpPr>
          <p:cNvPr id="292" name="Rektangel"/>
          <p:cNvSpPr/>
          <p:nvPr/>
        </p:nvSpPr>
        <p:spPr>
          <a:xfrm>
            <a:off x="10845800" y="1413933"/>
            <a:ext cx="1895277" cy="819335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3" name="Linje"/>
          <p:cNvSpPr/>
          <p:nvPr/>
        </p:nvSpPr>
        <p:spPr>
          <a:xfrm>
            <a:off x="11214120" y="2258764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4" name="Linje"/>
          <p:cNvSpPr/>
          <p:nvPr/>
        </p:nvSpPr>
        <p:spPr>
          <a:xfrm>
            <a:off x="11214120" y="7683896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5" name="Linje"/>
          <p:cNvSpPr/>
          <p:nvPr/>
        </p:nvSpPr>
        <p:spPr>
          <a:xfrm>
            <a:off x="11214120" y="5237030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6" name="Linje"/>
          <p:cNvSpPr/>
          <p:nvPr/>
        </p:nvSpPr>
        <p:spPr>
          <a:xfrm>
            <a:off x="11214120" y="3038143"/>
            <a:ext cx="11586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7" name="Tidsperiode"/>
          <p:cNvSpPr txBox="1"/>
          <p:nvPr/>
        </p:nvSpPr>
        <p:spPr>
          <a:xfrm>
            <a:off x="10855644" y="996784"/>
            <a:ext cx="18755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Tidsperiode</a:t>
            </a:r>
          </a:p>
        </p:txBody>
      </p:sp>
      <p:sp>
        <p:nvSpPr>
          <p:cNvPr id="298" name="Problemstilling:"/>
          <p:cNvSpPr txBox="1"/>
          <p:nvPr/>
        </p:nvSpPr>
        <p:spPr>
          <a:xfrm>
            <a:off x="5278966" y="1636910"/>
            <a:ext cx="158566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Problemstilling:</a:t>
            </a:r>
          </a:p>
        </p:txBody>
      </p:sp>
      <p:sp>
        <p:nvSpPr>
          <p:cNvPr id="29" name="Bildeforklaring"/>
          <p:cNvSpPr/>
          <p:nvPr/>
        </p:nvSpPr>
        <p:spPr>
          <a:xfrm>
            <a:off x="9406433" y="41935"/>
            <a:ext cx="2132410" cy="908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16" y="0"/>
                </a:moveTo>
                <a:cubicBezTo>
                  <a:pt x="2861" y="0"/>
                  <a:pt x="2573" y="676"/>
                  <a:pt x="2573" y="1509"/>
                </a:cubicBezTo>
                <a:lnTo>
                  <a:pt x="2573" y="12073"/>
                </a:lnTo>
                <a:lnTo>
                  <a:pt x="0" y="15092"/>
                </a:lnTo>
                <a:lnTo>
                  <a:pt x="2573" y="18110"/>
                </a:lnTo>
                <a:lnTo>
                  <a:pt x="2573" y="20091"/>
                </a:lnTo>
                <a:cubicBezTo>
                  <a:pt x="2573" y="20924"/>
                  <a:pt x="2861" y="21600"/>
                  <a:pt x="3216" y="21600"/>
                </a:cubicBezTo>
                <a:lnTo>
                  <a:pt x="20957" y="21600"/>
                </a:lnTo>
                <a:cubicBezTo>
                  <a:pt x="21312" y="21600"/>
                  <a:pt x="21600" y="20924"/>
                  <a:pt x="21600" y="20091"/>
                </a:cubicBezTo>
                <a:lnTo>
                  <a:pt x="21600" y="1509"/>
                </a:lnTo>
                <a:cubicBezTo>
                  <a:pt x="21600" y="676"/>
                  <a:pt x="21312" y="0"/>
                  <a:pt x="20957" y="0"/>
                </a:cubicBezTo>
                <a:lnTo>
                  <a:pt x="3216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" name="Ta med første…"/>
          <p:cNvSpPr txBox="1"/>
          <p:nvPr/>
        </p:nvSpPr>
        <p:spPr>
          <a:xfrm>
            <a:off x="9729349" y="140757"/>
            <a:ext cx="1723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Ta med første</a:t>
            </a:r>
          </a:p>
          <a:p>
            <a:pPr>
              <a:defRPr sz="2000"/>
            </a:pPr>
            <a:r>
              <a:t>veiledning</a:t>
            </a:r>
          </a:p>
        </p:txBody>
      </p:sp>
    </p:spTree>
    <p:extLst>
      <p:ext uri="{BB962C8B-B14F-4D97-AF65-F5344CB8AC3E}">
        <p14:creationId xmlns:p14="http://schemas.microsoft.com/office/powerpoint/2010/main" val="3383613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ruppearbeid:"/>
          <p:cNvSpPr txBox="1">
            <a:spLocks noGrp="1"/>
          </p:cNvSpPr>
          <p:nvPr>
            <p:ph type="title"/>
          </p:nvPr>
        </p:nvSpPr>
        <p:spPr>
          <a:xfrm>
            <a:off x="370885" y="311124"/>
            <a:ext cx="10464801" cy="33020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Gruppearbeid</a:t>
            </a:r>
            <a:r>
              <a:rPr dirty="0"/>
              <a:t>:</a:t>
            </a:r>
          </a:p>
        </p:txBody>
      </p:sp>
      <p:sp>
        <p:nvSpPr>
          <p:cNvPr id="177" name="15 minutter individuelt arbeid med skriveplan…"/>
          <p:cNvSpPr txBox="1"/>
          <p:nvPr/>
        </p:nvSpPr>
        <p:spPr>
          <a:xfrm>
            <a:off x="258148" y="2345809"/>
            <a:ext cx="10577538" cy="628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endParaRPr dirty="0"/>
          </a:p>
          <a:p>
            <a:pPr marL="444500" indent="-444500" algn="l">
              <a:buSzPct val="75000"/>
              <a:buChar char="-"/>
            </a:pPr>
            <a:r>
              <a:rPr sz="4800" dirty="0"/>
              <a:t>15 </a:t>
            </a:r>
            <a:r>
              <a:rPr sz="4800" dirty="0" err="1"/>
              <a:t>minutter</a:t>
            </a:r>
            <a:r>
              <a:rPr sz="4800" dirty="0"/>
              <a:t> </a:t>
            </a:r>
            <a:r>
              <a:rPr sz="4800" dirty="0" err="1"/>
              <a:t>individuelt</a:t>
            </a:r>
            <a:r>
              <a:rPr sz="4800" dirty="0"/>
              <a:t> </a:t>
            </a:r>
            <a:r>
              <a:rPr sz="4800" dirty="0" err="1"/>
              <a:t>arbeid</a:t>
            </a:r>
            <a:r>
              <a:rPr sz="4800" dirty="0"/>
              <a:t> med </a:t>
            </a:r>
            <a:r>
              <a:rPr sz="4800" dirty="0" err="1"/>
              <a:t>skriveplan</a:t>
            </a:r>
            <a:endParaRPr sz="4800" dirty="0"/>
          </a:p>
          <a:p>
            <a:pPr marL="444500" indent="-444500" algn="l">
              <a:buSzPct val="75000"/>
              <a:buChar char="-"/>
            </a:pPr>
            <a:r>
              <a:rPr sz="4800" dirty="0" err="1"/>
              <a:t>Organiser</a:t>
            </a:r>
            <a:r>
              <a:rPr sz="4800" dirty="0"/>
              <a:t> </a:t>
            </a:r>
            <a:r>
              <a:rPr sz="4800" dirty="0" err="1"/>
              <a:t>i</a:t>
            </a:r>
            <a:r>
              <a:rPr sz="4800" dirty="0"/>
              <a:t> </a:t>
            </a:r>
            <a:r>
              <a:rPr sz="4800" dirty="0" err="1"/>
              <a:t>grupper</a:t>
            </a:r>
            <a:r>
              <a:rPr sz="4800" dirty="0"/>
              <a:t> </a:t>
            </a:r>
            <a:r>
              <a:rPr sz="4800" dirty="0" err="1"/>
              <a:t>på</a:t>
            </a:r>
            <a:r>
              <a:rPr sz="4800" dirty="0"/>
              <a:t> 3 </a:t>
            </a:r>
            <a:r>
              <a:rPr sz="4800" u="sng" dirty="0" err="1"/>
              <a:t>oppgaver</a:t>
            </a:r>
            <a:endParaRPr sz="4800" u="sng" dirty="0"/>
          </a:p>
          <a:p>
            <a:pPr marL="444500" indent="-444500" algn="l">
              <a:buSzPct val="75000"/>
              <a:buChar char="-"/>
            </a:pPr>
            <a:r>
              <a:rPr sz="4800" dirty="0"/>
              <a:t>Presenter </a:t>
            </a:r>
            <a:r>
              <a:rPr sz="4800" dirty="0" err="1"/>
              <a:t>oppgaveplanene</a:t>
            </a:r>
            <a:r>
              <a:rPr sz="4800" dirty="0"/>
              <a:t> for </a:t>
            </a:r>
            <a:r>
              <a:rPr sz="4800" dirty="0" err="1"/>
              <a:t>hverandre</a:t>
            </a:r>
            <a:r>
              <a:rPr sz="4800" dirty="0"/>
              <a:t> (</a:t>
            </a:r>
            <a:r>
              <a:rPr sz="4800" dirty="0" err="1"/>
              <a:t>maks</a:t>
            </a:r>
            <a:r>
              <a:rPr sz="4800" dirty="0"/>
              <a:t> 5 </a:t>
            </a:r>
            <a:r>
              <a:rPr sz="4800" dirty="0" err="1"/>
              <a:t>minutter</a:t>
            </a:r>
            <a:r>
              <a:rPr sz="4800" dirty="0"/>
              <a:t>), </a:t>
            </a:r>
            <a:r>
              <a:rPr sz="4800" dirty="0" err="1"/>
              <a:t>før</a:t>
            </a:r>
            <a:r>
              <a:rPr sz="4800" dirty="0"/>
              <a:t> </a:t>
            </a:r>
            <a:r>
              <a:rPr sz="4800" dirty="0" err="1"/>
              <a:t>dere</a:t>
            </a:r>
            <a:r>
              <a:rPr sz="4800" dirty="0"/>
              <a:t> tar «</a:t>
            </a:r>
            <a:r>
              <a:rPr sz="4800" dirty="0" err="1"/>
              <a:t>runden</a:t>
            </a:r>
            <a:r>
              <a:rPr sz="4800" dirty="0"/>
              <a:t> med </a:t>
            </a:r>
            <a:r>
              <a:rPr sz="4800" dirty="0" err="1"/>
              <a:t>respons</a:t>
            </a:r>
            <a:r>
              <a:rPr sz="4800" dirty="0"/>
              <a:t> </a:t>
            </a:r>
            <a:r>
              <a:rPr sz="4800" dirty="0" err="1"/>
              <a:t>i</a:t>
            </a:r>
            <a:r>
              <a:rPr sz="4800" dirty="0"/>
              <a:t> </a:t>
            </a:r>
            <a:r>
              <a:rPr sz="4800" dirty="0" err="1"/>
              <a:t>gruppa</a:t>
            </a:r>
            <a:r>
              <a:rPr sz="4800" dirty="0"/>
              <a:t>. </a:t>
            </a:r>
            <a:r>
              <a:rPr sz="4800" dirty="0" err="1"/>
              <a:t>Prøv</a:t>
            </a:r>
            <a:r>
              <a:rPr sz="4800" dirty="0"/>
              <a:t> å </a:t>
            </a:r>
            <a:r>
              <a:rPr sz="4800" dirty="0" err="1"/>
              <a:t>hjelpe</a:t>
            </a:r>
            <a:r>
              <a:rPr sz="4800" dirty="0"/>
              <a:t> </a:t>
            </a:r>
            <a:r>
              <a:rPr sz="4800" dirty="0" err="1"/>
              <a:t>hverandre</a:t>
            </a:r>
            <a:r>
              <a:rPr sz="4800" dirty="0"/>
              <a:t> med </a:t>
            </a:r>
            <a:r>
              <a:rPr sz="4800" dirty="0" err="1"/>
              <a:t>teori</a:t>
            </a:r>
            <a:r>
              <a:rPr sz="4800" dirty="0"/>
              <a:t>-, </a:t>
            </a:r>
            <a:r>
              <a:rPr sz="4800" dirty="0" err="1"/>
              <a:t>metode</a:t>
            </a:r>
            <a:r>
              <a:rPr sz="4800" dirty="0"/>
              <a:t>- </a:t>
            </a:r>
            <a:r>
              <a:rPr sz="4800" dirty="0" err="1"/>
              <a:t>og</a:t>
            </a:r>
            <a:r>
              <a:rPr sz="4800" dirty="0"/>
              <a:t> </a:t>
            </a:r>
            <a:r>
              <a:rPr sz="4800" dirty="0" err="1"/>
              <a:t>søketips</a:t>
            </a:r>
            <a:endParaRPr sz="4800" dirty="0"/>
          </a:p>
        </p:txBody>
      </p:sp>
      <p:sp>
        <p:nvSpPr>
          <p:cNvPr id="178" name="Vi samles etterpå for spørsmål, oppsummering og inndeling i veiledningsgrupper"/>
          <p:cNvSpPr txBox="1"/>
          <p:nvPr/>
        </p:nvSpPr>
        <p:spPr>
          <a:xfrm>
            <a:off x="597005" y="6807748"/>
            <a:ext cx="1067054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ip_of_the_iceberg.png" descr="tip_of_the_iceberg.png"/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/>
          </a:blip>
          <a:srcRect l="18182" r="181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Bakgrun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 smtClean="0"/>
              <a:t>Veien frem….</a:t>
            </a:r>
            <a:endParaRPr dirty="0"/>
          </a:p>
        </p:txBody>
      </p:sp>
      <p:sp>
        <p:nvSpPr>
          <p:cNvPr id="144" name="Femte gang bacheloroppgave i år.…"/>
          <p:cNvSpPr txBox="1">
            <a:spLocks noGrp="1"/>
          </p:cNvSpPr>
          <p:nvPr>
            <p:ph type="body" sz="half" idx="1"/>
          </p:nvPr>
        </p:nvSpPr>
        <p:spPr>
          <a:xfrm>
            <a:off x="724789" y="2394765"/>
            <a:ext cx="5747023" cy="6876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73201">
              <a:spcBef>
                <a:spcPts val="2500"/>
              </a:spcBef>
              <a:buSzTx/>
              <a:buNone/>
              <a:defRPr sz="2268"/>
            </a:pPr>
            <a:r>
              <a:rPr sz="2400" dirty="0"/>
              <a:t>Vi jobber </a:t>
            </a:r>
            <a:r>
              <a:rPr sz="2400" dirty="0" err="1"/>
              <a:t>fortsatt</a:t>
            </a:r>
            <a:r>
              <a:rPr sz="2400" dirty="0"/>
              <a:t> for </a:t>
            </a:r>
            <a:r>
              <a:rPr sz="2400" dirty="0" err="1"/>
              <a:t>å</a:t>
            </a:r>
            <a:r>
              <a:rPr sz="2400" dirty="0"/>
              <a:t> </a:t>
            </a:r>
            <a:r>
              <a:rPr sz="2400" dirty="0" err="1"/>
              <a:t>skape</a:t>
            </a:r>
            <a:r>
              <a:rPr sz="2400" dirty="0"/>
              <a:t> et </a:t>
            </a:r>
            <a:r>
              <a:rPr sz="2400" dirty="0" err="1"/>
              <a:t>bredt</a:t>
            </a:r>
            <a:r>
              <a:rPr sz="2400" dirty="0"/>
              <a:t> </a:t>
            </a:r>
            <a:r>
              <a:rPr sz="2400" dirty="0" err="1"/>
              <a:t>profesjonsfokus</a:t>
            </a:r>
            <a:r>
              <a:rPr sz="2400" dirty="0"/>
              <a:t>, </a:t>
            </a:r>
            <a:r>
              <a:rPr sz="2400" dirty="0" err="1"/>
              <a:t>som</a:t>
            </a:r>
            <a:r>
              <a:rPr sz="2400" dirty="0"/>
              <a:t> </a:t>
            </a:r>
            <a:r>
              <a:rPr sz="2400" dirty="0" err="1"/>
              <a:t>gir</a:t>
            </a:r>
            <a:r>
              <a:rPr sz="2400" dirty="0"/>
              <a:t> god </a:t>
            </a:r>
            <a:r>
              <a:rPr sz="2400" dirty="0" err="1"/>
              <a:t>forberedelse</a:t>
            </a:r>
            <a:r>
              <a:rPr sz="2400" dirty="0"/>
              <a:t> </a:t>
            </a:r>
            <a:r>
              <a:rPr sz="2400" dirty="0" err="1"/>
              <a:t>til</a:t>
            </a:r>
            <a:r>
              <a:rPr sz="2400" dirty="0"/>
              <a:t> </a:t>
            </a:r>
            <a:r>
              <a:rPr sz="2400" dirty="0" err="1"/>
              <a:t>læreryrket</a:t>
            </a:r>
            <a:r>
              <a:rPr sz="2400" dirty="0"/>
              <a:t> </a:t>
            </a:r>
            <a:r>
              <a:rPr sz="2400" dirty="0" err="1"/>
              <a:t>samt</a:t>
            </a:r>
            <a:r>
              <a:rPr sz="2400" dirty="0"/>
              <a:t> </a:t>
            </a:r>
            <a:r>
              <a:rPr sz="2400" dirty="0" err="1"/>
              <a:t>godt</a:t>
            </a:r>
            <a:r>
              <a:rPr sz="2400" dirty="0"/>
              <a:t> </a:t>
            </a:r>
            <a:r>
              <a:rPr sz="2400" dirty="0" err="1"/>
              <a:t>grunnlag</a:t>
            </a:r>
            <a:r>
              <a:rPr sz="2400" dirty="0"/>
              <a:t> for </a:t>
            </a:r>
            <a:r>
              <a:rPr sz="2400" dirty="0" err="1"/>
              <a:t>videre</a:t>
            </a:r>
            <a:r>
              <a:rPr sz="2400" dirty="0"/>
              <a:t> </a:t>
            </a:r>
            <a:r>
              <a:rPr sz="2400" dirty="0" err="1"/>
              <a:t>masterstudier</a:t>
            </a:r>
            <a:r>
              <a:rPr sz="2400" dirty="0"/>
              <a:t>.</a:t>
            </a:r>
          </a:p>
          <a:p>
            <a:pPr marL="0" indent="0" defTabSz="473201">
              <a:spcBef>
                <a:spcPts val="2500"/>
              </a:spcBef>
              <a:buSzTx/>
              <a:buNone/>
              <a:defRPr sz="2268"/>
            </a:pPr>
            <a:r>
              <a:rPr sz="2400" dirty="0" err="1"/>
              <a:t>Dere</a:t>
            </a:r>
            <a:r>
              <a:rPr sz="2400" dirty="0"/>
              <a:t> </a:t>
            </a:r>
            <a:r>
              <a:rPr sz="2400" dirty="0" err="1"/>
              <a:t>skal</a:t>
            </a:r>
            <a:r>
              <a:rPr sz="2400" dirty="0"/>
              <a:t> </a:t>
            </a:r>
            <a:r>
              <a:rPr sz="2400" dirty="0" err="1"/>
              <a:t>ut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praksis</a:t>
            </a:r>
            <a:r>
              <a:rPr sz="2400" dirty="0"/>
              <a:t> </a:t>
            </a:r>
            <a:r>
              <a:rPr lang="nb-NO" sz="2400" dirty="0"/>
              <a:t>på våren</a:t>
            </a:r>
            <a:r>
              <a:rPr sz="2400" dirty="0"/>
              <a:t>, </a:t>
            </a:r>
            <a:r>
              <a:rPr sz="2400" dirty="0" err="1"/>
              <a:t>så</a:t>
            </a:r>
            <a:r>
              <a:rPr sz="2400" dirty="0"/>
              <a:t> vi </a:t>
            </a:r>
            <a:r>
              <a:rPr sz="2400" dirty="0" err="1"/>
              <a:t>forsøker</a:t>
            </a:r>
            <a:r>
              <a:rPr sz="2400" dirty="0"/>
              <a:t> </a:t>
            </a:r>
            <a:r>
              <a:rPr sz="2400" dirty="0" err="1"/>
              <a:t>å</a:t>
            </a:r>
            <a:r>
              <a:rPr sz="2400" dirty="0"/>
              <a:t> </a:t>
            </a:r>
            <a:r>
              <a:rPr sz="2400" dirty="0" err="1"/>
              <a:t>begynne</a:t>
            </a:r>
            <a:r>
              <a:rPr sz="2400" dirty="0"/>
              <a:t> </a:t>
            </a:r>
            <a:r>
              <a:rPr sz="2400" dirty="0" err="1"/>
              <a:t>tidlig</a:t>
            </a:r>
            <a:r>
              <a:rPr sz="2400" dirty="0"/>
              <a:t>: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rPr sz="2400" dirty="0" smtClean="0"/>
              <a:t>1</a:t>
            </a:r>
            <a:r>
              <a:rPr lang="nb-NO" sz="2400" dirty="0"/>
              <a:t>3</a:t>
            </a:r>
            <a:r>
              <a:rPr sz="2400" dirty="0" smtClean="0"/>
              <a:t>. </a:t>
            </a:r>
            <a:r>
              <a:rPr sz="2400" dirty="0" err="1"/>
              <a:t>desember</a:t>
            </a:r>
            <a:r>
              <a:rPr sz="2400" dirty="0"/>
              <a:t>: </a:t>
            </a:r>
            <a:r>
              <a:rPr sz="2400" dirty="0" err="1"/>
              <a:t>Oppgaveseminar</a:t>
            </a:r>
            <a:r>
              <a:rPr sz="2400" dirty="0"/>
              <a:t> / </a:t>
            </a:r>
            <a:r>
              <a:rPr sz="2400" dirty="0" err="1"/>
              <a:t>skisseworkshop</a:t>
            </a:r>
            <a:endParaRPr sz="2400" dirty="0"/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rPr sz="2400" dirty="0" smtClean="0"/>
              <a:t>1</a:t>
            </a:r>
            <a:r>
              <a:rPr lang="nb-NO" sz="2400" dirty="0" smtClean="0"/>
              <a:t>7</a:t>
            </a:r>
            <a:r>
              <a:rPr sz="2400" dirty="0" smtClean="0"/>
              <a:t>. </a:t>
            </a:r>
            <a:r>
              <a:rPr sz="2400" dirty="0" err="1"/>
              <a:t>desember</a:t>
            </a:r>
            <a:r>
              <a:rPr sz="2400" dirty="0"/>
              <a:t>: </a:t>
            </a:r>
            <a:r>
              <a:rPr sz="2400" dirty="0" err="1"/>
              <a:t>Innlevering</a:t>
            </a:r>
            <a:r>
              <a:rPr sz="2400" dirty="0"/>
              <a:t> </a:t>
            </a:r>
            <a:r>
              <a:rPr sz="2400" dirty="0" err="1"/>
              <a:t>av</a:t>
            </a:r>
            <a:r>
              <a:rPr sz="2400" dirty="0"/>
              <a:t> </a:t>
            </a:r>
            <a:r>
              <a:rPr sz="2400" dirty="0" err="1"/>
              <a:t>skisse</a:t>
            </a:r>
            <a:r>
              <a:rPr sz="2400" dirty="0"/>
              <a:t> </a:t>
            </a:r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rPr lang="nb-NO" sz="2400" dirty="0"/>
              <a:t>7</a:t>
            </a:r>
            <a:r>
              <a:rPr sz="2400" dirty="0" smtClean="0"/>
              <a:t>.-1</a:t>
            </a:r>
            <a:r>
              <a:rPr lang="nb-NO" sz="2400" dirty="0" smtClean="0"/>
              <a:t>1</a:t>
            </a:r>
            <a:r>
              <a:rPr sz="2400" dirty="0" smtClean="0"/>
              <a:t>. </a:t>
            </a:r>
            <a:r>
              <a:rPr sz="2400" dirty="0" err="1"/>
              <a:t>januar</a:t>
            </a:r>
            <a:r>
              <a:rPr sz="2400" dirty="0"/>
              <a:t>: </a:t>
            </a:r>
            <a:r>
              <a:rPr sz="2400" dirty="0" err="1"/>
              <a:t>Vitenskapsteori</a:t>
            </a:r>
            <a:r>
              <a:rPr sz="2400" dirty="0"/>
              <a:t> </a:t>
            </a:r>
            <a:r>
              <a:rPr sz="2400" dirty="0" err="1"/>
              <a:t>og</a:t>
            </a:r>
            <a:r>
              <a:rPr sz="2400" dirty="0"/>
              <a:t> </a:t>
            </a:r>
            <a:r>
              <a:rPr sz="2400" dirty="0" err="1"/>
              <a:t>metode</a:t>
            </a:r>
            <a:endParaRPr sz="2400" dirty="0"/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rPr sz="2400" dirty="0" smtClean="0"/>
              <a:t>1</a:t>
            </a:r>
            <a:r>
              <a:rPr lang="nb-NO" sz="2400" dirty="0" smtClean="0"/>
              <a:t>4</a:t>
            </a:r>
            <a:r>
              <a:rPr sz="2400" dirty="0" smtClean="0"/>
              <a:t>. </a:t>
            </a:r>
            <a:r>
              <a:rPr sz="2400" dirty="0" err="1" smtClean="0"/>
              <a:t>januar</a:t>
            </a:r>
            <a:r>
              <a:rPr lang="nb-NO" sz="2400" dirty="0" smtClean="0"/>
              <a:t>??</a:t>
            </a:r>
            <a:r>
              <a:rPr sz="2400" dirty="0" smtClean="0"/>
              <a:t>: </a:t>
            </a:r>
            <a:r>
              <a:rPr sz="2400" dirty="0" err="1"/>
              <a:t>Tildeling</a:t>
            </a:r>
            <a:r>
              <a:rPr sz="2400" dirty="0"/>
              <a:t> </a:t>
            </a:r>
            <a:r>
              <a:rPr sz="2400" dirty="0" err="1"/>
              <a:t>av</a:t>
            </a:r>
            <a:r>
              <a:rPr sz="2400" dirty="0"/>
              <a:t> </a:t>
            </a:r>
            <a:r>
              <a:rPr sz="2400" dirty="0" err="1"/>
              <a:t>veileder</a:t>
            </a:r>
            <a:endParaRPr sz="2400" dirty="0"/>
          </a:p>
          <a:p>
            <a:pPr marL="277749" indent="-277749" defTabSz="473201">
              <a:spcBef>
                <a:spcPts val="2500"/>
              </a:spcBef>
              <a:defRPr sz="2268"/>
            </a:pPr>
            <a:r>
              <a:rPr lang="nb-NO" sz="2400" dirty="0"/>
              <a:t>7</a:t>
            </a:r>
            <a:r>
              <a:rPr sz="2400" dirty="0" smtClean="0"/>
              <a:t>. </a:t>
            </a:r>
            <a:r>
              <a:rPr sz="2400" dirty="0" err="1"/>
              <a:t>juni</a:t>
            </a:r>
            <a:r>
              <a:rPr sz="2400" dirty="0"/>
              <a:t> </a:t>
            </a:r>
            <a:r>
              <a:rPr sz="2400" dirty="0" smtClean="0"/>
              <a:t>201</a:t>
            </a:r>
            <a:r>
              <a:rPr lang="nb-NO" sz="2400" dirty="0" smtClean="0"/>
              <a:t>9</a:t>
            </a:r>
            <a:r>
              <a:rPr sz="2400" dirty="0" smtClean="0"/>
              <a:t>, </a:t>
            </a:r>
            <a:r>
              <a:rPr sz="2400" dirty="0"/>
              <a:t>kl </a:t>
            </a:r>
            <a:r>
              <a:rPr sz="2400" dirty="0" smtClean="0"/>
              <a:t>1</a:t>
            </a:r>
            <a:r>
              <a:rPr lang="nb-NO" sz="2400" dirty="0" smtClean="0"/>
              <a:t>4</a:t>
            </a:r>
            <a:r>
              <a:rPr sz="2400" dirty="0" smtClean="0"/>
              <a:t>00</a:t>
            </a:r>
            <a:r>
              <a:rPr sz="2400" dirty="0"/>
              <a:t>: </a:t>
            </a:r>
            <a:r>
              <a:rPr sz="2400" dirty="0" err="1"/>
              <a:t>Innlevering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kissen skal ta opp følgende:"/>
          <p:cNvSpPr txBox="1">
            <a:spLocks noGrp="1"/>
          </p:cNvSpPr>
          <p:nvPr>
            <p:ph type="title"/>
          </p:nvPr>
        </p:nvSpPr>
        <p:spPr>
          <a:xfrm>
            <a:off x="-73336" y="76009"/>
            <a:ext cx="12814301" cy="2438401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Skissen skal ta opp følgende:</a:t>
            </a:r>
          </a:p>
        </p:txBody>
      </p:sp>
      <p:sp>
        <p:nvSpPr>
          <p:cNvPr id="165" name="Intro: Presenter prosjektet på en overbevisende måte…"/>
          <p:cNvSpPr txBox="1">
            <a:spLocks noGrp="1"/>
          </p:cNvSpPr>
          <p:nvPr>
            <p:ph type="body" idx="1"/>
          </p:nvPr>
        </p:nvSpPr>
        <p:spPr>
          <a:xfrm>
            <a:off x="618618" y="2224913"/>
            <a:ext cx="10464801" cy="8636001"/>
          </a:xfrm>
          <a:prstGeom prst="rect">
            <a:avLst/>
          </a:prstGeom>
        </p:spPr>
        <p:txBody>
          <a:bodyPr/>
          <a:lstStyle/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Intro: Presenter </a:t>
            </a:r>
            <a:r>
              <a:rPr dirty="0" err="1"/>
              <a:t>prosjektet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overbevisende</a:t>
            </a:r>
            <a:r>
              <a:rPr dirty="0"/>
              <a:t> </a:t>
            </a:r>
            <a:r>
              <a:rPr dirty="0" err="1"/>
              <a:t>måte</a:t>
            </a:r>
            <a:endParaRPr dirty="0"/>
          </a:p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Foreløpig</a:t>
            </a:r>
            <a:r>
              <a:rPr dirty="0"/>
              <a:t> </a:t>
            </a:r>
            <a:r>
              <a:rPr dirty="0" err="1"/>
              <a:t>problemstilling</a:t>
            </a:r>
            <a:endParaRPr dirty="0"/>
          </a:p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Teorigrunnlag</a:t>
            </a:r>
            <a:endParaRPr dirty="0"/>
          </a:p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Metode</a:t>
            </a:r>
            <a:endParaRPr dirty="0"/>
          </a:p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Hvilke</a:t>
            </a:r>
            <a:r>
              <a:rPr dirty="0"/>
              <a:t> data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samles</a:t>
            </a:r>
            <a:r>
              <a:rPr dirty="0"/>
              <a:t> inn?</a:t>
            </a:r>
          </a:p>
          <a:p>
            <a:pPr>
              <a:defRPr sz="33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 smtClean="0"/>
              <a:t>Ønske</a:t>
            </a:r>
            <a:r>
              <a:rPr dirty="0" smtClean="0"/>
              <a:t> </a:t>
            </a:r>
            <a:r>
              <a:rPr dirty="0"/>
              <a:t>om </a:t>
            </a:r>
            <a:r>
              <a:rPr dirty="0" err="1"/>
              <a:t>faglig</a:t>
            </a:r>
            <a:r>
              <a:rPr dirty="0"/>
              <a:t> </a:t>
            </a:r>
            <a:r>
              <a:rPr dirty="0" err="1"/>
              <a:t>veiledning</a:t>
            </a:r>
            <a:r>
              <a:rPr dirty="0"/>
              <a:t>, </a:t>
            </a:r>
            <a:r>
              <a:rPr dirty="0" err="1"/>
              <a:t>eventuell</a:t>
            </a:r>
            <a:r>
              <a:rPr dirty="0"/>
              <a:t> </a:t>
            </a:r>
            <a:r>
              <a:rPr dirty="0" err="1"/>
              <a:t>avtale</a:t>
            </a:r>
            <a:r>
              <a:rPr dirty="0"/>
              <a:t> med </a:t>
            </a:r>
            <a:r>
              <a:rPr dirty="0" err="1"/>
              <a:t>veileder</a:t>
            </a:r>
            <a:endParaRPr dirty="0"/>
          </a:p>
        </p:txBody>
      </p:sp>
      <p:sp>
        <p:nvSpPr>
          <p:cNvPr id="2" name="TekstSylinder 1"/>
          <p:cNvSpPr txBox="1"/>
          <p:nvPr/>
        </p:nvSpPr>
        <p:spPr>
          <a:xfrm>
            <a:off x="1806498" y="7783550"/>
            <a:ext cx="966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Leveres innen 17.desember: </a:t>
            </a:r>
          </a:p>
          <a:p>
            <a:r>
              <a:rPr lang="nb-NO" sz="3600" dirty="0">
                <a:hlinkClick r:id="rId3"/>
              </a:rPr>
              <a:t>https://</a:t>
            </a:r>
            <a:r>
              <a:rPr lang="nb-NO" sz="3600" dirty="0" smtClean="0">
                <a:hlinkClick r:id="rId3"/>
              </a:rPr>
              <a:t>goo.gl/forms/7PcLwQ92RN1xKpn32</a:t>
            </a:r>
            <a:endParaRPr lang="nb-NO" sz="3600" dirty="0" smtClean="0"/>
          </a:p>
          <a:p>
            <a:endParaRPr lang="nb-NO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18" y="557561"/>
            <a:ext cx="11806860" cy="83411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Bilde" descr="Bil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602" y="-18976"/>
            <a:ext cx="13055402" cy="9791553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d"/>
          <p:cNvSpPr txBox="1">
            <a:spLocks noGrp="1"/>
          </p:cNvSpPr>
          <p:nvPr>
            <p:ph type="ctrTitle"/>
          </p:nvPr>
        </p:nvSpPr>
        <p:spPr>
          <a:xfrm>
            <a:off x="1244699" y="5829300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 d</a:t>
            </a:r>
          </a:p>
        </p:txBody>
      </p:sp>
      <p:pic>
        <p:nvPicPr>
          <p:cNvPr id="380" name="Skjermbilde 2014-01-05 kl. 19.43.08.png" descr="Skjermbilde 2014-01-05 kl. 19.43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99" y="967213"/>
            <a:ext cx="12877800" cy="806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/>
          <p:cNvSpPr txBox="1"/>
          <p:nvPr/>
        </p:nvSpPr>
        <p:spPr>
          <a:xfrm>
            <a:off x="2982933" y="393591"/>
            <a:ext cx="48731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Mappeoppgaven Uke 2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0465419" y="1402110"/>
            <a:ext cx="698454" cy="17021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424888" y="1489205"/>
            <a:ext cx="738985" cy="3180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Canvas</a:t>
            </a:r>
            <a:endParaRPr kumimoji="0" lang="nb-NO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02001" y="1724722"/>
            <a:ext cx="698454" cy="17021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71" y="769435"/>
            <a:ext cx="5131103" cy="8729539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99843" y="239441"/>
            <a:ext cx="10464800" cy="1422400"/>
          </a:xfrm>
        </p:spPr>
        <p:txBody>
          <a:bodyPr>
            <a:normAutofit/>
          </a:bodyPr>
          <a:lstStyle/>
          <a:p>
            <a:r>
              <a:rPr lang="nb-NO" dirty="0" smtClean="0"/>
              <a:t>Hvilken dag er det i dag?</a:t>
            </a:r>
            <a:endParaRPr lang="nb-NO" dirty="0"/>
          </a:p>
        </p:txBody>
      </p:sp>
      <p:pic>
        <p:nvPicPr>
          <p:cNvPr id="5" name="Bild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435" y="2971800"/>
            <a:ext cx="5738503" cy="48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tip_of_the_iceberg.png" descr="tip_of_the_iceberg.png"/>
          <p:cNvPicPr>
            <a:picLocks noGrp="1" noChangeAspect="1"/>
          </p:cNvPicPr>
          <p:nvPr>
            <p:ph type="pic" sz="half" idx="13"/>
          </p:nvPr>
        </p:nvPicPr>
        <p:blipFill>
          <a:blip r:embed="rId3">
            <a:extLst/>
          </a:blip>
          <a:srcRect l="18182" r="18182"/>
          <a:stretch>
            <a:fillRect/>
          </a:stretch>
        </p:blipFill>
        <p:spPr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53" name="Mål for semesteret"/>
          <p:cNvSpPr txBox="1">
            <a:spLocks noGrp="1"/>
          </p:cNvSpPr>
          <p:nvPr>
            <p:ph type="title"/>
          </p:nvPr>
        </p:nvSpPr>
        <p:spPr>
          <a:xfrm>
            <a:off x="7747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Mål for semesteret</a:t>
            </a:r>
          </a:p>
        </p:txBody>
      </p:sp>
      <p:sp>
        <p:nvSpPr>
          <p:cNvPr id="154" name="Studentene skal tilegne seg nødvendige ferdigheter i akademisk skriving, vitenskapsteori og forskningsmetoder for å selv utforme en bacheloroppgave.…"/>
          <p:cNvSpPr txBox="1">
            <a:spLocks noGrp="1"/>
          </p:cNvSpPr>
          <p:nvPr>
            <p:ph type="body" sz="half" idx="1"/>
          </p:nvPr>
        </p:nvSpPr>
        <p:spPr>
          <a:xfrm>
            <a:off x="343313" y="2603500"/>
            <a:ext cx="6705187" cy="6286500"/>
          </a:xfrm>
          <a:prstGeom prst="rect">
            <a:avLst/>
          </a:prstGeom>
        </p:spPr>
        <p:txBody>
          <a:bodyPr/>
          <a:lstStyle/>
          <a:p>
            <a:pPr marL="444499" indent="-444499" defTabSz="525779">
              <a:spcBef>
                <a:spcPts val="2800"/>
              </a:spcBef>
              <a:buSzPct val="100000"/>
              <a:buAutoNum type="arabicPeriod"/>
              <a:defRPr sz="2520"/>
            </a:pPr>
            <a:r>
              <a:t>Studentene skal tilegne seg nødvendige ferdigheter i akademisk skriving, vitenskapsteori og forskningsmetoder for å selv utforme en bacheloroppgave. </a:t>
            </a:r>
          </a:p>
          <a:p>
            <a:pPr marL="444499" indent="-444499" defTabSz="525779">
              <a:spcBef>
                <a:spcPts val="2800"/>
              </a:spcBef>
              <a:buSzPct val="100000"/>
              <a:buAutoNum type="arabicPeriod"/>
              <a:defRPr sz="2520"/>
            </a:pPr>
            <a:r>
              <a:t>Studentene skal opparbeide kunnskap om sentrale vitenskapsteoretiske problemstillinger innen utdanningsforskning, for å kunne anvende, vurdere og forholde seg kritisk til aktuell forskning både som lærerstudent og fremtidig yrkesutøver. </a:t>
            </a:r>
          </a:p>
          <a:p>
            <a:pPr marL="444499" indent="-444499" defTabSz="525779">
              <a:spcBef>
                <a:spcPts val="2800"/>
              </a:spcBef>
              <a:buSzPct val="100000"/>
              <a:buAutoNum type="arabicPeriod"/>
              <a:defRPr sz="2520"/>
            </a:pPr>
            <a:r>
              <a:t>Studentene skal opparbeide inngående kunnskap i det emnet som de fordyper seg i gjennom bacheloroppgaven.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ma for oppgavene"/>
          <p:cNvSpPr txBox="1">
            <a:spLocks noGrp="1"/>
          </p:cNvSpPr>
          <p:nvPr>
            <p:ph type="title"/>
          </p:nvPr>
        </p:nvSpPr>
        <p:spPr>
          <a:xfrm>
            <a:off x="774700" y="393700"/>
            <a:ext cx="11099800" cy="2159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dirty="0" err="1"/>
              <a:t>Tema</a:t>
            </a:r>
            <a:r>
              <a:rPr dirty="0"/>
              <a:t> for </a:t>
            </a:r>
            <a:r>
              <a:rPr dirty="0" err="1"/>
              <a:t>oppgavene</a:t>
            </a:r>
            <a:endParaRPr dirty="0"/>
          </a:p>
        </p:txBody>
      </p:sp>
      <p:sp>
        <p:nvSpPr>
          <p:cNvPr id="158" name="Bacheloroppgaven skal være profesjonsrettet. Det innebærer at den skal ha relevans for praksisfeltet eller andre sider ved skolens virksomhet.…"/>
          <p:cNvSpPr txBox="1">
            <a:spLocks noGrp="1"/>
          </p:cNvSpPr>
          <p:nvPr>
            <p:ph type="body" sz="half" idx="1"/>
          </p:nvPr>
        </p:nvSpPr>
        <p:spPr>
          <a:xfrm>
            <a:off x="952500" y="2337837"/>
            <a:ext cx="6297323" cy="6934869"/>
          </a:xfrm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2800"/>
              </a:spcBef>
              <a:defRPr sz="2520"/>
            </a:pPr>
            <a:r>
              <a:t>Bacheloroppgaven skal være profesjonsrettet. Det innebærer at den skal ha relevans for praksisfeltet eller andre sider ved skolens virksomhet. 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Tematisk skal bacheloroppgaven forankres i studentenes undervisningsfag de tre første årene og/eller i PEL.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Studentene står fritt til å velge metodisk tilnærming i oppgaven. 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t>Det er ikke krav om egen empiri fra praksisfeltet, men oppgaven skal være profesjonsrettet og knyttes til praksisopplæringen eller andre sider ved skolens virksomhet.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half" idx="13"/>
          </p:nvPr>
        </p:nvSpPr>
        <p:spPr/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66" y="1066800"/>
            <a:ext cx="5486400" cy="762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Veiledning"/>
          <p:cNvSpPr txBox="1">
            <a:spLocks noGrp="1"/>
          </p:cNvSpPr>
          <p:nvPr>
            <p:ph type="title"/>
          </p:nvPr>
        </p:nvSpPr>
        <p:spPr>
          <a:xfrm>
            <a:off x="692192" y="229840"/>
            <a:ext cx="5468834" cy="238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Veiledning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0" name="Individuell oppgave: 3 veiledningsøkter a 45 minutter med veileder…"/>
          <p:cNvSpPr txBox="1">
            <a:spLocks noGrp="1"/>
          </p:cNvSpPr>
          <p:nvPr>
            <p:ph type="body" sz="half" idx="1"/>
          </p:nvPr>
        </p:nvSpPr>
        <p:spPr>
          <a:xfrm>
            <a:off x="692192" y="2297724"/>
            <a:ext cx="6857470" cy="655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1465" indent="-228600" defTabSz="914400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400" kern="1200" dirty="0" err="1">
                <a:solidFill>
                  <a:schemeClr val="tx1"/>
                </a:solidFill>
              </a:rPr>
              <a:t>Individuell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oppgave</a:t>
            </a:r>
            <a:r>
              <a:rPr lang="en-US" sz="2400" kern="1200" dirty="0">
                <a:solidFill>
                  <a:schemeClr val="tx1"/>
                </a:solidFill>
              </a:rPr>
              <a:t>: 3 </a:t>
            </a:r>
            <a:r>
              <a:rPr lang="en-US" sz="2400" kern="1200" dirty="0" err="1">
                <a:solidFill>
                  <a:schemeClr val="tx1"/>
                </a:solidFill>
              </a:rPr>
              <a:t>veiledningsøkter</a:t>
            </a:r>
            <a:r>
              <a:rPr lang="en-US" sz="2400" kern="1200" dirty="0">
                <a:solidFill>
                  <a:schemeClr val="tx1"/>
                </a:solidFill>
              </a:rPr>
              <a:t> a 45 </a:t>
            </a:r>
            <a:r>
              <a:rPr lang="en-US" sz="2400" kern="1200" dirty="0" err="1">
                <a:solidFill>
                  <a:schemeClr val="tx1"/>
                </a:solidFill>
              </a:rPr>
              <a:t>minutter</a:t>
            </a:r>
            <a:r>
              <a:rPr lang="en-US" sz="2400" kern="1200" dirty="0">
                <a:solidFill>
                  <a:schemeClr val="tx1"/>
                </a:solidFill>
              </a:rPr>
              <a:t> med </a:t>
            </a:r>
            <a:r>
              <a:rPr lang="en-US" sz="2400" kern="1200" dirty="0" err="1">
                <a:solidFill>
                  <a:schemeClr val="tx1"/>
                </a:solidFill>
              </a:rPr>
              <a:t>veileder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</a:p>
          <a:p>
            <a:pPr marL="291465" indent="-228600" defTabSz="914400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400" kern="1200" dirty="0" err="1">
                <a:solidFill>
                  <a:schemeClr val="tx1"/>
                </a:solidFill>
              </a:rPr>
              <a:t>Gruppeoppgave</a:t>
            </a:r>
            <a:r>
              <a:rPr lang="en-US" sz="2400" kern="1200" dirty="0">
                <a:solidFill>
                  <a:schemeClr val="tx1"/>
                </a:solidFill>
              </a:rPr>
              <a:t>: 4 </a:t>
            </a:r>
            <a:r>
              <a:rPr lang="en-US" sz="2400" kern="1200" dirty="0" err="1">
                <a:solidFill>
                  <a:schemeClr val="tx1"/>
                </a:solidFill>
              </a:rPr>
              <a:t>veiledningsøkter</a:t>
            </a:r>
            <a:r>
              <a:rPr lang="en-US" sz="2400" kern="1200" dirty="0">
                <a:solidFill>
                  <a:schemeClr val="tx1"/>
                </a:solidFill>
              </a:rPr>
              <a:t> a 45 </a:t>
            </a:r>
            <a:r>
              <a:rPr lang="en-US" sz="2400" kern="1200" dirty="0" err="1">
                <a:solidFill>
                  <a:schemeClr val="tx1"/>
                </a:solidFill>
              </a:rPr>
              <a:t>minutter</a:t>
            </a:r>
            <a:r>
              <a:rPr lang="en-US" sz="2400" kern="1200" dirty="0">
                <a:solidFill>
                  <a:schemeClr val="tx1"/>
                </a:solidFill>
              </a:rPr>
              <a:t> med </a:t>
            </a:r>
            <a:r>
              <a:rPr lang="en-US" sz="2400" kern="1200" dirty="0" err="1">
                <a:solidFill>
                  <a:schemeClr val="tx1"/>
                </a:solidFill>
              </a:rPr>
              <a:t>veileder</a:t>
            </a:r>
            <a:endParaRPr lang="en-US" sz="2400" kern="1200" dirty="0">
              <a:solidFill>
                <a:schemeClr val="tx1"/>
              </a:solidFill>
            </a:endParaRPr>
          </a:p>
          <a:p>
            <a:pPr marL="291465" indent="-228600" defTabSz="914400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400" kern="1200" dirty="0" err="1">
                <a:solidFill>
                  <a:schemeClr val="tx1"/>
                </a:solidFill>
              </a:rPr>
              <a:t>Oppgaveseminar</a:t>
            </a:r>
            <a:r>
              <a:rPr lang="en-US" sz="2400" kern="1200" dirty="0">
                <a:solidFill>
                  <a:schemeClr val="tx1"/>
                </a:solidFill>
              </a:rPr>
              <a:t>: </a:t>
            </a:r>
            <a:r>
              <a:rPr lang="en-US" sz="2400" kern="1200" dirty="0" err="1">
                <a:solidFill>
                  <a:schemeClr val="tx1"/>
                </a:solidFill>
              </a:rPr>
              <a:t>Det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avholdes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obligatoriske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oppgaveseminarer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i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regi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av</a:t>
            </a:r>
            <a:r>
              <a:rPr lang="en-US" sz="2400" kern="1200" dirty="0">
                <a:solidFill>
                  <a:schemeClr val="tx1"/>
                </a:solidFill>
              </a:rPr>
              <a:t> PEL. </a:t>
            </a:r>
            <a:r>
              <a:rPr lang="en-US" sz="2400" kern="1200" dirty="0" err="1">
                <a:solidFill>
                  <a:schemeClr val="tx1"/>
                </a:solidFill>
              </a:rPr>
              <a:t>På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disse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seminarene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skal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studenten</a:t>
            </a:r>
            <a:r>
              <a:rPr lang="en-US" sz="2400" kern="1200" dirty="0">
                <a:solidFill>
                  <a:schemeClr val="tx1"/>
                </a:solidFill>
              </a:rPr>
              <a:t>/e </a:t>
            </a:r>
            <a:r>
              <a:rPr lang="en-US" sz="2400" kern="1200" dirty="0" err="1">
                <a:solidFill>
                  <a:schemeClr val="tx1"/>
                </a:solidFill>
              </a:rPr>
              <a:t>legge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frem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deler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av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oppgaven</a:t>
            </a:r>
            <a:r>
              <a:rPr lang="en-US" sz="2400" kern="1200" dirty="0">
                <a:solidFill>
                  <a:schemeClr val="tx1"/>
                </a:solidFill>
              </a:rPr>
              <a:t> for </a:t>
            </a:r>
            <a:r>
              <a:rPr lang="en-US" sz="2400" kern="1200" dirty="0" err="1">
                <a:solidFill>
                  <a:schemeClr val="tx1"/>
                </a:solidFill>
              </a:rPr>
              <a:t>faglærere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og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en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gruppe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studenter</a:t>
            </a:r>
            <a:r>
              <a:rPr lang="en-US" sz="2400" kern="1200" dirty="0">
                <a:solidFill>
                  <a:schemeClr val="tx1"/>
                </a:solidFill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</a:rPr>
              <a:t>Seminarene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vil</a:t>
            </a:r>
            <a:r>
              <a:rPr lang="en-US" sz="2400" kern="1200" dirty="0">
                <a:solidFill>
                  <a:schemeClr val="tx1"/>
                </a:solidFill>
              </a:rPr>
              <a:t> ha </a:t>
            </a:r>
            <a:r>
              <a:rPr lang="en-US" sz="2400" kern="1200" dirty="0" err="1">
                <a:solidFill>
                  <a:schemeClr val="tx1"/>
                </a:solidFill>
              </a:rPr>
              <a:t>en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progresjon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slik</a:t>
            </a:r>
            <a:r>
              <a:rPr lang="en-US" sz="2400" kern="1200" dirty="0">
                <a:solidFill>
                  <a:schemeClr val="tx1"/>
                </a:solidFill>
              </a:rPr>
              <a:t> at man starter med </a:t>
            </a:r>
            <a:r>
              <a:rPr lang="en-US" sz="2400" kern="1200" dirty="0" err="1">
                <a:solidFill>
                  <a:schemeClr val="tx1"/>
                </a:solidFill>
              </a:rPr>
              <a:t>en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prosjektplan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og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videre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legger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frem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metode</a:t>
            </a:r>
            <a:r>
              <a:rPr lang="en-US" sz="2400" kern="1200" dirty="0">
                <a:solidFill>
                  <a:schemeClr val="tx1"/>
                </a:solidFill>
              </a:rPr>
              <a:t>, data, </a:t>
            </a:r>
            <a:r>
              <a:rPr lang="en-US" sz="2400" kern="1200" dirty="0" err="1">
                <a:solidFill>
                  <a:schemeClr val="tx1"/>
                </a:solidFill>
              </a:rPr>
              <a:t>funn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og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drøftinger</a:t>
            </a:r>
            <a:r>
              <a:rPr lang="en-US" sz="2400" kern="1200" dirty="0">
                <a:solidFill>
                  <a:schemeClr val="tx1"/>
                </a:solidFill>
              </a:rPr>
              <a:t>. </a:t>
            </a:r>
          </a:p>
          <a:p>
            <a:pPr marL="291465" indent="-228600" defTabSz="914400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400" kern="1200" dirty="0" err="1">
                <a:solidFill>
                  <a:schemeClr val="tx1"/>
                </a:solidFill>
              </a:rPr>
              <a:t>Det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legges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opp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til</a:t>
            </a:r>
            <a:r>
              <a:rPr lang="en-US" sz="2400" kern="1200" dirty="0">
                <a:solidFill>
                  <a:schemeClr val="tx1"/>
                </a:solidFill>
              </a:rPr>
              <a:t> 2-3 </a:t>
            </a:r>
            <a:r>
              <a:rPr lang="en-US" sz="2400" kern="1200" dirty="0" err="1">
                <a:solidFill>
                  <a:schemeClr val="tx1"/>
                </a:solidFill>
              </a:rPr>
              <a:t>obligatoriske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oppgaveseminarer</a:t>
            </a:r>
            <a:r>
              <a:rPr lang="en-US" sz="2400" kern="1200" dirty="0">
                <a:solidFill>
                  <a:schemeClr val="tx1"/>
                </a:solidFill>
              </a:rPr>
              <a:t> med </a:t>
            </a:r>
            <a:r>
              <a:rPr lang="en-US" sz="2400" kern="1200" dirty="0" err="1">
                <a:solidFill>
                  <a:schemeClr val="tx1"/>
                </a:solidFill>
              </a:rPr>
              <a:t>faglærer</a:t>
            </a:r>
            <a:r>
              <a:rPr lang="en-US" sz="2400" kern="1200" dirty="0">
                <a:solidFill>
                  <a:schemeClr val="tx1"/>
                </a:solidFill>
              </a:rPr>
              <a:t>/e </a:t>
            </a:r>
            <a:r>
              <a:rPr lang="en-US" sz="2400" kern="1200" dirty="0" err="1">
                <a:solidFill>
                  <a:schemeClr val="tx1"/>
                </a:solidFill>
              </a:rPr>
              <a:t>og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medstudenter</a:t>
            </a:r>
            <a:r>
              <a:rPr lang="en-US" sz="2400" kern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half" idx="13"/>
          </p:nvPr>
        </p:nvSpPr>
        <p:spPr/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280" y="2048625"/>
            <a:ext cx="5403564" cy="59947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rmalia"/>
          <p:cNvSpPr txBox="1">
            <a:spLocks noGrp="1"/>
          </p:cNvSpPr>
          <p:nvPr>
            <p:ph type="title"/>
          </p:nvPr>
        </p:nvSpPr>
        <p:spPr>
          <a:xfrm>
            <a:off x="7747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Formalia</a:t>
            </a:r>
          </a:p>
        </p:txBody>
      </p:sp>
      <p:sp>
        <p:nvSpPr>
          <p:cNvPr id="162" name="Veilederkontrakt…"/>
          <p:cNvSpPr txBox="1">
            <a:spLocks noGrp="1"/>
          </p:cNvSpPr>
          <p:nvPr>
            <p:ph type="body" sz="half" idx="1"/>
          </p:nvPr>
        </p:nvSpPr>
        <p:spPr>
          <a:xfrm>
            <a:off x="1714500" y="2603500"/>
            <a:ext cx="5334000" cy="6286500"/>
          </a:xfrm>
          <a:prstGeom prst="rect">
            <a:avLst/>
          </a:prstGeom>
        </p:spPr>
        <p:txBody>
          <a:bodyPr/>
          <a:lstStyle/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 err="1" smtClean="0"/>
              <a:t>Veilederkontrakt</a:t>
            </a:r>
            <a:r>
              <a:rPr lang="nb-NO" dirty="0" smtClean="0"/>
              <a:t>?</a:t>
            </a:r>
            <a:endParaRPr dirty="0"/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/>
              <a:t>To-</a:t>
            </a:r>
            <a:r>
              <a:rPr dirty="0" err="1"/>
              <a:t>tre</a:t>
            </a:r>
            <a:r>
              <a:rPr dirty="0"/>
              <a:t> </a:t>
            </a:r>
            <a:r>
              <a:rPr dirty="0" err="1"/>
              <a:t>studenter</a:t>
            </a:r>
            <a:r>
              <a:rPr dirty="0"/>
              <a:t> 11 000 </a:t>
            </a:r>
            <a:r>
              <a:rPr dirty="0" err="1"/>
              <a:t>ord</a:t>
            </a:r>
            <a:r>
              <a:rPr dirty="0"/>
              <a:t> +/- 10 %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 err="1"/>
              <a:t>Individuell</a:t>
            </a:r>
            <a:r>
              <a:rPr dirty="0"/>
              <a:t> 8000 +/- 10 %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 err="1"/>
              <a:t>Tabeller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figurer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tillegg</a:t>
            </a:r>
            <a:r>
              <a:rPr dirty="0"/>
              <a:t>.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 err="1"/>
              <a:t>Referanser</a:t>
            </a:r>
            <a:r>
              <a:rPr dirty="0"/>
              <a:t> </a:t>
            </a:r>
            <a:r>
              <a:rPr dirty="0" err="1"/>
              <a:t>føres</a:t>
            </a:r>
            <a:r>
              <a:rPr dirty="0"/>
              <a:t> </a:t>
            </a:r>
            <a:r>
              <a:rPr dirty="0" err="1"/>
              <a:t>konsekvent</a:t>
            </a:r>
            <a:r>
              <a:rPr dirty="0"/>
              <a:t>, </a:t>
            </a:r>
            <a:r>
              <a:rPr dirty="0" err="1"/>
              <a:t>fortrinnsvis</a:t>
            </a:r>
            <a:r>
              <a:rPr dirty="0"/>
              <a:t> </a:t>
            </a:r>
            <a:r>
              <a:rPr dirty="0" err="1"/>
              <a:t>etter</a:t>
            </a:r>
            <a:r>
              <a:rPr dirty="0"/>
              <a:t> </a:t>
            </a:r>
            <a:r>
              <a:rPr dirty="0" err="1"/>
              <a:t>bibliotekets</a:t>
            </a:r>
            <a:r>
              <a:rPr dirty="0"/>
              <a:t> mal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rPr dirty="0" err="1"/>
              <a:t>Veileder</a:t>
            </a:r>
            <a:r>
              <a:rPr dirty="0"/>
              <a:t> </a:t>
            </a:r>
            <a:r>
              <a:rPr dirty="0" err="1"/>
              <a:t>møter</a:t>
            </a:r>
            <a:r>
              <a:rPr dirty="0"/>
              <a:t> sensor </a:t>
            </a:r>
            <a:r>
              <a:rPr dirty="0" err="1"/>
              <a:t>etter</a:t>
            </a:r>
            <a:r>
              <a:rPr dirty="0"/>
              <a:t> </a:t>
            </a:r>
            <a:r>
              <a:rPr dirty="0" err="1"/>
              <a:t>avtale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0695" y="906656"/>
            <a:ext cx="11099800" cy="2159000"/>
          </a:xfrm>
        </p:spPr>
        <p:txBody>
          <a:bodyPr>
            <a:normAutofit/>
          </a:bodyPr>
          <a:lstStyle/>
          <a:p>
            <a:r>
              <a:rPr lang="nb-NO" dirty="0" smtClean="0"/>
              <a:t>Hvordan bygge opp bacheloroppgaven?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67160" y="3870894"/>
            <a:ext cx="774230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Innledning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 smtClean="0"/>
              <a:t>Teori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Metode/design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 smtClean="0"/>
              <a:t>Egen empiri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Drøfting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600" dirty="0" smtClean="0"/>
              <a:t>Avslutning</a:t>
            </a: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8802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Innledningen – </a:t>
            </a:r>
            <a:br>
              <a:rPr lang="nb-NO" dirty="0" smtClean="0"/>
            </a:br>
            <a:r>
              <a:rPr lang="nb-NO" dirty="0" smtClean="0"/>
              <a:t>1. tydeliggjøre bestillingen </a:t>
            </a:r>
            <a:br>
              <a:rPr lang="nb-NO" dirty="0" smtClean="0"/>
            </a:br>
            <a:r>
              <a:rPr lang="nb-NO" dirty="0" smtClean="0"/>
              <a:t>2. skape rød tråd for leser!</a:t>
            </a:r>
            <a:endParaRPr lang="nb-NO" sz="192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219200" y="3413759"/>
            <a:ext cx="5286451" cy="4291584"/>
          </a:xfrm>
        </p:spPr>
        <p:txBody>
          <a:bodyPr>
            <a:normAutofit fontScale="92500"/>
          </a:bodyPr>
          <a:lstStyle/>
          <a:p>
            <a:pPr marL="48770" indent="0">
              <a:buNone/>
            </a:pPr>
            <a:r>
              <a:rPr lang="nb-NO" dirty="0">
                <a:solidFill>
                  <a:schemeClr val="tx1"/>
                </a:solidFill>
              </a:rPr>
              <a:t>Innledning skal fortelle leser hva som </a:t>
            </a:r>
            <a:r>
              <a:rPr lang="nb-NO" dirty="0" smtClean="0">
                <a:solidFill>
                  <a:schemeClr val="tx1"/>
                </a:solidFill>
              </a:rPr>
              <a:t>kommer rapporten slik at leser er forberedt på </a:t>
            </a:r>
            <a:r>
              <a:rPr lang="nb-NO" u="sng" dirty="0" smtClean="0">
                <a:solidFill>
                  <a:schemeClr val="tx1"/>
                </a:solidFill>
              </a:rPr>
              <a:t>ALT</a:t>
            </a:r>
            <a:r>
              <a:rPr lang="nb-NO" dirty="0" smtClean="0">
                <a:solidFill>
                  <a:schemeClr val="tx1"/>
                </a:solidFill>
              </a:rPr>
              <a:t> som kommer. </a:t>
            </a:r>
          </a:p>
          <a:p>
            <a:pPr marL="48770" indent="0">
              <a:buNone/>
            </a:pPr>
            <a:endParaRPr lang="nb-NO" dirty="0" smtClean="0">
              <a:solidFill>
                <a:schemeClr val="tx1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583680" y="2949238"/>
            <a:ext cx="5527040" cy="6188570"/>
          </a:xfrm>
        </p:spPr>
        <p:txBody>
          <a:bodyPr>
            <a:normAutofit fontScale="92500"/>
          </a:bodyPr>
          <a:lstStyle/>
          <a:p>
            <a:pPr marL="4877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Skal inneholde: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Kort </a:t>
            </a:r>
            <a:r>
              <a:rPr lang="nb-NO" dirty="0">
                <a:solidFill>
                  <a:schemeClr val="tx1"/>
                </a:solidFill>
              </a:rPr>
              <a:t>presentasjon av tema</a:t>
            </a:r>
          </a:p>
          <a:p>
            <a:r>
              <a:rPr lang="nb-NO" dirty="0">
                <a:solidFill>
                  <a:schemeClr val="tx1"/>
                </a:solidFill>
              </a:rPr>
              <a:t>Bakgrunn for </a:t>
            </a:r>
            <a:r>
              <a:rPr lang="nb-NO" dirty="0" smtClean="0">
                <a:solidFill>
                  <a:schemeClr val="tx1"/>
                </a:solidFill>
              </a:rPr>
              <a:t>temavalg / tidligere forskning </a:t>
            </a:r>
            <a:r>
              <a:rPr lang="nb-NO" sz="1493" dirty="0"/>
              <a:t>(plassere prosjektet ditt inn i en sammenheng)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Problemstilling</a:t>
            </a:r>
            <a:endParaRPr lang="nb-NO" dirty="0">
              <a:solidFill>
                <a:schemeClr val="tx1"/>
              </a:solidFill>
            </a:endParaRPr>
          </a:p>
          <a:p>
            <a:pPr lvl="1"/>
            <a:r>
              <a:rPr lang="nb-NO" dirty="0" err="1">
                <a:solidFill>
                  <a:schemeClr val="tx1"/>
                </a:solidFill>
              </a:rPr>
              <a:t>Evt</a:t>
            </a:r>
            <a:r>
              <a:rPr lang="nb-NO" dirty="0">
                <a:solidFill>
                  <a:schemeClr val="tx1"/>
                </a:solidFill>
              </a:rPr>
              <a:t> forskningsspørsmål (frivillig etter behov)</a:t>
            </a:r>
          </a:p>
          <a:p>
            <a:r>
              <a:rPr lang="nb-NO" dirty="0">
                <a:solidFill>
                  <a:schemeClr val="tx1"/>
                </a:solidFill>
              </a:rPr>
              <a:t>Avgrensning</a:t>
            </a:r>
          </a:p>
          <a:p>
            <a:r>
              <a:rPr lang="nb-NO" dirty="0">
                <a:solidFill>
                  <a:schemeClr val="tx1"/>
                </a:solidFill>
              </a:rPr>
              <a:t>Disposisjon for </a:t>
            </a:r>
            <a:r>
              <a:rPr lang="nb-NO" dirty="0" smtClean="0">
                <a:solidFill>
                  <a:schemeClr val="tx1"/>
                </a:solidFill>
              </a:rPr>
              <a:t>oppgaven </a:t>
            </a:r>
            <a:endParaRPr lang="nb-NO" sz="1493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85046"/>
            <a:ext cx="4828032" cy="32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oblemstilling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Problemstilling</a:t>
            </a:r>
          </a:p>
        </p:txBody>
      </p:sp>
      <p:sp>
        <p:nvSpPr>
          <p:cNvPr id="241" name="Formuleres som et faglig interessant spørsmål. Du kan begynne med flere...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693419" indent="-445769" defTabSz="455675">
              <a:spcBef>
                <a:spcPts val="1800"/>
              </a:spcBef>
              <a:buSzPct val="171000"/>
              <a:defRPr sz="3275">
                <a:latin typeface="Helvetica"/>
                <a:ea typeface="Helvetica"/>
                <a:cs typeface="Helvetica"/>
                <a:sym typeface="Helvetica"/>
              </a:defRPr>
            </a:pPr>
            <a:r>
              <a:t>Formuleres som et faglig interessant spørsmål. Du kan begynne med flere...</a:t>
            </a:r>
          </a:p>
          <a:p>
            <a:pPr marL="693419" indent="-445769" defTabSz="455675">
              <a:spcBef>
                <a:spcPts val="1800"/>
              </a:spcBef>
              <a:buSzPct val="171000"/>
              <a:defRPr sz="3275">
                <a:latin typeface="Helvetica"/>
                <a:ea typeface="Helvetica"/>
                <a:cs typeface="Helvetica"/>
                <a:sym typeface="Helvetica"/>
              </a:defRPr>
            </a:pPr>
            <a:r>
              <a:t>Gjøres konkret (tre variabler?)</a:t>
            </a:r>
          </a:p>
          <a:p>
            <a:pPr marL="693419" indent="-445769" defTabSz="455675">
              <a:spcBef>
                <a:spcPts val="1800"/>
              </a:spcBef>
              <a:buSzPct val="171000"/>
              <a:defRPr sz="3275">
                <a:latin typeface="Helvetica"/>
                <a:ea typeface="Helvetica"/>
                <a:cs typeface="Helvetica"/>
                <a:sym typeface="Helvetica"/>
              </a:defRPr>
            </a:pPr>
            <a:r>
              <a:t>Hele teksten skal være ett svar på problemstillingen</a:t>
            </a:r>
          </a:p>
          <a:p>
            <a:pPr marL="693419" indent="-445769" defTabSz="455675">
              <a:spcBef>
                <a:spcPts val="1800"/>
              </a:spcBef>
              <a:buSzPct val="171000"/>
              <a:defRPr sz="3275">
                <a:latin typeface="Helvetica"/>
                <a:ea typeface="Helvetica"/>
                <a:cs typeface="Helvetica"/>
                <a:sym typeface="Helvetica"/>
              </a:defRPr>
            </a:pPr>
            <a:r>
              <a:t>Skal ikke kunne besvares ja eller nei. (‘Hvordan’ fungerer ofte)</a:t>
            </a:r>
          </a:p>
          <a:p>
            <a:pPr marL="693419" indent="-445769" defTabSz="455675">
              <a:spcBef>
                <a:spcPts val="1800"/>
              </a:spcBef>
              <a:buSzPct val="171000"/>
              <a:defRPr sz="3275">
                <a:latin typeface="Helvetica"/>
                <a:ea typeface="Helvetica"/>
                <a:cs typeface="Helvetica"/>
                <a:sym typeface="Helvetica"/>
              </a:defRPr>
            </a:pPr>
            <a:r>
              <a:t>Teksten skal by på ny innsikt, men bygge på tidligere kunnskap gjennom litteratur-referanser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1982</TotalTime>
  <Words>1352</Words>
  <Application>Microsoft Office PowerPoint</Application>
  <PresentationFormat>Egendefinert</PresentationFormat>
  <Paragraphs>374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Arial</vt:lpstr>
      <vt:lpstr>Avenir Roman</vt:lpstr>
      <vt:lpstr>Calibri</vt:lpstr>
      <vt:lpstr>Calibri Light</vt:lpstr>
      <vt:lpstr>Gill Sans</vt:lpstr>
      <vt:lpstr>Helvetica</vt:lpstr>
      <vt:lpstr>Helvetica Light</vt:lpstr>
      <vt:lpstr>Helvetica Neue Light</vt:lpstr>
      <vt:lpstr>Office Theme</vt:lpstr>
      <vt:lpstr>Bacheloroppgaven 2019</vt:lpstr>
      <vt:lpstr>Veien frem….</vt:lpstr>
      <vt:lpstr>Mål for semesteret</vt:lpstr>
      <vt:lpstr>Tema for oppgavene</vt:lpstr>
      <vt:lpstr>Veiledning</vt:lpstr>
      <vt:lpstr>Formalia</vt:lpstr>
      <vt:lpstr>Hvordan bygge opp bacheloroppgaven?</vt:lpstr>
      <vt:lpstr>Innledningen –  1. tydeliggjøre bestillingen  2. skape rød tråd for leser!</vt:lpstr>
      <vt:lpstr>Problemstilling</vt:lpstr>
      <vt:lpstr>Metodekapittel</vt:lpstr>
      <vt:lpstr>Metodekapittel i forskningsplan</vt:lpstr>
      <vt:lpstr>Empiri</vt:lpstr>
      <vt:lpstr>Drøfting</vt:lpstr>
      <vt:lpstr>Tidsplan</vt:lpstr>
      <vt:lpstr>PowerPoint-presentasjon</vt:lpstr>
      <vt:lpstr>PowerPoint-presentasjon</vt:lpstr>
      <vt:lpstr>PowerPoint-presentasjon</vt:lpstr>
      <vt:lpstr>PowerPoint-presentasjon</vt:lpstr>
      <vt:lpstr>Gruppearbeid:</vt:lpstr>
      <vt:lpstr>Skissen skal ta opp følgende:</vt:lpstr>
      <vt:lpstr>PowerPoint-presentasjon</vt:lpstr>
      <vt:lpstr> d</vt:lpstr>
      <vt:lpstr>Hvilken dag er det i dag?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Bakgrunn</dc:title>
  <dc:creator>Magnus Hontvedt</dc:creator>
  <cp:lastModifiedBy>Kristin Læret</cp:lastModifiedBy>
  <cp:revision>24</cp:revision>
  <cp:lastPrinted>2018-12-13T07:46:35Z</cp:lastPrinted>
  <dcterms:created xsi:type="dcterms:W3CDTF">2018-12-11T07:45:45Z</dcterms:created>
  <dcterms:modified xsi:type="dcterms:W3CDTF">2018-12-13T09:51:24Z</dcterms:modified>
</cp:coreProperties>
</file>