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5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&amp; Untertite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zählungszeichen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Stüc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Zitat hier eingeben.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Christian Bauer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Zitat hier eingeben.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Christian Bauer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Unter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Mit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" y="-11243"/>
            <a:ext cx="13003466" cy="782178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ctrTitle"/>
          </p:nvPr>
        </p:nvSpPr>
        <p:spPr>
          <a:xfrm>
            <a:off x="533208" y="8939941"/>
            <a:ext cx="12192001" cy="517764"/>
          </a:xfrm>
          <a:prstGeom prst="rect">
            <a:avLst/>
          </a:prstGeom>
        </p:spPr>
        <p:txBody>
          <a:bodyPr/>
          <a:lstStyle>
            <a:lvl1pPr algn="r" defTabSz="274574">
              <a:defRPr sz="3290"/>
            </a:lvl1pPr>
          </a:lstStyle>
          <a:p>
            <a:r>
              <a:t>Lea Zeller, Miriam Grauf, Lena Steiner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ubTitle" sz="quarter" idx="1"/>
          </p:nvPr>
        </p:nvSpPr>
        <p:spPr>
          <a:xfrm>
            <a:off x="406400" y="7062737"/>
            <a:ext cx="12192000" cy="1803401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r>
              <a:t>The Tropical Rain Forest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87" y="1218817"/>
            <a:ext cx="5080001" cy="782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406400" y="1536700"/>
            <a:ext cx="8452855" cy="72390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t>nutrient cycle - Recycling in the rainforest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514623" cy="6108700"/>
          </a:xfrm>
          <a:prstGeom prst="rect">
            <a:avLst/>
          </a:prstGeom>
        </p:spPr>
        <p:txBody>
          <a:bodyPr/>
          <a:lstStyle/>
          <a:p>
            <a:pPr marL="328929" indent="-328929" defTabSz="432308">
              <a:spcBef>
                <a:spcPts val="2000"/>
              </a:spcBef>
              <a:defRPr sz="2516"/>
            </a:pPr>
            <a:r>
              <a:t>Ion-poor rainwater removes nutrients from the trees through their leaves ➔ osmosis</a:t>
            </a:r>
          </a:p>
          <a:p>
            <a:pPr marL="328929" indent="-328929" defTabSz="432308">
              <a:spcBef>
                <a:spcPts val="2000"/>
              </a:spcBef>
              <a:defRPr sz="2516"/>
            </a:pPr>
            <a:r>
              <a:t>Nutrients meet a network on the ground consisting of tree roots and fungi ➔ mycorrhiza community</a:t>
            </a:r>
          </a:p>
          <a:p>
            <a:pPr marL="328929" indent="-328929" defTabSz="432308">
              <a:spcBef>
                <a:spcPts val="2000"/>
              </a:spcBef>
              <a:defRPr sz="2516"/>
            </a:pPr>
            <a:r>
              <a:t>Nutrients are immediately reabsorbed by roots and not stored in the soil: around 20% of the nutrients are lost to the system</a:t>
            </a:r>
          </a:p>
          <a:p>
            <a:pPr marL="328929" indent="-328929" defTabSz="432308">
              <a:spcBef>
                <a:spcPts val="2000"/>
              </a:spcBef>
              <a:defRPr sz="2516"/>
            </a:pPr>
            <a:r>
              <a:t>Nutrients circulate constantly in the vegetation for the most part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Biotic Factors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Biotic Factors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flowering plants first appeared in tropical rainforests about 100 million years ago</a:t>
            </a:r>
          </a:p>
          <a:p>
            <a:r>
              <a:t>about 40 million years ago, other types of vegetation evolved across larger areas as these forests expanded</a:t>
            </a:r>
          </a:p>
          <a:p>
            <a:r>
              <a:t>over 50% of the plant and animal species on Earth are found in tropical rainforests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Animals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Birds:</a:t>
            </a:r>
          </a:p>
          <a:p>
            <a:r>
              <a:t>collared sunbird</a:t>
            </a:r>
          </a:p>
          <a:p>
            <a:r>
              <a:t>keel-billed toucan</a:t>
            </a:r>
          </a:p>
          <a:p>
            <a:r>
              <a:t>bird of paradise</a:t>
            </a:r>
          </a:p>
        </p:txBody>
      </p:sp>
      <p:pic>
        <p:nvPicPr>
          <p:cNvPr id="205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402" y="1072183"/>
            <a:ext cx="4231005" cy="423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185" y="5369249"/>
            <a:ext cx="5274662" cy="3957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510" y="6437598"/>
            <a:ext cx="5062037" cy="2857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Animals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spider monkeys</a:t>
            </a:r>
          </a:p>
          <a:p>
            <a:r>
              <a:t>kinkajou</a:t>
            </a:r>
          </a:p>
          <a:p>
            <a:r>
              <a:t>tree kangaroos</a:t>
            </a:r>
          </a:p>
          <a:p>
            <a:r>
              <a:t>three-toed sloth</a:t>
            </a:r>
          </a:p>
        </p:txBody>
      </p:sp>
      <p:pic>
        <p:nvPicPr>
          <p:cNvPr id="21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33" y="1314144"/>
            <a:ext cx="3829162" cy="2151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33" y="3655892"/>
            <a:ext cx="3829162" cy="2644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33" y="6490848"/>
            <a:ext cx="3829162" cy="2554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112" y="6490848"/>
            <a:ext cx="4095369" cy="2554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Insects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42000 different species of insects in 1 hectare of tropical rainforest</a:t>
            </a:r>
          </a:p>
        </p:txBody>
      </p:sp>
      <p:pic>
        <p:nvPicPr>
          <p:cNvPr id="218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13" y="4565833"/>
            <a:ext cx="5833039" cy="339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44" y="4565833"/>
            <a:ext cx="5092243" cy="3394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Reptiles and Amphibians</a:t>
            </a:r>
          </a:p>
        </p:txBody>
      </p:sp>
      <p:pic>
        <p:nvPicPr>
          <p:cNvPr id="222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38" y="3907063"/>
            <a:ext cx="4788735" cy="379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96" y="2465434"/>
            <a:ext cx="4788734" cy="286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346" y="5621518"/>
            <a:ext cx="4763034" cy="3520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Plants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406400" y="3633831"/>
            <a:ext cx="12192000" cy="5218069"/>
          </a:xfrm>
          <a:prstGeom prst="rect">
            <a:avLst/>
          </a:prstGeom>
        </p:spPr>
        <p:txBody>
          <a:bodyPr/>
          <a:lstStyle/>
          <a:p>
            <a:pPr marL="368934" indent="-368934" defTabSz="484886">
              <a:spcBef>
                <a:spcPts val="2300"/>
              </a:spcBef>
              <a:defRPr sz="2822"/>
            </a:pPr>
            <a:r>
              <a:t>1 hectare of tropical rainforest can have over 300 species of trees and 1500 species of higher plants</a:t>
            </a:r>
          </a:p>
          <a:p>
            <a:pPr marL="368934" indent="-368934" defTabSz="484886">
              <a:spcBef>
                <a:spcPts val="2300"/>
              </a:spcBef>
              <a:defRPr sz="2822"/>
            </a:pPr>
            <a:r>
              <a:t>2/3 of the world’s flowering plants are in tropical rainforests</a:t>
            </a:r>
          </a:p>
          <a:p>
            <a:pPr marL="368934" indent="-368934" defTabSz="484886">
              <a:spcBef>
                <a:spcPts val="2300"/>
              </a:spcBef>
              <a:defRPr sz="2822"/>
            </a:pPr>
            <a:r>
              <a:t>trees have average hight of 40 m but some can reach 80 m</a:t>
            </a:r>
          </a:p>
          <a:p>
            <a:pPr marL="368934" indent="-368934" defTabSz="484886">
              <a:spcBef>
                <a:spcPts val="2300"/>
              </a:spcBef>
              <a:defRPr sz="2822"/>
            </a:pPr>
            <a:r>
              <a:t>a single rain forest tree may support several thousand species of insects</a:t>
            </a:r>
          </a:p>
          <a:p>
            <a:pPr marL="368934" indent="-368934" defTabSz="484886">
              <a:spcBef>
                <a:spcPts val="2300"/>
              </a:spcBef>
              <a:defRPr sz="2822"/>
            </a:pPr>
            <a:r>
              <a:t>there are plants that can’t live without particular species of fungi, the hummingbirds or insects and animals </a:t>
            </a:r>
          </a:p>
        </p:txBody>
      </p:sp>
      <p:pic>
        <p:nvPicPr>
          <p:cNvPr id="228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019" y="292933"/>
            <a:ext cx="4792110" cy="3198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The Tropical Rain Forest </a:t>
            </a:r>
          </a:p>
        </p:txBody>
      </p:sp>
      <p:pic>
        <p:nvPicPr>
          <p:cNvPr id="171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067" y="2227583"/>
            <a:ext cx="9648666" cy="723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Tropical Rainforests of the World </a:t>
            </a:r>
          </a:p>
        </p:txBody>
      </p:sp>
      <p:pic>
        <p:nvPicPr>
          <p:cNvPr id="174" name="pasted-image.tiff"/>
          <p:cNvPicPr>
            <a:picLocks noChangeAspect="1"/>
          </p:cNvPicPr>
          <p:nvPr/>
        </p:nvPicPr>
        <p:blipFill>
          <a:blip r:embed="rId2"/>
          <a:srcRect l="18887" t="19589" r="16752" b="9469"/>
          <a:stretch>
            <a:fillRect/>
          </a:stretch>
        </p:blipFill>
        <p:spPr>
          <a:xfrm>
            <a:off x="2477095" y="2791177"/>
            <a:ext cx="8050719" cy="443704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Geography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Abiotic Factors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Abiotic Factors 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2600"/>
              </a:spcBef>
              <a:defRPr sz="3230"/>
            </a:pPr>
            <a:r>
              <a:t>Climate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Temperature 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Rain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Soil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Sun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Wind 	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Water sources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Climate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2600"/>
              </a:spcBef>
              <a:defRPr sz="3230"/>
            </a:pPr>
            <a:r>
              <a:t>Temperatures in tropical rain forests vary and change often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Doesn’t even change between night and day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Is around 25 to 27 degrees. 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The rainfall ranges are about 2000 to 4000 mm per year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Dry: If there is a month with less than 100mm of rain 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The atmosphere is hot and humid</a:t>
            </a:r>
          </a:p>
          <a:p>
            <a:pPr marL="422275" indent="-422275" defTabSz="554990">
              <a:spcBef>
                <a:spcPts val="2600"/>
              </a:spcBef>
              <a:defRPr sz="3230"/>
            </a:pPr>
            <a:r>
              <a:t>No seasons: the climate is consistent all year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Rain/Precipitation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2400"/>
              </a:spcBef>
              <a:defRPr sz="3026"/>
            </a:pPr>
            <a:r>
              <a:t>Precipitation is substantial 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Incredible amount of moisture leads to many unique adaptations in plant species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"Wet season“: monsoons or heavier rainfall become more common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Temperate rainforests: some precipitation falls as snow at higher elevations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Humidity: varies from 77 to 88 percent (allowing the growth of epiphytes or "air plants“)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Soil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1165" indent="-431165" defTabSz="566674">
              <a:spcBef>
                <a:spcPts val="2700"/>
              </a:spcBef>
              <a:defRPr sz="3298"/>
            </a:pPr>
            <a:r>
              <a:t>Heavy rains leach nutrients from the soil</a:t>
            </a:r>
          </a:p>
          <a:p>
            <a:pPr marL="431165" indent="-431165" defTabSz="566674">
              <a:spcBef>
                <a:spcPts val="2700"/>
              </a:spcBef>
              <a:defRPr sz="3298"/>
            </a:pPr>
            <a:r>
              <a:t>Low quantity of organic matter due to the rapid decomposition in the warm, moist rain forest climate</a:t>
            </a:r>
          </a:p>
          <a:p>
            <a:pPr marL="431165" indent="-431165" defTabSz="566674">
              <a:spcBef>
                <a:spcPts val="2700"/>
              </a:spcBef>
              <a:defRPr sz="3298"/>
            </a:pPr>
            <a:r>
              <a:t>Soils in the rain forest are often nutrient-poor, acidic and thin</a:t>
            </a:r>
          </a:p>
          <a:p>
            <a:pPr marL="431165" indent="-431165" defTabSz="566674">
              <a:spcBef>
                <a:spcPts val="2700"/>
              </a:spcBef>
              <a:defRPr sz="3298"/>
            </a:pPr>
            <a:r>
              <a:t>More nutrients are tied up in living tissue (Leaves, branches, trunks,… ) than in soil </a:t>
            </a:r>
          </a:p>
          <a:p>
            <a:pPr marL="431165" indent="-431165" defTabSz="566674">
              <a:spcBef>
                <a:spcPts val="2700"/>
              </a:spcBef>
              <a:defRPr sz="3298"/>
            </a:pPr>
            <a:r>
              <a:t>Some nutrients occurs where soils are very fertile (along rivers)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Poor Foundations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Loose, sandy and nutrient-poor soil due to rapid nutrient uptake </a:t>
            </a:r>
          </a:p>
          <a:p>
            <a:r>
              <a:t>Trees use above-ground root systems to capture nutrients</a:t>
            </a:r>
          </a:p>
          <a:p>
            <a:r>
              <a:t>Creates an incredibly nutrient-rich topsoil</a:t>
            </a:r>
          </a:p>
          <a:p>
            <a:r>
              <a:t>large trees receive little nutritional support (deeper soil in the rainforest is so heavily leached) ➔ leads to adaptations like buttress roots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Benutzerdefiniert</PresentationFormat>
  <Paragraphs>68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Avenir Next</vt:lpstr>
      <vt:lpstr>Avenir Next Medium</vt:lpstr>
      <vt:lpstr>DIN Alternate</vt:lpstr>
      <vt:lpstr>DIN Condensed</vt:lpstr>
      <vt:lpstr>Helvetica</vt:lpstr>
      <vt:lpstr>Helvetica Neue</vt:lpstr>
      <vt:lpstr>New_Template7</vt:lpstr>
      <vt:lpstr>Lea Zeller, Miriam Grauf, Lena Steiner</vt:lpstr>
      <vt:lpstr>The Tropical Rain Forest </vt:lpstr>
      <vt:lpstr>Tropical Rainforests of the World </vt:lpstr>
      <vt:lpstr>Abiotic Factors</vt:lpstr>
      <vt:lpstr>Abiotic Factors </vt:lpstr>
      <vt:lpstr>Climate</vt:lpstr>
      <vt:lpstr>Rain/Precipitation</vt:lpstr>
      <vt:lpstr>Soil</vt:lpstr>
      <vt:lpstr>Poor Foundations</vt:lpstr>
      <vt:lpstr>nutrient cycle - Recycling in the rainforest</vt:lpstr>
      <vt:lpstr>Biotic Factors</vt:lpstr>
      <vt:lpstr>Biotic Factors</vt:lpstr>
      <vt:lpstr>Animals</vt:lpstr>
      <vt:lpstr>Animals</vt:lpstr>
      <vt:lpstr>Insects</vt:lpstr>
      <vt:lpstr>Reptiles and Amphibians</vt:lpstr>
      <vt:lpstr>Plants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 Zeller, Miriam Grauf, Lena Steiner</dc:title>
  <dc:creator>Miriam Grauf</dc:creator>
  <cp:lastModifiedBy>Miriam Grauf</cp:lastModifiedBy>
  <cp:revision>1</cp:revision>
  <dcterms:modified xsi:type="dcterms:W3CDTF">2021-03-23T08:20:12Z</dcterms:modified>
</cp:coreProperties>
</file>