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9"/>
  </p:notesMasterIdLst>
  <p:sldIdLst>
    <p:sldId id="257" r:id="rId2"/>
    <p:sldId id="258" r:id="rId3"/>
    <p:sldId id="259" r:id="rId4"/>
    <p:sldId id="297" r:id="rId5"/>
    <p:sldId id="260" r:id="rId6"/>
    <p:sldId id="339" r:id="rId7"/>
    <p:sldId id="310" r:id="rId8"/>
    <p:sldId id="334" r:id="rId9"/>
    <p:sldId id="335" r:id="rId10"/>
    <p:sldId id="336" r:id="rId11"/>
    <p:sldId id="337" r:id="rId12"/>
    <p:sldId id="338" r:id="rId13"/>
    <p:sldId id="331" r:id="rId14"/>
    <p:sldId id="332" r:id="rId15"/>
    <p:sldId id="333" r:id="rId16"/>
    <p:sldId id="300" r:id="rId17"/>
    <p:sldId id="283" r:id="rId18"/>
    <p:sldId id="285" r:id="rId19"/>
    <p:sldId id="286" r:id="rId20"/>
    <p:sldId id="315" r:id="rId21"/>
    <p:sldId id="316" r:id="rId22"/>
    <p:sldId id="327" r:id="rId23"/>
    <p:sldId id="328" r:id="rId24"/>
    <p:sldId id="329" r:id="rId25"/>
    <p:sldId id="330" r:id="rId26"/>
    <p:sldId id="312" r:id="rId27"/>
    <p:sldId id="2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2" d="100"/>
          <a:sy n="142" d="100"/>
        </p:scale>
        <p:origin x="-11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6C1F3-590B-A844-8417-5C7AC604DEBE}" type="datetimeFigureOut">
              <a:rPr lang="en-US" smtClean="0"/>
              <a:t>03.04.13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11F08-51FC-4C48-B303-6E6B58324969}" type="slidenum">
              <a:rPr lang="en-US" smtClean="0"/>
              <a:t>‹#›</a:t>
            </a:fld>
            <a:endParaRPr lang="en-US"/>
          </a:p>
        </p:txBody>
      </p:sp>
    </p:spTree>
    <p:extLst>
      <p:ext uri="{BB962C8B-B14F-4D97-AF65-F5344CB8AC3E}">
        <p14:creationId xmlns:p14="http://schemas.microsoft.com/office/powerpoint/2010/main" val="2047571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Plassholder for lysbilde 1"/>
          <p:cNvSpPr>
            <a:spLocks noGrp="1" noRot="1" noChangeAspect="1" noTextEdit="1"/>
          </p:cNvSpPr>
          <p:nvPr>
            <p:ph type="sldImg"/>
          </p:nvPr>
        </p:nvSpPr>
        <p:spPr>
          <a:ln/>
        </p:spPr>
      </p:sp>
      <p:sp>
        <p:nvSpPr>
          <p:cNvPr id="614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614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EE4AB5B-87B3-4241-B4BD-BC9E4390A962}" type="slidenum">
              <a:rPr lang="nb-NO" sz="1200">
                <a:latin typeface="Times New Roman" charset="0"/>
              </a:rPr>
              <a:pPr eaLnBrk="1" hangingPunct="1"/>
              <a:t>1</a:t>
            </a:fld>
            <a:endParaRPr lang="nb-NO" sz="12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ssholder for lysbilde 1"/>
          <p:cNvSpPr>
            <a:spLocks noGrp="1" noRot="1" noChangeAspect="1" noTextEdit="1"/>
          </p:cNvSpPr>
          <p:nvPr>
            <p:ph type="sldImg"/>
          </p:nvPr>
        </p:nvSpPr>
        <p:spPr>
          <a:ln/>
        </p:spPr>
      </p:sp>
      <p:sp>
        <p:nvSpPr>
          <p:cNvPr id="46082"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46083"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8C494E6-9F95-5445-A01E-237DBEBFDE5E}" type="slidenum">
              <a:rPr lang="nb-NO" sz="1200">
                <a:latin typeface="Times New Roman" charset="0"/>
              </a:rPr>
              <a:pPr eaLnBrk="1" hangingPunct="1"/>
              <a:t>16</a:t>
            </a:fld>
            <a:endParaRPr lang="nb-NO" sz="12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ssholder for lysbilde 1"/>
          <p:cNvSpPr>
            <a:spLocks noGrp="1" noRot="1" noChangeAspect="1" noTextEdit="1"/>
          </p:cNvSpPr>
          <p:nvPr>
            <p:ph type="sldImg"/>
          </p:nvPr>
        </p:nvSpPr>
        <p:spPr>
          <a:ln/>
        </p:spPr>
      </p:sp>
      <p:sp>
        <p:nvSpPr>
          <p:cNvPr id="4813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4813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908ECE2B-B899-E541-B51C-37F3B0141D33}" type="slidenum">
              <a:rPr lang="nb-NO" sz="1200">
                <a:latin typeface="Times New Roman" charset="0"/>
              </a:rPr>
              <a:pPr eaLnBrk="1" hangingPunct="1"/>
              <a:t>17</a:t>
            </a:fld>
            <a:endParaRPr lang="nb-NO" sz="12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ssholder for lysbilde 1"/>
          <p:cNvSpPr>
            <a:spLocks noGrp="1" noRot="1" noChangeAspect="1" noTextEdit="1"/>
          </p:cNvSpPr>
          <p:nvPr>
            <p:ph type="sldImg"/>
          </p:nvPr>
        </p:nvSpPr>
        <p:spPr>
          <a:ln/>
        </p:spPr>
      </p:sp>
      <p:sp>
        <p:nvSpPr>
          <p:cNvPr id="5222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5222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F997A05-D936-654E-9DE3-39630C1297B6}" type="slidenum">
              <a:rPr lang="nb-NO" sz="1200">
                <a:latin typeface="Times New Roman" charset="0"/>
              </a:rPr>
              <a:pPr eaLnBrk="1" hangingPunct="1"/>
              <a:t>18</a:t>
            </a:fld>
            <a:endParaRPr lang="nb-NO"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ssholder for lysbilde 1"/>
          <p:cNvSpPr>
            <a:spLocks noGrp="1" noRot="1" noChangeAspect="1" noTextEdit="1"/>
          </p:cNvSpPr>
          <p:nvPr>
            <p:ph type="sldImg"/>
          </p:nvPr>
        </p:nvSpPr>
        <p:spPr>
          <a:ln/>
        </p:spPr>
      </p:sp>
      <p:sp>
        <p:nvSpPr>
          <p:cNvPr id="54274"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54275"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276A2C9-F420-FD4A-B607-9AD8917F683A}" type="slidenum">
              <a:rPr lang="nb-NO" sz="1200">
                <a:latin typeface="Times New Roman" charset="0"/>
              </a:rPr>
              <a:pPr eaLnBrk="1" hangingPunct="1"/>
              <a:t>19</a:t>
            </a:fld>
            <a:endParaRPr lang="nb-NO" sz="120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lassholder for lysbilde 1"/>
          <p:cNvSpPr>
            <a:spLocks noGrp="1" noRot="1" noChangeAspect="1" noTextEdit="1"/>
          </p:cNvSpPr>
          <p:nvPr>
            <p:ph type="sldImg"/>
          </p:nvPr>
        </p:nvSpPr>
        <p:spPr>
          <a:ln/>
        </p:spPr>
      </p:sp>
      <p:sp>
        <p:nvSpPr>
          <p:cNvPr id="9318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318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CA7E5669-A0B4-6C45-BF30-02C1A64AAC4B}" type="slidenum">
              <a:rPr lang="nb-NO" sz="1200">
                <a:latin typeface="Times New Roman" charset="0"/>
              </a:rPr>
              <a:pPr eaLnBrk="1" hangingPunct="1"/>
              <a:t>20</a:t>
            </a:fld>
            <a:endParaRPr lang="nb-NO" sz="120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ssholder for lysbilde 1"/>
          <p:cNvSpPr>
            <a:spLocks noGrp="1" noRot="1" noChangeAspect="1" noTextEdit="1"/>
          </p:cNvSpPr>
          <p:nvPr>
            <p:ph type="sldImg"/>
          </p:nvPr>
        </p:nvSpPr>
        <p:spPr>
          <a:ln/>
        </p:spPr>
      </p:sp>
      <p:sp>
        <p:nvSpPr>
          <p:cNvPr id="9421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421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05DDDA01-E3A4-CB48-A652-8BA4BB135E06}" type="slidenum">
              <a:rPr lang="nb-NO" sz="1200">
                <a:latin typeface="Times New Roman" charset="0"/>
              </a:rPr>
              <a:pPr eaLnBrk="1" hangingPunct="1"/>
              <a:t>21</a:t>
            </a:fld>
            <a:endParaRPr lang="nb-NO"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lassholder for lysbilde 1"/>
          <p:cNvSpPr>
            <a:spLocks noGrp="1" noRot="1" noChangeAspect="1" noTextEdit="1"/>
          </p:cNvSpPr>
          <p:nvPr>
            <p:ph type="sldImg"/>
          </p:nvPr>
        </p:nvSpPr>
        <p:spPr>
          <a:ln/>
        </p:spPr>
      </p:sp>
      <p:sp>
        <p:nvSpPr>
          <p:cNvPr id="100355"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100356"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78108FF-261F-A042-95F9-1A6689332592}" type="slidenum">
              <a:rPr lang="nb-NO" sz="1200">
                <a:latin typeface="Times New Roman" charset="0"/>
              </a:rPr>
              <a:pPr eaLnBrk="1" hangingPunct="1"/>
              <a:t>26</a:t>
            </a:fld>
            <a:endParaRPr lang="nb-NO"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ssholder for lysbilde 1"/>
          <p:cNvSpPr>
            <a:spLocks noGrp="1" noRot="1" noChangeAspect="1" noTextEdit="1"/>
          </p:cNvSpPr>
          <p:nvPr>
            <p:ph type="sldImg"/>
          </p:nvPr>
        </p:nvSpPr>
        <p:spPr>
          <a:ln/>
        </p:spPr>
      </p:sp>
      <p:sp>
        <p:nvSpPr>
          <p:cNvPr id="30722" name="Plassholder for notater 2"/>
          <p:cNvSpPr>
            <a:spLocks noGrp="1"/>
          </p:cNvSpPr>
          <p:nvPr>
            <p:ph type="body" idx="1"/>
          </p:nvPr>
        </p:nvSpPr>
        <p:spPr>
          <a:xfrm>
            <a:off x="686281" y="4344897"/>
            <a:ext cx="5485439" cy="41126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369" tIns="48185" rIns="96369" bIns="48185"/>
          <a:lstStyle/>
          <a:p>
            <a:endParaRPr lang="nb-NO">
              <a:latin typeface="Times New Roman" charset="0"/>
            </a:endParaRPr>
          </a:p>
        </p:txBody>
      </p:sp>
      <p:sp>
        <p:nvSpPr>
          <p:cNvPr id="30723" name="Plassholder for lysbildenummer 3"/>
          <p:cNvSpPr txBox="1">
            <a:spLocks noGrp="1"/>
          </p:cNvSpPr>
          <p:nvPr/>
        </p:nvSpPr>
        <p:spPr bwMode="auto">
          <a:xfrm>
            <a:off x="3884120" y="8685413"/>
            <a:ext cx="2972280" cy="45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69" tIns="48185" rIns="96369" bIns="48185" anchor="b"/>
          <a:lstStyle>
            <a:lvl1pPr defTabSz="963613" eaLnBrk="0" hangingPunct="0">
              <a:defRPr sz="2400">
                <a:solidFill>
                  <a:schemeClr val="tx1"/>
                </a:solidFill>
                <a:latin typeface="Tahoma" charset="0"/>
                <a:ea typeface="ＭＳ Ｐゴシック" charset="0"/>
                <a:cs typeface="ＭＳ Ｐゴシック" charset="0"/>
              </a:defRPr>
            </a:lvl1pPr>
            <a:lvl2pPr marL="742950" indent="-285750" defTabSz="963613" eaLnBrk="0" hangingPunct="0">
              <a:defRPr sz="2400">
                <a:solidFill>
                  <a:schemeClr val="tx1"/>
                </a:solidFill>
                <a:latin typeface="Tahoma" charset="0"/>
                <a:ea typeface="ＭＳ Ｐゴシック" charset="0"/>
              </a:defRPr>
            </a:lvl2pPr>
            <a:lvl3pPr marL="1143000" indent="-228600" defTabSz="963613" eaLnBrk="0" hangingPunct="0">
              <a:defRPr sz="2400">
                <a:solidFill>
                  <a:schemeClr val="tx1"/>
                </a:solidFill>
                <a:latin typeface="Tahoma" charset="0"/>
                <a:ea typeface="ＭＳ Ｐゴシック" charset="0"/>
              </a:defRPr>
            </a:lvl3pPr>
            <a:lvl4pPr marL="1600200" indent="-228600" defTabSz="963613" eaLnBrk="0" hangingPunct="0">
              <a:defRPr sz="2400">
                <a:solidFill>
                  <a:schemeClr val="tx1"/>
                </a:solidFill>
                <a:latin typeface="Tahoma" charset="0"/>
                <a:ea typeface="ＭＳ Ｐゴシック" charset="0"/>
              </a:defRPr>
            </a:lvl4pPr>
            <a:lvl5pPr marL="2057400" indent="-228600" defTabSz="963613" eaLnBrk="0" hangingPunct="0">
              <a:defRPr sz="2400">
                <a:solidFill>
                  <a:schemeClr val="tx1"/>
                </a:solidFill>
                <a:latin typeface="Tahoma" charset="0"/>
                <a:ea typeface="ＭＳ Ｐゴシック" charset="0"/>
              </a:defRPr>
            </a:lvl5pPr>
            <a:lvl6pPr marL="2514600" indent="-228600" algn="ctr" defTabSz="963613"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defTabSz="963613"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defTabSz="963613"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defTabSz="963613"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2594A19E-E072-414F-A76A-BF6C4D5D3EF7}" type="slidenum">
              <a:rPr lang="nb-NO" sz="1300">
                <a:latin typeface="Times New Roman" charset="0"/>
              </a:rPr>
              <a:pPr algn="r" eaLnBrk="1" hangingPunct="1"/>
              <a:t>4</a:t>
            </a:fld>
            <a:endParaRPr lang="nb-NO" sz="13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ssholder for lysbilde 1"/>
          <p:cNvSpPr>
            <a:spLocks noGrp="1" noRot="1" noChangeAspect="1" noTextEdit="1"/>
          </p:cNvSpPr>
          <p:nvPr>
            <p:ph type="sldImg"/>
          </p:nvPr>
        </p:nvSpPr>
        <p:spPr>
          <a:ln/>
        </p:spPr>
      </p:sp>
      <p:sp>
        <p:nvSpPr>
          <p:cNvPr id="4198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4198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EFC8DAC0-1FE5-E146-8749-75485EE5681B}" type="slidenum">
              <a:rPr lang="nb-NO" sz="1200">
                <a:latin typeface="Times New Roman" charset="0"/>
              </a:rPr>
              <a:pPr eaLnBrk="1" hangingPunct="1"/>
              <a:t>7</a:t>
            </a:fld>
            <a:endParaRPr lang="nb-NO" sz="12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ssholder for lysbilde 1"/>
          <p:cNvSpPr>
            <a:spLocks noGrp="1" noRot="1" noChangeAspect="1" noTextEdit="1"/>
          </p:cNvSpPr>
          <p:nvPr>
            <p:ph type="sldImg"/>
          </p:nvPr>
        </p:nvSpPr>
        <p:spPr>
          <a:ln/>
        </p:spPr>
      </p:sp>
      <p:sp>
        <p:nvSpPr>
          <p:cNvPr id="2253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22531" name="Plassholder for lysbildenummer 3"/>
          <p:cNvSpPr txBox="1">
            <a:spLocks noGrp="1"/>
          </p:cNvSpPr>
          <p:nvPr/>
        </p:nvSpPr>
        <p:spPr bwMode="auto">
          <a:xfrm>
            <a:off x="3884120" y="8685413"/>
            <a:ext cx="2972280" cy="45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8F608554-8B2B-B348-BF42-37C1027BAA4C}" type="slidenum">
              <a:rPr lang="nb-NO" sz="1200">
                <a:latin typeface="Times New Roman" charset="0"/>
              </a:rPr>
              <a:pPr algn="r" eaLnBrk="1" hangingPunct="1"/>
              <a:t>9</a:t>
            </a:fld>
            <a:endParaRPr lang="nb-NO" sz="12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ssholder for lysbilde 1"/>
          <p:cNvSpPr>
            <a:spLocks noGrp="1" noRot="1" noChangeAspect="1" noTextEdit="1"/>
          </p:cNvSpPr>
          <p:nvPr>
            <p:ph type="sldImg"/>
          </p:nvPr>
        </p:nvSpPr>
        <p:spPr>
          <a:ln/>
        </p:spPr>
      </p:sp>
      <p:sp>
        <p:nvSpPr>
          <p:cNvPr id="3686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3686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32CDE5F-A19C-5F44-A382-69E86BE95CF5}" type="slidenum">
              <a:rPr lang="nb-NO" sz="1200">
                <a:latin typeface="Times New Roman" charset="0"/>
              </a:rPr>
              <a:pPr eaLnBrk="1" hangingPunct="1"/>
              <a:t>12</a:t>
            </a:fld>
            <a:endParaRPr lang="nb-NO"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a:prstGeom prst="rect">
            <a:avLst/>
          </a:prstGeom>
        </p:spPr>
        <p:txBody>
          <a:bodyPr/>
          <a:lstStyle/>
          <a:p>
            <a:r>
              <a:rPr lang="nb-NO" smtClean="0"/>
              <a:t>Click to edit Master title style</a:t>
            </a:r>
            <a:endParaRPr lang="nb-NO"/>
          </a:p>
        </p:txBody>
      </p:sp>
      <p:sp>
        <p:nvSpPr>
          <p:cNvPr id="3" name="Subtitle 2"/>
          <p:cNvSpPr>
            <a:spLocks noGrp="1"/>
          </p:cNvSpPr>
          <p:nvPr>
            <p:ph type="subTitle" idx="1"/>
          </p:nvPr>
        </p:nvSpPr>
        <p:spPr>
          <a:xfrm>
            <a:off x="685800" y="1219200"/>
            <a:ext cx="7772400" cy="990600"/>
          </a:xfrm>
          <a:prstGeom prst="rect">
            <a:avLst/>
          </a:prstGeom>
        </p:spPr>
        <p:txBody>
          <a:bodyPr/>
          <a:lstStyle>
            <a:lvl1pPr marL="0" indent="0" algn="l">
              <a:buNone/>
              <a:defRPr sz="2400">
                <a:solidFill>
                  <a:schemeClr val="tx1">
                    <a:tint val="75000"/>
                  </a:schemeClr>
                </a:solidFill>
                <a:latin typeface="Arail"/>
                <a:cs typeface="Arai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33854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286101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116636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idx="1"/>
          </p:nvPr>
        </p:nvSpPr>
        <p:spPr>
          <a:xfrm>
            <a:off x="685800" y="1600201"/>
            <a:ext cx="8001000" cy="3962400"/>
          </a:xfrm>
          <a:prstGeom prst="rect">
            <a:avLst/>
          </a:prstGeom>
        </p:spPr>
        <p:txBody>
          <a:bodyPr/>
          <a:lstStyle>
            <a:lvl3pPr>
              <a:buNone/>
              <a:defRPr/>
            </a:lvl3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24530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209230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1"/>
            <a:ext cx="40386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39624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16489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15455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350138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373073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3657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5155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7904AB0E-ECC6-CD48-B26C-A196D87B6C59}" type="datetimeFigureOut">
              <a:rPr lang="en-US" smtClean="0"/>
              <a:t>03.04.13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E048BB6-0145-6248-985B-DC5E4256EB80}" type="slidenum">
              <a:rPr lang="en-US" smtClean="0"/>
              <a:t>‹#›</a:t>
            </a:fld>
            <a:endParaRPr lang="en-US"/>
          </a:p>
        </p:txBody>
      </p:sp>
    </p:spTree>
    <p:extLst>
      <p:ext uri="{BB962C8B-B14F-4D97-AF65-F5344CB8AC3E}">
        <p14:creationId xmlns:p14="http://schemas.microsoft.com/office/powerpoint/2010/main" val="6639529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DEF_underlag2.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58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b-NO" smtClean="0"/>
              <a:t>Click to edit Master title style</a:t>
            </a:r>
            <a:endParaRPr lang="nb-NO"/>
          </a:p>
        </p:txBody>
      </p:sp>
      <p:sp>
        <p:nvSpPr>
          <p:cNvPr id="10" name="Date Placeholder 3"/>
          <p:cNvSpPr>
            <a:spLocks noGrp="1"/>
          </p:cNvSpPr>
          <p:nvPr>
            <p:ph type="dt" sz="half" idx="2"/>
          </p:nvPr>
        </p:nvSpPr>
        <p:spPr>
          <a:xfrm>
            <a:off x="1905000" y="5949950"/>
            <a:ext cx="1778000" cy="4064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ail" charset="0"/>
              </a:defRPr>
            </a:lvl1pPr>
          </a:lstStyle>
          <a:p>
            <a:fld id="{7904AB0E-ECC6-CD48-B26C-A196D87B6C59}" type="datetimeFigureOut">
              <a:rPr lang="en-US" smtClean="0"/>
              <a:t>03.04.13</a:t>
            </a:fld>
            <a:endParaRPr lang="en-US"/>
          </a:p>
        </p:txBody>
      </p:sp>
      <p:sp>
        <p:nvSpPr>
          <p:cNvPr id="11" name="Footer Placeholder 4"/>
          <p:cNvSpPr>
            <a:spLocks noGrp="1"/>
          </p:cNvSpPr>
          <p:nvPr>
            <p:ph type="ftr" sz="quarter" idx="3"/>
          </p:nvPr>
        </p:nvSpPr>
        <p:spPr>
          <a:xfrm>
            <a:off x="6248400" y="603567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defRPr>
            </a:lvl1pPr>
          </a:lstStyle>
          <a:p>
            <a:endParaRPr lang="en-US"/>
          </a:p>
        </p:txBody>
      </p:sp>
      <p:sp>
        <p:nvSpPr>
          <p:cNvPr id="12" name="Slide Number Placeholder 5"/>
          <p:cNvSpPr>
            <a:spLocks noGrp="1"/>
          </p:cNvSpPr>
          <p:nvPr>
            <p:ph type="sldNum" sz="quarter" idx="4"/>
          </p:nvPr>
        </p:nvSpPr>
        <p:spPr>
          <a:xfrm>
            <a:off x="8305800" y="603567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defRPr>
            </a:lvl1pPr>
          </a:lstStyle>
          <a:p>
            <a:fld id="{CE048BB6-0145-6248-985B-DC5E4256EB80}" type="slidenum">
              <a:rPr lang="en-US" smtClean="0"/>
              <a:t>‹#›</a:t>
            </a:fld>
            <a:endParaRPr lang="en-US"/>
          </a:p>
        </p:txBody>
      </p:sp>
      <p:pic>
        <p:nvPicPr>
          <p:cNvPr id="1031"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48363"/>
            <a:ext cx="154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1" fontAlgn="base" hangingPunct="1">
        <a:spcBef>
          <a:spcPct val="0"/>
        </a:spcBef>
        <a:spcAft>
          <a:spcPct val="0"/>
        </a:spcAft>
        <a:defRPr sz="3600" kern="1200">
          <a:solidFill>
            <a:srgbClr val="7F7F7F"/>
          </a:solidFill>
          <a:latin typeface="Arail"/>
          <a:ea typeface="ＭＳ Ｐゴシック" pitchFamily="-108" charset="-128"/>
          <a:cs typeface="ＭＳ Ｐゴシック" charset="0"/>
        </a:defRPr>
      </a:lvl1pPr>
      <a:lvl2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ＭＳ Ｐゴシック" charset="0"/>
        </a:defRPr>
      </a:lvl2pPr>
      <a:lvl3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ＭＳ Ｐゴシック" charset="0"/>
        </a:defRPr>
      </a:lvl3pPr>
      <a:lvl4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ＭＳ Ｐゴシック" charset="0"/>
        </a:defRPr>
      </a:lvl4pPr>
      <a:lvl5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ＭＳ Ｐゴシック"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4"/>
          <p:cNvSpPr>
            <a:spLocks noGrp="1" noChangeArrowheads="1"/>
          </p:cNvSpPr>
          <p:nvPr>
            <p:ph type="ctrTitle"/>
          </p:nvPr>
        </p:nvSpPr>
        <p:spPr>
          <a:xfrm>
            <a:off x="654128" y="0"/>
            <a:ext cx="7772400" cy="154305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Å være barn og foreldre i </a:t>
            </a:r>
            <a:r>
              <a:rPr lang="nb-NO"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2013</a:t>
            </a:r>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r>
            <a:br>
              <a:rPr lang="nb-NO"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br>
            <a:r>
              <a:rPr lang="nb-NO"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charset="0"/>
              </a:rPr>
              <a:t>	</a:t>
            </a:r>
          </a:p>
        </p:txBody>
      </p:sp>
      <p:pic>
        <p:nvPicPr>
          <p:cNvPr id="5122" name="Bilde 3" descr="KICK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8230" y="5898652"/>
            <a:ext cx="823432" cy="81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pippi-33__mngl_20110416ab5x018nyh_1.indd_289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427" y="2456076"/>
            <a:ext cx="4593313" cy="30545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163421" y="274638"/>
            <a:ext cx="6619630" cy="1143000"/>
          </a:xfrm>
        </p:spPr>
        <p:txBody>
          <a:bodyPr/>
          <a:lstStyle/>
          <a:p>
            <a:r>
              <a:rPr lang="nb-NO" dirty="0">
                <a:latin typeface="Verdana" charset="0"/>
              </a:rPr>
              <a:t>Identitet, mote og livsstil:</a:t>
            </a:r>
          </a:p>
        </p:txBody>
      </p:sp>
      <p:sp>
        <p:nvSpPr>
          <p:cNvPr id="23554" name="Rectangle 3" descr="Rectangle: Click to edit Master text styles&#10;Second level&#10;Third level&#10;Fourth level&#10;Fifth level"/>
          <p:cNvSpPr>
            <a:spLocks noGrp="1" noChangeArrowheads="1"/>
          </p:cNvSpPr>
          <p:nvPr>
            <p:ph idx="1"/>
          </p:nvPr>
        </p:nvSpPr>
        <p:spPr>
          <a:xfrm>
            <a:off x="990600" y="1671638"/>
            <a:ext cx="5237163" cy="3949700"/>
          </a:xfrm>
        </p:spPr>
        <p:txBody>
          <a:bodyPr/>
          <a:lstStyle/>
          <a:p>
            <a:pPr>
              <a:lnSpc>
                <a:spcPct val="80000"/>
              </a:lnSpc>
            </a:pPr>
            <a:r>
              <a:rPr lang="nb-NO" sz="2400">
                <a:latin typeface="Verdana" charset="0"/>
              </a:rPr>
              <a:t>Det som kjennetegner vår tid er at forbrukerkulturen står mye sterkere enn tidligere</a:t>
            </a:r>
          </a:p>
          <a:p>
            <a:pPr>
              <a:lnSpc>
                <a:spcPct val="80000"/>
              </a:lnSpc>
            </a:pPr>
            <a:endParaRPr lang="nb-NO" sz="2400">
              <a:latin typeface="Verdana" charset="0"/>
            </a:endParaRPr>
          </a:p>
          <a:p>
            <a:pPr>
              <a:lnSpc>
                <a:spcPct val="80000"/>
              </a:lnSpc>
            </a:pPr>
            <a:r>
              <a:rPr lang="nb-NO" sz="2400">
                <a:latin typeface="Verdana" charset="0"/>
              </a:rPr>
              <a:t>I dag må du ha mye for å være sosialt med. </a:t>
            </a:r>
          </a:p>
          <a:p>
            <a:pPr>
              <a:lnSpc>
                <a:spcPct val="80000"/>
              </a:lnSpc>
            </a:pPr>
            <a:endParaRPr lang="nb-NO" sz="2400">
              <a:latin typeface="Verdana" charset="0"/>
            </a:endParaRPr>
          </a:p>
          <a:p>
            <a:pPr>
              <a:lnSpc>
                <a:spcPct val="80000"/>
              </a:lnSpc>
            </a:pPr>
            <a:r>
              <a:rPr lang="nb-NO" sz="2400">
                <a:latin typeface="Verdana" charset="0"/>
              </a:rPr>
              <a:t>Og være som alle andre og dermed høre til, handler i dag om kjøp av ting som er moderne (Livsstil).</a:t>
            </a:r>
          </a:p>
        </p:txBody>
      </p:sp>
      <p:pic>
        <p:nvPicPr>
          <p:cNvPr id="23555" name="Picture 4" descr="mo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844675"/>
            <a:ext cx="2881312"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9570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nb-NO">
                <a:latin typeface="Verdana" charset="0"/>
              </a:rPr>
              <a:t>Kulturell frisetting</a:t>
            </a:r>
          </a:p>
        </p:txBody>
      </p:sp>
      <p:sp>
        <p:nvSpPr>
          <p:cNvPr id="31746" name="Rectangle 3" descr="Rectangle: Click to edit Master text styles&#10;Second level&#10;Third level&#10;Fourth level&#10;Fifth level"/>
          <p:cNvSpPr>
            <a:spLocks noGrp="1" noChangeArrowheads="1"/>
          </p:cNvSpPr>
          <p:nvPr>
            <p:ph idx="1"/>
          </p:nvPr>
        </p:nvSpPr>
        <p:spPr>
          <a:xfrm>
            <a:off x="714375" y="1571625"/>
            <a:ext cx="4010025" cy="3949700"/>
          </a:xfrm>
        </p:spPr>
        <p:txBody>
          <a:bodyPr/>
          <a:lstStyle/>
          <a:p>
            <a:r>
              <a:rPr lang="nb-NO" sz="1800">
                <a:latin typeface="Verdana" charset="0"/>
              </a:rPr>
              <a:t>Den enkelte må skissere, utprøve og omformulere sin egen identitet.</a:t>
            </a:r>
          </a:p>
          <a:p>
            <a:pPr>
              <a:buFontTx/>
              <a:buNone/>
            </a:pPr>
            <a:r>
              <a:rPr lang="nb-NO" sz="1800">
                <a:latin typeface="Verdana" charset="0"/>
              </a:rPr>
              <a:t> </a:t>
            </a:r>
          </a:p>
          <a:p>
            <a:r>
              <a:rPr lang="nb-NO" sz="1800">
                <a:latin typeface="Verdana" charset="0"/>
              </a:rPr>
              <a:t>Ved at tradisjonen plukkes fra hverandre svekkes orienteringen og det oppstår forandring i forholdet mellom generasjonene, i forholdet til autoriteter og i forholdet til moral.</a:t>
            </a:r>
          </a:p>
        </p:txBody>
      </p:sp>
      <p:pic>
        <p:nvPicPr>
          <p:cNvPr id="31747" name="Bilde 3" descr="paradisehot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571625"/>
            <a:ext cx="38830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Bilde 4" descr="KICK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9309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tel 1"/>
          <p:cNvSpPr>
            <a:spLocks noGrp="1"/>
          </p:cNvSpPr>
          <p:nvPr>
            <p:ph type="title"/>
          </p:nvPr>
        </p:nvSpPr>
        <p:spPr/>
        <p:txBody>
          <a:bodyPr/>
          <a:lstStyle/>
          <a:p>
            <a:pPr eaLnBrk="1" hangingPunct="1"/>
            <a:r>
              <a:rPr lang="nb-NO">
                <a:latin typeface="Verdana" charset="0"/>
              </a:rPr>
              <a:t>Livsstil </a:t>
            </a:r>
            <a:endParaRPr lang="en-US">
              <a:latin typeface="Verdana" charset="0"/>
            </a:endParaRPr>
          </a:p>
        </p:txBody>
      </p:sp>
      <p:sp>
        <p:nvSpPr>
          <p:cNvPr id="35842" name="Plassholder for innhold 2" descr="Rectangle: Click to edit Master text styles&#10;Second level&#10;Third level&#10;Fourth level&#10;Fifth level"/>
          <p:cNvSpPr>
            <a:spLocks noGrp="1"/>
          </p:cNvSpPr>
          <p:nvPr>
            <p:ph idx="1"/>
          </p:nvPr>
        </p:nvSpPr>
        <p:spPr>
          <a:xfrm>
            <a:off x="990600" y="1671638"/>
            <a:ext cx="4652963" cy="3949700"/>
          </a:xfrm>
        </p:spPr>
        <p:txBody>
          <a:bodyPr/>
          <a:lstStyle/>
          <a:p>
            <a:pPr eaLnBrk="1" hangingPunct="1"/>
            <a:r>
              <a:rPr lang="nb-NO" sz="1800">
                <a:latin typeface="Verdana" charset="0"/>
              </a:rPr>
              <a:t>Det å finne og danne sin egen identitet. </a:t>
            </a:r>
          </a:p>
          <a:p>
            <a:pPr eaLnBrk="1" hangingPunct="1"/>
            <a:r>
              <a:rPr lang="nb-NO" sz="1800">
                <a:latin typeface="Verdana" charset="0"/>
              </a:rPr>
              <a:t>Etter at individet nå i større grad er koblet fra tradisjonen og dens strukturer, forflyttes det identitetskapende arbeidet mer og mer til </a:t>
            </a:r>
            <a:r>
              <a:rPr lang="nb-NO" sz="1800" i="1">
                <a:latin typeface="Verdana" charset="0"/>
              </a:rPr>
              <a:t>overflaten</a:t>
            </a:r>
            <a:r>
              <a:rPr lang="nb-NO" sz="1800">
                <a:latin typeface="Verdana" charset="0"/>
              </a:rPr>
              <a:t>, til tegnenes og symbolenes verden, til livsstil og mote. </a:t>
            </a:r>
          </a:p>
        </p:txBody>
      </p:sp>
      <p:pic>
        <p:nvPicPr>
          <p:cNvPr id="35843" name="Bilde 3" descr="m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785938"/>
            <a:ext cx="18573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Bilde 4" descr="susji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3714750"/>
            <a:ext cx="17859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Bilde 5" descr="KIC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5772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nb-NO" sz="3200">
                <a:latin typeface="Verdana" charset="0"/>
              </a:rPr>
              <a:t>Nyliberalisme og konsumerisme</a:t>
            </a:r>
          </a:p>
        </p:txBody>
      </p:sp>
      <p:sp>
        <p:nvSpPr>
          <p:cNvPr id="10242" name="Content Placeholder 2" descr="Rectangle: Click to edit Master text styles&#10;Second level&#10;Third level&#10;Fourth level&#10;Fifth level"/>
          <p:cNvSpPr>
            <a:spLocks noGrp="1"/>
          </p:cNvSpPr>
          <p:nvPr>
            <p:ph idx="1"/>
          </p:nvPr>
        </p:nvSpPr>
        <p:spPr>
          <a:xfrm>
            <a:off x="990600" y="1671638"/>
            <a:ext cx="4302125" cy="3949700"/>
          </a:xfrm>
        </p:spPr>
        <p:txBody>
          <a:bodyPr/>
          <a:lstStyle/>
          <a:p>
            <a:r>
              <a:rPr lang="nb-NO" sz="2000" dirty="0">
                <a:latin typeface="Verdana" charset="0"/>
              </a:rPr>
              <a:t>Presset på det kollektive subjektet øker</a:t>
            </a:r>
          </a:p>
          <a:p>
            <a:r>
              <a:rPr lang="nb-NO" sz="2000" dirty="0">
                <a:latin typeface="Verdana" charset="0"/>
              </a:rPr>
              <a:t>Nyliberalismen er rotfestet i begjæret</a:t>
            </a:r>
          </a:p>
          <a:p>
            <a:r>
              <a:rPr lang="nb-NO" sz="2000" dirty="0">
                <a:latin typeface="Verdana" charset="0"/>
              </a:rPr>
              <a:t>Problemet med identitet og belastningen med å skulle være selvfundert (å finne seg selv i seg selv</a:t>
            </a:r>
            <a:r>
              <a:rPr lang="nb-NO" sz="2000" dirty="0" smtClean="0">
                <a:latin typeface="Verdana" charset="0"/>
              </a:rPr>
              <a:t>) kan føre til </a:t>
            </a:r>
            <a:r>
              <a:rPr lang="nb-NO" sz="2000" i="1" dirty="0" smtClean="0">
                <a:latin typeface="Verdana" charset="0"/>
              </a:rPr>
              <a:t>identitetshavari</a:t>
            </a:r>
            <a:r>
              <a:rPr lang="nb-NO" sz="2000" dirty="0" smtClean="0">
                <a:latin typeface="Verdana" charset="0"/>
              </a:rPr>
              <a:t> og lav selvfølelse</a:t>
            </a:r>
            <a:endParaRPr lang="nb-NO" sz="2000" dirty="0">
              <a:latin typeface="Verdana" charset="0"/>
            </a:endParaRPr>
          </a:p>
          <a:p>
            <a:pPr marL="400050" lvl="1" indent="0">
              <a:buNone/>
            </a:pPr>
            <a:r>
              <a:rPr lang="nb-NO" sz="1200" dirty="0" smtClean="0">
                <a:latin typeface="Verdana" charset="0"/>
              </a:rPr>
              <a:t>(</a:t>
            </a:r>
            <a:r>
              <a:rPr lang="nb-NO" sz="1200" dirty="0" err="1" smtClean="0">
                <a:latin typeface="Verdana" charset="0"/>
              </a:rPr>
              <a:t>Ibid,Madsen</a:t>
            </a:r>
            <a:r>
              <a:rPr lang="nb-NO" sz="1200" dirty="0" smtClean="0">
                <a:latin typeface="Verdana" charset="0"/>
              </a:rPr>
              <a:t> 2011 og 2010).</a:t>
            </a:r>
            <a:endParaRPr lang="nb-NO" sz="1200" dirty="0">
              <a:latin typeface="Verdana" charset="0"/>
            </a:endParaRPr>
          </a:p>
          <a:p>
            <a:endParaRPr lang="nb-NO" sz="2000" dirty="0">
              <a:latin typeface="Verdana" charset="0"/>
            </a:endParaRPr>
          </a:p>
        </p:txBody>
      </p:sp>
      <p:pic>
        <p:nvPicPr>
          <p:cNvPr id="10243" name="Picture 1" descr="Clothes-Bran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556792"/>
            <a:ext cx="2088157" cy="156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ykkepill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987" y="3125984"/>
            <a:ext cx="2019548" cy="2019548"/>
          </a:xfrm>
          <a:prstGeom prst="rect">
            <a:avLst/>
          </a:prstGeom>
        </p:spPr>
      </p:pic>
      <p:sp>
        <p:nvSpPr>
          <p:cNvPr id="3" name="Footer Placeholder 2"/>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20480295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nb-NO" sz="3200" dirty="0">
                <a:latin typeface="Verdana" charset="0"/>
              </a:rPr>
              <a:t>Depresjon som senmodernitetens arketypiske </a:t>
            </a:r>
            <a:r>
              <a:rPr lang="nb-NO" sz="3200" dirty="0" smtClean="0">
                <a:latin typeface="Verdana" charset="0"/>
              </a:rPr>
              <a:t>lidelse </a:t>
            </a:r>
            <a:r>
              <a:rPr lang="nb-NO" sz="2000" dirty="0" smtClean="0">
                <a:latin typeface="Verdana" charset="0"/>
              </a:rPr>
              <a:t>(Alain </a:t>
            </a:r>
            <a:r>
              <a:rPr lang="nb-NO" sz="2000" dirty="0" err="1" smtClean="0">
                <a:latin typeface="Verdana" charset="0"/>
              </a:rPr>
              <a:t>Ehrenberg</a:t>
            </a:r>
            <a:r>
              <a:rPr lang="nb-NO" sz="2000" dirty="0" smtClean="0">
                <a:latin typeface="Verdana" charset="0"/>
              </a:rPr>
              <a:t> 2010)</a:t>
            </a:r>
            <a:endParaRPr lang="nb-NO" sz="2000" dirty="0">
              <a:latin typeface="Verdana" charset="0"/>
            </a:endParaRPr>
          </a:p>
        </p:txBody>
      </p:sp>
      <p:sp>
        <p:nvSpPr>
          <p:cNvPr id="46082" name="Content Placeholder 2" descr="Rectangle: Click to edit Master text styles&#10;Second level&#10;Third level&#10;Fourth level&#10;Fifth level"/>
          <p:cNvSpPr>
            <a:spLocks noGrp="1"/>
          </p:cNvSpPr>
          <p:nvPr>
            <p:ph idx="1"/>
          </p:nvPr>
        </p:nvSpPr>
        <p:spPr/>
        <p:txBody>
          <a:bodyPr/>
          <a:lstStyle/>
          <a:p>
            <a:r>
              <a:rPr lang="nb-NO" sz="2000" dirty="0">
                <a:latin typeface="Verdana" charset="0"/>
              </a:rPr>
              <a:t>I det </a:t>
            </a:r>
            <a:r>
              <a:rPr lang="nb-NO" sz="2000" dirty="0" err="1">
                <a:latin typeface="Verdana" charset="0"/>
              </a:rPr>
              <a:t>avtradisjonaliserte</a:t>
            </a:r>
            <a:r>
              <a:rPr lang="nb-NO" sz="2000" dirty="0">
                <a:latin typeface="Verdana" charset="0"/>
              </a:rPr>
              <a:t>/</a:t>
            </a:r>
            <a:r>
              <a:rPr lang="nb-NO" sz="2000" dirty="0" err="1">
                <a:latin typeface="Verdana" charset="0"/>
              </a:rPr>
              <a:t>autoiritetsfrie</a:t>
            </a:r>
            <a:r>
              <a:rPr lang="nb-NO" sz="2000" dirty="0">
                <a:latin typeface="Verdana" charset="0"/>
              </a:rPr>
              <a:t> samfunnet blir individet den fremste og eneste autoriteten man lytter til.</a:t>
            </a:r>
          </a:p>
          <a:p>
            <a:r>
              <a:rPr lang="nb-NO" sz="2000" dirty="0">
                <a:latin typeface="Verdana" charset="0"/>
              </a:rPr>
              <a:t>Lykkes du innenfor denne friheten er det fint, mislykkes du har du ingen andre å skylde på enn deg selv</a:t>
            </a:r>
          </a:p>
          <a:p>
            <a:r>
              <a:rPr lang="nb-NO" sz="2000" dirty="0">
                <a:latin typeface="Verdana" charset="0"/>
              </a:rPr>
              <a:t>Det postmoderne subjekt kjennetegnes av en ekstrem omnipotens når det lykkes og en fullstendig impotens når det mislykkes (Madsen 2011)</a:t>
            </a:r>
            <a:r>
              <a:rPr lang="nb-NO" sz="2000" dirty="0" smtClean="0">
                <a:latin typeface="Verdana" charset="0"/>
              </a:rPr>
              <a:t>.</a:t>
            </a:r>
          </a:p>
          <a:p>
            <a:r>
              <a:rPr lang="nb-NO" sz="2000" dirty="0">
                <a:latin typeface="Verdana" charset="0"/>
              </a:rPr>
              <a:t>Markedsføring av egoisme gjennom markedet</a:t>
            </a:r>
          </a:p>
          <a:p>
            <a:endParaRPr lang="nb-NO" sz="2000" dirty="0">
              <a:latin typeface="Verdana" charset="0"/>
            </a:endParaRPr>
          </a:p>
          <a:p>
            <a:endParaRPr lang="nb-NO" sz="2000" dirty="0">
              <a:latin typeface="Verdana" charset="0"/>
            </a:endParaRPr>
          </a:p>
        </p:txBody>
      </p:sp>
      <p:pic>
        <p:nvPicPr>
          <p:cNvPr id="46083" name="Picture 4" descr="paradise_hotell_orgi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4614863"/>
            <a:ext cx="9144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42825201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nb-NO" sz="3200">
                <a:latin typeface="Verdana" charset="0"/>
              </a:rPr>
              <a:t>Depresjon som senmodernitetens arketypiske lidelse</a:t>
            </a:r>
          </a:p>
        </p:txBody>
      </p:sp>
      <p:sp>
        <p:nvSpPr>
          <p:cNvPr id="47106" name="Content Placeholder 2" descr="Rectangle: Click to edit Master text styles&#10;Second level&#10;Third level&#10;Fourth level&#10;Fifth level"/>
          <p:cNvSpPr>
            <a:spLocks noGrp="1"/>
          </p:cNvSpPr>
          <p:nvPr>
            <p:ph sz="half" idx="1"/>
          </p:nvPr>
        </p:nvSpPr>
        <p:spPr>
          <a:xfrm>
            <a:off x="990600" y="1671638"/>
            <a:ext cx="4949825" cy="3949700"/>
          </a:xfrm>
        </p:spPr>
        <p:txBody>
          <a:bodyPr/>
          <a:lstStyle/>
          <a:p>
            <a:r>
              <a:rPr lang="nb-NO" sz="2400" i="1" dirty="0">
                <a:latin typeface="Verdana" charset="0"/>
              </a:rPr>
              <a:t>Vi må bruke oss selv for å bli oss selv</a:t>
            </a:r>
          </a:p>
          <a:p>
            <a:r>
              <a:rPr lang="nb-NO" sz="2000" dirty="0">
                <a:latin typeface="Verdana" charset="0"/>
              </a:rPr>
              <a:t>Depresjon oppstår mellom påbudet om selvrealisering og identitetshavariet i </a:t>
            </a:r>
            <a:r>
              <a:rPr lang="nb-NO" sz="2000" dirty="0" smtClean="0">
                <a:latin typeface="Verdana" charset="0"/>
              </a:rPr>
              <a:t>og </a:t>
            </a:r>
            <a:r>
              <a:rPr lang="nb-NO" sz="2000" dirty="0">
                <a:latin typeface="Verdana" charset="0"/>
              </a:rPr>
              <a:t>måtte dra seg selv opp etter håret (</a:t>
            </a:r>
            <a:r>
              <a:rPr lang="nb-NO" sz="2000" dirty="0" err="1">
                <a:latin typeface="Verdana" charset="0"/>
              </a:rPr>
              <a:t>Ibid</a:t>
            </a:r>
            <a:r>
              <a:rPr lang="nb-NO" sz="2000" dirty="0">
                <a:latin typeface="Verdana" charset="0"/>
              </a:rPr>
              <a:t>).</a:t>
            </a:r>
          </a:p>
          <a:p>
            <a:r>
              <a:rPr lang="nb-NO" sz="2000" dirty="0">
                <a:latin typeface="Verdana" charset="0"/>
              </a:rPr>
              <a:t>Vi kan ikke bruke oss selv for å bli oss selv (</a:t>
            </a:r>
            <a:r>
              <a:rPr lang="nb-NO" sz="2000" dirty="0" err="1">
                <a:latin typeface="Verdana" charset="0"/>
              </a:rPr>
              <a:t>Dufour</a:t>
            </a:r>
            <a:r>
              <a:rPr lang="nb-NO" sz="2000" dirty="0">
                <a:latin typeface="Verdana" charset="0"/>
              </a:rPr>
              <a:t>).</a:t>
            </a:r>
          </a:p>
          <a:p>
            <a:r>
              <a:rPr lang="nb-NO" sz="2000" dirty="0">
                <a:latin typeface="Verdana" charset="0"/>
              </a:rPr>
              <a:t>Depresjon er derfor ingen sykdom men en tilstand frembrakt av et totalitært samfunnssystem som </a:t>
            </a:r>
            <a:r>
              <a:rPr lang="nb-NO" sz="2000" dirty="0" smtClean="0">
                <a:latin typeface="Verdana" charset="0"/>
              </a:rPr>
              <a:t>sammenstiller egoisme med frihet og originalitet.</a:t>
            </a:r>
            <a:endParaRPr lang="nb-NO" sz="2000" dirty="0">
              <a:latin typeface="Verdana" charset="0"/>
            </a:endParaRPr>
          </a:p>
        </p:txBody>
      </p:sp>
      <p:pic>
        <p:nvPicPr>
          <p:cNvPr id="47107" name="Content Placeholder 4" descr="depresjon.jpg"/>
          <p:cNvPicPr>
            <a:picLocks noGrp="1" noChangeAspect="1"/>
          </p:cNvPicPr>
          <p:nvPr>
            <p:ph sz="half" idx="2"/>
          </p:nvPr>
        </p:nvPicPr>
        <p:blipFill>
          <a:blip r:embed="rId2">
            <a:extLst>
              <a:ext uri="{28A0092B-C50C-407E-A947-70E740481C1C}">
                <a14:useLocalDpi xmlns:a14="http://schemas.microsoft.com/office/drawing/2010/main" val="0"/>
              </a:ext>
            </a:extLst>
          </a:blip>
          <a:srcRect l="23296" r="23296"/>
          <a:stretch>
            <a:fillRect/>
          </a:stretch>
        </p:blipFill>
        <p:spPr>
          <a:xfrm>
            <a:off x="6227763" y="1671638"/>
            <a:ext cx="2406650" cy="2536825"/>
          </a:xfrm>
        </p:spPr>
      </p:pic>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42913487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tel 1"/>
          <p:cNvSpPr>
            <a:spLocks noGrp="1"/>
          </p:cNvSpPr>
          <p:nvPr>
            <p:ph type="title"/>
          </p:nvPr>
        </p:nvSpPr>
        <p:spPr/>
        <p:txBody>
          <a:bodyPr/>
          <a:lstStyle/>
          <a:p>
            <a:r>
              <a:rPr lang="nb-NO">
                <a:latin typeface="Verdana" charset="0"/>
              </a:rPr>
              <a:t>Offentlig versus det private</a:t>
            </a:r>
            <a:endParaRPr lang="en-US">
              <a:latin typeface="Verdana" charset="0"/>
            </a:endParaRPr>
          </a:p>
        </p:txBody>
      </p:sp>
      <p:sp>
        <p:nvSpPr>
          <p:cNvPr id="45058" name="Plassholder for innhold 2" descr="Rectangle: Click to edit Master text styles&#10;Second level&#10;Third level&#10;Fourth level&#10;Fifth level"/>
          <p:cNvSpPr>
            <a:spLocks noGrp="1"/>
          </p:cNvSpPr>
          <p:nvPr>
            <p:ph idx="1"/>
          </p:nvPr>
        </p:nvSpPr>
        <p:spPr>
          <a:xfrm>
            <a:off x="990600" y="1671638"/>
            <a:ext cx="7724775" cy="3400425"/>
          </a:xfrm>
        </p:spPr>
        <p:txBody>
          <a:bodyPr/>
          <a:lstStyle/>
          <a:p>
            <a:r>
              <a:rPr lang="nb-NO" sz="1800" b="1" dirty="0">
                <a:latin typeface="Verdana" charset="0"/>
              </a:rPr>
              <a:t>Før: </a:t>
            </a:r>
            <a:r>
              <a:rPr lang="nb-NO" sz="1800" dirty="0">
                <a:latin typeface="Verdana" charset="0"/>
              </a:rPr>
              <a:t>Skille mellom det offentlige rom og det som angikk det private</a:t>
            </a:r>
          </a:p>
          <a:p>
            <a:r>
              <a:rPr lang="nb-NO" sz="1800" b="1" dirty="0">
                <a:latin typeface="Verdana" charset="0"/>
              </a:rPr>
              <a:t>Nå: </a:t>
            </a:r>
            <a:r>
              <a:rPr lang="nb-NO" sz="1800" dirty="0">
                <a:latin typeface="Verdana" charset="0"/>
              </a:rPr>
              <a:t>Du må være privat i det offentlige for å lykkes sosialt. Ingen ting er helt privat mer!</a:t>
            </a:r>
          </a:p>
          <a:p>
            <a:r>
              <a:rPr lang="nb-NO" sz="1800" dirty="0">
                <a:latin typeface="Verdana" charset="0"/>
              </a:rPr>
              <a:t>Vi bruker intimitet til å knytte relasjoner til hverandre. Når du tilbys intimitet blir du inkludert</a:t>
            </a:r>
          </a:p>
          <a:p>
            <a:r>
              <a:rPr lang="nb-NO" sz="1800" dirty="0">
                <a:latin typeface="Verdana" charset="0"/>
              </a:rPr>
              <a:t>Intimitet er tegn på sterke relasjoner, men når man </a:t>
            </a:r>
            <a:r>
              <a:rPr lang="nb-NO" sz="1800" dirty="0" err="1">
                <a:latin typeface="Verdana" charset="0"/>
              </a:rPr>
              <a:t>f.eks</a:t>
            </a:r>
            <a:r>
              <a:rPr lang="nb-NO" sz="1800" dirty="0">
                <a:latin typeface="Verdana" charset="0"/>
              </a:rPr>
              <a:t> er intim på nettet er det heller snakk om en </a:t>
            </a:r>
            <a:r>
              <a:rPr lang="nb-NO" sz="1800" dirty="0" err="1">
                <a:latin typeface="Verdana" charset="0"/>
              </a:rPr>
              <a:t>kvasi</a:t>
            </a:r>
            <a:r>
              <a:rPr lang="nb-NO" sz="1800" dirty="0">
                <a:latin typeface="Verdana" charset="0"/>
              </a:rPr>
              <a:t> intimitet!</a:t>
            </a:r>
          </a:p>
          <a:p>
            <a:r>
              <a:rPr lang="nb-NO" sz="1800" b="1" dirty="0">
                <a:latin typeface="Verdana" charset="0"/>
              </a:rPr>
              <a:t>Før: </a:t>
            </a:r>
            <a:r>
              <a:rPr lang="nb-NO" sz="1800" dirty="0">
                <a:latin typeface="Verdana" charset="0"/>
              </a:rPr>
              <a:t>Redsel for at det offentlige blander seg inn i privatsfæren.</a:t>
            </a:r>
          </a:p>
          <a:p>
            <a:r>
              <a:rPr lang="nb-NO" sz="1800" b="1" dirty="0">
                <a:latin typeface="Verdana" charset="0"/>
              </a:rPr>
              <a:t>Nå: </a:t>
            </a:r>
            <a:r>
              <a:rPr lang="nb-NO" sz="1800" dirty="0">
                <a:latin typeface="Verdana" charset="0"/>
              </a:rPr>
              <a:t>Det private og intime innvandrer det offentlige rom</a:t>
            </a:r>
          </a:p>
          <a:p>
            <a:endParaRPr lang="en-US" dirty="0">
              <a:latin typeface="Verdana" charset="0"/>
            </a:endParaRPr>
          </a:p>
        </p:txBody>
      </p:sp>
      <p:pic>
        <p:nvPicPr>
          <p:cNvPr id="45059" name="Bilde 5" descr="Big_Brothe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8850" y="4963692"/>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Bilde 6" descr="big broth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4503" y="5219701"/>
            <a:ext cx="8334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Bilde 7" descr="priva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4927" y="5500688"/>
            <a:ext cx="13573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0155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tel 1"/>
          <p:cNvSpPr>
            <a:spLocks noGrp="1"/>
          </p:cNvSpPr>
          <p:nvPr>
            <p:ph type="title"/>
          </p:nvPr>
        </p:nvSpPr>
        <p:spPr/>
        <p:txBody>
          <a:bodyPr>
            <a:normAutofit/>
          </a:bodyPr>
          <a:lstStyle/>
          <a:p>
            <a:r>
              <a:rPr lang="nb-NO">
                <a:latin typeface="Verdana" charset="0"/>
              </a:rPr>
              <a:t>Hvordan vet jeg at jeg lykkes?</a:t>
            </a:r>
            <a:endParaRPr lang="en-US">
              <a:latin typeface="Verdana" charset="0"/>
            </a:endParaRPr>
          </a:p>
        </p:txBody>
      </p:sp>
      <p:sp>
        <p:nvSpPr>
          <p:cNvPr id="47106" name="Plassholder for innhold 2" descr="Rectangle: Click to edit Master text styles&#10;Second level&#10;Third level&#10;Fourth level&#10;Fifth level"/>
          <p:cNvSpPr>
            <a:spLocks noGrp="1"/>
          </p:cNvSpPr>
          <p:nvPr>
            <p:ph idx="1"/>
          </p:nvPr>
        </p:nvSpPr>
        <p:spPr>
          <a:xfrm>
            <a:off x="1042988" y="1773238"/>
            <a:ext cx="4295775" cy="3949700"/>
          </a:xfrm>
        </p:spPr>
        <p:txBody>
          <a:bodyPr/>
          <a:lstStyle/>
          <a:p>
            <a:r>
              <a:rPr lang="nb-NO" sz="1800">
                <a:latin typeface="Verdana" charset="0"/>
              </a:rPr>
              <a:t>Vi blir selvopptatte og mangler ideer som er større en oss selv?</a:t>
            </a:r>
          </a:p>
          <a:p>
            <a:r>
              <a:rPr lang="nb-NO" sz="1800">
                <a:latin typeface="Verdana" charset="0"/>
              </a:rPr>
              <a:t>Vi trer ikke lenger frem som individer med forskjellig typer meninger. Det å ha sterke meninger kan i dag være tabu.</a:t>
            </a:r>
          </a:p>
          <a:p>
            <a:r>
              <a:rPr lang="nb-NO" sz="1800">
                <a:latin typeface="Verdana" charset="0"/>
              </a:rPr>
              <a:t>Spørsmål om politikk, religion, liv &amp; død osv. erstattes av spørsmål om livsstil, individualisme og privatsfærens banaliteter</a:t>
            </a:r>
          </a:p>
        </p:txBody>
      </p:sp>
      <p:pic>
        <p:nvPicPr>
          <p:cNvPr id="47107" name="Bilde 4" descr="lovemysel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1928813"/>
            <a:ext cx="26114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Bilde 4" descr="KICK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5867400" y="2276475"/>
            <a:ext cx="2967038" cy="2159000"/>
          </a:xfrm>
        </p:spPr>
        <p:txBody>
          <a:bodyPr>
            <a:normAutofit fontScale="90000"/>
          </a:bodyPr>
          <a:lstStyle/>
          <a:p>
            <a:pPr>
              <a:defRPr/>
            </a:pPr>
            <a:r>
              <a:rPr lang="nb-NO" b="1" dirty="0">
                <a:effectLst>
                  <a:outerShdw blurRad="38100" dist="38100" dir="2700000" algn="tl">
                    <a:srgbClr val="DDDDDD"/>
                  </a:outerShdw>
                </a:effectLst>
                <a:latin typeface="Courier New" charset="0"/>
                <a:cs typeface="+mj-cs"/>
              </a:rPr>
              <a:t>Hvem er dagens </a:t>
            </a:r>
            <a:r>
              <a:rPr lang="nb-NO" b="1" dirty="0" smtClean="0">
                <a:effectLst>
                  <a:outerShdw blurRad="38100" dist="38100" dir="2700000" algn="tl">
                    <a:srgbClr val="DDDDDD"/>
                  </a:outerShdw>
                </a:effectLst>
                <a:latin typeface="Courier New" charset="0"/>
                <a:cs typeface="+mj-cs"/>
              </a:rPr>
              <a:t>Barn/unge</a:t>
            </a:r>
            <a:r>
              <a:rPr lang="nb-NO" b="1" dirty="0">
                <a:effectLst>
                  <a:outerShdw blurRad="38100" dist="38100" dir="2700000" algn="tl">
                    <a:srgbClr val="DDDDDD"/>
                  </a:outerShdw>
                </a:effectLst>
                <a:latin typeface="Courier New" charset="0"/>
                <a:cs typeface="+mj-cs"/>
              </a:rPr>
              <a:t>?</a:t>
            </a:r>
            <a:r>
              <a:rPr lang="nb-NO" dirty="0">
                <a:latin typeface="Verdana" charset="0"/>
                <a:cs typeface="+mj-cs"/>
              </a:rPr>
              <a:t/>
            </a:r>
            <a:br>
              <a:rPr lang="nb-NO" dirty="0">
                <a:latin typeface="Verdana" charset="0"/>
                <a:cs typeface="+mj-cs"/>
              </a:rPr>
            </a:br>
            <a:r>
              <a:rPr lang="nb-NO" sz="1400" b="1" dirty="0">
                <a:latin typeface="Courier New" charset="0"/>
                <a:cs typeface="+mj-cs"/>
              </a:rPr>
              <a:t/>
            </a:r>
            <a:br>
              <a:rPr lang="nb-NO" sz="1400" b="1" dirty="0">
                <a:latin typeface="Courier New" charset="0"/>
                <a:cs typeface="+mj-cs"/>
              </a:rPr>
            </a:br>
            <a:r>
              <a:rPr lang="nb-NO" sz="1400" b="1" dirty="0">
                <a:latin typeface="Courier New" charset="0"/>
                <a:cs typeface="+mj-cs"/>
              </a:rPr>
              <a:t> “Curlingforeldre gjør alt for å koste rent foran sine barn slik at de raskt, lett og smertefritt skal ta seg fram i livet. Men prisen er høy: Vi får foreldre som ikke klarer å sette grenser og barn som verken viser respekt for voksne eller andre barn.”</a:t>
            </a:r>
            <a:endParaRPr lang="en-US" sz="1400" b="1" dirty="0">
              <a:latin typeface="Courier New" charset="0"/>
              <a:cs typeface="+mj-cs"/>
            </a:endParaRPr>
          </a:p>
        </p:txBody>
      </p:sp>
      <p:pic>
        <p:nvPicPr>
          <p:cNvPr id="51203" name="Plassholder for innhold 7" descr="servicebarnx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2275" y="692150"/>
            <a:ext cx="3284538" cy="2979738"/>
          </a:xfrm>
        </p:spPr>
      </p:pic>
      <p:sp>
        <p:nvSpPr>
          <p:cNvPr id="22531" name="TekstSylinder 4"/>
          <p:cNvSpPr txBox="1">
            <a:spLocks noChangeArrowheads="1"/>
          </p:cNvSpPr>
          <p:nvPr/>
        </p:nvSpPr>
        <p:spPr bwMode="auto">
          <a:xfrm>
            <a:off x="1476375" y="3716338"/>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defRPr/>
            </a:pPr>
            <a:r>
              <a:rPr lang="nb-NO" b="1" smtClean="0">
                <a:effectLst>
                  <a:outerShdw blurRad="38100" dist="38100" dir="2700000" algn="tl">
                    <a:srgbClr val="DDDDDD"/>
                  </a:outerShdw>
                </a:effectLst>
                <a:latin typeface="Courier New" charset="0"/>
                <a:cs typeface="+mn-cs"/>
              </a:rPr>
              <a:t>Servicebarn/unge?</a:t>
            </a:r>
          </a:p>
        </p:txBody>
      </p:sp>
      <p:pic>
        <p:nvPicPr>
          <p:cNvPr id="51204" name="Bilde 4" descr="KICK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6226821"/>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tel 1"/>
          <p:cNvSpPr>
            <a:spLocks noGrp="1"/>
          </p:cNvSpPr>
          <p:nvPr>
            <p:ph type="title"/>
          </p:nvPr>
        </p:nvSpPr>
        <p:spPr/>
        <p:txBody>
          <a:bodyPr/>
          <a:lstStyle/>
          <a:p>
            <a:r>
              <a:rPr lang="nb-NO">
                <a:latin typeface="Verdana" charset="0"/>
              </a:rPr>
              <a:t>Selvkontroll</a:t>
            </a:r>
          </a:p>
        </p:txBody>
      </p:sp>
      <p:sp>
        <p:nvSpPr>
          <p:cNvPr id="53250" name="Plassholder for innhold 2" descr="Rectangle: Click to edit Master text styles&#10;Second level&#10;Third level&#10;Fourth level&#10;Fifth level"/>
          <p:cNvSpPr>
            <a:spLocks noGrp="1"/>
          </p:cNvSpPr>
          <p:nvPr>
            <p:ph idx="1"/>
          </p:nvPr>
        </p:nvSpPr>
        <p:spPr/>
        <p:txBody>
          <a:bodyPr/>
          <a:lstStyle/>
          <a:p>
            <a:r>
              <a:rPr lang="nb-NO" sz="2400">
                <a:latin typeface="Verdana" charset="0"/>
              </a:rPr>
              <a:t>Makt – maktesløshet</a:t>
            </a:r>
          </a:p>
          <a:p>
            <a:r>
              <a:rPr lang="nb-NO" sz="2400">
                <a:latin typeface="Verdana" charset="0"/>
              </a:rPr>
              <a:t>Hvordan sørge for at barn/unge utvikler selvkontroll og selvstendighet?</a:t>
            </a:r>
          </a:p>
          <a:p>
            <a:r>
              <a:rPr lang="nb-NO" sz="2400">
                <a:latin typeface="Verdana" charset="0"/>
              </a:rPr>
              <a:t>Hvordan forvalte den enorme friheten og alle valgene i vår tid uten selvkontroll.</a:t>
            </a:r>
          </a:p>
          <a:p>
            <a:r>
              <a:rPr lang="nb-NO" sz="2400">
                <a:latin typeface="Verdana" charset="0"/>
              </a:rPr>
              <a:t>Marshmallow eksperimentet</a:t>
            </a:r>
          </a:p>
          <a:p>
            <a:endParaRPr lang="nb-NO">
              <a:latin typeface="Verdana" charset="0"/>
            </a:endParaRPr>
          </a:p>
        </p:txBody>
      </p:sp>
      <p:pic>
        <p:nvPicPr>
          <p:cNvPr id="53251" name="Bilde 3" descr="KICK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971550" y="0"/>
            <a:ext cx="7620000" cy="1143000"/>
          </a:xfrm>
        </p:spPr>
        <p:txBody>
          <a:bodyPr>
            <a:normAutofit/>
          </a:bodyPr>
          <a:lstStyle/>
          <a:p>
            <a:r>
              <a:rPr lang="nb-NO">
                <a:latin typeface="Verdana" charset="0"/>
              </a:rPr>
              <a:t>Det</a:t>
            </a:r>
            <a:r>
              <a:rPr lang="en-US">
                <a:latin typeface="Verdana" charset="0"/>
              </a:rPr>
              <a:t> </a:t>
            </a:r>
            <a:r>
              <a:rPr lang="nb-NO">
                <a:latin typeface="Verdana" charset="0"/>
              </a:rPr>
              <a:t>tradisjonelle samfunnet</a:t>
            </a:r>
          </a:p>
        </p:txBody>
      </p:sp>
      <p:sp>
        <p:nvSpPr>
          <p:cNvPr id="7170" name="Rectangle 3" descr="Rectangle: Click to edit Master text styles&#10;Second level&#10;Third level&#10;Fourth level&#10;Fifth level"/>
          <p:cNvSpPr>
            <a:spLocks noGrp="1" noChangeArrowheads="1"/>
          </p:cNvSpPr>
          <p:nvPr>
            <p:ph idx="1"/>
          </p:nvPr>
        </p:nvSpPr>
        <p:spPr>
          <a:xfrm>
            <a:off x="395288" y="1268413"/>
            <a:ext cx="5688012" cy="5040312"/>
          </a:xfrm>
        </p:spPr>
        <p:txBody>
          <a:bodyPr/>
          <a:lstStyle/>
          <a:p>
            <a:pPr>
              <a:lnSpc>
                <a:spcPct val="80000"/>
              </a:lnSpc>
            </a:pPr>
            <a:r>
              <a:rPr lang="nb-NO" sz="2000">
                <a:latin typeface="Verdana" charset="0"/>
              </a:rPr>
              <a:t>Som medlem i det tradisjonelle samfunnet ble hver enkelt tildelt en fast og stabil identitet.</a:t>
            </a:r>
          </a:p>
          <a:p>
            <a:pPr>
              <a:lnSpc>
                <a:spcPct val="80000"/>
              </a:lnSpc>
            </a:pPr>
            <a:endParaRPr lang="nb-NO" sz="2000">
              <a:latin typeface="Verdana" charset="0"/>
            </a:endParaRPr>
          </a:p>
          <a:p>
            <a:pPr>
              <a:lnSpc>
                <a:spcPct val="80000"/>
              </a:lnSpc>
            </a:pPr>
            <a:endParaRPr lang="nb-NO" sz="2000">
              <a:latin typeface="Verdana" charset="0"/>
            </a:endParaRPr>
          </a:p>
          <a:p>
            <a:pPr>
              <a:lnSpc>
                <a:spcPct val="80000"/>
              </a:lnSpc>
            </a:pPr>
            <a:endParaRPr lang="nb-NO" sz="2000">
              <a:latin typeface="Verdana" charset="0"/>
            </a:endParaRPr>
          </a:p>
          <a:p>
            <a:pPr>
              <a:lnSpc>
                <a:spcPct val="80000"/>
              </a:lnSpc>
            </a:pPr>
            <a:endParaRPr lang="nb-NO" sz="2000">
              <a:latin typeface="Verdana" charset="0"/>
            </a:endParaRPr>
          </a:p>
          <a:p>
            <a:pPr>
              <a:lnSpc>
                <a:spcPct val="80000"/>
              </a:lnSpc>
            </a:pPr>
            <a:endParaRPr lang="nb-NO" sz="2000">
              <a:latin typeface="Verdana" charset="0"/>
            </a:endParaRPr>
          </a:p>
          <a:p>
            <a:pPr>
              <a:lnSpc>
                <a:spcPct val="80000"/>
              </a:lnSpc>
            </a:pPr>
            <a:endParaRPr lang="nb-NO" sz="2000">
              <a:latin typeface="Verdana" charset="0"/>
            </a:endParaRPr>
          </a:p>
          <a:p>
            <a:pPr>
              <a:lnSpc>
                <a:spcPct val="80000"/>
              </a:lnSpc>
            </a:pPr>
            <a:endParaRPr lang="nb-NO" sz="2000">
              <a:latin typeface="Verdana" charset="0"/>
            </a:endParaRPr>
          </a:p>
          <a:p>
            <a:pPr>
              <a:lnSpc>
                <a:spcPct val="80000"/>
              </a:lnSpc>
            </a:pPr>
            <a:endParaRPr lang="nb-NO" sz="2000">
              <a:latin typeface="Verdana" charset="0"/>
            </a:endParaRPr>
          </a:p>
          <a:p>
            <a:pPr>
              <a:lnSpc>
                <a:spcPct val="80000"/>
              </a:lnSpc>
            </a:pPr>
            <a:r>
              <a:rPr lang="nb-NO" sz="2000">
                <a:latin typeface="Verdana" charset="0"/>
              </a:rPr>
              <a:t>Du behøvde ikke å være den samme hele livet, men livsløpet var staket ut allerede fra fødselen av på forutsigbart vis.</a:t>
            </a:r>
          </a:p>
        </p:txBody>
      </p:sp>
      <p:pic>
        <p:nvPicPr>
          <p:cNvPr id="7171" name="Picture 4" descr="husmen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88" y="1196975"/>
            <a:ext cx="20732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husme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573463"/>
            <a:ext cx="21018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husmannsp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205038"/>
            <a:ext cx="2808288"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Bilde 6" descr="KICK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b-NO">
                <a:latin typeface="Verdana" charset="0"/>
              </a:rPr>
              <a:t>Tydelige voksne</a:t>
            </a:r>
          </a:p>
        </p:txBody>
      </p:sp>
      <p:sp>
        <p:nvSpPr>
          <p:cNvPr id="18435"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nb-NO" sz="2400">
                <a:latin typeface="Verdana" charset="0"/>
              </a:rPr>
              <a:t>Gamledager:</a:t>
            </a:r>
          </a:p>
          <a:p>
            <a:pPr lvl="1" eaLnBrk="1" hangingPunct="1">
              <a:lnSpc>
                <a:spcPct val="80000"/>
              </a:lnSpc>
            </a:pPr>
            <a:r>
              <a:rPr lang="nb-NO" sz="2000">
                <a:latin typeface="Verdana" charset="0"/>
              </a:rPr>
              <a:t>Autoritære voksne og kuede barn</a:t>
            </a:r>
          </a:p>
          <a:p>
            <a:pPr lvl="1" eaLnBrk="1" hangingPunct="1">
              <a:lnSpc>
                <a:spcPct val="80000"/>
              </a:lnSpc>
            </a:pPr>
            <a:r>
              <a:rPr lang="nb-NO" sz="2000">
                <a:latin typeface="Verdana" charset="0"/>
              </a:rPr>
              <a:t>Det undertrykkende og underdanige barnet</a:t>
            </a:r>
          </a:p>
          <a:p>
            <a:pPr lvl="1" eaLnBrk="1" hangingPunct="1">
              <a:lnSpc>
                <a:spcPct val="80000"/>
              </a:lnSpc>
            </a:pPr>
            <a:r>
              <a:rPr lang="nb-NO" sz="2000">
                <a:latin typeface="Verdana" charset="0"/>
              </a:rPr>
              <a:t>Lydighet og den sorte pedagogikken</a:t>
            </a:r>
          </a:p>
          <a:p>
            <a:pPr lvl="2" eaLnBrk="1" hangingPunct="1">
              <a:lnSpc>
                <a:spcPct val="80000"/>
              </a:lnSpc>
            </a:pPr>
            <a:r>
              <a:rPr lang="nb-NO" sz="1800">
                <a:latin typeface="Tahoma" charset="0"/>
              </a:rPr>
              <a:t>Oppdragelse etter Auschwitz</a:t>
            </a:r>
          </a:p>
          <a:p>
            <a:pPr lvl="2" eaLnBrk="1" hangingPunct="1">
              <a:lnSpc>
                <a:spcPct val="80000"/>
              </a:lnSpc>
            </a:pPr>
            <a:endParaRPr lang="nb-NO" sz="1800">
              <a:latin typeface="Tahoma" charset="0"/>
            </a:endParaRPr>
          </a:p>
          <a:p>
            <a:pPr lvl="2" eaLnBrk="1" hangingPunct="1">
              <a:lnSpc>
                <a:spcPct val="80000"/>
              </a:lnSpc>
            </a:pPr>
            <a:endParaRPr lang="nb-NO" sz="1800">
              <a:latin typeface="Tahoma" charset="0"/>
            </a:endParaRPr>
          </a:p>
          <a:p>
            <a:pPr eaLnBrk="1" hangingPunct="1">
              <a:lnSpc>
                <a:spcPct val="80000"/>
              </a:lnSpc>
            </a:pPr>
            <a:r>
              <a:rPr lang="nb-NO" sz="2400">
                <a:latin typeface="Verdana" charset="0"/>
              </a:rPr>
              <a:t>Er oppdragelse det samme som dressur? </a:t>
            </a:r>
          </a:p>
          <a:p>
            <a:pPr eaLnBrk="1" hangingPunct="1">
              <a:lnSpc>
                <a:spcPct val="80000"/>
              </a:lnSpc>
            </a:pPr>
            <a:endParaRPr lang="nb-NO" sz="2400">
              <a:latin typeface="Verdana" charset="0"/>
            </a:endParaRPr>
          </a:p>
          <a:p>
            <a:pPr lvl="1" eaLnBrk="1" hangingPunct="1">
              <a:lnSpc>
                <a:spcPct val="80000"/>
              </a:lnSpc>
            </a:pPr>
            <a:endParaRPr lang="nb-NO" sz="2000">
              <a:latin typeface="Verdana" charset="0"/>
            </a:endParaRPr>
          </a:p>
        </p:txBody>
      </p:sp>
      <p:pic>
        <p:nvPicPr>
          <p:cNvPr id="18436" name="Picture 7" descr="Briskas%20Wilma%20lydig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149725"/>
            <a:ext cx="14906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descr="KICK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5528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nb-NO">
                <a:latin typeface="Verdana" charset="0"/>
              </a:rPr>
              <a:t>Tydelige voksne</a:t>
            </a:r>
          </a:p>
        </p:txBody>
      </p:sp>
      <p:sp>
        <p:nvSpPr>
          <p:cNvPr id="20483" name="Rectangle 3" descr="Rectangle: Click to edit Master text styles&#10;Second level&#10;Third level&#10;Fourth level&#10;Fifth level"/>
          <p:cNvSpPr>
            <a:spLocks noGrp="1" noChangeArrowheads="1"/>
          </p:cNvSpPr>
          <p:nvPr>
            <p:ph type="body" idx="1"/>
          </p:nvPr>
        </p:nvSpPr>
        <p:spPr>
          <a:xfrm>
            <a:off x="971550" y="1412875"/>
            <a:ext cx="7643813" cy="3949700"/>
          </a:xfrm>
        </p:spPr>
        <p:txBody>
          <a:bodyPr/>
          <a:lstStyle/>
          <a:p>
            <a:pPr lvl="1" eaLnBrk="1" hangingPunct="1">
              <a:lnSpc>
                <a:spcPct val="80000"/>
              </a:lnSpc>
            </a:pPr>
            <a:endParaRPr lang="nb-NO" sz="2000">
              <a:latin typeface="Verdana" charset="0"/>
            </a:endParaRPr>
          </a:p>
          <a:p>
            <a:pPr eaLnBrk="1" hangingPunct="1">
              <a:lnSpc>
                <a:spcPct val="80000"/>
              </a:lnSpc>
            </a:pPr>
            <a:r>
              <a:rPr lang="nb-NO" sz="2400">
                <a:latin typeface="Verdana" charset="0"/>
              </a:rPr>
              <a:t>I redselen for å være autoritære voksne har vi mistet vår autoritet?</a:t>
            </a:r>
          </a:p>
          <a:p>
            <a:pPr eaLnBrk="1" hangingPunct="1">
              <a:lnSpc>
                <a:spcPct val="80000"/>
              </a:lnSpc>
            </a:pPr>
            <a:r>
              <a:rPr lang="nb-NO" sz="2400">
                <a:latin typeface="Verdana" charset="0"/>
              </a:rPr>
              <a:t>Hva vil det si å være voksen?</a:t>
            </a:r>
          </a:p>
          <a:p>
            <a:pPr lvl="1" eaLnBrk="1" hangingPunct="1">
              <a:lnSpc>
                <a:spcPct val="80000"/>
              </a:lnSpc>
            </a:pPr>
            <a:r>
              <a:rPr lang="nb-NO" sz="2000">
                <a:latin typeface="Verdana" charset="0"/>
              </a:rPr>
              <a:t>Barne-TV starter kl 18.00 og slutter aldri</a:t>
            </a:r>
          </a:p>
          <a:p>
            <a:pPr eaLnBrk="1" hangingPunct="1">
              <a:lnSpc>
                <a:spcPct val="80000"/>
              </a:lnSpc>
            </a:pPr>
            <a:r>
              <a:rPr lang="nb-NO" sz="2400">
                <a:latin typeface="Verdana" charset="0"/>
              </a:rPr>
              <a:t>Makt versus maktesløshet </a:t>
            </a:r>
          </a:p>
          <a:p>
            <a:pPr eaLnBrk="1" hangingPunct="1">
              <a:lnSpc>
                <a:spcPct val="80000"/>
              </a:lnSpc>
            </a:pPr>
            <a:r>
              <a:rPr lang="nb-NO" sz="2400">
                <a:latin typeface="Verdana" charset="0"/>
              </a:rPr>
              <a:t>Vi må tørre å være </a:t>
            </a:r>
            <a:r>
              <a:rPr lang="nb-NO" sz="2400" b="1">
                <a:solidFill>
                  <a:srgbClr val="FF0000"/>
                </a:solidFill>
                <a:effectLst>
                  <a:outerShdw blurRad="38100" dist="38100" dir="2700000" algn="tl">
                    <a:srgbClr val="DDDDDD"/>
                  </a:outerShdw>
                </a:effectLst>
                <a:latin typeface="Verdana" charset="0"/>
              </a:rPr>
              <a:t>Voksne</a:t>
            </a:r>
          </a:p>
          <a:p>
            <a:pPr lvl="1" eaLnBrk="1" hangingPunct="1">
              <a:lnSpc>
                <a:spcPct val="80000"/>
              </a:lnSpc>
            </a:pPr>
            <a:endParaRPr lang="nb-NO" sz="2000">
              <a:latin typeface="Verdana" charset="0"/>
            </a:endParaRPr>
          </a:p>
          <a:p>
            <a:pPr lvl="1" eaLnBrk="1" hangingPunct="1">
              <a:lnSpc>
                <a:spcPct val="80000"/>
              </a:lnSpc>
            </a:pPr>
            <a:endParaRPr lang="nb-NO" sz="2000">
              <a:latin typeface="Verdana" charset="0"/>
            </a:endParaRPr>
          </a:p>
          <a:p>
            <a:pPr lvl="1" eaLnBrk="1" hangingPunct="1">
              <a:lnSpc>
                <a:spcPct val="80000"/>
              </a:lnSpc>
            </a:pPr>
            <a:endParaRPr lang="nb-NO" sz="2000">
              <a:latin typeface="Verdana" charset="0"/>
            </a:endParaRPr>
          </a:p>
          <a:p>
            <a:pPr lvl="1" eaLnBrk="1" hangingPunct="1">
              <a:lnSpc>
                <a:spcPct val="80000"/>
              </a:lnSpc>
            </a:pPr>
            <a:endParaRPr lang="nb-NO" sz="2000">
              <a:latin typeface="Verdana" charset="0"/>
            </a:endParaRPr>
          </a:p>
        </p:txBody>
      </p:sp>
      <p:pic>
        <p:nvPicPr>
          <p:cNvPr id="4" name="Bilde 4" descr="KICK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16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nb-NO">
              <a:latin typeface="Arail" charset="0"/>
            </a:endParaRPr>
          </a:p>
        </p:txBody>
      </p:sp>
      <p:sp>
        <p:nvSpPr>
          <p:cNvPr id="24578" name="Content Placeholder 2" descr="Rectangle: Click to edit Master text styles&#10;Second level&#10;Third level&#10;Fourth level&#10;Fifth level"/>
          <p:cNvSpPr>
            <a:spLocks noGrp="1"/>
          </p:cNvSpPr>
          <p:nvPr>
            <p:ph idx="1"/>
          </p:nvPr>
        </p:nvSpPr>
        <p:spPr>
          <a:xfrm>
            <a:off x="685800" y="1600200"/>
            <a:ext cx="8001000" cy="3962400"/>
          </a:xfrm>
        </p:spPr>
        <p:txBody>
          <a:bodyPr/>
          <a:lstStyle/>
          <a:p>
            <a:endParaRPr lang="nb-NO">
              <a:latin typeface="Calibri" charset="0"/>
            </a:endParaRPr>
          </a:p>
        </p:txBody>
      </p:sp>
      <p:sp>
        <p:nvSpPr>
          <p:cNvPr id="24579" name="Footer Placeholder 3"/>
          <p:cNvSpPr>
            <a:spLocks noGrp="1"/>
          </p:cNvSpPr>
          <p:nvPr>
            <p:ph type="ftr" sz="quarter" idx="4294967295"/>
          </p:nvPr>
        </p:nvSpPr>
        <p:spPr bwMode="auto">
          <a:xfrm>
            <a:off x="6248400" y="603567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a:t>Mattias Øhra</a:t>
            </a:r>
          </a:p>
        </p:txBody>
      </p:sp>
      <p:sp>
        <p:nvSpPr>
          <p:cNvPr id="24580" name="Slide Number Placeholder 4"/>
          <p:cNvSpPr>
            <a:spLocks noGrp="1"/>
          </p:cNvSpPr>
          <p:nvPr>
            <p:ph type="sldNum" sz="quarter" idx="4294967295"/>
          </p:nvPr>
        </p:nvSpPr>
        <p:spPr bwMode="auto">
          <a:xfrm>
            <a:off x="8305800" y="6035675"/>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73B7F0BF-524F-2C4B-BE70-D60AA415BF69}" type="slidenum">
              <a:rPr lang="nb-NO" sz="800">
                <a:solidFill>
                  <a:srgbClr val="898989"/>
                </a:solidFill>
                <a:latin typeface="Arail" charset="0"/>
              </a:rPr>
              <a:pPr eaLnBrk="1" hangingPunct="1"/>
              <a:t>22</a:t>
            </a:fld>
            <a:endParaRPr lang="nb-NO" sz="800">
              <a:solidFill>
                <a:srgbClr val="898989"/>
              </a:solidFill>
              <a:latin typeface="Arail"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9239250" cy="696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2" name="TextBox 6"/>
          <p:cNvSpPr txBox="1">
            <a:spLocks noChangeArrowheads="1"/>
          </p:cNvSpPr>
          <p:nvPr/>
        </p:nvSpPr>
        <p:spPr bwMode="auto">
          <a:xfrm>
            <a:off x="3924300" y="6124575"/>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200">
                <a:latin typeface="Arial" charset="0"/>
              </a:rPr>
              <a:t>Slemmen 2010:90</a:t>
            </a:r>
          </a:p>
        </p:txBody>
      </p:sp>
      <p:pic>
        <p:nvPicPr>
          <p:cNvPr id="8" name="Picture 7" descr="em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89443">
            <a:off x="462080" y="1683936"/>
            <a:ext cx="3538107" cy="23408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tel 1"/>
          <p:cNvSpPr>
            <a:spLocks noGrp="1"/>
          </p:cNvSpPr>
          <p:nvPr>
            <p:ph type="title"/>
          </p:nvPr>
        </p:nvSpPr>
        <p:spPr/>
        <p:txBody>
          <a:bodyPr/>
          <a:lstStyle/>
          <a:p>
            <a:r>
              <a:rPr lang="nb-NO">
                <a:latin typeface="Arail" charset="0"/>
              </a:rPr>
              <a:t>Tilbakemeldinger:</a:t>
            </a:r>
            <a:endParaRPr lang="en-GB">
              <a:latin typeface="Arail" charset="0"/>
            </a:endParaRPr>
          </a:p>
        </p:txBody>
      </p:sp>
      <p:sp>
        <p:nvSpPr>
          <p:cNvPr id="27650" name="Plassholder for bunntekst 3"/>
          <p:cNvSpPr>
            <a:spLocks noGrp="1"/>
          </p:cNvSpPr>
          <p:nvPr>
            <p:ph type="ftr" sz="quarter" idx="4294967295"/>
          </p:nvPr>
        </p:nvSpPr>
        <p:spPr bwMode="auto">
          <a:xfrm>
            <a:off x="6248400" y="603567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800">
                <a:solidFill>
                  <a:srgbClr val="898989"/>
                </a:solidFill>
                <a:latin typeface="Arail" charset="0"/>
              </a:rPr>
              <a:t>Mattias Øhra</a:t>
            </a:r>
          </a:p>
        </p:txBody>
      </p:sp>
      <p:sp>
        <p:nvSpPr>
          <p:cNvPr id="27651" name="Plassholder for lysbildenummer 4"/>
          <p:cNvSpPr>
            <a:spLocks noGrp="1"/>
          </p:cNvSpPr>
          <p:nvPr>
            <p:ph type="sldNum" sz="quarter" idx="4294967295"/>
          </p:nvPr>
        </p:nvSpPr>
        <p:spPr bwMode="auto">
          <a:xfrm>
            <a:off x="8305800" y="6035675"/>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BC908683-2AEE-044C-8172-DC2A917CFB11}" type="slidenum">
              <a:rPr lang="nb-NO" sz="800">
                <a:solidFill>
                  <a:srgbClr val="898989"/>
                </a:solidFill>
                <a:latin typeface="Arail" charset="0"/>
              </a:rPr>
              <a:pPr eaLnBrk="1" hangingPunct="1"/>
              <a:t>23</a:t>
            </a:fld>
            <a:endParaRPr lang="nb-NO" sz="800">
              <a:solidFill>
                <a:srgbClr val="898989"/>
              </a:solidFill>
              <a:latin typeface="Arail" charset="0"/>
            </a:endParaRPr>
          </a:p>
        </p:txBody>
      </p:sp>
      <p:sp>
        <p:nvSpPr>
          <p:cNvPr id="27652" name="Content Placeholder 1" descr="Rectangle: Click to edit Master text styles&#10;Second level&#10;Third level&#10;Fourth level&#10;Fifth level"/>
          <p:cNvSpPr>
            <a:spLocks noGrp="1"/>
          </p:cNvSpPr>
          <p:nvPr>
            <p:ph idx="1"/>
          </p:nvPr>
        </p:nvSpPr>
        <p:spPr>
          <a:xfrm>
            <a:off x="685800" y="1600200"/>
            <a:ext cx="8001000" cy="3962400"/>
          </a:xfrm>
        </p:spPr>
        <p:txBody>
          <a:bodyPr/>
          <a:lstStyle/>
          <a:p>
            <a:r>
              <a:rPr lang="nb-NO" sz="2400">
                <a:latin typeface="Calibri" charset="0"/>
              </a:rPr>
              <a:t>En god tilbakemelding har </a:t>
            </a:r>
            <a:r>
              <a:rPr lang="nb-NO" sz="2400" b="1">
                <a:latin typeface="Calibri" charset="0"/>
              </a:rPr>
              <a:t>tre</a:t>
            </a:r>
          </a:p>
          <a:p>
            <a:r>
              <a:rPr lang="nb-NO" sz="2400" b="1">
                <a:latin typeface="Calibri" charset="0"/>
              </a:rPr>
              <a:t>hoveddeler</a:t>
            </a:r>
            <a:r>
              <a:rPr lang="nb-NO" sz="2400">
                <a:latin typeface="Calibri" charset="0"/>
              </a:rPr>
              <a:t>, som følger hverandre:</a:t>
            </a:r>
          </a:p>
          <a:p>
            <a:pPr lvl="1"/>
            <a:r>
              <a:rPr lang="nb-NO" sz="2400" b="1">
                <a:solidFill>
                  <a:srgbClr val="FF0000"/>
                </a:solidFill>
                <a:latin typeface="Calibri" charset="0"/>
              </a:rPr>
              <a:t>Oppover melding </a:t>
            </a:r>
            <a:r>
              <a:rPr lang="nb-NO" sz="2400">
                <a:latin typeface="Calibri" charset="0"/>
              </a:rPr>
              <a:t>(</a:t>
            </a:r>
            <a:r>
              <a:rPr lang="nb-NO" sz="2400" i="1">
                <a:latin typeface="Calibri" charset="0"/>
              </a:rPr>
              <a:t>Feed up) </a:t>
            </a:r>
            <a:r>
              <a:rPr lang="nb-NO" sz="2400">
                <a:latin typeface="Calibri" charset="0"/>
              </a:rPr>
              <a:t>– hvor skal jeg? </a:t>
            </a:r>
          </a:p>
          <a:p>
            <a:pPr lvl="2"/>
            <a:r>
              <a:rPr lang="nb-NO" sz="2000">
                <a:latin typeface="Calibri" charset="0"/>
              </a:rPr>
              <a:t>Klargjøring av målet!</a:t>
            </a:r>
          </a:p>
          <a:p>
            <a:pPr lvl="1"/>
            <a:r>
              <a:rPr lang="nb-NO" sz="2400" b="1">
                <a:solidFill>
                  <a:srgbClr val="FF0000"/>
                </a:solidFill>
                <a:latin typeface="Calibri" charset="0"/>
              </a:rPr>
              <a:t>Tilbakemelding</a:t>
            </a:r>
            <a:r>
              <a:rPr lang="nb-NO" sz="2400">
                <a:latin typeface="Calibri" charset="0"/>
              </a:rPr>
              <a:t> (</a:t>
            </a:r>
            <a:r>
              <a:rPr lang="nb-NO" sz="2400" i="1">
                <a:latin typeface="Calibri" charset="0"/>
              </a:rPr>
              <a:t>Feed back</a:t>
            </a:r>
            <a:r>
              <a:rPr lang="nb-NO" sz="2400">
                <a:latin typeface="Calibri" charset="0"/>
              </a:rPr>
              <a:t>) – hvor er jeg? </a:t>
            </a:r>
          </a:p>
          <a:p>
            <a:pPr lvl="2"/>
            <a:r>
              <a:rPr lang="nb-NO" sz="2000">
                <a:latin typeface="Calibri" charset="0"/>
              </a:rPr>
              <a:t>Hvordan står jeg i forhold til målet, hva har jeg prestert til nå?</a:t>
            </a:r>
          </a:p>
          <a:p>
            <a:pPr lvl="1"/>
            <a:r>
              <a:rPr lang="nb-NO" sz="2400" b="1">
                <a:solidFill>
                  <a:srgbClr val="FF0000"/>
                </a:solidFill>
                <a:latin typeface="Calibri" charset="0"/>
              </a:rPr>
              <a:t>Framover melding </a:t>
            </a:r>
            <a:r>
              <a:rPr lang="nb-NO" sz="2400">
                <a:latin typeface="Calibri" charset="0"/>
              </a:rPr>
              <a:t>(Feed forward)</a:t>
            </a:r>
          </a:p>
          <a:p>
            <a:pPr lvl="2"/>
            <a:r>
              <a:rPr lang="nb-NO" sz="2000">
                <a:latin typeface="Calibri" charset="0"/>
              </a:rPr>
              <a:t>Hva trenger jeg å gjøre for å komme meg videre?</a:t>
            </a:r>
          </a:p>
          <a:p>
            <a:endParaRPr lang="nb-NO">
              <a:latin typeface="Calibri" charset="0"/>
            </a:endParaRPr>
          </a:p>
          <a:p>
            <a:endParaRPr lang="nb-NO" sz="2400">
              <a:latin typeface="Calibri" charset="0"/>
            </a:endParaRPr>
          </a:p>
        </p:txBody>
      </p:sp>
      <p:pic>
        <p:nvPicPr>
          <p:cNvPr id="6" name="Picture 5" descr="Pippi-Langstrompe_700320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1078">
            <a:off x="5887517" y="578848"/>
            <a:ext cx="2986270" cy="16775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nb-NO">
                <a:latin typeface="Arail" charset="0"/>
              </a:rPr>
              <a:t>Tilbakemeldinger:</a:t>
            </a:r>
          </a:p>
        </p:txBody>
      </p:sp>
      <p:sp>
        <p:nvSpPr>
          <p:cNvPr id="28674" name="Content Placeholder 2" descr="Rectangle: Click to edit Master text styles&#10;Second level&#10;Third level&#10;Fourth level&#10;Fifth level"/>
          <p:cNvSpPr>
            <a:spLocks noGrp="1"/>
          </p:cNvSpPr>
          <p:nvPr>
            <p:ph idx="1"/>
          </p:nvPr>
        </p:nvSpPr>
        <p:spPr>
          <a:xfrm>
            <a:off x="685800" y="1446213"/>
            <a:ext cx="5038725" cy="3962400"/>
          </a:xfrm>
        </p:spPr>
        <p:txBody>
          <a:bodyPr/>
          <a:lstStyle/>
          <a:p>
            <a:pPr marL="514350" indent="-514350">
              <a:buFont typeface="Calibri" charset="0"/>
              <a:buAutoNum type="arabicPeriod"/>
            </a:pPr>
            <a:r>
              <a:rPr lang="nb-NO" sz="2400">
                <a:latin typeface="Calibri" charset="0"/>
              </a:rPr>
              <a:t>Den enkelte elev må få vite hva en god prestasjon er</a:t>
            </a:r>
            <a:br>
              <a:rPr lang="nb-NO" sz="2400">
                <a:latin typeface="Calibri" charset="0"/>
              </a:rPr>
            </a:br>
            <a:endParaRPr lang="nb-NO" sz="2400">
              <a:latin typeface="Calibri" charset="0"/>
            </a:endParaRPr>
          </a:p>
          <a:p>
            <a:pPr marL="514350" indent="-514350">
              <a:buFont typeface="Calibri" charset="0"/>
              <a:buAutoNum type="arabicPeriod"/>
            </a:pPr>
            <a:r>
              <a:rPr lang="nb-NO" sz="2400">
                <a:latin typeface="Calibri" charset="0"/>
              </a:rPr>
              <a:t>Den enkelte elev må få vite hvordan egen prestasjon samsvarer med mål og kriterier</a:t>
            </a:r>
            <a:br>
              <a:rPr lang="nb-NO" sz="2400">
                <a:latin typeface="Calibri" charset="0"/>
              </a:rPr>
            </a:br>
            <a:endParaRPr lang="nb-NO" sz="2400">
              <a:latin typeface="Calibri" charset="0"/>
            </a:endParaRPr>
          </a:p>
          <a:p>
            <a:pPr marL="514350" indent="-514350">
              <a:buFont typeface="Calibri" charset="0"/>
              <a:buAutoNum type="arabicPeriod"/>
            </a:pPr>
            <a:r>
              <a:rPr lang="nb-NO" sz="2400">
                <a:latin typeface="Calibri" charset="0"/>
              </a:rPr>
              <a:t>Den enkelte elev må vite hva hun skal gjøre for å tette gapet mellom prestasjon og mål.</a:t>
            </a:r>
          </a:p>
        </p:txBody>
      </p:sp>
      <p:sp>
        <p:nvSpPr>
          <p:cNvPr id="28675" name="Footer Placeholder 3"/>
          <p:cNvSpPr>
            <a:spLocks noGrp="1"/>
          </p:cNvSpPr>
          <p:nvPr>
            <p:ph type="ftr" sz="quarter" idx="4294967295"/>
          </p:nvPr>
        </p:nvSpPr>
        <p:spPr bwMode="auto">
          <a:xfrm>
            <a:off x="6248400" y="603567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a:t>Mattias Øhra</a:t>
            </a:r>
          </a:p>
        </p:txBody>
      </p:sp>
      <p:sp>
        <p:nvSpPr>
          <p:cNvPr id="28676" name="Slide Number Placeholder 4"/>
          <p:cNvSpPr>
            <a:spLocks noGrp="1"/>
          </p:cNvSpPr>
          <p:nvPr>
            <p:ph type="sldNum" sz="quarter" idx="4294967295"/>
          </p:nvPr>
        </p:nvSpPr>
        <p:spPr bwMode="auto">
          <a:xfrm>
            <a:off x="8305800" y="6035675"/>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2BE7617E-AC6A-AD4D-8EF3-EA3C83C19E68}" type="slidenum">
              <a:rPr lang="nb-NO" sz="800">
                <a:solidFill>
                  <a:srgbClr val="898989"/>
                </a:solidFill>
                <a:latin typeface="Arail" charset="0"/>
              </a:rPr>
              <a:pPr eaLnBrk="1" hangingPunct="1"/>
              <a:t>24</a:t>
            </a:fld>
            <a:endParaRPr lang="nb-NO" sz="800">
              <a:solidFill>
                <a:srgbClr val="898989"/>
              </a:solidFill>
              <a:latin typeface="Arail" charset="0"/>
            </a:endParaRPr>
          </a:p>
        </p:txBody>
      </p:sp>
      <p:sp>
        <p:nvSpPr>
          <p:cNvPr id="2" name="TextBox 1"/>
          <p:cNvSpPr txBox="1"/>
          <p:nvPr/>
        </p:nvSpPr>
        <p:spPr>
          <a:xfrm>
            <a:off x="6086475" y="3141663"/>
            <a:ext cx="2447925" cy="2554287"/>
          </a:xfrm>
          <a:prstGeom prst="rect">
            <a:avLst/>
          </a:prstGeom>
          <a:noFill/>
        </p:spPr>
        <p:txBody>
          <a:bodyPr>
            <a:spAutoFit/>
          </a:bodyPr>
          <a:lstStyle/>
          <a:p>
            <a:pPr>
              <a:defRPr/>
            </a:pPr>
            <a:r>
              <a:rPr lang="nb-NO" sz="2000" dirty="0">
                <a:solidFill>
                  <a:schemeClr val="bg1">
                    <a:lumMod val="50000"/>
                  </a:schemeClr>
                </a:solidFill>
              </a:rPr>
              <a:t>Det å være konkret på hva elevene skal gjøre for å bli bedre er den mest utfordrende oppgaven for lærere!</a:t>
            </a:r>
          </a:p>
          <a:p>
            <a:pPr>
              <a:defRPr/>
            </a:pPr>
            <a:endParaRPr lang="nb-NO" sz="2000" b="1" dirty="0">
              <a:solidFill>
                <a:srgbClr val="FF0000"/>
              </a:solidFill>
            </a:endParaRPr>
          </a:p>
        </p:txBody>
      </p:sp>
      <p:pic>
        <p:nvPicPr>
          <p:cNvPr id="28678" name="Picture 2" descr="karakter-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6475" y="1441450"/>
            <a:ext cx="230187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tel 1"/>
          <p:cNvSpPr>
            <a:spLocks noGrp="1"/>
          </p:cNvSpPr>
          <p:nvPr>
            <p:ph type="title"/>
          </p:nvPr>
        </p:nvSpPr>
        <p:spPr/>
        <p:txBody>
          <a:bodyPr/>
          <a:lstStyle/>
          <a:p>
            <a:r>
              <a:rPr lang="nb-NO">
                <a:latin typeface="Arail" charset="0"/>
              </a:rPr>
              <a:t>Tilbakemeldinger:</a:t>
            </a:r>
            <a:endParaRPr lang="en-GB">
              <a:latin typeface="Arail" charset="0"/>
            </a:endParaRPr>
          </a:p>
        </p:txBody>
      </p:sp>
      <p:sp>
        <p:nvSpPr>
          <p:cNvPr id="29698" name="Plassholder for bunntekst 3"/>
          <p:cNvSpPr>
            <a:spLocks noGrp="1"/>
          </p:cNvSpPr>
          <p:nvPr>
            <p:ph type="ftr" sz="quarter" idx="4294967295"/>
          </p:nvPr>
        </p:nvSpPr>
        <p:spPr bwMode="auto">
          <a:xfrm>
            <a:off x="6248400" y="603567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800">
                <a:solidFill>
                  <a:srgbClr val="898989"/>
                </a:solidFill>
                <a:latin typeface="Arail" charset="0"/>
              </a:rPr>
              <a:t>Mattias Øhra</a:t>
            </a:r>
          </a:p>
        </p:txBody>
      </p:sp>
      <p:sp>
        <p:nvSpPr>
          <p:cNvPr id="29699" name="Plassholder for lysbildenummer 4"/>
          <p:cNvSpPr>
            <a:spLocks noGrp="1"/>
          </p:cNvSpPr>
          <p:nvPr>
            <p:ph type="sldNum" sz="quarter" idx="4294967295"/>
          </p:nvPr>
        </p:nvSpPr>
        <p:spPr bwMode="auto">
          <a:xfrm>
            <a:off x="8305800" y="6035675"/>
            <a:ext cx="381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FF646867-6DBB-CE47-B566-94638D398B7C}" type="slidenum">
              <a:rPr lang="nb-NO" sz="800">
                <a:solidFill>
                  <a:srgbClr val="898989"/>
                </a:solidFill>
                <a:latin typeface="Arail" charset="0"/>
              </a:rPr>
              <a:pPr eaLnBrk="1" hangingPunct="1"/>
              <a:t>25</a:t>
            </a:fld>
            <a:endParaRPr lang="nb-NO" sz="800">
              <a:solidFill>
                <a:srgbClr val="898989"/>
              </a:solidFill>
              <a:latin typeface="Arail" charset="0"/>
            </a:endParaRPr>
          </a:p>
        </p:txBody>
      </p:sp>
      <p:sp>
        <p:nvSpPr>
          <p:cNvPr id="19460" name="Content Placeholder 1" descr="Rectangle: Click to edit Master text styles&#10;Second level&#10;Third level&#10;Fourth level&#10;Fifth level"/>
          <p:cNvSpPr>
            <a:spLocks noGrp="1"/>
          </p:cNvSpPr>
          <p:nvPr>
            <p:ph idx="1"/>
          </p:nvPr>
        </p:nvSpPr>
        <p:spPr>
          <a:xfrm>
            <a:off x="685800" y="1600200"/>
            <a:ext cx="8001000" cy="3962400"/>
          </a:xfrm>
          <a:extLst/>
        </p:spPr>
        <p:txBody>
          <a:bodyPr/>
          <a:lstStyle/>
          <a:p>
            <a:pPr marL="0" indent="0">
              <a:buFont typeface="Arial" charset="0"/>
              <a:buNone/>
              <a:defRPr/>
            </a:pPr>
            <a:r>
              <a:rPr lang="nb-NO" b="1" dirty="0" smtClean="0"/>
              <a:t>Fire forskjellige tilbakemeldingsnivåer:</a:t>
            </a:r>
          </a:p>
          <a:p>
            <a:pPr marL="457200" indent="-457200">
              <a:buFont typeface="+mj-lt"/>
              <a:buAutoNum type="arabicPeriod"/>
              <a:defRPr/>
            </a:pPr>
            <a:r>
              <a:rPr lang="nb-NO" sz="2400" b="1" dirty="0" smtClean="0"/>
              <a:t>Tilbakemelding på oppgaven </a:t>
            </a:r>
            <a:br>
              <a:rPr lang="nb-NO" sz="2400" b="1" dirty="0" smtClean="0"/>
            </a:br>
            <a:r>
              <a:rPr lang="nb-NO" sz="2000" dirty="0" smtClean="0"/>
              <a:t>(</a:t>
            </a:r>
            <a:r>
              <a:rPr lang="nb-NO" sz="2000" i="1" dirty="0" err="1" smtClean="0"/>
              <a:t>Task</a:t>
            </a:r>
            <a:r>
              <a:rPr lang="nb-NO" sz="2000" i="1" dirty="0" smtClean="0"/>
              <a:t> </a:t>
            </a:r>
            <a:r>
              <a:rPr lang="nb-NO" sz="2000" i="1" dirty="0" err="1" smtClean="0"/>
              <a:t>level</a:t>
            </a:r>
            <a:r>
              <a:rPr lang="nb-NO" sz="2000" dirty="0" smtClean="0"/>
              <a:t>)</a:t>
            </a:r>
          </a:p>
          <a:p>
            <a:pPr marL="457200" indent="-457200">
              <a:buFont typeface="+mj-lt"/>
              <a:buAutoNum type="arabicPeriod"/>
              <a:defRPr/>
            </a:pPr>
            <a:r>
              <a:rPr lang="nb-NO" sz="2400" b="1" dirty="0" smtClean="0"/>
              <a:t>Tilbakemelding på prosessen </a:t>
            </a:r>
            <a:br>
              <a:rPr lang="nb-NO" sz="2400" b="1" dirty="0" smtClean="0"/>
            </a:br>
            <a:r>
              <a:rPr lang="nb-NO" sz="2000" dirty="0" smtClean="0"/>
              <a:t>(</a:t>
            </a:r>
            <a:r>
              <a:rPr lang="nb-NO" sz="2000" dirty="0" err="1" smtClean="0"/>
              <a:t>Process</a:t>
            </a:r>
            <a:r>
              <a:rPr lang="nb-NO" sz="2000" dirty="0" smtClean="0"/>
              <a:t> </a:t>
            </a:r>
            <a:r>
              <a:rPr lang="nb-NO" sz="2000" dirty="0" err="1" smtClean="0"/>
              <a:t>level</a:t>
            </a:r>
            <a:r>
              <a:rPr lang="nb-NO" sz="2000" dirty="0" smtClean="0"/>
              <a:t>)</a:t>
            </a:r>
          </a:p>
          <a:p>
            <a:pPr marL="457200" indent="-457200">
              <a:buFont typeface="+mj-lt"/>
              <a:buAutoNum type="arabicPeriod"/>
              <a:defRPr/>
            </a:pPr>
            <a:r>
              <a:rPr lang="nb-NO" sz="2400" b="1" dirty="0" smtClean="0"/>
              <a:t>Tilbakemelding på selvreguleringsnivå </a:t>
            </a:r>
            <a:br>
              <a:rPr lang="nb-NO" sz="2400" b="1" dirty="0" smtClean="0"/>
            </a:br>
            <a:r>
              <a:rPr lang="nb-NO" sz="2000" dirty="0" smtClean="0"/>
              <a:t>(</a:t>
            </a:r>
            <a:r>
              <a:rPr lang="nb-NO" sz="2000" dirty="0" err="1"/>
              <a:t>S</a:t>
            </a:r>
            <a:r>
              <a:rPr lang="nb-NO" sz="2000" dirty="0" err="1" smtClean="0"/>
              <a:t>elf-regulation</a:t>
            </a:r>
            <a:r>
              <a:rPr lang="nb-NO" sz="2000" dirty="0" smtClean="0"/>
              <a:t> </a:t>
            </a:r>
            <a:r>
              <a:rPr lang="nb-NO" sz="2000" dirty="0" err="1" smtClean="0"/>
              <a:t>level</a:t>
            </a:r>
            <a:r>
              <a:rPr lang="nb-NO" sz="2000" dirty="0" smtClean="0"/>
              <a:t>)</a:t>
            </a:r>
          </a:p>
          <a:p>
            <a:pPr marL="457200" indent="-457200">
              <a:buFont typeface="+mj-lt"/>
              <a:buAutoNum type="arabicPeriod"/>
              <a:defRPr/>
            </a:pPr>
            <a:r>
              <a:rPr lang="nb-NO" sz="2400" b="1" dirty="0" smtClean="0"/>
              <a:t>Tilbakemeldinger på person </a:t>
            </a:r>
            <a:br>
              <a:rPr lang="nb-NO" sz="2400" b="1" dirty="0" smtClean="0"/>
            </a:br>
            <a:r>
              <a:rPr lang="nb-NO" sz="2000" dirty="0" smtClean="0"/>
              <a:t>(</a:t>
            </a:r>
            <a:r>
              <a:rPr lang="nb-NO" sz="2000" dirty="0" err="1"/>
              <a:t>S</a:t>
            </a:r>
            <a:r>
              <a:rPr lang="nb-NO" sz="2000" dirty="0" err="1" smtClean="0"/>
              <a:t>elf</a:t>
            </a:r>
            <a:r>
              <a:rPr lang="nb-NO" sz="2000" dirty="0" smtClean="0"/>
              <a:t> </a:t>
            </a:r>
            <a:r>
              <a:rPr lang="nb-NO" sz="2000" dirty="0" err="1" smtClean="0"/>
              <a:t>level</a:t>
            </a:r>
            <a:r>
              <a:rPr lang="nb-NO" sz="2000" dirty="0" smtClean="0"/>
              <a:t>)</a:t>
            </a:r>
          </a:p>
          <a:p>
            <a:pPr marL="457200" indent="-457200">
              <a:buFont typeface="+mj-lt"/>
              <a:buAutoNum type="arabicPeriod"/>
              <a:defRPr/>
            </a:pPr>
            <a:endParaRPr lang="nb-NO" sz="2400" dirty="0" smtClean="0"/>
          </a:p>
          <a:p>
            <a:pPr marL="0" indent="0">
              <a:buFont typeface="Arial" charset="0"/>
              <a:buNone/>
              <a:defRPr/>
            </a:pPr>
            <a:endParaRPr lang="nb-NO" sz="2400" dirty="0" smtClean="0"/>
          </a:p>
        </p:txBody>
      </p:sp>
      <p:pic>
        <p:nvPicPr>
          <p:cNvPr id="29701" name="Picture 2" descr="feedbac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2133600"/>
            <a:ext cx="26050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hildren-cute-moustache-Favim.com-3388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0636">
            <a:off x="6493257" y="274638"/>
            <a:ext cx="1937344" cy="13276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p:txBody>
          <a:bodyPr/>
          <a:lstStyle/>
          <a:p>
            <a:r>
              <a:rPr lang="nb-NO" dirty="0" smtClean="0">
                <a:latin typeface="Verdana" charset="0"/>
              </a:rPr>
              <a:t>Lærer og foreldrerollen?</a:t>
            </a:r>
            <a:endParaRPr lang="nb-NO" dirty="0">
              <a:latin typeface="Verdana" charset="0"/>
            </a:endParaRPr>
          </a:p>
        </p:txBody>
      </p:sp>
      <p:sp>
        <p:nvSpPr>
          <p:cNvPr id="25604" name="TekstSylinder 4"/>
          <p:cNvSpPr txBox="1">
            <a:spLocks noChangeArrowheads="1"/>
          </p:cNvSpPr>
          <p:nvPr/>
        </p:nvSpPr>
        <p:spPr bwMode="auto">
          <a:xfrm>
            <a:off x="5572125" y="3500438"/>
            <a:ext cx="2786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800"/>
              <a:t>Modell fra Mausethagen og Kostøl 09</a:t>
            </a:r>
          </a:p>
        </p:txBody>
      </p:sp>
      <p:pic>
        <p:nvPicPr>
          <p:cNvPr id="25605" name="Picture 5" descr="laererstilmodturkisxl_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430" y="2186782"/>
            <a:ext cx="428625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pPr marL="0" indent="0">
              <a:buNone/>
            </a:pPr>
            <a:r>
              <a:rPr lang="nb-NO" dirty="0" smtClean="0"/>
              <a:t>                    Lærer / foreldrestil:</a:t>
            </a:r>
            <a:endParaRPr lang="nb-NO" dirty="0"/>
          </a:p>
        </p:txBody>
      </p:sp>
      <p:pic>
        <p:nvPicPr>
          <p:cNvPr id="7" name="Bilde 4" descr="KICK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971550" y="692150"/>
            <a:ext cx="7620000" cy="1143000"/>
          </a:xfrm>
        </p:spPr>
        <p:txBody>
          <a:bodyPr/>
          <a:lstStyle/>
          <a:p>
            <a:r>
              <a:rPr lang="nb-NO" sz="3200">
                <a:latin typeface="Verdana" charset="0"/>
              </a:rPr>
              <a:t>Du og jeg har det til felles at vi er forskjellig. </a:t>
            </a:r>
          </a:p>
        </p:txBody>
      </p:sp>
      <p:sp>
        <p:nvSpPr>
          <p:cNvPr id="58370" name="Rectangle 3" descr="Rectangle: Click to edit Master text styles&#10;Second level&#10;Third level&#10;Fourth level&#10;Fifth level"/>
          <p:cNvSpPr>
            <a:spLocks noGrp="1" noChangeArrowheads="1"/>
          </p:cNvSpPr>
          <p:nvPr>
            <p:ph idx="1"/>
          </p:nvPr>
        </p:nvSpPr>
        <p:spPr>
          <a:xfrm>
            <a:off x="990600" y="1671638"/>
            <a:ext cx="5165725" cy="3949700"/>
          </a:xfrm>
        </p:spPr>
        <p:txBody>
          <a:bodyPr/>
          <a:lstStyle/>
          <a:p>
            <a:endParaRPr lang="nb-NO">
              <a:latin typeface="Verdana" charset="0"/>
            </a:endParaRPr>
          </a:p>
          <a:p>
            <a:r>
              <a:rPr lang="nb-NO" sz="2800" b="1">
                <a:latin typeface="Courier New" charset="0"/>
              </a:rPr>
              <a:t>Ved å være åpen og tolerant for at andre er annerledes en deg selv, hjelper du den andre til å bli seg selv</a:t>
            </a:r>
          </a:p>
          <a:p>
            <a:pPr>
              <a:buFontTx/>
              <a:buNone/>
            </a:pPr>
            <a:endParaRPr lang="nb-NO">
              <a:latin typeface="Verdana" charset="0"/>
            </a:endParaRPr>
          </a:p>
        </p:txBody>
      </p:sp>
      <p:pic>
        <p:nvPicPr>
          <p:cNvPr id="58371" name="Picture 4" descr="maskex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2205038"/>
            <a:ext cx="15303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descr="KICK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971550" y="0"/>
            <a:ext cx="7620000" cy="1143000"/>
          </a:xfrm>
        </p:spPr>
        <p:txBody>
          <a:bodyPr/>
          <a:lstStyle/>
          <a:p>
            <a:r>
              <a:rPr lang="en-US">
                <a:latin typeface="Verdana" charset="0"/>
              </a:rPr>
              <a:t>Tradsisjonssamfunnet</a:t>
            </a:r>
          </a:p>
        </p:txBody>
      </p:sp>
      <p:sp>
        <p:nvSpPr>
          <p:cNvPr id="9218" name="Rectangle 3" descr="Rectangle: Click to edit Master text styles&#10;Second level&#10;Third level&#10;Fourth level&#10;Fifth level"/>
          <p:cNvSpPr>
            <a:spLocks noGrp="1" noChangeArrowheads="1"/>
          </p:cNvSpPr>
          <p:nvPr>
            <p:ph idx="1"/>
          </p:nvPr>
        </p:nvSpPr>
        <p:spPr>
          <a:xfrm>
            <a:off x="468313" y="1268413"/>
            <a:ext cx="5256212" cy="4897437"/>
          </a:xfrm>
        </p:spPr>
        <p:txBody>
          <a:bodyPr/>
          <a:lstStyle/>
          <a:p>
            <a:pPr>
              <a:lnSpc>
                <a:spcPct val="80000"/>
              </a:lnSpc>
            </a:pPr>
            <a:r>
              <a:rPr lang="nb-NO" sz="1800" dirty="0">
                <a:latin typeface="Verdana" charset="0"/>
              </a:rPr>
              <a:t>Livets ulike stadier var strengt tilskrevet bestemte roller, og overgangen mellom de ulike rollene ble bestemt gjennom ritualer som gjorde rolleskiftet </a:t>
            </a:r>
            <a:r>
              <a:rPr lang="nb-NO" sz="1800" dirty="0" err="1">
                <a:latin typeface="Verdana" charset="0"/>
              </a:rPr>
              <a:t>meningsfulgt</a:t>
            </a:r>
            <a:r>
              <a:rPr lang="nb-NO" sz="1800" dirty="0">
                <a:latin typeface="Verdana" charset="0"/>
              </a:rPr>
              <a:t>. Slik ble du som individ koblet til tradisjonen.</a:t>
            </a:r>
            <a:br>
              <a:rPr lang="nb-NO" sz="1800" dirty="0">
                <a:latin typeface="Verdana" charset="0"/>
              </a:rPr>
            </a:br>
            <a:endParaRPr lang="nb-NO" sz="1800" dirty="0">
              <a:latin typeface="Verdana" charset="0"/>
            </a:endParaRPr>
          </a:p>
          <a:p>
            <a:pPr>
              <a:lnSpc>
                <a:spcPct val="80000"/>
              </a:lnSpc>
            </a:pPr>
            <a:r>
              <a:rPr lang="nb-NO" sz="1800" dirty="0">
                <a:latin typeface="Verdana" charset="0"/>
              </a:rPr>
              <a:t>Samfunnet var som et kretsløp hvor man gjentok forfedrenes liv i et teater som ble iscenesatt om og om igjen.</a:t>
            </a:r>
          </a:p>
          <a:p>
            <a:pPr>
              <a:lnSpc>
                <a:spcPct val="80000"/>
              </a:lnSpc>
            </a:pPr>
            <a:endParaRPr lang="nb-NO" sz="1800" dirty="0">
              <a:latin typeface="Verdana" charset="0"/>
            </a:endParaRPr>
          </a:p>
          <a:p>
            <a:pPr>
              <a:lnSpc>
                <a:spcPct val="80000"/>
              </a:lnSpc>
            </a:pPr>
            <a:r>
              <a:rPr lang="nb-NO" sz="1800" dirty="0">
                <a:latin typeface="Verdana" charset="0"/>
              </a:rPr>
              <a:t>Man strebet etter en ærefull oppfyllelse av de sosialt tilskrevne rollene og bidro dermed til å binde individet tett sammen med samfunnet (Nilsen 2006)</a:t>
            </a:r>
            <a:endParaRPr lang="en-US" sz="1800" dirty="0">
              <a:latin typeface="Verdana" charset="0"/>
            </a:endParaRPr>
          </a:p>
        </p:txBody>
      </p:sp>
      <p:pic>
        <p:nvPicPr>
          <p:cNvPr id="9219" name="Picture 4" descr="bondes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125538"/>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Gamleos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644900"/>
            <a:ext cx="280828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Bilde 5" descr="KIC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lassholder for innhold 3" descr="førstereisgutt15aar ca1900.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63123" y="1404938"/>
            <a:ext cx="1984375" cy="3143250"/>
          </a:xfrm>
          <a:prstGeom prst="rect">
            <a:avLst/>
          </a:prstGeom>
        </p:spPr>
      </p:pic>
      <p:sp>
        <p:nvSpPr>
          <p:cNvPr id="29698" name="Tittel 1"/>
          <p:cNvSpPr>
            <a:spLocks noGrp="1"/>
          </p:cNvSpPr>
          <p:nvPr>
            <p:ph type="title" idx="4294967295"/>
          </p:nvPr>
        </p:nvSpPr>
        <p:spPr>
          <a:xfrm>
            <a:off x="1085502" y="4547905"/>
            <a:ext cx="3143250" cy="1143000"/>
          </a:xfrm>
        </p:spPr>
        <p:txBody>
          <a:bodyPr/>
          <a:lstStyle/>
          <a:p>
            <a:pPr algn="ctr"/>
            <a:r>
              <a:rPr lang="en-US" sz="1400" dirty="0" err="1">
                <a:latin typeface="Verdana" charset="0"/>
              </a:rPr>
              <a:t>Førstereisgutt</a:t>
            </a:r>
            <a:r>
              <a:rPr lang="en-US" sz="1400" dirty="0">
                <a:latin typeface="Verdana" charset="0"/>
              </a:rPr>
              <a:t>, </a:t>
            </a:r>
            <a:br>
              <a:rPr lang="en-US" sz="1400" dirty="0">
                <a:latin typeface="Verdana" charset="0"/>
              </a:rPr>
            </a:br>
            <a:r>
              <a:rPr lang="en-US" sz="1400" dirty="0">
                <a:latin typeface="Verdana" charset="0"/>
              </a:rPr>
              <a:t>15 </a:t>
            </a:r>
            <a:r>
              <a:rPr lang="en-US" sz="1400" dirty="0" err="1">
                <a:latin typeface="Verdana" charset="0"/>
              </a:rPr>
              <a:t>år</a:t>
            </a:r>
            <a:r>
              <a:rPr lang="en-US" sz="1400" dirty="0">
                <a:latin typeface="Verdana" charset="0"/>
              </a:rPr>
              <a:t> </a:t>
            </a:r>
            <a:r>
              <a:rPr lang="en-US" sz="1400" dirty="0" err="1">
                <a:latin typeface="Verdana" charset="0"/>
              </a:rPr>
              <a:t>gammel</a:t>
            </a:r>
            <a:r>
              <a:rPr lang="en-US" sz="1400" dirty="0">
                <a:latin typeface="Verdana" charset="0"/>
              </a:rPr>
              <a:t>. </a:t>
            </a:r>
            <a:br>
              <a:rPr lang="en-US" sz="1400" dirty="0">
                <a:latin typeface="Verdana" charset="0"/>
              </a:rPr>
            </a:br>
            <a:r>
              <a:rPr lang="en-US" sz="1400" dirty="0">
                <a:latin typeface="Verdana" charset="0"/>
              </a:rPr>
              <a:t>CA 1910</a:t>
            </a:r>
          </a:p>
        </p:txBody>
      </p:sp>
      <p:pic>
        <p:nvPicPr>
          <p:cNvPr id="29699" name="Bilde 3" descr="jen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00188"/>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kstSylinder 4"/>
          <p:cNvSpPr txBox="1">
            <a:spLocks noChangeArrowheads="1"/>
          </p:cNvSpPr>
          <p:nvPr/>
        </p:nvSpPr>
        <p:spPr bwMode="auto">
          <a:xfrm>
            <a:off x="4000500" y="300037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a:t>versus</a:t>
            </a:r>
          </a:p>
        </p:txBody>
      </p:sp>
      <p:sp>
        <p:nvSpPr>
          <p:cNvPr id="29701" name="TekstSylinder 5"/>
          <p:cNvSpPr txBox="1">
            <a:spLocks noChangeArrowheads="1"/>
          </p:cNvSpPr>
          <p:nvPr/>
        </p:nvSpPr>
        <p:spPr bwMode="auto">
          <a:xfrm>
            <a:off x="5643563" y="4572000"/>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400"/>
              <a:t>Kari Nordmann</a:t>
            </a:r>
          </a:p>
          <a:p>
            <a:pPr eaLnBrk="1" hangingPunct="1"/>
            <a:r>
              <a:rPr lang="nb-NO" sz="1400"/>
              <a:t>Ca 2010 ?</a:t>
            </a:r>
          </a:p>
        </p:txBody>
      </p:sp>
      <p:sp>
        <p:nvSpPr>
          <p:cNvPr id="29702" name="TekstSylinder 7"/>
          <p:cNvSpPr txBox="1">
            <a:spLocks noChangeArrowheads="1"/>
          </p:cNvSpPr>
          <p:nvPr/>
        </p:nvSpPr>
        <p:spPr bwMode="auto">
          <a:xfrm>
            <a:off x="2051050" y="620713"/>
            <a:ext cx="4679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2800">
                <a:solidFill>
                  <a:srgbClr val="FF0000"/>
                </a:solidFill>
              </a:rPr>
              <a:t>Hva har skjedd på 100 år?</a:t>
            </a:r>
          </a:p>
        </p:txBody>
      </p:sp>
      <p:pic>
        <p:nvPicPr>
          <p:cNvPr id="29703" name="Bilde 5" descr="KIC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2142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890112" y="309214"/>
            <a:ext cx="7701438" cy="1143000"/>
          </a:xfrm>
        </p:spPr>
        <p:txBody>
          <a:bodyPr/>
          <a:lstStyle/>
          <a:p>
            <a:r>
              <a:rPr lang="nb-NO" dirty="0">
                <a:latin typeface="Verdana" charset="0"/>
              </a:rPr>
              <a:t>Det </a:t>
            </a:r>
            <a:r>
              <a:rPr lang="nb-NO" dirty="0" err="1" smtClean="0">
                <a:latin typeface="Verdana" charset="0"/>
              </a:rPr>
              <a:t>senmoderne</a:t>
            </a:r>
            <a:r>
              <a:rPr lang="en-US" dirty="0" smtClean="0">
                <a:latin typeface="Verdana" charset="0"/>
              </a:rPr>
              <a:t> </a:t>
            </a:r>
            <a:r>
              <a:rPr lang="en-US" dirty="0" err="1" smtClean="0">
                <a:latin typeface="Verdana" charset="0"/>
              </a:rPr>
              <a:t>samfunn</a:t>
            </a:r>
            <a:r>
              <a:rPr lang="en-US" dirty="0" smtClean="0">
                <a:latin typeface="Verdana" charset="0"/>
              </a:rPr>
              <a:t> 1970-</a:t>
            </a:r>
            <a:br>
              <a:rPr lang="en-US" dirty="0" smtClean="0">
                <a:latin typeface="Verdana" charset="0"/>
              </a:rPr>
            </a:br>
            <a:r>
              <a:rPr lang="en-US" sz="2000" dirty="0" smtClean="0">
                <a:latin typeface="Verdana" charset="0"/>
              </a:rPr>
              <a:t>(</a:t>
            </a:r>
            <a:r>
              <a:rPr lang="en-US" sz="2000" dirty="0" err="1" smtClean="0">
                <a:latin typeface="Verdana" charset="0"/>
              </a:rPr>
              <a:t>Flytende</a:t>
            </a:r>
            <a:r>
              <a:rPr lang="en-US" sz="2000" dirty="0" smtClean="0">
                <a:latin typeface="Verdana" charset="0"/>
              </a:rPr>
              <a:t> </a:t>
            </a:r>
            <a:r>
              <a:rPr lang="en-US" sz="2000" dirty="0" err="1" smtClean="0">
                <a:latin typeface="Verdana" charset="0"/>
              </a:rPr>
              <a:t>modernitet</a:t>
            </a:r>
            <a:r>
              <a:rPr lang="en-US" sz="2000" dirty="0" smtClean="0">
                <a:latin typeface="Verdana" charset="0"/>
              </a:rPr>
              <a:t>. </a:t>
            </a:r>
            <a:r>
              <a:rPr lang="en-US" sz="2000" dirty="0" err="1" smtClean="0">
                <a:latin typeface="Verdana" charset="0"/>
              </a:rPr>
              <a:t>Z.Bauman</a:t>
            </a:r>
            <a:r>
              <a:rPr lang="en-US" sz="2000" dirty="0" smtClean="0">
                <a:latin typeface="Verdana" charset="0"/>
              </a:rPr>
              <a:t>)</a:t>
            </a:r>
            <a:endParaRPr lang="en-US" sz="2000" dirty="0">
              <a:latin typeface="Verdana" charset="0"/>
            </a:endParaRPr>
          </a:p>
        </p:txBody>
      </p:sp>
      <p:sp>
        <p:nvSpPr>
          <p:cNvPr id="11266" name="Rectangle 3" descr="Rectangle: Click to edit Master text styles&#10;Second level&#10;Third level&#10;Fourth level&#10;Fifth level"/>
          <p:cNvSpPr>
            <a:spLocks noGrp="1" noChangeArrowheads="1"/>
          </p:cNvSpPr>
          <p:nvPr>
            <p:ph idx="1"/>
          </p:nvPr>
        </p:nvSpPr>
        <p:spPr>
          <a:xfrm>
            <a:off x="1435473" y="1649413"/>
            <a:ext cx="5688013" cy="4565650"/>
          </a:xfrm>
        </p:spPr>
        <p:txBody>
          <a:bodyPr/>
          <a:lstStyle/>
          <a:p>
            <a:pPr>
              <a:lnSpc>
                <a:spcPct val="80000"/>
              </a:lnSpc>
            </a:pPr>
            <a:r>
              <a:rPr lang="nb-NO" sz="2000" dirty="0">
                <a:latin typeface="Verdana" charset="0"/>
              </a:rPr>
              <a:t>D</a:t>
            </a:r>
            <a:r>
              <a:rPr lang="nb-NO" sz="2000" dirty="0" smtClean="0">
                <a:latin typeface="Verdana" charset="0"/>
              </a:rPr>
              <a:t>en faste moderniteten bandt individet til samfunnet gjennom arbeidslivets disiplinering og statlig kontroll.</a:t>
            </a:r>
          </a:p>
          <a:p>
            <a:pPr>
              <a:lnSpc>
                <a:spcPct val="80000"/>
              </a:lnSpc>
            </a:pPr>
            <a:endParaRPr lang="nb-NO" sz="2000" dirty="0" smtClean="0">
              <a:latin typeface="Verdana" charset="0"/>
            </a:endParaRPr>
          </a:p>
          <a:p>
            <a:pPr>
              <a:lnSpc>
                <a:spcPct val="80000"/>
              </a:lnSpc>
            </a:pPr>
            <a:r>
              <a:rPr lang="nb-NO" sz="2000" dirty="0" smtClean="0">
                <a:latin typeface="Verdana" charset="0"/>
              </a:rPr>
              <a:t>Nå er dette regulerte arbeidssamfunnet erstattet av et deregulert  ”forbrukersamfunn” ? </a:t>
            </a:r>
            <a:br>
              <a:rPr lang="nb-NO" sz="2000" dirty="0" smtClean="0">
                <a:latin typeface="Verdana" charset="0"/>
              </a:rPr>
            </a:br>
            <a:r>
              <a:rPr lang="nb-NO" sz="1400" dirty="0" smtClean="0">
                <a:latin typeface="Verdana" charset="0"/>
              </a:rPr>
              <a:t>(Bauman 2006. Nilsen 2007). </a:t>
            </a:r>
          </a:p>
          <a:p>
            <a:pPr>
              <a:lnSpc>
                <a:spcPct val="80000"/>
              </a:lnSpc>
            </a:pPr>
            <a:endParaRPr lang="nb-NO" sz="2000" dirty="0">
              <a:latin typeface="Verdana" charset="0"/>
            </a:endParaRPr>
          </a:p>
        </p:txBody>
      </p:sp>
      <p:pic>
        <p:nvPicPr>
          <p:cNvPr id="11267" name="Picture 4" descr="Gjert Jonny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158" y="3749070"/>
            <a:ext cx="2478030" cy="192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tatov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749070"/>
            <a:ext cx="273526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Bilde 5" descr="KIC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81548" y="5689267"/>
            <a:ext cx="3184020" cy="523220"/>
          </a:xfrm>
          <a:prstGeom prst="rect">
            <a:avLst/>
          </a:prstGeom>
          <a:noFill/>
        </p:spPr>
        <p:txBody>
          <a:bodyPr wrap="square" rtlCol="0">
            <a:spAutoFit/>
          </a:bodyPr>
          <a:lstStyle/>
          <a:p>
            <a:r>
              <a:rPr lang="nb-NO" sz="2800" dirty="0" err="1" smtClean="0">
                <a:solidFill>
                  <a:srgbClr val="FF0000"/>
                </a:solidFill>
              </a:rPr>
              <a:t>Avtradisjonalisering</a:t>
            </a:r>
            <a:endParaRPr lang="nb-NO" sz="28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37" y="1124744"/>
            <a:ext cx="5614392" cy="3962400"/>
          </a:xfrm>
        </p:spPr>
        <p:txBody>
          <a:bodyPr/>
          <a:lstStyle/>
          <a:p>
            <a:pPr marL="0" indent="0">
              <a:buNone/>
            </a:pPr>
            <a:r>
              <a:rPr lang="nb-NO" sz="1600" dirty="0" smtClean="0"/>
              <a:t>Den </a:t>
            </a:r>
            <a:r>
              <a:rPr lang="nb-NO" sz="1600" dirty="0" err="1"/>
              <a:t>avtradisjonaliserte</a:t>
            </a:r>
            <a:r>
              <a:rPr lang="nb-NO" sz="1600" dirty="0"/>
              <a:t> ungdomsgenerasjonen utvikler ikke lenger i første rekke sin identitet gjennom </a:t>
            </a:r>
            <a:r>
              <a:rPr lang="nb-NO" sz="1600" b="1" dirty="0"/>
              <a:t>konfrontasjoner og ved å distansere seg maksimalt fra sine foreldre</a:t>
            </a:r>
            <a:r>
              <a:rPr lang="nb-NO" sz="1600" dirty="0"/>
              <a:t>. Dagens ungdom tilkjennegir med overveldende flertall at de kan </a:t>
            </a:r>
            <a:r>
              <a:rPr lang="nb-NO" sz="1600" b="1" dirty="0"/>
              <a:t>identifisere seg med foreldrenes oppdragelsesstil.</a:t>
            </a:r>
          </a:p>
          <a:p>
            <a:endParaRPr lang="nb-NO" sz="1600" dirty="0"/>
          </a:p>
          <a:p>
            <a:pPr marL="0" indent="0">
              <a:buNone/>
            </a:pPr>
            <a:r>
              <a:rPr lang="nb-NO" sz="1600" dirty="0"/>
              <a:t>Den </a:t>
            </a:r>
            <a:r>
              <a:rPr lang="nb-NO" sz="1600" dirty="0" err="1"/>
              <a:t>avtradisjonaliserte</a:t>
            </a:r>
            <a:r>
              <a:rPr lang="nb-NO" sz="1600" dirty="0"/>
              <a:t> ungdomsgenerasjonen vurderer i liten grad </a:t>
            </a:r>
            <a:r>
              <a:rPr lang="nb-NO" sz="1600" b="1" dirty="0" err="1"/>
              <a:t>livsstilsfenomener</a:t>
            </a:r>
            <a:r>
              <a:rPr lang="nb-NO" sz="1600" b="1" dirty="0"/>
              <a:t> ut fra </a:t>
            </a:r>
            <a:r>
              <a:rPr lang="nb-NO" sz="1600" dirty="0"/>
              <a:t>ledekoden </a:t>
            </a:r>
            <a:r>
              <a:rPr lang="nb-NO" sz="1600" b="1" dirty="0"/>
              <a:t>tradisjonell/moderne</a:t>
            </a:r>
            <a:r>
              <a:rPr lang="nb-NO" sz="1600" dirty="0"/>
              <a:t>, men snarere ut fra </a:t>
            </a:r>
            <a:r>
              <a:rPr lang="nb-NO" sz="1600" b="1" dirty="0"/>
              <a:t>preferanser knyttet til sin egen verden</a:t>
            </a:r>
            <a:r>
              <a:rPr lang="nb-NO" sz="1600" dirty="0"/>
              <a:t>, preferanser som i prinsippet lar mange tegnverdener og atferdsmønstre fra samtid og fortid fremstå som til enhver tid resirkulerbare. Fornyelsespatosen til den tidligere avantgarden, som forfektet en streng kanon der alt definitivt gikk for å være «fra i går», fenger ikke lenger. </a:t>
            </a:r>
            <a:r>
              <a:rPr lang="nb-NO" sz="1600" b="1" dirty="0"/>
              <a:t>Det «tradisjonelle» lar seg igjen sitere, dels fordi det på nytt er </a:t>
            </a:r>
            <a:r>
              <a:rPr lang="nb-NO" sz="1600" b="1" dirty="0" smtClean="0"/>
              <a:t>blitt interessant</a:t>
            </a:r>
            <a:r>
              <a:rPr lang="nb-NO" sz="1600" b="1" dirty="0"/>
              <a:t>, dels fordi det på grunn av sin </a:t>
            </a:r>
            <a:r>
              <a:rPr lang="nb-NO" sz="1600" b="1" dirty="0" err="1"/>
              <a:t>uvanlighet</a:t>
            </a:r>
            <a:r>
              <a:rPr lang="nb-NO" sz="1600" b="1" dirty="0"/>
              <a:t> simpelthen virker eksotisk</a:t>
            </a:r>
            <a:r>
              <a:rPr lang="nb-NO" sz="1600" dirty="0"/>
              <a:t>. Nå er det elevene som stadig oftere oppfordrer læreren til å kle seg pent til </a:t>
            </a:r>
            <a:r>
              <a:rPr lang="nb-NO" sz="1600" dirty="0" smtClean="0"/>
              <a:t>avslutningsfesten (Ibid:86)</a:t>
            </a:r>
            <a:endParaRPr lang="nb-NO" sz="1600" dirty="0"/>
          </a:p>
        </p:txBody>
      </p:sp>
      <p:pic>
        <p:nvPicPr>
          <p:cNvPr id="2" name="Picture 1" descr="awesome-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098" y="1446484"/>
            <a:ext cx="2546315" cy="3672408"/>
          </a:xfrm>
          <a:prstGeom prst="rect">
            <a:avLst/>
          </a:prstGeom>
        </p:spPr>
      </p:pic>
      <p:sp>
        <p:nvSpPr>
          <p:cNvPr id="5" name="Title 1"/>
          <p:cNvSpPr>
            <a:spLocks noGrp="1"/>
          </p:cNvSpPr>
          <p:nvPr>
            <p:ph type="title"/>
          </p:nvPr>
        </p:nvSpPr>
        <p:spPr>
          <a:xfrm>
            <a:off x="685800" y="274638"/>
            <a:ext cx="8001000" cy="1143000"/>
          </a:xfrm>
        </p:spPr>
        <p:txBody>
          <a:bodyPr/>
          <a:lstStyle/>
          <a:p>
            <a:r>
              <a:rPr lang="nb-NO" sz="2800" dirty="0" err="1"/>
              <a:t>A</a:t>
            </a:r>
            <a:r>
              <a:rPr lang="nb-NO" sz="2800" dirty="0" err="1" smtClean="0"/>
              <a:t>vtradisjonaliseringen</a:t>
            </a:r>
            <a:r>
              <a:rPr lang="nb-NO" sz="2800" dirty="0" smtClean="0"/>
              <a:t> opphører ikke, men er nå ikke </a:t>
            </a:r>
            <a:r>
              <a:rPr lang="nb-NO" sz="2800" dirty="0"/>
              <a:t>lenger </a:t>
            </a:r>
            <a:r>
              <a:rPr lang="nb-NO" sz="2800" dirty="0" smtClean="0"/>
              <a:t>kjernen i de unges identitetsprosjekt</a:t>
            </a:r>
            <a:r>
              <a:rPr lang="nb-NO" sz="2800" dirty="0"/>
              <a:t/>
            </a:r>
            <a:br>
              <a:rPr lang="nb-NO" sz="2800" dirty="0"/>
            </a:br>
            <a:endParaRPr lang="nb-NO" sz="2800" dirty="0"/>
          </a:p>
        </p:txBody>
      </p:sp>
      <p:sp>
        <p:nvSpPr>
          <p:cNvPr id="6" name="Footer Placeholder 5"/>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3160248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tel 1"/>
          <p:cNvSpPr>
            <a:spLocks noGrp="1"/>
          </p:cNvSpPr>
          <p:nvPr>
            <p:ph type="title"/>
          </p:nvPr>
        </p:nvSpPr>
        <p:spPr>
          <a:xfrm>
            <a:off x="857250" y="214313"/>
            <a:ext cx="7620000" cy="1143000"/>
          </a:xfrm>
        </p:spPr>
        <p:txBody>
          <a:bodyPr/>
          <a:lstStyle/>
          <a:p>
            <a:pPr algn="ctr" eaLnBrk="1" hangingPunct="1"/>
            <a:r>
              <a:rPr lang="en-US" sz="2800" i="1">
                <a:solidFill>
                  <a:srgbClr val="5D4C10"/>
                </a:solidFill>
                <a:latin typeface="Verdana" charset="0"/>
              </a:rPr>
              <a:t>Fra Gud til Gucci</a:t>
            </a:r>
            <a:endParaRPr lang="en-US" sz="2800">
              <a:solidFill>
                <a:srgbClr val="5D4C10"/>
              </a:solidFill>
              <a:latin typeface="Verdana" charset="0"/>
            </a:endParaRPr>
          </a:p>
        </p:txBody>
      </p:sp>
      <p:pic>
        <p:nvPicPr>
          <p:cNvPr id="40962" name="Plassholder for innhold 5" descr="Gucci.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43438" y="1714500"/>
            <a:ext cx="2693987" cy="3643313"/>
          </a:xfrm>
        </p:spPr>
      </p:pic>
      <p:pic>
        <p:nvPicPr>
          <p:cNvPr id="40963" name="Bilde 6" descr="jesu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1714500"/>
            <a:ext cx="243998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Bilde 4" descr="KIC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2050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nb-NO" b="1" dirty="0">
                <a:solidFill>
                  <a:srgbClr val="FD483F"/>
                </a:solidFill>
                <a:effectLst>
                  <a:outerShdw blurRad="38100" dist="38100" dir="2700000" algn="tl">
                    <a:srgbClr val="DDDDDD"/>
                  </a:outerShdw>
                </a:effectLst>
                <a:latin typeface="Verdana" charset="0"/>
                <a:cs typeface="+mj-cs"/>
              </a:rPr>
              <a:t>Frihet x 2</a:t>
            </a:r>
            <a:r>
              <a:rPr lang="nb-NO" dirty="0">
                <a:latin typeface="Verdana" charset="0"/>
                <a:cs typeface="+mj-cs"/>
              </a:rPr>
              <a:t> </a:t>
            </a:r>
            <a:br>
              <a:rPr lang="nb-NO" dirty="0">
                <a:latin typeface="Verdana" charset="0"/>
                <a:cs typeface="+mj-cs"/>
              </a:rPr>
            </a:br>
            <a:r>
              <a:rPr lang="nb-NO" sz="2400" dirty="0">
                <a:latin typeface="Verdana" charset="0"/>
                <a:cs typeface="+mj-cs"/>
              </a:rPr>
              <a:t>(opprør mot den sosialdemokratiske orden).</a:t>
            </a:r>
          </a:p>
        </p:txBody>
      </p:sp>
      <p:sp>
        <p:nvSpPr>
          <p:cNvPr id="39938" name="Rectangle 3" descr="Rectangle: Click to edit Master text styles&#10;Second level&#10;Third level&#10;Fourth level&#10;Fifth level"/>
          <p:cNvSpPr>
            <a:spLocks noGrp="1" noChangeArrowheads="1"/>
          </p:cNvSpPr>
          <p:nvPr>
            <p:ph idx="1"/>
          </p:nvPr>
        </p:nvSpPr>
        <p:spPr>
          <a:xfrm>
            <a:off x="990600" y="1671638"/>
            <a:ext cx="3652838" cy="3949700"/>
          </a:xfrm>
        </p:spPr>
        <p:txBody>
          <a:bodyPr/>
          <a:lstStyle/>
          <a:p>
            <a:r>
              <a:rPr lang="nb-NO" dirty="0" smtClean="0">
                <a:latin typeface="Verdana" charset="0"/>
              </a:rPr>
              <a:t>   Frihet </a:t>
            </a:r>
            <a:r>
              <a:rPr lang="nb-NO" dirty="0">
                <a:latin typeface="Verdana" charset="0"/>
              </a:rPr>
              <a:t>1968</a:t>
            </a:r>
          </a:p>
          <a:p>
            <a:pPr>
              <a:buFontTx/>
              <a:buNone/>
            </a:pPr>
            <a:endParaRPr lang="nb-NO" dirty="0">
              <a:latin typeface="Verdana" charset="0"/>
            </a:endParaRPr>
          </a:p>
        </p:txBody>
      </p:sp>
      <p:pic>
        <p:nvPicPr>
          <p:cNvPr id="39939" name="Picture 5" descr="1968_69_t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69" y="2300288"/>
            <a:ext cx="28765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6" descr="Rectangle: Click to edit Master text styles&#10;Second level&#10;Third level&#10;Fourth level&#10;Fifth level"/>
          <p:cNvSpPr>
            <a:spLocks noChangeArrowheads="1"/>
          </p:cNvSpPr>
          <p:nvPr/>
        </p:nvSpPr>
        <p:spPr bwMode="auto">
          <a:xfrm>
            <a:off x="4716463" y="1628775"/>
            <a:ext cx="365283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0" hangingPunct="0">
              <a:spcBef>
                <a:spcPct val="20000"/>
              </a:spcBef>
              <a:buClr>
                <a:srgbClr val="FD483F"/>
              </a:buClr>
              <a:buFontTx/>
              <a:buChar char="•"/>
            </a:pPr>
            <a:r>
              <a:rPr lang="nb-NO" sz="3200">
                <a:solidFill>
                  <a:srgbClr val="0083C5"/>
                </a:solidFill>
                <a:latin typeface="Verdana" charset="0"/>
              </a:rPr>
              <a:t>Frihet 1981</a:t>
            </a:r>
          </a:p>
          <a:p>
            <a:pPr marL="342900" indent="-342900" algn="l" eaLnBrk="0" hangingPunct="0">
              <a:spcBef>
                <a:spcPct val="20000"/>
              </a:spcBef>
              <a:buClr>
                <a:srgbClr val="FD483F"/>
              </a:buClr>
            </a:pPr>
            <a:endParaRPr lang="nb-NO" sz="3200">
              <a:solidFill>
                <a:srgbClr val="0083C5"/>
              </a:solidFill>
              <a:latin typeface="Verdana" charset="0"/>
            </a:endParaRPr>
          </a:p>
        </p:txBody>
      </p:sp>
      <p:pic>
        <p:nvPicPr>
          <p:cNvPr id="39941" name="Picture 8" descr="spa85e03_114244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133600"/>
            <a:ext cx="2312988"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9"/>
          <p:cNvSpPr txBox="1">
            <a:spLocks noChangeArrowheads="1"/>
          </p:cNvSpPr>
          <p:nvPr/>
        </p:nvSpPr>
        <p:spPr bwMode="auto">
          <a:xfrm>
            <a:off x="5003800" y="5157788"/>
            <a:ext cx="3024188"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nb-NO" sz="1400" b="1">
                <a:cs typeface="+mn-cs"/>
              </a:rPr>
              <a:t>Individuell frihet via markedet</a:t>
            </a:r>
          </a:p>
          <a:p>
            <a:pPr algn="l">
              <a:spcBef>
                <a:spcPct val="50000"/>
              </a:spcBef>
              <a:defRPr/>
            </a:pPr>
            <a:r>
              <a:rPr lang="nb-NO" sz="1300" b="1">
                <a:latin typeface="Courier New" charset="0"/>
                <a:cs typeface="+mn-cs"/>
              </a:rPr>
              <a:t>Fra passiviserte og ufrie klienter til frie og aktive kunder</a:t>
            </a:r>
          </a:p>
        </p:txBody>
      </p:sp>
      <p:sp>
        <p:nvSpPr>
          <p:cNvPr id="91146" name="Text Box 10"/>
          <p:cNvSpPr txBox="1">
            <a:spLocks noChangeArrowheads="1"/>
          </p:cNvSpPr>
          <p:nvPr/>
        </p:nvSpPr>
        <p:spPr bwMode="auto">
          <a:xfrm>
            <a:off x="1476375" y="5176229"/>
            <a:ext cx="32400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nb-NO" sz="1400" b="1" dirty="0">
                <a:cs typeface="+mn-cs"/>
              </a:rPr>
              <a:t>Individuell frihet opp mot den autoritære og teknokratiske stat.</a:t>
            </a:r>
            <a:r>
              <a:rPr lang="nb-NO" sz="1400" dirty="0">
                <a:cs typeface="+mn-cs"/>
              </a:rPr>
              <a:t> </a:t>
            </a:r>
            <a:r>
              <a:rPr lang="nb-NO" sz="1300" b="1" dirty="0">
                <a:latin typeface="Courier New" charset="0"/>
                <a:cs typeface="+mn-cs"/>
              </a:rPr>
              <a:t>Opprør mot den </a:t>
            </a:r>
            <a:r>
              <a:rPr lang="nb-NO" sz="1300" b="1" dirty="0" err="1">
                <a:latin typeface="Courier New" charset="0"/>
                <a:cs typeface="+mn-cs"/>
              </a:rPr>
              <a:t>borgelige</a:t>
            </a:r>
            <a:r>
              <a:rPr lang="nb-NO" sz="1300" b="1" dirty="0">
                <a:latin typeface="Courier New" charset="0"/>
                <a:cs typeface="+mn-cs"/>
              </a:rPr>
              <a:t> kulturs konformitet, og mot materialisme, karrierejaget og mot kjernefamilien</a:t>
            </a:r>
          </a:p>
        </p:txBody>
      </p:sp>
    </p:spTree>
    <p:extLst>
      <p:ext uri="{BB962C8B-B14F-4D97-AF65-F5344CB8AC3E}">
        <p14:creationId xmlns:p14="http://schemas.microsoft.com/office/powerpoint/2010/main" val="25320344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61735" y="730572"/>
            <a:ext cx="7306279" cy="1143000"/>
          </a:xfrm>
        </p:spPr>
        <p:txBody>
          <a:bodyPr/>
          <a:lstStyle/>
          <a:p>
            <a:pPr eaLnBrk="1" hangingPunct="1">
              <a:defRPr/>
            </a:pPr>
            <a:r>
              <a:rPr lang="nb-NO" dirty="0">
                <a:effectLst>
                  <a:outerShdw blurRad="38100" dist="38100" dir="2700000" algn="tl">
                    <a:srgbClr val="DDDDDD"/>
                  </a:outerShdw>
                </a:effectLst>
                <a:latin typeface="Verdana" charset="0"/>
                <a:cs typeface="+mj-cs"/>
              </a:rPr>
              <a:t>Media / populærkulturen</a:t>
            </a:r>
            <a:endParaRPr lang="en-US" dirty="0">
              <a:effectLst>
                <a:outerShdw blurRad="38100" dist="38100" dir="2700000" algn="tl">
                  <a:srgbClr val="DDDDDD"/>
                </a:outerShdw>
              </a:effectLst>
              <a:latin typeface="Verdana" charset="0"/>
              <a:cs typeface="+mj-cs"/>
            </a:endParaRPr>
          </a:p>
        </p:txBody>
      </p:sp>
      <p:sp>
        <p:nvSpPr>
          <p:cNvPr id="21506" name="Plassholder for innhold 2" descr="Rectangle: Click to edit Master text styles&#10;Second level&#10;Third level&#10;Fourth level&#10;Fifth level"/>
          <p:cNvSpPr>
            <a:spLocks noGrp="1"/>
          </p:cNvSpPr>
          <p:nvPr>
            <p:ph idx="4294967295"/>
          </p:nvPr>
        </p:nvSpPr>
        <p:spPr>
          <a:xfrm>
            <a:off x="434200" y="2143125"/>
            <a:ext cx="5080151" cy="3478213"/>
          </a:xfrm>
          <a:prstGeom prst="rect">
            <a:avLst/>
          </a:prstGeom>
        </p:spPr>
        <p:txBody>
          <a:bodyPr/>
          <a:lstStyle/>
          <a:p>
            <a:pPr eaLnBrk="1" hangingPunct="1"/>
            <a:r>
              <a:rPr lang="nn-NO" sz="2400" dirty="0">
                <a:solidFill>
                  <a:srgbClr val="7F7F7F"/>
                </a:solidFill>
                <a:latin typeface="Verdana" charset="0"/>
              </a:rPr>
              <a:t>Media og populærkultur blir det nye skattekammer for postmoderne identitetskonstruksjon</a:t>
            </a:r>
            <a:endParaRPr lang="en-US" sz="2400" dirty="0">
              <a:solidFill>
                <a:srgbClr val="7F7F7F"/>
              </a:solidFill>
              <a:latin typeface="Verdana" charset="0"/>
            </a:endParaRPr>
          </a:p>
        </p:txBody>
      </p:sp>
      <p:pic>
        <p:nvPicPr>
          <p:cNvPr id="21507" name="Bilde 4" descr="skatten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929063"/>
            <a:ext cx="1925452" cy="144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Bilde 5" descr="janthoma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8793" y="2281449"/>
            <a:ext cx="2071687"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Bilde 5" descr="KIC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7026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mal-norsk-1">
  <a:themeElements>
    <a:clrScheme name="HiVe">
      <a:dk1>
        <a:sysClr val="windowText" lastClr="000000"/>
      </a:dk1>
      <a:lt1>
        <a:sysClr val="window" lastClr="FFFFFF"/>
      </a:lt1>
      <a:dk2>
        <a:srgbClr val="405161"/>
      </a:dk2>
      <a:lt2>
        <a:srgbClr val="C3C8D0"/>
      </a:lt2>
      <a:accent1>
        <a:srgbClr val="D70020"/>
      </a:accent1>
      <a:accent2>
        <a:srgbClr val="405161"/>
      </a:accent2>
      <a:accent3>
        <a:srgbClr val="C3C8D0"/>
      </a:accent3>
      <a:accent4>
        <a:srgbClr val="D70020"/>
      </a:accent4>
      <a:accent5>
        <a:srgbClr val="405161"/>
      </a:accent5>
      <a:accent6>
        <a:srgbClr val="C3C8D0"/>
      </a:accent6>
      <a:hlink>
        <a:srgbClr val="D70020"/>
      </a:hlink>
      <a:folHlink>
        <a:srgbClr val="405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1460</TotalTime>
  <Words>1184</Words>
  <Application>Microsoft Macintosh PowerPoint</Application>
  <PresentationFormat>On-screen Show (4:3)</PresentationFormat>
  <Paragraphs>155</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pp-mal-norsk-1</vt:lpstr>
      <vt:lpstr>     Å være barn og foreldre i 2013    </vt:lpstr>
      <vt:lpstr>Det tradisjonelle samfunnet</vt:lpstr>
      <vt:lpstr>Tradsisjonssamfunnet</vt:lpstr>
      <vt:lpstr>Førstereisgutt,  15 år gammel.  CA 1910</vt:lpstr>
      <vt:lpstr>Det senmoderne samfunn 1970- (Flytende modernitet. Z.Bauman)</vt:lpstr>
      <vt:lpstr>Avtradisjonaliseringen opphører ikke, men er nå ikke lenger kjernen i de unges identitetsprosjekt </vt:lpstr>
      <vt:lpstr>Fra Gud til Gucci</vt:lpstr>
      <vt:lpstr>Frihet x 2  (opprør mot den sosialdemokratiske orden).</vt:lpstr>
      <vt:lpstr>Media / populærkulturen</vt:lpstr>
      <vt:lpstr>Identitet, mote og livsstil:</vt:lpstr>
      <vt:lpstr>Kulturell frisetting</vt:lpstr>
      <vt:lpstr>Livsstil </vt:lpstr>
      <vt:lpstr>Nyliberalisme og konsumerisme</vt:lpstr>
      <vt:lpstr>Depresjon som senmodernitetens arketypiske lidelse (Alain Ehrenberg 2010)</vt:lpstr>
      <vt:lpstr>Depresjon som senmodernitetens arketypiske lidelse</vt:lpstr>
      <vt:lpstr>Offentlig versus det private</vt:lpstr>
      <vt:lpstr>Hvordan vet jeg at jeg lykkes?</vt:lpstr>
      <vt:lpstr>Hvem er dagens Barn/unge?   “Curlingforeldre gjør alt for å koste rent foran sine barn slik at de raskt, lett og smertefritt skal ta seg fram i livet. Men prisen er høy: Vi får foreldre som ikke klarer å sette grenser og barn som verken viser respekt for voksne eller andre barn.”</vt:lpstr>
      <vt:lpstr>Selvkontroll</vt:lpstr>
      <vt:lpstr>Tydelige voksne</vt:lpstr>
      <vt:lpstr>Tydelige voksne</vt:lpstr>
      <vt:lpstr>PowerPoint Presentation</vt:lpstr>
      <vt:lpstr>Tilbakemeldinger:</vt:lpstr>
      <vt:lpstr>Tilbakemeldinger:</vt:lpstr>
      <vt:lpstr>Tilbakemeldinger:</vt:lpstr>
      <vt:lpstr>Lærer og foreldrerollen?</vt:lpstr>
      <vt:lpstr>Du og jeg har det til felles at vi er forskjellig. </vt:lpstr>
    </vt:vector>
  </TitlesOfParts>
  <Company>Høgskolen i Vestfold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Hvordan lykkes med å bli seg selv i 2010? </dc:title>
  <dc:creator>Mattias Øhra</dc:creator>
  <cp:lastModifiedBy>Mattias Øhra</cp:lastModifiedBy>
  <cp:revision>49</cp:revision>
  <dcterms:created xsi:type="dcterms:W3CDTF">2010-10-15T11:45:11Z</dcterms:created>
  <dcterms:modified xsi:type="dcterms:W3CDTF">2013-04-03T09:22:01Z</dcterms:modified>
</cp:coreProperties>
</file>