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91" r:id="rId3"/>
    <p:sldId id="277" r:id="rId4"/>
    <p:sldId id="266" r:id="rId5"/>
    <p:sldId id="267" r:id="rId6"/>
    <p:sldId id="292" r:id="rId7"/>
    <p:sldId id="293" r:id="rId8"/>
    <p:sldId id="294" r:id="rId9"/>
    <p:sldId id="295" r:id="rId10"/>
    <p:sldId id="296" r:id="rId11"/>
    <p:sldId id="297" r:id="rId12"/>
    <p:sldId id="268" r:id="rId13"/>
    <p:sldId id="269" r:id="rId14"/>
    <p:sldId id="270" r:id="rId15"/>
    <p:sldId id="271" r:id="rId16"/>
    <p:sldId id="272" r:id="rId17"/>
    <p:sldId id="273" r:id="rId18"/>
    <p:sldId id="274" r:id="rId19"/>
    <p:sldId id="275" r:id="rId20"/>
    <p:sldId id="284" r:id="rId21"/>
    <p:sldId id="285" r:id="rId22"/>
    <p:sldId id="286" r:id="rId23"/>
    <p:sldId id="287" r:id="rId24"/>
    <p:sldId id="288" r:id="rId25"/>
    <p:sldId id="298" r:id="rId26"/>
    <p:sldId id="290" r:id="rId27"/>
  </p:sldIdLst>
  <p:sldSz cx="9144000" cy="6858000" type="screen4x3"/>
  <p:notesSz cx="6858000" cy="9144000"/>
  <p:defaultTextStyle>
    <a:defPPr>
      <a:defRPr lang="nb-NO"/>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49" d="100"/>
          <a:sy n="149" d="100"/>
        </p:scale>
        <p:origin x="-1992" y="-104"/>
      </p:cViewPr>
      <p:guideLst>
        <p:guide orient="horz" pos="2160"/>
        <p:guide pos="43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C42776B1-AFCF-7248-9972-DD4FC778A178}" type="datetime1">
              <a:rPr lang="nb-NO"/>
              <a:pPr/>
              <a:t>15.11.12</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B0880AA-0182-9F42-8F0F-9E62EBB387C1}" type="slidenum">
              <a:rPr lang="nb-NO"/>
              <a:pPr/>
              <a:t>‹#›</a:t>
            </a:fld>
            <a:endParaRPr lang="nb-NO"/>
          </a:p>
        </p:txBody>
      </p:sp>
    </p:spTree>
    <p:extLst>
      <p:ext uri="{BB962C8B-B14F-4D97-AF65-F5344CB8AC3E}">
        <p14:creationId xmlns:p14="http://schemas.microsoft.com/office/powerpoint/2010/main" val="39156233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7236F4F-2BB8-CE47-B595-E9A6AD1A2F38}" type="datetime1">
              <a:rPr lang="nb-NO"/>
              <a:pPr/>
              <a:t>15.11.12</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34" charset="-128"/>
                <a:cs typeface="+mn-cs"/>
              </a:defRPr>
            </a:lvl1pPr>
          </a:lstStyle>
          <a:p>
            <a:pPr>
              <a:defRPr/>
            </a:pPr>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5F5D0F5-B3EA-2447-B60B-D730092AF3E9}" type="slidenum">
              <a:rPr lang="nb-NO"/>
              <a:pPr/>
              <a:t>‹#›</a:t>
            </a:fld>
            <a:endParaRPr lang="nb-NO"/>
          </a:p>
        </p:txBody>
      </p:sp>
    </p:spTree>
    <p:extLst>
      <p:ext uri="{BB962C8B-B14F-4D97-AF65-F5344CB8AC3E}">
        <p14:creationId xmlns:p14="http://schemas.microsoft.com/office/powerpoint/2010/main" val="366209524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92B03C-5DA5-8D48-A012-C6B166483282}" type="slidenum">
              <a:rPr lang="en-US"/>
              <a:pPr/>
              <a:t>4</a:t>
            </a:fld>
            <a:endParaRPr lang="en-US"/>
          </a:p>
        </p:txBody>
      </p:sp>
      <p:sp>
        <p:nvSpPr>
          <p:cNvPr id="25395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84CF8-6F85-D249-B7D6-5F0EFB9C718F}" type="slidenum">
              <a:rPr lang="en-US"/>
              <a:pPr/>
              <a:t>5</a:t>
            </a:fld>
            <a:endParaRPr lang="en-US"/>
          </a:p>
        </p:txBody>
      </p:sp>
      <p:sp>
        <p:nvSpPr>
          <p:cNvPr id="26009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52D5A-3435-9A4C-8DB4-D813E21C80FB}" type="slidenum">
              <a:rPr lang="en-US"/>
              <a:pPr/>
              <a:t>19</a:t>
            </a:fld>
            <a:endParaRPr lang="en-US"/>
          </a:p>
        </p:txBody>
      </p:sp>
      <p:sp>
        <p:nvSpPr>
          <p:cNvPr id="24781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47811" name="Rectangle 3"/>
          <p:cNvSpPr>
            <a:spLocks noGrp="1" noChangeArrowheads="1"/>
          </p:cNvSpPr>
          <p:nvPr>
            <p:ph type="body" idx="1"/>
          </p:nvPr>
        </p:nvSpPr>
        <p:spPr/>
        <p:txBody>
          <a:bodyPr/>
          <a:lstStyle/>
          <a:p>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ADFA0-77E6-A746-8F22-99B32D2A1A40}" type="slidenum">
              <a:rPr lang="en-US"/>
              <a:pPr/>
              <a:t>20</a:t>
            </a:fld>
            <a:endParaRPr lang="en-US"/>
          </a:p>
        </p:txBody>
      </p:sp>
      <p:sp>
        <p:nvSpPr>
          <p:cNvPr id="249858"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49859" name="Rectangle 3"/>
          <p:cNvSpPr>
            <a:spLocks noGrp="1" noChangeArrowheads="1"/>
          </p:cNvSpPr>
          <p:nvPr>
            <p:ph type="body" idx="1"/>
          </p:nvPr>
        </p:nvSpPr>
        <p:spPr/>
        <p:txBody>
          <a:bodyPr/>
          <a:lstStyle/>
          <a:p>
            <a:endParaRPr lang="nb-N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DE808-FC6D-DA43-80A7-BC0AAFCEBE1C}" type="slidenum">
              <a:rPr lang="en-US"/>
              <a:pPr/>
              <a:t>21</a:t>
            </a:fld>
            <a:endParaRPr lang="en-US"/>
          </a:p>
        </p:txBody>
      </p:sp>
      <p:sp>
        <p:nvSpPr>
          <p:cNvPr id="256002"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endParaRPr lang="nb-N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40DE9-9934-B348-AD74-EA1E0FDCE68A}" type="slidenum">
              <a:rPr lang="en-US"/>
              <a:pPr/>
              <a:t>22</a:t>
            </a:fld>
            <a:endParaRPr lang="en-US"/>
          </a:p>
        </p:txBody>
      </p:sp>
      <p:sp>
        <p:nvSpPr>
          <p:cNvPr id="258050"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endParaRPr lang="nb-N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8C5F9-BDF0-DE47-8F61-BE5CB4975C33}" type="slidenum">
              <a:rPr lang="en-US"/>
              <a:pPr/>
              <a:t>23</a:t>
            </a:fld>
            <a:endParaRPr lang="en-US"/>
          </a:p>
        </p:txBody>
      </p:sp>
      <p:sp>
        <p:nvSpPr>
          <p:cNvPr id="262146"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62147" name="Rectangle 3"/>
          <p:cNvSpPr>
            <a:spLocks noGrp="1" noChangeArrowheads="1"/>
          </p:cNvSpPr>
          <p:nvPr>
            <p:ph type="body" idx="1"/>
          </p:nvPr>
        </p:nvSpPr>
        <p:spPr/>
        <p:txBody>
          <a:bodyPr/>
          <a:lstStyle/>
          <a:p>
            <a:endParaRPr lang="nb-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A3681-120E-584B-A210-F13675A9CDDA}" type="slidenum">
              <a:rPr lang="en-US"/>
              <a:pPr/>
              <a:t>24</a:t>
            </a:fld>
            <a:endParaRPr lang="en-US"/>
          </a:p>
        </p:txBody>
      </p:sp>
      <p:sp>
        <p:nvSpPr>
          <p:cNvPr id="264194" name="Rectangle 2"/>
          <p:cNvSpPr>
            <a:spLocks noRot="1" noChangeArrowheads="1" noTextEdit="1"/>
          </p:cNvSpPr>
          <p:nvPr>
            <p:ph type="sldImg"/>
          </p:nvPr>
        </p:nvSpPr>
        <p:spPr>
          <a:ln/>
          <a:extLst>
            <a:ext uri="{FAA26D3D-D897-4be2-8F04-BA451C77F1D7}">
              <ma14:placeholderFlag xmlns:ma14="http://schemas.microsoft.com/office/mac/drawingml/2011/main" val="1"/>
            </a:ext>
          </a:extLst>
        </p:spPr>
      </p:sp>
      <p:sp>
        <p:nvSpPr>
          <p:cNvPr id="264195" name="Rectangle 3"/>
          <p:cNvSpPr>
            <a:spLocks noGrp="1" noChangeArrowheads="1"/>
          </p:cNvSpPr>
          <p:nvPr>
            <p:ph type="body" idx="1"/>
          </p:nvPr>
        </p:nvSpPr>
        <p:spPr/>
        <p:txBody>
          <a:bodyPr/>
          <a:lstStyle/>
          <a:p>
            <a:endParaRPr lang="nb-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a:prstGeom prst="rect">
            <a:avLst/>
          </a:prstGeom>
        </p:spPr>
        <p:txBody>
          <a:bodyPr/>
          <a:lstStyle/>
          <a:p>
            <a:r>
              <a:rPr lang="nb-NO" smtClean="0"/>
              <a:t>Click to edit Master title style</a:t>
            </a:r>
            <a:endParaRPr lang="nb-NO"/>
          </a:p>
        </p:txBody>
      </p:sp>
      <p:sp>
        <p:nvSpPr>
          <p:cNvPr id="3" name="Subtitle 2"/>
          <p:cNvSpPr>
            <a:spLocks noGrp="1"/>
          </p:cNvSpPr>
          <p:nvPr>
            <p:ph type="subTitle" idx="1"/>
          </p:nvPr>
        </p:nvSpPr>
        <p:spPr>
          <a:xfrm>
            <a:off x="685800" y="1219200"/>
            <a:ext cx="7772400" cy="990600"/>
          </a:xfrm>
          <a:prstGeom prst="rect">
            <a:avLst/>
          </a:prstGeom>
        </p:spPr>
        <p:txBody>
          <a:bodyPr/>
          <a:lstStyle>
            <a:lvl1pPr marL="0" indent="0" algn="l">
              <a:buNone/>
              <a:defRPr sz="2400">
                <a:solidFill>
                  <a:schemeClr val="tx1">
                    <a:tint val="75000"/>
                  </a:schemeClr>
                </a:solidFill>
                <a:latin typeface="Arail"/>
                <a:cs typeface="Arai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fld id="{B4ADF9F9-1EF0-DA43-A577-6B9D761EC8AE}" type="datetime1">
              <a:rPr lang="nb-NO" smtClean="0"/>
              <a:t>16.11.12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462DB232-671F-2C42-AA66-5E4060CC8DBA}" type="slidenum">
              <a:rPr lang="nb-NO"/>
              <a:pPr/>
              <a:t>‹#›</a:t>
            </a:fld>
            <a:endParaRPr lang="nb-NO"/>
          </a:p>
        </p:txBody>
      </p:sp>
    </p:spTree>
    <p:extLst>
      <p:ext uri="{BB962C8B-B14F-4D97-AF65-F5344CB8AC3E}">
        <p14:creationId xmlns:p14="http://schemas.microsoft.com/office/powerpoint/2010/main" val="324607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B5118A23-796F-2546-9EAF-3AB8541FA0D9}" type="datetime1">
              <a:rPr lang="nb-NO" smtClean="0"/>
              <a:t>16.11.12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2292686A-AFA7-414E-9F00-A68A7094B7E5}" type="slidenum">
              <a:rPr lang="nb-NO"/>
              <a:pPr/>
              <a:t>‹#›</a:t>
            </a:fld>
            <a:endParaRPr lang="nb-NO"/>
          </a:p>
        </p:txBody>
      </p:sp>
    </p:spTree>
    <p:extLst>
      <p:ext uri="{BB962C8B-B14F-4D97-AF65-F5344CB8AC3E}">
        <p14:creationId xmlns:p14="http://schemas.microsoft.com/office/powerpoint/2010/main" val="2432084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F8C559AB-1B2B-204A-B5E4-85835847B497}" type="datetime1">
              <a:rPr lang="nb-NO" smtClean="0"/>
              <a:t>16.11.12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69C9E601-AFA0-C646-ADB4-336CB708F0A4}" type="slidenum">
              <a:rPr lang="nb-NO"/>
              <a:pPr/>
              <a:t>‹#›</a:t>
            </a:fld>
            <a:endParaRPr lang="nb-NO"/>
          </a:p>
        </p:txBody>
      </p:sp>
    </p:spTree>
    <p:extLst>
      <p:ext uri="{BB962C8B-B14F-4D97-AF65-F5344CB8AC3E}">
        <p14:creationId xmlns:p14="http://schemas.microsoft.com/office/powerpoint/2010/main" val="178992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idx="1"/>
          </p:nvPr>
        </p:nvSpPr>
        <p:spPr>
          <a:xfrm>
            <a:off x="685800" y="1600201"/>
            <a:ext cx="8001000" cy="3962400"/>
          </a:xfrm>
          <a:prstGeom prst="rect">
            <a:avLst/>
          </a:prstGeom>
        </p:spPr>
        <p:txBody>
          <a:bodyPr/>
          <a:lstStyle>
            <a:lvl3pPr>
              <a:buNone/>
              <a:defRPr/>
            </a:lvl3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fld id="{BCCD4E28-57CC-C846-962A-F5CCD46A6418}" type="datetime1">
              <a:rPr lang="nb-NO" smtClean="0"/>
              <a:t>16.11.12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064F9022-3392-C544-89D8-FBF1247D7507}" type="slidenum">
              <a:rPr lang="nb-NO"/>
              <a:pPr/>
              <a:t>‹#›</a:t>
            </a:fld>
            <a:endParaRPr lang="nb-NO"/>
          </a:p>
        </p:txBody>
      </p:sp>
    </p:spTree>
    <p:extLst>
      <p:ext uri="{BB962C8B-B14F-4D97-AF65-F5344CB8AC3E}">
        <p14:creationId xmlns:p14="http://schemas.microsoft.com/office/powerpoint/2010/main" val="1190475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fld id="{0BDC6478-A8CB-274A-A595-DBE96AFC639C}" type="datetime1">
              <a:rPr lang="nb-NO" smtClean="0"/>
              <a:t>16.11.12</a:t>
            </a:fld>
            <a:endParaRPr lang="nb-NO"/>
          </a:p>
        </p:txBody>
      </p:sp>
      <p:sp>
        <p:nvSpPr>
          <p:cNvPr id="5"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6" name="Slide Number Placeholder 5"/>
          <p:cNvSpPr>
            <a:spLocks noGrp="1"/>
          </p:cNvSpPr>
          <p:nvPr>
            <p:ph type="sldNum" sz="quarter" idx="12"/>
          </p:nvPr>
        </p:nvSpPr>
        <p:spPr/>
        <p:txBody>
          <a:bodyPr/>
          <a:lstStyle>
            <a:lvl1pPr>
              <a:defRPr/>
            </a:lvl1pPr>
          </a:lstStyle>
          <a:p>
            <a:fld id="{C6BBDA12-41CD-8F45-B026-E455A3CC58B0}" type="slidenum">
              <a:rPr lang="nb-NO"/>
              <a:pPr/>
              <a:t>‹#›</a:t>
            </a:fld>
            <a:endParaRPr lang="nb-NO"/>
          </a:p>
        </p:txBody>
      </p:sp>
    </p:spTree>
    <p:extLst>
      <p:ext uri="{BB962C8B-B14F-4D97-AF65-F5344CB8AC3E}">
        <p14:creationId xmlns:p14="http://schemas.microsoft.com/office/powerpoint/2010/main" val="22069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1"/>
            <a:ext cx="40386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39624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fld id="{FE784B4B-0499-A54A-AD94-7171CA086D99}" type="datetime1">
              <a:rPr lang="nb-NO" smtClean="0"/>
              <a:t>16.11.12</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7" name="Slide Number Placeholder 5"/>
          <p:cNvSpPr>
            <a:spLocks noGrp="1"/>
          </p:cNvSpPr>
          <p:nvPr>
            <p:ph type="sldNum" sz="quarter" idx="12"/>
          </p:nvPr>
        </p:nvSpPr>
        <p:spPr/>
        <p:txBody>
          <a:bodyPr/>
          <a:lstStyle>
            <a:lvl1pPr>
              <a:defRPr/>
            </a:lvl1pPr>
          </a:lstStyle>
          <a:p>
            <a:fld id="{544156BF-B48B-D64E-B8C3-CC817B0FDCC0}" type="slidenum">
              <a:rPr lang="nb-NO"/>
              <a:pPr/>
              <a:t>‹#›</a:t>
            </a:fld>
            <a:endParaRPr lang="nb-NO"/>
          </a:p>
        </p:txBody>
      </p:sp>
    </p:spTree>
    <p:extLst>
      <p:ext uri="{BB962C8B-B14F-4D97-AF65-F5344CB8AC3E}">
        <p14:creationId xmlns:p14="http://schemas.microsoft.com/office/powerpoint/2010/main" val="229649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fld id="{2559F538-B37E-9246-B7BD-ABE705BB6E5F}" type="datetime1">
              <a:rPr lang="nb-NO" smtClean="0"/>
              <a:t>16.11.12</a:t>
            </a:fld>
            <a:endParaRPr lang="nb-NO"/>
          </a:p>
        </p:txBody>
      </p:sp>
      <p:sp>
        <p:nvSpPr>
          <p:cNvPr id="8"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9" name="Slide Number Placeholder 5"/>
          <p:cNvSpPr>
            <a:spLocks noGrp="1"/>
          </p:cNvSpPr>
          <p:nvPr>
            <p:ph type="sldNum" sz="quarter" idx="12"/>
          </p:nvPr>
        </p:nvSpPr>
        <p:spPr/>
        <p:txBody>
          <a:bodyPr/>
          <a:lstStyle>
            <a:lvl1pPr>
              <a:defRPr/>
            </a:lvl1pPr>
          </a:lstStyle>
          <a:p>
            <a:fld id="{C68456DF-2FF9-A447-9C85-5A1FDA787FCE}" type="slidenum">
              <a:rPr lang="nb-NO"/>
              <a:pPr/>
              <a:t>‹#›</a:t>
            </a:fld>
            <a:endParaRPr lang="nb-NO"/>
          </a:p>
        </p:txBody>
      </p:sp>
    </p:spTree>
    <p:extLst>
      <p:ext uri="{BB962C8B-B14F-4D97-AF65-F5344CB8AC3E}">
        <p14:creationId xmlns:p14="http://schemas.microsoft.com/office/powerpoint/2010/main" val="372570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fld id="{DE2DB6CE-9B16-DD47-AA6C-40281925AADD}" type="datetime1">
              <a:rPr lang="nb-NO" smtClean="0"/>
              <a:t>16.11.12</a:t>
            </a:fld>
            <a:endParaRPr lang="nb-NO"/>
          </a:p>
        </p:txBody>
      </p:sp>
      <p:sp>
        <p:nvSpPr>
          <p:cNvPr id="4"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5" name="Slide Number Placeholder 5"/>
          <p:cNvSpPr>
            <a:spLocks noGrp="1"/>
          </p:cNvSpPr>
          <p:nvPr>
            <p:ph type="sldNum" sz="quarter" idx="12"/>
          </p:nvPr>
        </p:nvSpPr>
        <p:spPr/>
        <p:txBody>
          <a:bodyPr/>
          <a:lstStyle>
            <a:lvl1pPr>
              <a:defRPr/>
            </a:lvl1pPr>
          </a:lstStyle>
          <a:p>
            <a:fld id="{6890BE10-85CA-9749-8735-22D856AD0AF3}" type="slidenum">
              <a:rPr lang="nb-NO"/>
              <a:pPr/>
              <a:t>‹#›</a:t>
            </a:fld>
            <a:endParaRPr lang="nb-NO"/>
          </a:p>
        </p:txBody>
      </p:sp>
    </p:spTree>
    <p:extLst>
      <p:ext uri="{BB962C8B-B14F-4D97-AF65-F5344CB8AC3E}">
        <p14:creationId xmlns:p14="http://schemas.microsoft.com/office/powerpoint/2010/main" val="358302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12E05E9-C0A7-5B4C-A02F-E9082563A15A}" type="datetime1">
              <a:rPr lang="nb-NO" smtClean="0"/>
              <a:t>16.11.12</a:t>
            </a:fld>
            <a:endParaRPr lang="nb-NO"/>
          </a:p>
        </p:txBody>
      </p:sp>
      <p:sp>
        <p:nvSpPr>
          <p:cNvPr id="3"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4" name="Slide Number Placeholder 5"/>
          <p:cNvSpPr>
            <a:spLocks noGrp="1"/>
          </p:cNvSpPr>
          <p:nvPr>
            <p:ph type="sldNum" sz="quarter" idx="12"/>
          </p:nvPr>
        </p:nvSpPr>
        <p:spPr/>
        <p:txBody>
          <a:bodyPr/>
          <a:lstStyle>
            <a:lvl1pPr>
              <a:defRPr/>
            </a:lvl1pPr>
          </a:lstStyle>
          <a:p>
            <a:fld id="{90CA5137-7C1F-244D-800B-1B01ACAB005D}" type="slidenum">
              <a:rPr lang="nb-NO"/>
              <a:pPr/>
              <a:t>‹#›</a:t>
            </a:fld>
            <a:endParaRPr lang="nb-NO"/>
          </a:p>
        </p:txBody>
      </p:sp>
    </p:spTree>
    <p:extLst>
      <p:ext uri="{BB962C8B-B14F-4D97-AF65-F5344CB8AC3E}">
        <p14:creationId xmlns:p14="http://schemas.microsoft.com/office/powerpoint/2010/main" val="399794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3657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1"/>
            <a:ext cx="3008313" cy="4203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fld id="{3774988E-00CE-E047-8558-837C7CC03A04}" type="datetime1">
              <a:rPr lang="nb-NO" smtClean="0"/>
              <a:t>16.11.12</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7" name="Slide Number Placeholder 5"/>
          <p:cNvSpPr>
            <a:spLocks noGrp="1"/>
          </p:cNvSpPr>
          <p:nvPr>
            <p:ph type="sldNum" sz="quarter" idx="12"/>
          </p:nvPr>
        </p:nvSpPr>
        <p:spPr/>
        <p:txBody>
          <a:bodyPr/>
          <a:lstStyle>
            <a:lvl1pPr>
              <a:defRPr/>
            </a:lvl1pPr>
          </a:lstStyle>
          <a:p>
            <a:fld id="{139BE9BB-2C48-1C43-A820-72D4173C63AE}" type="slidenum">
              <a:rPr lang="nb-NO"/>
              <a:pPr/>
              <a:t>‹#›</a:t>
            </a:fld>
            <a:endParaRPr lang="nb-NO"/>
          </a:p>
        </p:txBody>
      </p:sp>
    </p:spTree>
    <p:extLst>
      <p:ext uri="{BB962C8B-B14F-4D97-AF65-F5344CB8AC3E}">
        <p14:creationId xmlns:p14="http://schemas.microsoft.com/office/powerpoint/2010/main" val="272822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Drag picture to placeholder or click icon to add</a:t>
            </a:r>
            <a:endParaRPr lang="nb-NO"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fld id="{549861B7-6639-D34A-845D-E5A05BCDEC86}" type="datetime1">
              <a:rPr lang="nb-NO" smtClean="0"/>
              <a:t>16.11.12</a:t>
            </a:fld>
            <a:endParaRPr lang="nb-NO"/>
          </a:p>
        </p:txBody>
      </p:sp>
      <p:sp>
        <p:nvSpPr>
          <p:cNvPr id="6" name="Footer Placeholder 4"/>
          <p:cNvSpPr>
            <a:spLocks noGrp="1"/>
          </p:cNvSpPr>
          <p:nvPr>
            <p:ph type="ftr" sz="quarter" idx="11"/>
          </p:nvPr>
        </p:nvSpPr>
        <p:spPr/>
        <p:txBody>
          <a:bodyPr/>
          <a:lstStyle>
            <a:lvl1pPr>
              <a:defRPr/>
            </a:lvl1pPr>
          </a:lstStyle>
          <a:p>
            <a:pPr>
              <a:defRPr/>
            </a:pPr>
            <a:r>
              <a:rPr lang="nb-NO" smtClean="0"/>
              <a:t>Mattias Øhra</a:t>
            </a:r>
            <a:endParaRPr lang="nb-NO"/>
          </a:p>
        </p:txBody>
      </p:sp>
      <p:sp>
        <p:nvSpPr>
          <p:cNvPr id="7" name="Slide Number Placeholder 5"/>
          <p:cNvSpPr>
            <a:spLocks noGrp="1"/>
          </p:cNvSpPr>
          <p:nvPr>
            <p:ph type="sldNum" sz="quarter" idx="12"/>
          </p:nvPr>
        </p:nvSpPr>
        <p:spPr/>
        <p:txBody>
          <a:bodyPr/>
          <a:lstStyle>
            <a:lvl1pPr>
              <a:defRPr/>
            </a:lvl1pPr>
          </a:lstStyle>
          <a:p>
            <a:fld id="{F7DC7D6D-EA45-9549-AE49-7AEDA289B1C0}" type="slidenum">
              <a:rPr lang="nb-NO"/>
              <a:pPr/>
              <a:t>‹#›</a:t>
            </a:fld>
            <a:endParaRPr lang="nb-NO"/>
          </a:p>
        </p:txBody>
      </p:sp>
    </p:spTree>
    <p:extLst>
      <p:ext uri="{BB962C8B-B14F-4D97-AF65-F5344CB8AC3E}">
        <p14:creationId xmlns:p14="http://schemas.microsoft.com/office/powerpoint/2010/main" val="2707331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DEF_underlag2.wm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858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nb-NO" smtClean="0"/>
              <a:t>Click to edit Master title style</a:t>
            </a:r>
            <a:endParaRPr lang="nb-NO"/>
          </a:p>
        </p:txBody>
      </p:sp>
      <p:sp>
        <p:nvSpPr>
          <p:cNvPr id="10" name="Date Placeholder 3"/>
          <p:cNvSpPr>
            <a:spLocks noGrp="1"/>
          </p:cNvSpPr>
          <p:nvPr>
            <p:ph type="dt" sz="half" idx="2"/>
          </p:nvPr>
        </p:nvSpPr>
        <p:spPr>
          <a:xfrm>
            <a:off x="1905000" y="5949950"/>
            <a:ext cx="1778000" cy="406400"/>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latin typeface="Arail" charset="0"/>
              </a:defRPr>
            </a:lvl1pPr>
          </a:lstStyle>
          <a:p>
            <a:fld id="{6FF5FEC3-CB36-0F45-8D54-77BD56E46C20}" type="datetime1">
              <a:rPr lang="nb-NO" smtClean="0"/>
              <a:t>16.11.12</a:t>
            </a:fld>
            <a:endParaRPr lang="nb-NO"/>
          </a:p>
        </p:txBody>
      </p:sp>
      <p:sp>
        <p:nvSpPr>
          <p:cNvPr id="11" name="Footer Placeholder 4"/>
          <p:cNvSpPr>
            <a:spLocks noGrp="1"/>
          </p:cNvSpPr>
          <p:nvPr>
            <p:ph type="ftr" sz="quarter" idx="3"/>
          </p:nvPr>
        </p:nvSpPr>
        <p:spPr>
          <a:xfrm>
            <a:off x="6248400" y="6035675"/>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ail" charset="0"/>
                <a:ea typeface="ＭＳ Ｐゴシック" pitchFamily="34" charset="-128"/>
                <a:cs typeface="+mn-cs"/>
              </a:defRPr>
            </a:lvl1pPr>
          </a:lstStyle>
          <a:p>
            <a:pPr>
              <a:defRPr/>
            </a:pPr>
            <a:r>
              <a:rPr lang="nb-NO" smtClean="0"/>
              <a:t>Mattias Øhra</a:t>
            </a:r>
            <a:endParaRPr lang="nb-NO"/>
          </a:p>
        </p:txBody>
      </p:sp>
      <p:sp>
        <p:nvSpPr>
          <p:cNvPr id="12" name="Slide Number Placeholder 5"/>
          <p:cNvSpPr>
            <a:spLocks noGrp="1"/>
          </p:cNvSpPr>
          <p:nvPr>
            <p:ph type="sldNum" sz="quarter" idx="4"/>
          </p:nvPr>
        </p:nvSpPr>
        <p:spPr>
          <a:xfrm>
            <a:off x="8305800" y="6035675"/>
            <a:ext cx="3810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latin typeface="Arail" charset="0"/>
              </a:defRPr>
            </a:lvl1pPr>
          </a:lstStyle>
          <a:p>
            <a:fld id="{FDFF28F7-F4D1-524D-A616-F0927929113E}" type="slidenum">
              <a:rPr lang="nb-NO"/>
              <a:pPr/>
              <a:t>‹#›</a:t>
            </a:fld>
            <a:endParaRPr lang="nb-NO"/>
          </a:p>
        </p:txBody>
      </p:sp>
      <p:pic>
        <p:nvPicPr>
          <p:cNvPr id="1031"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948363"/>
            <a:ext cx="154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fontAlgn="base" hangingPunct="1">
        <a:spcBef>
          <a:spcPct val="0"/>
        </a:spcBef>
        <a:spcAft>
          <a:spcPct val="0"/>
        </a:spcAft>
        <a:defRPr sz="3600" kern="1200">
          <a:solidFill>
            <a:srgbClr val="7F7F7F"/>
          </a:solidFill>
          <a:latin typeface="Arail"/>
          <a:ea typeface="ＭＳ Ｐゴシック" pitchFamily="-108" charset="-128"/>
          <a:cs typeface="Arail"/>
        </a:defRPr>
      </a:lvl1pPr>
      <a:lvl2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2pPr>
      <a:lvl3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3pPr>
      <a:lvl4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4pPr>
      <a:lvl5pPr algn="l" defTabSz="457200" rtl="0" eaLnBrk="1" fontAlgn="base" hangingPunct="1">
        <a:spcBef>
          <a:spcPct val="0"/>
        </a:spcBef>
        <a:spcAft>
          <a:spcPct val="0"/>
        </a:spcAft>
        <a:defRPr sz="3600">
          <a:solidFill>
            <a:srgbClr val="7F7F7F"/>
          </a:solidFill>
          <a:latin typeface="Arail" charset="0"/>
          <a:ea typeface="ＭＳ Ｐゴシック" pitchFamily="-108" charset="-128"/>
          <a:cs typeface="Arail" charset="0"/>
        </a:defRPr>
      </a:lvl5pPr>
      <a:lvl6pPr marL="4572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6pPr>
      <a:lvl7pPr marL="9144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7pPr>
      <a:lvl8pPr marL="13716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8pPr>
      <a:lvl9pPr marL="18288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wmf"/><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hyperlink" Target="http://www.deiligst.no/" TargetMode="External"/><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533400" y="381000"/>
            <a:ext cx="7772400" cy="914400"/>
          </a:xfrm>
        </p:spPr>
        <p:txBody>
          <a:bodyPr/>
          <a:lstStyle/>
          <a:p>
            <a:r>
              <a:rPr lang="nb-NO" b="1" dirty="0" smtClean="0">
                <a:effectLst>
                  <a:outerShdw blurRad="38100" dist="38100" dir="2700000" algn="tl">
                    <a:srgbClr val="DDDDDD"/>
                  </a:outerShdw>
                </a:effectLst>
              </a:rPr>
              <a:t>Post-</a:t>
            </a:r>
            <a:r>
              <a:rPr lang="nb-NO" b="1" dirty="0" err="1" smtClean="0">
                <a:effectLst>
                  <a:outerShdw blurRad="38100" dist="38100" dir="2700000" algn="tl">
                    <a:srgbClr val="DDDDDD"/>
                  </a:outerShdw>
                </a:effectLst>
              </a:rPr>
              <a:t>avtradisjonalisering</a:t>
            </a:r>
            <a:r>
              <a:rPr lang="nb-NO" b="1" dirty="0" smtClean="0">
                <a:effectLst>
                  <a:outerShdw blurRad="38100" dist="38100" dir="2700000" algn="tl">
                    <a:srgbClr val="DDDDDD"/>
                  </a:outerShdw>
                </a:effectLst>
              </a:rPr>
              <a:t>.</a:t>
            </a:r>
            <a:br>
              <a:rPr lang="nb-NO" b="1" dirty="0" smtClean="0">
                <a:effectLst>
                  <a:outerShdw blurRad="38100" dist="38100" dir="2700000" algn="tl">
                    <a:srgbClr val="DDDDDD"/>
                  </a:outerShdw>
                </a:effectLst>
              </a:rPr>
            </a:br>
            <a:r>
              <a:rPr lang="nb-NO" sz="2000" b="1" dirty="0" smtClean="0">
                <a:effectLst>
                  <a:outerShdw blurRad="38100" dist="38100" dir="2700000" algn="tl">
                    <a:srgbClr val="DDDDDD"/>
                  </a:outerShdw>
                </a:effectLst>
              </a:rPr>
              <a:t>Ungdom og kulturell frisetting </a:t>
            </a:r>
            <a:endParaRPr lang="nb-NO" sz="2000" dirty="0">
              <a:latin typeface="Arail" charset="0"/>
              <a:ea typeface="ＭＳ Ｐゴシック" charset="0"/>
              <a:cs typeface="Arail" charset="0"/>
            </a:endParaRPr>
          </a:p>
        </p:txBody>
      </p:sp>
      <p:sp>
        <p:nvSpPr>
          <p:cNvPr id="2052" name="Subtitle 2"/>
          <p:cNvSpPr>
            <a:spLocks noGrp="1"/>
          </p:cNvSpPr>
          <p:nvPr>
            <p:ph type="subTitle" idx="1"/>
          </p:nvPr>
        </p:nvSpPr>
        <p:spPr bwMode="auto">
          <a:xfrm>
            <a:off x="533400" y="1295400"/>
            <a:ext cx="7086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b-NO" dirty="0" smtClean="0">
                <a:solidFill>
                  <a:srgbClr val="898989"/>
                </a:solidFill>
                <a:latin typeface="Arail" charset="0"/>
                <a:ea typeface="ＭＳ Ｐゴシック" charset="0"/>
                <a:cs typeface="Arail" charset="0"/>
              </a:rPr>
              <a:t>Mattias Øhra</a:t>
            </a:r>
            <a:endParaRPr lang="nb-NO" dirty="0">
              <a:solidFill>
                <a:srgbClr val="898989"/>
              </a:solidFill>
              <a:latin typeface="Arail" charset="0"/>
              <a:ea typeface="ＭＳ Ｐゴシック" charset="0"/>
              <a:cs typeface="Arail" charset="0"/>
            </a:endParaRPr>
          </a:p>
        </p:txBody>
      </p:sp>
      <p:pic>
        <p:nvPicPr>
          <p:cNvPr id="2053" name="Picture 7" descr="Web.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6325" y="5410200"/>
            <a:ext cx="2952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Web.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6325" y="5443538"/>
            <a:ext cx="2952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15minu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2204864"/>
            <a:ext cx="2497992" cy="24979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0688"/>
            <a:ext cx="8001000" cy="1143000"/>
          </a:xfrm>
        </p:spPr>
        <p:txBody>
          <a:bodyPr/>
          <a:lstStyle/>
          <a:p>
            <a:r>
              <a:rPr lang="nb-NO" sz="2800" dirty="0" err="1"/>
              <a:t>A</a:t>
            </a:r>
            <a:r>
              <a:rPr lang="nb-NO" sz="2800" dirty="0" err="1" smtClean="0"/>
              <a:t>vtradisjonaliseringen</a:t>
            </a:r>
            <a:r>
              <a:rPr lang="nb-NO" sz="2800" dirty="0" smtClean="0"/>
              <a:t> opphører ikke, men er nå ikke </a:t>
            </a:r>
            <a:r>
              <a:rPr lang="nb-NO" sz="2800" dirty="0"/>
              <a:t>lenger </a:t>
            </a:r>
            <a:r>
              <a:rPr lang="nb-NO" sz="2800" dirty="0" smtClean="0"/>
              <a:t>kjernen i de unges identitetsprosjekt</a:t>
            </a:r>
            <a:r>
              <a:rPr lang="nb-NO" sz="2800" dirty="0"/>
              <a:t/>
            </a:r>
            <a:br>
              <a:rPr lang="nb-NO" sz="2800" dirty="0"/>
            </a:br>
            <a:endParaRPr lang="nb-NO" sz="2800" dirty="0"/>
          </a:p>
        </p:txBody>
      </p:sp>
      <p:sp>
        <p:nvSpPr>
          <p:cNvPr id="3" name="Content Placeholder 2"/>
          <p:cNvSpPr>
            <a:spLocks noGrp="1"/>
          </p:cNvSpPr>
          <p:nvPr>
            <p:ph idx="1"/>
          </p:nvPr>
        </p:nvSpPr>
        <p:spPr>
          <a:xfrm>
            <a:off x="685800" y="1600201"/>
            <a:ext cx="5398368" cy="3962400"/>
          </a:xfrm>
        </p:spPr>
        <p:txBody>
          <a:bodyPr/>
          <a:lstStyle/>
          <a:p>
            <a:pPr marL="0" indent="0">
              <a:buNone/>
            </a:pPr>
            <a:r>
              <a:rPr lang="nb-NO" sz="1600" dirty="0"/>
              <a:t>Generasjonsforskjeller kjennetegnes derfor ikke lenger av </a:t>
            </a:r>
            <a:r>
              <a:rPr lang="nb-NO" sz="1600" b="1" dirty="0"/>
              <a:t>ulike holdninger til tradisjonsbevaring</a:t>
            </a:r>
            <a:r>
              <a:rPr lang="nb-NO" sz="1600" dirty="0"/>
              <a:t>, respektive tradisjonsoverskridelse. Dagens unge </a:t>
            </a:r>
            <a:r>
              <a:rPr lang="nb-NO" sz="1600" dirty="0" smtClean="0"/>
              <a:t>er: stort </a:t>
            </a:r>
            <a:r>
              <a:rPr lang="nb-NO" sz="1600" dirty="0"/>
              <a:t>sett oppdratt </a:t>
            </a:r>
            <a:r>
              <a:rPr lang="nb-NO" sz="1600" dirty="0" smtClean="0"/>
              <a:t>av en </a:t>
            </a:r>
            <a:r>
              <a:rPr lang="nb-NO" sz="1600" dirty="0"/>
              <a:t>foreldregenerasjon som selv allerede har vært med på å gjennomføre en </a:t>
            </a:r>
            <a:r>
              <a:rPr lang="nb-NO" sz="1600" dirty="0" err="1"/>
              <a:t>avtradisjonalisering</a:t>
            </a:r>
            <a:r>
              <a:rPr lang="nb-NO" sz="1600" dirty="0"/>
              <a:t> og oppfatter det som en personlig suksess. Antakelig har </a:t>
            </a:r>
            <a:r>
              <a:rPr lang="nb-NO" sz="1600" b="1" dirty="0"/>
              <a:t>styrken i unge menneskers binding til sine foreldre </a:t>
            </a:r>
            <a:r>
              <a:rPr lang="nb-NO" sz="1600" dirty="0"/>
              <a:t>- i de minste etter utholdt pubertetstid - </a:t>
            </a:r>
            <a:r>
              <a:rPr lang="nb-NO" sz="1600" b="1" dirty="0"/>
              <a:t>aldri vært sterkere enn i dag.</a:t>
            </a:r>
          </a:p>
          <a:p>
            <a:endParaRPr lang="nb-NO" sz="1600" dirty="0"/>
          </a:p>
          <a:p>
            <a:pPr marL="0" indent="0">
              <a:buNone/>
            </a:pPr>
            <a:r>
              <a:rPr lang="nb-NO" sz="1600" dirty="0"/>
              <a:t>Den </a:t>
            </a:r>
            <a:r>
              <a:rPr lang="nb-NO" sz="1600" dirty="0" err="1"/>
              <a:t>avtradisjonaliserte</a:t>
            </a:r>
            <a:r>
              <a:rPr lang="nb-NO" sz="1600" dirty="0"/>
              <a:t> foreldregenerasjonen </a:t>
            </a:r>
            <a:r>
              <a:rPr lang="nb-NO" sz="1600" b="1" dirty="0"/>
              <a:t>aksepterer barnas sterke orientering mot sin egen verden</a:t>
            </a:r>
            <a:r>
              <a:rPr lang="nb-NO" sz="1600" b="1" dirty="0" smtClean="0"/>
              <a:t>.</a:t>
            </a:r>
          </a:p>
          <a:p>
            <a:pPr marL="0" indent="0">
              <a:buNone/>
            </a:pPr>
            <a:endParaRPr lang="nb-NO" sz="1600" dirty="0"/>
          </a:p>
          <a:p>
            <a:pPr marL="0" indent="0">
              <a:buNone/>
            </a:pPr>
            <a:r>
              <a:rPr lang="nb-NO" sz="1600" dirty="0"/>
              <a:t>Den </a:t>
            </a:r>
            <a:r>
              <a:rPr lang="nb-NO" sz="1600" dirty="0" err="1"/>
              <a:t>avtradisjonaliserte</a:t>
            </a:r>
            <a:r>
              <a:rPr lang="nb-NO" sz="1600" dirty="0"/>
              <a:t> </a:t>
            </a:r>
            <a:r>
              <a:rPr lang="nb-NO" sz="1600" dirty="0" smtClean="0"/>
              <a:t>foreldregenerasjonen </a:t>
            </a:r>
            <a:r>
              <a:rPr lang="nb-NO" sz="1600" dirty="0"/>
              <a:t>er innstilt på å holde de uunngåelige diskusjonene om reglene for familiens samliv mest mulig fri for generelle moraliseringer. </a:t>
            </a:r>
            <a:r>
              <a:rPr lang="nb-NO" sz="1600" b="1" dirty="0"/>
              <a:t>Familiens område blir en forhandlingshusholdning</a:t>
            </a:r>
            <a:r>
              <a:rPr lang="nb-NO" sz="1600" b="1" dirty="0" smtClean="0"/>
              <a:t>.</a:t>
            </a:r>
            <a:endParaRPr lang="nb-NO" sz="1600" b="1" dirty="0"/>
          </a:p>
        </p:txBody>
      </p:sp>
      <p:pic>
        <p:nvPicPr>
          <p:cNvPr id="5" name="Picture 4" descr="never_die-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988840"/>
            <a:ext cx="2576134" cy="3024157"/>
          </a:xfrm>
          <a:prstGeom prst="rect">
            <a:avLst/>
          </a:prstGeom>
        </p:spPr>
      </p:pic>
      <p:sp>
        <p:nvSpPr>
          <p:cNvPr id="6" name="Footer Placeholder 5"/>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9103169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37" y="1124744"/>
            <a:ext cx="5614392" cy="3962400"/>
          </a:xfrm>
        </p:spPr>
        <p:txBody>
          <a:bodyPr/>
          <a:lstStyle/>
          <a:p>
            <a:pPr marL="0" indent="0">
              <a:buNone/>
            </a:pPr>
            <a:r>
              <a:rPr lang="nb-NO" sz="1600" dirty="0" smtClean="0"/>
              <a:t>Den </a:t>
            </a:r>
            <a:r>
              <a:rPr lang="nb-NO" sz="1600" dirty="0" err="1"/>
              <a:t>avtradisjonaliserte</a:t>
            </a:r>
            <a:r>
              <a:rPr lang="nb-NO" sz="1600" dirty="0"/>
              <a:t> ungdomsgenerasjonen utvikler ikke lenger i første rekke sin identitet gjennom </a:t>
            </a:r>
            <a:r>
              <a:rPr lang="nb-NO" sz="1600" b="1" dirty="0"/>
              <a:t>konfrontasjoner og ved å distansere seg maksimalt fra sine foreldre</a:t>
            </a:r>
            <a:r>
              <a:rPr lang="nb-NO" sz="1600" dirty="0"/>
              <a:t>. Dagens ungdom tilkjennegir med overveldende flertall at de kan </a:t>
            </a:r>
            <a:r>
              <a:rPr lang="nb-NO" sz="1600" b="1" dirty="0"/>
              <a:t>identifisere seg med foreldrenes oppdragelsesstil.</a:t>
            </a:r>
          </a:p>
          <a:p>
            <a:endParaRPr lang="nb-NO" sz="1600" dirty="0"/>
          </a:p>
          <a:p>
            <a:pPr marL="0" indent="0">
              <a:buNone/>
            </a:pPr>
            <a:r>
              <a:rPr lang="nb-NO" sz="1600" dirty="0"/>
              <a:t>Den </a:t>
            </a:r>
            <a:r>
              <a:rPr lang="nb-NO" sz="1600" dirty="0" err="1"/>
              <a:t>avtradisjonaliserte</a:t>
            </a:r>
            <a:r>
              <a:rPr lang="nb-NO" sz="1600" dirty="0"/>
              <a:t> ungdomsgenerasjonen vurderer i liten grad </a:t>
            </a:r>
            <a:r>
              <a:rPr lang="nb-NO" sz="1600" b="1" dirty="0" err="1"/>
              <a:t>livsstilsfenomener</a:t>
            </a:r>
            <a:r>
              <a:rPr lang="nb-NO" sz="1600" b="1" dirty="0"/>
              <a:t> ut fra </a:t>
            </a:r>
            <a:r>
              <a:rPr lang="nb-NO" sz="1600" dirty="0"/>
              <a:t>ledekoden </a:t>
            </a:r>
            <a:r>
              <a:rPr lang="nb-NO" sz="1600" b="1" dirty="0"/>
              <a:t>tradisjonell/moderne</a:t>
            </a:r>
            <a:r>
              <a:rPr lang="nb-NO" sz="1600" dirty="0"/>
              <a:t>, men snarere ut fra </a:t>
            </a:r>
            <a:r>
              <a:rPr lang="nb-NO" sz="1600" b="1" dirty="0"/>
              <a:t>preferanser knyttet til sin egen verden</a:t>
            </a:r>
            <a:r>
              <a:rPr lang="nb-NO" sz="1600" dirty="0"/>
              <a:t>, preferanser som i prinsippet lar mange tegnverdener og atferdsmønstre fra samtid og fortid fremstå som til enhver tid resirkulerbare. Fornyelsespatosen til den tidligere avantgarden, som forfektet en streng kanon der alt definitivt gikk for å være «fra i går», fenger ikke lenger. </a:t>
            </a:r>
            <a:r>
              <a:rPr lang="nb-NO" sz="1600" b="1" dirty="0"/>
              <a:t>Det «tradisjonelle» lar seg igjen sitere, dels fordi det på nytt er </a:t>
            </a:r>
            <a:r>
              <a:rPr lang="nb-NO" sz="1600" b="1" dirty="0" smtClean="0"/>
              <a:t>blitt interessant</a:t>
            </a:r>
            <a:r>
              <a:rPr lang="nb-NO" sz="1600" b="1" dirty="0"/>
              <a:t>, dels fordi det på grunn av sin </a:t>
            </a:r>
            <a:r>
              <a:rPr lang="nb-NO" sz="1600" b="1" dirty="0" err="1"/>
              <a:t>uvanlighet</a:t>
            </a:r>
            <a:r>
              <a:rPr lang="nb-NO" sz="1600" b="1" dirty="0"/>
              <a:t> simpelthen virker eksotisk</a:t>
            </a:r>
            <a:r>
              <a:rPr lang="nb-NO" sz="1600" dirty="0"/>
              <a:t>. Nå er det elevene som stadig oftere oppfordrer læreren til å kle seg pent til </a:t>
            </a:r>
            <a:r>
              <a:rPr lang="nb-NO" sz="1600" dirty="0" smtClean="0"/>
              <a:t>avslutningsfesten (Ibid:86)</a:t>
            </a:r>
            <a:endParaRPr lang="nb-NO" sz="1600" dirty="0"/>
          </a:p>
        </p:txBody>
      </p:sp>
      <p:pic>
        <p:nvPicPr>
          <p:cNvPr id="2" name="Picture 1" descr="awesome-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7098" y="1446484"/>
            <a:ext cx="2546315" cy="3672408"/>
          </a:xfrm>
          <a:prstGeom prst="rect">
            <a:avLst/>
          </a:prstGeom>
        </p:spPr>
      </p:pic>
      <p:sp>
        <p:nvSpPr>
          <p:cNvPr id="5" name="Title 1"/>
          <p:cNvSpPr>
            <a:spLocks noGrp="1"/>
          </p:cNvSpPr>
          <p:nvPr>
            <p:ph type="title"/>
          </p:nvPr>
        </p:nvSpPr>
        <p:spPr>
          <a:xfrm>
            <a:off x="685800" y="274638"/>
            <a:ext cx="8001000" cy="1143000"/>
          </a:xfrm>
        </p:spPr>
        <p:txBody>
          <a:bodyPr/>
          <a:lstStyle/>
          <a:p>
            <a:r>
              <a:rPr lang="nb-NO" sz="2800" dirty="0" err="1"/>
              <a:t>A</a:t>
            </a:r>
            <a:r>
              <a:rPr lang="nb-NO" sz="2800" dirty="0" err="1" smtClean="0"/>
              <a:t>vtradisjonaliseringen</a:t>
            </a:r>
            <a:r>
              <a:rPr lang="nb-NO" sz="2800" dirty="0" smtClean="0"/>
              <a:t> opphører ikke, men er nå ikke </a:t>
            </a:r>
            <a:r>
              <a:rPr lang="nb-NO" sz="2800" dirty="0"/>
              <a:t>lenger </a:t>
            </a:r>
            <a:r>
              <a:rPr lang="nb-NO" sz="2800" dirty="0" smtClean="0"/>
              <a:t>kjernen i de unges identitetsprosjekt</a:t>
            </a:r>
            <a:r>
              <a:rPr lang="nb-NO" sz="2800" dirty="0"/>
              <a:t/>
            </a:r>
            <a:br>
              <a:rPr lang="nb-NO" sz="2800" dirty="0"/>
            </a:br>
            <a:endParaRPr lang="nb-NO" sz="2800" dirty="0"/>
          </a:p>
        </p:txBody>
      </p:sp>
      <p:sp>
        <p:nvSpPr>
          <p:cNvPr id="6" name="Footer Placeholder 5"/>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4580864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nb-NO" b="1" dirty="0">
                <a:solidFill>
                  <a:srgbClr val="FD483F"/>
                </a:solidFill>
                <a:effectLst>
                  <a:outerShdw blurRad="38100" dist="38100" dir="2700000" algn="tl">
                    <a:srgbClr val="DDDDDD"/>
                  </a:outerShdw>
                </a:effectLst>
                <a:latin typeface="Verdana" charset="0"/>
                <a:cs typeface="+mj-cs"/>
              </a:rPr>
              <a:t>Frihet x 2</a:t>
            </a:r>
            <a:r>
              <a:rPr lang="nb-NO" dirty="0">
                <a:latin typeface="Verdana" charset="0"/>
                <a:cs typeface="+mj-cs"/>
              </a:rPr>
              <a:t> </a:t>
            </a:r>
            <a:br>
              <a:rPr lang="nb-NO" dirty="0">
                <a:latin typeface="Verdana" charset="0"/>
                <a:cs typeface="+mj-cs"/>
              </a:rPr>
            </a:br>
            <a:r>
              <a:rPr lang="nb-NO" sz="2400" dirty="0">
                <a:latin typeface="Verdana" charset="0"/>
                <a:cs typeface="+mj-cs"/>
              </a:rPr>
              <a:t>(opprør mot den sosialdemokratiske orden).</a:t>
            </a:r>
          </a:p>
        </p:txBody>
      </p:sp>
      <p:sp>
        <p:nvSpPr>
          <p:cNvPr id="34818" name="Rectangle 3" descr="Rectangle: Click to edit Master text styles&#10;Second level&#10;Third level&#10;Fourth level&#10;Fifth level"/>
          <p:cNvSpPr>
            <a:spLocks noGrp="1" noChangeArrowheads="1"/>
          </p:cNvSpPr>
          <p:nvPr>
            <p:ph idx="1"/>
          </p:nvPr>
        </p:nvSpPr>
        <p:spPr bwMode="auto">
          <a:xfrm>
            <a:off x="990600" y="1671638"/>
            <a:ext cx="3652838" cy="3949700"/>
          </a:xfrm>
          <a:noFill/>
          <a:ln>
            <a:miter lim="800000"/>
            <a:headEnd/>
            <a:tailEnd/>
          </a:ln>
        </p:spPr>
        <p:txBody>
          <a:bodyPr vert="horz" wrap="square" lIns="91440" tIns="45720" rIns="91440" bIns="45720" numCol="1" anchor="t" anchorCtr="0" compatLnSpc="1">
            <a:prstTxWarp prst="textNoShape">
              <a:avLst/>
            </a:prstTxWarp>
          </a:bodyPr>
          <a:lstStyle/>
          <a:p>
            <a:r>
              <a:rPr lang="nb-NO" smtClean="0">
                <a:latin typeface="Verdana" pitchFamily="34" charset="0"/>
                <a:ea typeface="ＭＳ Ｐゴシック"/>
                <a:cs typeface="ＭＳ Ｐゴシック"/>
              </a:rPr>
              <a:t>   Frihet 1968</a:t>
            </a:r>
          </a:p>
          <a:p>
            <a:pPr>
              <a:buFontTx/>
              <a:buNone/>
            </a:pPr>
            <a:endParaRPr lang="nb-NO" smtClean="0">
              <a:latin typeface="Verdana" pitchFamily="34" charset="0"/>
              <a:ea typeface="ＭＳ Ｐゴシック"/>
              <a:cs typeface="ＭＳ Ｐゴシック"/>
            </a:endParaRPr>
          </a:p>
        </p:txBody>
      </p:sp>
      <p:pic>
        <p:nvPicPr>
          <p:cNvPr id="34819" name="Picture 5" descr="1968_69_tete"/>
          <p:cNvPicPr>
            <a:picLocks noChangeAspect="1" noChangeArrowheads="1"/>
          </p:cNvPicPr>
          <p:nvPr/>
        </p:nvPicPr>
        <p:blipFill>
          <a:blip r:embed="rId2"/>
          <a:srcRect/>
          <a:stretch>
            <a:fillRect/>
          </a:stretch>
        </p:blipFill>
        <p:spPr bwMode="auto">
          <a:xfrm>
            <a:off x="1677988" y="2300288"/>
            <a:ext cx="2876550" cy="2857500"/>
          </a:xfrm>
          <a:prstGeom prst="rect">
            <a:avLst/>
          </a:prstGeom>
          <a:noFill/>
          <a:ln w="9525">
            <a:noFill/>
            <a:miter lim="800000"/>
            <a:headEnd/>
            <a:tailEnd/>
          </a:ln>
        </p:spPr>
      </p:pic>
      <p:sp>
        <p:nvSpPr>
          <p:cNvPr id="34820" name="Rectangle 6" descr="Rectangle: Click to edit Master text styles&#10;Second level&#10;Third level&#10;Fourth level&#10;Fifth level"/>
          <p:cNvSpPr>
            <a:spLocks noChangeArrowheads="1"/>
          </p:cNvSpPr>
          <p:nvPr/>
        </p:nvSpPr>
        <p:spPr bwMode="auto">
          <a:xfrm>
            <a:off x="4716463" y="1628775"/>
            <a:ext cx="3652837" cy="3949700"/>
          </a:xfrm>
          <a:prstGeom prst="rect">
            <a:avLst/>
          </a:prstGeom>
          <a:noFill/>
          <a:ln w="9525">
            <a:noFill/>
            <a:miter lim="800000"/>
            <a:headEnd/>
            <a:tailEnd/>
          </a:ln>
        </p:spPr>
        <p:txBody>
          <a:bodyPr/>
          <a:lstStyle/>
          <a:p>
            <a:pPr marL="342900" indent="-342900" eaLnBrk="0" hangingPunct="0">
              <a:spcBef>
                <a:spcPct val="20000"/>
              </a:spcBef>
              <a:buClr>
                <a:srgbClr val="FD483F"/>
              </a:buClr>
              <a:buFontTx/>
              <a:buChar char="•"/>
            </a:pPr>
            <a:r>
              <a:rPr lang="nb-NO" sz="3200">
                <a:solidFill>
                  <a:srgbClr val="0083C5"/>
                </a:solidFill>
                <a:latin typeface="Verdana" pitchFamily="34" charset="0"/>
              </a:rPr>
              <a:t>Frihet 1981</a:t>
            </a:r>
          </a:p>
          <a:p>
            <a:pPr marL="342900" indent="-342900" eaLnBrk="0" hangingPunct="0">
              <a:spcBef>
                <a:spcPct val="20000"/>
              </a:spcBef>
              <a:buClr>
                <a:srgbClr val="FD483F"/>
              </a:buClr>
            </a:pPr>
            <a:endParaRPr lang="nb-NO" sz="3200">
              <a:solidFill>
                <a:srgbClr val="0083C5"/>
              </a:solidFill>
              <a:latin typeface="Verdana" pitchFamily="34" charset="0"/>
            </a:endParaRPr>
          </a:p>
        </p:txBody>
      </p:sp>
      <p:pic>
        <p:nvPicPr>
          <p:cNvPr id="34821" name="Picture 8" descr="spa85e03_114244e"/>
          <p:cNvPicPr>
            <a:picLocks noChangeAspect="1" noChangeArrowheads="1"/>
          </p:cNvPicPr>
          <p:nvPr/>
        </p:nvPicPr>
        <p:blipFill>
          <a:blip r:embed="rId3"/>
          <a:srcRect/>
          <a:stretch>
            <a:fillRect/>
          </a:stretch>
        </p:blipFill>
        <p:spPr bwMode="auto">
          <a:xfrm>
            <a:off x="5219700" y="2133600"/>
            <a:ext cx="2312988" cy="3097213"/>
          </a:xfrm>
          <a:prstGeom prst="rect">
            <a:avLst/>
          </a:prstGeom>
          <a:noFill/>
          <a:ln w="9525">
            <a:noFill/>
            <a:miter lim="800000"/>
            <a:headEnd/>
            <a:tailEnd/>
          </a:ln>
        </p:spPr>
      </p:pic>
      <p:sp>
        <p:nvSpPr>
          <p:cNvPr id="34822" name="Text Box 9"/>
          <p:cNvSpPr txBox="1">
            <a:spLocks noChangeArrowheads="1"/>
          </p:cNvSpPr>
          <p:nvPr/>
        </p:nvSpPr>
        <p:spPr bwMode="auto">
          <a:xfrm>
            <a:off x="5003800" y="5157788"/>
            <a:ext cx="3024188" cy="1000125"/>
          </a:xfrm>
          <a:prstGeom prst="rect">
            <a:avLst/>
          </a:prstGeom>
          <a:noFill/>
          <a:ln w="9525">
            <a:noFill/>
            <a:miter lim="800000"/>
            <a:headEnd/>
            <a:tailEnd/>
          </a:ln>
        </p:spPr>
        <p:txBody>
          <a:bodyPr>
            <a:spAutoFit/>
          </a:bodyPr>
          <a:lstStyle/>
          <a:p>
            <a:pPr>
              <a:spcBef>
                <a:spcPct val="50000"/>
              </a:spcBef>
            </a:pPr>
            <a:r>
              <a:rPr lang="nb-NO" sz="1400" b="1">
                <a:latin typeface="Calibri" pitchFamily="34" charset="0"/>
              </a:rPr>
              <a:t>Individuell frihet via markedet</a:t>
            </a:r>
          </a:p>
          <a:p>
            <a:pPr>
              <a:spcBef>
                <a:spcPct val="50000"/>
              </a:spcBef>
            </a:pPr>
            <a:r>
              <a:rPr lang="nb-NO" sz="1300" b="1">
                <a:latin typeface="Courier New" pitchFamily="49" charset="0"/>
              </a:rPr>
              <a:t>Fra passiviserte og ufrie klienter til frie og aktive kunder</a:t>
            </a:r>
          </a:p>
        </p:txBody>
      </p:sp>
      <p:sp>
        <p:nvSpPr>
          <p:cNvPr id="34823" name="Text Box 10"/>
          <p:cNvSpPr txBox="1">
            <a:spLocks noChangeArrowheads="1"/>
          </p:cNvSpPr>
          <p:nvPr/>
        </p:nvSpPr>
        <p:spPr bwMode="auto">
          <a:xfrm>
            <a:off x="1476375" y="5176838"/>
            <a:ext cx="3240088" cy="1311275"/>
          </a:xfrm>
          <a:prstGeom prst="rect">
            <a:avLst/>
          </a:prstGeom>
          <a:noFill/>
          <a:ln w="9525">
            <a:noFill/>
            <a:miter lim="800000"/>
            <a:headEnd/>
            <a:tailEnd/>
          </a:ln>
        </p:spPr>
        <p:txBody>
          <a:bodyPr>
            <a:spAutoFit/>
          </a:bodyPr>
          <a:lstStyle/>
          <a:p>
            <a:pPr>
              <a:spcBef>
                <a:spcPct val="50000"/>
              </a:spcBef>
            </a:pPr>
            <a:r>
              <a:rPr lang="nb-NO" sz="1400" b="1">
                <a:latin typeface="Calibri" pitchFamily="34" charset="0"/>
              </a:rPr>
              <a:t>Individuell frihet opp mot den autoritære og teknokratiske stat.</a:t>
            </a:r>
            <a:r>
              <a:rPr lang="nb-NO" sz="1400">
                <a:latin typeface="Calibri" pitchFamily="34" charset="0"/>
              </a:rPr>
              <a:t> </a:t>
            </a:r>
            <a:r>
              <a:rPr lang="nb-NO" sz="1300" b="1">
                <a:latin typeface="Courier New" pitchFamily="49" charset="0"/>
              </a:rPr>
              <a:t>Opprør mot den borgelige kulturs konformitet, og mot materialisme, karrierejaget og mot kjernefamilien</a:t>
            </a:r>
          </a:p>
        </p:txBody>
      </p:sp>
      <p:sp>
        <p:nvSpPr>
          <p:cNvPr id="2" name="Footer Placeholder 1"/>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16564935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algn="ctr"/>
            <a:r>
              <a:rPr lang="nb-NO" dirty="0">
                <a:latin typeface="Verdana" charset="0"/>
              </a:rPr>
              <a:t>Individualisme</a:t>
            </a:r>
          </a:p>
        </p:txBody>
      </p:sp>
      <p:sp>
        <p:nvSpPr>
          <p:cNvPr id="8194" name="Content Placeholder 2" descr="Rectangle: Click to edit Master text styles&#10;Second level&#10;Third level&#10;Fourth level&#10;Fifth level"/>
          <p:cNvSpPr>
            <a:spLocks noGrp="1"/>
          </p:cNvSpPr>
          <p:nvPr>
            <p:ph sz="half" idx="1"/>
          </p:nvPr>
        </p:nvSpPr>
        <p:spPr>
          <a:xfrm>
            <a:off x="250825" y="1671638"/>
            <a:ext cx="4484688" cy="3949700"/>
          </a:xfrm>
        </p:spPr>
        <p:txBody>
          <a:bodyPr/>
          <a:lstStyle/>
          <a:p>
            <a:r>
              <a:rPr lang="nb-NO" sz="1600" dirty="0">
                <a:latin typeface="Verdana" charset="0"/>
              </a:rPr>
              <a:t>Individualisme er en etisk, politisk og sosial filosofi som vektlegger individuell frihet. </a:t>
            </a:r>
          </a:p>
          <a:p>
            <a:r>
              <a:rPr lang="nb-NO" sz="1600" dirty="0">
                <a:latin typeface="Verdana" charset="0"/>
              </a:rPr>
              <a:t>Sentralt står troen på at hensynet til individets frihet er viktigere enn hensynet til fellesskapet, samt verdier som individuell integritet, selvstendighet, selvrådighet, autonomi, personlig uavhengighet og ideen om det myndige mennesket. </a:t>
            </a:r>
          </a:p>
          <a:p>
            <a:r>
              <a:rPr lang="nb-NO" sz="1600" dirty="0">
                <a:latin typeface="Verdana" charset="0"/>
              </a:rPr>
              <a:t>Individualismen representerer en opposisjon til autoritet, og alle former for kontroll over den enkelte, og særlig den som blir utøvd av staten («fellesskapet», «samfunnet»). </a:t>
            </a:r>
            <a:br>
              <a:rPr lang="nb-NO" sz="1600" dirty="0">
                <a:latin typeface="Verdana" charset="0"/>
              </a:rPr>
            </a:br>
            <a:r>
              <a:rPr lang="nb-NO" sz="1000" dirty="0">
                <a:latin typeface="Verdana" charset="0"/>
              </a:rPr>
              <a:t>(http://</a:t>
            </a:r>
            <a:r>
              <a:rPr lang="nb-NO" sz="1000" dirty="0" err="1">
                <a:latin typeface="Verdana" charset="0"/>
              </a:rPr>
              <a:t>no.wikipedia.org</a:t>
            </a:r>
            <a:r>
              <a:rPr lang="nb-NO" sz="1000" dirty="0">
                <a:latin typeface="Verdana" charset="0"/>
              </a:rPr>
              <a:t>/wiki/Individualisme)</a:t>
            </a:r>
          </a:p>
          <a:p>
            <a:endParaRPr lang="nb-NO" dirty="0">
              <a:latin typeface="Verdana" charset="0"/>
            </a:endParaRPr>
          </a:p>
        </p:txBody>
      </p:sp>
      <p:pic>
        <p:nvPicPr>
          <p:cNvPr id="8195" name="Content Placeholder 4" descr="davinci.jpg"/>
          <p:cNvPicPr>
            <a:picLocks noGrp="1" noChangeAspect="1"/>
          </p:cNvPicPr>
          <p:nvPr>
            <p:ph sz="half" idx="2"/>
          </p:nvPr>
        </p:nvPicPr>
        <p:blipFill>
          <a:blip r:embed="rId2">
            <a:extLst>
              <a:ext uri="{28A0092B-C50C-407E-A947-70E740481C1C}">
                <a14:useLocalDpi xmlns:a14="http://schemas.microsoft.com/office/drawing/2010/main" val="0"/>
              </a:ext>
            </a:extLst>
          </a:blip>
          <a:srcRect l="14429" r="14429"/>
          <a:stretch>
            <a:fillRect/>
          </a:stretch>
        </p:blipFill>
        <p:spPr/>
      </p:pic>
      <p:sp>
        <p:nvSpPr>
          <p:cNvPr id="2" name="Footer Placeholder 1"/>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40482876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nb-NO">
                <a:latin typeface="Verdana" charset="0"/>
              </a:rPr>
              <a:t>Individualisme i dag?</a:t>
            </a:r>
          </a:p>
        </p:txBody>
      </p:sp>
      <p:sp>
        <p:nvSpPr>
          <p:cNvPr id="9218" name="Content Placeholder 2" descr="Rectangle: Click to edit Master text styles&#10;Second level&#10;Third level&#10;Fourth level&#10;Fifth level"/>
          <p:cNvSpPr>
            <a:spLocks noGrp="1"/>
          </p:cNvSpPr>
          <p:nvPr>
            <p:ph sz="half" idx="1"/>
          </p:nvPr>
        </p:nvSpPr>
        <p:spPr>
          <a:xfrm>
            <a:off x="395288" y="1671638"/>
            <a:ext cx="4340225" cy="3949700"/>
          </a:xfrm>
        </p:spPr>
        <p:txBody>
          <a:bodyPr/>
          <a:lstStyle/>
          <a:p>
            <a:r>
              <a:rPr lang="nb-NO" sz="2400" dirty="0">
                <a:latin typeface="Verdana" charset="0"/>
              </a:rPr>
              <a:t>Individualisme eller egoisme?</a:t>
            </a:r>
          </a:p>
          <a:p>
            <a:r>
              <a:rPr lang="nb-NO" sz="2400" dirty="0">
                <a:latin typeface="Verdana" charset="0"/>
              </a:rPr>
              <a:t>Den nye fellesegoismen:</a:t>
            </a:r>
          </a:p>
          <a:p>
            <a:pPr marL="400050" lvl="1" indent="0">
              <a:buFont typeface="Wingdings" charset="0"/>
              <a:buNone/>
            </a:pPr>
            <a:r>
              <a:rPr lang="nb-NO" sz="2000" dirty="0">
                <a:latin typeface="Verdana" charset="0"/>
              </a:rPr>
              <a:t>Produksjon av blinde egoer som ikke merker at de er kommet under kontroll av </a:t>
            </a:r>
            <a:r>
              <a:rPr lang="nb-NO" sz="2000" dirty="0" smtClean="0">
                <a:latin typeface="Verdana" charset="0"/>
              </a:rPr>
              <a:t>forbrukerflokken?</a:t>
            </a:r>
            <a:r>
              <a:rPr lang="nb-NO" sz="2000" dirty="0">
                <a:latin typeface="Verdana" charset="0"/>
              </a:rPr>
              <a:t/>
            </a:r>
            <a:br>
              <a:rPr lang="nb-NO" sz="2000" dirty="0">
                <a:latin typeface="Verdana" charset="0"/>
              </a:rPr>
            </a:br>
            <a:r>
              <a:rPr lang="nb-NO" sz="2000" dirty="0" smtClean="0">
                <a:latin typeface="Verdana" charset="0"/>
              </a:rPr>
              <a:t>(</a:t>
            </a:r>
            <a:r>
              <a:rPr lang="nb-NO" sz="2000" dirty="0" err="1">
                <a:latin typeface="Verdana" charset="0"/>
              </a:rPr>
              <a:t>Dufour</a:t>
            </a:r>
            <a:r>
              <a:rPr lang="nb-NO" sz="2000" dirty="0">
                <a:latin typeface="Verdana" charset="0"/>
              </a:rPr>
              <a:t> </a:t>
            </a:r>
            <a:r>
              <a:rPr lang="nb-NO" sz="2000" dirty="0" smtClean="0">
                <a:latin typeface="Verdana" charset="0"/>
              </a:rPr>
              <a:t>08).</a:t>
            </a:r>
            <a:endParaRPr lang="nb-NO" sz="2000" dirty="0">
              <a:latin typeface="Verdana" charset="0"/>
            </a:endParaRPr>
          </a:p>
          <a:p>
            <a:endParaRPr lang="nb-NO" dirty="0">
              <a:latin typeface="Verdana" charset="0"/>
            </a:endParaRPr>
          </a:p>
        </p:txBody>
      </p:sp>
      <p:pic>
        <p:nvPicPr>
          <p:cNvPr id="9219" name="Content Placeholder 5" descr="8480397-heap-of-euro-coins-one-euro-with-vitruvian-man-image-is-on-the-top.jpg"/>
          <p:cNvPicPr>
            <a:picLocks noGrp="1" noChangeAspect="1"/>
          </p:cNvPicPr>
          <p:nvPr>
            <p:ph sz="half" idx="2"/>
          </p:nvPr>
        </p:nvPicPr>
        <p:blipFill>
          <a:blip r:embed="rId2">
            <a:extLst>
              <a:ext uri="{28A0092B-C50C-407E-A947-70E740481C1C}">
                <a14:useLocalDpi xmlns:a14="http://schemas.microsoft.com/office/drawing/2010/main" val="0"/>
              </a:ext>
            </a:extLst>
          </a:blip>
          <a:srcRect l="14429" r="14429"/>
          <a:stretch>
            <a:fillRect/>
          </a:stretch>
        </p:blipFill>
        <p:spPr>
          <a:xfrm>
            <a:off x="5004048" y="1600200"/>
            <a:ext cx="3394720" cy="3330669"/>
          </a:xfrm>
        </p:spPr>
      </p:pic>
      <p:sp>
        <p:nvSpPr>
          <p:cNvPr id="2" name="Footer Placeholder 1"/>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4070344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nb-NO" sz="3200">
                <a:latin typeface="Verdana" charset="0"/>
              </a:rPr>
              <a:t>Nyliberalisme og konsumerisme</a:t>
            </a:r>
          </a:p>
        </p:txBody>
      </p:sp>
      <p:sp>
        <p:nvSpPr>
          <p:cNvPr id="10242" name="Content Placeholder 2" descr="Rectangle: Click to edit Master text styles&#10;Second level&#10;Third level&#10;Fourth level&#10;Fifth level"/>
          <p:cNvSpPr>
            <a:spLocks noGrp="1"/>
          </p:cNvSpPr>
          <p:nvPr>
            <p:ph idx="1"/>
          </p:nvPr>
        </p:nvSpPr>
        <p:spPr>
          <a:xfrm>
            <a:off x="990600" y="1671638"/>
            <a:ext cx="4302125" cy="3949700"/>
          </a:xfrm>
        </p:spPr>
        <p:txBody>
          <a:bodyPr/>
          <a:lstStyle/>
          <a:p>
            <a:r>
              <a:rPr lang="nb-NO" sz="2000" dirty="0">
                <a:latin typeface="Verdana" charset="0"/>
              </a:rPr>
              <a:t>Presset på det kollektive subjektet øker</a:t>
            </a:r>
          </a:p>
          <a:p>
            <a:r>
              <a:rPr lang="nb-NO" sz="2000" dirty="0">
                <a:latin typeface="Verdana" charset="0"/>
              </a:rPr>
              <a:t>Nyliberalismen er rotfestet i begjæret</a:t>
            </a:r>
          </a:p>
          <a:p>
            <a:r>
              <a:rPr lang="nb-NO" sz="2000" dirty="0">
                <a:latin typeface="Verdana" charset="0"/>
              </a:rPr>
              <a:t>Problemet med identitet og belastningen med å skulle være selvfundert (å finne seg selv i seg selv</a:t>
            </a:r>
            <a:r>
              <a:rPr lang="nb-NO" sz="2000" dirty="0" smtClean="0">
                <a:latin typeface="Verdana" charset="0"/>
              </a:rPr>
              <a:t>) kan føre til </a:t>
            </a:r>
            <a:r>
              <a:rPr lang="nb-NO" sz="2000" i="1" dirty="0" smtClean="0">
                <a:latin typeface="Verdana" charset="0"/>
              </a:rPr>
              <a:t>identitetshavari</a:t>
            </a:r>
            <a:r>
              <a:rPr lang="nb-NO" sz="2000" dirty="0" smtClean="0">
                <a:latin typeface="Verdana" charset="0"/>
              </a:rPr>
              <a:t> og lav selvfølelse</a:t>
            </a:r>
            <a:endParaRPr lang="nb-NO" sz="2000" dirty="0">
              <a:latin typeface="Verdana" charset="0"/>
            </a:endParaRPr>
          </a:p>
          <a:p>
            <a:pPr marL="400050" lvl="1" indent="0">
              <a:buNone/>
            </a:pPr>
            <a:r>
              <a:rPr lang="nb-NO" sz="1200" dirty="0" smtClean="0">
                <a:latin typeface="Verdana" charset="0"/>
              </a:rPr>
              <a:t>(</a:t>
            </a:r>
            <a:r>
              <a:rPr lang="nb-NO" sz="1200" dirty="0" err="1" smtClean="0">
                <a:latin typeface="Verdana" charset="0"/>
              </a:rPr>
              <a:t>Ibid,Madsen</a:t>
            </a:r>
            <a:r>
              <a:rPr lang="nb-NO" sz="1200" dirty="0" smtClean="0">
                <a:latin typeface="Verdana" charset="0"/>
              </a:rPr>
              <a:t> 2011 og 2010).</a:t>
            </a:r>
            <a:endParaRPr lang="nb-NO" sz="1200" dirty="0">
              <a:latin typeface="Verdana" charset="0"/>
            </a:endParaRPr>
          </a:p>
          <a:p>
            <a:endParaRPr lang="nb-NO" sz="2000" dirty="0">
              <a:latin typeface="Verdana" charset="0"/>
            </a:endParaRPr>
          </a:p>
        </p:txBody>
      </p:sp>
      <p:pic>
        <p:nvPicPr>
          <p:cNvPr id="10243" name="Picture 1" descr="Clothes-Brand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556792"/>
            <a:ext cx="2088157" cy="156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lykkepill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987" y="3125984"/>
            <a:ext cx="2019548" cy="2019548"/>
          </a:xfrm>
          <a:prstGeom prst="rect">
            <a:avLst/>
          </a:prstGeom>
        </p:spPr>
      </p:pic>
      <p:sp>
        <p:nvSpPr>
          <p:cNvPr id="3" name="Footer Placeholder 2"/>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34339699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nb-NO" sz="3200">
                <a:latin typeface="Verdana" charset="0"/>
              </a:rPr>
              <a:t>Depresjon som senmodernitetens arketypiske lidelse</a:t>
            </a:r>
          </a:p>
        </p:txBody>
      </p:sp>
      <p:sp>
        <p:nvSpPr>
          <p:cNvPr id="46082" name="Content Placeholder 2" descr="Rectangle: Click to edit Master text styles&#10;Second level&#10;Third level&#10;Fourth level&#10;Fifth level"/>
          <p:cNvSpPr>
            <a:spLocks noGrp="1"/>
          </p:cNvSpPr>
          <p:nvPr>
            <p:ph idx="1"/>
          </p:nvPr>
        </p:nvSpPr>
        <p:spPr/>
        <p:txBody>
          <a:bodyPr/>
          <a:lstStyle/>
          <a:p>
            <a:r>
              <a:rPr lang="nb-NO" sz="2000" dirty="0">
                <a:latin typeface="Verdana" charset="0"/>
              </a:rPr>
              <a:t>I det </a:t>
            </a:r>
            <a:r>
              <a:rPr lang="nb-NO" sz="2000" dirty="0" err="1">
                <a:latin typeface="Verdana" charset="0"/>
              </a:rPr>
              <a:t>avtradisjonaliserte</a:t>
            </a:r>
            <a:r>
              <a:rPr lang="nb-NO" sz="2000" dirty="0">
                <a:latin typeface="Verdana" charset="0"/>
              </a:rPr>
              <a:t>/</a:t>
            </a:r>
            <a:r>
              <a:rPr lang="nb-NO" sz="2000" dirty="0" err="1">
                <a:latin typeface="Verdana" charset="0"/>
              </a:rPr>
              <a:t>autoiritetsfrie</a:t>
            </a:r>
            <a:r>
              <a:rPr lang="nb-NO" sz="2000" dirty="0">
                <a:latin typeface="Verdana" charset="0"/>
              </a:rPr>
              <a:t> samfunnet blir individet den fremste og eneste autoriteten man lytter til.</a:t>
            </a:r>
          </a:p>
          <a:p>
            <a:r>
              <a:rPr lang="nb-NO" sz="2000" dirty="0">
                <a:latin typeface="Verdana" charset="0"/>
              </a:rPr>
              <a:t>Lykkes du innenfor denne friheten er det fint, mislykkes du har du ingen andre å skylde på enn deg selv</a:t>
            </a:r>
          </a:p>
          <a:p>
            <a:r>
              <a:rPr lang="nb-NO" sz="2000" dirty="0">
                <a:latin typeface="Verdana" charset="0"/>
              </a:rPr>
              <a:t>Det postmoderne subjekt kjennetegnes av en ekstrem omnipotens når det lykkes og en fullstendig impotens når det mislykkes (Madsen 2011)</a:t>
            </a:r>
            <a:r>
              <a:rPr lang="nb-NO" sz="2000" dirty="0" smtClean="0">
                <a:latin typeface="Verdana" charset="0"/>
              </a:rPr>
              <a:t>.</a:t>
            </a:r>
          </a:p>
          <a:p>
            <a:r>
              <a:rPr lang="nb-NO" sz="2000" dirty="0">
                <a:latin typeface="Verdana" charset="0"/>
              </a:rPr>
              <a:t>Markedsføring av egoisme gjennom markedet</a:t>
            </a:r>
          </a:p>
          <a:p>
            <a:endParaRPr lang="nb-NO" sz="2000" dirty="0">
              <a:latin typeface="Verdana" charset="0"/>
            </a:endParaRPr>
          </a:p>
          <a:p>
            <a:endParaRPr lang="nb-NO" sz="2000" dirty="0">
              <a:latin typeface="Verdana" charset="0"/>
            </a:endParaRPr>
          </a:p>
        </p:txBody>
      </p:sp>
      <p:pic>
        <p:nvPicPr>
          <p:cNvPr id="46083" name="Picture 4" descr="paradise_hotell_orgi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4614863"/>
            <a:ext cx="9144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40146819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nb-NO" sz="3200">
                <a:latin typeface="Verdana" charset="0"/>
              </a:rPr>
              <a:t>Depresjon som senmodernitetens arketypiske lidelse</a:t>
            </a:r>
          </a:p>
        </p:txBody>
      </p:sp>
      <p:sp>
        <p:nvSpPr>
          <p:cNvPr id="47106" name="Content Placeholder 2" descr="Rectangle: Click to edit Master text styles&#10;Second level&#10;Third level&#10;Fourth level&#10;Fifth level"/>
          <p:cNvSpPr>
            <a:spLocks noGrp="1"/>
          </p:cNvSpPr>
          <p:nvPr>
            <p:ph sz="half" idx="1"/>
          </p:nvPr>
        </p:nvSpPr>
        <p:spPr>
          <a:xfrm>
            <a:off x="990600" y="1671638"/>
            <a:ext cx="4949825" cy="3949700"/>
          </a:xfrm>
        </p:spPr>
        <p:txBody>
          <a:bodyPr/>
          <a:lstStyle/>
          <a:p>
            <a:r>
              <a:rPr lang="nb-NO" sz="2400" i="1" dirty="0">
                <a:latin typeface="Verdana" charset="0"/>
              </a:rPr>
              <a:t>Vi må bruke oss selv for å bli oss selv</a:t>
            </a:r>
          </a:p>
          <a:p>
            <a:r>
              <a:rPr lang="nb-NO" sz="2000" dirty="0">
                <a:latin typeface="Verdana" charset="0"/>
              </a:rPr>
              <a:t>Depresjon oppstår mellom påbudet om selvrealisering og identitetshavariet i </a:t>
            </a:r>
            <a:r>
              <a:rPr lang="nb-NO" sz="2000" dirty="0" smtClean="0">
                <a:latin typeface="Verdana" charset="0"/>
              </a:rPr>
              <a:t>og </a:t>
            </a:r>
            <a:r>
              <a:rPr lang="nb-NO" sz="2000" dirty="0">
                <a:latin typeface="Verdana" charset="0"/>
              </a:rPr>
              <a:t>måtte dra seg selv opp etter håret (</a:t>
            </a:r>
            <a:r>
              <a:rPr lang="nb-NO" sz="2000" dirty="0" err="1">
                <a:latin typeface="Verdana" charset="0"/>
              </a:rPr>
              <a:t>Ibid</a:t>
            </a:r>
            <a:r>
              <a:rPr lang="nb-NO" sz="2000" dirty="0">
                <a:latin typeface="Verdana" charset="0"/>
              </a:rPr>
              <a:t>).</a:t>
            </a:r>
          </a:p>
          <a:p>
            <a:r>
              <a:rPr lang="nb-NO" sz="2000" dirty="0">
                <a:latin typeface="Verdana" charset="0"/>
              </a:rPr>
              <a:t>Vi kan ikke bruke oss selv for å bli oss selv (</a:t>
            </a:r>
            <a:r>
              <a:rPr lang="nb-NO" sz="2000" dirty="0" err="1">
                <a:latin typeface="Verdana" charset="0"/>
              </a:rPr>
              <a:t>Dufour</a:t>
            </a:r>
            <a:r>
              <a:rPr lang="nb-NO" sz="2000" dirty="0">
                <a:latin typeface="Verdana" charset="0"/>
              </a:rPr>
              <a:t>).</a:t>
            </a:r>
          </a:p>
          <a:p>
            <a:r>
              <a:rPr lang="nb-NO" sz="2000" dirty="0">
                <a:latin typeface="Verdana" charset="0"/>
              </a:rPr>
              <a:t>Depresjon er derfor ingen sykdom men en tilstand frembrakt av et totalitært samfunnssystem som </a:t>
            </a:r>
            <a:r>
              <a:rPr lang="nb-NO" sz="2000" dirty="0" smtClean="0">
                <a:latin typeface="Verdana" charset="0"/>
              </a:rPr>
              <a:t>sammenstiller egoisme med frihet og originalitet.</a:t>
            </a:r>
            <a:endParaRPr lang="nb-NO" sz="2000" dirty="0">
              <a:latin typeface="Verdana" charset="0"/>
            </a:endParaRPr>
          </a:p>
        </p:txBody>
      </p:sp>
      <p:pic>
        <p:nvPicPr>
          <p:cNvPr id="47107" name="Content Placeholder 4" descr="depresjon.jpg"/>
          <p:cNvPicPr>
            <a:picLocks noGrp="1" noChangeAspect="1"/>
          </p:cNvPicPr>
          <p:nvPr>
            <p:ph sz="half" idx="2"/>
          </p:nvPr>
        </p:nvPicPr>
        <p:blipFill>
          <a:blip r:embed="rId2">
            <a:extLst>
              <a:ext uri="{28A0092B-C50C-407E-A947-70E740481C1C}">
                <a14:useLocalDpi xmlns:a14="http://schemas.microsoft.com/office/drawing/2010/main" val="0"/>
              </a:ext>
            </a:extLst>
          </a:blip>
          <a:srcRect l="23296" r="23296"/>
          <a:stretch>
            <a:fillRect/>
          </a:stretch>
        </p:blipFill>
        <p:spPr>
          <a:xfrm>
            <a:off x="6227763" y="1671638"/>
            <a:ext cx="2406650" cy="2536825"/>
          </a:xfrm>
        </p:spPr>
      </p:pic>
      <p:sp>
        <p:nvSpPr>
          <p:cNvPr id="2" name="Footer Placeholder 1"/>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16609375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nb-NO">
                <a:latin typeface="Verdana" charset="0"/>
              </a:rPr>
              <a:t>Det terapeutiske samfunn og begjærsøkonomien.</a:t>
            </a:r>
          </a:p>
        </p:txBody>
      </p:sp>
      <p:sp>
        <p:nvSpPr>
          <p:cNvPr id="48130" name="Content Placeholder 2" descr="Rectangle: Click to edit Master text styles&#10;Second level&#10;Third level&#10;Fourth level&#10;Fifth level"/>
          <p:cNvSpPr>
            <a:spLocks noGrp="1"/>
          </p:cNvSpPr>
          <p:nvPr>
            <p:ph sz="half" idx="1"/>
          </p:nvPr>
        </p:nvSpPr>
        <p:spPr/>
        <p:txBody>
          <a:bodyPr/>
          <a:lstStyle/>
          <a:p>
            <a:r>
              <a:rPr lang="nb-NO" sz="2400">
                <a:latin typeface="Verdana" charset="0"/>
              </a:rPr>
              <a:t>Markedsføring av egoisme gjennom markedet</a:t>
            </a:r>
          </a:p>
          <a:p>
            <a:r>
              <a:rPr lang="nb-NO" sz="2400">
                <a:latin typeface="Verdana" charset="0"/>
              </a:rPr>
              <a:t>Markedsføring av individualisme gjennom terapi</a:t>
            </a:r>
          </a:p>
          <a:p>
            <a:pPr lvl="1"/>
            <a:r>
              <a:rPr lang="nb-NO" sz="2000">
                <a:latin typeface="Verdana" charset="0"/>
              </a:rPr>
              <a:t>Terapien sender individet tilbake som forbedret konsument i søken etter ny identitet og mening</a:t>
            </a:r>
          </a:p>
        </p:txBody>
      </p:sp>
      <p:pic>
        <p:nvPicPr>
          <p:cNvPr id="48131" name="Content Placeholder 4" descr="terapeutisk.jpg"/>
          <p:cNvPicPr>
            <a:picLocks noGrp="1" noChangeAspect="1"/>
          </p:cNvPicPr>
          <p:nvPr>
            <p:ph sz="half" idx="2"/>
          </p:nvPr>
        </p:nvPicPr>
        <p:blipFill>
          <a:blip r:embed="rId2">
            <a:extLst>
              <a:ext uri="{28A0092B-C50C-407E-A947-70E740481C1C}">
                <a14:useLocalDpi xmlns:a14="http://schemas.microsoft.com/office/drawing/2010/main" val="0"/>
              </a:ext>
            </a:extLst>
          </a:blip>
          <a:srcRect l="15578" r="15578"/>
          <a:stretch>
            <a:fillRect/>
          </a:stretch>
        </p:blipFill>
        <p:spPr/>
      </p:pic>
      <p:sp>
        <p:nvSpPr>
          <p:cNvPr id="2" name="Footer Placeholder 1"/>
          <p:cNvSpPr>
            <a:spLocks noGrp="1"/>
          </p:cNvSpPr>
          <p:nvPr>
            <p:ph type="ftr" sz="quarter" idx="4294967295"/>
          </p:nvPr>
        </p:nvSpPr>
        <p:spPr>
          <a:xfrm>
            <a:off x="6248400" y="6035675"/>
            <a:ext cx="2057400" cy="365125"/>
          </a:xfrm>
          <a:prstGeom prst="rect">
            <a:avLst/>
          </a:prstGeom>
        </p:spPr>
        <p:txBody>
          <a:bodyPr/>
          <a:lstStyle/>
          <a:p>
            <a:pPr>
              <a:defRPr/>
            </a:pPr>
            <a:r>
              <a:rPr lang="nb-NO" smtClean="0"/>
              <a:t>Mattias Øhra</a:t>
            </a:r>
            <a:endParaRPr lang="nb-NO"/>
          </a:p>
        </p:txBody>
      </p:sp>
    </p:spTree>
    <p:extLst>
      <p:ext uri="{BB962C8B-B14F-4D97-AF65-F5344CB8AC3E}">
        <p14:creationId xmlns:p14="http://schemas.microsoft.com/office/powerpoint/2010/main" val="23673808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nb-NO"/>
              <a:t>Sosialisering &amp; Populærkultur</a:t>
            </a:r>
          </a:p>
        </p:txBody>
      </p:sp>
      <p:sp>
        <p:nvSpPr>
          <p:cNvPr id="246787"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nb-NO" sz="2400"/>
              <a:t>T. Ziehe</a:t>
            </a:r>
          </a:p>
          <a:p>
            <a:pPr lvl="1">
              <a:lnSpc>
                <a:spcPct val="80000"/>
              </a:lnSpc>
            </a:pPr>
            <a:r>
              <a:rPr lang="nb-NO" sz="2000"/>
              <a:t>Subjektivering</a:t>
            </a:r>
          </a:p>
          <a:p>
            <a:pPr lvl="2">
              <a:lnSpc>
                <a:spcPct val="80000"/>
              </a:lnSpc>
            </a:pPr>
            <a:r>
              <a:rPr lang="nb-NO" sz="1800"/>
              <a:t>Sterk lengsel etter nærhet, relasjoner, intimitet, autentisistet. Drivkraften er å finne sek selv gjennom følelser og andres aksept, bekreftelse og gjenkjennelser</a:t>
            </a:r>
          </a:p>
          <a:p>
            <a:pPr lvl="1">
              <a:lnSpc>
                <a:spcPct val="80000"/>
              </a:lnSpc>
            </a:pPr>
            <a:r>
              <a:rPr lang="nb-NO" sz="2000"/>
              <a:t>Ontologisering</a:t>
            </a:r>
          </a:p>
          <a:p>
            <a:pPr lvl="2">
              <a:lnSpc>
                <a:spcPct val="80000"/>
              </a:lnSpc>
            </a:pPr>
            <a:r>
              <a:rPr lang="nb-NO" sz="1800"/>
              <a:t>Ønske om fast grunn og alternativ til det etablerte ”tomme” overfladiske liv. Drivkraften er en søken etter dypere mening gjennom livsprosjekter der individet settes inn i større sammenhenger og helheter, som for eksempel new age</a:t>
            </a:r>
          </a:p>
          <a:p>
            <a:pPr lvl="1">
              <a:lnSpc>
                <a:spcPct val="80000"/>
              </a:lnSpc>
            </a:pPr>
            <a:r>
              <a:rPr lang="nb-NO" sz="2000"/>
              <a:t>Estetisering</a:t>
            </a:r>
          </a:p>
          <a:p>
            <a:pPr lvl="2">
              <a:lnSpc>
                <a:spcPct val="80000"/>
              </a:lnSpc>
            </a:pPr>
            <a:r>
              <a:rPr lang="nb-NO" sz="1800"/>
              <a:t>Søker intense opplevelser, spenning. Kjedsomhet må for all del unngås. Man søker å skape seg selv gjennom det rette selvutrykket, eller intense opplevelser (Goth, vampyrisme, Bersærk.)</a:t>
            </a:r>
          </a:p>
          <a:p>
            <a:pPr lvl="2">
              <a:lnSpc>
                <a:spcPct val="80000"/>
              </a:lnSpc>
            </a:pPr>
            <a:endParaRPr lang="nb-NO" sz="1800"/>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8131432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Kulturell frisetting (T. </a:t>
            </a:r>
            <a:r>
              <a:rPr lang="nb-NO" dirty="0" err="1" smtClean="0"/>
              <a:t>Ziehe</a:t>
            </a:r>
            <a:r>
              <a:rPr lang="nb-NO" dirty="0" smtClean="0"/>
              <a:t>)</a:t>
            </a:r>
            <a:endParaRPr lang="nb-NO" dirty="0"/>
          </a:p>
        </p:txBody>
      </p:sp>
      <p:sp>
        <p:nvSpPr>
          <p:cNvPr id="3" name="Content Placeholder 2"/>
          <p:cNvSpPr>
            <a:spLocks noGrp="1"/>
          </p:cNvSpPr>
          <p:nvPr>
            <p:ph idx="1"/>
          </p:nvPr>
        </p:nvSpPr>
        <p:spPr>
          <a:xfrm>
            <a:off x="685800" y="1600201"/>
            <a:ext cx="4462264" cy="3962400"/>
          </a:xfrm>
        </p:spPr>
        <p:txBody>
          <a:bodyPr/>
          <a:lstStyle/>
          <a:p>
            <a:r>
              <a:rPr lang="nb-NO" sz="2000" dirty="0" smtClean="0"/>
              <a:t>Sosialiseringen i dag er i stor </a:t>
            </a:r>
            <a:r>
              <a:rPr lang="nb-NO" sz="2000" dirty="0"/>
              <a:t>grad </a:t>
            </a:r>
            <a:r>
              <a:rPr lang="nb-NO" sz="2000" dirty="0" smtClean="0"/>
              <a:t>preget </a:t>
            </a:r>
            <a:r>
              <a:rPr lang="nb-NO" sz="2000" dirty="0"/>
              <a:t>av </a:t>
            </a:r>
            <a:r>
              <a:rPr lang="nb-NO" sz="2000" dirty="0" smtClean="0"/>
              <a:t>medier, teknologi </a:t>
            </a:r>
            <a:r>
              <a:rPr lang="nb-NO" sz="2000" dirty="0"/>
              <a:t>og </a:t>
            </a:r>
            <a:r>
              <a:rPr lang="nb-NO" sz="2000" dirty="0" smtClean="0"/>
              <a:t>populærkultur (sekundærsosialisering)</a:t>
            </a:r>
          </a:p>
          <a:p>
            <a:r>
              <a:rPr lang="nb-NO" sz="2000" dirty="0" smtClean="0"/>
              <a:t>Før var </a:t>
            </a:r>
            <a:r>
              <a:rPr lang="nb-NO" sz="2000" dirty="0"/>
              <a:t>det en selvfølge at foreldrene skulle overføre sine verdier og kunnskaper til barna</a:t>
            </a:r>
            <a:r>
              <a:rPr lang="nb-NO" sz="2000" dirty="0" smtClean="0"/>
              <a:t>.</a:t>
            </a:r>
          </a:p>
          <a:p>
            <a:r>
              <a:rPr lang="nb-NO" sz="2000" dirty="0"/>
              <a:t>Nå trenger ikke barna foreldrenes kunnskaper og erfaringer </a:t>
            </a:r>
            <a:r>
              <a:rPr lang="nb-NO" sz="2000" dirty="0" smtClean="0"/>
              <a:t>i den grad lenger. (</a:t>
            </a:r>
            <a:r>
              <a:rPr lang="nb-NO" sz="2000" dirty="0" err="1" smtClean="0"/>
              <a:t>Jmfr</a:t>
            </a:r>
            <a:r>
              <a:rPr lang="nb-NO" sz="2000" dirty="0" smtClean="0"/>
              <a:t> </a:t>
            </a:r>
            <a:r>
              <a:rPr lang="nb-NO" sz="2000" dirty="0" err="1" smtClean="0"/>
              <a:t>Arendt</a:t>
            </a:r>
            <a:r>
              <a:rPr lang="nb-NO" sz="2000" dirty="0" smtClean="0"/>
              <a:t> 1961)</a:t>
            </a:r>
          </a:p>
        </p:txBody>
      </p:sp>
      <p:pic>
        <p:nvPicPr>
          <p:cNvPr id="7" name="Picture 6" descr="i-am-a-deeply-superficial-person-andy-warhol-billy-name-by-andy-warh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600201"/>
            <a:ext cx="2736354" cy="3619516"/>
          </a:xfrm>
          <a:prstGeom prst="rect">
            <a:avLst/>
          </a:prstGeom>
        </p:spPr>
      </p:pic>
      <p:sp>
        <p:nvSpPr>
          <p:cNvPr id="8" name="Footer Placeholder 7"/>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42328808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nb-NO"/>
              <a:t>Sosialisering &amp; Populærkultur</a:t>
            </a:r>
          </a:p>
        </p:txBody>
      </p:sp>
      <p:sp>
        <p:nvSpPr>
          <p:cNvPr id="248835" name="Rectangle 3" descr="Rectangle: Click to edit Master text styles&#10;Second level&#10;Third level&#10;Fourth level&#10;Fifth level"/>
          <p:cNvSpPr>
            <a:spLocks noGrp="1" noChangeArrowheads="1"/>
          </p:cNvSpPr>
          <p:nvPr>
            <p:ph type="body" idx="1"/>
          </p:nvPr>
        </p:nvSpPr>
        <p:spPr/>
        <p:txBody>
          <a:bodyPr/>
          <a:lstStyle/>
          <a:p>
            <a:pPr>
              <a:lnSpc>
                <a:spcPct val="90000"/>
              </a:lnSpc>
            </a:pPr>
            <a:r>
              <a:rPr lang="nb-NO" sz="2800"/>
              <a:t>Subjektivering</a:t>
            </a:r>
          </a:p>
          <a:p>
            <a:pPr lvl="2">
              <a:lnSpc>
                <a:spcPct val="90000"/>
              </a:lnSpc>
            </a:pPr>
            <a:r>
              <a:rPr lang="nb-NO" sz="2000"/>
              <a:t>Følelser intimitet og nærhet:</a:t>
            </a:r>
          </a:p>
          <a:p>
            <a:pPr lvl="3">
              <a:lnSpc>
                <a:spcPct val="90000"/>
              </a:lnSpc>
            </a:pPr>
            <a:r>
              <a:rPr lang="nb-NO" sz="1800"/>
              <a:t>Moderne vennskap (Fra fam. Ashton til Friends og Sex og singelliv) Vi prioriteter mer og mer nære og fortrolig vennskap. </a:t>
            </a:r>
          </a:p>
          <a:p>
            <a:pPr lvl="3">
              <a:lnSpc>
                <a:spcPct val="90000"/>
              </a:lnSpc>
            </a:pPr>
            <a:r>
              <a:rPr lang="nb-NO" sz="1800" i="1"/>
              <a:t>Urban Tribes: </a:t>
            </a:r>
            <a:r>
              <a:rPr lang="nb-NO" sz="1800"/>
              <a:t>Vennefamilien</a:t>
            </a:r>
          </a:p>
          <a:p>
            <a:pPr lvl="4">
              <a:lnSpc>
                <a:spcPct val="90000"/>
              </a:lnSpc>
            </a:pPr>
            <a:r>
              <a:rPr lang="nb-NO" sz="1800"/>
              <a:t>Ny teknologi muliggjør effektiv komm. Uavhengig av avstand.</a:t>
            </a:r>
          </a:p>
          <a:p>
            <a:pPr lvl="4">
              <a:lnSpc>
                <a:spcPct val="90000"/>
              </a:lnSpc>
            </a:pPr>
            <a:r>
              <a:rPr lang="nb-NO" sz="1800"/>
              <a:t>Mobil, mySpace, Facebook osv.</a:t>
            </a:r>
          </a:p>
          <a:p>
            <a:pPr lvl="3">
              <a:lnSpc>
                <a:spcPct val="90000"/>
              </a:lnSpc>
            </a:pPr>
            <a:r>
              <a:rPr lang="nb-NO" sz="1800"/>
              <a:t>Intimitetstyranni. Privatisering av det offentlige rom</a:t>
            </a:r>
          </a:p>
          <a:p>
            <a:pPr lvl="4">
              <a:lnSpc>
                <a:spcPct val="90000"/>
              </a:lnSpc>
            </a:pPr>
            <a:r>
              <a:rPr lang="nb-NO" sz="1800"/>
              <a:t>Iscenesatt privatliv; journalistikk og politikk?</a:t>
            </a:r>
          </a:p>
          <a:p>
            <a:pPr lvl="3">
              <a:lnSpc>
                <a:spcPct val="90000"/>
              </a:lnSpc>
            </a:pPr>
            <a:r>
              <a:rPr lang="nb-NO" sz="1800"/>
              <a:t>Narsisisme og sentimentalisering av barndommen </a:t>
            </a:r>
          </a:p>
          <a:p>
            <a:pPr lvl="4">
              <a:lnSpc>
                <a:spcPct val="90000"/>
              </a:lnSpc>
            </a:pPr>
            <a:endParaRPr lang="nb-NO" sz="1800"/>
          </a:p>
        </p:txBody>
      </p:sp>
      <p:sp>
        <p:nvSpPr>
          <p:cNvPr id="2" name="Footer Placeholder 1"/>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34547167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nb-NO"/>
              <a:t>Sosialisering &amp; Populærkultur</a:t>
            </a:r>
          </a:p>
        </p:txBody>
      </p:sp>
      <p:sp>
        <p:nvSpPr>
          <p:cNvPr id="254979"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nb-NO" sz="2800" dirty="0" err="1"/>
              <a:t>Ontologisering</a:t>
            </a:r>
            <a:r>
              <a:rPr lang="nb-NO" sz="2800" dirty="0"/>
              <a:t> eks:</a:t>
            </a:r>
          </a:p>
          <a:p>
            <a:pPr lvl="1">
              <a:lnSpc>
                <a:spcPct val="80000"/>
              </a:lnSpc>
            </a:pPr>
            <a:r>
              <a:rPr lang="nb-NO" sz="2400" i="1" dirty="0" err="1"/>
              <a:t>RealityTV</a:t>
            </a:r>
            <a:r>
              <a:rPr lang="nb-NO" sz="2400" dirty="0"/>
              <a:t>:</a:t>
            </a:r>
          </a:p>
          <a:p>
            <a:pPr lvl="2">
              <a:lnSpc>
                <a:spcPct val="80000"/>
              </a:lnSpc>
            </a:pPr>
            <a:r>
              <a:rPr lang="nb-NO" sz="2000" dirty="0"/>
              <a:t>Farmen, Robinson, bondebryllup, 71 </a:t>
            </a:r>
            <a:r>
              <a:rPr lang="nb-NO" sz="2000" dirty="0" err="1"/>
              <a:t>gr.nord</a:t>
            </a:r>
            <a:r>
              <a:rPr lang="nb-NO" sz="2000" dirty="0"/>
              <a:t>, Den store reisen.</a:t>
            </a:r>
          </a:p>
          <a:p>
            <a:pPr lvl="1">
              <a:lnSpc>
                <a:spcPct val="80000"/>
              </a:lnSpc>
            </a:pPr>
            <a:r>
              <a:rPr lang="nb-NO" sz="2400" i="1" dirty="0" err="1"/>
              <a:t>Six</a:t>
            </a:r>
            <a:r>
              <a:rPr lang="nb-NO" sz="2400" i="1" dirty="0"/>
              <a:t> Feet under:</a:t>
            </a:r>
          </a:p>
          <a:p>
            <a:pPr lvl="2">
              <a:lnSpc>
                <a:spcPct val="80000"/>
              </a:lnSpc>
            </a:pPr>
            <a:r>
              <a:rPr lang="nb-NO" sz="2000" dirty="0"/>
              <a:t>Fokus på døden; personlig, religiøst og filosofisk. Magisk realisme</a:t>
            </a:r>
          </a:p>
          <a:p>
            <a:pPr lvl="1">
              <a:lnSpc>
                <a:spcPct val="80000"/>
              </a:lnSpc>
            </a:pPr>
            <a:r>
              <a:rPr lang="nb-NO" sz="2400" i="1" dirty="0"/>
              <a:t>New age:</a:t>
            </a:r>
          </a:p>
          <a:p>
            <a:pPr lvl="2">
              <a:lnSpc>
                <a:spcPct val="80000"/>
              </a:lnSpc>
            </a:pPr>
            <a:r>
              <a:rPr lang="nb-NO" sz="2000" dirty="0"/>
              <a:t>Ånder og det overnaturlige, parallell univers; Harry Potter</a:t>
            </a:r>
          </a:p>
          <a:p>
            <a:pPr lvl="2">
              <a:lnSpc>
                <a:spcPct val="80000"/>
              </a:lnSpc>
            </a:pPr>
            <a:r>
              <a:rPr lang="nb-NO" sz="2000" dirty="0" err="1"/>
              <a:t>Spåtjenester</a:t>
            </a:r>
            <a:r>
              <a:rPr lang="nb-NO" sz="2000" dirty="0"/>
              <a:t> og healing gjennom internett og media for øvrig.</a:t>
            </a:r>
          </a:p>
          <a:p>
            <a:pPr lvl="2">
              <a:lnSpc>
                <a:spcPct val="80000"/>
              </a:lnSpc>
            </a:pPr>
            <a:endParaRPr lang="nb-NO" sz="2000" dirty="0"/>
          </a:p>
        </p:txBody>
      </p:sp>
      <p:sp>
        <p:nvSpPr>
          <p:cNvPr id="4" name="Footer Placeholder 3"/>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36669950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nb-NO"/>
              <a:t>Sosialisering &amp; Populærkultur</a:t>
            </a:r>
          </a:p>
        </p:txBody>
      </p:sp>
      <p:sp>
        <p:nvSpPr>
          <p:cNvPr id="257027" name="Rectangle 3" descr="Rectangle: Click to edit Master text styles&#10;Second level&#10;Third level&#10;Fourth level&#10;Fifth level"/>
          <p:cNvSpPr>
            <a:spLocks noGrp="1" noChangeArrowheads="1"/>
          </p:cNvSpPr>
          <p:nvPr>
            <p:ph type="body" idx="1"/>
          </p:nvPr>
        </p:nvSpPr>
        <p:spPr>
          <a:xfrm>
            <a:off x="685800" y="1600201"/>
            <a:ext cx="3886200" cy="3962400"/>
          </a:xfrm>
        </p:spPr>
        <p:txBody>
          <a:bodyPr/>
          <a:lstStyle/>
          <a:p>
            <a:pPr>
              <a:lnSpc>
                <a:spcPct val="90000"/>
              </a:lnSpc>
            </a:pPr>
            <a:r>
              <a:rPr lang="nb-NO" sz="2000" dirty="0"/>
              <a:t>Estetisering:</a:t>
            </a:r>
          </a:p>
          <a:p>
            <a:pPr lvl="1">
              <a:lnSpc>
                <a:spcPct val="90000"/>
              </a:lnSpc>
            </a:pPr>
            <a:r>
              <a:rPr lang="nb-NO" sz="2000" dirty="0"/>
              <a:t>Big Brother, Skal vi danse, Nip </a:t>
            </a:r>
            <a:r>
              <a:rPr lang="nb-NO" sz="2000" dirty="0" err="1"/>
              <a:t>Tuck</a:t>
            </a:r>
            <a:r>
              <a:rPr lang="nb-NO" sz="2000" dirty="0"/>
              <a:t>, </a:t>
            </a:r>
            <a:r>
              <a:rPr lang="nb-NO" sz="2000" dirty="0">
                <a:hlinkClick r:id="rId3"/>
              </a:rPr>
              <a:t>Deiligst.no</a:t>
            </a:r>
            <a:endParaRPr lang="nb-NO" sz="2000" dirty="0"/>
          </a:p>
          <a:p>
            <a:pPr lvl="1">
              <a:lnSpc>
                <a:spcPct val="90000"/>
              </a:lnSpc>
            </a:pPr>
            <a:r>
              <a:rPr lang="nb-NO" sz="2000" dirty="0"/>
              <a:t>Livsstil, design, mote, selvrepresentasjon, retorikk, narrativ</a:t>
            </a:r>
          </a:p>
          <a:p>
            <a:pPr lvl="1">
              <a:lnSpc>
                <a:spcPct val="90000"/>
              </a:lnSpc>
            </a:pPr>
            <a:r>
              <a:rPr lang="nb-NO" sz="2000" dirty="0"/>
              <a:t>Selvidentitet versus </a:t>
            </a:r>
            <a:r>
              <a:rPr lang="nb-NO" sz="2000" dirty="0" err="1"/>
              <a:t>Giddens</a:t>
            </a:r>
            <a:r>
              <a:rPr lang="nb-NO" sz="2000" dirty="0"/>
              <a:t> og det </a:t>
            </a:r>
            <a:r>
              <a:rPr lang="nb-NO" sz="2000" i="1" dirty="0"/>
              <a:t>refleksive </a:t>
            </a:r>
            <a:r>
              <a:rPr lang="nb-NO" sz="2000" i="1" dirty="0" smtClean="0"/>
              <a:t>selv (</a:t>
            </a:r>
            <a:r>
              <a:rPr lang="nb-NO" sz="2000" i="1" dirty="0" err="1" smtClean="0"/>
              <a:t>Giddens</a:t>
            </a:r>
            <a:r>
              <a:rPr lang="nb-NO" sz="2000" i="1" dirty="0" smtClean="0"/>
              <a:t>)</a:t>
            </a:r>
            <a:endParaRPr lang="nb-NO" sz="2000" i="1" dirty="0"/>
          </a:p>
          <a:p>
            <a:pPr lvl="1">
              <a:lnSpc>
                <a:spcPct val="90000"/>
              </a:lnSpc>
            </a:pPr>
            <a:r>
              <a:rPr lang="nb-NO" sz="2000" dirty="0" err="1"/>
              <a:t>Bourdieu</a:t>
            </a:r>
            <a:r>
              <a:rPr lang="nb-NO" sz="2000" dirty="0"/>
              <a:t>, </a:t>
            </a:r>
            <a:r>
              <a:rPr lang="nb-NO" sz="2000" i="1" dirty="0"/>
              <a:t>distinksjoner og symbolsk vold og makt</a:t>
            </a:r>
          </a:p>
          <a:p>
            <a:pPr lvl="1">
              <a:lnSpc>
                <a:spcPct val="90000"/>
              </a:lnSpc>
            </a:pPr>
            <a:endParaRPr lang="nb-NO" dirty="0"/>
          </a:p>
        </p:txBody>
      </p:sp>
      <p:pic>
        <p:nvPicPr>
          <p:cNvPr id="2" name="Picture 1" descr="warn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916832"/>
            <a:ext cx="3751064" cy="2813298"/>
          </a:xfrm>
          <a:prstGeom prst="rect">
            <a:avLst/>
          </a:prstGeom>
        </p:spPr>
      </p:pic>
      <p:sp>
        <p:nvSpPr>
          <p:cNvPr id="4" name="Footer Placeholder 3"/>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0407212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nb-NO"/>
              <a:t>Senmoderniteten</a:t>
            </a:r>
          </a:p>
        </p:txBody>
      </p:sp>
      <p:sp>
        <p:nvSpPr>
          <p:cNvPr id="261123" name="Rectangle 3" descr="Rectangle: Click to edit Master text styles&#10;Second level&#10;Third level&#10;Fourth level&#10;Fifth level"/>
          <p:cNvSpPr>
            <a:spLocks noGrp="1" noChangeArrowheads="1"/>
          </p:cNvSpPr>
          <p:nvPr>
            <p:ph type="body" idx="1"/>
          </p:nvPr>
        </p:nvSpPr>
        <p:spPr/>
        <p:txBody>
          <a:bodyPr/>
          <a:lstStyle/>
          <a:p>
            <a:pPr lvl="1">
              <a:lnSpc>
                <a:spcPct val="90000"/>
              </a:lnSpc>
            </a:pPr>
            <a:r>
              <a:rPr lang="nb-NO" sz="2400"/>
              <a:t>Berger &amp; Luckman, </a:t>
            </a:r>
            <a:r>
              <a:rPr lang="nb-NO" sz="2400" i="1"/>
              <a:t>Reifisering</a:t>
            </a:r>
          </a:p>
          <a:p>
            <a:pPr lvl="1">
              <a:lnSpc>
                <a:spcPct val="90000"/>
              </a:lnSpc>
            </a:pPr>
            <a:r>
              <a:rPr lang="nb-NO" sz="2400"/>
              <a:t>Hoem: Identitetspolitikk?</a:t>
            </a:r>
          </a:p>
          <a:p>
            <a:pPr lvl="2">
              <a:lnSpc>
                <a:spcPct val="90000"/>
              </a:lnSpc>
            </a:pPr>
            <a:r>
              <a:rPr lang="nb-NO" sz="1400"/>
              <a:t>Nå blir solidaritet i økende grad oppfattet som behandling ut fra forskjeller. Alle skal ha lik anledning til å skille seg ut fra likhetsnormen, drive sin greie, leve i pakt med sin kultur. Velferdsstatens universalisme blir tøyet, for det er likhetstanken som begrunner retten til å være forskjellig. Men når likhet blir forskjell er det vanskeligere å argumentere for utjevning. Identitetspolitikk gir større kraft til enkeltgrupper. Evnen til å uttrykke allmenninteresser - mer allment hvordan samfunnet bør innrettes - blir heller dårligere. </a:t>
            </a:r>
          </a:p>
          <a:p>
            <a:pPr lvl="2">
              <a:lnSpc>
                <a:spcPct val="90000"/>
              </a:lnSpc>
            </a:pPr>
            <a:r>
              <a:rPr lang="nb-NO" sz="1400"/>
              <a:t>Vi får mer makt som gruppemedlemmer, mindre som samfunnsborgere (Engelstad 2002)</a:t>
            </a:r>
          </a:p>
          <a:p>
            <a:pPr lvl="1">
              <a:lnSpc>
                <a:spcPct val="90000"/>
              </a:lnSpc>
            </a:pPr>
            <a:r>
              <a:rPr lang="nb-NO" sz="2400"/>
              <a:t>Ziehe: ambivalens</a:t>
            </a:r>
          </a:p>
          <a:p>
            <a:pPr lvl="2">
              <a:lnSpc>
                <a:spcPct val="90000"/>
              </a:lnSpc>
            </a:pPr>
            <a:r>
              <a:rPr lang="nb-NO" sz="2000"/>
              <a:t>Nye muligheter for individet, men også nye omkostninger og trusler. </a:t>
            </a:r>
          </a:p>
        </p:txBody>
      </p:sp>
      <p:pic>
        <p:nvPicPr>
          <p:cNvPr id="4" name="Picture 3" descr="in15minut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404664"/>
            <a:ext cx="2438399" cy="1828799"/>
          </a:xfrm>
          <a:prstGeom prst="rect">
            <a:avLst/>
          </a:prstGeom>
        </p:spPr>
      </p:pic>
      <p:sp>
        <p:nvSpPr>
          <p:cNvPr id="2" name="Footer Placeholder 1"/>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38312163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algn="ctr"/>
            <a:r>
              <a:rPr lang="nb-NO" sz="3200" b="1" dirty="0">
                <a:solidFill>
                  <a:schemeClr val="tx1"/>
                </a:solidFill>
                <a:latin typeface="Stencil"/>
                <a:cs typeface="Stencil"/>
              </a:rPr>
              <a:t>Hva skal vi gjøre etter orgien?</a:t>
            </a:r>
          </a:p>
        </p:txBody>
      </p:sp>
      <p:sp>
        <p:nvSpPr>
          <p:cNvPr id="263171" name="Rectangle 3" descr="Rectangle: Click to edit Master text styles&#10;Second level&#10;Third level&#10;Fourth level&#10;Fifth level"/>
          <p:cNvSpPr>
            <a:spLocks noGrp="1" noChangeArrowheads="1"/>
          </p:cNvSpPr>
          <p:nvPr>
            <p:ph type="body" idx="1"/>
          </p:nvPr>
        </p:nvSpPr>
        <p:spPr>
          <a:xfrm>
            <a:off x="685800" y="2708919"/>
            <a:ext cx="8001000" cy="2853681"/>
          </a:xfrm>
        </p:spPr>
        <p:txBody>
          <a:bodyPr/>
          <a:lstStyle/>
          <a:p>
            <a:pPr marL="0" indent="0">
              <a:buNone/>
            </a:pPr>
            <a:r>
              <a:rPr lang="nb-NO" sz="2000" b="1" dirty="0" smtClean="0">
                <a:solidFill>
                  <a:schemeClr val="accent1"/>
                </a:solidFill>
              </a:rPr>
              <a:t/>
            </a:r>
            <a:br>
              <a:rPr lang="nb-NO" sz="2000" b="1" dirty="0" smtClean="0">
                <a:solidFill>
                  <a:schemeClr val="accent1"/>
                </a:solidFill>
              </a:rPr>
            </a:br>
            <a:endParaRPr lang="nb-NO" sz="2000" b="1" dirty="0">
              <a:solidFill>
                <a:schemeClr val="accent1"/>
              </a:solidFill>
            </a:endParaRPr>
          </a:p>
        </p:txBody>
      </p:sp>
      <p:sp>
        <p:nvSpPr>
          <p:cNvPr id="4" name="Footer Placeholder 3"/>
          <p:cNvSpPr>
            <a:spLocks noGrp="1"/>
          </p:cNvSpPr>
          <p:nvPr>
            <p:ph type="ftr" sz="quarter" idx="11"/>
          </p:nvPr>
        </p:nvSpPr>
        <p:spPr/>
        <p:txBody>
          <a:bodyPr/>
          <a:lstStyle/>
          <a:p>
            <a:pPr>
              <a:defRPr/>
            </a:pPr>
            <a:r>
              <a:rPr lang="nb-NO" smtClean="0"/>
              <a:t>Mattias Øhra</a:t>
            </a:r>
            <a:endParaRPr lang="nb-NO"/>
          </a:p>
        </p:txBody>
      </p:sp>
      <p:pic>
        <p:nvPicPr>
          <p:cNvPr id="9" name="Picture 8" descr="everyone-smiles-cop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2996952"/>
            <a:ext cx="3188072" cy="2104128"/>
          </a:xfrm>
          <a:prstGeom prst="rect">
            <a:avLst/>
          </a:prstGeom>
        </p:spPr>
      </p:pic>
      <p:pic>
        <p:nvPicPr>
          <p:cNvPr id="10" name="Picture 9" descr="pulp-fiction-banksy-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969917"/>
            <a:ext cx="3518024" cy="2252888"/>
          </a:xfrm>
          <a:prstGeom prst="rect">
            <a:avLst/>
          </a:prstGeom>
        </p:spPr>
      </p:pic>
      <p:sp>
        <p:nvSpPr>
          <p:cNvPr id="11" name="TextBox 10"/>
          <p:cNvSpPr txBox="1"/>
          <p:nvPr/>
        </p:nvSpPr>
        <p:spPr>
          <a:xfrm rot="21180014">
            <a:off x="1439579" y="1537804"/>
            <a:ext cx="6835434" cy="923330"/>
          </a:xfrm>
          <a:prstGeom prst="rect">
            <a:avLst/>
          </a:prstGeom>
          <a:noFill/>
        </p:spPr>
        <p:txBody>
          <a:bodyPr wrap="square" rtlCol="0">
            <a:spAutoFit/>
          </a:bodyPr>
          <a:lstStyle/>
          <a:p>
            <a:r>
              <a:rPr lang="nb-NO" dirty="0">
                <a:solidFill>
                  <a:srgbClr val="D70020"/>
                </a:solidFill>
              </a:rPr>
              <a:t>Det </a:t>
            </a:r>
            <a:r>
              <a:rPr lang="nb-NO" dirty="0" err="1">
                <a:solidFill>
                  <a:srgbClr val="D70020"/>
                </a:solidFill>
              </a:rPr>
              <a:t>senmoderne</a:t>
            </a:r>
            <a:r>
              <a:rPr lang="nb-NO" dirty="0">
                <a:solidFill>
                  <a:srgbClr val="D70020"/>
                </a:solidFill>
              </a:rPr>
              <a:t> menneske har frigjort seg fra tradisjonens </a:t>
            </a:r>
            <a:r>
              <a:rPr lang="nb-NO" dirty="0" smtClean="0">
                <a:solidFill>
                  <a:srgbClr val="D70020"/>
                </a:solidFill>
              </a:rPr>
              <a:t>lenker</a:t>
            </a:r>
            <a:endParaRPr lang="nb-NO" dirty="0">
              <a:solidFill>
                <a:srgbClr val="D70020"/>
              </a:solidFill>
            </a:endParaRPr>
          </a:p>
          <a:p>
            <a:r>
              <a:rPr lang="nb-NO" dirty="0">
                <a:solidFill>
                  <a:srgbClr val="D70020"/>
                </a:solidFill>
              </a:rPr>
              <a:t>Men har det lagt seg under en ny </a:t>
            </a:r>
            <a:r>
              <a:rPr lang="nb-NO" dirty="0" smtClean="0">
                <a:solidFill>
                  <a:srgbClr val="D70020"/>
                </a:solidFill>
              </a:rPr>
              <a:t>konsumer makt </a:t>
            </a:r>
            <a:r>
              <a:rPr lang="nb-NO" dirty="0">
                <a:solidFill>
                  <a:srgbClr val="D70020"/>
                </a:solidFill>
              </a:rPr>
              <a:t>og således iført seg nye lenker?</a:t>
            </a:r>
          </a:p>
        </p:txBody>
      </p:sp>
    </p:spTree>
    <p:extLst>
      <p:ext uri="{BB962C8B-B14F-4D97-AF65-F5344CB8AC3E}">
        <p14:creationId xmlns:p14="http://schemas.microsoft.com/office/powerpoint/2010/main" val="22123371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lstStyle/>
          <a:p>
            <a:endParaRPr lang="nb-NO" dirty="0"/>
          </a:p>
        </p:txBody>
      </p:sp>
      <p:sp>
        <p:nvSpPr>
          <p:cNvPr id="4" name="Footer Placeholder 3"/>
          <p:cNvSpPr>
            <a:spLocks noGrp="1"/>
          </p:cNvSpPr>
          <p:nvPr>
            <p:ph type="ftr" sz="quarter" idx="11"/>
          </p:nvPr>
        </p:nvSpPr>
        <p:spPr/>
        <p:txBody>
          <a:bodyPr/>
          <a:lstStyle/>
          <a:p>
            <a:pPr>
              <a:defRPr/>
            </a:pPr>
            <a:r>
              <a:rPr lang="nb-NO" smtClean="0"/>
              <a:t>Mattias Øhra</a:t>
            </a:r>
            <a:endParaRPr lang="nb-NO"/>
          </a:p>
        </p:txBody>
      </p:sp>
      <p:pic>
        <p:nvPicPr>
          <p:cNvPr id="5" name="Picture 4" descr="andy15up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916832"/>
            <a:ext cx="2808312" cy="2808312"/>
          </a:xfrm>
          <a:prstGeom prst="rect">
            <a:avLst/>
          </a:prstGeom>
        </p:spPr>
      </p:pic>
    </p:spTree>
    <p:extLst>
      <p:ext uri="{BB962C8B-B14F-4D97-AF65-F5344CB8AC3E}">
        <p14:creationId xmlns:p14="http://schemas.microsoft.com/office/powerpoint/2010/main" val="23347409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8001000" cy="3962400"/>
          </a:xfrm>
        </p:spPr>
        <p:txBody>
          <a:bodyPr/>
          <a:lstStyle/>
          <a:p>
            <a:pPr marL="0" indent="0">
              <a:buNone/>
            </a:pPr>
            <a:r>
              <a:rPr lang="nb-NO" sz="1000" b="1" dirty="0" smtClean="0"/>
              <a:t>KILDER:</a:t>
            </a:r>
          </a:p>
          <a:p>
            <a:pPr marL="0" indent="0">
              <a:buNone/>
            </a:pPr>
            <a:r>
              <a:rPr lang="nb-NO" sz="1000" dirty="0" smtClean="0">
                <a:latin typeface="+mj-lt"/>
              </a:rPr>
              <a:t>Aakvaag </a:t>
            </a:r>
            <a:r>
              <a:rPr lang="nb-NO" sz="1000" dirty="0" err="1">
                <a:latin typeface="+mj-lt"/>
              </a:rPr>
              <a:t>Gunnar.C</a:t>
            </a:r>
            <a:r>
              <a:rPr lang="nb-NO" sz="1000" dirty="0">
                <a:latin typeface="+mj-lt"/>
              </a:rPr>
              <a:t>: 2008. Moderne Sosiologisk Teori. Abstrakt Forlag</a:t>
            </a:r>
          </a:p>
          <a:p>
            <a:pPr marL="0" indent="0">
              <a:buNone/>
            </a:pPr>
            <a:r>
              <a:rPr lang="nb-NO" sz="1000" dirty="0" err="1" smtClean="0">
                <a:latin typeface="+mj-lt"/>
                <a:ea typeface="ＭＳ Ｐゴシック"/>
                <a:cs typeface="ＭＳ Ｐゴシック"/>
              </a:rPr>
              <a:t>Arendt</a:t>
            </a:r>
            <a:r>
              <a:rPr lang="nb-NO" sz="1000" dirty="0">
                <a:latin typeface="+mj-lt"/>
                <a:ea typeface="ＭＳ Ｐゴシック"/>
                <a:cs typeface="ＭＳ Ｐゴシック"/>
              </a:rPr>
              <a:t>, Hannah 1961: </a:t>
            </a:r>
            <a:r>
              <a:rPr lang="nb-NO" sz="1000" i="1" dirty="0">
                <a:latin typeface="+mj-lt"/>
              </a:rPr>
              <a:t>The </a:t>
            </a:r>
            <a:r>
              <a:rPr lang="nb-NO" sz="1000" i="1" dirty="0" err="1">
                <a:latin typeface="+mj-lt"/>
              </a:rPr>
              <a:t>Crisis</a:t>
            </a:r>
            <a:r>
              <a:rPr lang="nb-NO" sz="1000" i="1" dirty="0">
                <a:latin typeface="+mj-lt"/>
              </a:rPr>
              <a:t> in </a:t>
            </a:r>
            <a:r>
              <a:rPr lang="nb-NO" sz="1000" i="1" dirty="0" err="1">
                <a:latin typeface="+mj-lt"/>
              </a:rPr>
              <a:t>Education</a:t>
            </a:r>
            <a:r>
              <a:rPr lang="nb-NO" sz="1000" i="1" dirty="0">
                <a:latin typeface="+mj-lt"/>
              </a:rPr>
              <a:t>. </a:t>
            </a:r>
            <a:r>
              <a:rPr lang="nb-NO" sz="1000" dirty="0">
                <a:latin typeface="+mj-lt"/>
              </a:rPr>
              <a:t>In: </a:t>
            </a:r>
            <a:r>
              <a:rPr lang="nb-NO" sz="1000" i="1" dirty="0" err="1">
                <a:latin typeface="+mj-lt"/>
              </a:rPr>
              <a:t>Between</a:t>
            </a:r>
            <a:r>
              <a:rPr lang="nb-NO" sz="1000" i="1" dirty="0">
                <a:latin typeface="+mj-lt"/>
              </a:rPr>
              <a:t> </a:t>
            </a:r>
            <a:r>
              <a:rPr lang="nb-NO" sz="1000" i="1" dirty="0" err="1">
                <a:latin typeface="+mj-lt"/>
              </a:rPr>
              <a:t>Past</a:t>
            </a:r>
            <a:r>
              <a:rPr lang="nb-NO" sz="1000" i="1" dirty="0">
                <a:latin typeface="+mj-lt"/>
              </a:rPr>
              <a:t> And </a:t>
            </a:r>
            <a:r>
              <a:rPr lang="nb-NO" sz="1000" i="1" dirty="0" err="1">
                <a:latin typeface="+mj-lt"/>
              </a:rPr>
              <a:t>Future</a:t>
            </a:r>
            <a:r>
              <a:rPr lang="nb-NO" sz="1000" i="1" dirty="0">
                <a:latin typeface="+mj-lt"/>
              </a:rPr>
              <a:t>. </a:t>
            </a:r>
            <a:r>
              <a:rPr lang="nb-NO" sz="1000" i="1" dirty="0" err="1">
                <a:latin typeface="+mj-lt"/>
              </a:rPr>
              <a:t>Eight</a:t>
            </a:r>
            <a:r>
              <a:rPr lang="nb-NO" sz="1000" i="1" dirty="0">
                <a:latin typeface="+mj-lt"/>
              </a:rPr>
              <a:t> </a:t>
            </a:r>
            <a:r>
              <a:rPr lang="nb-NO" sz="1000" i="1" dirty="0" err="1">
                <a:latin typeface="+mj-lt"/>
              </a:rPr>
              <a:t>Exercises</a:t>
            </a:r>
            <a:r>
              <a:rPr lang="nb-NO" sz="1000" i="1" dirty="0">
                <a:latin typeface="+mj-lt"/>
              </a:rPr>
              <a:t> in </a:t>
            </a:r>
            <a:r>
              <a:rPr lang="nb-NO" sz="1000" i="1" dirty="0" err="1">
                <a:latin typeface="+mj-lt"/>
              </a:rPr>
              <a:t>Political</a:t>
            </a:r>
            <a:r>
              <a:rPr lang="nb-NO" sz="1000" i="1" dirty="0">
                <a:latin typeface="+mj-lt"/>
              </a:rPr>
              <a:t> </a:t>
            </a:r>
            <a:r>
              <a:rPr lang="nb-NO" sz="1000" i="1" dirty="0" err="1">
                <a:latin typeface="+mj-lt"/>
              </a:rPr>
              <a:t>Thought</a:t>
            </a:r>
            <a:r>
              <a:rPr lang="nb-NO" sz="1000" i="1" dirty="0">
                <a:latin typeface="+mj-lt"/>
              </a:rPr>
              <a:t>. The Viking Press. New York</a:t>
            </a:r>
          </a:p>
          <a:p>
            <a:pPr marL="0" indent="0">
              <a:buNone/>
            </a:pPr>
            <a:r>
              <a:rPr lang="nb-NO" sz="1000" dirty="0" err="1">
                <a:latin typeface="+mj-lt"/>
              </a:rPr>
              <a:t>Arntzen.T</a:t>
            </a:r>
            <a:r>
              <a:rPr lang="nb-NO" sz="1000" dirty="0">
                <a:latin typeface="+mj-lt"/>
              </a:rPr>
              <a:t>. 2008. Sosialiseringsteorier. Internettside lest høst 08</a:t>
            </a:r>
            <a:endParaRPr lang="nb-NO" sz="1000" dirty="0" smtClean="0">
              <a:latin typeface="+mj-lt"/>
              <a:ea typeface="ＭＳ Ｐゴシック"/>
              <a:cs typeface="ＭＳ Ｐゴシック"/>
            </a:endParaRPr>
          </a:p>
          <a:p>
            <a:pPr marL="0" indent="0">
              <a:buNone/>
            </a:pPr>
            <a:r>
              <a:rPr lang="nb-NO" sz="1000" dirty="0" err="1" smtClean="0">
                <a:latin typeface="+mj-lt"/>
                <a:ea typeface="ＭＳ Ｐゴシック"/>
                <a:cs typeface="ＭＳ Ｐゴシック"/>
              </a:rPr>
              <a:t>Bauman</a:t>
            </a:r>
            <a:r>
              <a:rPr lang="nb-NO" sz="1000" dirty="0" err="1">
                <a:latin typeface="+mj-lt"/>
                <a:ea typeface="ＭＳ Ｐゴシック"/>
                <a:cs typeface="ＭＳ Ｐゴシック"/>
              </a:rPr>
              <a:t>,Z</a:t>
            </a:r>
            <a:r>
              <a:rPr lang="nb-NO" sz="1000" dirty="0">
                <a:latin typeface="+mj-lt"/>
                <a:ea typeface="ＭＳ Ｐゴシック"/>
                <a:cs typeface="ＭＳ Ｐゴシック"/>
              </a:rPr>
              <a:t>. 2006. </a:t>
            </a:r>
            <a:r>
              <a:rPr lang="nb-NO" sz="1000" i="1" dirty="0">
                <a:latin typeface="+mj-lt"/>
                <a:ea typeface="ＭＳ Ｐゴシック"/>
                <a:cs typeface="ＭＳ Ｐゴシック"/>
              </a:rPr>
              <a:t>Flytende Modernitet</a:t>
            </a:r>
            <a:r>
              <a:rPr lang="nb-NO" sz="1000" dirty="0">
                <a:latin typeface="+mj-lt"/>
                <a:ea typeface="ＭＳ Ｐゴシック"/>
                <a:cs typeface="ＭＳ Ｐゴシック"/>
              </a:rPr>
              <a:t>. Erasmus. </a:t>
            </a:r>
          </a:p>
          <a:p>
            <a:pPr marL="0" indent="0">
              <a:lnSpc>
                <a:spcPct val="80000"/>
              </a:lnSpc>
              <a:buNone/>
            </a:pPr>
            <a:r>
              <a:rPr lang="nb-NO" sz="1000" dirty="0">
                <a:latin typeface="+mj-lt"/>
              </a:rPr>
              <a:t>Berger, Peter 1993. Religion, </a:t>
            </a:r>
            <a:r>
              <a:rPr lang="nb-NO" sz="1000" dirty="0" err="1">
                <a:latin typeface="+mj-lt"/>
              </a:rPr>
              <a:t>samfund</a:t>
            </a:r>
            <a:r>
              <a:rPr lang="nb-NO" sz="1000" dirty="0">
                <a:latin typeface="+mj-lt"/>
              </a:rPr>
              <a:t> og </a:t>
            </a:r>
            <a:r>
              <a:rPr lang="nb-NO" sz="1000" dirty="0" err="1">
                <a:latin typeface="+mj-lt"/>
              </a:rPr>
              <a:t>virklighed</a:t>
            </a:r>
            <a:r>
              <a:rPr lang="nb-NO" sz="1000" dirty="0">
                <a:latin typeface="+mj-lt"/>
              </a:rPr>
              <a:t>, Oslo: </a:t>
            </a:r>
            <a:r>
              <a:rPr lang="nb-NO" sz="1000" dirty="0" err="1">
                <a:latin typeface="+mj-lt"/>
              </a:rPr>
              <a:t>Vidarforlaget</a:t>
            </a:r>
            <a:endParaRPr lang="nb-NO" sz="1000" dirty="0">
              <a:latin typeface="+mj-lt"/>
            </a:endParaRPr>
          </a:p>
          <a:p>
            <a:pPr marL="0" indent="0">
              <a:lnSpc>
                <a:spcPct val="80000"/>
              </a:lnSpc>
              <a:buNone/>
            </a:pPr>
            <a:r>
              <a:rPr lang="nb-NO" sz="1000" dirty="0">
                <a:latin typeface="+mj-lt"/>
              </a:rPr>
              <a:t>Berger, Peter, </a:t>
            </a:r>
            <a:r>
              <a:rPr lang="nb-NO" sz="1000" dirty="0" err="1">
                <a:latin typeface="+mj-lt"/>
              </a:rPr>
              <a:t>Luckmann</a:t>
            </a:r>
            <a:r>
              <a:rPr lang="nb-NO" sz="1000" dirty="0">
                <a:latin typeface="+mj-lt"/>
              </a:rPr>
              <a:t>, Thomas 2006, Den Samfunnsskapte Virkelighet, Fagbokforlaget.</a:t>
            </a:r>
          </a:p>
          <a:p>
            <a:pPr marL="0" indent="0">
              <a:buNone/>
            </a:pPr>
            <a:r>
              <a:rPr lang="nb-NO" sz="1000" dirty="0" err="1" smtClean="0">
                <a:latin typeface="+mj-lt"/>
                <a:ea typeface="ＭＳ Ｐゴシック"/>
                <a:cs typeface="ＭＳ Ｐゴシック"/>
              </a:rPr>
              <a:t>Dufour</a:t>
            </a:r>
            <a:r>
              <a:rPr lang="nb-NO" sz="1000" dirty="0">
                <a:latin typeface="+mj-lt"/>
                <a:ea typeface="ＭＳ Ｐゴシック"/>
                <a:cs typeface="ＭＳ Ｐゴシック"/>
              </a:rPr>
              <a:t>, Danny-Robert 2008: </a:t>
            </a:r>
            <a:r>
              <a:rPr lang="nb-NO" sz="1000" i="1" dirty="0">
                <a:latin typeface="+mj-lt"/>
              </a:rPr>
              <a:t>The Art </a:t>
            </a:r>
            <a:r>
              <a:rPr lang="nb-NO" sz="1000" i="1" dirty="0" err="1">
                <a:latin typeface="+mj-lt"/>
              </a:rPr>
              <a:t>of</a:t>
            </a:r>
            <a:r>
              <a:rPr lang="nb-NO" sz="1000" i="1" dirty="0">
                <a:latin typeface="+mj-lt"/>
              </a:rPr>
              <a:t> </a:t>
            </a:r>
            <a:r>
              <a:rPr lang="nb-NO" sz="1000" i="1" dirty="0" err="1">
                <a:latin typeface="+mj-lt"/>
              </a:rPr>
              <a:t>Shrinking</a:t>
            </a:r>
            <a:r>
              <a:rPr lang="nb-NO" sz="1000" i="1" dirty="0">
                <a:latin typeface="+mj-lt"/>
              </a:rPr>
              <a:t> Heads: The New </a:t>
            </a:r>
            <a:r>
              <a:rPr lang="nb-NO" sz="1000" i="1" dirty="0" err="1">
                <a:latin typeface="+mj-lt"/>
              </a:rPr>
              <a:t>Servitude</a:t>
            </a:r>
            <a:r>
              <a:rPr lang="nb-NO" sz="1000" i="1" dirty="0">
                <a:latin typeface="+mj-lt"/>
              </a:rPr>
              <a:t> </a:t>
            </a:r>
            <a:r>
              <a:rPr lang="nb-NO" sz="1000" i="1" dirty="0" err="1">
                <a:latin typeface="+mj-lt"/>
              </a:rPr>
              <a:t>of</a:t>
            </a:r>
            <a:r>
              <a:rPr lang="nb-NO" sz="1000" i="1" dirty="0">
                <a:latin typeface="+mj-lt"/>
              </a:rPr>
              <a:t> </a:t>
            </a:r>
            <a:r>
              <a:rPr lang="nb-NO" sz="1000" i="1" dirty="0" err="1">
                <a:latin typeface="+mj-lt"/>
              </a:rPr>
              <a:t>the</a:t>
            </a:r>
            <a:r>
              <a:rPr lang="nb-NO" sz="1000" i="1" dirty="0">
                <a:latin typeface="+mj-lt"/>
              </a:rPr>
              <a:t> </a:t>
            </a:r>
            <a:r>
              <a:rPr lang="nb-NO" sz="1000" i="1" dirty="0" err="1">
                <a:latin typeface="+mj-lt"/>
              </a:rPr>
              <a:t>Liberated</a:t>
            </a:r>
            <a:r>
              <a:rPr lang="nb-NO" sz="1000" i="1" dirty="0">
                <a:latin typeface="+mj-lt"/>
              </a:rPr>
              <a:t> in </a:t>
            </a:r>
            <a:r>
              <a:rPr lang="nb-NO" sz="1000" i="1" dirty="0" err="1">
                <a:latin typeface="+mj-lt"/>
              </a:rPr>
              <a:t>the</a:t>
            </a:r>
            <a:r>
              <a:rPr lang="nb-NO" sz="1000" i="1" dirty="0">
                <a:latin typeface="+mj-lt"/>
              </a:rPr>
              <a:t> </a:t>
            </a:r>
            <a:r>
              <a:rPr lang="nb-NO" sz="1000" i="1" dirty="0" err="1">
                <a:latin typeface="+mj-lt"/>
              </a:rPr>
              <a:t>Era</a:t>
            </a:r>
            <a:r>
              <a:rPr lang="nb-NO" sz="1000" i="1" dirty="0">
                <a:latin typeface="+mj-lt"/>
              </a:rPr>
              <a:t> </a:t>
            </a:r>
            <a:r>
              <a:rPr lang="nb-NO" sz="1000" i="1" dirty="0" err="1">
                <a:latin typeface="+mj-lt"/>
              </a:rPr>
              <a:t>of</a:t>
            </a:r>
            <a:r>
              <a:rPr lang="nb-NO" sz="1000" i="1" dirty="0">
                <a:latin typeface="+mj-lt"/>
              </a:rPr>
              <a:t> Total </a:t>
            </a:r>
            <a:r>
              <a:rPr lang="nb-NO" sz="1000" i="1" dirty="0" err="1">
                <a:latin typeface="+mj-lt"/>
              </a:rPr>
              <a:t>Capitalism</a:t>
            </a:r>
            <a:r>
              <a:rPr lang="nb-NO" sz="1000" dirty="0">
                <a:latin typeface="+mj-lt"/>
              </a:rPr>
              <a:t>. </a:t>
            </a:r>
            <a:r>
              <a:rPr lang="nb-NO" sz="1000" dirty="0" err="1">
                <a:latin typeface="+mj-lt"/>
              </a:rPr>
              <a:t>Polity</a:t>
            </a:r>
            <a:r>
              <a:rPr lang="nb-NO" sz="1000" dirty="0">
                <a:latin typeface="+mj-lt"/>
              </a:rPr>
              <a:t> Press.</a:t>
            </a:r>
          </a:p>
          <a:p>
            <a:pPr marL="0" indent="0">
              <a:buNone/>
            </a:pPr>
            <a:r>
              <a:rPr lang="nb-NO" sz="1000" dirty="0" err="1">
                <a:latin typeface="+mj-lt"/>
                <a:ea typeface="ＭＳ Ｐゴシック"/>
                <a:cs typeface="ＭＳ Ｐゴシック"/>
              </a:rPr>
              <a:t>Dufour</a:t>
            </a:r>
            <a:r>
              <a:rPr lang="nb-NO" sz="1000" dirty="0">
                <a:latin typeface="+mj-lt"/>
                <a:ea typeface="ＭＳ Ｐゴシック"/>
                <a:cs typeface="ＭＳ Ｐゴシック"/>
              </a:rPr>
              <a:t>, Danny-Robert 2008: </a:t>
            </a:r>
            <a:r>
              <a:rPr lang="nb-NO" sz="1000" i="1" dirty="0">
                <a:latin typeface="+mj-lt"/>
                <a:ea typeface="ＭＳ Ｐゴシック"/>
                <a:cs typeface="ＭＳ Ｐゴシック"/>
              </a:rPr>
              <a:t>Den nye fellesegoismen</a:t>
            </a:r>
            <a:r>
              <a:rPr lang="nb-NO" sz="1000" dirty="0">
                <a:latin typeface="+mj-lt"/>
                <a:ea typeface="ＭＳ Ｐゴシック"/>
                <a:cs typeface="ＭＳ Ｐゴシック"/>
              </a:rPr>
              <a:t>. LE MONDE </a:t>
            </a:r>
            <a:r>
              <a:rPr lang="nb-NO" sz="1000" dirty="0" err="1">
                <a:latin typeface="+mj-lt"/>
                <a:ea typeface="ＭＳ Ｐゴシック"/>
                <a:cs typeface="ＭＳ Ｐゴシック"/>
              </a:rPr>
              <a:t>diplmatique</a:t>
            </a:r>
            <a:r>
              <a:rPr lang="nb-NO" sz="1000" dirty="0">
                <a:latin typeface="+mj-lt"/>
                <a:ea typeface="ＭＳ Ｐゴシック"/>
                <a:cs typeface="ＭＳ Ｐゴシック"/>
              </a:rPr>
              <a:t>. 01.02.08.</a:t>
            </a:r>
            <a:endParaRPr lang="nb-NO" sz="1000" b="1" dirty="0">
              <a:latin typeface="+mj-lt"/>
            </a:endParaRPr>
          </a:p>
          <a:p>
            <a:pPr marL="0" indent="0">
              <a:buNone/>
            </a:pPr>
            <a:r>
              <a:rPr lang="nb-NO" sz="1000" dirty="0" err="1">
                <a:latin typeface="+mj-lt"/>
                <a:ea typeface="ＭＳ Ｐゴシック"/>
                <a:cs typeface="ＭＳ Ｐゴシック"/>
              </a:rPr>
              <a:t>Forås</a:t>
            </a:r>
            <a:r>
              <a:rPr lang="nb-NO" sz="1000" dirty="0">
                <a:latin typeface="+mj-lt"/>
                <a:ea typeface="ＭＳ Ｐゴシック"/>
                <a:cs typeface="ＭＳ Ｐゴシック"/>
              </a:rPr>
              <a:t>, Per Bjørn &amp; Vetlesen, Arne Johan 2012</a:t>
            </a:r>
            <a:r>
              <a:rPr lang="nb-NO" sz="1000" i="1" dirty="0">
                <a:latin typeface="+mj-lt"/>
                <a:ea typeface="ＭＳ Ｐゴシック"/>
                <a:cs typeface="ＭＳ Ｐゴシック"/>
              </a:rPr>
              <a:t>: Angsten for Oppdragelse. Et samfunnsetisk perspektiv på dannelse</a:t>
            </a:r>
            <a:r>
              <a:rPr lang="nb-NO" sz="1000" dirty="0">
                <a:latin typeface="+mj-lt"/>
                <a:ea typeface="ＭＳ Ｐゴシック"/>
                <a:cs typeface="ＭＳ Ｐゴシック"/>
              </a:rPr>
              <a:t>. Universitetsforlaget</a:t>
            </a:r>
          </a:p>
          <a:p>
            <a:pPr marL="0" indent="0">
              <a:buNone/>
            </a:pPr>
            <a:r>
              <a:rPr lang="nb-NO" sz="1000" dirty="0" err="1">
                <a:latin typeface="+mj-lt"/>
                <a:ea typeface="ＭＳ Ｐゴシック"/>
                <a:cs typeface="ＭＳ Ｐゴシック"/>
              </a:rPr>
              <a:t>Giddens</a:t>
            </a:r>
            <a:r>
              <a:rPr lang="nb-NO" sz="1000" dirty="0">
                <a:latin typeface="+mj-lt"/>
                <a:ea typeface="ＭＳ Ｐゴシック"/>
                <a:cs typeface="ＭＳ Ｐゴシック"/>
              </a:rPr>
              <a:t>, Anthony 1991</a:t>
            </a:r>
            <a:r>
              <a:rPr lang="nb-NO" sz="1000" i="1" dirty="0">
                <a:latin typeface="+mj-lt"/>
                <a:ea typeface="ＭＳ Ｐゴシック"/>
                <a:cs typeface="ＭＳ Ｐゴシック"/>
              </a:rPr>
              <a:t>: </a:t>
            </a:r>
            <a:r>
              <a:rPr lang="nb-NO" sz="1000" i="1" dirty="0" err="1">
                <a:latin typeface="+mj-lt"/>
                <a:ea typeface="ＭＳ Ｐゴシック"/>
                <a:cs typeface="ＭＳ Ｐゴシック"/>
              </a:rPr>
              <a:t>Modernity</a:t>
            </a:r>
            <a:r>
              <a:rPr lang="nb-NO" sz="1000" i="1" dirty="0">
                <a:latin typeface="+mj-lt"/>
                <a:ea typeface="ＭＳ Ｐゴシック"/>
                <a:cs typeface="ＭＳ Ｐゴシック"/>
              </a:rPr>
              <a:t> and </a:t>
            </a:r>
            <a:r>
              <a:rPr lang="nb-NO" sz="1000" i="1" dirty="0" err="1">
                <a:latin typeface="+mj-lt"/>
                <a:ea typeface="ＭＳ Ｐゴシック"/>
                <a:cs typeface="ＭＳ Ｐゴシック"/>
              </a:rPr>
              <a:t>Self</a:t>
            </a:r>
            <a:r>
              <a:rPr lang="nb-NO" sz="1000" i="1" dirty="0">
                <a:latin typeface="+mj-lt"/>
                <a:ea typeface="ＭＳ Ｐゴシック"/>
                <a:cs typeface="ＭＳ Ｐゴシック"/>
              </a:rPr>
              <a:t>-Identity</a:t>
            </a:r>
            <a:r>
              <a:rPr lang="nb-NO" sz="1000" dirty="0">
                <a:latin typeface="+mj-lt"/>
                <a:ea typeface="ＭＳ Ｐゴシック"/>
                <a:cs typeface="ＭＳ Ｐゴシック"/>
              </a:rPr>
              <a:t>. </a:t>
            </a:r>
            <a:r>
              <a:rPr lang="nb-NO" sz="1000" dirty="0" err="1">
                <a:latin typeface="+mj-lt"/>
                <a:ea typeface="ＭＳ Ｐゴシック"/>
                <a:cs typeface="ＭＳ Ｐゴシック"/>
              </a:rPr>
              <a:t>Self</a:t>
            </a:r>
            <a:r>
              <a:rPr lang="nb-NO" sz="1000" dirty="0">
                <a:latin typeface="+mj-lt"/>
                <a:ea typeface="ＭＳ Ｐゴシック"/>
                <a:cs typeface="ＭＳ Ｐゴシック"/>
              </a:rPr>
              <a:t> and </a:t>
            </a:r>
            <a:r>
              <a:rPr lang="nb-NO" sz="1000" dirty="0" err="1">
                <a:latin typeface="+mj-lt"/>
                <a:ea typeface="ＭＳ Ｐゴシック"/>
                <a:cs typeface="ＭＳ Ｐゴシック"/>
              </a:rPr>
              <a:t>Society</a:t>
            </a:r>
            <a:r>
              <a:rPr lang="nb-NO" sz="1000" dirty="0">
                <a:latin typeface="+mj-lt"/>
                <a:ea typeface="ＭＳ Ｐゴシック"/>
                <a:cs typeface="ＭＳ Ｐゴシック"/>
              </a:rPr>
              <a:t> in Late </a:t>
            </a:r>
            <a:r>
              <a:rPr lang="nb-NO" sz="1000" dirty="0" err="1">
                <a:latin typeface="+mj-lt"/>
                <a:ea typeface="ＭＳ Ｐゴシック"/>
                <a:cs typeface="ＭＳ Ｐゴシック"/>
              </a:rPr>
              <a:t>Modern</a:t>
            </a:r>
            <a:r>
              <a:rPr lang="nb-NO" sz="1000" dirty="0">
                <a:latin typeface="+mj-lt"/>
                <a:ea typeface="ＭＳ Ｐゴシック"/>
                <a:cs typeface="ＭＳ Ｐゴシック"/>
              </a:rPr>
              <a:t> </a:t>
            </a:r>
            <a:r>
              <a:rPr lang="nb-NO" sz="1000" dirty="0" err="1">
                <a:latin typeface="+mj-lt"/>
                <a:ea typeface="ＭＳ Ｐゴシック"/>
                <a:cs typeface="ＭＳ Ｐゴシック"/>
              </a:rPr>
              <a:t>Age.Cambridge</a:t>
            </a:r>
            <a:r>
              <a:rPr lang="nb-NO" sz="1000" dirty="0">
                <a:latin typeface="+mj-lt"/>
                <a:ea typeface="ＭＳ Ｐゴシック"/>
                <a:cs typeface="ＭＳ Ｐゴシック"/>
              </a:rPr>
              <a:t>: </a:t>
            </a:r>
            <a:r>
              <a:rPr lang="nb-NO" sz="1000" dirty="0" err="1">
                <a:latin typeface="+mj-lt"/>
                <a:ea typeface="ＭＳ Ｐゴシック"/>
                <a:cs typeface="ＭＳ Ｐゴシック"/>
              </a:rPr>
              <a:t>Polity</a:t>
            </a:r>
            <a:r>
              <a:rPr lang="nb-NO" sz="1000" dirty="0">
                <a:latin typeface="+mj-lt"/>
                <a:ea typeface="ＭＳ Ｐゴシック"/>
                <a:cs typeface="ＭＳ Ｐゴシック"/>
              </a:rPr>
              <a:t> Press </a:t>
            </a:r>
          </a:p>
          <a:p>
            <a:pPr marL="0" indent="0">
              <a:buNone/>
            </a:pPr>
            <a:r>
              <a:rPr lang="nb-NO" sz="1000" dirty="0" err="1">
                <a:latin typeface="+mj-lt"/>
                <a:ea typeface="ＭＳ Ｐゴシック"/>
                <a:cs typeface="ＭＳ Ｐゴシック"/>
              </a:rPr>
              <a:t>Giddens</a:t>
            </a:r>
            <a:r>
              <a:rPr lang="nb-NO" sz="1000" dirty="0">
                <a:latin typeface="+mj-lt"/>
                <a:ea typeface="ＭＳ Ｐゴシック"/>
                <a:cs typeface="ＭＳ Ｐゴシック"/>
              </a:rPr>
              <a:t>, Anthony. 1996:  </a:t>
            </a:r>
            <a:r>
              <a:rPr lang="nb-NO" sz="1000" i="1" dirty="0">
                <a:latin typeface="+mj-lt"/>
                <a:ea typeface="ＭＳ Ｐゴシック"/>
                <a:cs typeface="ＭＳ Ｐゴシック"/>
              </a:rPr>
              <a:t>Modernitet og selvidentitet</a:t>
            </a:r>
            <a:r>
              <a:rPr lang="nb-NO" sz="1000" dirty="0">
                <a:latin typeface="+mj-lt"/>
                <a:ea typeface="ＭＳ Ｐゴシック"/>
                <a:cs typeface="ＭＳ Ｐゴシック"/>
              </a:rPr>
              <a:t>. København: Hans </a:t>
            </a:r>
            <a:r>
              <a:rPr lang="nb-NO" sz="1000" dirty="0" err="1">
                <a:latin typeface="+mj-lt"/>
                <a:ea typeface="ＭＳ Ｐゴシック"/>
                <a:cs typeface="ＭＳ Ｐゴシック"/>
              </a:rPr>
              <a:t>Reitzels</a:t>
            </a:r>
            <a:r>
              <a:rPr lang="nb-NO" sz="1000" dirty="0">
                <a:latin typeface="+mj-lt"/>
                <a:ea typeface="ＭＳ Ｐゴシック"/>
                <a:cs typeface="ＭＳ Ｐゴシック"/>
              </a:rPr>
              <a:t> Forlag. København</a:t>
            </a:r>
          </a:p>
          <a:p>
            <a:pPr marL="0" indent="0">
              <a:buNone/>
            </a:pPr>
            <a:r>
              <a:rPr lang="nb-NO" sz="1000" dirty="0" err="1">
                <a:latin typeface="+mj-lt"/>
                <a:ea typeface="ＭＳ Ｐゴシック"/>
                <a:cs typeface="ＭＳ Ｐゴシック"/>
              </a:rPr>
              <a:t>Giddens</a:t>
            </a:r>
            <a:r>
              <a:rPr lang="nb-NO" sz="1000" dirty="0">
                <a:latin typeface="+mj-lt"/>
                <a:ea typeface="ＭＳ Ｐゴシック"/>
                <a:cs typeface="ＭＳ Ｐゴシック"/>
              </a:rPr>
              <a:t>, Anthony. 2003: </a:t>
            </a:r>
            <a:r>
              <a:rPr lang="nb-NO" sz="1000" i="1" dirty="0">
                <a:latin typeface="+mj-lt"/>
                <a:ea typeface="ＭＳ Ｐゴシック"/>
                <a:cs typeface="ＭＳ Ｐゴシック"/>
              </a:rPr>
              <a:t>Intimitetens forandring</a:t>
            </a:r>
            <a:r>
              <a:rPr lang="nb-NO" sz="1000" dirty="0">
                <a:latin typeface="+mj-lt"/>
                <a:ea typeface="ＭＳ Ｐゴシック"/>
                <a:cs typeface="ＭＳ Ｐゴシック"/>
              </a:rPr>
              <a:t>. Hans </a:t>
            </a:r>
            <a:r>
              <a:rPr lang="nb-NO" sz="1000" dirty="0" err="1">
                <a:latin typeface="+mj-lt"/>
                <a:ea typeface="ＭＳ Ｐゴシック"/>
                <a:cs typeface="ＭＳ Ｐゴシック"/>
              </a:rPr>
              <a:t>Reitzels</a:t>
            </a:r>
            <a:r>
              <a:rPr lang="nb-NO" sz="1000" dirty="0">
                <a:latin typeface="+mj-lt"/>
                <a:ea typeface="ＭＳ Ｐゴシック"/>
                <a:cs typeface="ＭＳ Ｐゴシック"/>
              </a:rPr>
              <a:t> Forlag. København</a:t>
            </a:r>
          </a:p>
          <a:p>
            <a:pPr marL="0" indent="0">
              <a:buNone/>
            </a:pPr>
            <a:r>
              <a:rPr lang="nb-NO" sz="1000" dirty="0" err="1">
                <a:latin typeface="+mj-lt"/>
                <a:ea typeface="ＭＳ Ｐゴシック"/>
                <a:cs typeface="ＭＳ Ｐゴシック"/>
              </a:rPr>
              <a:t>Hankiss</a:t>
            </a:r>
            <a:r>
              <a:rPr lang="nb-NO" sz="1000" dirty="0">
                <a:latin typeface="+mj-lt"/>
                <a:ea typeface="ＭＳ Ｐゴシック"/>
                <a:cs typeface="ＭＳ Ｐゴシック"/>
              </a:rPr>
              <a:t>, E. 2006: </a:t>
            </a:r>
            <a:r>
              <a:rPr lang="nb-NO" sz="1000" i="1" dirty="0">
                <a:latin typeface="+mj-lt"/>
                <a:ea typeface="ＭＳ Ｐゴシック"/>
                <a:cs typeface="ＭＳ Ｐゴシック"/>
              </a:rPr>
              <a:t>The </a:t>
            </a:r>
            <a:r>
              <a:rPr lang="nb-NO" sz="1000" i="1" dirty="0" err="1">
                <a:latin typeface="+mj-lt"/>
                <a:ea typeface="ＭＳ Ｐゴシック"/>
                <a:cs typeface="ＭＳ Ｐゴシック"/>
              </a:rPr>
              <a:t>Toothpaste</a:t>
            </a:r>
            <a:r>
              <a:rPr lang="nb-NO" sz="1000" i="1" dirty="0">
                <a:latin typeface="+mj-lt"/>
                <a:ea typeface="ＭＳ Ｐゴシック"/>
                <a:cs typeface="ＭＳ Ｐゴシック"/>
              </a:rPr>
              <a:t> </a:t>
            </a:r>
            <a:r>
              <a:rPr lang="nb-NO" sz="1000" i="1" dirty="0" err="1">
                <a:latin typeface="+mj-lt"/>
                <a:ea typeface="ＭＳ Ｐゴシック"/>
                <a:cs typeface="ＭＳ Ｐゴシック"/>
              </a:rPr>
              <a:t>of</a:t>
            </a:r>
            <a:r>
              <a:rPr lang="nb-NO" sz="1000" i="1" dirty="0">
                <a:latin typeface="+mj-lt"/>
                <a:ea typeface="ＭＳ Ｐゴシック"/>
                <a:cs typeface="ＭＳ Ｐゴシック"/>
              </a:rPr>
              <a:t> </a:t>
            </a:r>
            <a:r>
              <a:rPr lang="nb-NO" sz="1000" i="1" dirty="0" err="1">
                <a:latin typeface="+mj-lt"/>
                <a:ea typeface="ＭＳ Ｐゴシック"/>
                <a:cs typeface="ＭＳ Ｐゴシック"/>
              </a:rPr>
              <a:t>Immortality</a:t>
            </a:r>
            <a:r>
              <a:rPr lang="nb-NO" sz="1000" i="1" dirty="0">
                <a:latin typeface="+mj-lt"/>
                <a:ea typeface="ＭＳ Ｐゴシック"/>
                <a:cs typeface="ＭＳ Ｐゴシック"/>
              </a:rPr>
              <a:t>. </a:t>
            </a:r>
            <a:r>
              <a:rPr lang="nb-NO" sz="1000" i="1" dirty="0" err="1">
                <a:latin typeface="+mj-lt"/>
                <a:ea typeface="ＭＳ Ｐゴシック"/>
                <a:cs typeface="ＭＳ Ｐゴシック"/>
              </a:rPr>
              <a:t>Self</a:t>
            </a:r>
            <a:r>
              <a:rPr lang="nb-NO" sz="1000" i="1" dirty="0">
                <a:latin typeface="+mj-lt"/>
                <a:ea typeface="ＭＳ Ｐゴシック"/>
                <a:cs typeface="ＭＳ Ｐゴシック"/>
              </a:rPr>
              <a:t>-Construction in </a:t>
            </a:r>
            <a:r>
              <a:rPr lang="nb-NO" sz="1000" i="1" dirty="0" err="1">
                <a:latin typeface="+mj-lt"/>
                <a:ea typeface="ＭＳ Ｐゴシック"/>
                <a:cs typeface="ＭＳ Ｐゴシック"/>
              </a:rPr>
              <a:t>the</a:t>
            </a:r>
            <a:r>
              <a:rPr lang="nb-NO" sz="1000" i="1" dirty="0">
                <a:latin typeface="+mj-lt"/>
                <a:ea typeface="ＭＳ Ｐゴシック"/>
                <a:cs typeface="ＭＳ Ｐゴシック"/>
              </a:rPr>
              <a:t> Consumer Age</a:t>
            </a:r>
            <a:r>
              <a:rPr lang="nb-NO" sz="1000" dirty="0">
                <a:latin typeface="+mj-lt"/>
                <a:ea typeface="ＭＳ Ｐゴシック"/>
                <a:cs typeface="ＭＳ Ｐゴシック"/>
              </a:rPr>
              <a:t>. Woodrow Wilson Center Press. Washington. D.C.</a:t>
            </a:r>
          </a:p>
          <a:p>
            <a:pPr marL="0" indent="0">
              <a:buNone/>
            </a:pPr>
            <a:r>
              <a:rPr lang="nb-NO" sz="1000" dirty="0">
                <a:latin typeface="+mj-lt"/>
                <a:ea typeface="ＭＳ Ｐゴシック"/>
                <a:cs typeface="ＭＳ Ｐゴシック"/>
              </a:rPr>
              <a:t>Hammershøj, L.G. 2004. </a:t>
            </a:r>
            <a:r>
              <a:rPr lang="nb-NO" sz="1000" i="1" dirty="0">
                <a:latin typeface="+mj-lt"/>
                <a:ea typeface="ＭＳ Ｐゴシック"/>
                <a:cs typeface="ＭＳ Ｐゴシック"/>
              </a:rPr>
              <a:t>Nye patologier i selvdannelsens tidsalder</a:t>
            </a:r>
            <a:r>
              <a:rPr lang="nb-NO" sz="1000" dirty="0">
                <a:latin typeface="+mj-lt"/>
                <a:ea typeface="ＭＳ Ｐゴシック"/>
                <a:cs typeface="ＭＳ Ｐゴシック"/>
              </a:rPr>
              <a:t>. I Sosiologi I dag. 3/2004. Årgang 34. Novus Forlag.</a:t>
            </a:r>
          </a:p>
          <a:p>
            <a:pPr marL="0" indent="0">
              <a:buNone/>
            </a:pPr>
            <a:r>
              <a:rPr lang="nb-NO" sz="1000" dirty="0">
                <a:latin typeface="+mj-lt"/>
                <a:ea typeface="ＭＳ Ｐゴシック"/>
                <a:cs typeface="ＭＳ Ｐゴシック"/>
              </a:rPr>
              <a:t>Madsen. Ole Jacob 2011: </a:t>
            </a:r>
            <a:r>
              <a:rPr lang="nb-NO" sz="1000" i="1" dirty="0">
                <a:latin typeface="+mj-lt"/>
                <a:ea typeface="ＭＳ Ｐゴシック"/>
                <a:cs typeface="ＭＳ Ｐゴシック"/>
              </a:rPr>
              <a:t>Nyliberalismens sosialpsykologi. Danny-Robert </a:t>
            </a:r>
            <a:r>
              <a:rPr lang="nb-NO" sz="1000" i="1" dirty="0" err="1">
                <a:latin typeface="+mj-lt"/>
                <a:ea typeface="ＭＳ Ｐゴシック"/>
                <a:cs typeface="ＭＳ Ｐゴシック"/>
              </a:rPr>
              <a:t>Dufours</a:t>
            </a:r>
            <a:r>
              <a:rPr lang="nb-NO" sz="1000" i="1" dirty="0">
                <a:latin typeface="+mj-lt"/>
                <a:ea typeface="ＭＳ Ｐゴシック"/>
                <a:cs typeface="ＭＳ Ｐゴシック"/>
              </a:rPr>
              <a:t> kritikk av nyliberalismen</a:t>
            </a:r>
            <a:r>
              <a:rPr lang="nb-NO" sz="1000" dirty="0">
                <a:latin typeface="+mj-lt"/>
                <a:ea typeface="ＭＳ Ｐゴシック"/>
                <a:cs typeface="ＭＳ Ｐゴシック"/>
              </a:rPr>
              <a:t>. I AGORA </a:t>
            </a:r>
            <a:r>
              <a:rPr lang="nb-NO" sz="1000" dirty="0" err="1">
                <a:latin typeface="+mj-lt"/>
                <a:ea typeface="ＭＳ Ｐゴシック"/>
                <a:cs typeface="ＭＳ Ｐゴシック"/>
              </a:rPr>
              <a:t>nr</a:t>
            </a:r>
            <a:r>
              <a:rPr lang="nb-NO" sz="1000" dirty="0">
                <a:latin typeface="+mj-lt"/>
                <a:ea typeface="ＭＳ Ｐゴシック"/>
                <a:cs typeface="ＭＳ Ｐゴシック"/>
              </a:rPr>
              <a:t> 1, 2011.</a:t>
            </a:r>
          </a:p>
          <a:p>
            <a:pPr marL="0" indent="0">
              <a:buNone/>
            </a:pPr>
            <a:r>
              <a:rPr lang="nb-NO" sz="1000" dirty="0">
                <a:latin typeface="+mj-lt"/>
                <a:ea typeface="ＭＳ Ｐゴシック"/>
                <a:cs typeface="ＭＳ Ｐゴシック"/>
              </a:rPr>
              <a:t>Madsen. Ole Jacob 2010</a:t>
            </a:r>
            <a:r>
              <a:rPr lang="nb-NO" sz="1000" i="1" dirty="0">
                <a:latin typeface="+mj-lt"/>
                <a:ea typeface="ＭＳ Ｐゴシック"/>
                <a:cs typeface="ＭＳ Ｐゴシック"/>
              </a:rPr>
              <a:t>: Den terapeutiske kultur</a:t>
            </a:r>
            <a:r>
              <a:rPr lang="nb-NO" sz="1000" dirty="0">
                <a:latin typeface="+mj-lt"/>
                <a:ea typeface="ＭＳ Ｐゴシック"/>
                <a:cs typeface="ＭＳ Ｐゴシック"/>
              </a:rPr>
              <a:t>. Universitetsforlaget</a:t>
            </a:r>
          </a:p>
          <a:p>
            <a:pPr marL="0" indent="0">
              <a:buNone/>
            </a:pPr>
            <a:r>
              <a:rPr lang="nb-NO" sz="1000" dirty="0">
                <a:latin typeface="+mj-lt"/>
                <a:ea typeface="ＭＳ Ｐゴシック"/>
                <a:cs typeface="ＭＳ Ｐゴシック"/>
              </a:rPr>
              <a:t>Nilsen, R.Å. 2007. </a:t>
            </a:r>
            <a:r>
              <a:rPr lang="nb-NO" sz="1000" i="1" dirty="0">
                <a:latin typeface="+mj-lt"/>
                <a:ea typeface="ＭＳ Ｐゴシック"/>
                <a:cs typeface="ＭＳ Ｐゴシック"/>
              </a:rPr>
              <a:t>Før var alt fast, Nå er alt flytende: En kritikk av </a:t>
            </a:r>
            <a:r>
              <a:rPr lang="nb-NO" sz="1000" i="1" dirty="0" err="1">
                <a:latin typeface="+mj-lt"/>
                <a:ea typeface="ＭＳ Ｐゴシック"/>
                <a:cs typeface="ＭＳ Ｐゴシック"/>
              </a:rPr>
              <a:t>Zygmunt</a:t>
            </a:r>
            <a:r>
              <a:rPr lang="nb-NO" sz="1000" i="1" dirty="0">
                <a:latin typeface="+mj-lt"/>
                <a:ea typeface="ＭＳ Ｐゴシック"/>
                <a:cs typeface="ＭＳ Ｐゴシック"/>
              </a:rPr>
              <a:t> Baumans samtidsdiagnose</a:t>
            </a:r>
            <a:r>
              <a:rPr lang="nb-NO" sz="1000" dirty="0">
                <a:latin typeface="+mj-lt"/>
                <a:ea typeface="ＭＳ Ｐゴシック"/>
                <a:cs typeface="ＭＳ Ｐゴシック"/>
              </a:rPr>
              <a:t>. I Sosiologisk Tidsskrift VOL</a:t>
            </a:r>
            <a:r>
              <a:rPr lang="nb-NO" sz="1000" dirty="0" smtClean="0">
                <a:latin typeface="+mj-lt"/>
                <a:ea typeface="ＭＳ Ｐゴシック"/>
                <a:cs typeface="ＭＳ Ｐゴシック"/>
              </a:rPr>
              <a:t>. 15,3</a:t>
            </a:r>
            <a:r>
              <a:rPr lang="nb-NO" sz="1000" dirty="0">
                <a:latin typeface="+mj-lt"/>
                <a:ea typeface="ＭＳ Ｐゴシック"/>
                <a:cs typeface="ＭＳ Ｐゴシック"/>
              </a:rPr>
              <a:t>-27. universitetsforlaget.</a:t>
            </a:r>
          </a:p>
          <a:p>
            <a:pPr marL="0" indent="0">
              <a:buNone/>
            </a:pPr>
            <a:r>
              <a:rPr lang="nb-NO" sz="1000" dirty="0" err="1">
                <a:latin typeface="+mj-lt"/>
                <a:ea typeface="ＭＳ Ｐゴシック"/>
                <a:cs typeface="ＭＳ Ｐゴシック"/>
              </a:rPr>
              <a:t>Prieur</a:t>
            </a:r>
            <a:r>
              <a:rPr lang="nb-NO" sz="1000" dirty="0">
                <a:latin typeface="+mj-lt"/>
                <a:ea typeface="ＭＳ Ｐゴシック"/>
                <a:cs typeface="ＭＳ Ｐゴシック"/>
              </a:rPr>
              <a:t>, </a:t>
            </a:r>
            <a:r>
              <a:rPr lang="nb-NO" sz="1000" dirty="0" err="1">
                <a:latin typeface="+mj-lt"/>
                <a:ea typeface="ＭＳ Ｐゴシック"/>
                <a:cs typeface="ＭＳ Ｐゴシック"/>
              </a:rPr>
              <a:t>Annick</a:t>
            </a:r>
            <a:r>
              <a:rPr lang="nb-NO" sz="1000" dirty="0">
                <a:latin typeface="+mj-lt"/>
                <a:ea typeface="ＭＳ Ｐゴシック"/>
                <a:cs typeface="ＭＳ Ｐゴシック"/>
              </a:rPr>
              <a:t> (2002): </a:t>
            </a:r>
            <a:r>
              <a:rPr lang="nb-NO" sz="1000" i="1" dirty="0">
                <a:latin typeface="+mj-lt"/>
                <a:ea typeface="ＭＳ Ｐゴシック"/>
                <a:cs typeface="ＭＳ Ｐゴシック"/>
              </a:rPr>
              <a:t>Frihet til å forme seg selv? En diskusjon av konstruktivistiske perspektiver på identitet, etnisitet og kjønn</a:t>
            </a:r>
            <a:r>
              <a:rPr lang="nb-NO" sz="1000" dirty="0">
                <a:latin typeface="+mj-lt"/>
                <a:ea typeface="ＭＳ Ｐゴシック"/>
                <a:cs typeface="ＭＳ Ｐゴシック"/>
              </a:rPr>
              <a:t>. Kontur: 5–12.</a:t>
            </a:r>
          </a:p>
          <a:p>
            <a:pPr marL="0" indent="0">
              <a:buNone/>
            </a:pPr>
            <a:r>
              <a:rPr lang="nb-NO" sz="1000" dirty="0" err="1">
                <a:latin typeface="+mj-lt"/>
                <a:ea typeface="ＭＳ Ｐゴシック"/>
                <a:cs typeface="ＭＳ Ｐゴシック"/>
              </a:rPr>
              <a:t>Prieur</a:t>
            </a:r>
            <a:r>
              <a:rPr lang="nb-NO" sz="1000" dirty="0">
                <a:latin typeface="+mj-lt"/>
                <a:ea typeface="ＭＳ Ｐゴシック"/>
                <a:cs typeface="ＭＳ Ｐゴシック"/>
              </a:rPr>
              <a:t>, A. 2002. </a:t>
            </a:r>
            <a:r>
              <a:rPr lang="nb-NO" sz="1000" i="1" dirty="0">
                <a:latin typeface="+mj-lt"/>
                <a:ea typeface="ＭＳ Ｐゴシック"/>
                <a:cs typeface="ＭＳ Ｐゴシック"/>
              </a:rPr>
              <a:t>Sosiologi og Raseri</a:t>
            </a:r>
            <a:r>
              <a:rPr lang="nb-NO" sz="1000" dirty="0">
                <a:latin typeface="+mj-lt"/>
                <a:ea typeface="ＭＳ Ｐゴシック"/>
                <a:cs typeface="ＭＳ Ｐゴシック"/>
              </a:rPr>
              <a:t>. I sosiologi i Dag Årgang 32. 1-2. Novus Forlag. </a:t>
            </a:r>
          </a:p>
          <a:p>
            <a:pPr marL="0" indent="0">
              <a:buNone/>
            </a:pPr>
            <a:r>
              <a:rPr lang="nb-NO" sz="1000" dirty="0" err="1">
                <a:latin typeface="+mj-lt"/>
                <a:ea typeface="ＭＳ Ｐゴシック"/>
                <a:cs typeface="ＭＳ Ｐゴシック"/>
              </a:rPr>
              <a:t>Rolnes</a:t>
            </a:r>
            <a:r>
              <a:rPr lang="nb-NO" sz="1000" dirty="0">
                <a:latin typeface="+mj-lt"/>
                <a:ea typeface="ＭＳ Ｐゴシック"/>
                <a:cs typeface="ＭＳ Ｐゴシック"/>
              </a:rPr>
              <a:t>, K. 2007. </a:t>
            </a:r>
            <a:r>
              <a:rPr lang="nb-NO" sz="1000" i="1" dirty="0">
                <a:latin typeface="+mj-lt"/>
                <a:ea typeface="ＭＳ Ｐゴシック"/>
                <a:cs typeface="ＭＳ Ｐゴシック"/>
              </a:rPr>
              <a:t>Når ting blir tegn: En semiotisk tilnærming til smak og livsstil. </a:t>
            </a:r>
            <a:r>
              <a:rPr lang="nb-NO" sz="1000" dirty="0">
                <a:latin typeface="+mj-lt"/>
                <a:ea typeface="ＭＳ Ｐゴシック"/>
                <a:cs typeface="ＭＳ Ｐゴシック"/>
              </a:rPr>
              <a:t>I: </a:t>
            </a:r>
            <a:r>
              <a:rPr lang="nb-NO" sz="1000" dirty="0" err="1">
                <a:latin typeface="+mj-lt"/>
                <a:ea typeface="ＭＳ Ｐゴシック"/>
                <a:cs typeface="ＭＳ Ｐゴシック"/>
              </a:rPr>
              <a:t>Scheldrup</a:t>
            </a:r>
            <a:r>
              <a:rPr lang="nb-NO" sz="1000" dirty="0">
                <a:latin typeface="+mj-lt"/>
                <a:ea typeface="ＭＳ Ｐゴシック"/>
                <a:cs typeface="ＭＳ Ｐゴシック"/>
              </a:rPr>
              <a:t> og Knudsen: Forbrukersosiologi. Makt, tegn og mening i forbrukersamfunnet. Cappelen Akademisk Forlag.</a:t>
            </a:r>
          </a:p>
          <a:p>
            <a:pPr marL="0" indent="0">
              <a:buNone/>
            </a:pPr>
            <a:r>
              <a:rPr lang="nb-NO" sz="1000" dirty="0" err="1">
                <a:latin typeface="+mj-lt"/>
                <a:ea typeface="ＭＳ Ｐゴシック"/>
                <a:cs typeface="ＭＳ Ｐゴシック"/>
              </a:rPr>
              <a:t>Sennet.R</a:t>
            </a:r>
            <a:r>
              <a:rPr lang="nb-NO" sz="1000" dirty="0">
                <a:latin typeface="+mj-lt"/>
                <a:ea typeface="ＭＳ Ｐゴシック"/>
                <a:cs typeface="ＭＳ Ｐゴシック"/>
              </a:rPr>
              <a:t>. 1994. </a:t>
            </a:r>
            <a:r>
              <a:rPr lang="nb-NO" sz="1000" i="1" dirty="0">
                <a:latin typeface="+mj-lt"/>
                <a:ea typeface="ＭＳ Ｐゴシック"/>
                <a:cs typeface="ＭＳ Ｐゴシック"/>
              </a:rPr>
              <a:t>Intimitetstyranniet</a:t>
            </a:r>
            <a:r>
              <a:rPr lang="nb-NO" sz="1000" dirty="0">
                <a:latin typeface="+mj-lt"/>
                <a:ea typeface="ＭＳ Ｐゴシック"/>
                <a:cs typeface="ＭＳ Ｐゴシック"/>
              </a:rPr>
              <a:t>. </a:t>
            </a:r>
            <a:r>
              <a:rPr lang="da-DK" sz="1000" dirty="0">
                <a:latin typeface="+mj-lt"/>
                <a:ea typeface="ＭＳ Ｐゴシック"/>
                <a:cs typeface="ＭＳ Ｐゴシック"/>
              </a:rPr>
              <a:t>Cappelens Upopulære Skrifter.</a:t>
            </a:r>
          </a:p>
          <a:p>
            <a:pPr marL="0" indent="0">
              <a:buNone/>
            </a:pPr>
            <a:r>
              <a:rPr lang="da-DK" sz="1000" dirty="0" err="1">
                <a:latin typeface="+mj-lt"/>
                <a:ea typeface="ＭＳ Ｐゴシック"/>
                <a:cs typeface="ＭＳ Ｐゴシック"/>
              </a:rPr>
              <a:t>Slagstad,R</a:t>
            </a:r>
            <a:r>
              <a:rPr lang="da-DK" sz="1000" dirty="0">
                <a:latin typeface="+mj-lt"/>
                <a:ea typeface="ＭＳ Ｐゴシック"/>
                <a:cs typeface="ＭＳ Ｐゴシック"/>
              </a:rPr>
              <a:t>. </a:t>
            </a:r>
            <a:r>
              <a:rPr lang="da-DK" sz="1000" dirty="0" err="1">
                <a:latin typeface="+mj-lt"/>
                <a:ea typeface="ＭＳ Ｐゴシック"/>
                <a:cs typeface="ＭＳ Ｐゴシック"/>
              </a:rPr>
              <a:t>Korsgaard,O</a:t>
            </a:r>
            <a:r>
              <a:rPr lang="da-DK" sz="1000" dirty="0">
                <a:latin typeface="+mj-lt"/>
                <a:ea typeface="ＭＳ Ｐゴシック"/>
                <a:cs typeface="ＭＳ Ｐゴシック"/>
              </a:rPr>
              <a:t>. </a:t>
            </a:r>
            <a:r>
              <a:rPr lang="da-DK" sz="1000" dirty="0" err="1">
                <a:latin typeface="+mj-lt"/>
                <a:ea typeface="ＭＳ Ｐゴシック"/>
                <a:cs typeface="ＭＳ Ｐゴシック"/>
              </a:rPr>
              <a:t>Løvlie,L</a:t>
            </a:r>
            <a:r>
              <a:rPr lang="da-DK" sz="1000" dirty="0">
                <a:latin typeface="+mj-lt"/>
                <a:ea typeface="ＭＳ Ｐゴシック"/>
                <a:cs typeface="ＭＳ Ｐゴシック"/>
              </a:rPr>
              <a:t>. (red.)</a:t>
            </a:r>
            <a:r>
              <a:rPr lang="nb-NO" sz="1000" dirty="0">
                <a:latin typeface="+mj-lt"/>
                <a:ea typeface="ＭＳ Ｐゴシック"/>
                <a:cs typeface="ＭＳ Ｐゴシック"/>
              </a:rPr>
              <a:t> 2000. </a:t>
            </a:r>
            <a:r>
              <a:rPr lang="da-DK" sz="1000" i="1" dirty="0">
                <a:latin typeface="+mj-lt"/>
                <a:ea typeface="ＭＳ Ｐゴシック"/>
                <a:cs typeface="ＭＳ Ｐゴシック"/>
              </a:rPr>
              <a:t>Dannelsens forvandlinger. </a:t>
            </a:r>
            <a:r>
              <a:rPr lang="da-DK" sz="1000" dirty="0">
                <a:latin typeface="+mj-lt"/>
                <a:ea typeface="ＭＳ Ｐゴシック"/>
                <a:cs typeface="ＭＳ Ｐゴシック"/>
              </a:rPr>
              <a:t>Pax.</a:t>
            </a:r>
          </a:p>
          <a:p>
            <a:pPr marL="0" indent="0">
              <a:buNone/>
            </a:pPr>
            <a:r>
              <a:rPr lang="da-DK" sz="1000" dirty="0" err="1">
                <a:latin typeface="+mj-lt"/>
                <a:ea typeface="ＭＳ Ｐゴシック"/>
                <a:cs typeface="ＭＳ Ｐゴシック"/>
              </a:rPr>
              <a:t>Tranøy</a:t>
            </a:r>
            <a:r>
              <a:rPr lang="da-DK" sz="1000" dirty="0">
                <a:latin typeface="+mj-lt"/>
                <a:ea typeface="ＭＳ Ｐゴシック"/>
                <a:cs typeface="ＭＳ Ｐゴシック"/>
              </a:rPr>
              <a:t>, Bent Sofus 2006: Markedets </a:t>
            </a:r>
            <a:r>
              <a:rPr lang="da-DK" sz="1000" dirty="0" err="1">
                <a:latin typeface="+mj-lt"/>
                <a:ea typeface="ＭＳ Ｐゴシック"/>
                <a:cs typeface="ＭＳ Ｐゴシック"/>
              </a:rPr>
              <a:t>makt</a:t>
            </a:r>
            <a:r>
              <a:rPr lang="da-DK" sz="1000" dirty="0">
                <a:latin typeface="+mj-lt"/>
                <a:ea typeface="ＭＳ Ｐゴシック"/>
                <a:cs typeface="ＭＳ Ｐゴシック"/>
              </a:rPr>
              <a:t> over </a:t>
            </a:r>
            <a:r>
              <a:rPr lang="da-DK" sz="1000" dirty="0" err="1">
                <a:latin typeface="+mj-lt"/>
                <a:ea typeface="ＭＳ Ｐゴシック"/>
                <a:cs typeface="ＭＳ Ｐゴシック"/>
              </a:rPr>
              <a:t>sinnene</a:t>
            </a:r>
            <a:r>
              <a:rPr lang="da-DK" sz="1000" dirty="0">
                <a:latin typeface="+mj-lt"/>
                <a:ea typeface="ＭＳ Ｐゴシック"/>
                <a:cs typeface="ＭＳ Ｐゴシック"/>
              </a:rPr>
              <a:t>. Aschehoug.</a:t>
            </a:r>
          </a:p>
          <a:p>
            <a:pPr marL="0" indent="0">
              <a:buNone/>
            </a:pPr>
            <a:r>
              <a:rPr lang="da-DK" sz="1000" dirty="0" err="1" smtClean="0">
                <a:latin typeface="+mj-lt"/>
                <a:ea typeface="ＭＳ Ｐゴシック"/>
                <a:cs typeface="ＭＳ Ｐゴシック"/>
              </a:rPr>
              <a:t>Ziehe</a:t>
            </a:r>
            <a:r>
              <a:rPr lang="da-DK" sz="1000" dirty="0" smtClean="0">
                <a:latin typeface="+mj-lt"/>
                <a:ea typeface="ＭＳ Ｐゴシック"/>
                <a:cs typeface="ＭＳ Ｐゴシック"/>
              </a:rPr>
              <a:t>. T. 2011: ”Post-</a:t>
            </a:r>
            <a:r>
              <a:rPr lang="da-DK" sz="1000" dirty="0" err="1" smtClean="0">
                <a:latin typeface="+mj-lt"/>
                <a:ea typeface="ＭＳ Ｐゴシック"/>
                <a:cs typeface="ＭＳ Ｐゴシック"/>
              </a:rPr>
              <a:t>avtrtadisjonalisering</a:t>
            </a:r>
            <a:r>
              <a:rPr lang="da-DK" sz="1000" dirty="0" smtClean="0">
                <a:latin typeface="+mj-lt"/>
                <a:ea typeface="ＭＳ Ｐゴシック"/>
                <a:cs typeface="ＭＳ Ｐゴシック"/>
              </a:rPr>
              <a:t>” </a:t>
            </a:r>
            <a:r>
              <a:rPr lang="da-DK" sz="1000" dirty="0" err="1" smtClean="0">
                <a:latin typeface="+mj-lt"/>
                <a:ea typeface="ＭＳ Ｐゴシック"/>
                <a:cs typeface="ＭＳ Ｐゴシック"/>
              </a:rPr>
              <a:t>Betraktninger</a:t>
            </a:r>
            <a:r>
              <a:rPr lang="da-DK" sz="1000" dirty="0" smtClean="0">
                <a:latin typeface="+mj-lt"/>
                <a:ea typeface="ＭＳ Ｐゴシック"/>
                <a:cs typeface="ＭＳ Ｐゴシック"/>
              </a:rPr>
              <a:t> rundt den </a:t>
            </a:r>
            <a:r>
              <a:rPr lang="da-DK" sz="1000" dirty="0" err="1" smtClean="0">
                <a:latin typeface="+mj-lt"/>
                <a:ea typeface="ＭＳ Ｐゴシック"/>
                <a:cs typeface="ＭＳ Ｐゴシック"/>
              </a:rPr>
              <a:t>endrede</a:t>
            </a:r>
            <a:r>
              <a:rPr lang="da-DK" sz="1000" dirty="0" smtClean="0">
                <a:latin typeface="+mj-lt"/>
                <a:ea typeface="ＭＳ Ｐゴシック"/>
                <a:cs typeface="ＭＳ Ｐゴシック"/>
              </a:rPr>
              <a:t> </a:t>
            </a:r>
            <a:r>
              <a:rPr lang="da-DK" sz="1000" dirty="0" err="1" smtClean="0">
                <a:latin typeface="+mj-lt"/>
                <a:ea typeface="ＭＳ Ｐゴシック"/>
                <a:cs typeface="ＭＳ Ｐゴシック"/>
              </a:rPr>
              <a:t>stemningsleiet</a:t>
            </a:r>
            <a:r>
              <a:rPr lang="da-DK" sz="1000" dirty="0" smtClean="0">
                <a:latin typeface="+mj-lt"/>
                <a:ea typeface="ＭＳ Ｐゴシック"/>
                <a:cs typeface="ＭＳ Ｐゴシック"/>
              </a:rPr>
              <a:t> som </a:t>
            </a:r>
            <a:r>
              <a:rPr lang="da-DK" sz="1000" dirty="0" err="1" smtClean="0">
                <a:latin typeface="+mj-lt"/>
                <a:ea typeface="ＭＳ Ｐゴシック"/>
                <a:cs typeface="ＭＳ Ｐゴシック"/>
              </a:rPr>
              <a:t>preger</a:t>
            </a:r>
            <a:r>
              <a:rPr lang="da-DK" sz="1000" dirty="0" smtClean="0">
                <a:latin typeface="+mj-lt"/>
                <a:ea typeface="ＭＳ Ｐゴシック"/>
                <a:cs typeface="ＭＳ Ｐゴシック"/>
              </a:rPr>
              <a:t> dagens ungdom. I </a:t>
            </a:r>
            <a:r>
              <a:rPr lang="da-DK" sz="1000" dirty="0" err="1" smtClean="0">
                <a:latin typeface="+mj-lt"/>
                <a:ea typeface="ＭＳ Ｐゴシック"/>
                <a:cs typeface="ＭＳ Ｐゴシック"/>
              </a:rPr>
              <a:t>Kvernbekk.T</a:t>
            </a:r>
            <a:r>
              <a:rPr lang="da-DK" sz="1000" dirty="0" smtClean="0">
                <a:latin typeface="+mj-lt"/>
                <a:ea typeface="ＭＳ Ｐゴシック"/>
                <a:cs typeface="ＭＳ Ｐゴシック"/>
              </a:rPr>
              <a:t>. (Red) Humaniorastudier i </a:t>
            </a:r>
            <a:r>
              <a:rPr lang="da-DK" sz="1000" dirty="0" err="1" smtClean="0">
                <a:latin typeface="+mj-lt"/>
                <a:ea typeface="ＭＳ Ｐゴシック"/>
                <a:cs typeface="ＭＳ Ｐゴシック"/>
              </a:rPr>
              <a:t>pedagogikk</a:t>
            </a:r>
            <a:r>
              <a:rPr lang="da-DK" sz="1000" dirty="0" smtClean="0">
                <a:latin typeface="+mj-lt"/>
                <a:ea typeface="ＭＳ Ｐゴシック"/>
                <a:cs typeface="ＭＳ Ｐゴシック"/>
              </a:rPr>
              <a:t>. </a:t>
            </a:r>
            <a:r>
              <a:rPr lang="da-DK" sz="1000" dirty="0" err="1" smtClean="0">
                <a:latin typeface="+mj-lt"/>
                <a:ea typeface="ＭＳ Ｐゴシック"/>
                <a:cs typeface="ＭＳ Ｐゴシック"/>
              </a:rPr>
              <a:t>Oedagogisk</a:t>
            </a:r>
            <a:r>
              <a:rPr lang="da-DK" sz="1000" dirty="0" smtClean="0">
                <a:latin typeface="+mj-lt"/>
                <a:ea typeface="ＭＳ Ｐゴシック"/>
                <a:cs typeface="ＭＳ Ｐゴシック"/>
              </a:rPr>
              <a:t> filosofi og historie. Abstrakt Forlag.</a:t>
            </a:r>
          </a:p>
          <a:p>
            <a:pPr marL="0" indent="0">
              <a:buNone/>
            </a:pPr>
            <a:r>
              <a:rPr lang="da-DK" sz="1000" dirty="0" smtClean="0">
                <a:latin typeface="+mj-lt"/>
                <a:ea typeface="ＭＳ Ｐゴシック"/>
                <a:cs typeface="ＭＳ Ｐゴシック"/>
              </a:rPr>
              <a:t>Øhra</a:t>
            </a:r>
            <a:r>
              <a:rPr lang="da-DK" sz="1000" dirty="0">
                <a:latin typeface="+mj-lt"/>
                <a:ea typeface="ＭＳ Ｐゴシック"/>
                <a:cs typeface="ＭＳ Ｐゴシック"/>
              </a:rPr>
              <a:t>, Mattias 1998: </a:t>
            </a:r>
            <a:r>
              <a:rPr lang="da-DK" sz="1000" i="1" dirty="0">
                <a:latin typeface="+mj-lt"/>
                <a:ea typeface="ＭＳ Ｐゴシック"/>
                <a:cs typeface="ＭＳ Ｐゴシック"/>
              </a:rPr>
              <a:t>”</a:t>
            </a:r>
            <a:r>
              <a:rPr lang="da-DK" sz="1000" i="1" dirty="0" err="1">
                <a:latin typeface="+mj-lt"/>
                <a:ea typeface="ＭＳ Ｐゴシック"/>
                <a:cs typeface="ＭＳ Ｐゴシック"/>
              </a:rPr>
              <a:t>Ekte</a:t>
            </a:r>
            <a:r>
              <a:rPr lang="da-DK" sz="1000" i="1" dirty="0">
                <a:latin typeface="+mj-lt"/>
                <a:ea typeface="ＭＳ Ｐゴシック"/>
                <a:cs typeface="ＭＳ Ｐゴシック"/>
              </a:rPr>
              <a:t> barndom”. Barndomsforståelse - et perspektivskifte</a:t>
            </a:r>
            <a:r>
              <a:rPr lang="da-DK" sz="1000" dirty="0">
                <a:latin typeface="+mj-lt"/>
                <a:ea typeface="ＭＳ Ｐゴシック"/>
                <a:cs typeface="ＭＳ Ｐゴシック"/>
              </a:rPr>
              <a:t>. </a:t>
            </a:r>
            <a:r>
              <a:rPr lang="nb-NO" sz="1000" dirty="0">
                <a:latin typeface="+mj-lt"/>
              </a:rPr>
              <a:t>I Bugge &amp; Gjems: </a:t>
            </a:r>
            <a:r>
              <a:rPr lang="nb-NO" sz="1000" i="1" dirty="0">
                <a:latin typeface="+mj-lt"/>
              </a:rPr>
              <a:t>Time Out. Bilder fra nye pedagogiske landskap </a:t>
            </a:r>
            <a:r>
              <a:rPr lang="nb-NO" sz="1000" dirty="0">
                <a:latin typeface="+mj-lt"/>
              </a:rPr>
              <a:t>. Fagbokforlaget</a:t>
            </a:r>
            <a:r>
              <a:rPr lang="da-DK" sz="1000" dirty="0">
                <a:latin typeface="+mj-lt"/>
                <a:ea typeface="ＭＳ Ｐゴシック"/>
                <a:cs typeface="ＭＳ Ｐゴシック"/>
              </a:rPr>
              <a:t> </a:t>
            </a:r>
            <a:endParaRPr lang="en-US" sz="1000" dirty="0">
              <a:latin typeface="+mj-lt"/>
              <a:ea typeface="ＭＳ Ｐゴシック"/>
              <a:cs typeface="ＭＳ Ｐゴシック"/>
            </a:endParaRPr>
          </a:p>
          <a:p>
            <a:pPr marL="0" indent="0">
              <a:buNone/>
            </a:pPr>
            <a:endParaRPr lang="nb-NO" sz="900" dirty="0"/>
          </a:p>
        </p:txBody>
      </p:sp>
      <p:sp>
        <p:nvSpPr>
          <p:cNvPr id="5" name="Footer Placeholder 4"/>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3564920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Kulturell frisetting (T. </a:t>
            </a:r>
            <a:r>
              <a:rPr lang="nb-NO" dirty="0" err="1" smtClean="0"/>
              <a:t>Ziehe</a:t>
            </a:r>
            <a:r>
              <a:rPr lang="nb-NO" dirty="0" smtClean="0"/>
              <a:t>)</a:t>
            </a:r>
            <a:endParaRPr lang="nb-NO" dirty="0"/>
          </a:p>
        </p:txBody>
      </p:sp>
      <p:sp>
        <p:nvSpPr>
          <p:cNvPr id="3" name="Content Placeholder 2"/>
          <p:cNvSpPr>
            <a:spLocks noGrp="1"/>
          </p:cNvSpPr>
          <p:nvPr>
            <p:ph idx="1"/>
          </p:nvPr>
        </p:nvSpPr>
        <p:spPr>
          <a:xfrm>
            <a:off x="685800" y="1600201"/>
            <a:ext cx="4246240" cy="3962400"/>
          </a:xfrm>
        </p:spPr>
        <p:txBody>
          <a:bodyPr/>
          <a:lstStyle/>
          <a:p>
            <a:r>
              <a:rPr lang="nb-NO" sz="2000" dirty="0" err="1" smtClean="0"/>
              <a:t>Ziehe</a:t>
            </a:r>
            <a:r>
              <a:rPr lang="nb-NO" sz="2000" dirty="0" smtClean="0"/>
              <a:t> mener at dagens </a:t>
            </a:r>
            <a:r>
              <a:rPr lang="nb-NO" sz="2000" dirty="0"/>
              <a:t>ungdom er kulturelt fristilt, i den betydningen at de former sine liv selv og i mindre grad er avhengige av den stillingen i </a:t>
            </a:r>
            <a:r>
              <a:rPr lang="nb-NO" sz="2000" dirty="0" smtClean="0"/>
              <a:t>samfunnet, holdninger og erfaringer </a:t>
            </a:r>
            <a:r>
              <a:rPr lang="nb-NO" sz="2000" dirty="0"/>
              <a:t>foreldrene deres har, og </a:t>
            </a:r>
            <a:r>
              <a:rPr lang="nb-NO" sz="2000" dirty="0" smtClean="0"/>
              <a:t>ikke minst av hva foreldrene </a:t>
            </a:r>
            <a:r>
              <a:rPr lang="nb-NO" sz="2000" dirty="0"/>
              <a:t>mener</a:t>
            </a:r>
            <a:r>
              <a:rPr lang="nb-NO" sz="2000" dirty="0" smtClean="0"/>
              <a:t>.</a:t>
            </a:r>
          </a:p>
          <a:p>
            <a:r>
              <a:rPr lang="nb-NO" sz="2000" dirty="0" smtClean="0"/>
              <a:t>Vi lever nå i et </a:t>
            </a:r>
            <a:r>
              <a:rPr lang="nb-NO" sz="2000" dirty="0"/>
              <a:t>samfunn som gir oss </a:t>
            </a:r>
            <a:r>
              <a:rPr lang="nb-NO" sz="2000" dirty="0" smtClean="0"/>
              <a:t>frihet til </a:t>
            </a:r>
            <a:r>
              <a:rPr lang="nb-NO" sz="2000" dirty="0"/>
              <a:t>å velge ulike og alternative </a:t>
            </a:r>
            <a:r>
              <a:rPr lang="nb-NO" sz="2000" dirty="0" smtClean="0"/>
              <a:t>livsformer og livsstiler </a:t>
            </a:r>
            <a:r>
              <a:rPr lang="nb-NO" sz="2000" dirty="0" smtClean="0">
                <a:solidFill>
                  <a:schemeClr val="tx1">
                    <a:lumMod val="50000"/>
                    <a:lumOff val="50000"/>
                  </a:schemeClr>
                </a:solidFill>
              </a:rPr>
              <a:t>(Hva er </a:t>
            </a:r>
            <a:r>
              <a:rPr lang="nb-NO" sz="2000" dirty="0" err="1" smtClean="0">
                <a:solidFill>
                  <a:schemeClr val="tx1">
                    <a:lumMod val="50000"/>
                    <a:lumOff val="50000"/>
                  </a:schemeClr>
                </a:solidFill>
              </a:rPr>
              <a:t>Bourdieu</a:t>
            </a:r>
            <a:r>
              <a:rPr lang="nb-NO" sz="2000" dirty="0" err="1" smtClean="0">
                <a:solidFill>
                  <a:schemeClr val="tx1">
                    <a:lumMod val="50000"/>
                    <a:lumOff val="50000"/>
                  </a:schemeClr>
                </a:solidFill>
              </a:rPr>
              <a:t>`s</a:t>
            </a:r>
            <a:r>
              <a:rPr lang="nb-NO" sz="2000" dirty="0" smtClean="0">
                <a:solidFill>
                  <a:schemeClr val="tx1">
                    <a:lumMod val="50000"/>
                    <a:lumOff val="50000"/>
                  </a:schemeClr>
                </a:solidFill>
              </a:rPr>
              <a:t> kritikk av denne friheten </a:t>
            </a:r>
            <a:r>
              <a:rPr lang="nb-NO" sz="2000" dirty="0" err="1" smtClean="0">
                <a:solidFill>
                  <a:schemeClr val="tx1">
                    <a:lumMod val="50000"/>
                    <a:lumOff val="50000"/>
                  </a:schemeClr>
                </a:solidFill>
              </a:rPr>
              <a:t>Jmfr</a:t>
            </a:r>
            <a:r>
              <a:rPr lang="nb-NO" sz="2000" dirty="0" smtClean="0">
                <a:solidFill>
                  <a:schemeClr val="tx1">
                    <a:lumMod val="50000"/>
                    <a:lumOff val="50000"/>
                  </a:schemeClr>
                </a:solidFill>
              </a:rPr>
              <a:t> </a:t>
            </a:r>
            <a:r>
              <a:rPr lang="nb-NO" sz="2000" dirty="0" err="1" smtClean="0">
                <a:solidFill>
                  <a:schemeClr val="tx1">
                    <a:lumMod val="50000"/>
                    <a:lumOff val="50000"/>
                  </a:schemeClr>
                </a:solidFill>
              </a:rPr>
              <a:t>Prieur</a:t>
            </a:r>
            <a:r>
              <a:rPr lang="nb-NO" sz="2000" dirty="0" smtClean="0">
                <a:solidFill>
                  <a:schemeClr val="tx1">
                    <a:lumMod val="50000"/>
                    <a:lumOff val="50000"/>
                  </a:schemeClr>
                </a:solidFill>
              </a:rPr>
              <a:t> ?)</a:t>
            </a:r>
          </a:p>
          <a:p>
            <a:pPr marL="0" indent="0">
              <a:buNone/>
            </a:pPr>
            <a:r>
              <a:rPr lang="nb-NO" sz="2000" dirty="0" smtClean="0"/>
              <a:t>  </a:t>
            </a:r>
          </a:p>
          <a:p>
            <a:endParaRPr lang="nb-NO" dirty="0"/>
          </a:p>
        </p:txBody>
      </p:sp>
      <p:pic>
        <p:nvPicPr>
          <p:cNvPr id="5" name="Picture 4" descr="one_wa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727855"/>
            <a:ext cx="3247008" cy="3247008"/>
          </a:xfrm>
          <a:prstGeom prst="rect">
            <a:avLst/>
          </a:prstGeom>
        </p:spPr>
      </p:pic>
      <p:sp>
        <p:nvSpPr>
          <p:cNvPr id="6" name="Footer Placeholder 5"/>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2212219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nb-NO" dirty="0" smtClean="0"/>
              <a:t>Sosialisering i det </a:t>
            </a:r>
            <a:r>
              <a:rPr lang="nb-NO" dirty="0" err="1" smtClean="0"/>
              <a:t>senmoderne</a:t>
            </a:r>
            <a:endParaRPr lang="nb-NO" dirty="0"/>
          </a:p>
        </p:txBody>
      </p:sp>
      <p:sp>
        <p:nvSpPr>
          <p:cNvPr id="252931" name="Rectangle 3" descr="Rectangle: Click to edit Master text styles&#10;Second level&#10;Third level&#10;Fourth level&#10;Fifth level"/>
          <p:cNvSpPr>
            <a:spLocks noGrp="1" noChangeArrowheads="1"/>
          </p:cNvSpPr>
          <p:nvPr>
            <p:ph type="body" idx="1"/>
          </p:nvPr>
        </p:nvSpPr>
        <p:spPr>
          <a:xfrm>
            <a:off x="685800" y="1600201"/>
            <a:ext cx="4390256" cy="3962400"/>
          </a:xfrm>
        </p:spPr>
        <p:txBody>
          <a:bodyPr/>
          <a:lstStyle/>
          <a:p>
            <a:pPr>
              <a:lnSpc>
                <a:spcPct val="80000"/>
              </a:lnSpc>
            </a:pPr>
            <a:r>
              <a:rPr lang="nb-NO" sz="1800" dirty="0"/>
              <a:t>Teknokratiseringen fører til at arbeidet ikke lenger gir deg samme identitet som før, skifte av jobb for eksempel.</a:t>
            </a:r>
          </a:p>
          <a:p>
            <a:pPr>
              <a:lnSpc>
                <a:spcPct val="80000"/>
              </a:lnSpc>
            </a:pPr>
            <a:endParaRPr lang="nb-NO" sz="1800" dirty="0"/>
          </a:p>
          <a:p>
            <a:pPr>
              <a:lnSpc>
                <a:spcPct val="80000"/>
              </a:lnSpc>
            </a:pPr>
            <a:r>
              <a:rPr lang="nb-NO" sz="1800" dirty="0"/>
              <a:t>Arbeidslivet gir ikke nok selvverd/selvbekreftelse – dette må hentes andre steder. </a:t>
            </a:r>
          </a:p>
          <a:p>
            <a:pPr>
              <a:lnSpc>
                <a:spcPct val="80000"/>
              </a:lnSpc>
            </a:pPr>
            <a:endParaRPr lang="nb-NO" sz="1800" dirty="0"/>
          </a:p>
          <a:p>
            <a:pPr>
              <a:lnSpc>
                <a:spcPct val="80000"/>
              </a:lnSpc>
            </a:pPr>
            <a:r>
              <a:rPr lang="nb-NO" sz="1800" dirty="0"/>
              <a:t>Individet har derfor et følelsesmessig kompensasjonsbehov som må bearbeides. Dette kan løses på ulike </a:t>
            </a:r>
            <a:r>
              <a:rPr lang="nb-NO" sz="1800" dirty="0" smtClean="0"/>
              <a:t>måter </a:t>
            </a:r>
            <a:br>
              <a:rPr lang="nb-NO" sz="1800" dirty="0" smtClean="0"/>
            </a:br>
            <a:r>
              <a:rPr lang="nb-NO" sz="1800" dirty="0" smtClean="0">
                <a:solidFill>
                  <a:srgbClr val="7F7F7F"/>
                </a:solidFill>
              </a:rPr>
              <a:t>(</a:t>
            </a:r>
            <a:r>
              <a:rPr lang="nb-NO" sz="1800" dirty="0" err="1" smtClean="0">
                <a:solidFill>
                  <a:srgbClr val="7F7F7F"/>
                </a:solidFill>
              </a:rPr>
              <a:t>Rolnes</a:t>
            </a:r>
            <a:r>
              <a:rPr lang="nb-NO" sz="1800" dirty="0" smtClean="0">
                <a:solidFill>
                  <a:srgbClr val="7F7F7F"/>
                </a:solidFill>
              </a:rPr>
              <a:t> 07, </a:t>
            </a:r>
            <a:r>
              <a:rPr lang="nb-NO" sz="1800" dirty="0" err="1" smtClean="0">
                <a:solidFill>
                  <a:srgbClr val="7F7F7F"/>
                </a:solidFill>
              </a:rPr>
              <a:t>Giddens</a:t>
            </a:r>
            <a:r>
              <a:rPr lang="nb-NO" sz="1800" dirty="0" smtClean="0">
                <a:solidFill>
                  <a:srgbClr val="7F7F7F"/>
                </a:solidFill>
              </a:rPr>
              <a:t>: 1991,2003,2006. Sennet 1994, Madsen 2010,2011. </a:t>
            </a:r>
            <a:r>
              <a:rPr lang="nb-NO" sz="1800" dirty="0" err="1" smtClean="0">
                <a:solidFill>
                  <a:srgbClr val="7F7F7F"/>
                </a:solidFill>
              </a:rPr>
              <a:t>Dufour</a:t>
            </a:r>
            <a:r>
              <a:rPr lang="nb-NO" sz="1800" dirty="0" smtClean="0">
                <a:solidFill>
                  <a:srgbClr val="7F7F7F"/>
                </a:solidFill>
              </a:rPr>
              <a:t> 2008. Tranøy 2006. Bauman 2006. </a:t>
            </a:r>
            <a:r>
              <a:rPr lang="nb-NO" sz="1800" dirty="0" err="1" smtClean="0">
                <a:solidFill>
                  <a:srgbClr val="7F7F7F"/>
                </a:solidFill>
              </a:rPr>
              <a:t>Ziehe</a:t>
            </a:r>
            <a:r>
              <a:rPr lang="nb-NO" sz="1800" dirty="0" smtClean="0">
                <a:solidFill>
                  <a:srgbClr val="7F7F7F"/>
                </a:solidFill>
              </a:rPr>
              <a:t> 2011)</a:t>
            </a:r>
            <a:endParaRPr lang="nb-NO" sz="1800" dirty="0">
              <a:solidFill>
                <a:srgbClr val="7F7F7F"/>
              </a:solidFill>
            </a:endParaRPr>
          </a:p>
        </p:txBody>
      </p:sp>
      <p:pic>
        <p:nvPicPr>
          <p:cNvPr id="2" name="Picture 1" descr="happines is expens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4959" y="1988840"/>
            <a:ext cx="3319016" cy="2436157"/>
          </a:xfrm>
          <a:prstGeom prst="rect">
            <a:avLst/>
          </a:prstGeom>
        </p:spPr>
      </p:pic>
      <p:sp>
        <p:nvSpPr>
          <p:cNvPr id="3" name="Footer Placeholder 2"/>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478797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187624" y="332656"/>
            <a:ext cx="6190456" cy="1143000"/>
          </a:xfrm>
        </p:spPr>
        <p:txBody>
          <a:bodyPr/>
          <a:lstStyle/>
          <a:p>
            <a:r>
              <a:rPr lang="nb-NO" dirty="0"/>
              <a:t>Sosialisering &amp; Populærkultur</a:t>
            </a:r>
          </a:p>
        </p:txBody>
      </p:sp>
      <p:sp>
        <p:nvSpPr>
          <p:cNvPr id="259075" name="Rectangle 3" descr="Rectangle: Click to edit Master text styles&#10;Second level&#10;Third level&#10;Fourth level&#10;Fifth level"/>
          <p:cNvSpPr>
            <a:spLocks noGrp="1" noChangeArrowheads="1"/>
          </p:cNvSpPr>
          <p:nvPr>
            <p:ph type="body" idx="1"/>
          </p:nvPr>
        </p:nvSpPr>
        <p:spPr>
          <a:xfrm>
            <a:off x="1187624" y="4275958"/>
            <a:ext cx="7372052" cy="1387117"/>
          </a:xfrm>
        </p:spPr>
        <p:txBody>
          <a:bodyPr/>
          <a:lstStyle/>
          <a:p>
            <a:pPr>
              <a:lnSpc>
                <a:spcPct val="90000"/>
              </a:lnSpc>
            </a:pPr>
            <a:endParaRPr lang="nb-NO" sz="2400" dirty="0"/>
          </a:p>
          <a:p>
            <a:pPr marL="0" indent="0">
              <a:lnSpc>
                <a:spcPct val="90000"/>
              </a:lnSpc>
              <a:buNone/>
            </a:pPr>
            <a:r>
              <a:rPr lang="nb-NO" sz="2400" dirty="0"/>
              <a:t>Venner og populærkultur får økt betydning som leverandør av identitets bekreftelse.</a:t>
            </a:r>
          </a:p>
          <a:p>
            <a:pPr>
              <a:lnSpc>
                <a:spcPct val="90000"/>
              </a:lnSpc>
            </a:pPr>
            <a:endParaRPr lang="nb-NO" sz="2400" dirty="0"/>
          </a:p>
        </p:txBody>
      </p:sp>
      <p:pic>
        <p:nvPicPr>
          <p:cNvPr id="2" name="Picture 1" descr="party_fest_venner_s_720268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628800"/>
            <a:ext cx="5283820" cy="2789347"/>
          </a:xfrm>
          <a:prstGeom prst="rect">
            <a:avLst/>
          </a:prstGeom>
        </p:spPr>
      </p:pic>
      <p:sp>
        <p:nvSpPr>
          <p:cNvPr id="3" name="Footer Placeholder 2"/>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2477417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Kulturell frisetting (T. </a:t>
            </a:r>
            <a:r>
              <a:rPr lang="nb-NO" dirty="0" err="1" smtClean="0"/>
              <a:t>Ziehe</a:t>
            </a:r>
            <a:r>
              <a:rPr lang="nb-NO" dirty="0" smtClean="0"/>
              <a:t>)</a:t>
            </a:r>
            <a:endParaRPr lang="nb-NO" dirty="0"/>
          </a:p>
        </p:txBody>
      </p:sp>
      <p:sp>
        <p:nvSpPr>
          <p:cNvPr id="3" name="Content Placeholder 2"/>
          <p:cNvSpPr>
            <a:spLocks noGrp="1"/>
          </p:cNvSpPr>
          <p:nvPr>
            <p:ph idx="1"/>
          </p:nvPr>
        </p:nvSpPr>
        <p:spPr>
          <a:xfrm>
            <a:off x="971600" y="2204864"/>
            <a:ext cx="3869431" cy="2765474"/>
          </a:xfrm>
        </p:spPr>
        <p:txBody>
          <a:bodyPr/>
          <a:lstStyle/>
          <a:p>
            <a:r>
              <a:rPr lang="nb-NO" sz="2000" dirty="0" smtClean="0"/>
              <a:t>Gjennom den kulturelle frisettingen går vi fra et skjebnesamfunn inn i et valgsamfunn. Identitet blir nå noe vi skaper oss selv i stedet for at vi arver den.</a:t>
            </a:r>
          </a:p>
          <a:p>
            <a:endParaRPr lang="nb-NO" dirty="0"/>
          </a:p>
        </p:txBody>
      </p:sp>
      <p:pic>
        <p:nvPicPr>
          <p:cNvPr id="5" name="Picture 4" descr="andy_lik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1988840"/>
            <a:ext cx="2972048" cy="2942328"/>
          </a:xfrm>
          <a:prstGeom prst="rect">
            <a:avLst/>
          </a:prstGeom>
        </p:spPr>
      </p:pic>
      <p:sp>
        <p:nvSpPr>
          <p:cNvPr id="4" name="Footer Placeholder 3"/>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12794967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”Post-</a:t>
            </a:r>
            <a:r>
              <a:rPr lang="nb-NO" dirty="0" err="1" smtClean="0"/>
              <a:t>avtradisjonalisering</a:t>
            </a:r>
            <a:r>
              <a:rPr lang="nb-NO" dirty="0" smtClean="0"/>
              <a:t>”</a:t>
            </a:r>
            <a:endParaRPr lang="nb-NO" dirty="0"/>
          </a:p>
        </p:txBody>
      </p:sp>
      <p:sp>
        <p:nvSpPr>
          <p:cNvPr id="3" name="Content Placeholder 2"/>
          <p:cNvSpPr>
            <a:spLocks noGrp="1"/>
          </p:cNvSpPr>
          <p:nvPr>
            <p:ph idx="1"/>
          </p:nvPr>
        </p:nvSpPr>
        <p:spPr/>
        <p:txBody>
          <a:bodyPr/>
          <a:lstStyle/>
          <a:p>
            <a:pPr marL="0" indent="0">
              <a:buNone/>
            </a:pPr>
            <a:r>
              <a:rPr lang="nb-NO" sz="1800" dirty="0"/>
              <a:t>Oppfatningen av omverdenen og forventningene til handlingssituasjoner styres av en indre radar der det som dukker opp på skjermen</a:t>
            </a:r>
            <a:r>
              <a:rPr lang="nb-NO" sz="1800" dirty="0" smtClean="0"/>
              <a:t>, fremfor </a:t>
            </a:r>
            <a:r>
              <a:rPr lang="nb-NO" sz="1800" dirty="0"/>
              <a:t>alt er det som </a:t>
            </a:r>
            <a:r>
              <a:rPr lang="nb-NO" sz="1800" b="1" dirty="0"/>
              <a:t>gir løfte om subjektive muligheter for tilfredsstillelse og bekreftelse. </a:t>
            </a:r>
            <a:endParaRPr lang="nb-NO" sz="1800" b="1" dirty="0" smtClean="0"/>
          </a:p>
          <a:p>
            <a:pPr marL="0" indent="0">
              <a:buNone/>
            </a:pPr>
            <a:endParaRPr lang="nb-NO" sz="1800" dirty="0" smtClean="0"/>
          </a:p>
          <a:p>
            <a:pPr marL="0" indent="0">
              <a:buNone/>
            </a:pPr>
            <a:r>
              <a:rPr lang="nb-NO" sz="1800" dirty="0" smtClean="0"/>
              <a:t>Situasjoner </a:t>
            </a:r>
            <a:r>
              <a:rPr lang="nb-NO" sz="1800" dirty="0"/>
              <a:t>blir følgelig undersøkt for å se om de er egnet til å fremkalle dette. Dette er ikke utelukkende en tilpasning til ønsket om atspredelse. og det handler på ingen måte bare om adekvate stemningsleier i fritidssammenheng. </a:t>
            </a:r>
            <a:endParaRPr lang="nb-NO" sz="1800" dirty="0" smtClean="0"/>
          </a:p>
          <a:p>
            <a:pPr marL="0" indent="0">
              <a:buNone/>
            </a:pPr>
            <a:endParaRPr lang="nb-NO" sz="1800" dirty="0" smtClean="0"/>
          </a:p>
          <a:p>
            <a:pPr marL="0" indent="0">
              <a:buNone/>
            </a:pPr>
            <a:r>
              <a:rPr lang="nb-NO" sz="1800" dirty="0" smtClean="0"/>
              <a:t>Dette </a:t>
            </a:r>
            <a:r>
              <a:rPr lang="nb-NO" sz="1800" dirty="0"/>
              <a:t>orienteringsmønsteret viser snarere til en vektforskyvning </a:t>
            </a:r>
            <a:r>
              <a:rPr lang="nb-NO" sz="1800" b="1" dirty="0"/>
              <a:t>fra den opplevde verden til det opplevende jeget.</a:t>
            </a:r>
            <a:r>
              <a:rPr lang="nb-NO" sz="1800" dirty="0"/>
              <a:t> For å sette det på spissen: </a:t>
            </a:r>
            <a:r>
              <a:rPr lang="nb-NO" sz="1800" b="1" dirty="0"/>
              <a:t>Verden blir da først og fremst brukt for å sikre ens eget jeg den etterstrebede tilstanden. </a:t>
            </a:r>
            <a:r>
              <a:rPr lang="nb-NO" sz="1800" dirty="0"/>
              <a:t>Verdens objektive innhold forsvinner bak den nærmest </a:t>
            </a:r>
            <a:r>
              <a:rPr lang="nb-NO" sz="1800" b="1" dirty="0"/>
              <a:t>grenseløse subjektive fornemmelsen </a:t>
            </a:r>
            <a:r>
              <a:rPr lang="nb-NO" sz="1800" dirty="0"/>
              <a:t>(</a:t>
            </a:r>
            <a:r>
              <a:rPr lang="nb-NO" sz="1800" dirty="0" err="1"/>
              <a:t>Ziehe</a:t>
            </a:r>
            <a:r>
              <a:rPr lang="nb-NO" sz="1800" dirty="0"/>
              <a:t> 2011:75-76)</a:t>
            </a:r>
            <a:r>
              <a:rPr lang="nb-NO" sz="1800" dirty="0" smtClean="0"/>
              <a:t>.</a:t>
            </a:r>
          </a:p>
        </p:txBody>
      </p:sp>
      <p:sp>
        <p:nvSpPr>
          <p:cNvPr id="5" name="Footer Placeholder 4"/>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24372440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”Post-</a:t>
            </a:r>
            <a:r>
              <a:rPr lang="nb-NO" dirty="0" err="1" smtClean="0"/>
              <a:t>avtradisjonalisering</a:t>
            </a:r>
            <a:r>
              <a:rPr lang="nb-NO" dirty="0" smtClean="0"/>
              <a:t>”</a:t>
            </a:r>
            <a:endParaRPr lang="nb-NO" dirty="0"/>
          </a:p>
        </p:txBody>
      </p:sp>
      <p:sp>
        <p:nvSpPr>
          <p:cNvPr id="3" name="Content Placeholder 2"/>
          <p:cNvSpPr>
            <a:spLocks noGrp="1"/>
          </p:cNvSpPr>
          <p:nvPr>
            <p:ph idx="1"/>
          </p:nvPr>
        </p:nvSpPr>
        <p:spPr>
          <a:xfrm>
            <a:off x="678692" y="1124744"/>
            <a:ext cx="5112253" cy="3962400"/>
          </a:xfrm>
        </p:spPr>
        <p:txBody>
          <a:bodyPr/>
          <a:lstStyle/>
          <a:p>
            <a:pPr marL="0" indent="0">
              <a:buNone/>
            </a:pPr>
            <a:r>
              <a:rPr lang="nb-NO" sz="1800" b="1" dirty="0" smtClean="0"/>
              <a:t>Den subjektive virkeligheten </a:t>
            </a:r>
            <a:r>
              <a:rPr lang="nb-NO" sz="1800" dirty="0" smtClean="0"/>
              <a:t>har inntatt en plass som et legitimt felt på linje med </a:t>
            </a:r>
            <a:r>
              <a:rPr lang="nb-NO" sz="1800" b="1" dirty="0" smtClean="0"/>
              <a:t>høykultur og sosiale konvensjoner. </a:t>
            </a:r>
            <a:r>
              <a:rPr lang="nb-NO" sz="1800" dirty="0" smtClean="0"/>
              <a:t>De individuelle forestillingene, ønskene, preferansene og bekymringene har mentalitetshistorisk sett blitt gjenstand for en enorm oppvurdering. </a:t>
            </a:r>
          </a:p>
          <a:p>
            <a:pPr marL="0" indent="0">
              <a:buNone/>
            </a:pPr>
            <a:r>
              <a:rPr lang="nb-NO" sz="1800" dirty="0" smtClean="0"/>
              <a:t>Det tillater individene å innta egne subjektive standpunkter, altså å avgrense sin egen verden fra høykulturen og andre sosiale normsystemer, og gjør at de alltid kan si «nei» eller «helst ikke».</a:t>
            </a:r>
          </a:p>
          <a:p>
            <a:pPr marL="0" indent="0">
              <a:buNone/>
            </a:pPr>
            <a:endParaRPr lang="nb-NO" sz="1800" dirty="0" smtClean="0"/>
          </a:p>
          <a:p>
            <a:pPr marL="0" indent="0">
              <a:buNone/>
            </a:pPr>
            <a:r>
              <a:rPr lang="nb-NO" sz="1800" dirty="0" smtClean="0"/>
              <a:t>Medlemmene i et moderne samfunn kan oppfylle de kulturelle og sosiale forventningene, men like gjerne </a:t>
            </a:r>
            <a:r>
              <a:rPr lang="nb-NO" sz="1800" b="1" dirty="0" smtClean="0"/>
              <a:t>gå på tvers av dem ut fra egne oppfatninger og verdier</a:t>
            </a:r>
            <a:r>
              <a:rPr lang="nb-NO" sz="1800" dirty="0" smtClean="0"/>
              <a:t>, uten at det blir strengt sanksjonert, slik det ble tidligere (</a:t>
            </a:r>
            <a:r>
              <a:rPr lang="nb-NO" sz="1800" dirty="0" err="1" smtClean="0"/>
              <a:t>ibid</a:t>
            </a:r>
            <a:r>
              <a:rPr lang="nb-NO" sz="1800" dirty="0" smtClean="0"/>
              <a:t>)</a:t>
            </a:r>
          </a:p>
          <a:p>
            <a:pPr marL="0" indent="0">
              <a:buNone/>
            </a:pPr>
            <a:endParaRPr lang="nb-NO" sz="2000" dirty="0"/>
          </a:p>
        </p:txBody>
      </p:sp>
      <p:sp>
        <p:nvSpPr>
          <p:cNvPr id="5" name="Footer Placeholder 4"/>
          <p:cNvSpPr>
            <a:spLocks noGrp="1"/>
          </p:cNvSpPr>
          <p:nvPr>
            <p:ph type="ftr" sz="quarter" idx="11"/>
          </p:nvPr>
        </p:nvSpPr>
        <p:spPr/>
        <p:txBody>
          <a:bodyPr/>
          <a:lstStyle/>
          <a:p>
            <a:pPr>
              <a:defRPr/>
            </a:pPr>
            <a:r>
              <a:rPr lang="nb-NO" smtClean="0"/>
              <a:t>Mattias Øhra</a:t>
            </a:r>
            <a:endParaRPr lang="nb-NO"/>
          </a:p>
        </p:txBody>
      </p:sp>
      <p:pic>
        <p:nvPicPr>
          <p:cNvPr id="6" name="Picture 5" descr="mun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8556" y="2338319"/>
            <a:ext cx="2699540" cy="1915624"/>
          </a:xfrm>
          <a:prstGeom prst="rect">
            <a:avLst/>
          </a:prstGeom>
        </p:spPr>
      </p:pic>
    </p:spTree>
    <p:extLst>
      <p:ext uri="{BB962C8B-B14F-4D97-AF65-F5344CB8AC3E}">
        <p14:creationId xmlns:p14="http://schemas.microsoft.com/office/powerpoint/2010/main" val="1240439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3200" dirty="0" smtClean="0"/>
              <a:t>Dagens unge er ikke lenger i opposisjon til tradisjonen</a:t>
            </a:r>
            <a:endParaRPr lang="nb-NO" sz="3200" dirty="0"/>
          </a:p>
        </p:txBody>
      </p:sp>
      <p:sp>
        <p:nvSpPr>
          <p:cNvPr id="3" name="Content Placeholder 2"/>
          <p:cNvSpPr>
            <a:spLocks noGrp="1"/>
          </p:cNvSpPr>
          <p:nvPr>
            <p:ph idx="1"/>
          </p:nvPr>
        </p:nvSpPr>
        <p:spPr/>
        <p:txBody>
          <a:bodyPr/>
          <a:lstStyle/>
          <a:p>
            <a:pPr marL="0" indent="0">
              <a:buNone/>
            </a:pPr>
            <a:r>
              <a:rPr lang="nb-NO" sz="1600" dirty="0"/>
              <a:t>Dermed kunne man si at det skjer en overgang fra et </a:t>
            </a:r>
            <a:r>
              <a:rPr lang="nb-NO" sz="1600" b="1" dirty="0"/>
              <a:t>normregulert til et preferansebasert hverdagsmønster.</a:t>
            </a:r>
            <a:r>
              <a:rPr lang="nb-NO" sz="1600" dirty="0"/>
              <a:t> De kognitive og </a:t>
            </a:r>
            <a:r>
              <a:rPr lang="nb-NO" sz="1600" dirty="0" smtClean="0"/>
              <a:t>motivbaserte mulighetene </a:t>
            </a:r>
            <a:r>
              <a:rPr lang="nb-NO" sz="1600" dirty="0"/>
              <a:t>til å </a:t>
            </a:r>
            <a:r>
              <a:rPr lang="nb-NO" sz="1600" b="1" dirty="0"/>
              <a:t>ta avstand fra konvensjonene og skikk og bruk står i prinsippet åpne for enhver.</a:t>
            </a:r>
          </a:p>
          <a:p>
            <a:endParaRPr lang="nb-NO" sz="1600" dirty="0"/>
          </a:p>
          <a:p>
            <a:pPr marL="0" indent="0">
              <a:buNone/>
            </a:pPr>
            <a:r>
              <a:rPr lang="nb-NO" sz="1600" dirty="0"/>
              <a:t>For individet representerer dette avgjort en </a:t>
            </a:r>
            <a:r>
              <a:rPr lang="nb-NO" sz="1600" b="1" dirty="0"/>
              <a:t>utvidelse av spillerommet og en liberaliseringsgevinst. </a:t>
            </a:r>
            <a:r>
              <a:rPr lang="nb-NO" sz="1600" dirty="0"/>
              <a:t>Og det er - især for ungdommen - en byggestein for post-</a:t>
            </a:r>
            <a:r>
              <a:rPr lang="nb-NO" sz="1600" dirty="0" err="1"/>
              <a:t>avtradisjonaliseringens</a:t>
            </a:r>
            <a:r>
              <a:rPr lang="nb-NO" sz="1600" dirty="0"/>
              <a:t> fremvoksende erfaringskontekst.</a:t>
            </a:r>
          </a:p>
          <a:p>
            <a:endParaRPr lang="nb-NO" sz="1600" dirty="0"/>
          </a:p>
          <a:p>
            <a:pPr marL="0" indent="0">
              <a:buNone/>
            </a:pPr>
            <a:r>
              <a:rPr lang="nb-NO" sz="1600" dirty="0"/>
              <a:t>Det tidligere </a:t>
            </a:r>
            <a:r>
              <a:rPr lang="nb-NO" sz="1600" b="1" dirty="0"/>
              <a:t>fiendebildet «tradisjonen. forsvinner dermed i økende grad</a:t>
            </a:r>
            <a:r>
              <a:rPr lang="nb-NO" sz="1600" dirty="0"/>
              <a:t>, og sett med de unges øyne kan en antitradisjonalistisk holdning følgelig ikke </a:t>
            </a:r>
            <a:r>
              <a:rPr lang="nb-NO" sz="1600" dirty="0" smtClean="0"/>
              <a:t>begrunnes (</a:t>
            </a:r>
            <a:r>
              <a:rPr lang="nb-NO" sz="1600" dirty="0" err="1" smtClean="0"/>
              <a:t>ibid</a:t>
            </a:r>
            <a:r>
              <a:rPr lang="nb-NO" sz="1600" dirty="0" smtClean="0"/>
              <a:t>).</a:t>
            </a:r>
            <a:endParaRPr lang="nb-NO" sz="1600" dirty="0"/>
          </a:p>
        </p:txBody>
      </p:sp>
      <p:sp>
        <p:nvSpPr>
          <p:cNvPr id="4" name="TextBox 3"/>
          <p:cNvSpPr txBox="1"/>
          <p:nvPr/>
        </p:nvSpPr>
        <p:spPr>
          <a:xfrm rot="20607229">
            <a:off x="2429248" y="5023992"/>
            <a:ext cx="3600400" cy="1077218"/>
          </a:xfrm>
          <a:prstGeom prst="rect">
            <a:avLst/>
          </a:prstGeom>
          <a:noFill/>
        </p:spPr>
        <p:txBody>
          <a:bodyPr wrap="square" rtlCol="0">
            <a:spAutoFit/>
          </a:bodyPr>
          <a:lstStyle/>
          <a:p>
            <a:pPr algn="l"/>
            <a:r>
              <a:rPr lang="en-US" sz="1600" dirty="0" smtClean="0">
                <a:solidFill>
                  <a:srgbClr val="FF0000"/>
                </a:solidFill>
              </a:rPr>
              <a:t>Once upon a time rock stars could be relied upon to destroy hotel rooms. These days they care more about nice curtains and good parking. </a:t>
            </a:r>
            <a:endParaRPr lang="nb-NO" sz="1600" dirty="0">
              <a:solidFill>
                <a:srgbClr val="FF0000"/>
              </a:solidFill>
            </a:endParaRPr>
          </a:p>
        </p:txBody>
      </p:sp>
      <p:pic>
        <p:nvPicPr>
          <p:cNvPr id="5" name="Picture 4" descr="dylan&amp;lenn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176" y="4653136"/>
            <a:ext cx="2700412" cy="1497501"/>
          </a:xfrm>
          <a:prstGeom prst="rect">
            <a:avLst/>
          </a:prstGeom>
        </p:spPr>
      </p:pic>
      <p:sp>
        <p:nvSpPr>
          <p:cNvPr id="6" name="Footer Placeholder 5"/>
          <p:cNvSpPr>
            <a:spLocks noGrp="1"/>
          </p:cNvSpPr>
          <p:nvPr>
            <p:ph type="ftr" sz="quarter" idx="11"/>
          </p:nvPr>
        </p:nvSpPr>
        <p:spPr/>
        <p:txBody>
          <a:bodyPr/>
          <a:lstStyle/>
          <a:p>
            <a:pPr>
              <a:defRPr/>
            </a:pPr>
            <a:r>
              <a:rPr lang="nb-NO" smtClean="0"/>
              <a:t>Mattias Øhra</a:t>
            </a:r>
            <a:endParaRPr lang="nb-NO"/>
          </a:p>
        </p:txBody>
      </p:sp>
    </p:spTree>
    <p:extLst>
      <p:ext uri="{BB962C8B-B14F-4D97-AF65-F5344CB8AC3E}">
        <p14:creationId xmlns:p14="http://schemas.microsoft.com/office/powerpoint/2010/main" val="32729168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1.11.2011. Fagintegrasjonsdag på HIVE">
  <a:themeElements>
    <a:clrScheme name="HiVe">
      <a:dk1>
        <a:sysClr val="windowText" lastClr="000000"/>
      </a:dk1>
      <a:lt1>
        <a:sysClr val="window" lastClr="FFFFFF"/>
      </a:lt1>
      <a:dk2>
        <a:srgbClr val="405161"/>
      </a:dk2>
      <a:lt2>
        <a:srgbClr val="C3C8D0"/>
      </a:lt2>
      <a:accent1>
        <a:srgbClr val="D70020"/>
      </a:accent1>
      <a:accent2>
        <a:srgbClr val="405161"/>
      </a:accent2>
      <a:accent3>
        <a:srgbClr val="C3C8D0"/>
      </a:accent3>
      <a:accent4>
        <a:srgbClr val="D70020"/>
      </a:accent4>
      <a:accent5>
        <a:srgbClr val="405161"/>
      </a:accent5>
      <a:accent6>
        <a:srgbClr val="C3C8D0"/>
      </a:accent6>
      <a:hlink>
        <a:srgbClr val="D70020"/>
      </a:hlink>
      <a:folHlink>
        <a:srgbClr val="4051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21.11.2011. Fagintegrasjonsdag på HIVE.potm</Template>
  <TotalTime>558</TotalTime>
  <Words>2389</Words>
  <Application>Microsoft Macintosh PowerPoint</Application>
  <PresentationFormat>On-screen Show (4:3)</PresentationFormat>
  <Paragraphs>185</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21.11.2011. Fagintegrasjonsdag på HIVE</vt:lpstr>
      <vt:lpstr>Post-avtradisjonalisering. Ungdom og kulturell frisetting </vt:lpstr>
      <vt:lpstr>Kulturell frisetting (T. Ziehe)</vt:lpstr>
      <vt:lpstr>Kulturell frisetting (T. Ziehe)</vt:lpstr>
      <vt:lpstr>Sosialisering i det senmoderne</vt:lpstr>
      <vt:lpstr>Sosialisering &amp; Populærkultur</vt:lpstr>
      <vt:lpstr>Kulturell frisetting (T. Ziehe)</vt:lpstr>
      <vt:lpstr>”Post-avtradisjonalisering”</vt:lpstr>
      <vt:lpstr>”Post-avtradisjonalisering”</vt:lpstr>
      <vt:lpstr>Dagens unge er ikke lenger i opposisjon til tradisjonen</vt:lpstr>
      <vt:lpstr>Avtradisjonaliseringen opphører ikke, men er nå ikke lenger kjernen i de unges identitetsprosjekt </vt:lpstr>
      <vt:lpstr>Avtradisjonaliseringen opphører ikke, men er nå ikke lenger kjernen i de unges identitetsprosjekt </vt:lpstr>
      <vt:lpstr>Frihet x 2  (opprør mot den sosialdemokratiske orden).</vt:lpstr>
      <vt:lpstr>Individualisme</vt:lpstr>
      <vt:lpstr>Individualisme i dag?</vt:lpstr>
      <vt:lpstr>Nyliberalisme og konsumerisme</vt:lpstr>
      <vt:lpstr>Depresjon som senmodernitetens arketypiske lidelse</vt:lpstr>
      <vt:lpstr>Depresjon som senmodernitetens arketypiske lidelse</vt:lpstr>
      <vt:lpstr>Det terapeutiske samfunn og begjærsøkonomien.</vt:lpstr>
      <vt:lpstr>Sosialisering &amp; Populærkultur</vt:lpstr>
      <vt:lpstr>Sosialisering &amp; Populærkultur</vt:lpstr>
      <vt:lpstr>Sosialisering &amp; Populærkultur</vt:lpstr>
      <vt:lpstr>Sosialisering &amp; Populærkultur</vt:lpstr>
      <vt:lpstr>Senmoderniteten</vt:lpstr>
      <vt:lpstr>Hva skal vi gjøre etter orgien?</vt:lpstr>
      <vt:lpstr>PowerPoint Presentation</vt:lpstr>
      <vt:lpstr>PowerPoint Presentation</vt:lpstr>
    </vt:vector>
  </TitlesOfParts>
  <Company>Metro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Metro</dc:creator>
  <cp:lastModifiedBy>Mattias Øhra</cp:lastModifiedBy>
  <cp:revision>37</cp:revision>
  <dcterms:created xsi:type="dcterms:W3CDTF">2010-02-25T16:21:27Z</dcterms:created>
  <dcterms:modified xsi:type="dcterms:W3CDTF">2012-11-15T23:43:55Z</dcterms:modified>
</cp:coreProperties>
</file>