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8" r:id="rId3"/>
    <p:sldId id="329" r:id="rId4"/>
    <p:sldId id="309" r:id="rId5"/>
    <p:sldId id="280" r:id="rId6"/>
    <p:sldId id="310" r:id="rId7"/>
    <p:sldId id="311" r:id="rId8"/>
    <p:sldId id="282" r:id="rId9"/>
    <p:sldId id="312" r:id="rId10"/>
    <p:sldId id="291" r:id="rId11"/>
    <p:sldId id="288" r:id="rId12"/>
    <p:sldId id="294" r:id="rId13"/>
    <p:sldId id="289" r:id="rId14"/>
    <p:sldId id="290" r:id="rId15"/>
    <p:sldId id="326" r:id="rId16"/>
    <p:sldId id="295" r:id="rId17"/>
    <p:sldId id="292" r:id="rId18"/>
    <p:sldId id="296" r:id="rId19"/>
    <p:sldId id="297" r:id="rId20"/>
    <p:sldId id="298" r:id="rId21"/>
    <p:sldId id="265" r:id="rId22"/>
    <p:sldId id="266" r:id="rId23"/>
    <p:sldId id="267" r:id="rId24"/>
    <p:sldId id="268" r:id="rId25"/>
    <p:sldId id="318" r:id="rId26"/>
    <p:sldId id="330" r:id="rId27"/>
    <p:sldId id="320" r:id="rId28"/>
    <p:sldId id="313" r:id="rId29"/>
    <p:sldId id="327" r:id="rId30"/>
    <p:sldId id="321" r:id="rId31"/>
  </p:sldIdLst>
  <p:sldSz cx="9144000" cy="6858000" type="screen4x3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1528" y="-104"/>
      </p:cViewPr>
      <p:guideLst>
        <p:guide orient="horz" pos="216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42776B1-AFCF-7248-9972-DD4FC778A178}" type="datetime1">
              <a:rPr lang="nb-NO"/>
              <a:pPr/>
              <a:t>16.10.12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B0880AA-0182-9F42-8F0F-9E62EBB387C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62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236F4F-2BB8-CE47-B595-E9A6AD1A2F38}" type="datetime1">
              <a:rPr lang="nb-NO"/>
              <a:pPr/>
              <a:t>16.10.12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F5D0F5-B3EA-2447-B60B-D730092AF3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095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345330"/>
            <a:ext cx="5486400" cy="41122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369" tIns="48185" rIns="96369" bIns="48185"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13315" name="Plassholder for lysbildenummer 3"/>
          <p:cNvSpPr txBox="1">
            <a:spLocks noGrp="1"/>
          </p:cNvSpPr>
          <p:nvPr/>
        </p:nvSpPr>
        <p:spPr bwMode="auto">
          <a:xfrm>
            <a:off x="3884613" y="8685836"/>
            <a:ext cx="2971800" cy="45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69" tIns="48185" rIns="96369" bIns="48185" anchor="b"/>
          <a:lstStyle>
            <a:lvl1pPr defTabSz="96361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fld id="{6E618522-DE40-E243-BA4C-2B2D8B575D3E}" type="slidenum">
              <a:rPr lang="nb-NO" sz="1300">
                <a:latin typeface="Times New Roman" charset="0"/>
              </a:rPr>
              <a:pPr algn="r" eaLnBrk="1" hangingPunct="1"/>
              <a:t>5</a:t>
            </a:fld>
            <a:endParaRPr lang="nb-NO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5632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D9ECDF-A698-4EFC-8AF9-0847CAA220AA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58371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543110-D2D3-4C46-8B80-0B1CCBDECFB7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6041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FBF6DA-29C7-4A33-B792-137230926E19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D6426C-EA1A-48E8-BA7B-0C6792CD90A0}" type="slidenum">
              <a:rPr lang="en-US" sz="1200">
                <a:latin typeface="Times New Roman" pitchFamily="18" charset="0"/>
                <a:ea typeface="ＭＳ Ｐゴシック"/>
                <a:cs typeface="ＭＳ Ｐゴシック"/>
              </a:rPr>
              <a:pPr algn="r"/>
              <a:t>26</a:t>
            </a:fld>
            <a:endParaRPr lang="en-US" sz="12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D6426C-EA1A-48E8-BA7B-0C6792CD90A0}" type="slidenum">
              <a:rPr lang="en-US" sz="1200">
                <a:latin typeface="Times New Roman" pitchFamily="18" charset="0"/>
                <a:ea typeface="ＭＳ Ｐゴシック"/>
                <a:cs typeface="ＭＳ Ｐゴシック"/>
              </a:rPr>
              <a:pPr algn="r"/>
              <a:t>27</a:t>
            </a:fld>
            <a:endParaRPr lang="en-US" sz="12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64515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E846EB-26AA-4F6E-8F4E-3C4EC9F619E7}" type="slidenum">
              <a:rPr lang="nb-NO" sz="1200">
                <a:latin typeface="Tahoma" pitchFamily="34" charset="0"/>
                <a:ea typeface="ＭＳ Ｐゴシック"/>
                <a:cs typeface="ＭＳ Ｐゴシック"/>
              </a:rPr>
              <a:pPr algn="r"/>
              <a:t>29</a:t>
            </a:fld>
            <a:endParaRPr lang="nb-NO" sz="1200">
              <a:latin typeface="Tahom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9011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3E0C8-43DF-4B56-BC22-670DDBB24CBF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1741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CB9C021-FF95-834E-9A5A-745EFB5D2700}" type="slidenum">
              <a:rPr lang="nb-NO" sz="1200">
                <a:latin typeface="Times New Roman" charset="0"/>
              </a:rPr>
              <a:pPr eaLnBrk="1" hangingPunct="1"/>
              <a:t>8</a:t>
            </a:fld>
            <a:endParaRPr lang="nb-NO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5017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1BBA1D-36E7-4006-9E5E-5C760A9D54EA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29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29288-6046-43CD-BB0F-690743428924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5427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0AF2BB-7288-4757-9F1E-F3134D8CDE9A}" type="slidenum">
              <a:rPr lang="nb-NO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b-NO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41987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B07BD3-821F-4A50-89E3-95AA57738B8F}" type="slidenum">
              <a:rPr lang="nb-NO" sz="1200">
                <a:latin typeface="Times New Roman" pitchFamily="18" charset="0"/>
                <a:ea typeface="ＭＳ Ｐゴシック"/>
                <a:cs typeface="ＭＳ Ｐゴシック"/>
              </a:rPr>
              <a:pPr algn="r"/>
              <a:t>18</a:t>
            </a:fld>
            <a:endParaRPr lang="nb-NO" sz="12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A0791-2B94-AD4A-BCA5-A04973044EDE}" type="datetime1">
              <a:rPr lang="nb-NO" smtClean="0"/>
              <a:t>16.10.12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DB232-671F-2C42-AA66-5E4060CC8DB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0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0A1FF-439E-844A-B41A-36830F10B820}" type="datetime1">
              <a:rPr lang="nb-NO" smtClean="0"/>
              <a:t>16.10.12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2686A-AFA7-414E-9F00-A68A7094B7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0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B901FE-61B5-E548-BD3F-D159BB56DF0F}" type="datetime1">
              <a:rPr lang="nb-NO" smtClean="0"/>
              <a:t>16.10.12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E601-AFA0-C646-ADB4-336CB708F0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92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3962400"/>
          </a:xfrm>
          <a:prstGeom prst="rect">
            <a:avLst/>
          </a:prstGeo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DFA73-AE13-024B-88D8-9318B1F353C3}" type="datetime1">
              <a:rPr lang="nb-NO" smtClean="0"/>
              <a:t>16.10.12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9022-3392-C544-89D8-FBF1247D75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4C02F-3C48-0C4B-ACA4-AC38FF16FAE9}" type="datetime1">
              <a:rPr lang="nb-NO" smtClean="0"/>
              <a:t>16.10.12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BDA12-41CD-8F45-B026-E455A3CC58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BFEE0-051C-BC41-B5BA-D7CFC6A430EA}" type="datetime1">
              <a:rPr lang="nb-NO" smtClean="0"/>
              <a:t>16.10.12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56BF-B48B-D64E-B8C3-CC817B0FDC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9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FDD64-CC53-4C42-BA44-2DED5E7EFA60}" type="datetime1">
              <a:rPr lang="nb-NO" smtClean="0"/>
              <a:t>16.10.12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56DF-2FF9-A447-9C85-5A1FDA787F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7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8E8EE-08F6-D445-B470-79C7519E413C}" type="datetime1">
              <a:rPr lang="nb-NO" smtClean="0"/>
              <a:t>16.10.12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0BE10-85CA-9749-8735-22D856AD0AF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0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BD46E-3A54-484D-9CCE-D2FE4F647B5C}" type="datetime1">
              <a:rPr lang="nb-NO" smtClean="0"/>
              <a:t>16.10.12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5137-7C1F-244D-800B-1B01ACAB00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794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6FA80-929A-4F4A-8936-8E2BAEFF697A}" type="datetime1">
              <a:rPr lang="nb-NO" smtClean="0"/>
              <a:t>16.10.12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9BB-2C48-1C43-A820-72D4173C63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2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AA266-0434-4A46-8E04-E4980D608FFD}" type="datetime1">
              <a:rPr lang="nb-NO" smtClean="0"/>
              <a:t>16.10.12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7D6D-EA45-9549-AE49-7AEDA289B1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3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F_underlag2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5949950"/>
            <a:ext cx="1778000" cy="406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6AD7BEC2-93D9-AD4C-9F96-33851EF98ADC}" type="datetime1">
              <a:rPr lang="nb-NO" smtClean="0"/>
              <a:t>16.10.12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0356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0356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FDFF28F7-F4D1-524D-A616-F0927929113E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1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1549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Arail"/>
          <a:ea typeface="ＭＳ Ｐゴシック" pitchFamily="-108" charset="-128"/>
          <a:cs typeface="Arai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zDZFcDGpL4U" TargetMode="External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9.jpe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1149896"/>
            <a:ext cx="8610600" cy="914400"/>
          </a:xfrm>
        </p:spPr>
        <p:txBody>
          <a:bodyPr/>
          <a:lstStyle/>
          <a:p>
            <a:pPr algn="ctr"/>
            <a:r>
              <a:rPr lang="nb-NO" dirty="0" smtClean="0">
                <a:latin typeface="Arail" charset="0"/>
                <a:ea typeface="ＭＳ Ｐゴシック" charset="0"/>
                <a:cs typeface="Arail" charset="0"/>
              </a:rPr>
              <a:t>.</a:t>
            </a:r>
            <a:br>
              <a:rPr lang="nb-NO" dirty="0" smtClean="0">
                <a:latin typeface="Arail" charset="0"/>
                <a:ea typeface="ＭＳ Ｐゴシック" charset="0"/>
                <a:cs typeface="Arail" charset="0"/>
              </a:rPr>
            </a:br>
            <a:r>
              <a:rPr lang="nb-NO" b="1" dirty="0">
                <a:latin typeface="Arail" charset="0"/>
                <a:ea typeface="ＭＳ Ｐゴシック" charset="0"/>
                <a:cs typeface="Arail" charset="0"/>
              </a:rPr>
              <a:t>Praktisk kunnskap </a:t>
            </a:r>
            <a:br>
              <a:rPr lang="nb-NO" b="1" dirty="0">
                <a:latin typeface="Arail" charset="0"/>
                <a:ea typeface="ＭＳ Ｐゴシック" charset="0"/>
                <a:cs typeface="Arail" charset="0"/>
              </a:rPr>
            </a:br>
            <a:r>
              <a:rPr lang="nb-NO" b="1" dirty="0">
                <a:latin typeface="Arail" charset="0"/>
                <a:ea typeface="ＭＳ Ｐゴシック" charset="0"/>
                <a:cs typeface="Arail" charset="0"/>
              </a:rPr>
              <a:t>versus </a:t>
            </a:r>
            <a:br>
              <a:rPr lang="nb-NO" b="1" dirty="0">
                <a:latin typeface="Arail" charset="0"/>
                <a:ea typeface="ＭＳ Ｐゴシック" charset="0"/>
                <a:cs typeface="Arail" charset="0"/>
              </a:rPr>
            </a:br>
            <a:r>
              <a:rPr lang="nb-NO" b="1" dirty="0">
                <a:latin typeface="Arail" charset="0"/>
                <a:ea typeface="ＭＳ Ｐゴシック" charset="0"/>
                <a:cs typeface="Arail" charset="0"/>
              </a:rPr>
              <a:t>teoretisk kunnskap</a:t>
            </a:r>
            <a:r>
              <a:rPr lang="nb-NO" dirty="0" smtClean="0">
                <a:latin typeface="Arail" charset="0"/>
                <a:ea typeface="ＭＳ Ｐゴシック" charset="0"/>
                <a:cs typeface="Arail" charset="0"/>
              </a:rPr>
              <a:t/>
            </a:r>
            <a:br>
              <a:rPr lang="nb-NO" dirty="0" smtClean="0">
                <a:latin typeface="Arail" charset="0"/>
                <a:ea typeface="ＭＳ Ｐゴシック" charset="0"/>
                <a:cs typeface="Arail" charset="0"/>
              </a:rPr>
            </a:br>
            <a:r>
              <a:rPr lang="nb-NO" sz="2800" dirty="0" smtClean="0">
                <a:latin typeface="Arail" charset="0"/>
                <a:ea typeface="ＭＳ Ｐゴシック" charset="0"/>
                <a:cs typeface="Arail" charset="0"/>
              </a:rPr>
              <a:t>Identitet i dagens skole</a:t>
            </a:r>
            <a:r>
              <a:rPr lang="nb-NO" dirty="0" smtClean="0">
                <a:latin typeface="Arail" charset="0"/>
                <a:ea typeface="ＭＳ Ｐゴシック" charset="0"/>
                <a:cs typeface="Arail" charset="0"/>
              </a:rPr>
              <a:t/>
            </a:r>
            <a:br>
              <a:rPr lang="nb-NO" dirty="0" smtClean="0">
                <a:latin typeface="Arail" charset="0"/>
                <a:ea typeface="ＭＳ Ｐゴシック" charset="0"/>
                <a:cs typeface="Arail" charset="0"/>
              </a:rPr>
            </a:br>
            <a:r>
              <a:rPr lang="nb-NO" sz="1600" dirty="0" smtClean="0">
                <a:latin typeface="Arail" charset="0"/>
                <a:ea typeface="ＭＳ Ｐゴシック" charset="0"/>
                <a:cs typeface="Arail" charset="0"/>
              </a:rPr>
              <a:t>av Mattias Øhra </a:t>
            </a:r>
            <a:endParaRPr lang="nb-NO" sz="1600" dirty="0">
              <a:latin typeface="Arail" charset="0"/>
              <a:ea typeface="ＭＳ Ｐゴシック" charset="0"/>
              <a:cs typeface="Arail" charset="0"/>
            </a:endParaRPr>
          </a:p>
        </p:txBody>
      </p:sp>
      <p:pic>
        <p:nvPicPr>
          <p:cNvPr id="2053" name="Picture 7" descr="We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25" y="5410200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We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25" y="5443538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392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6" descr="KICK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0105" y="5801837"/>
            <a:ext cx="792088" cy="7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orske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283405"/>
            <a:ext cx="2160240" cy="1434787"/>
          </a:xfrm>
          <a:prstGeom prst="rect">
            <a:avLst/>
          </a:prstGeom>
        </p:spPr>
      </p:pic>
      <p:pic>
        <p:nvPicPr>
          <p:cNvPr id="4" name="Picture 3" descr="mur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284984"/>
            <a:ext cx="1656184" cy="1407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205" y="3573016"/>
            <a:ext cx="56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>
                <a:solidFill>
                  <a:srgbClr val="FF0000"/>
                </a:solidFill>
              </a:rPr>
              <a:t>?</a:t>
            </a:r>
            <a:endParaRPr lang="nb-NO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Påvirkning: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990600" y="1671638"/>
            <a:ext cx="4157663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Sterk påvirkning fra tenåringskulturen</a:t>
            </a:r>
          </a:p>
          <a:p>
            <a:pPr>
              <a:lnSpc>
                <a:spcPct val="80000"/>
              </a:lnSpc>
            </a:pPr>
            <a:endParaRPr lang="nb-NO" sz="24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Sterk påvirkning fra venner</a:t>
            </a:r>
          </a:p>
          <a:p>
            <a:pPr>
              <a:lnSpc>
                <a:spcPct val="80000"/>
              </a:lnSpc>
            </a:pPr>
            <a:endParaRPr lang="nb-NO" sz="24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Sterk påvirkning fra media</a:t>
            </a:r>
          </a:p>
          <a:p>
            <a:pPr>
              <a:lnSpc>
                <a:spcPct val="80000"/>
              </a:lnSpc>
            </a:pPr>
            <a:endParaRPr lang="nb-NO" sz="24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Sterk påvirkning fra mote </a:t>
            </a:r>
          </a:p>
          <a:p>
            <a:pPr>
              <a:lnSpc>
                <a:spcPct val="80000"/>
              </a:lnSpc>
            </a:pPr>
            <a:endParaRPr lang="nb-NO" sz="2400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9939" name="Picture 4" descr="mot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00213"/>
            <a:ext cx="136842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nikegu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700213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topmodell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429000"/>
            <a:ext cx="3810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Selvet og identitet</a:t>
            </a:r>
          </a:p>
        </p:txBody>
      </p:sp>
      <p:sp>
        <p:nvSpPr>
          <p:cNvPr id="358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685800" y="1417638"/>
            <a:ext cx="6556375" cy="4852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b-NO" sz="2400" smtClean="0">
                <a:latin typeface="Verdana" pitchFamily="34" charset="0"/>
                <a:ea typeface="ＭＳ Ｐゴシック"/>
              </a:rPr>
              <a:t>Å være seg selv innebærer ikke å være den samme gjennom hele livet. </a:t>
            </a:r>
            <a:r>
              <a:rPr lang="nb-NO" smtClean="0">
                <a:latin typeface="Verdana" pitchFamily="34" charset="0"/>
                <a:ea typeface="ＭＳ Ｐゴシック"/>
              </a:rPr>
              <a:t/>
            </a:r>
            <a:br>
              <a:rPr lang="nb-NO" smtClean="0">
                <a:latin typeface="Verdana" pitchFamily="34" charset="0"/>
                <a:ea typeface="ＭＳ Ｐゴシック"/>
              </a:rPr>
            </a:br>
            <a:endParaRPr lang="nb-NO" smtClean="0">
              <a:latin typeface="Verdana" pitchFamily="34" charset="0"/>
              <a:ea typeface="ＭＳ Ｐゴシック"/>
            </a:endParaRPr>
          </a:p>
          <a:p>
            <a:pPr lvl="1"/>
            <a:endParaRPr lang="nb-NO" smtClean="0">
              <a:latin typeface="Verdana" pitchFamily="34" charset="0"/>
              <a:ea typeface="ＭＳ Ｐゴシック"/>
            </a:endParaRPr>
          </a:p>
          <a:p>
            <a:pPr lvl="1"/>
            <a:endParaRPr lang="nb-NO" smtClean="0">
              <a:latin typeface="Verdana" pitchFamily="34" charset="0"/>
              <a:ea typeface="ＭＳ Ｐゴシック"/>
            </a:endParaRPr>
          </a:p>
          <a:p>
            <a:pPr lvl="1"/>
            <a:endParaRPr lang="nb-NO" sz="2400" smtClean="0">
              <a:latin typeface="Verdana" pitchFamily="34" charset="0"/>
              <a:ea typeface="ＭＳ Ｐゴシック"/>
            </a:endParaRPr>
          </a:p>
          <a:p>
            <a:pPr lvl="1"/>
            <a:endParaRPr lang="nb-NO" sz="2400" smtClean="0">
              <a:latin typeface="Verdana" pitchFamily="34" charset="0"/>
              <a:ea typeface="ＭＳ Ｐゴシック"/>
            </a:endParaRPr>
          </a:p>
          <a:p>
            <a:pPr lvl="1"/>
            <a:r>
              <a:rPr lang="nb-NO" sz="2400" smtClean="0">
                <a:latin typeface="Verdana" pitchFamily="34" charset="0"/>
                <a:ea typeface="ＭＳ Ｐゴシック"/>
              </a:rPr>
              <a:t>Selvet uten andre er en utenkelighet. </a:t>
            </a:r>
            <a:r>
              <a:rPr lang="nb-NO" smtClean="0">
                <a:latin typeface="Verdana" pitchFamily="34" charset="0"/>
                <a:ea typeface="ＭＳ Ｐゴシック"/>
              </a:rPr>
              <a:t/>
            </a:r>
            <a:br>
              <a:rPr lang="nb-NO" smtClean="0">
                <a:latin typeface="Verdana" pitchFamily="34" charset="0"/>
                <a:ea typeface="ＭＳ Ｐゴシック"/>
              </a:rPr>
            </a:br>
            <a:endParaRPr lang="nb-NO" smtClean="0">
              <a:latin typeface="Verdana" pitchFamily="34" charset="0"/>
              <a:ea typeface="ＭＳ Ｐゴシック"/>
            </a:endParaRPr>
          </a:p>
          <a:p>
            <a:pPr lvl="1"/>
            <a:endParaRPr lang="nb-NO" smtClean="0">
              <a:latin typeface="Verdana" pitchFamily="34" charset="0"/>
              <a:ea typeface="ＭＳ Ｐゴシック"/>
            </a:endParaRPr>
          </a:p>
        </p:txBody>
      </p:sp>
      <p:pic>
        <p:nvPicPr>
          <p:cNvPr id="35843" name="Picture 4" descr="vennsk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2854325"/>
            <a:ext cx="2616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Livsstil </a:t>
            </a:r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9154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 bwMode="auto">
          <a:xfrm>
            <a:off x="990600" y="1671638"/>
            <a:ext cx="4652963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Det å finne og danne sin egen identitet. </a:t>
            </a:r>
          </a:p>
          <a:p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Etter at individet nå i større grad er koblet fra tradisjonen og dens strukturer, forflyttes det identitetskapende arbeidet mer og mer til </a:t>
            </a:r>
            <a:r>
              <a:rPr lang="nb-NO" sz="1800" i="1" smtClean="0">
                <a:latin typeface="Verdana" pitchFamily="34" charset="0"/>
                <a:ea typeface="ＭＳ Ｐゴシック"/>
                <a:cs typeface="ＭＳ Ｐゴシック"/>
              </a:rPr>
              <a:t>overflaten</a:t>
            </a:r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, til tegnenes og symbolenes verden, til livsstil og mote. </a:t>
            </a:r>
          </a:p>
        </p:txBody>
      </p:sp>
      <p:pic>
        <p:nvPicPr>
          <p:cNvPr id="49155" name="Bilde 3" descr="m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785938"/>
            <a:ext cx="18573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Bilde 4" descr="susji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714750"/>
            <a:ext cx="178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Bilde 5" descr="KICK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Ungdom og identitet</a:t>
            </a:r>
          </a:p>
        </p:txBody>
      </p:sp>
      <p:sp>
        <p:nvSpPr>
          <p:cNvPr id="378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990600" y="1671638"/>
            <a:ext cx="4733925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endParaRPr lang="nb-NO" sz="28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smtClean="0">
                <a:latin typeface="Verdana" pitchFamily="34" charset="0"/>
                <a:ea typeface="ＭＳ Ｐゴシック"/>
              </a:rPr>
              <a:t>Jeg vil være meg selv</a:t>
            </a:r>
          </a:p>
          <a:p>
            <a:pPr marL="1371600" lvl="2" indent="-457200"/>
            <a:r>
              <a:rPr lang="nb-NO" sz="2000" smtClean="0">
                <a:latin typeface="Tahoma" pitchFamily="34" charset="0"/>
                <a:ea typeface="ＭＳ Ｐゴシック"/>
              </a:rPr>
              <a:t>Finne min egen stil</a:t>
            </a:r>
          </a:p>
          <a:p>
            <a:pPr marL="1371600" lvl="2" indent="-457200"/>
            <a:endParaRPr lang="nb-NO" sz="2000" smtClean="0">
              <a:latin typeface="Tahoma" pitchFamily="34" charset="0"/>
              <a:ea typeface="ＭＳ Ｐゴシック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smtClean="0">
                <a:latin typeface="Verdana" pitchFamily="34" charset="0"/>
                <a:ea typeface="ＭＳ Ｐゴシック"/>
              </a:rPr>
              <a:t>Jeg vil være et kult, medlem av gjengen</a:t>
            </a:r>
          </a:p>
          <a:p>
            <a:pPr marL="1371600" lvl="2" indent="-457200"/>
            <a:r>
              <a:rPr lang="nb-NO" sz="2000" smtClean="0">
                <a:latin typeface="Tahoma" pitchFamily="34" charset="0"/>
                <a:ea typeface="ＭＳ Ｐゴシック"/>
              </a:rPr>
              <a:t>Jeg vil være som de andre i gjengen</a:t>
            </a:r>
          </a:p>
        </p:txBody>
      </p:sp>
      <p:pic>
        <p:nvPicPr>
          <p:cNvPr id="37891" name="Picture 4" descr="pilot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268413"/>
            <a:ext cx="1905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jack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933825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6011863" y="3644900"/>
            <a:ext cx="284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>
                <a:latin typeface="Calibri" pitchFamily="34" charset="0"/>
              </a:rPr>
              <a:t>Hvem skal jeg bli?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Ungdom og identitet</a:t>
            </a:r>
          </a:p>
        </p:txBody>
      </p:sp>
      <p:sp>
        <p:nvSpPr>
          <p:cNvPr id="389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990600" y="1671638"/>
            <a:ext cx="4733925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endParaRPr lang="nb-NO" sz="28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smtClean="0">
                <a:latin typeface="Verdana" pitchFamily="34" charset="0"/>
                <a:ea typeface="ＭＳ Ｐゴシック"/>
              </a:rPr>
              <a:t>Jeg vil være meg selv</a:t>
            </a:r>
          </a:p>
          <a:p>
            <a:pPr marL="1371600" lvl="2" indent="-457200"/>
            <a:r>
              <a:rPr lang="nb-NO" sz="2000" smtClean="0">
                <a:latin typeface="Tahoma" pitchFamily="34" charset="0"/>
                <a:ea typeface="ＭＳ Ｐゴシック"/>
              </a:rPr>
              <a:t>Finne min egen stil</a:t>
            </a:r>
          </a:p>
          <a:p>
            <a:pPr marL="1371600" lvl="2" indent="-457200"/>
            <a:endParaRPr lang="nb-NO" sz="2000" smtClean="0">
              <a:latin typeface="Tahoma" pitchFamily="34" charset="0"/>
              <a:ea typeface="ＭＳ Ｐゴシック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smtClean="0">
                <a:latin typeface="Verdana" pitchFamily="34" charset="0"/>
                <a:ea typeface="ＭＳ Ｐゴシック"/>
              </a:rPr>
              <a:t>Jeg vil være et kult, medlem av gjengen</a:t>
            </a:r>
          </a:p>
          <a:p>
            <a:pPr marL="1371600" lvl="2" indent="-457200"/>
            <a:r>
              <a:rPr lang="nb-NO" sz="2000" smtClean="0">
                <a:latin typeface="Tahoma" pitchFamily="34" charset="0"/>
                <a:ea typeface="ＭＳ Ｐゴシック"/>
              </a:rPr>
              <a:t>Jeg vil være som de andre i gjengen</a:t>
            </a:r>
          </a:p>
        </p:txBody>
      </p:sp>
      <p:pic>
        <p:nvPicPr>
          <p:cNvPr id="38915" name="Picture 4" descr="le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7651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084888" y="3141663"/>
            <a:ext cx="284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>
                <a:latin typeface="Calibri" pitchFamily="34" charset="0"/>
              </a:rPr>
              <a:t>Hvem skal jeg bli?</a:t>
            </a:r>
          </a:p>
        </p:txBody>
      </p:sp>
      <p:pic>
        <p:nvPicPr>
          <p:cNvPr id="38917" name="Picture 6" descr="jentegjen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644900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tel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620000" cy="1143000"/>
          </a:xfrm>
        </p:spPr>
        <p:txBody>
          <a:bodyPr/>
          <a:lstStyle/>
          <a:p>
            <a:pPr algn="ctr"/>
            <a:r>
              <a:rPr lang="en-US" sz="2800" i="1" smtClean="0">
                <a:solidFill>
                  <a:srgbClr val="5D4C10"/>
                </a:solidFill>
                <a:latin typeface="Verdana" pitchFamily="34" charset="0"/>
                <a:ea typeface="ＭＳ Ｐゴシック"/>
                <a:cs typeface="ＭＳ Ｐゴシック"/>
              </a:rPr>
              <a:t>Fra Gud til Gucci</a:t>
            </a:r>
            <a:endParaRPr lang="en-US" sz="2800" smtClean="0">
              <a:solidFill>
                <a:srgbClr val="5D4C1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8674" name="Plassholder for innhold 5" descr="Gucci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500"/>
            <a:ext cx="2693987" cy="3643313"/>
          </a:xfrm>
          <a:noFill/>
          <a:ln>
            <a:miter lim="800000"/>
            <a:headEnd/>
            <a:tailEnd/>
          </a:ln>
        </p:spPr>
      </p:pic>
      <p:pic>
        <p:nvPicPr>
          <p:cNvPr id="28675" name="Bilde 6" descr="jes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714500"/>
            <a:ext cx="24399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Bilde 4" descr="KICK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57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620000" cy="1143000"/>
          </a:xfrm>
        </p:spPr>
        <p:txBody>
          <a:bodyPr/>
          <a:lstStyle/>
          <a:p>
            <a:pPr algn="ctr">
              <a:defRPr/>
            </a:pPr>
            <a:r>
              <a:rPr lang="nb-NO" sz="2800" dirty="0" smtClean="0">
                <a:ea typeface="+mj-ea"/>
                <a:cs typeface="+mj-cs"/>
              </a:rPr>
              <a:t>Media og livsstil </a:t>
            </a:r>
            <a:r>
              <a:rPr lang="en-US" sz="2800" i="1" dirty="0" err="1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Fra</a:t>
            </a:r>
            <a:r>
              <a:rPr lang="en-US" sz="2800" i="1" dirty="0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Gud</a:t>
            </a:r>
            <a:r>
              <a:rPr lang="en-US" sz="2800" i="1" dirty="0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til</a:t>
            </a:r>
            <a:r>
              <a:rPr lang="en-US" sz="2800" i="1" dirty="0" smtClean="0">
                <a:solidFill>
                  <a:schemeClr val="accent5">
                    <a:lumMod val="25000"/>
                  </a:schemeClr>
                </a:solidFill>
                <a:ea typeface="+mj-ea"/>
                <a:cs typeface="+mj-cs"/>
              </a:rPr>
              <a:t> Gucci</a:t>
            </a:r>
            <a:endParaRPr lang="en-US" sz="2800" dirty="0" smtClean="0">
              <a:solidFill>
                <a:schemeClr val="accent5">
                  <a:lumMod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3250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 bwMode="auto">
          <a:xfrm>
            <a:off x="571500" y="1785938"/>
            <a:ext cx="4857750" cy="4500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2000" smtClean="0">
                <a:latin typeface="Verdana" pitchFamily="34" charset="0"/>
                <a:ea typeface="ＭＳ Ｐゴシック"/>
                <a:cs typeface="ＭＳ Ｐゴシック"/>
              </a:rPr>
              <a:t>Mediene foreslår forskjellige livsstiler og påvirker vårt syn på kropp, seksualitet, følelser osv.</a:t>
            </a:r>
          </a:p>
          <a:p>
            <a:r>
              <a:rPr lang="nb-NO" sz="2000" smtClean="0">
                <a:latin typeface="Verdana" pitchFamily="34" charset="0"/>
                <a:ea typeface="ＭＳ Ｐゴシック"/>
                <a:cs typeface="ＭＳ Ｐゴシック"/>
              </a:rPr>
              <a:t>I dette identitetsarbeidet får vi </a:t>
            </a:r>
            <a:r>
              <a:rPr lang="nb-NO" sz="2000" i="1" smtClean="0">
                <a:latin typeface="Verdana" pitchFamily="34" charset="0"/>
                <a:ea typeface="ＭＳ Ｐゴシック"/>
                <a:cs typeface="ＭＳ Ｐゴシック"/>
              </a:rPr>
              <a:t>hjelp</a:t>
            </a:r>
            <a:r>
              <a:rPr lang="nb-NO" sz="2000" smtClean="0">
                <a:latin typeface="Verdana" pitchFamily="34" charset="0"/>
                <a:ea typeface="ＭＳ Ｐゴシック"/>
                <a:cs typeface="ＭＳ Ｐゴシック"/>
              </a:rPr>
              <a:t> via konsum. Vi kjøper oss identitet! </a:t>
            </a:r>
          </a:p>
          <a:p>
            <a:pPr lvl="1"/>
            <a:r>
              <a:rPr lang="nb-NO" sz="1400" smtClean="0">
                <a:latin typeface="Verdana" pitchFamily="34" charset="0"/>
                <a:ea typeface="ＭＳ Ｐゴシック"/>
              </a:rPr>
              <a:t>En livsstil er derfor noe man i større grad kjøper, enn noe som blir gitt oss fra forrige generasjon. </a:t>
            </a:r>
          </a:p>
          <a:p>
            <a:pPr lvl="1"/>
            <a:r>
              <a:rPr lang="nb-NO" sz="1400" smtClean="0">
                <a:latin typeface="Verdana" pitchFamily="34" charset="0"/>
                <a:ea typeface="ＭＳ Ｐゴシック"/>
              </a:rPr>
              <a:t>Konsum blir derfor for mange en kontinuerlig del av arbeidet med å </a:t>
            </a:r>
            <a:r>
              <a:rPr lang="nb-NO" sz="1400" i="1" smtClean="0">
                <a:latin typeface="Verdana" pitchFamily="34" charset="0"/>
                <a:ea typeface="ＭＳ Ｐゴシック"/>
              </a:rPr>
              <a:t>skape</a:t>
            </a:r>
            <a:r>
              <a:rPr lang="nb-NO" sz="1400" smtClean="0">
                <a:latin typeface="Verdana" pitchFamily="34" charset="0"/>
                <a:ea typeface="ＭＳ Ｐゴシック"/>
              </a:rPr>
              <a:t> sin egen identitet.</a:t>
            </a:r>
          </a:p>
          <a:p>
            <a:pPr lvl="1"/>
            <a:r>
              <a:rPr lang="nb-NO" sz="1400" smtClean="0">
                <a:latin typeface="Verdana" pitchFamily="34" charset="0"/>
                <a:ea typeface="ＭＳ Ｐゴシック"/>
              </a:rPr>
              <a:t>Identitet er derfor i denne sammenhengen ikke noe i seg selv som er en fast størrelse, men noe som hele tiden er i forandring. </a:t>
            </a:r>
          </a:p>
        </p:txBody>
      </p:sp>
      <p:sp>
        <p:nvSpPr>
          <p:cNvPr id="53251" name="Plassholder for innhold 2"/>
          <p:cNvSpPr txBox="1">
            <a:spLocks/>
          </p:cNvSpPr>
          <p:nvPr/>
        </p:nvSpPr>
        <p:spPr bwMode="auto">
          <a:xfrm>
            <a:off x="5786438" y="200025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D483F"/>
              </a:buClr>
              <a:buFontTx/>
              <a:buChar char="•"/>
            </a:pPr>
            <a:endParaRPr lang="en-US" sz="1400">
              <a:latin typeface="Tahoma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D483F"/>
              </a:buClr>
              <a:buFontTx/>
              <a:buChar char="•"/>
            </a:pPr>
            <a:r>
              <a:rPr lang="en-US" sz="160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Religion er på hell?</a:t>
            </a:r>
          </a:p>
          <a:p>
            <a:pPr marL="342900" indent="-342900">
              <a:spcBef>
                <a:spcPct val="20000"/>
              </a:spcBef>
              <a:buClr>
                <a:srgbClr val="FD483F"/>
              </a:buClr>
              <a:buFontTx/>
              <a:buChar char="•"/>
            </a:pPr>
            <a:endParaRPr lang="nb-NO" sz="1600">
              <a:solidFill>
                <a:srgbClr val="FF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D483F"/>
              </a:buClr>
              <a:buFontTx/>
              <a:buChar char="•"/>
            </a:pPr>
            <a:r>
              <a:rPr lang="nb-NO" sz="1600">
                <a:solidFill>
                  <a:srgbClr val="FF0000"/>
                </a:solidFill>
                <a:latin typeface="Verdana" pitchFamily="34" charset="0"/>
                <a:ea typeface="ＭＳ Ｐゴシック"/>
                <a:cs typeface="ＭＳ Ｐゴシック"/>
              </a:rPr>
              <a:t>Forbruk gir menneske ny mening</a:t>
            </a:r>
          </a:p>
          <a:p>
            <a:pPr marL="342900" indent="-342900">
              <a:spcBef>
                <a:spcPct val="20000"/>
              </a:spcBef>
              <a:buClr>
                <a:srgbClr val="FD483F"/>
              </a:buClr>
              <a:buFontTx/>
              <a:buChar char="•"/>
            </a:pPr>
            <a:endParaRPr lang="nb-NO" sz="140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3252" name="Bilde 4" descr="shopp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7861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Bilde 5" descr="KICK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62038" y="730250"/>
            <a:ext cx="7305675" cy="1143000"/>
          </a:xfrm>
        </p:spPr>
        <p:txBody>
          <a:bodyPr/>
          <a:lstStyle/>
          <a:p>
            <a:pPr>
              <a:defRPr/>
            </a:pPr>
            <a:r>
              <a:rPr lang="nb-NO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Media / populærkulturen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40962" name="Plassholder for innhold 2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 bwMode="auto">
          <a:xfrm>
            <a:off x="434975" y="2143125"/>
            <a:ext cx="5080000" cy="3478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 sz="2400" smtClean="0">
                <a:solidFill>
                  <a:srgbClr val="7F7F7F"/>
                </a:solidFill>
                <a:latin typeface="Verdana" pitchFamily="34" charset="0"/>
                <a:ea typeface="ＭＳ Ｐゴシック"/>
                <a:cs typeface="ＭＳ Ｐゴシック"/>
              </a:rPr>
              <a:t>Media og populærkultur blir det nye skattekammer for postmoderne identitetskonstruksjon</a:t>
            </a:r>
            <a:endParaRPr lang="en-US" sz="2400" smtClean="0">
              <a:solidFill>
                <a:srgbClr val="7F7F7F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0963" name="Bilde 4" descr="skatten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3929063"/>
            <a:ext cx="19256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Bilde 5" descr="janthoma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2281238"/>
            <a:ext cx="20716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Bilde 5" descr="KICK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5137-7C1F-244D-800B-1B01ACAB005D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Hvordan vet jeg at jeg lykkes?</a:t>
            </a:r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298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 bwMode="auto">
          <a:xfrm>
            <a:off x="1042988" y="1773238"/>
            <a:ext cx="4295775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Vi blir selvopptatte og mangler ideer som er større en oss selv?</a:t>
            </a:r>
          </a:p>
          <a:p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Vi trer ikke lenger frem som individer med forskjellig typer meninger. Det å ha sterke meninger kan i dag være tabu.</a:t>
            </a:r>
          </a:p>
          <a:p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Spørsmål om politikk, religion, liv &amp; død osv. erstattes av spørsmål om livsstil, individualisme og privatsfærens banaliteter</a:t>
            </a:r>
          </a:p>
        </p:txBody>
      </p:sp>
      <p:pic>
        <p:nvPicPr>
          <p:cNvPr id="55299" name="Bilde 4" descr="lovemysel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928813"/>
            <a:ext cx="26114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Bilde 4" descr="KICK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Hvordan blir jeg vellykket?</a:t>
            </a:r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6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 bwMode="auto">
          <a:xfrm>
            <a:off x="990600" y="1671638"/>
            <a:ext cx="4510088" cy="297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2000" smtClean="0">
                <a:latin typeface="Verdana" pitchFamily="34" charset="0"/>
                <a:ea typeface="ＭＳ Ｐゴシック"/>
                <a:cs typeface="ＭＳ Ｐゴシック"/>
              </a:rPr>
              <a:t>Svaret på om jeg lykkes med mitt liv søkes i populærkulturens symbolske univers.</a:t>
            </a:r>
          </a:p>
          <a:p>
            <a:r>
              <a:rPr lang="nb-NO" sz="2000" smtClean="0">
                <a:latin typeface="Verdana" pitchFamily="34" charset="0"/>
                <a:ea typeface="ＭＳ Ｐゴシック"/>
                <a:cs typeface="ＭＳ Ｐゴシック"/>
              </a:rPr>
              <a:t>Spørsmålet er hva som symboliserer at jeg er bra nok, mer en om jeg faktisk selv opplever at jeg er bra nok.</a:t>
            </a:r>
          </a:p>
          <a:p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7347" name="Bilde 5" descr="paradi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000250"/>
            <a:ext cx="32464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kstSylinder 6"/>
          <p:cNvSpPr txBox="1">
            <a:spLocks noChangeArrowheads="1"/>
          </p:cNvSpPr>
          <p:nvPr/>
        </p:nvSpPr>
        <p:spPr bwMode="auto">
          <a:xfrm>
            <a:off x="5500688" y="4143375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«Paradise»-Niklas antyder at han og Tine gjorde mer enn å bare kysse i første episode av «Paradise Hotel»... </a:t>
            </a:r>
          </a:p>
        </p:txBody>
      </p:sp>
      <p:pic>
        <p:nvPicPr>
          <p:cNvPr id="57349" name="Bilde 6" descr="KICK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2553229" y="4509120"/>
            <a:ext cx="366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hlinkClick r:id="rId2"/>
              </a:rPr>
              <a:t>http://youtu.be/</a:t>
            </a:r>
            <a:r>
              <a:rPr lang="nb-NO" dirty="0" smtClean="0">
                <a:hlinkClick r:id="rId2"/>
              </a:rPr>
              <a:t>zDZFcDGpL4U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8" name="Picture 7" descr="sir-ken-robinson-changing-paradigms-495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3928988" cy="31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5867400" y="2276475"/>
            <a:ext cx="2967038" cy="2159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j-cs"/>
              </a:rPr>
              <a:t>Hvem er dagens unge?</a:t>
            </a:r>
            <a:r>
              <a:rPr lang="nb-NO">
                <a:latin typeface="Verdana" charset="0"/>
                <a:cs typeface="+mj-cs"/>
              </a:rPr>
              <a:t/>
            </a:r>
            <a:br>
              <a:rPr lang="nb-NO">
                <a:latin typeface="Verdana" charset="0"/>
                <a:cs typeface="+mj-cs"/>
              </a:rPr>
            </a:br>
            <a:r>
              <a:rPr lang="nb-NO" sz="1400" b="1">
                <a:latin typeface="Courier New" charset="0"/>
                <a:cs typeface="+mj-cs"/>
              </a:rPr>
              <a:t/>
            </a:r>
            <a:br>
              <a:rPr lang="nb-NO" sz="1400" b="1">
                <a:latin typeface="Courier New" charset="0"/>
                <a:cs typeface="+mj-cs"/>
              </a:rPr>
            </a:br>
            <a:r>
              <a:rPr lang="nb-NO" sz="1400" b="1">
                <a:latin typeface="Courier New" charset="0"/>
                <a:cs typeface="+mj-cs"/>
              </a:rPr>
              <a:t> “Curlingforeldre gjør alt for å koste rent foran sine barn slik at de raskt, lett og smertefritt skal ta seg fram i livet. Men prisen er høy: Vi får foreldre som ikke klarer å sette grenser og barn som verken viser respekt for voksne eller andre barn.”</a:t>
            </a:r>
            <a:endParaRPr lang="en-US" sz="1400" b="1">
              <a:latin typeface="Courier New" charset="0"/>
              <a:cs typeface="+mj-cs"/>
            </a:endParaRPr>
          </a:p>
        </p:txBody>
      </p:sp>
      <p:pic>
        <p:nvPicPr>
          <p:cNvPr id="59394" name="Plassholder for innhold 7" descr="servicebarnx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2275" y="692150"/>
            <a:ext cx="3284538" cy="2979738"/>
          </a:xfrm>
          <a:noFill/>
          <a:ln>
            <a:miter lim="800000"/>
            <a:headEnd/>
            <a:tailEnd/>
          </a:ln>
        </p:spPr>
      </p:pic>
      <p:sp>
        <p:nvSpPr>
          <p:cNvPr id="22531" name="TekstSylinder 4"/>
          <p:cNvSpPr txBox="1">
            <a:spLocks noChangeArrowheads="1"/>
          </p:cNvSpPr>
          <p:nvPr/>
        </p:nvSpPr>
        <p:spPr bwMode="auto">
          <a:xfrm>
            <a:off x="1259632" y="3716338"/>
            <a:ext cx="4032448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Servicebarn/unge?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3600" b="1" dirty="0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Selvkontroll?</a:t>
            </a:r>
          </a:p>
        </p:txBody>
      </p:sp>
      <p:pic>
        <p:nvPicPr>
          <p:cNvPr id="59396" name="Bilde 4" descr="KICK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>
                <a:latin typeface="Verdana" charset="0"/>
              </a:rPr>
              <a:t>Nyliberalisme og konsumerisme</a:t>
            </a:r>
          </a:p>
        </p:txBody>
      </p:sp>
      <p:sp>
        <p:nvSpPr>
          <p:cNvPr id="1024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90600" y="1671638"/>
            <a:ext cx="4302125" cy="3949700"/>
          </a:xfrm>
        </p:spPr>
        <p:txBody>
          <a:bodyPr/>
          <a:lstStyle/>
          <a:p>
            <a:r>
              <a:rPr lang="nb-NO" sz="2000" dirty="0">
                <a:latin typeface="Verdana" charset="0"/>
              </a:rPr>
              <a:t>Presset på det kollektive subjektet øker</a:t>
            </a:r>
          </a:p>
          <a:p>
            <a:r>
              <a:rPr lang="nb-NO" sz="2000" dirty="0">
                <a:latin typeface="Verdana" charset="0"/>
              </a:rPr>
              <a:t>Nyliberalismen er rotfestet i begjæret</a:t>
            </a:r>
          </a:p>
          <a:p>
            <a:r>
              <a:rPr lang="nb-NO" sz="2000" dirty="0">
                <a:latin typeface="Verdana" charset="0"/>
              </a:rPr>
              <a:t>Problemet med identitet og belastningen med å skulle være selvfundert (å finne seg selv i seg selv</a:t>
            </a:r>
            <a:r>
              <a:rPr lang="nb-NO" sz="2000" dirty="0" smtClean="0">
                <a:latin typeface="Verdana" charset="0"/>
              </a:rPr>
              <a:t>) kan føre til </a:t>
            </a:r>
            <a:r>
              <a:rPr lang="nb-NO" sz="2000" i="1" dirty="0" smtClean="0">
                <a:latin typeface="Verdana" charset="0"/>
              </a:rPr>
              <a:t>identitetshavari</a:t>
            </a:r>
            <a:r>
              <a:rPr lang="nb-NO" sz="2000" dirty="0" smtClean="0">
                <a:latin typeface="Verdana" charset="0"/>
              </a:rPr>
              <a:t> og lav selvfølelse</a:t>
            </a:r>
            <a:endParaRPr lang="nb-NO" sz="2000" dirty="0">
              <a:latin typeface="Verdana" charset="0"/>
            </a:endParaRPr>
          </a:p>
          <a:p>
            <a:pPr marL="400050" lvl="1" indent="0">
              <a:buNone/>
            </a:pPr>
            <a:r>
              <a:rPr lang="nb-NO" sz="1200" dirty="0" smtClean="0">
                <a:latin typeface="Verdana" charset="0"/>
              </a:rPr>
              <a:t>(</a:t>
            </a:r>
            <a:r>
              <a:rPr lang="nb-NO" sz="1200" dirty="0" err="1" smtClean="0">
                <a:latin typeface="Verdana" charset="0"/>
              </a:rPr>
              <a:t>Ibid,Madsen</a:t>
            </a:r>
            <a:r>
              <a:rPr lang="nb-NO" sz="1200" dirty="0" smtClean="0">
                <a:latin typeface="Verdana" charset="0"/>
              </a:rPr>
              <a:t> 2011 og 2010).</a:t>
            </a:r>
            <a:endParaRPr lang="nb-NO" sz="1200" dirty="0">
              <a:latin typeface="Verdana" charset="0"/>
            </a:endParaRPr>
          </a:p>
          <a:p>
            <a:endParaRPr lang="nb-NO" sz="2000" dirty="0">
              <a:latin typeface="Verdana" charset="0"/>
            </a:endParaRPr>
          </a:p>
        </p:txBody>
      </p:sp>
      <p:pic>
        <p:nvPicPr>
          <p:cNvPr id="10243" name="Picture 1" descr="Clothes-Bran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088157" cy="1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ykkepill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987" y="3125984"/>
            <a:ext cx="2019548" cy="20195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>
                <a:latin typeface="Verdana" charset="0"/>
              </a:rPr>
              <a:t>Depresjon som senmodernitetens arketypiske lidelse</a:t>
            </a:r>
          </a:p>
        </p:txBody>
      </p:sp>
      <p:sp>
        <p:nvSpPr>
          <p:cNvPr id="460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Verdana" charset="0"/>
              </a:rPr>
              <a:t>I det </a:t>
            </a:r>
            <a:r>
              <a:rPr lang="nb-NO" sz="2000" dirty="0" err="1">
                <a:latin typeface="Verdana" charset="0"/>
              </a:rPr>
              <a:t>avtradisjonaliserte</a:t>
            </a:r>
            <a:r>
              <a:rPr lang="nb-NO" sz="2000" dirty="0">
                <a:latin typeface="Verdana" charset="0"/>
              </a:rPr>
              <a:t>/</a:t>
            </a:r>
            <a:r>
              <a:rPr lang="nb-NO" sz="2000" dirty="0" err="1">
                <a:latin typeface="Verdana" charset="0"/>
              </a:rPr>
              <a:t>autoiritetsfrie</a:t>
            </a:r>
            <a:r>
              <a:rPr lang="nb-NO" sz="2000" dirty="0">
                <a:latin typeface="Verdana" charset="0"/>
              </a:rPr>
              <a:t> samfunnet blir individet den fremste og eneste autoriteten man lytter til.</a:t>
            </a:r>
          </a:p>
          <a:p>
            <a:r>
              <a:rPr lang="nb-NO" sz="2000" dirty="0">
                <a:latin typeface="Verdana" charset="0"/>
              </a:rPr>
              <a:t>Lykkes du innenfor denne friheten er det fint, mislykkes du har du ingen andre å skylde på enn deg selv</a:t>
            </a:r>
          </a:p>
          <a:p>
            <a:r>
              <a:rPr lang="nb-NO" sz="2000" dirty="0">
                <a:latin typeface="Verdana" charset="0"/>
              </a:rPr>
              <a:t>Det postmoderne subjekt kjennetegnes av en ekstrem omnipotens når det lykkes og en fullstendig impotens når det mislykkes (Madsen 2011)</a:t>
            </a:r>
            <a:r>
              <a:rPr lang="nb-NO" sz="2000" dirty="0" smtClean="0">
                <a:latin typeface="Verdana" charset="0"/>
              </a:rPr>
              <a:t>.</a:t>
            </a:r>
          </a:p>
          <a:p>
            <a:r>
              <a:rPr lang="nb-NO" sz="2000" dirty="0">
                <a:latin typeface="Verdana" charset="0"/>
              </a:rPr>
              <a:t>Markedsføring av egoisme gjennom markedet</a:t>
            </a:r>
          </a:p>
          <a:p>
            <a:endParaRPr lang="nb-NO" sz="2000" dirty="0">
              <a:latin typeface="Verdana" charset="0"/>
            </a:endParaRPr>
          </a:p>
          <a:p>
            <a:endParaRPr lang="nb-NO" sz="2000" dirty="0">
              <a:latin typeface="Verdana" charset="0"/>
            </a:endParaRPr>
          </a:p>
        </p:txBody>
      </p:sp>
      <p:pic>
        <p:nvPicPr>
          <p:cNvPr id="46083" name="Picture 4" descr="paradise_hotell_orgi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4614863"/>
            <a:ext cx="9144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23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>
                <a:latin typeface="Verdana" charset="0"/>
              </a:rPr>
              <a:t>Depresjon som senmodernitetens arketypiske lidelse</a:t>
            </a:r>
          </a:p>
        </p:txBody>
      </p:sp>
      <p:sp>
        <p:nvSpPr>
          <p:cNvPr id="47106" name="Content Placeholder 2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990600" y="1671638"/>
            <a:ext cx="4949825" cy="3949700"/>
          </a:xfrm>
        </p:spPr>
        <p:txBody>
          <a:bodyPr/>
          <a:lstStyle/>
          <a:p>
            <a:r>
              <a:rPr lang="nb-NO" sz="2400" i="1" dirty="0">
                <a:latin typeface="Verdana" charset="0"/>
              </a:rPr>
              <a:t>Vi må bruke oss selv for å bli oss selv</a:t>
            </a:r>
          </a:p>
          <a:p>
            <a:r>
              <a:rPr lang="nb-NO" sz="2000" dirty="0">
                <a:latin typeface="Verdana" charset="0"/>
              </a:rPr>
              <a:t>Depresjon oppstår mellom påbudet om selvrealisering og identitetshavariet i </a:t>
            </a:r>
            <a:r>
              <a:rPr lang="nb-NO" sz="2000" dirty="0" smtClean="0">
                <a:latin typeface="Verdana" charset="0"/>
              </a:rPr>
              <a:t>og </a:t>
            </a:r>
            <a:r>
              <a:rPr lang="nb-NO" sz="2000" dirty="0">
                <a:latin typeface="Verdana" charset="0"/>
              </a:rPr>
              <a:t>måtte dra seg selv opp etter håret (</a:t>
            </a:r>
            <a:r>
              <a:rPr lang="nb-NO" sz="2000" dirty="0" err="1">
                <a:latin typeface="Verdana" charset="0"/>
              </a:rPr>
              <a:t>Ibid</a:t>
            </a:r>
            <a:r>
              <a:rPr lang="nb-NO" sz="2000" dirty="0">
                <a:latin typeface="Verdana" charset="0"/>
              </a:rPr>
              <a:t>).</a:t>
            </a:r>
          </a:p>
          <a:p>
            <a:r>
              <a:rPr lang="nb-NO" sz="2000" dirty="0">
                <a:latin typeface="Verdana" charset="0"/>
              </a:rPr>
              <a:t>Vi kan ikke bruke oss selv for å bli oss selv (</a:t>
            </a:r>
            <a:r>
              <a:rPr lang="nb-NO" sz="2000" dirty="0" err="1">
                <a:latin typeface="Verdana" charset="0"/>
              </a:rPr>
              <a:t>Dufour</a:t>
            </a:r>
            <a:r>
              <a:rPr lang="nb-NO" sz="2000" dirty="0">
                <a:latin typeface="Verdana" charset="0"/>
              </a:rPr>
              <a:t>).</a:t>
            </a:r>
          </a:p>
          <a:p>
            <a:r>
              <a:rPr lang="nb-NO" sz="2000" dirty="0">
                <a:latin typeface="Verdana" charset="0"/>
              </a:rPr>
              <a:t>Depresjon er derfor ingen sykdom men en tilstand frembrakt av et totalitært samfunnssystem som </a:t>
            </a:r>
            <a:r>
              <a:rPr lang="nb-NO" sz="2000" dirty="0" smtClean="0">
                <a:latin typeface="Verdana" charset="0"/>
              </a:rPr>
              <a:t>sammenstiller egoisme med frihet og originalitet.</a:t>
            </a:r>
            <a:endParaRPr lang="nb-NO" sz="2000" dirty="0">
              <a:latin typeface="Verdana" charset="0"/>
            </a:endParaRPr>
          </a:p>
        </p:txBody>
      </p:sp>
      <p:pic>
        <p:nvPicPr>
          <p:cNvPr id="47107" name="Content Placeholder 4" descr="depresjo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7763" y="1671638"/>
            <a:ext cx="2406650" cy="25368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6BF-B48B-D64E-B8C3-CC817B0FDCC0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Verdana" charset="0"/>
              </a:rPr>
              <a:t>Det terapeutiske samfunn og begjærsøkonomien.</a:t>
            </a: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>
                <a:latin typeface="Verdana" charset="0"/>
              </a:rPr>
              <a:t>Markedsføring av egoisme gjennom markedet</a:t>
            </a:r>
          </a:p>
          <a:p>
            <a:r>
              <a:rPr lang="nb-NO" sz="2400">
                <a:latin typeface="Verdana" charset="0"/>
              </a:rPr>
              <a:t>Markedsføring av individualisme gjennom terapi</a:t>
            </a:r>
          </a:p>
          <a:p>
            <a:pPr lvl="1"/>
            <a:r>
              <a:rPr lang="nb-NO" sz="2000">
                <a:latin typeface="Verdana" charset="0"/>
              </a:rPr>
              <a:t>Terapien sender individet tilbake som forbedret konsument i søken etter ny identitet og mening</a:t>
            </a:r>
          </a:p>
        </p:txBody>
      </p:sp>
      <p:pic>
        <p:nvPicPr>
          <p:cNvPr id="48131" name="Content Placeholder 4" descr="terapeutisk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6BF-B48B-D64E-B8C3-CC817B0FDCC0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209550"/>
            <a:ext cx="8229600" cy="1143000"/>
          </a:xfrm>
        </p:spPr>
        <p:txBody>
          <a:bodyPr/>
          <a:lstStyle/>
          <a:p>
            <a:r>
              <a:rPr lang="nb-NO" sz="3200" dirty="0" smtClean="0">
                <a:ea typeface="ＭＳ Ｐゴシック"/>
                <a:cs typeface="ＭＳ Ｐゴシック"/>
              </a:rPr>
              <a:t>Hvordan vi som voksne best mulig ruster barn til livet</a:t>
            </a:r>
            <a:endParaRPr lang="nb-NO" sz="3200" dirty="0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93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792288"/>
            <a:ext cx="6416675" cy="3635375"/>
          </a:xfrm>
          <a:prstGeom prst="rect">
            <a:avLst/>
          </a:prstGeom>
        </p:spPr>
        <p:txBody>
          <a:bodyPr/>
          <a:lstStyle/>
          <a:p>
            <a:pPr marL="514350" indent="-457200">
              <a:lnSpc>
                <a:spcPct val="80000"/>
              </a:lnSpc>
              <a:defRPr/>
            </a:pPr>
            <a:r>
              <a:rPr lang="nb-NO" sz="2800" dirty="0" smtClean="0">
                <a:latin typeface="Verdana" charset="0"/>
              </a:rPr>
              <a:t>En ny selvdannelse i en ambivalent verden?</a:t>
            </a:r>
            <a:br>
              <a:rPr lang="nb-NO" sz="2800" dirty="0" smtClean="0">
                <a:latin typeface="Verdana" charset="0"/>
              </a:rPr>
            </a:br>
            <a:endParaRPr lang="nb-NO" sz="2800" dirty="0" smtClean="0">
              <a:latin typeface="Verdana" charset="0"/>
            </a:endParaRPr>
          </a:p>
          <a:p>
            <a:pPr marL="914400" lvl="1" indent="-457200">
              <a:lnSpc>
                <a:spcPct val="80000"/>
              </a:lnSpc>
              <a:defRPr/>
            </a:pPr>
            <a:r>
              <a:rPr lang="en-US" sz="2400" dirty="0" smtClean="0">
                <a:latin typeface="Verdana" charset="0"/>
                <a:cs typeface="+mn-cs"/>
              </a:rPr>
              <a:t>N</a:t>
            </a:r>
            <a:r>
              <a:rPr lang="nb-NO" sz="2400" dirty="0" err="1" smtClean="0">
                <a:latin typeface="Verdana" charset="0"/>
                <a:cs typeface="+mn-cs"/>
              </a:rPr>
              <a:t>ye</a:t>
            </a:r>
            <a:r>
              <a:rPr lang="nb-NO" sz="2400" dirty="0" smtClean="0">
                <a:latin typeface="Verdana" charset="0"/>
                <a:cs typeface="+mn-cs"/>
              </a:rPr>
              <a:t> fellesskap?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nb-NO" sz="2400" dirty="0" smtClean="0">
                <a:latin typeface="Verdana" charset="0"/>
                <a:cs typeface="+mn-cs"/>
              </a:rPr>
              <a:t>Identitet og forbruk?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en-US" sz="2400" dirty="0" smtClean="0">
                <a:latin typeface="Verdana" charset="0"/>
                <a:cs typeface="+mn-cs"/>
              </a:rPr>
              <a:t>N</a:t>
            </a:r>
            <a:r>
              <a:rPr lang="nb-NO" sz="2400" dirty="0" err="1" smtClean="0">
                <a:latin typeface="Verdana" charset="0"/>
                <a:cs typeface="+mn-cs"/>
              </a:rPr>
              <a:t>ye</a:t>
            </a:r>
            <a:r>
              <a:rPr lang="nb-NO" sz="2400" dirty="0" smtClean="0">
                <a:latin typeface="Verdana" charset="0"/>
                <a:cs typeface="+mn-cs"/>
              </a:rPr>
              <a:t> klasseskiller og maktstrukturer?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en-US" sz="2400" dirty="0" smtClean="0">
                <a:latin typeface="Verdana" charset="0"/>
                <a:cs typeface="+mn-cs"/>
              </a:rPr>
              <a:t>P</a:t>
            </a:r>
            <a:r>
              <a:rPr lang="nb-NO" sz="2400" dirty="0" err="1" smtClean="0">
                <a:latin typeface="Verdana" charset="0"/>
                <a:cs typeface="+mn-cs"/>
              </a:rPr>
              <a:t>rivat</a:t>
            </a:r>
            <a:r>
              <a:rPr lang="nb-NO" sz="2400" dirty="0" smtClean="0">
                <a:latin typeface="Verdana" charset="0"/>
                <a:cs typeface="+mn-cs"/>
              </a:rPr>
              <a:t> versus offentlig?</a:t>
            </a:r>
          </a:p>
          <a:p>
            <a:pPr marL="914400" lvl="1" indent="-457200">
              <a:lnSpc>
                <a:spcPct val="80000"/>
              </a:lnSpc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457200" lvl="1" indent="0">
              <a:lnSpc>
                <a:spcPct val="80000"/>
              </a:lnSpc>
              <a:buFont typeface="Arial" charset="0"/>
              <a:buNone/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914400" lvl="1" indent="-457200">
              <a:lnSpc>
                <a:spcPct val="80000"/>
              </a:lnSpc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514350" indent="-457200">
              <a:lnSpc>
                <a:spcPct val="80000"/>
              </a:lnSpc>
              <a:defRPr/>
            </a:pPr>
            <a:endParaRPr lang="nb-NO" sz="2800" dirty="0" smtClean="0">
              <a:latin typeface="Verdana" charset="0"/>
            </a:endParaRPr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nb-NO" sz="2400" dirty="0" smtClean="0">
              <a:latin typeface="Verdana" charset="0"/>
            </a:endParaRPr>
          </a:p>
          <a:p>
            <a:pPr>
              <a:lnSpc>
                <a:spcPct val="80000"/>
              </a:lnSpc>
              <a:defRPr/>
            </a:pPr>
            <a:endParaRPr lang="nb-NO" sz="2400" dirty="0" smtClean="0">
              <a:latin typeface="Verdana" charset="0"/>
            </a:endParaRPr>
          </a:p>
          <a:p>
            <a:pPr lvl="1">
              <a:lnSpc>
                <a:spcPct val="80000"/>
              </a:lnSpc>
              <a:defRPr/>
            </a:pPr>
            <a:endParaRPr lang="nb-NO" sz="2000" dirty="0">
              <a:latin typeface="Verdana" charset="0"/>
              <a:cs typeface="+mn-cs"/>
            </a:endParaRPr>
          </a:p>
        </p:txBody>
      </p:sp>
      <p:pic>
        <p:nvPicPr>
          <p:cNvPr id="71683" name="Bilde 4" descr="KICK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5137-7C1F-244D-800B-1B01ACAB005D}" type="slidenum">
              <a:rPr lang="nb-NO" smtClean="0"/>
              <a:pPr/>
              <a:t>26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 rot="2022374">
            <a:off x="5097792" y="3524105"/>
            <a:ext cx="4084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Hvordan kan skolen innvie</a:t>
            </a:r>
          </a:p>
          <a:p>
            <a:r>
              <a:rPr lang="nb-NO" sz="2400" b="1" dirty="0" smtClean="0">
                <a:solidFill>
                  <a:srgbClr val="FF0000"/>
                </a:solidFill>
              </a:rPr>
              <a:t>Elever til en yrkesidentitet</a:t>
            </a:r>
            <a:endParaRPr lang="nb-N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5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209550"/>
            <a:ext cx="8229600" cy="1143000"/>
          </a:xfrm>
        </p:spPr>
        <p:txBody>
          <a:bodyPr/>
          <a:lstStyle/>
          <a:p>
            <a:r>
              <a:rPr lang="nb-NO" sz="3200" dirty="0" smtClean="0">
                <a:ea typeface="ＭＳ Ｐゴシック"/>
                <a:cs typeface="ＭＳ Ｐゴシック"/>
              </a:rPr>
              <a:t>Hvilke forbilder har vi i dag</a:t>
            </a:r>
            <a:endParaRPr lang="nb-NO" sz="3200" dirty="0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93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792288"/>
            <a:ext cx="6416675" cy="3635375"/>
          </a:xfrm>
          <a:prstGeom prst="rect">
            <a:avLst/>
          </a:prstGeom>
        </p:spPr>
        <p:txBody>
          <a:bodyPr/>
          <a:lstStyle/>
          <a:p>
            <a:pPr marL="914400" lvl="1" indent="-457200">
              <a:lnSpc>
                <a:spcPct val="80000"/>
              </a:lnSpc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457200" lvl="1" indent="0">
              <a:lnSpc>
                <a:spcPct val="80000"/>
              </a:lnSpc>
              <a:buFont typeface="Arial" charset="0"/>
              <a:buNone/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914400" lvl="1" indent="-457200">
              <a:lnSpc>
                <a:spcPct val="80000"/>
              </a:lnSpc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514350" indent="-457200">
              <a:lnSpc>
                <a:spcPct val="80000"/>
              </a:lnSpc>
              <a:defRPr/>
            </a:pPr>
            <a:endParaRPr lang="nb-NO" sz="2800" dirty="0" smtClean="0">
              <a:latin typeface="Verdana" charset="0"/>
            </a:endParaRPr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nb-NO" sz="2400" dirty="0" smtClean="0">
              <a:latin typeface="Verdana" charset="0"/>
            </a:endParaRPr>
          </a:p>
          <a:p>
            <a:pPr>
              <a:lnSpc>
                <a:spcPct val="80000"/>
              </a:lnSpc>
              <a:defRPr/>
            </a:pPr>
            <a:endParaRPr lang="nb-NO" sz="2400" dirty="0" smtClean="0">
              <a:latin typeface="Verdana" charset="0"/>
            </a:endParaRPr>
          </a:p>
          <a:p>
            <a:pPr lvl="1">
              <a:lnSpc>
                <a:spcPct val="80000"/>
              </a:lnSpc>
              <a:defRPr/>
            </a:pPr>
            <a:endParaRPr lang="nb-NO" sz="2000" dirty="0">
              <a:latin typeface="Verdana" charset="0"/>
              <a:cs typeface="+mn-cs"/>
            </a:endParaRPr>
          </a:p>
        </p:txBody>
      </p:sp>
      <p:pic>
        <p:nvPicPr>
          <p:cNvPr id="71683" name="Bilde 4" descr="KICK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5137-7C1F-244D-800B-1B01ACAB005D}" type="slidenum">
              <a:rPr lang="nb-NO" smtClean="0"/>
              <a:pPr/>
              <a:t>27</a:t>
            </a:fld>
            <a:endParaRPr lang="nb-NO"/>
          </a:p>
        </p:txBody>
      </p:sp>
      <p:pic>
        <p:nvPicPr>
          <p:cNvPr id="5" name="Picture 4" descr="snekker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36" y="3789040"/>
            <a:ext cx="3347864" cy="1882319"/>
          </a:xfrm>
          <a:prstGeom prst="rect">
            <a:avLst/>
          </a:prstGeom>
        </p:spPr>
      </p:pic>
      <p:pic>
        <p:nvPicPr>
          <p:cNvPr id="6" name="Picture 5" descr="kjend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665" y="1484784"/>
            <a:ext cx="2886981" cy="1621151"/>
          </a:xfrm>
          <a:prstGeom prst="rect">
            <a:avLst/>
          </a:prstGeom>
        </p:spPr>
      </p:pic>
      <p:pic>
        <p:nvPicPr>
          <p:cNvPr id="7" name="Picture 6" descr="kjendis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573016"/>
            <a:ext cx="1787252" cy="2232428"/>
          </a:xfrm>
          <a:prstGeom prst="rect">
            <a:avLst/>
          </a:prstGeom>
        </p:spPr>
      </p:pic>
      <p:pic>
        <p:nvPicPr>
          <p:cNvPr id="4" name="Picture 3" descr="28.000 ansatte er stolte av Posten.jpg (applicationform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59278"/>
            <a:ext cx="3186429" cy="1659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3237640"/>
            <a:ext cx="500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Drømmen om å bli kjendis versus en god jobb?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525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ea typeface="ＭＳ Ｐゴシック"/>
                <a:cs typeface="ＭＳ Ｐゴシック"/>
              </a:rPr>
              <a:t>Dannelse?</a:t>
            </a: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285875"/>
            <a:ext cx="80010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2400" dirty="0" smtClean="0">
                <a:ea typeface="ＭＳ Ｐゴシック"/>
                <a:cs typeface="ＭＳ Ｐゴシック"/>
              </a:rPr>
              <a:t>For å unngå et dannelsesideal som kun er et restaurasjonsprosjekt for den akademiske middelklassens smak må vi problematisere dagens danningsdiskurser. </a:t>
            </a:r>
            <a:br>
              <a:rPr lang="nb-NO" sz="2400" dirty="0" smtClean="0">
                <a:ea typeface="ＭＳ Ｐゴシック"/>
                <a:cs typeface="ＭＳ Ｐゴシック"/>
              </a:rPr>
            </a:br>
            <a:endParaRPr lang="nb-NO" sz="2400" dirty="0" smtClean="0">
              <a:ea typeface="ＭＳ Ｐゴシック"/>
              <a:cs typeface="ＭＳ Ｐゴシック"/>
            </a:endParaRPr>
          </a:p>
          <a:p>
            <a:r>
              <a:rPr lang="nb-NO" sz="2400" dirty="0" smtClean="0">
                <a:ea typeface="ＭＳ Ｐゴシック"/>
                <a:cs typeface="ＭＳ Ｐゴシック"/>
              </a:rPr>
              <a:t>Det er ved egen kraft å overskride seg selv i det sosiale. Altså alene å overskride sin egen verden og involvere seg med en større verden. Slik kan man gjøre erfaringer som er dannende (Hammershøj 2004)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01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tel 1"/>
          <p:cNvSpPr>
            <a:spLocks noGrp="1"/>
          </p:cNvSpPr>
          <p:nvPr>
            <p:ph type="title" idx="4294967295"/>
          </p:nvPr>
        </p:nvSpPr>
        <p:spPr>
          <a:xfrm>
            <a:off x="868363" y="714375"/>
            <a:ext cx="7620000" cy="1143000"/>
          </a:xfrm>
        </p:spPr>
        <p:txBody>
          <a:bodyPr/>
          <a:lstStyle/>
          <a:p>
            <a:r>
              <a:rPr lang="nb-NO" sz="3200" dirty="0" smtClean="0">
                <a:latin typeface="Verdana" pitchFamily="34" charset="0"/>
                <a:ea typeface="ＭＳ Ｐゴシック"/>
                <a:cs typeface="ＭＳ Ｐゴシック"/>
              </a:rPr>
              <a:t>Oppdragelse til det alminnelige?</a:t>
            </a:r>
          </a:p>
        </p:txBody>
      </p:sp>
      <p:sp>
        <p:nvSpPr>
          <p:cNvPr id="63490" name="Plassholder for innhold 2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 bwMode="auto">
          <a:xfrm>
            <a:off x="868363" y="2265363"/>
            <a:ext cx="4572000" cy="2978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Det individuelle versus det alminnelige</a:t>
            </a:r>
          </a:p>
          <a:p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Hva vil det si å være et helt </a:t>
            </a:r>
            <a:r>
              <a:rPr lang="nb-NO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ＭＳ Ｐゴシック"/>
                <a:cs typeface="ＭＳ Ｐゴシック"/>
              </a:rPr>
              <a:t>(alminnelig) </a:t>
            </a:r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menneske?</a:t>
            </a:r>
          </a:p>
          <a:p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Finnes det noe som er større enn en selv?</a:t>
            </a:r>
          </a:p>
          <a:p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Nye </a:t>
            </a:r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(arbeids)fellesskap</a:t>
            </a:r>
            <a:r>
              <a:rPr lang="nb-NO" sz="2000" dirty="0" smtClean="0">
                <a:latin typeface="Verdana" pitchFamily="34" charset="0"/>
                <a:ea typeface="ＭＳ Ｐゴシック"/>
                <a:cs typeface="ＭＳ Ｐゴシック"/>
              </a:rPr>
              <a:t>? </a:t>
            </a:r>
          </a:p>
        </p:txBody>
      </p:sp>
      <p:pic>
        <p:nvPicPr>
          <p:cNvPr id="63492" name="Bilde 6" descr="KICK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5137-7C1F-244D-800B-1B01ACAB005D}" type="slidenum">
              <a:rPr lang="nb-NO" smtClean="0"/>
              <a:pPr/>
              <a:t>29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258" y="2265363"/>
            <a:ext cx="2757806" cy="27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Forbilder &amp; modeller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554960" cy="3962400"/>
          </a:xfrm>
        </p:spPr>
        <p:txBody>
          <a:bodyPr/>
          <a:lstStyle/>
          <a:p>
            <a:r>
              <a:rPr lang="nb-NO" sz="2400" dirty="0" smtClean="0"/>
              <a:t>Vi må i større grad verdsette og tydeliggjøre verdien av praktisk kunnskap</a:t>
            </a:r>
          </a:p>
          <a:p>
            <a:r>
              <a:rPr lang="nb-NO" sz="2400" dirty="0" smtClean="0"/>
              <a:t>Vi må gjeninnsette unge menneskers mulighet til å identifisere seg med arbeidslivsfellesskapet </a:t>
            </a:r>
          </a:p>
          <a:p>
            <a:r>
              <a:rPr lang="nb-NO" sz="2400" dirty="0" smtClean="0"/>
              <a:t>Integrasjon av yrkesidentitet og personlig </a:t>
            </a:r>
            <a:r>
              <a:rPr lang="nb-NO" sz="2400" dirty="0" smtClean="0"/>
              <a:t>identitet</a:t>
            </a:r>
          </a:p>
          <a:p>
            <a:r>
              <a:rPr lang="nb-NO" sz="2400" dirty="0" smtClean="0"/>
              <a:t>Forebygge klasseskiller (teoretisk elite versus arbeiderklassens ”praktiske tjenester”)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6BF-B48B-D64E-B8C3-CC817B0FDCC0}" type="slidenum">
              <a:rPr lang="nb-NO" smtClean="0"/>
              <a:pPr/>
              <a:t>30</a:t>
            </a:fld>
            <a:endParaRPr lang="nb-NO"/>
          </a:p>
        </p:txBody>
      </p:sp>
      <p:pic>
        <p:nvPicPr>
          <p:cNvPr id="7" name="Picture 6" descr="støre-nedsi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744" y="1844824"/>
            <a:ext cx="2582694" cy="32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14" y="764704"/>
            <a:ext cx="8134672" cy="1143000"/>
          </a:xfrm>
        </p:spPr>
        <p:txBody>
          <a:bodyPr/>
          <a:lstStyle/>
          <a:p>
            <a:r>
              <a:rPr lang="nb-NO" sz="2800" b="1" dirty="0" smtClean="0"/>
              <a:t>Praktisk kunnskap versus teoretisk kunnskap?</a:t>
            </a:r>
            <a:endParaRPr lang="nb-NO" sz="2800" b="1" dirty="0"/>
          </a:p>
        </p:txBody>
      </p:sp>
      <p:pic>
        <p:nvPicPr>
          <p:cNvPr id="6" name="Content Placeholder 5" descr="brill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3968" y="2060848"/>
            <a:ext cx="3838168" cy="19008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7" name="Picture 6" descr="hellstrø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60848"/>
            <a:ext cx="3203848" cy="18055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23528" y="4293096"/>
            <a:ext cx="81346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Arail"/>
                <a:ea typeface="ＭＳ Ｐゴシック" pitchFamily="-108" charset="-128"/>
                <a:cs typeface="Arai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  <a:cs typeface="Arai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  <a:cs typeface="Arai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  <a:cs typeface="Arai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  <a:cs typeface="Arai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ail" charset="0"/>
                <a:ea typeface="ＭＳ Ｐゴシック" pitchFamily="-108" charset="-128"/>
              </a:defRPr>
            </a:lvl9pPr>
          </a:lstStyle>
          <a:p>
            <a:pPr algn="ctr"/>
            <a:r>
              <a:rPr lang="nb-NO" sz="2800" b="1" dirty="0" smtClean="0"/>
              <a:t>Hellstrøm versus Eia?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13500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2332"/>
            <a:ext cx="8001000" cy="404664"/>
          </a:xfrm>
        </p:spPr>
        <p:txBody>
          <a:bodyPr/>
          <a:lstStyle/>
          <a:p>
            <a:r>
              <a:rPr lang="nb-NO" sz="1600" dirty="0" smtClean="0">
                <a:latin typeface="Verdana" pitchFamily="34" charset="0"/>
                <a:ea typeface="ＭＳ Ｐゴシック"/>
                <a:cs typeface="ＭＳ Ｐゴシック"/>
              </a:rPr>
              <a:t>Kilder:</a:t>
            </a:r>
          </a:p>
        </p:txBody>
      </p:sp>
      <p:sp>
        <p:nvSpPr>
          <p:cNvPr id="89090" name="TekstSylinder 7"/>
          <p:cNvSpPr txBox="1">
            <a:spLocks noChangeArrowheads="1"/>
          </p:cNvSpPr>
          <p:nvPr/>
        </p:nvSpPr>
        <p:spPr bwMode="auto">
          <a:xfrm>
            <a:off x="685800" y="626559"/>
            <a:ext cx="8358188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Arendt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, Hannah 1961: </a:t>
            </a:r>
            <a:r>
              <a:rPr lang="nb-NO" sz="1200" i="1" dirty="0" smtClean="0"/>
              <a:t>The </a:t>
            </a:r>
            <a:r>
              <a:rPr lang="nb-NO" sz="1200" i="1" dirty="0" err="1"/>
              <a:t>Crisis</a:t>
            </a:r>
            <a:r>
              <a:rPr lang="nb-NO" sz="1200" i="1" dirty="0"/>
              <a:t> in </a:t>
            </a:r>
            <a:r>
              <a:rPr lang="nb-NO" sz="1200" i="1" dirty="0" err="1" smtClean="0"/>
              <a:t>Education</a:t>
            </a:r>
            <a:r>
              <a:rPr lang="nb-NO" sz="1200" i="1" dirty="0" smtClean="0"/>
              <a:t>. </a:t>
            </a:r>
            <a:r>
              <a:rPr lang="nb-NO" sz="1200" dirty="0" smtClean="0"/>
              <a:t>In: </a:t>
            </a:r>
            <a:r>
              <a:rPr lang="nb-NO" sz="1200" i="1" dirty="0" err="1" smtClean="0"/>
              <a:t>Between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Past</a:t>
            </a:r>
            <a:r>
              <a:rPr lang="nb-NO" sz="1200" i="1" dirty="0" smtClean="0"/>
              <a:t> And </a:t>
            </a:r>
            <a:r>
              <a:rPr lang="nb-NO" sz="1200" i="1" dirty="0" err="1" smtClean="0"/>
              <a:t>Future</a:t>
            </a:r>
            <a:r>
              <a:rPr lang="nb-NO" sz="1200" i="1" dirty="0" smtClean="0"/>
              <a:t>. </a:t>
            </a:r>
            <a:r>
              <a:rPr lang="nb-NO" sz="1200" i="1" dirty="0" err="1" smtClean="0"/>
              <a:t>Eight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Exercises</a:t>
            </a:r>
            <a:r>
              <a:rPr lang="nb-NO" sz="1200" i="1" dirty="0" smtClean="0"/>
              <a:t> in </a:t>
            </a:r>
            <a:r>
              <a:rPr lang="nb-NO" sz="1200" i="1" dirty="0" err="1" smtClean="0"/>
              <a:t>Political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Thought</a:t>
            </a:r>
            <a:r>
              <a:rPr lang="nb-NO" sz="1200" i="1" dirty="0" smtClean="0"/>
              <a:t>. The Viking Press. New York</a:t>
            </a:r>
            <a:endParaRPr lang="nb-NO" sz="1200" i="1" dirty="0"/>
          </a:p>
          <a:p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Bauman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,Z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2006.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Flytende Modernitet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Erasmus. </a:t>
            </a:r>
            <a:endParaRPr lang="nb-NO" sz="1200" dirty="0" smtClean="0">
              <a:latin typeface="Tahoma" pitchFamily="34" charset="0"/>
              <a:ea typeface="ＭＳ Ｐゴシック"/>
              <a:cs typeface="ＭＳ Ｐゴシック"/>
            </a:endParaRPr>
          </a:p>
          <a:p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Dufour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, Danny-Robert 2008: </a:t>
            </a:r>
            <a:r>
              <a:rPr lang="nb-NO" sz="1200" i="1" dirty="0"/>
              <a:t>The Art </a:t>
            </a:r>
            <a:r>
              <a:rPr lang="nb-NO" sz="1200" i="1" dirty="0" err="1"/>
              <a:t>of</a:t>
            </a:r>
            <a:r>
              <a:rPr lang="nb-NO" sz="1200" i="1" dirty="0"/>
              <a:t> </a:t>
            </a:r>
            <a:r>
              <a:rPr lang="nb-NO" sz="1200" i="1" dirty="0" err="1"/>
              <a:t>Shrinking</a:t>
            </a:r>
            <a:r>
              <a:rPr lang="nb-NO" sz="1200" i="1" dirty="0"/>
              <a:t> Heads: The New </a:t>
            </a:r>
            <a:r>
              <a:rPr lang="nb-NO" sz="1200" i="1" dirty="0" err="1"/>
              <a:t>Servitude</a:t>
            </a:r>
            <a:r>
              <a:rPr lang="nb-NO" sz="1200" i="1" dirty="0"/>
              <a:t> </a:t>
            </a:r>
            <a:r>
              <a:rPr lang="nb-NO" sz="1200" i="1" dirty="0" err="1"/>
              <a:t>of</a:t>
            </a:r>
            <a:r>
              <a:rPr lang="nb-NO" sz="1200" i="1" dirty="0"/>
              <a:t> </a:t>
            </a:r>
            <a:r>
              <a:rPr lang="nb-NO" sz="1200" i="1" dirty="0" err="1"/>
              <a:t>the</a:t>
            </a:r>
            <a:r>
              <a:rPr lang="nb-NO" sz="1200" i="1" dirty="0"/>
              <a:t> </a:t>
            </a:r>
            <a:r>
              <a:rPr lang="nb-NO" sz="1200" i="1" dirty="0" err="1"/>
              <a:t>Liberated</a:t>
            </a:r>
            <a:r>
              <a:rPr lang="nb-NO" sz="1200" i="1" dirty="0"/>
              <a:t> in </a:t>
            </a:r>
            <a:r>
              <a:rPr lang="nb-NO" sz="1200" i="1" dirty="0" err="1"/>
              <a:t>the</a:t>
            </a:r>
            <a:r>
              <a:rPr lang="nb-NO" sz="1200" i="1" dirty="0"/>
              <a:t> </a:t>
            </a:r>
            <a:r>
              <a:rPr lang="nb-NO" sz="1200" i="1" dirty="0" err="1"/>
              <a:t>Era</a:t>
            </a:r>
            <a:r>
              <a:rPr lang="nb-NO" sz="1200" i="1" dirty="0"/>
              <a:t> </a:t>
            </a:r>
            <a:r>
              <a:rPr lang="nb-NO" sz="1200" i="1" dirty="0" err="1"/>
              <a:t>of</a:t>
            </a:r>
            <a:r>
              <a:rPr lang="nb-NO" sz="1200" i="1" dirty="0"/>
              <a:t> Total </a:t>
            </a:r>
            <a:r>
              <a:rPr lang="nb-NO" sz="1200" i="1" dirty="0" err="1" smtClean="0"/>
              <a:t>Capitalism</a:t>
            </a:r>
            <a:r>
              <a:rPr lang="nb-NO" sz="1200" dirty="0" smtClean="0"/>
              <a:t>. </a:t>
            </a:r>
            <a:r>
              <a:rPr lang="nb-NO" sz="1200" dirty="0" err="1" smtClean="0"/>
              <a:t>Polity</a:t>
            </a:r>
            <a:r>
              <a:rPr lang="nb-NO" sz="1200" dirty="0" smtClean="0"/>
              <a:t> Press.</a:t>
            </a:r>
          </a:p>
          <a:p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Dufour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, 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Danny-Robert 2008: </a:t>
            </a:r>
            <a:r>
              <a:rPr lang="nb-NO" sz="1200" i="1" dirty="0" smtClean="0">
                <a:latin typeface="Tahoma" pitchFamily="34" charset="0"/>
                <a:ea typeface="ＭＳ Ｐゴシック"/>
                <a:cs typeface="ＭＳ Ｐゴシック"/>
              </a:rPr>
              <a:t>Den nye fellesegoismen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. LE MONDE </a:t>
            </a:r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diplmatique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. 01.02.08.</a:t>
            </a:r>
            <a:endParaRPr lang="nb-NO" sz="1200" b="1" dirty="0"/>
          </a:p>
          <a:p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Forås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, Per Bjørn &amp; Vetlesen, Arne Johan 2012</a:t>
            </a:r>
            <a:r>
              <a:rPr lang="nb-NO" sz="1200" i="1" dirty="0" smtClean="0">
                <a:latin typeface="Tahoma" pitchFamily="34" charset="0"/>
                <a:ea typeface="ＭＳ Ｐゴシック"/>
                <a:cs typeface="ＭＳ Ｐゴシック"/>
              </a:rPr>
              <a:t>: Angsten for Oppdragelse. Et samfunnsetisk perspektiv på dannelse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. Universitetsforlaget</a:t>
            </a:r>
            <a:endParaRPr lang="nb-NO" sz="1200" dirty="0">
              <a:latin typeface="Tahoma" pitchFamily="34" charset="0"/>
              <a:ea typeface="ＭＳ Ｐゴシック"/>
              <a:cs typeface="ＭＳ Ｐゴシック"/>
            </a:endParaRPr>
          </a:p>
          <a:p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Giddens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Anthony 1991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: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Modernity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 and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Self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-Identity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Self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and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Society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in Late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Modern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Age.Cambridge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: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Polity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Press 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Giddens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Anthony. 1996: 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Modernitet og selvidentitet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København: Hans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Reitzels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Forlag. København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Giddens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Anthony. 2003: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Intimitetens forandring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Hans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Reitzels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Forlag. København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Hankiss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E. 2006: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The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Toothpaste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of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Immortality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.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Self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-Construction in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the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 Consumer Age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Woodrow Wilson Center Press. Washington. D.C.</a:t>
            </a:r>
          </a:p>
          <a:p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Hammershøj, L.G. 2004.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Nye patologier i selvdannelsens tidsalder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I Sosiologi I dag. 3/2004. Årgang 34. Novus Forlag.</a:t>
            </a:r>
          </a:p>
          <a:p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Madsen. Ole Jacob 2011: </a:t>
            </a:r>
            <a:r>
              <a:rPr lang="nb-NO" sz="1200" i="1" dirty="0" smtClean="0">
                <a:latin typeface="Tahoma" pitchFamily="34" charset="0"/>
                <a:ea typeface="ＭＳ Ｐゴシック"/>
                <a:cs typeface="ＭＳ Ｐゴシック"/>
              </a:rPr>
              <a:t>Nyliberalismens sosialpsykologi. Danny-Robert </a:t>
            </a:r>
            <a:r>
              <a:rPr lang="nb-NO" sz="1200" i="1" dirty="0" err="1" smtClean="0">
                <a:latin typeface="Tahoma" pitchFamily="34" charset="0"/>
                <a:ea typeface="ＭＳ Ｐゴシック"/>
                <a:cs typeface="ＭＳ Ｐゴシック"/>
              </a:rPr>
              <a:t>Dufours</a:t>
            </a:r>
            <a:r>
              <a:rPr lang="nb-NO" sz="1200" i="1" dirty="0" smtClean="0">
                <a:latin typeface="Tahoma" pitchFamily="34" charset="0"/>
                <a:ea typeface="ＭＳ Ｐゴシック"/>
                <a:cs typeface="ＭＳ Ｐゴシック"/>
              </a:rPr>
              <a:t> kritikk av nyliberalismen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. I AGORA </a:t>
            </a:r>
            <a:r>
              <a:rPr lang="nb-NO" sz="1200" dirty="0" err="1" smtClean="0">
                <a:latin typeface="Tahoma" pitchFamily="34" charset="0"/>
                <a:ea typeface="ＭＳ Ｐゴシック"/>
                <a:cs typeface="ＭＳ Ｐゴシック"/>
              </a:rPr>
              <a:t>nr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 1, 2011.</a:t>
            </a:r>
          </a:p>
          <a:p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Madsen. Ole Jacob 2010</a:t>
            </a:r>
            <a:r>
              <a:rPr lang="nb-NO" sz="1200" i="1" dirty="0" smtClean="0">
                <a:latin typeface="Tahoma" pitchFamily="34" charset="0"/>
                <a:ea typeface="ＭＳ Ｐゴシック"/>
                <a:cs typeface="ＭＳ Ｐゴシック"/>
              </a:rPr>
              <a:t>: Den terapeutiske kultur</a:t>
            </a:r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. Universitetsforlaget</a:t>
            </a:r>
          </a:p>
          <a:p>
            <a:r>
              <a:rPr lang="nb-NO" sz="1200" dirty="0" smtClean="0">
                <a:latin typeface="Tahoma" pitchFamily="34" charset="0"/>
                <a:ea typeface="ＭＳ Ｐゴシック"/>
                <a:cs typeface="ＭＳ Ｐゴシック"/>
              </a:rPr>
              <a:t>Nilsen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R.Å. 2007.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Før var alt fast, Nå er alt flytende: En kritikk av </a:t>
            </a:r>
            <a:r>
              <a:rPr lang="nb-NO" sz="1200" i="1" dirty="0" err="1">
                <a:latin typeface="Tahoma" pitchFamily="34" charset="0"/>
                <a:ea typeface="ＭＳ Ｐゴシック"/>
                <a:cs typeface="ＭＳ Ｐゴシック"/>
              </a:rPr>
              <a:t>Zygmunt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 Baumans samtidsdiagnose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I Sosiologisk Tidsskrift VOL. 15,3-27. universitetsforlaget.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Prieur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Annick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(2002):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Frihet til å forme seg selv? En diskusjon av konstruktivistiske perspektiver på identitet, etnisitet og kjønn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Kontur: 5–12.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Prieur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A. 2002.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Sosiologi og Raseri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I sosiologi i Dag Årgang 32. 1-2. Novus Forlag. 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Rolnes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, K. 2007.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Når ting blir tegn: En semiotisk tilnærming til smak og livsstil. 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I: </a:t>
            </a:r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Scheldrup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og Knudsen: Forbrukersosiologi. Makt, tegn og mening i forbrukersamfunnet. Cappelen Akademisk Forlag.</a:t>
            </a:r>
          </a:p>
          <a:p>
            <a:r>
              <a:rPr lang="nb-NO" sz="1200" dirty="0" err="1">
                <a:latin typeface="Tahoma" pitchFamily="34" charset="0"/>
                <a:ea typeface="ＭＳ Ｐゴシック"/>
                <a:cs typeface="ＭＳ Ｐゴシック"/>
              </a:rPr>
              <a:t>Sennet.R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1994. </a:t>
            </a:r>
            <a:r>
              <a:rPr lang="nb-NO" sz="1200" i="1" dirty="0">
                <a:latin typeface="Tahoma" pitchFamily="34" charset="0"/>
                <a:ea typeface="ＭＳ Ｐゴシック"/>
                <a:cs typeface="ＭＳ Ｐゴシック"/>
              </a:rPr>
              <a:t>Intimitetstyranniet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. </a:t>
            </a:r>
            <a:r>
              <a:rPr lang="da-DK" sz="1200" dirty="0">
                <a:latin typeface="Tahoma" pitchFamily="34" charset="0"/>
                <a:ea typeface="ＭＳ Ｐゴシック"/>
                <a:cs typeface="ＭＳ Ｐゴシック"/>
              </a:rPr>
              <a:t>Cappelens Upopulære Skrifter.</a:t>
            </a:r>
          </a:p>
          <a:p>
            <a:r>
              <a:rPr lang="da-DK" sz="1200" dirty="0" err="1">
                <a:latin typeface="Tahoma" pitchFamily="34" charset="0"/>
                <a:ea typeface="ＭＳ Ｐゴシック"/>
                <a:cs typeface="ＭＳ Ｐゴシック"/>
              </a:rPr>
              <a:t>Slagstad,R</a:t>
            </a:r>
            <a:r>
              <a:rPr lang="da-DK" sz="1200" dirty="0">
                <a:latin typeface="Tahoma" pitchFamily="34" charset="0"/>
                <a:ea typeface="ＭＳ Ｐゴシック"/>
                <a:cs typeface="ＭＳ Ｐゴシック"/>
              </a:rPr>
              <a:t>. </a:t>
            </a:r>
            <a:r>
              <a:rPr lang="da-DK" sz="1200" dirty="0" err="1">
                <a:latin typeface="Tahoma" pitchFamily="34" charset="0"/>
                <a:ea typeface="ＭＳ Ｐゴシック"/>
                <a:cs typeface="ＭＳ Ｐゴシック"/>
              </a:rPr>
              <a:t>Korsgaard,O</a:t>
            </a:r>
            <a:r>
              <a:rPr lang="da-DK" sz="1200" dirty="0">
                <a:latin typeface="Tahoma" pitchFamily="34" charset="0"/>
                <a:ea typeface="ＭＳ Ｐゴシック"/>
                <a:cs typeface="ＭＳ Ｐゴシック"/>
              </a:rPr>
              <a:t>. </a:t>
            </a:r>
            <a:r>
              <a:rPr lang="da-DK" sz="1200" dirty="0" err="1">
                <a:latin typeface="Tahoma" pitchFamily="34" charset="0"/>
                <a:ea typeface="ＭＳ Ｐゴシック"/>
                <a:cs typeface="ＭＳ Ｐゴシック"/>
              </a:rPr>
              <a:t>Løvlie,L</a:t>
            </a:r>
            <a:r>
              <a:rPr lang="da-DK" sz="1200" dirty="0">
                <a:latin typeface="Tahoma" pitchFamily="34" charset="0"/>
                <a:ea typeface="ＭＳ Ｐゴシック"/>
                <a:cs typeface="ＭＳ Ｐゴシック"/>
              </a:rPr>
              <a:t>. (red.)</a:t>
            </a:r>
            <a:r>
              <a:rPr lang="nb-NO" sz="1200" dirty="0">
                <a:latin typeface="Tahoma" pitchFamily="34" charset="0"/>
                <a:ea typeface="ＭＳ Ｐゴシック"/>
                <a:cs typeface="ＭＳ Ｐゴシック"/>
              </a:rPr>
              <a:t> 2000. </a:t>
            </a:r>
            <a:r>
              <a:rPr lang="da-DK" sz="1200" i="1" dirty="0">
                <a:latin typeface="Tahoma" pitchFamily="34" charset="0"/>
                <a:ea typeface="ＭＳ Ｐゴシック"/>
                <a:cs typeface="ＭＳ Ｐゴシック"/>
              </a:rPr>
              <a:t>Dannelsens forvandlinger. </a:t>
            </a:r>
            <a:r>
              <a:rPr lang="da-DK" sz="1200" dirty="0">
                <a:latin typeface="Tahoma" pitchFamily="34" charset="0"/>
                <a:ea typeface="ＭＳ Ｐゴシック"/>
                <a:cs typeface="ＭＳ Ｐゴシック"/>
              </a:rPr>
              <a:t>Pax</a:t>
            </a:r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.</a:t>
            </a:r>
          </a:p>
          <a:p>
            <a:r>
              <a:rPr lang="da-DK" sz="1200" dirty="0" err="1" smtClean="0">
                <a:latin typeface="Tahoma" pitchFamily="34" charset="0"/>
                <a:ea typeface="ＭＳ Ｐゴシック"/>
                <a:cs typeface="ＭＳ Ｐゴシック"/>
              </a:rPr>
              <a:t>Tranøy</a:t>
            </a:r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, Bent Sofus 2006: Markedets </a:t>
            </a:r>
            <a:r>
              <a:rPr lang="da-DK" sz="1200" dirty="0" err="1" smtClean="0">
                <a:latin typeface="Tahoma" pitchFamily="34" charset="0"/>
                <a:ea typeface="ＭＳ Ｐゴシック"/>
                <a:cs typeface="ＭＳ Ｐゴシック"/>
              </a:rPr>
              <a:t>makt</a:t>
            </a:r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 over </a:t>
            </a:r>
            <a:r>
              <a:rPr lang="da-DK" sz="1200" dirty="0" err="1" smtClean="0">
                <a:latin typeface="Tahoma" pitchFamily="34" charset="0"/>
                <a:ea typeface="ＭＳ Ｐゴシック"/>
                <a:cs typeface="ＭＳ Ｐゴシック"/>
              </a:rPr>
              <a:t>sinnene</a:t>
            </a:r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. Aschehoug.</a:t>
            </a:r>
          </a:p>
          <a:p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Øhra, Mattias 1998: </a:t>
            </a:r>
            <a:r>
              <a:rPr lang="da-DK" sz="1200" i="1" dirty="0" smtClean="0">
                <a:latin typeface="Tahoma" pitchFamily="34" charset="0"/>
                <a:ea typeface="ＭＳ Ｐゴシック"/>
                <a:cs typeface="ＭＳ Ｐゴシック"/>
              </a:rPr>
              <a:t>”</a:t>
            </a:r>
            <a:r>
              <a:rPr lang="da-DK" sz="1200" i="1" dirty="0" err="1" smtClean="0">
                <a:latin typeface="Tahoma" pitchFamily="34" charset="0"/>
                <a:ea typeface="ＭＳ Ｐゴシック"/>
                <a:cs typeface="ＭＳ Ｐゴシック"/>
              </a:rPr>
              <a:t>Ekte</a:t>
            </a:r>
            <a:r>
              <a:rPr lang="da-DK" sz="1200" i="1" dirty="0" smtClean="0">
                <a:latin typeface="Tahoma" pitchFamily="34" charset="0"/>
                <a:ea typeface="ＭＳ Ｐゴシック"/>
                <a:cs typeface="ＭＳ Ｐゴシック"/>
              </a:rPr>
              <a:t> barndom”. Barndomsforståelse - et perspektivskifte</a:t>
            </a:r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. </a:t>
            </a:r>
            <a:r>
              <a:rPr lang="nb-NO" sz="1200" dirty="0"/>
              <a:t>I Bugge &amp; Gjems: </a:t>
            </a:r>
            <a:r>
              <a:rPr lang="nb-NO" sz="1200" i="1" dirty="0"/>
              <a:t>Time Out. Bilder fra nye pedagogiske landskap </a:t>
            </a:r>
            <a:r>
              <a:rPr lang="nb-NO" sz="1200" dirty="0"/>
              <a:t>. Fagbokforlaget</a:t>
            </a:r>
            <a:r>
              <a:rPr lang="da-DK" sz="1200" dirty="0" smtClean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endParaRPr lang="en-US" sz="1200" dirty="0"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72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lassholder for innhold 3" descr="førstereisgutt15aar ca1900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75" y="1428750"/>
            <a:ext cx="1984375" cy="3143250"/>
          </a:xfrm>
          <a:prstGeom prst="rect">
            <a:avLst/>
          </a:prstGeom>
        </p:spPr>
      </p:pic>
      <p:sp>
        <p:nvSpPr>
          <p:cNvPr id="12290" name="Tittel 1"/>
          <p:cNvSpPr>
            <a:spLocks noGrp="1"/>
          </p:cNvSpPr>
          <p:nvPr>
            <p:ph type="title" idx="4294967295"/>
          </p:nvPr>
        </p:nvSpPr>
        <p:spPr>
          <a:xfrm>
            <a:off x="642938" y="4143375"/>
            <a:ext cx="3143250" cy="1143000"/>
          </a:xfrm>
        </p:spPr>
        <p:txBody>
          <a:bodyPr/>
          <a:lstStyle/>
          <a:p>
            <a:pPr algn="ctr"/>
            <a:r>
              <a:rPr lang="en-US" sz="1400">
                <a:latin typeface="Verdana" charset="0"/>
              </a:rPr>
              <a:t>Førstereisgutt, </a:t>
            </a:r>
            <a:br>
              <a:rPr lang="en-US" sz="1400">
                <a:latin typeface="Verdana" charset="0"/>
              </a:rPr>
            </a:br>
            <a:r>
              <a:rPr lang="en-US" sz="1400">
                <a:latin typeface="Verdana" charset="0"/>
              </a:rPr>
              <a:t>15 år gammel. </a:t>
            </a:r>
            <a:br>
              <a:rPr lang="en-US" sz="1400">
                <a:latin typeface="Verdana" charset="0"/>
              </a:rPr>
            </a:br>
            <a:r>
              <a:rPr lang="en-US" sz="1400">
                <a:latin typeface="Verdana" charset="0"/>
              </a:rPr>
              <a:t>CA 1910</a:t>
            </a:r>
          </a:p>
        </p:txBody>
      </p:sp>
      <p:pic>
        <p:nvPicPr>
          <p:cNvPr id="12291" name="Bilde 3" descr="jen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kstSylinder 4"/>
          <p:cNvSpPr txBox="1">
            <a:spLocks noChangeArrowheads="1"/>
          </p:cNvSpPr>
          <p:nvPr/>
        </p:nvSpPr>
        <p:spPr bwMode="auto">
          <a:xfrm>
            <a:off x="4000500" y="3000375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/>
              <a:t>versus</a:t>
            </a:r>
          </a:p>
        </p:txBody>
      </p:sp>
      <p:sp>
        <p:nvSpPr>
          <p:cNvPr id="12293" name="TekstSylinder 5"/>
          <p:cNvSpPr txBox="1">
            <a:spLocks noChangeArrowheads="1"/>
          </p:cNvSpPr>
          <p:nvPr/>
        </p:nvSpPr>
        <p:spPr bwMode="auto">
          <a:xfrm>
            <a:off x="5643563" y="4572000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400"/>
              <a:t>Kari Nordmann</a:t>
            </a:r>
          </a:p>
          <a:p>
            <a:pPr eaLnBrk="1" hangingPunct="1"/>
            <a:r>
              <a:rPr lang="nb-NO" sz="1400"/>
              <a:t>Ca 2010 ?</a:t>
            </a:r>
          </a:p>
        </p:txBody>
      </p:sp>
      <p:sp>
        <p:nvSpPr>
          <p:cNvPr id="12294" name="TekstSylinder 7"/>
          <p:cNvSpPr txBox="1">
            <a:spLocks noChangeArrowheads="1"/>
          </p:cNvSpPr>
          <p:nvPr/>
        </p:nvSpPr>
        <p:spPr bwMode="auto">
          <a:xfrm>
            <a:off x="2051050" y="620713"/>
            <a:ext cx="467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2800">
                <a:solidFill>
                  <a:srgbClr val="FF0000"/>
                </a:solidFill>
              </a:rPr>
              <a:t>Hva har skjedd på 100 år?</a:t>
            </a:r>
          </a:p>
        </p:txBody>
      </p:sp>
      <p:pic>
        <p:nvPicPr>
          <p:cNvPr id="12295" name="Bilde 5" descr="KICK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6215063"/>
            <a:ext cx="5715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5137-7C1F-244D-800B-1B01ACAB005D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98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ea typeface="ＭＳ Ｐゴシック"/>
                <a:cs typeface="ＭＳ Ｐゴシック"/>
              </a:rPr>
              <a:t>Det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nb-NO" smtClean="0">
                <a:ea typeface="ＭＳ Ｐゴシック"/>
                <a:cs typeface="ＭＳ Ｐゴシック"/>
              </a:rPr>
              <a:t>moderne</a:t>
            </a:r>
            <a:r>
              <a:rPr lang="en-US" smtClean="0">
                <a:ea typeface="ＭＳ Ｐゴシック"/>
                <a:cs typeface="ＭＳ Ｐゴシック"/>
              </a:rPr>
              <a:t> samfunn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(</a:t>
            </a:r>
            <a:r>
              <a:rPr lang="en-US" sz="2000" i="1" smtClean="0">
                <a:ea typeface="ＭＳ Ｐゴシック"/>
                <a:cs typeface="ＭＳ Ｐゴシック"/>
              </a:rPr>
              <a:t>Den faste moderniteten. Z. </a:t>
            </a:r>
            <a:r>
              <a:rPr lang="en-US" sz="2000" smtClean="0">
                <a:ea typeface="ＭＳ Ｐゴシック"/>
                <a:cs typeface="ＭＳ Ｐゴシック"/>
              </a:rPr>
              <a:t>Bauman)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80010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>
                <a:ea typeface="ＭＳ Ｐゴシック"/>
                <a:cs typeface="ＭＳ Ｐゴシック"/>
              </a:rPr>
              <a:t>Fremveksten av kapitalismen</a:t>
            </a:r>
          </a:p>
          <a:p>
            <a:r>
              <a:rPr lang="nb-NO" smtClean="0">
                <a:ea typeface="ＭＳ Ｐゴシック"/>
                <a:cs typeface="ＭＳ Ｐゴシック"/>
              </a:rPr>
              <a:t>Industrialisering</a:t>
            </a:r>
          </a:p>
          <a:p>
            <a:r>
              <a:rPr lang="nb-NO" smtClean="0">
                <a:ea typeface="ＭＳ Ｐゴシック"/>
                <a:cs typeface="ＭＳ Ｐゴシック"/>
              </a:rPr>
              <a:t>Byråkratisering</a:t>
            </a:r>
          </a:p>
          <a:p>
            <a:r>
              <a:rPr lang="nb-NO" smtClean="0">
                <a:ea typeface="ＭＳ Ｐゴシック"/>
                <a:cs typeface="ＭＳ Ｐゴシック"/>
              </a:rPr>
              <a:t>Urbanisering</a:t>
            </a:r>
          </a:p>
          <a:p>
            <a:r>
              <a:rPr lang="nb-NO" smtClean="0">
                <a:ea typeface="ＭＳ Ｐゴシック"/>
                <a:cs typeface="ＭＳ Ｐゴシック"/>
              </a:rPr>
              <a:t>Sekularisering</a:t>
            </a:r>
          </a:p>
          <a:p>
            <a:r>
              <a:rPr lang="nb-NO" smtClean="0">
                <a:ea typeface="ＭＳ Ｐゴシック"/>
                <a:cs typeface="ＭＳ Ｐゴシック"/>
              </a:rPr>
              <a:t>Individualisering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620000" cy="1143000"/>
          </a:xfrm>
        </p:spPr>
        <p:txBody>
          <a:bodyPr/>
          <a:lstStyle/>
          <a:p>
            <a:r>
              <a:rPr lang="nb-NO">
                <a:latin typeface="Verdana" charset="0"/>
              </a:rPr>
              <a:t>Det moderne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143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428750" y="1571625"/>
            <a:ext cx="5688013" cy="456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sz="2000">
                <a:latin typeface="Verdana" charset="0"/>
              </a:rPr>
              <a:t>I moderniteten har dette endret seg radikalt. Menneskene gjennomgår fortsatt ulike faser i sine livsløp, men disse fasene er ikke lenger entydig gitt, med tilskrevne roller basert på ferdigskrevne manuskripter overlevert fra tradisjonen.</a:t>
            </a:r>
          </a:p>
          <a:p>
            <a:pPr>
              <a:lnSpc>
                <a:spcPct val="80000"/>
              </a:lnSpc>
            </a:pPr>
            <a:endParaRPr lang="nb-NO" sz="2000">
              <a:latin typeface="Verdana" charset="0"/>
            </a:endParaRPr>
          </a:p>
        </p:txBody>
      </p:sp>
      <p:pic>
        <p:nvPicPr>
          <p:cNvPr id="14339" name="Picture 4" descr="Gjert Jonny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714750"/>
            <a:ext cx="2735262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tatov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857625"/>
            <a:ext cx="27352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4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title"/>
          </p:nvPr>
        </p:nvSpPr>
        <p:spPr>
          <a:xfrm>
            <a:off x="5857875" y="2928938"/>
            <a:ext cx="2967038" cy="552450"/>
          </a:xfrm>
        </p:spPr>
        <p:txBody>
          <a:bodyPr/>
          <a:lstStyle/>
          <a:p>
            <a:pPr algn="ctr" eaLnBrk="1" hangingPunct="1"/>
            <a:r>
              <a:rPr lang="nb-NO">
                <a:latin typeface="Verdana" charset="0"/>
              </a:rPr>
              <a:t>Hvem er dagens Barn og unge?</a:t>
            </a:r>
            <a:endParaRPr lang="en-US">
              <a:latin typeface="Verdana" charset="0"/>
            </a:endParaRPr>
          </a:p>
        </p:txBody>
      </p:sp>
      <p:pic>
        <p:nvPicPr>
          <p:cNvPr id="16386" name="Plassholder for innhold 3" descr="deiligst.n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34038" cy="6858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8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Det senmoderne</a:t>
            </a:r>
            <a:r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t> samfunn 1970-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80010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2400" smtClean="0">
                <a:ea typeface="ＭＳ Ｐゴシック"/>
                <a:cs typeface="ＭＳ Ｐゴシック"/>
              </a:rPr>
              <a:t>Fra:</a:t>
            </a:r>
          </a:p>
          <a:p>
            <a:pPr lvl="1"/>
            <a:r>
              <a:rPr lang="nb-NO" sz="2400" smtClean="0">
                <a:ea typeface="ＭＳ Ｐゴシック"/>
              </a:rPr>
              <a:t>Sosial samfunnskontroll og nøysomhet til estetisk begjær.</a:t>
            </a:r>
          </a:p>
          <a:p>
            <a:pPr lvl="1"/>
            <a:endParaRPr lang="nb-NO" sz="2400" smtClean="0">
              <a:ea typeface="ＭＳ Ｐゴシック"/>
            </a:endParaRPr>
          </a:p>
          <a:p>
            <a:r>
              <a:rPr lang="nb-NO" sz="2400" smtClean="0">
                <a:ea typeface="ＭＳ Ｐゴシック"/>
                <a:cs typeface="ＭＳ Ｐゴシック"/>
              </a:rPr>
              <a:t>Radikal individualisering (Bauman. Beck. Giddens)</a:t>
            </a:r>
          </a:p>
          <a:p>
            <a:pPr lvl="1"/>
            <a:r>
              <a:rPr lang="nb-NO" sz="2400" smtClean="0">
                <a:ea typeface="ＭＳ Ｐゴシック"/>
              </a:rPr>
              <a:t>Fragmentert og preget av umiddelbar behovstilfredstillelse. Stabil identitet vanskeliggjøres</a:t>
            </a:r>
          </a:p>
          <a:p>
            <a:pPr lvl="1"/>
            <a:r>
              <a:rPr lang="nb-NO" sz="2400" smtClean="0">
                <a:ea typeface="ＭＳ Ｐゴシック"/>
              </a:rPr>
              <a:t>Individet må i større grad foreta valg uten sosial støtte.</a:t>
            </a:r>
          </a:p>
          <a:p>
            <a:pPr lvl="1"/>
            <a:endParaRPr lang="en-US" smtClean="0">
              <a:ea typeface="ＭＳ Ｐゴシック"/>
            </a:endParaRPr>
          </a:p>
          <a:p>
            <a:pPr lvl="1"/>
            <a:endParaRPr lang="en-US" smtClean="0">
              <a:ea typeface="ＭＳ Ｐゴシック"/>
            </a:endParaRPr>
          </a:p>
          <a:p>
            <a:pPr lvl="1"/>
            <a:endParaRPr lang="en-US" smtClean="0">
              <a:ea typeface="ＭＳ Ｐゴシック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Verdana" charset="0"/>
              </a:rPr>
              <a:t>Identitet og individualisme</a:t>
            </a:r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nb-NO" sz="28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2800">
                <a:latin typeface="Verdana" charset="0"/>
              </a:rPr>
              <a:t>Dette skjer ut fra valg av livsstil, mote, språk, preferanser, holdninger osv. som er tilpasset den arena som man befinner seg i.</a:t>
            </a:r>
          </a:p>
          <a:p>
            <a:pPr eaLnBrk="1" hangingPunct="1">
              <a:lnSpc>
                <a:spcPct val="80000"/>
              </a:lnSpc>
            </a:pPr>
            <a:endParaRPr lang="nb-NO" sz="28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2800">
                <a:latin typeface="Verdana" charset="0"/>
              </a:rPr>
              <a:t>Man må være i stand til å velge rett sosial representasjon av seg selv og den rette subjektivitet i de ulike situasjoner</a:t>
            </a:r>
          </a:p>
          <a:p>
            <a:pPr eaLnBrk="1" hangingPunct="1">
              <a:lnSpc>
                <a:spcPct val="80000"/>
              </a:lnSpc>
            </a:pPr>
            <a:endParaRPr lang="nb-NO" sz="2800">
              <a:latin typeface="Verdana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27088" y="6340475"/>
            <a:ext cx="756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b-NO" sz="1400" i="1" dirty="0" err="1">
                <a:solidFill>
                  <a:schemeClr val="bg1">
                    <a:lumMod val="50000"/>
                  </a:schemeClr>
                </a:solidFill>
              </a:rPr>
              <a:t>Dencik</a:t>
            </a:r>
            <a:r>
              <a:rPr lang="nb-NO" sz="1400" i="1" dirty="0">
                <a:solidFill>
                  <a:schemeClr val="bg1">
                    <a:lumMod val="50000"/>
                  </a:schemeClr>
                </a:solidFill>
              </a:rPr>
              <a:t> og Schultz Jørgensen 2004. Gran 2004. Gripsrud 2002. Holm, Dokk 2001. </a:t>
            </a:r>
            <a:r>
              <a:rPr lang="nb-NO" sz="1400" i="1" dirty="0" err="1">
                <a:solidFill>
                  <a:schemeClr val="bg1">
                    <a:lumMod val="50000"/>
                  </a:schemeClr>
                </a:solidFill>
              </a:rPr>
              <a:t>Prieur</a:t>
            </a:r>
            <a:r>
              <a:rPr lang="nb-NO" sz="1400" i="1" dirty="0">
                <a:solidFill>
                  <a:schemeClr val="bg1">
                    <a:lumMod val="50000"/>
                  </a:schemeClr>
                </a:solidFill>
              </a:rPr>
              <a:t> 2002. </a:t>
            </a:r>
            <a:r>
              <a:rPr lang="nb-NO" sz="1400" i="1" dirty="0" err="1">
                <a:solidFill>
                  <a:schemeClr val="bg1">
                    <a:lumMod val="50000"/>
                  </a:schemeClr>
                </a:solidFill>
              </a:rPr>
              <a:t>Giddens</a:t>
            </a:r>
            <a:r>
              <a:rPr lang="nb-NO" sz="1400" i="1" dirty="0">
                <a:solidFill>
                  <a:schemeClr val="bg1">
                    <a:lumMod val="50000"/>
                  </a:schemeClr>
                </a:solidFill>
              </a:rPr>
              <a:t> 1991, 1996 og 2003. Berger og </a:t>
            </a:r>
            <a:r>
              <a:rPr lang="nb-NO" sz="1400" i="1" dirty="0" err="1">
                <a:solidFill>
                  <a:schemeClr val="bg1">
                    <a:lumMod val="50000"/>
                  </a:schemeClr>
                </a:solidFill>
              </a:rPr>
              <a:t>Luckman</a:t>
            </a:r>
            <a:r>
              <a:rPr lang="nb-NO" sz="1400" i="1" dirty="0">
                <a:solidFill>
                  <a:schemeClr val="bg1">
                    <a:lumMod val="50000"/>
                  </a:schemeClr>
                </a:solidFill>
              </a:rPr>
              <a:t> 1990. </a:t>
            </a:r>
            <a:r>
              <a:rPr lang="nb-NO" sz="1400" i="1" dirty="0" err="1">
                <a:solidFill>
                  <a:schemeClr val="bg1">
                    <a:lumMod val="50000"/>
                  </a:schemeClr>
                </a:solidFill>
              </a:rPr>
              <a:t>Bourdieu</a:t>
            </a:r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 1995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5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1.11.2011. Fagintegrasjonsdag på HIVE">
  <a:themeElements>
    <a:clrScheme name="HiVe">
      <a:dk1>
        <a:sysClr val="windowText" lastClr="000000"/>
      </a:dk1>
      <a:lt1>
        <a:sysClr val="window" lastClr="FFFFFF"/>
      </a:lt1>
      <a:dk2>
        <a:srgbClr val="405161"/>
      </a:dk2>
      <a:lt2>
        <a:srgbClr val="C3C8D0"/>
      </a:lt2>
      <a:accent1>
        <a:srgbClr val="D70020"/>
      </a:accent1>
      <a:accent2>
        <a:srgbClr val="405161"/>
      </a:accent2>
      <a:accent3>
        <a:srgbClr val="C3C8D0"/>
      </a:accent3>
      <a:accent4>
        <a:srgbClr val="D70020"/>
      </a:accent4>
      <a:accent5>
        <a:srgbClr val="405161"/>
      </a:accent5>
      <a:accent6>
        <a:srgbClr val="C3C8D0"/>
      </a:accent6>
      <a:hlink>
        <a:srgbClr val="D70020"/>
      </a:hlink>
      <a:folHlink>
        <a:srgbClr val="405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21.11.2011. Fagintegrasjonsdag på HIVE.potm</Template>
  <TotalTime>1316</TotalTime>
  <Words>1574</Words>
  <Application>Microsoft Macintosh PowerPoint</Application>
  <PresentationFormat>On-screen Show (4:3)</PresentationFormat>
  <Paragraphs>237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21.11.2011. Fagintegrasjonsdag på HIVE</vt:lpstr>
      <vt:lpstr>. Praktisk kunnskap  versus  teoretisk kunnskap Identitet i dagens skole av Mattias Øhra </vt:lpstr>
      <vt:lpstr>PowerPoint Presentation</vt:lpstr>
      <vt:lpstr>Praktisk kunnskap versus teoretisk kunnskap?</vt:lpstr>
      <vt:lpstr>Førstereisgutt,  15 år gammel.  CA 1910</vt:lpstr>
      <vt:lpstr>Det moderne samfunn (Den faste moderniteten. Z. Bauman)</vt:lpstr>
      <vt:lpstr>Det moderne </vt:lpstr>
      <vt:lpstr>Hvem er dagens Barn og unge?</vt:lpstr>
      <vt:lpstr>Det senmoderne samfunn 1970-</vt:lpstr>
      <vt:lpstr>Identitet og individualisme</vt:lpstr>
      <vt:lpstr>Påvirkning:</vt:lpstr>
      <vt:lpstr>Selvet og identitet</vt:lpstr>
      <vt:lpstr>Livsstil </vt:lpstr>
      <vt:lpstr>Ungdom og identitet</vt:lpstr>
      <vt:lpstr>Ungdom og identitet</vt:lpstr>
      <vt:lpstr>Fra Gud til Gucci</vt:lpstr>
      <vt:lpstr>Media og livsstil Fra Gud til Gucci</vt:lpstr>
      <vt:lpstr>Media / populærkulturen</vt:lpstr>
      <vt:lpstr>Hvordan vet jeg at jeg lykkes?</vt:lpstr>
      <vt:lpstr>Hvordan blir jeg vellykket?</vt:lpstr>
      <vt:lpstr>Hvem er dagens unge?   “Curlingforeldre gjør alt for å koste rent foran sine barn slik at de raskt, lett og smertefritt skal ta seg fram i livet. Men prisen er høy: Vi får foreldre som ikke klarer å sette grenser og barn som verken viser respekt for voksne eller andre barn.”</vt:lpstr>
      <vt:lpstr>Nyliberalisme og konsumerisme</vt:lpstr>
      <vt:lpstr>Depresjon som senmodernitetens arketypiske lidelse</vt:lpstr>
      <vt:lpstr>Depresjon som senmodernitetens arketypiske lidelse</vt:lpstr>
      <vt:lpstr>Det terapeutiske samfunn og begjærsøkonomien.</vt:lpstr>
      <vt:lpstr>Hvordan vi som voksne best mulig ruster barn til livet</vt:lpstr>
      <vt:lpstr>Hvilke forbilder har vi i dag</vt:lpstr>
      <vt:lpstr>Dannelse?</vt:lpstr>
      <vt:lpstr>Oppdragelse til det alminnelige?</vt:lpstr>
      <vt:lpstr>Forbilder &amp; modeller</vt:lpstr>
      <vt:lpstr>Kilder:</vt:lpstr>
    </vt:vector>
  </TitlesOfParts>
  <Company>Metro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Metro</dc:creator>
  <cp:lastModifiedBy>Mattias Øhra</cp:lastModifiedBy>
  <cp:revision>58</cp:revision>
  <dcterms:created xsi:type="dcterms:W3CDTF">2010-02-25T16:21:27Z</dcterms:created>
  <dcterms:modified xsi:type="dcterms:W3CDTF">2012-10-16T08:26:15Z</dcterms:modified>
</cp:coreProperties>
</file>