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0" d="100"/>
          <a:sy n="120" d="100"/>
        </p:scale>
        <p:origin x="-192" y="-112"/>
      </p:cViewPr>
      <p:guideLst>
        <p:guide orient="horz" pos="216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42776B1-AFCF-7248-9972-DD4FC778A178}" type="datetime1">
              <a:rPr lang="nb-NO"/>
              <a:pPr/>
              <a:t>12.09.12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B0880AA-0182-9F42-8F0F-9E62EBB387C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62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236F4F-2BB8-CE47-B595-E9A6AD1A2F38}" type="datetime1">
              <a:rPr lang="nb-NO"/>
              <a:pPr/>
              <a:t>12.09.12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F5D0F5-B3EA-2447-B60B-D730092AF3E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095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D0F5-B3EA-2447-B60B-D730092AF3E9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09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7ED8F-7EE0-054C-85FB-11FA94424E73}" type="datetime1">
              <a:rPr lang="nb-NO" smtClean="0"/>
              <a:t>12.09.12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DB232-671F-2C42-AA66-5E4060CC8DB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07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19E1E-B648-1F4F-A1C3-076A80D387D5}" type="datetime1">
              <a:rPr lang="nb-NO" smtClean="0"/>
              <a:t>12.09.12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2686A-AFA7-414E-9F00-A68A7094B7E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08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08046-37E7-AD41-8B58-A16F237EBBF2}" type="datetime1">
              <a:rPr lang="nb-NO" smtClean="0"/>
              <a:t>12.09.12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E601-AFA0-C646-ADB4-336CB708F0A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92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3962400"/>
          </a:xfrm>
          <a:prstGeom prst="rect">
            <a:avLst/>
          </a:prstGeo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B5D50-0E4D-DE49-8E78-5A474286C437}" type="datetime1">
              <a:rPr lang="nb-NO" smtClean="0"/>
              <a:t>12.09.12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9022-3392-C544-89D8-FBF1247D75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4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F830D-4A7B-544D-8F77-9C3E2F00101D}" type="datetime1">
              <a:rPr lang="nb-NO" smtClean="0"/>
              <a:t>12.09.12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BDA12-41CD-8F45-B026-E455A3CC58B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1CCC1-2789-A14B-AF4A-3496991E1B60}" type="datetime1">
              <a:rPr lang="nb-NO" smtClean="0"/>
              <a:t>12.09.12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56BF-B48B-D64E-B8C3-CC817B0FDC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49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7890F-3A54-8543-8AFF-F6B9ED8665A4}" type="datetime1">
              <a:rPr lang="nb-NO" smtClean="0"/>
              <a:t>12.09.12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56DF-2FF9-A447-9C85-5A1FDA787FC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7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D643F-523B-3F4A-8B4E-209B676C8D6E}" type="datetime1">
              <a:rPr lang="nb-NO" smtClean="0"/>
              <a:t>12.09.12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0BE10-85CA-9749-8735-22D856AD0AF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0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90133-A7D3-C846-9D02-50511E915C8B}" type="datetime1">
              <a:rPr lang="nb-NO" smtClean="0"/>
              <a:t>12.09.12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5137-7C1F-244D-800B-1B01ACAB00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794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65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EB23D-A3E9-B543-B33B-8FD6E43BFF72}" type="datetime1">
              <a:rPr lang="nb-NO" smtClean="0"/>
              <a:t>12.09.12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9BB-2C48-1C43-A820-72D4173C63A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22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8913F-F3F5-8940-8B47-E6D07C37998E}" type="datetime1">
              <a:rPr lang="nb-NO" smtClean="0"/>
              <a:t>12.09.12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7D6D-EA45-9549-AE49-7AEDA289B1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33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F_underlag2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5949950"/>
            <a:ext cx="1778000" cy="406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fld id="{9659BD96-2D77-A943-8286-2186064B6EC4}" type="datetime1">
              <a:rPr lang="nb-NO" smtClean="0"/>
              <a:t>12.09.12</a:t>
            </a:fld>
            <a:endParaRPr lang="nb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0356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Arai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0356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fld id="{FDFF28F7-F4D1-524D-A616-F0927929113E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031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1549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Arail"/>
          <a:ea typeface="ＭＳ Ｐゴシック" pitchFamily="-108" charset="-128"/>
          <a:cs typeface="Arai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EF_underlag1_new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ail" charset="0"/>
                <a:ea typeface="ＭＳ Ｐゴシック" charset="0"/>
                <a:cs typeface="Arail" charset="0"/>
              </a:rPr>
              <a:t>Utdanning + FOU = Sant</a:t>
            </a:r>
            <a:endParaRPr lang="nb-NO" dirty="0">
              <a:latin typeface="Arail" charset="0"/>
              <a:ea typeface="ＭＳ Ｐゴシック" charset="0"/>
              <a:cs typeface="Arail" charset="0"/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 bwMode="auto">
          <a:xfrm>
            <a:off x="533400" y="1295400"/>
            <a:ext cx="7086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dirty="0" smtClean="0">
                <a:solidFill>
                  <a:srgbClr val="898989"/>
                </a:solidFill>
                <a:latin typeface="Arail" charset="0"/>
                <a:ea typeface="ＭＳ Ｐゴシック" charset="0"/>
                <a:cs typeface="Arail" charset="0"/>
              </a:rPr>
              <a:t>Mattias Øhra</a:t>
            </a:r>
            <a:endParaRPr lang="nb-NO" dirty="0">
              <a:solidFill>
                <a:srgbClr val="898989"/>
              </a:solidFill>
              <a:latin typeface="Arail" charset="0"/>
              <a:ea typeface="ＭＳ Ｐゴシック" charset="0"/>
              <a:cs typeface="Arail" charset="0"/>
            </a:endParaRPr>
          </a:p>
        </p:txBody>
      </p:sp>
      <p:pic>
        <p:nvPicPr>
          <p:cNvPr id="2053" name="Picture 7" descr="Web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5410200"/>
            <a:ext cx="295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Web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5443538"/>
            <a:ext cx="295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3924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ail" charset="0"/>
                <a:ea typeface="ＭＳ Ｐゴシック" charset="0"/>
                <a:cs typeface="Arail" charset="0"/>
              </a:rPr>
              <a:t>Utdanning + FOU = Sant</a:t>
            </a:r>
            <a:br>
              <a:rPr lang="nb-NO" dirty="0" smtClean="0">
                <a:latin typeface="Arail" charset="0"/>
                <a:ea typeface="ＭＳ Ｐゴシック" charset="0"/>
                <a:cs typeface="Arail" charset="0"/>
              </a:rPr>
            </a:br>
            <a:r>
              <a:rPr lang="nb-NO" sz="1400" dirty="0" smtClean="0">
                <a:latin typeface="Arail" charset="0"/>
                <a:ea typeface="ＭＳ Ｐゴシック" charset="0"/>
                <a:cs typeface="Arail" charset="0"/>
              </a:rPr>
              <a:t>Rapport fra arbeidsgruppe nedsatt av UHR juli 2010</a:t>
            </a:r>
            <a:endParaRPr lang="nb-NO" dirty="0">
              <a:latin typeface="Arail" charset="0"/>
              <a:ea typeface="ＭＳ Ｐゴシック" charset="0"/>
              <a:cs typeface="Arail" charset="0"/>
            </a:endParaRPr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8001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nb-NO" dirty="0" smtClean="0">
                <a:latin typeface="Calibri" charset="0"/>
                <a:ea typeface="ＭＳ Ｐゴシック" charset="0"/>
                <a:cs typeface="ＭＳ Ｐゴシック" charset="0"/>
              </a:rPr>
              <a:t>Dilemma: Forsker karriere versus undervisningskarriere (ja takk begge deler?)</a:t>
            </a:r>
          </a:p>
          <a:p>
            <a:pPr lvl="1"/>
            <a:r>
              <a:rPr lang="nb-NO" dirty="0" smtClean="0">
                <a:latin typeface="Calibri" charset="0"/>
                <a:ea typeface="ＭＳ Ｐゴシック" charset="0"/>
                <a:cs typeface="ＭＳ Ｐゴシック" charset="0"/>
              </a:rPr>
              <a:t>Undervisning og forskning blir konkurrerende</a:t>
            </a:r>
          </a:p>
          <a:p>
            <a:pPr lvl="1"/>
            <a:r>
              <a:rPr lang="nb-NO" dirty="0" smtClean="0">
                <a:latin typeface="Calibri" charset="0"/>
                <a:ea typeface="ＭＳ Ｐゴシック" charset="0"/>
                <a:cs typeface="ＭＳ Ｐゴシック" charset="0"/>
              </a:rPr>
              <a:t>Ikke nødvendigvis slik at stort forskningsvolum = høy utdanningskvalitet </a:t>
            </a:r>
          </a:p>
          <a:p>
            <a:pPr lvl="1"/>
            <a:r>
              <a:rPr lang="nb-NO" sz="1400" dirty="0" smtClean="0"/>
              <a:t>HATTIE</a:t>
            </a:r>
            <a:r>
              <a:rPr lang="nb-NO" sz="1400" dirty="0"/>
              <a:t>, JOHN, and MARSH, HERBERT W. 1996. "The </a:t>
            </a:r>
            <a:r>
              <a:rPr lang="nb-NO" sz="1400" dirty="0" err="1"/>
              <a:t>Relationship</a:t>
            </a:r>
            <a:r>
              <a:rPr lang="nb-NO" sz="1400" dirty="0"/>
              <a:t> </a:t>
            </a:r>
            <a:r>
              <a:rPr lang="nb-NO" sz="1400" dirty="0" err="1"/>
              <a:t>Between</a:t>
            </a:r>
            <a:r>
              <a:rPr lang="nb-NO" sz="1400" dirty="0"/>
              <a:t> Research and </a:t>
            </a:r>
            <a:r>
              <a:rPr lang="nb-NO" sz="1400" dirty="0" err="1"/>
              <a:t>Teaching</a:t>
            </a:r>
            <a:r>
              <a:rPr lang="nb-NO" sz="1400" dirty="0"/>
              <a:t>: A Meta-Analysis." </a:t>
            </a:r>
            <a:r>
              <a:rPr lang="nb-NO" sz="1400" i="1" dirty="0" err="1"/>
              <a:t>Review</a:t>
            </a:r>
            <a:r>
              <a:rPr lang="nb-NO" sz="1400" i="1" dirty="0"/>
              <a:t> </a:t>
            </a:r>
            <a:r>
              <a:rPr lang="nb-NO" sz="1400" i="1" dirty="0" err="1"/>
              <a:t>of</a:t>
            </a:r>
            <a:r>
              <a:rPr lang="nb-NO" sz="1400" i="1" dirty="0"/>
              <a:t> </a:t>
            </a:r>
            <a:r>
              <a:rPr lang="nb-NO" sz="1400" i="1" dirty="0" err="1"/>
              <a:t>Educational</a:t>
            </a:r>
            <a:r>
              <a:rPr lang="nb-NO" sz="1400" i="1" dirty="0"/>
              <a:t> Research</a:t>
            </a:r>
            <a:r>
              <a:rPr lang="nb-NO" sz="1400" dirty="0"/>
              <a:t> 66:507–542.</a:t>
            </a:r>
            <a:r>
              <a:rPr lang="nb-NO" sz="1400" dirty="0"/>
              <a:t/>
            </a:r>
            <a:br>
              <a:rPr lang="nb-NO" sz="1400" dirty="0"/>
            </a:br>
            <a:endParaRPr lang="nb-NO" sz="1400" dirty="0" smtClean="0"/>
          </a:p>
          <a:p>
            <a:pPr lvl="1"/>
            <a:r>
              <a:rPr lang="nb-NO" sz="1400" dirty="0" err="1"/>
              <a:t>Investigating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myth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relationship</a:t>
            </a:r>
            <a:r>
              <a:rPr lang="nb-NO" sz="1400" dirty="0"/>
              <a:t> </a:t>
            </a:r>
            <a:r>
              <a:rPr lang="nb-NO" sz="1400" dirty="0" err="1" smtClean="0"/>
              <a:t>between</a:t>
            </a:r>
            <a:r>
              <a:rPr lang="nb-NO" sz="1400" dirty="0"/>
              <a:t> </a:t>
            </a:r>
            <a:r>
              <a:rPr lang="nb-NO" sz="1400" dirty="0" err="1" smtClean="0"/>
              <a:t>teaching</a:t>
            </a:r>
            <a:r>
              <a:rPr lang="nb-NO" sz="1400" dirty="0" smtClean="0"/>
              <a:t> </a:t>
            </a:r>
            <a:r>
              <a:rPr lang="nb-NO" sz="1400" dirty="0"/>
              <a:t>and </a:t>
            </a:r>
            <a:r>
              <a:rPr lang="nb-NO" sz="1400" dirty="0" err="1"/>
              <a:t>research</a:t>
            </a:r>
            <a:r>
              <a:rPr lang="nb-NO" sz="1400" dirty="0"/>
              <a:t> in </a:t>
            </a:r>
            <a:r>
              <a:rPr lang="nb-NO" sz="1400" dirty="0" err="1"/>
              <a:t>higher</a:t>
            </a:r>
            <a:r>
              <a:rPr lang="nb-NO" sz="1400" dirty="0"/>
              <a:t> </a:t>
            </a:r>
            <a:r>
              <a:rPr lang="nb-NO" sz="1400" dirty="0" err="1" smtClean="0"/>
              <a:t>education</a:t>
            </a:r>
            <a:r>
              <a:rPr lang="nb-NO" sz="1400" dirty="0" smtClean="0"/>
              <a:t>: A </a:t>
            </a:r>
            <a:r>
              <a:rPr lang="nb-NO" sz="1400" dirty="0" err="1"/>
              <a:t>review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empirical</a:t>
            </a:r>
            <a:r>
              <a:rPr lang="nb-NO" sz="1400" dirty="0"/>
              <a:t> </a:t>
            </a:r>
            <a:r>
              <a:rPr lang="nb-NO" sz="1400" dirty="0" err="1" smtClean="0"/>
              <a:t>research</a:t>
            </a:r>
            <a:r>
              <a:rPr lang="nb-NO" sz="1400" dirty="0" smtClean="0"/>
              <a:t>. An </a:t>
            </a:r>
            <a:r>
              <a:rPr lang="nb-NO" sz="1400" dirty="0" err="1"/>
              <a:t>Verburgh</a:t>
            </a:r>
            <a:r>
              <a:rPr lang="nb-NO" sz="1400" dirty="0"/>
              <a:t> Æ Jan Elen Æ Sari </a:t>
            </a:r>
            <a:r>
              <a:rPr lang="nb-NO" sz="1400" dirty="0" err="1"/>
              <a:t>Lindblom-Yla¨</a:t>
            </a:r>
            <a:r>
              <a:rPr lang="nb-NO" sz="1400" dirty="0" err="1" smtClean="0"/>
              <a:t>nne</a:t>
            </a:r>
            <a:r>
              <a:rPr lang="nb-NO" sz="1400" dirty="0" smtClean="0"/>
              <a:t>. </a:t>
            </a:r>
            <a:r>
              <a:rPr lang="es-ES_tradnl" sz="1400" dirty="0" err="1"/>
              <a:t>Stud</a:t>
            </a:r>
            <a:r>
              <a:rPr lang="es-ES_tradnl" sz="1400" dirty="0"/>
              <a:t> </a:t>
            </a:r>
            <a:r>
              <a:rPr lang="es-ES_tradnl" sz="1400" dirty="0" err="1"/>
              <a:t>Philos</a:t>
            </a:r>
            <a:r>
              <a:rPr lang="es-ES_tradnl" sz="1400" dirty="0"/>
              <a:t> </a:t>
            </a:r>
            <a:r>
              <a:rPr lang="es-ES_tradnl" sz="1400" dirty="0" err="1"/>
              <a:t>Educ</a:t>
            </a:r>
            <a:r>
              <a:rPr lang="es-ES_tradnl" sz="1400" dirty="0"/>
              <a:t> (2007) 26:449–</a:t>
            </a:r>
            <a:r>
              <a:rPr lang="es-ES_tradnl" sz="1400" dirty="0" smtClean="0"/>
              <a:t>465. </a:t>
            </a:r>
            <a:r>
              <a:rPr lang="es-ES_tradnl" sz="1400" dirty="0" err="1" smtClean="0"/>
              <a:t>Springer</a:t>
            </a:r>
            <a:endParaRPr lang="nb-NO" sz="1400" dirty="0"/>
          </a:p>
          <a:p>
            <a:pPr lvl="1"/>
            <a:endParaRPr lang="nb-NO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6" name="Plassholder for bunnteks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mtClean="0">
                <a:solidFill>
                  <a:srgbClr val="898989"/>
                </a:solidFill>
                <a:latin typeface="Arail" charset="0"/>
              </a:rPr>
              <a:t>Mattias Øhra</a:t>
            </a:r>
            <a:endParaRPr lang="nb-NO" dirty="0">
              <a:solidFill>
                <a:srgbClr val="898989"/>
              </a:solidFill>
              <a:latin typeface="Arail" charset="0"/>
            </a:endParaRPr>
          </a:p>
        </p:txBody>
      </p:sp>
      <p:sp>
        <p:nvSpPr>
          <p:cNvPr id="3077" name="Plassholder for lysbilde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C36ADD-2A19-1E4C-96E9-4F0942EBA4F0}" type="slidenum">
              <a:rPr lang="nb-NO">
                <a:solidFill>
                  <a:srgbClr val="898989"/>
                </a:solidFill>
                <a:latin typeface="Arail" charset="0"/>
              </a:rPr>
              <a:pPr eaLnBrk="1" hangingPunct="1"/>
              <a:t>2</a:t>
            </a:fld>
            <a:endParaRPr lang="nb-NO">
              <a:solidFill>
                <a:srgbClr val="898989"/>
              </a:solidFill>
              <a:latin typeface="Arai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0393"/>
            <a:ext cx="8001000" cy="1143000"/>
          </a:xfrm>
        </p:spPr>
        <p:txBody>
          <a:bodyPr/>
          <a:lstStyle/>
          <a:p>
            <a:r>
              <a:rPr lang="nb-NO" dirty="0"/>
              <a:t>Skiller mellom tre kategorier av fag/utdanninger: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99" y="1268760"/>
            <a:ext cx="8001000" cy="3962400"/>
          </a:xfrm>
        </p:spPr>
        <p:txBody>
          <a:bodyPr/>
          <a:lstStyle/>
          <a:p>
            <a:r>
              <a:rPr lang="nb-NO" sz="2400" dirty="0" smtClean="0"/>
              <a:t>Disiplinfag:</a:t>
            </a:r>
          </a:p>
          <a:p>
            <a:pPr marL="1620838" lvl="3" indent="0"/>
            <a:r>
              <a:rPr lang="nb-NO" dirty="0" smtClean="0"/>
              <a:t>Hva vi utdanner til og hva som er relevant for arbeidslivet</a:t>
            </a:r>
          </a:p>
          <a:p>
            <a:pPr marL="1620838" lvl="3" indent="0"/>
            <a:r>
              <a:rPr lang="nb-NO" dirty="0" smtClean="0"/>
              <a:t>Forskningsintroduksjon er ressurskrevende (forskningstiden oppleves allerede som truet)</a:t>
            </a:r>
          </a:p>
          <a:p>
            <a:pPr marL="1620838" lvl="3" indent="0"/>
            <a:r>
              <a:rPr lang="nb-NO" dirty="0" smtClean="0"/>
              <a:t>Synligjøre relevans for studenter</a:t>
            </a:r>
          </a:p>
          <a:p>
            <a:r>
              <a:rPr lang="nb-NO" sz="2400" dirty="0" smtClean="0"/>
              <a:t>Profesjonsfag</a:t>
            </a:r>
          </a:p>
          <a:p>
            <a:pPr lvl="3"/>
            <a:r>
              <a:rPr lang="nb-NO" dirty="0" smtClean="0"/>
              <a:t>Kunnskap og kompetansebehov i spesifikke yrkesfelt</a:t>
            </a:r>
          </a:p>
          <a:p>
            <a:pPr lvl="3"/>
            <a:r>
              <a:rPr lang="nb-NO" dirty="0" smtClean="0"/>
              <a:t>Løse praktiske oppgaver</a:t>
            </a:r>
          </a:p>
          <a:p>
            <a:pPr lvl="3"/>
            <a:r>
              <a:rPr lang="nb-NO" dirty="0" err="1" smtClean="0"/>
              <a:t>Vitenskp</a:t>
            </a:r>
            <a:r>
              <a:rPr lang="nb-NO" dirty="0" smtClean="0"/>
              <a:t>. Kunnskapsgrunnlag</a:t>
            </a:r>
          </a:p>
          <a:p>
            <a:pPr lvl="3"/>
            <a:r>
              <a:rPr lang="nb-NO" dirty="0" err="1" smtClean="0"/>
              <a:t>Teori&amp;praksis</a:t>
            </a:r>
            <a:r>
              <a:rPr lang="nb-NO" dirty="0" smtClean="0"/>
              <a:t>?</a:t>
            </a:r>
          </a:p>
          <a:p>
            <a:r>
              <a:rPr lang="nb-NO" sz="2400" dirty="0" smtClean="0"/>
              <a:t>Kunstfag</a:t>
            </a:r>
          </a:p>
          <a:p>
            <a:pPr lvl="3"/>
            <a:r>
              <a:rPr lang="nb-NO" dirty="0" smtClean="0"/>
              <a:t>Utvikle sterkere miljøer for kunstnerisk </a:t>
            </a:r>
            <a:r>
              <a:rPr lang="nb-NO" dirty="0" err="1" smtClean="0"/>
              <a:t>utv.arb</a:t>
            </a:r>
            <a:r>
              <a:rPr lang="nb-NO" dirty="0" smtClean="0"/>
              <a:t>.</a:t>
            </a:r>
          </a:p>
          <a:p>
            <a:pPr lvl="3"/>
            <a:r>
              <a:rPr lang="nb-NO" dirty="0" smtClean="0"/>
              <a:t>Flere kunstneriske FOU prosjekter</a:t>
            </a:r>
          </a:p>
          <a:p>
            <a:pPr lvl="3"/>
            <a:endParaRPr lang="nb-NO" dirty="0" smtClean="0"/>
          </a:p>
          <a:p>
            <a:pPr marL="1371600" lvl="3" indent="0">
              <a:buNone/>
            </a:pP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.Mattias Øhra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75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Fire </a:t>
            </a:r>
            <a:r>
              <a:rPr lang="nb-NO" dirty="0"/>
              <a:t>former for forskningsbasert</a:t>
            </a:r>
            <a:br>
              <a:rPr lang="nb-NO" dirty="0"/>
            </a:br>
            <a:r>
              <a:rPr lang="nb-NO" dirty="0"/>
              <a:t>undervisning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400" dirty="0"/>
              <a:t>Lærersentrert undervisning der innholdet er forskningsbasert.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/>
              <a:t>Lærersentrert </a:t>
            </a:r>
            <a:r>
              <a:rPr lang="nb-NO" sz="2400" dirty="0"/>
              <a:t>undervisning som fokuserer på forskningsprosess og </a:t>
            </a:r>
            <a:r>
              <a:rPr lang="nb-NO" sz="2400" dirty="0" smtClean="0"/>
              <a:t>vitenskapelig tenkemåte</a:t>
            </a:r>
            <a:r>
              <a:rPr lang="nb-NO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/>
              <a:t>Undervisning </a:t>
            </a:r>
            <a:r>
              <a:rPr lang="nb-NO" sz="2400" dirty="0"/>
              <a:t>der studenten aktivt deltar i en diskusjon av et forskningsbasert innhold.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/>
              <a:t>Undervisning </a:t>
            </a:r>
            <a:r>
              <a:rPr lang="nb-NO" sz="2400" dirty="0"/>
              <a:t>der studenten inngår i “undersøkende” læreprosesser.</a:t>
            </a:r>
            <a:endParaRPr lang="nb-NO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Mattias Øhra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81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7" name="Picture 6" descr="researchm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5436096" cy="4032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486916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Modellen kan være et nyttig verktøy for å diskutere og avklare hvorvidt og på hvilken måte</a:t>
            </a:r>
          </a:p>
          <a:p>
            <a:r>
              <a:rPr lang="nb-NO" sz="1200" dirty="0"/>
              <a:t>utdanningen er FoU-basert. Healey og </a:t>
            </a:r>
            <a:r>
              <a:rPr lang="nb-NO" sz="1200" dirty="0" err="1"/>
              <a:t>Jenkins</a:t>
            </a:r>
            <a:r>
              <a:rPr lang="nb-NO" sz="1200" dirty="0"/>
              <a:t> (2009) anbefaler at alle studieopplegg bør</a:t>
            </a:r>
          </a:p>
          <a:p>
            <a:r>
              <a:rPr lang="nb-NO" sz="1200" dirty="0"/>
              <a:t>inneholde en god miks av elementer fra alle de fire kategorier, hvor det også anvendes en</a:t>
            </a:r>
          </a:p>
          <a:p>
            <a:r>
              <a:rPr lang="nb-NO" sz="1200" dirty="0"/>
              <a:t>blanding av ulike undervisningsmetode/læringsteknikker.</a:t>
            </a:r>
          </a:p>
        </p:txBody>
      </p:sp>
    </p:spTree>
    <p:extLst>
      <p:ext uri="{BB962C8B-B14F-4D97-AF65-F5344CB8AC3E}">
        <p14:creationId xmlns:p14="http://schemas.microsoft.com/office/powerpoint/2010/main" val="74121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Sentralt: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Forskerne må mer inn i undervisningen (i alle </a:t>
            </a:r>
            <a:r>
              <a:rPr lang="nb-NO" dirty="0" err="1" smtClean="0"/>
              <a:t>utd.kategorier</a:t>
            </a:r>
            <a:r>
              <a:rPr lang="nb-NO" dirty="0" smtClean="0"/>
              <a:t>)</a:t>
            </a:r>
          </a:p>
          <a:p>
            <a:r>
              <a:rPr lang="nb-NO" dirty="0" smtClean="0"/>
              <a:t>Fare for at et økende forskningsfokus vil kunne føre til en uheldig </a:t>
            </a:r>
            <a:r>
              <a:rPr lang="nb-NO" dirty="0" err="1" smtClean="0"/>
              <a:t>akademisering</a:t>
            </a:r>
            <a:r>
              <a:rPr lang="nb-NO" dirty="0" smtClean="0"/>
              <a:t> av profesjonsutdanninger (profesjonsbasert FOU)</a:t>
            </a:r>
          </a:p>
          <a:p>
            <a:r>
              <a:rPr lang="nb-NO" dirty="0" smtClean="0"/>
              <a:t>Kunstnere / kunstfeltet må trekkes mer inn i kunstutdanningene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69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Matrise for disiplinfag s31</a:t>
            </a:r>
            <a:endParaRPr lang="nb-NO" dirty="0"/>
          </a:p>
        </p:txBody>
      </p:sp>
      <p:pic>
        <p:nvPicPr>
          <p:cNvPr id="6" name="Content Placeholder 5" descr="matri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 b="33380"/>
          <a:stretch>
            <a:fillRect/>
          </a:stretch>
        </p:blipFill>
        <p:spPr>
          <a:xfrm>
            <a:off x="827584" y="1628800"/>
            <a:ext cx="3877816" cy="33321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22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s36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Nasjonale</a:t>
            </a:r>
          </a:p>
          <a:p>
            <a:r>
              <a:rPr lang="nb-NO" dirty="0" smtClean="0"/>
              <a:t>Institusjonelle</a:t>
            </a:r>
          </a:p>
          <a:p>
            <a:r>
              <a:rPr lang="nb-NO" dirty="0" smtClean="0"/>
              <a:t>Individuelle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Gode eksempler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79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i="1" dirty="0"/>
              <a:t>De studerende </a:t>
            </a:r>
            <a:r>
              <a:rPr lang="nb-NO" sz="1600" i="1" dirty="0" err="1"/>
              <a:t>bruger</a:t>
            </a:r>
            <a:r>
              <a:rPr lang="nb-NO" sz="1600" i="1" dirty="0"/>
              <a:t> for meget tid i </a:t>
            </a:r>
            <a:r>
              <a:rPr lang="nb-NO" sz="1600" i="1" dirty="0" err="1"/>
              <a:t>auditorierne</a:t>
            </a:r>
            <a:r>
              <a:rPr lang="nb-NO" sz="1600" i="1" dirty="0"/>
              <a:t>, og det forringer læringen. Derfor slår</a:t>
            </a:r>
            <a:br>
              <a:rPr lang="nb-NO" sz="1600" i="1" dirty="0"/>
            </a:br>
            <a:r>
              <a:rPr lang="nb-NO" sz="1600" i="1" dirty="0" err="1"/>
              <a:t>uddannelsesforskere</a:t>
            </a:r>
            <a:r>
              <a:rPr lang="nb-NO" sz="1600" i="1" dirty="0"/>
              <a:t> til lyd for at slippe de studerende løs, så de kan prøve </a:t>
            </a:r>
            <a:r>
              <a:rPr lang="nb-NO" sz="1600" i="1" dirty="0" err="1"/>
              <a:t>teorierne</a:t>
            </a:r>
            <a:r>
              <a:rPr lang="nb-NO" sz="1600" i="1" dirty="0"/>
              <a:t> </a:t>
            </a:r>
            <a:r>
              <a:rPr lang="nb-NO" sz="1600" i="1" dirty="0" err="1"/>
              <a:t>af</a:t>
            </a:r>
            <a:r>
              <a:rPr lang="nb-NO" sz="1600" i="1" dirty="0"/>
              <a:t> </a:t>
            </a:r>
            <a:r>
              <a:rPr lang="nb-NO" sz="1600" i="1" dirty="0" smtClean="0"/>
              <a:t>i </a:t>
            </a:r>
            <a:r>
              <a:rPr lang="nb-NO" sz="1600" i="1" dirty="0" err="1" smtClean="0"/>
              <a:t>virkeligheden</a:t>
            </a:r>
            <a:r>
              <a:rPr lang="nb-NO" sz="1600" i="1" dirty="0" smtClean="0"/>
              <a:t> </a:t>
            </a:r>
            <a:r>
              <a:rPr lang="nb-NO" sz="1600" i="1" dirty="0"/>
              <a:t>og forske fra første dag på studiet </a:t>
            </a:r>
            <a:r>
              <a:rPr lang="nb-NO" sz="1600" i="1" dirty="0" smtClean="0"/>
              <a:t/>
            </a:r>
            <a:br>
              <a:rPr lang="nb-NO" sz="1600" i="1" dirty="0" smtClean="0"/>
            </a:br>
            <a:r>
              <a:rPr lang="nb-NO" sz="1600" dirty="0" smtClean="0"/>
              <a:t>(</a:t>
            </a:r>
            <a:r>
              <a:rPr lang="nb-NO" sz="1600" dirty="0"/>
              <a:t>Richter, L., Information, 6. juni 2010).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5" y="2149872"/>
            <a:ext cx="1716189" cy="2195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600201"/>
            <a:ext cx="3168352" cy="1782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816" y="2126423"/>
            <a:ext cx="1986813" cy="2985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924" y="4089893"/>
            <a:ext cx="936104" cy="904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0823" y="4437112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forskeren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316342"/>
            <a:ext cx="168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Yrkesutøveren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5218618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Kunstneren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5039381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Så blir de stående, disse </a:t>
            </a:r>
            <a:r>
              <a:rPr lang="nb-NO" sz="1400" dirty="0" smtClean="0"/>
              <a:t>tre: Men </a:t>
            </a:r>
            <a:r>
              <a:rPr lang="nb-NO" sz="1400" dirty="0"/>
              <a:t>størst blant dem </a:t>
            </a:r>
            <a:r>
              <a:rPr lang="nb-NO" sz="1400" dirty="0" smtClean="0"/>
              <a:t>er????</a:t>
            </a:r>
            <a:br>
              <a:rPr lang="nb-NO" sz="1400" dirty="0" smtClean="0"/>
            </a:b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52929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1.11.2011. Fagintegrasjonsdag på HIVE">
  <a:themeElements>
    <a:clrScheme name="HiVe">
      <a:dk1>
        <a:sysClr val="windowText" lastClr="000000"/>
      </a:dk1>
      <a:lt1>
        <a:sysClr val="window" lastClr="FFFFFF"/>
      </a:lt1>
      <a:dk2>
        <a:srgbClr val="405161"/>
      </a:dk2>
      <a:lt2>
        <a:srgbClr val="C3C8D0"/>
      </a:lt2>
      <a:accent1>
        <a:srgbClr val="D70020"/>
      </a:accent1>
      <a:accent2>
        <a:srgbClr val="405161"/>
      </a:accent2>
      <a:accent3>
        <a:srgbClr val="C3C8D0"/>
      </a:accent3>
      <a:accent4>
        <a:srgbClr val="D70020"/>
      </a:accent4>
      <a:accent5>
        <a:srgbClr val="405161"/>
      </a:accent5>
      <a:accent6>
        <a:srgbClr val="C3C8D0"/>
      </a:accent6>
      <a:hlink>
        <a:srgbClr val="D70020"/>
      </a:hlink>
      <a:folHlink>
        <a:srgbClr val="4051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21.11.2011. Fagintegrasjonsdag på HIVE.potm</Template>
  <TotalTime>402</TotalTime>
  <Words>355</Words>
  <Application>Microsoft Macintosh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21.11.2011. Fagintegrasjonsdag på HIVE</vt:lpstr>
      <vt:lpstr>Utdanning + FOU = Sant</vt:lpstr>
      <vt:lpstr>Utdanning + FOU = Sant Rapport fra arbeidsgruppe nedsatt av UHR juli 2010</vt:lpstr>
      <vt:lpstr>Skiller mellom tre kategorier av fag/utdanninger: </vt:lpstr>
      <vt:lpstr>Fire former for forskningsbasert undervisning</vt:lpstr>
      <vt:lpstr>PowerPoint Presentation</vt:lpstr>
      <vt:lpstr>Sentralt:</vt:lpstr>
      <vt:lpstr>Matrise for disiplinfag s31</vt:lpstr>
      <vt:lpstr>Tiltak s36</vt:lpstr>
      <vt:lpstr>De studerende bruger for meget tid i auditorierne, og det forringer læringen. Derfor slår uddannelsesforskere til lyd for at slippe de studerende løs, så de kan prøve teorierne af i virkeligheden og forske fra første dag på studiet  (Richter, L., Information, 6. juni 2010).</vt:lpstr>
    </vt:vector>
  </TitlesOfParts>
  <Company>Metro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Metro</dc:creator>
  <cp:lastModifiedBy>Mattias Øhra</cp:lastModifiedBy>
  <cp:revision>33</cp:revision>
  <dcterms:created xsi:type="dcterms:W3CDTF">2010-02-25T16:21:27Z</dcterms:created>
  <dcterms:modified xsi:type="dcterms:W3CDTF">2012-09-12T22:11:06Z</dcterms:modified>
</cp:coreProperties>
</file>