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5" d="100"/>
          <a:sy n="125" d="100"/>
        </p:scale>
        <p:origin x="-856" y="-96"/>
      </p:cViewPr>
      <p:guideLst>
        <p:guide orient="horz" pos="216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42776B1-AFCF-7248-9972-DD4FC778A178}" type="datetime1">
              <a:rPr lang="nb-NO"/>
              <a:pPr/>
              <a:t>26.08.12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B0880AA-0182-9F42-8F0F-9E62EBB387C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623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236F4F-2BB8-CE47-B595-E9A6AD1A2F38}" type="datetime1">
              <a:rPr lang="nb-NO"/>
              <a:pPr/>
              <a:t>26.08.12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5F5D0F5-B3EA-2447-B60B-D730092AF3E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095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C6224-A5B9-BC45-BED0-FF2164214A82}" type="slidenum">
              <a:rPr lang="nb-NO"/>
              <a:pPr>
                <a:defRPr/>
              </a:pPr>
              <a:t>2</a:t>
            </a:fld>
            <a:endParaRPr lang="nb-NO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E4E250-6939-4D46-A0C0-FE98D1F4120E}" type="slidenum">
              <a:rPr lang="nb-NO"/>
              <a:pPr>
                <a:defRPr/>
              </a:pPr>
              <a:t>14</a:t>
            </a:fld>
            <a:endParaRPr lang="nb-NO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86DC9C-8855-374F-98A0-0E9C4BF2BDA0}" type="slidenum">
              <a:rPr lang="nb-NO"/>
              <a:pPr>
                <a:defRPr/>
              </a:pPr>
              <a:t>15</a:t>
            </a:fld>
            <a:endParaRPr lang="nb-NO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2C646-AEF9-4142-A9E0-B438CDFD220C}" type="slidenum">
              <a:rPr lang="nb-NO"/>
              <a:pPr>
                <a:defRPr/>
              </a:pPr>
              <a:t>16</a:t>
            </a:fld>
            <a:endParaRPr lang="nb-NO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EFBCB-EE61-7641-AE72-4469C5A5B746}" type="slidenum">
              <a:rPr lang="nb-NO"/>
              <a:pPr>
                <a:defRPr/>
              </a:pPr>
              <a:t>17</a:t>
            </a:fld>
            <a:endParaRPr lang="nb-NO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6B1E4-1D84-9042-B6EE-E850BC5CEA8B}" type="slidenum">
              <a:rPr lang="nb-NO"/>
              <a:pPr>
                <a:defRPr/>
              </a:pPr>
              <a:t>18</a:t>
            </a:fld>
            <a:endParaRPr lang="nb-NO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8C899-BE29-EA44-9168-AAC8979E66A8}" type="slidenum">
              <a:rPr lang="nb-NO"/>
              <a:pPr>
                <a:defRPr/>
              </a:pPr>
              <a:t>19</a:t>
            </a:fld>
            <a:endParaRPr lang="nb-NO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6259F-D0E1-6042-84B7-ACA04E5A1BF5}" type="slidenum">
              <a:rPr lang="nb-NO"/>
              <a:pPr>
                <a:defRPr/>
              </a:pPr>
              <a:t>22</a:t>
            </a:fld>
            <a:endParaRPr lang="nb-NO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41EE3-3215-AE4C-BF11-BA9D8444332A}" type="slidenum">
              <a:rPr lang="nb-NO"/>
              <a:pPr>
                <a:defRPr/>
              </a:pPr>
              <a:t>23</a:t>
            </a:fld>
            <a:endParaRPr lang="nb-NO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08296-FD95-004E-A4E7-A519501569A5}" type="slidenum">
              <a:rPr lang="nb-NO"/>
              <a:pPr>
                <a:defRPr/>
              </a:pPr>
              <a:t>24</a:t>
            </a:fld>
            <a:endParaRPr lang="nb-NO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9370F-BE91-6D45-AA22-BAD418FFABC0}" type="slidenum">
              <a:rPr lang="nb-NO"/>
              <a:pPr>
                <a:defRPr/>
              </a:pPr>
              <a:t>25</a:t>
            </a:fld>
            <a:endParaRPr lang="nb-NO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2A988-DA54-2940-98FC-23371537C2ED}" type="slidenum">
              <a:rPr lang="nb-NO"/>
              <a:pPr>
                <a:defRPr/>
              </a:pPr>
              <a:t>3</a:t>
            </a:fld>
            <a:endParaRPr lang="nb-NO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901C98-5B5A-5C41-A6BD-F1A9261B6471}" type="slidenum">
              <a:rPr lang="nb-NO"/>
              <a:pPr>
                <a:defRPr/>
              </a:pPr>
              <a:t>26</a:t>
            </a:fld>
            <a:endParaRPr lang="nb-NO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7B28A4-89F8-1B4D-8712-835F573940E3}" type="slidenum">
              <a:rPr lang="nb-NO"/>
              <a:pPr>
                <a:defRPr/>
              </a:pPr>
              <a:t>27</a:t>
            </a:fld>
            <a:endParaRPr lang="nb-NO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811F2-4C94-6942-BA3F-5B504F34E89A}" type="slidenum">
              <a:rPr lang="nb-NO"/>
              <a:pPr>
                <a:defRPr/>
              </a:pPr>
              <a:t>28</a:t>
            </a:fld>
            <a:endParaRPr lang="nb-NO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99C04-566B-CE40-9D8B-CF48AFD86976}" type="slidenum">
              <a:rPr lang="nb-NO"/>
              <a:pPr>
                <a:defRPr/>
              </a:pPr>
              <a:t>29</a:t>
            </a:fld>
            <a:endParaRPr lang="nb-NO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C0519-F15D-864C-B446-6DAD52B6C076}" type="slidenum">
              <a:rPr lang="nb-NO"/>
              <a:pPr>
                <a:defRPr/>
              </a:pPr>
              <a:t>30</a:t>
            </a:fld>
            <a:endParaRPr lang="nb-NO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BB2AE-D8A1-2547-830D-BC4D48DAA7AC}" type="slidenum">
              <a:rPr lang="nb-NO"/>
              <a:pPr>
                <a:defRPr/>
              </a:pPr>
              <a:t>31</a:t>
            </a:fld>
            <a:endParaRPr lang="nb-N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5CE62-7685-7D45-B012-3D662C910D37}" type="slidenum">
              <a:rPr lang="nb-NO"/>
              <a:pPr>
                <a:defRPr/>
              </a:pPr>
              <a:t>7</a:t>
            </a:fld>
            <a:endParaRPr lang="nb-NO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1EA28-BACB-D94C-9638-107DBF14F2B8}" type="slidenum">
              <a:rPr lang="nb-NO"/>
              <a:pPr>
                <a:defRPr/>
              </a:pPr>
              <a:t>8</a:t>
            </a:fld>
            <a:endParaRPr lang="nb-NO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FCB90-6B66-D14A-B656-FD110F11E299}" type="slidenum">
              <a:rPr lang="nb-NO"/>
              <a:pPr>
                <a:defRPr/>
              </a:pPr>
              <a:t>9</a:t>
            </a:fld>
            <a:endParaRPr lang="nb-NO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51BC1-2982-0E48-A046-ED9B518AE782}" type="slidenum">
              <a:rPr lang="nb-NO"/>
              <a:pPr>
                <a:defRPr/>
              </a:pPr>
              <a:t>10</a:t>
            </a:fld>
            <a:endParaRPr lang="nb-NO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FCA53-F5EF-AF40-AEB2-63A00592CB6C}" type="slidenum">
              <a:rPr lang="nb-NO"/>
              <a:pPr>
                <a:defRPr/>
              </a:pPr>
              <a:t>11</a:t>
            </a:fld>
            <a:endParaRPr lang="nb-NO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FAB9-1466-0E4E-A1E4-3256D9354707}" type="slidenum">
              <a:rPr lang="nb-NO"/>
              <a:pPr>
                <a:defRPr/>
              </a:pPr>
              <a:t>12</a:t>
            </a:fld>
            <a:endParaRPr lang="nb-NO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70913-8883-5742-B669-8B09735F3190}" type="slidenum">
              <a:rPr lang="nb-NO"/>
              <a:pPr>
                <a:defRPr/>
              </a:pPr>
              <a:t>13</a:t>
            </a:fld>
            <a:endParaRPr lang="nb-NO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ail"/>
                <a:cs typeface="Arai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91165-2F5F-784F-BE46-DAF59FA161A6}" type="datetime1">
              <a:rPr lang="nb-NO" smtClean="0"/>
              <a:t>26.08.12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DB232-671F-2C42-AA66-5E4060CC8DB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07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513E3-64A5-354E-907E-D13AB083268F}" type="datetime1">
              <a:rPr lang="nb-NO" smtClean="0"/>
              <a:t>26.08.12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2686A-AFA7-414E-9F00-A68A7094B7E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08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D3320-6A07-884E-A97F-2327F9B1B608}" type="datetime1">
              <a:rPr lang="nb-NO" smtClean="0"/>
              <a:t>26.08.12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E601-AFA0-C646-ADB4-336CB708F0A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9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20000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671638"/>
            <a:ext cx="7643813" cy="39497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 smtClean="0"/>
          </a:p>
        </p:txBody>
      </p:sp>
    </p:spTree>
    <p:extLst>
      <p:ext uri="{BB962C8B-B14F-4D97-AF65-F5344CB8AC3E}">
        <p14:creationId xmlns:p14="http://schemas.microsoft.com/office/powerpoint/2010/main" val="266598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20000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71638"/>
            <a:ext cx="3744913" cy="3949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7913" y="1671638"/>
            <a:ext cx="3746500" cy="3949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22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3962400"/>
          </a:xfrm>
          <a:prstGeom prst="rect">
            <a:avLst/>
          </a:prstGeo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8A60A-1CDC-B44D-90A2-832C5BE4E0C0}" type="datetime1">
              <a:rPr lang="nb-NO" smtClean="0"/>
              <a:t>26.08.12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9022-3392-C544-89D8-FBF1247D75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4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3183E-674B-F44A-A998-07D6632C8F11}" type="datetime1">
              <a:rPr lang="nb-NO" smtClean="0"/>
              <a:t>26.08.12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BDA12-41CD-8F45-B026-E455A3CC58B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9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5C2E5-488D-5248-A6BE-8736B036DED2}" type="datetime1">
              <a:rPr lang="nb-NO" smtClean="0"/>
              <a:t>26.08.12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156BF-B48B-D64E-B8C3-CC817B0FDCC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49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63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3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591813-498E-D047-AF41-C8C187E93837}" type="datetime1">
              <a:rPr lang="nb-NO" smtClean="0"/>
              <a:t>26.08.12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56DF-2FF9-A447-9C85-5A1FDA787FC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7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A7C7E-C912-5746-BD5E-5F3F3B5BA3EC}" type="datetime1">
              <a:rPr lang="nb-NO" smtClean="0"/>
              <a:t>26.08.12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0BE10-85CA-9749-8735-22D856AD0AF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0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BAFC0-99D0-9444-8545-349FC9693C24}" type="datetime1">
              <a:rPr lang="nb-NO" smtClean="0"/>
              <a:t>26.08.12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A5137-7C1F-244D-800B-1B01ACAB00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794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657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15127-8CD4-9A4D-AFE1-5E2B02A2B800}" type="datetime1">
              <a:rPr lang="nb-NO" smtClean="0"/>
              <a:t>26.08.12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E9BB-2C48-1C43-A820-72D4173C63A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22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A3171-9C72-2F43-8935-8EDABA97E6FF}" type="datetime1">
              <a:rPr lang="nb-NO" smtClean="0"/>
              <a:t>26.08.12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7D6D-EA45-9549-AE49-7AEDA289B1C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33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wmf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EF_underlag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5949950"/>
            <a:ext cx="1778000" cy="406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ail" charset="0"/>
              </a:defRPr>
            </a:lvl1pPr>
          </a:lstStyle>
          <a:p>
            <a:fld id="{D5E1078F-61BB-7A42-B02E-B0A5E27C23EE}" type="datetime1">
              <a:rPr lang="nb-NO" smtClean="0"/>
              <a:t>26.08.12</a:t>
            </a:fld>
            <a:endParaRPr lang="nb-NO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0356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Arai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03567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Arail" charset="0"/>
              </a:defRPr>
            </a:lvl1pPr>
          </a:lstStyle>
          <a:p>
            <a:fld id="{FDFF28F7-F4D1-524D-A616-F0927929113E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1031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1549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7F7F7F"/>
          </a:solidFill>
          <a:latin typeface="Arail"/>
          <a:ea typeface="ＭＳ Ｐゴシック" pitchFamily="-108" charset="-128"/>
          <a:cs typeface="Arai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Arai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lu.hive.no/ansatte/moh/" TargetMode="External"/><Relationship Id="rId4" Type="http://schemas.openxmlformats.org/officeDocument/2006/relationships/hyperlink" Target="http://wp.home.hive.no/moh/" TargetMode="External"/><Relationship Id="rId5" Type="http://schemas.openxmlformats.org/officeDocument/2006/relationships/image" Target="../media/image4.w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p.home.hive.no/moh/files/2012/08/20120521digitalenotat-h%C3%B8gskoledirekt%C3%B8r2.pdf" TargetMode="Externa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p.home.hive.no/lindajoha/" TargetMode="External"/><Relationship Id="rId4" Type="http://schemas.openxmlformats.org/officeDocument/2006/relationships/hyperlink" Target="http://wp.home.hive.no/karlrobe/" TargetMode="External"/><Relationship Id="rId5" Type="http://schemas.openxmlformats.org/officeDocument/2006/relationships/hyperlink" Target="http://wp.home.hive.no/nherle/" TargetMode="External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-lu.hive.no/team/t06aa/documents/06pedfagplan31.doc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-lu.hive.no/team/t06aa/documents/06pedfagplan31.doc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din.dep.no/kd/norsk/publ/stmeld/014001-040004/index-dok000-b-n-a.html" TargetMode="External"/><Relationship Id="rId4" Type="http://schemas.openxmlformats.org/officeDocument/2006/relationships/hyperlink" Target="http://www-bib.hive.no/tekster/hveskrift/notat/2004-02/notat2_2004.pdf" TargetMode="External"/><Relationship Id="rId5" Type="http://schemas.openxmlformats.org/officeDocument/2006/relationships/hyperlink" Target="http://wp.home.hive.no/moh/digitale-mapp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DEF_underlag1_new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pPr eaLnBrk="1" hangingPunct="1"/>
            <a:r>
              <a:rPr lang="nb-NO" dirty="0" smtClean="0">
                <a:effectLst>
                  <a:outerShdw blurRad="28575" dist="25400" dir="2700000" algn="tl" rotWithShape="0">
                    <a:srgbClr val="000000">
                      <a:alpha val="43000"/>
                    </a:srgbClr>
                  </a:outerShdw>
                </a:effectLst>
                <a:latin typeface="Arail" charset="0"/>
                <a:ea typeface="ＭＳ Ｐゴシック" charset="0"/>
                <a:cs typeface="Arail" charset="0"/>
              </a:rPr>
              <a:t>Å være student</a:t>
            </a:r>
            <a:endParaRPr lang="nb-NO" dirty="0">
              <a:effectLst>
                <a:outerShdw blurRad="28575" dist="25400" dir="2700000" algn="tl" rotWithShape="0">
                  <a:srgbClr val="000000">
                    <a:alpha val="43000"/>
                  </a:srgbClr>
                </a:outerShdw>
              </a:effectLst>
              <a:latin typeface="Arail" charset="0"/>
              <a:ea typeface="ＭＳ Ｐゴシック" charset="0"/>
              <a:cs typeface="Arail" charset="0"/>
            </a:endParaRP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 bwMode="auto">
          <a:xfrm>
            <a:off x="533400" y="1196752"/>
            <a:ext cx="7086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dirty="0" smtClean="0">
                <a:solidFill>
                  <a:srgbClr val="898989"/>
                </a:solidFill>
                <a:latin typeface="Arail" charset="0"/>
                <a:ea typeface="ＭＳ Ｐゴシック" charset="0"/>
                <a:cs typeface="Arail" charset="0"/>
              </a:rPr>
              <a:t>Mattias </a:t>
            </a:r>
            <a:r>
              <a:rPr lang="nb-NO" dirty="0" smtClean="0">
                <a:solidFill>
                  <a:srgbClr val="898989"/>
                </a:solidFill>
                <a:latin typeface="Arail" charset="0"/>
                <a:ea typeface="ＭＳ Ｐゴシック" charset="0"/>
                <a:cs typeface="Arail" charset="0"/>
              </a:rPr>
              <a:t>Øhra</a:t>
            </a:r>
            <a:br>
              <a:rPr lang="nb-NO" dirty="0" smtClean="0">
                <a:solidFill>
                  <a:srgbClr val="898989"/>
                </a:solidFill>
                <a:latin typeface="Arail" charset="0"/>
                <a:ea typeface="ＭＳ Ｐゴシック" charset="0"/>
                <a:cs typeface="Arail" charset="0"/>
              </a:rPr>
            </a:br>
            <a:r>
              <a:rPr lang="nb-NO" sz="1200" dirty="0">
                <a:hlinkClick r:id="rId3"/>
              </a:rPr>
              <a:t>http://www-lu.hive.no/ansatte/moh/</a:t>
            </a:r>
            <a:r>
              <a:rPr lang="nb-NO" sz="1200" dirty="0"/>
              <a:t> </a:t>
            </a:r>
          </a:p>
          <a:p>
            <a:pPr>
              <a:defRPr/>
            </a:pPr>
            <a:r>
              <a:rPr lang="nb-NO" sz="1200" dirty="0">
                <a:hlinkClick r:id="rId4"/>
              </a:rPr>
              <a:t>http://wp.home.hive.no/moh/</a:t>
            </a:r>
            <a:endParaRPr lang="nb-NO" sz="1200" dirty="0"/>
          </a:p>
          <a:p>
            <a:pPr eaLnBrk="1" hangingPunct="1"/>
            <a:endParaRPr lang="nb-NO" dirty="0">
              <a:solidFill>
                <a:srgbClr val="898989"/>
              </a:solidFill>
              <a:latin typeface="Arail" charset="0"/>
              <a:ea typeface="ＭＳ Ｐゴシック" charset="0"/>
              <a:cs typeface="Arail" charset="0"/>
            </a:endParaRPr>
          </a:p>
        </p:txBody>
      </p:sp>
      <p:pic>
        <p:nvPicPr>
          <p:cNvPr id="2053" name="Picture 7" descr="Web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5410200"/>
            <a:ext cx="295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Web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5443538"/>
            <a:ext cx="295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3924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Ulike læringsstrategier: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763712" y="2276475"/>
            <a:ext cx="532856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3200" b="1" dirty="0">
                <a:solidFill>
                  <a:srgbClr val="FD48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Kjøp fremmedordbok nå!</a:t>
            </a:r>
          </a:p>
        </p:txBody>
      </p:sp>
      <p:pic>
        <p:nvPicPr>
          <p:cNvPr id="19459" name="Picture 8" descr="fremmedordb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44033"/>
            <a:ext cx="21907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6BF-B48B-D64E-B8C3-CC817B0FDCC0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476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Ulike læringsstrategier: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2800" smtClean="0">
                <a:cs typeface="+mn-cs"/>
              </a:rPr>
              <a:t>Elaboreringsstrategier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400" smtClean="0"/>
              <a:t>En dypere bearbeidelse av stoffet som ikke bare handler om å gjenkalle, men også å knytte sammen ny kunnskap med forkunnskap om emnet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400" smtClean="0"/>
              <a:t>Tolke det nye inn i gamle kategorier (Imsen 05)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400" smtClean="0"/>
              <a:t>Dette skjer ved diskusjon, gjennomtenking og relevansvurdering av stoffet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400" smtClean="0"/>
              <a:t>Lav elaborering: </a:t>
            </a:r>
            <a:r>
              <a:rPr lang="nb-NO" sz="2400" i="1" smtClean="0"/>
              <a:t>inn av det ene øret og ut av det andre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28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Ulike læringsstrategier: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2800" smtClean="0">
                <a:cs typeface="+mn-cs"/>
              </a:rPr>
              <a:t>Organiseringsstrategier</a:t>
            </a:r>
          </a:p>
          <a:p>
            <a:pPr lvl="1" eaLnBrk="1" hangingPunct="1">
              <a:defRPr/>
            </a:pPr>
            <a:r>
              <a:rPr lang="nb-NO" sz="2400" smtClean="0"/>
              <a:t>Skape oversikt, struktur og sammenheng i kunnskapen. </a:t>
            </a:r>
          </a:p>
          <a:p>
            <a:pPr lvl="1" eaLnBrk="1" hangingPunct="1">
              <a:defRPr/>
            </a:pPr>
            <a:r>
              <a:rPr lang="nb-NO" sz="2400" smtClean="0"/>
              <a:t>Danne nye skjemaer hvor nytt og gammelt integreres på en ny måte</a:t>
            </a:r>
          </a:p>
          <a:p>
            <a:pPr lvl="1" eaLnBrk="1" hangingPunct="1">
              <a:defRPr/>
            </a:pPr>
            <a:r>
              <a:rPr lang="nb-NO" sz="2400" smtClean="0"/>
              <a:t>Eks </a:t>
            </a:r>
            <a:r>
              <a:rPr lang="nb-NO" sz="2400" i="1" smtClean="0"/>
              <a:t>skumme</a:t>
            </a:r>
            <a:r>
              <a:rPr lang="nb-NO" sz="2400" smtClean="0"/>
              <a:t> en tekst for å danne en oversikt før man leser mer detaljert.</a:t>
            </a:r>
          </a:p>
          <a:p>
            <a:pPr lvl="1" eaLnBrk="1" hangingPunct="1">
              <a:defRPr/>
            </a:pPr>
            <a:r>
              <a:rPr lang="nb-NO" sz="2400" smtClean="0"/>
              <a:t>Å stille seg spørrende til stoffet</a:t>
            </a:r>
          </a:p>
          <a:p>
            <a:pPr lvl="2" eaLnBrk="1" hangingPunct="1">
              <a:defRPr/>
            </a:pPr>
            <a:r>
              <a:rPr lang="nb-NO" sz="2000" smtClean="0"/>
              <a:t>Hva, Hvor, hvordan og hvorfor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60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3924300" cy="2951163"/>
          </a:xfrm>
        </p:spPr>
        <p:txBody>
          <a:bodyPr/>
          <a:lstStyle/>
          <a:p>
            <a:pPr algn="ctr" eaLnBrk="1" hangingPunct="1">
              <a:defRPr/>
            </a:pPr>
            <a:r>
              <a:rPr lang="nb-NO" dirty="0" smtClean="0">
                <a:cs typeface="+mj-cs"/>
              </a:rPr>
              <a:t>En kjent organiserings-</a:t>
            </a:r>
            <a:r>
              <a:rPr lang="nb-NO" dirty="0" smtClean="0">
                <a:cs typeface="+mj-cs"/>
              </a:rPr>
              <a:t>strategi </a:t>
            </a:r>
            <a:r>
              <a:rPr lang="nb-NO" dirty="0" smtClean="0">
                <a:cs typeface="+mj-cs"/>
              </a:rPr>
              <a:t>er </a:t>
            </a:r>
            <a:r>
              <a:rPr lang="nb-NO" i="1" dirty="0" smtClean="0">
                <a:cs typeface="+mj-cs"/>
              </a:rPr>
              <a:t>tankekart</a:t>
            </a:r>
          </a:p>
        </p:txBody>
      </p:sp>
      <p:pic>
        <p:nvPicPr>
          <p:cNvPr id="25602" name="Picture 5" descr="tankek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1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65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3200" smtClean="0">
                <a:cs typeface="+mj-cs"/>
              </a:rPr>
              <a:t>Leseteknikk:</a:t>
            </a:r>
            <a:br>
              <a:rPr lang="nb-NO" sz="3200" smtClean="0">
                <a:cs typeface="+mj-cs"/>
              </a:rPr>
            </a:br>
            <a:endParaRPr lang="nb-NO" sz="3200" smtClean="0">
              <a:cs typeface="+mj-cs"/>
            </a:endParaRP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6372225" cy="5545137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nb-NO" sz="2800" smtClean="0">
                <a:cs typeface="+mn-cs"/>
              </a:rPr>
              <a:t>Få oversikt over teksten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nb-NO" sz="2400" smtClean="0"/>
              <a:t>Ikke start med å lese fra side 1.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nb-NO" sz="2400" smtClean="0"/>
              <a:t>Skumles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nb-NO" sz="2400" smtClean="0"/>
              <a:t>Les begynnelsen og slutten på hvert kapittel 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nb-NO" sz="2400" smtClean="0"/>
              <a:t>Hva handler den om?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nb-NO" sz="2400" smtClean="0"/>
              <a:t>Les sammendrag og skriv disse gjerne ned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nb-NO" sz="2400" smtClean="0"/>
              <a:t>Skill mellom oversiktslesning og fordypingslesning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nb-NO" sz="2400" smtClean="0"/>
              <a:t>Hva vil du med teksten?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nb-NO" sz="2400" smtClean="0"/>
              <a:t>Hva vet du fra før om tekstens tema?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nb-NO" sz="2800" smtClean="0">
              <a:cs typeface="+mn-cs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nb-NO" sz="2800" smtClean="0">
              <a:cs typeface="+mn-cs"/>
            </a:endParaRPr>
          </a:p>
        </p:txBody>
      </p:sp>
      <p:pic>
        <p:nvPicPr>
          <p:cNvPr id="27651" name="Picture 7" descr="Livet i skol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1143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9" descr="Livet i skol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052513"/>
            <a:ext cx="1143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3" descr="ANd9GcSKtL8jVfGTfTsrfDqRYsBmEAkRg_bbkyBRD9bL09x311mOAb0&amp;t=1&amp;usg=__F5eGV_cuuDzV7Qitbz02HxkBYf4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1800100" cy="26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68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71550" y="404813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>
              <a:defRPr/>
            </a:pPr>
            <a:r>
              <a:rPr lang="nb-NO" sz="3600" dirty="0">
                <a:solidFill>
                  <a:srgbClr val="045EA2"/>
                </a:solidFill>
                <a:latin typeface="Verdana" charset="0"/>
                <a:cs typeface="+mn-cs"/>
              </a:rPr>
              <a:t>Kollokvier</a:t>
            </a:r>
          </a:p>
        </p:txBody>
      </p:sp>
      <p:sp>
        <p:nvSpPr>
          <p:cNvPr id="28677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50825" y="1700213"/>
            <a:ext cx="5329238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D483F"/>
              </a:buClr>
              <a:buFontTx/>
              <a:buChar char="•"/>
              <a:defRPr/>
            </a:pPr>
            <a:r>
              <a:rPr lang="nb-NO" i="1" dirty="0">
                <a:solidFill>
                  <a:srgbClr val="0083C5"/>
                </a:solidFill>
                <a:latin typeface="Verdana" charset="0"/>
                <a:cs typeface="+mn-cs"/>
              </a:rPr>
              <a:t>Kollokvie</a:t>
            </a:r>
            <a:r>
              <a:rPr lang="nb-NO" dirty="0">
                <a:solidFill>
                  <a:srgbClr val="0083C5"/>
                </a:solidFill>
                <a:latin typeface="Verdana" charset="0"/>
                <a:cs typeface="+mn-cs"/>
              </a:rPr>
              <a:t>- av gresk, betyr samtale eller drøftelse.</a:t>
            </a:r>
          </a:p>
          <a:p>
            <a:pPr marL="342900" indent="-342900" algn="l">
              <a:spcBef>
                <a:spcPct val="20000"/>
              </a:spcBef>
              <a:buClr>
                <a:srgbClr val="FD483F"/>
              </a:buClr>
              <a:buFontTx/>
              <a:buChar char="•"/>
              <a:defRPr/>
            </a:pPr>
            <a:r>
              <a:rPr lang="nb-NO" dirty="0">
                <a:solidFill>
                  <a:srgbClr val="0083C5"/>
                </a:solidFill>
                <a:latin typeface="Verdana" charset="0"/>
                <a:cs typeface="+mn-cs"/>
              </a:rPr>
              <a:t>En </a:t>
            </a:r>
            <a:r>
              <a:rPr lang="nb-NO" dirty="0" err="1">
                <a:solidFill>
                  <a:srgbClr val="0083C5"/>
                </a:solidFill>
                <a:latin typeface="Verdana" charset="0"/>
                <a:cs typeface="+mn-cs"/>
              </a:rPr>
              <a:t>kollokvie</a:t>
            </a:r>
            <a:r>
              <a:rPr lang="nb-NO" dirty="0">
                <a:solidFill>
                  <a:srgbClr val="0083C5"/>
                </a:solidFill>
                <a:latin typeface="Verdana" charset="0"/>
                <a:cs typeface="+mn-cs"/>
              </a:rPr>
              <a:t> er en gruppe på 2-7 studenter som møtes regelmessig for å diskutere pensum, oppgaveløsninger, arbeider m.m.</a:t>
            </a:r>
          </a:p>
          <a:p>
            <a:pPr marL="342900" indent="-342900" algn="l">
              <a:spcBef>
                <a:spcPct val="20000"/>
              </a:spcBef>
              <a:buClr>
                <a:srgbClr val="FD483F"/>
              </a:buClr>
              <a:buFontTx/>
              <a:buChar char="•"/>
              <a:defRPr/>
            </a:pPr>
            <a:r>
              <a:rPr lang="nb-NO" dirty="0">
                <a:solidFill>
                  <a:srgbClr val="0083C5"/>
                </a:solidFill>
                <a:latin typeface="Verdana" charset="0"/>
                <a:cs typeface="+mn-cs"/>
              </a:rPr>
              <a:t>Gruppen kan være lærerstyrt eller selvstyrt</a:t>
            </a:r>
          </a:p>
          <a:p>
            <a:pPr marL="342900" indent="-342900" algn="l">
              <a:spcBef>
                <a:spcPct val="20000"/>
              </a:spcBef>
              <a:buClr>
                <a:srgbClr val="FD483F"/>
              </a:buClr>
              <a:buFontTx/>
              <a:buChar char="•"/>
              <a:defRPr/>
            </a:pPr>
            <a:r>
              <a:rPr lang="nb-NO" dirty="0">
                <a:solidFill>
                  <a:srgbClr val="0083C5"/>
                </a:solidFill>
                <a:latin typeface="Verdana" charset="0"/>
                <a:cs typeface="+mn-cs"/>
              </a:rPr>
              <a:t>Undersøkelser viser at frafallet på et nytt kull kan bli opp til tre ganger så stort hos dem som ikke er med i en form for organisert samarbeid med medstudenter </a:t>
            </a:r>
            <a:br>
              <a:rPr lang="nb-NO" dirty="0">
                <a:solidFill>
                  <a:srgbClr val="0083C5"/>
                </a:solidFill>
                <a:latin typeface="Verdana" charset="0"/>
                <a:cs typeface="+mn-cs"/>
              </a:rPr>
            </a:br>
            <a:r>
              <a:rPr lang="nb-NO" dirty="0">
                <a:solidFill>
                  <a:srgbClr val="0083C5"/>
                </a:solidFill>
                <a:latin typeface="Verdana" charset="0"/>
                <a:cs typeface="+mn-cs"/>
              </a:rPr>
              <a:t>(Molnes &amp; </a:t>
            </a:r>
            <a:r>
              <a:rPr lang="nb-NO" dirty="0" err="1">
                <a:solidFill>
                  <a:srgbClr val="0083C5"/>
                </a:solidFill>
                <a:latin typeface="Verdana" charset="0"/>
                <a:cs typeface="+mn-cs"/>
              </a:rPr>
              <a:t>Kjetilstad</a:t>
            </a:r>
            <a:r>
              <a:rPr lang="nb-NO" dirty="0">
                <a:solidFill>
                  <a:srgbClr val="0083C5"/>
                </a:solidFill>
                <a:latin typeface="Verdana" charset="0"/>
                <a:cs typeface="+mn-cs"/>
              </a:rPr>
              <a:t> 93)</a:t>
            </a:r>
          </a:p>
        </p:txBody>
      </p:sp>
      <p:pic>
        <p:nvPicPr>
          <p:cNvPr id="29699" name="Picture 6" descr="labb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938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43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5650" y="26035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>
              <a:defRPr/>
            </a:pPr>
            <a:r>
              <a:rPr lang="nb-NO" sz="3600">
                <a:solidFill>
                  <a:srgbClr val="045EA2"/>
                </a:solidFill>
                <a:latin typeface="Verdana" charset="0"/>
                <a:cs typeface="+mn-cs"/>
              </a:rPr>
              <a:t>Kollokvier</a:t>
            </a:r>
          </a:p>
        </p:txBody>
      </p:sp>
      <p:sp>
        <p:nvSpPr>
          <p:cNvPr id="3174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79388" y="1671638"/>
            <a:ext cx="532923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D483F"/>
              </a:buClr>
              <a:buFontTx/>
              <a:buChar char="•"/>
              <a:defRPr/>
            </a:pPr>
            <a:r>
              <a:rPr lang="nb-NO" sz="2000" dirty="0">
                <a:solidFill>
                  <a:srgbClr val="0083C5"/>
                </a:solidFill>
                <a:latin typeface="Verdana" charset="0"/>
                <a:cs typeface="+mn-cs"/>
              </a:rPr>
              <a:t>Bli med i en kollokviegruppe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D483F"/>
              </a:buClr>
              <a:buFontTx/>
              <a:buChar char="•"/>
              <a:defRPr/>
            </a:pPr>
            <a:r>
              <a:rPr lang="nb-NO" sz="2000" dirty="0">
                <a:solidFill>
                  <a:srgbClr val="0083C5"/>
                </a:solidFill>
                <a:latin typeface="Verdana" charset="0"/>
                <a:cs typeface="+mn-cs"/>
              </a:rPr>
              <a:t>Lag ”spilleregler”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D483F"/>
              </a:buClr>
              <a:buFontTx/>
              <a:buChar char="•"/>
              <a:defRPr/>
            </a:pPr>
            <a:r>
              <a:rPr lang="nb-NO" sz="2000" dirty="0">
                <a:solidFill>
                  <a:srgbClr val="0083C5"/>
                </a:solidFill>
                <a:latin typeface="Verdana" charset="0"/>
                <a:cs typeface="+mn-cs"/>
              </a:rPr>
              <a:t>Driv med aktiviteter som egner seg for gruppearbeid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dirty="0">
                <a:solidFill>
                  <a:srgbClr val="000000"/>
                </a:solidFill>
                <a:latin typeface="Verdana" charset="0"/>
                <a:cs typeface="+mn-cs"/>
              </a:rPr>
              <a:t>Oppgaveløsning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dirty="0">
                <a:solidFill>
                  <a:srgbClr val="000000"/>
                </a:solidFill>
                <a:latin typeface="Verdana" charset="0"/>
                <a:cs typeface="+mn-cs"/>
              </a:rPr>
              <a:t>Faglige diskusjoner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dirty="0">
                <a:solidFill>
                  <a:srgbClr val="000000"/>
                </a:solidFill>
                <a:latin typeface="Verdana" charset="0"/>
                <a:cs typeface="+mn-cs"/>
              </a:rPr>
              <a:t>Gjennomgang av forelesninger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dirty="0">
                <a:solidFill>
                  <a:srgbClr val="000000"/>
                </a:solidFill>
                <a:latin typeface="Verdana" charset="0"/>
                <a:cs typeface="+mn-cs"/>
              </a:rPr>
              <a:t>Drøftelser av pensum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dirty="0">
                <a:solidFill>
                  <a:srgbClr val="000000"/>
                </a:solidFill>
                <a:latin typeface="Verdana" charset="0"/>
                <a:cs typeface="+mn-cs"/>
              </a:rPr>
              <a:t>Tilbakemeldinger på arbeider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None/>
              <a:defRPr/>
            </a:pPr>
            <a:endParaRPr lang="nb-NO" dirty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None/>
              <a:defRPr/>
            </a:pPr>
            <a:endParaRPr lang="nb-NO" dirty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  <p:pic>
        <p:nvPicPr>
          <p:cNvPr id="31747" name="Picture 6" descr="labb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916832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9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71550" y="333375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>
              <a:defRPr/>
            </a:pPr>
            <a:r>
              <a:rPr lang="nb-NO" sz="3600">
                <a:solidFill>
                  <a:srgbClr val="045EA2"/>
                </a:solidFill>
                <a:latin typeface="Verdana" charset="0"/>
                <a:cs typeface="+mn-cs"/>
              </a:rPr>
              <a:t>Kollokvier og ”haiking”</a:t>
            </a:r>
          </a:p>
        </p:txBody>
      </p:sp>
      <p:sp>
        <p:nvSpPr>
          <p:cNvPr id="29701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60338" y="1843088"/>
            <a:ext cx="532923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sz="2400" dirty="0">
                <a:solidFill>
                  <a:srgbClr val="000000"/>
                </a:solidFill>
                <a:latin typeface="Verdana" charset="0"/>
                <a:cs typeface="+mn-cs"/>
              </a:rPr>
              <a:t>Hvordan bidrar du i gruppen?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sz="2400" dirty="0">
                <a:solidFill>
                  <a:srgbClr val="000000"/>
                </a:solidFill>
                <a:latin typeface="Verdana" charset="0"/>
                <a:cs typeface="+mn-cs"/>
              </a:rPr>
              <a:t>Er du </a:t>
            </a:r>
            <a:r>
              <a:rPr lang="nb-NO" sz="2400" dirty="0" err="1">
                <a:solidFill>
                  <a:srgbClr val="000000"/>
                </a:solidFill>
                <a:latin typeface="Verdana" charset="0"/>
                <a:cs typeface="+mn-cs"/>
              </a:rPr>
              <a:t>forbredt</a:t>
            </a:r>
            <a:r>
              <a:rPr lang="nb-NO" sz="2400" dirty="0">
                <a:solidFill>
                  <a:srgbClr val="000000"/>
                </a:solidFill>
                <a:latin typeface="Verdana" charset="0"/>
                <a:cs typeface="+mn-cs"/>
              </a:rPr>
              <a:t>?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sz="2400" dirty="0">
                <a:solidFill>
                  <a:srgbClr val="000000"/>
                </a:solidFill>
                <a:latin typeface="Verdana" charset="0"/>
                <a:cs typeface="+mn-cs"/>
              </a:rPr>
              <a:t>Stiller du spørsmål?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sz="2400" dirty="0">
                <a:solidFill>
                  <a:srgbClr val="000000"/>
                </a:solidFill>
                <a:latin typeface="Verdana" charset="0"/>
                <a:cs typeface="+mn-cs"/>
              </a:rPr>
              <a:t>Deltar du i diskusjonen?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sz="2400" dirty="0">
                <a:solidFill>
                  <a:srgbClr val="000000"/>
                </a:solidFill>
                <a:latin typeface="Verdana" charset="0"/>
                <a:cs typeface="+mn-cs"/>
              </a:rPr>
              <a:t>Kan du samarbeide?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sz="2400" dirty="0">
                <a:solidFill>
                  <a:srgbClr val="000000"/>
                </a:solidFill>
                <a:latin typeface="Verdana" charset="0"/>
                <a:cs typeface="+mn-cs"/>
              </a:rPr>
              <a:t>Har du klart for deg gruppens mål?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sz="2400" dirty="0">
                <a:solidFill>
                  <a:srgbClr val="000000"/>
                </a:solidFill>
                <a:latin typeface="Verdana" charset="0"/>
                <a:cs typeface="+mn-cs"/>
              </a:rPr>
              <a:t>Oppmuntrer du andre?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r>
              <a:rPr lang="nb-NO" sz="2400" dirty="0">
                <a:solidFill>
                  <a:srgbClr val="000000"/>
                </a:solidFill>
                <a:latin typeface="Verdana" charset="0"/>
                <a:cs typeface="+mn-cs"/>
              </a:rPr>
              <a:t>Kan du kompromisse?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Char char="§"/>
              <a:defRPr/>
            </a:pPr>
            <a:endParaRPr lang="nb-NO" sz="2800" dirty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FD483F"/>
              </a:buClr>
              <a:buFont typeface="Wingdings" charset="0"/>
              <a:buNone/>
              <a:defRPr/>
            </a:pPr>
            <a:endParaRPr lang="nb-NO" sz="2800" dirty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  <p:pic>
        <p:nvPicPr>
          <p:cNvPr id="33795" name="Picture 6" descr="kollokv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4669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03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17145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Digital kompetanse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144000" cy="5597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70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772816"/>
            <a:ext cx="3816424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z="2800" dirty="0" smtClean="0">
                <a:cs typeface="+mj-cs"/>
              </a:rPr>
              <a:t>          Digitale </a:t>
            </a:r>
            <a:r>
              <a:rPr lang="nb-NO" sz="2800" dirty="0" smtClean="0">
                <a:cs typeface="+mj-cs"/>
              </a:rPr>
              <a:t>mapper: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536" y="2708920"/>
            <a:ext cx="8137599" cy="338370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1800" dirty="0" smtClean="0">
                <a:cs typeface="+mn-cs"/>
              </a:rPr>
              <a:t>Gjennom bruk av </a:t>
            </a:r>
            <a:r>
              <a:rPr lang="nb-NO" sz="1800" b="1" i="1" dirty="0" smtClean="0">
                <a:cs typeface="+mn-cs"/>
              </a:rPr>
              <a:t>digitale mapper</a:t>
            </a:r>
            <a:r>
              <a:rPr lang="nb-NO" sz="1800" dirty="0" smtClean="0">
                <a:cs typeface="+mn-cs"/>
              </a:rPr>
              <a:t> skal du kunne iaktta og reflektere over din egen og andre studenters læringsprosess </a:t>
            </a:r>
            <a:br>
              <a:rPr lang="nb-NO" sz="1800" dirty="0" smtClean="0">
                <a:cs typeface="+mn-cs"/>
              </a:rPr>
            </a:br>
            <a:endParaRPr lang="nb-NO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800" dirty="0" smtClean="0">
                <a:cs typeface="+mn-cs"/>
              </a:rPr>
              <a:t>”En mappe består av en systematisk samling studentarbeider som viser innsats, framskritt og prestasjoner innen ett eller flere fagområder. </a:t>
            </a:r>
            <a:br>
              <a:rPr lang="nb-NO" sz="1800" dirty="0" smtClean="0">
                <a:cs typeface="+mn-cs"/>
              </a:rPr>
            </a:br>
            <a:endParaRPr lang="nb-NO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800" dirty="0" smtClean="0">
                <a:cs typeface="+mn-cs"/>
              </a:rPr>
              <a:t>Samlingen må omfatte elev/studentmedvirkning når det gjelder valg av innhold, utvalgskriterier og kriterier for å bedømme nivået I FORHOLD TIL VISSE FELLES OPPSATTE MÅL,</a:t>
            </a:r>
            <a:br>
              <a:rPr lang="nb-NO" sz="1800" dirty="0" smtClean="0">
                <a:cs typeface="+mn-cs"/>
              </a:rPr>
            </a:br>
            <a:endParaRPr lang="nb-NO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800" dirty="0" smtClean="0">
                <a:cs typeface="+mn-cs"/>
              </a:rPr>
              <a:t>og den må vise dine selvrefleksjoner og holdninger til emnet.” </a:t>
            </a:r>
            <a:br>
              <a:rPr lang="nb-NO" sz="1800" dirty="0" smtClean="0">
                <a:cs typeface="+mn-cs"/>
              </a:rPr>
            </a:br>
            <a:r>
              <a:rPr lang="nb-NO" sz="1200" dirty="0" smtClean="0">
                <a:cs typeface="+mn-cs"/>
              </a:rPr>
              <a:t>(Paulson, Paulson &amp; Meyer 1991:60. i Taube 2000:12. Taubes tilføyelse er uthevet)</a:t>
            </a:r>
            <a:r>
              <a:rPr lang="nb-NO" sz="1800" dirty="0" smtClean="0">
                <a:cs typeface="+mn-cs"/>
              </a:rPr>
              <a:t/>
            </a:r>
            <a:br>
              <a:rPr lang="nb-NO" sz="1800" dirty="0" smtClean="0">
                <a:cs typeface="+mn-cs"/>
              </a:rPr>
            </a:br>
            <a:endParaRPr lang="nb-NO" sz="1800" dirty="0" smtClean="0">
              <a:cs typeface="+mn-cs"/>
            </a:endParaRPr>
          </a:p>
        </p:txBody>
      </p:sp>
      <p:pic>
        <p:nvPicPr>
          <p:cNvPr id="2" name="Picture 1" descr="digital mapp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392488" cy="184621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804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Mål med forelesningen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 smtClean="0">
                <a:cs typeface="+mn-cs"/>
              </a:rPr>
              <a:t>Bidra til større forståelse og kunnskaper </a:t>
            </a:r>
            <a:r>
              <a:rPr lang="nb-NO" dirty="0" err="1" smtClean="0">
                <a:cs typeface="+mn-cs"/>
              </a:rPr>
              <a:t>ift</a:t>
            </a:r>
            <a:r>
              <a:rPr lang="nb-NO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nb-NO" dirty="0" smtClean="0"/>
              <a:t>Studentrollen</a:t>
            </a:r>
          </a:p>
          <a:p>
            <a:pPr lvl="1" eaLnBrk="1" hangingPunct="1">
              <a:defRPr/>
            </a:pPr>
            <a:r>
              <a:rPr lang="nb-NO" dirty="0" smtClean="0"/>
              <a:t>Læringsstrategier</a:t>
            </a:r>
          </a:p>
          <a:p>
            <a:pPr lvl="1" eaLnBrk="1" hangingPunct="1">
              <a:defRPr/>
            </a:pPr>
            <a:r>
              <a:rPr lang="nb-NO" dirty="0" smtClean="0"/>
              <a:t>Digitale mapper</a:t>
            </a:r>
          </a:p>
          <a:p>
            <a:pPr lvl="1" eaLnBrk="1" hangingPunct="1">
              <a:defRPr/>
            </a:pPr>
            <a:endParaRPr lang="nb-NO" dirty="0" smtClean="0"/>
          </a:p>
        </p:txBody>
      </p:sp>
      <p:pic>
        <p:nvPicPr>
          <p:cNvPr id="7171" name="Picture 6" descr="ma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80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 smtClean="0">
                <a:cs typeface="+mj-cs"/>
              </a:rPr>
              <a:t>Digitale mapper</a:t>
            </a:r>
          </a:p>
        </p:txBody>
      </p:sp>
      <p:sp>
        <p:nvSpPr>
          <p:cNvPr id="3" name="Text Placeholder 2" descr="Rectangle: Click to edit Master text styles&#10;Second level&#10;Third level&#10;Fourth level&#10;Fifth level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nb-NO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Sikkerhet:</a:t>
            </a:r>
            <a:endParaRPr lang="nb-NO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  <a:p>
            <a:pPr eaLnBrk="1" hangingPunct="1">
              <a:defRPr/>
            </a:pPr>
            <a:endParaRPr lang="nb-NO" dirty="0" smtClean="0"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nb-NO" dirty="0" smtClean="0">
                <a:cs typeface="+mn-cs"/>
                <a:hlinkClick r:id="rId2"/>
              </a:rPr>
              <a:t>Vedtekter fra Høgskolen i Vestfold </a:t>
            </a:r>
            <a:r>
              <a:rPr lang="nb-NO" dirty="0" err="1" smtClean="0">
                <a:cs typeface="+mn-cs"/>
                <a:hlinkClick r:id="rId2"/>
              </a:rPr>
              <a:t>ift</a:t>
            </a:r>
            <a:r>
              <a:rPr lang="nb-NO" dirty="0" smtClean="0">
                <a:cs typeface="+mn-cs"/>
                <a:hlinkClick r:id="rId2"/>
              </a:rPr>
              <a:t>. Personvern</a:t>
            </a:r>
            <a:endParaRPr lang="nb-NO" dirty="0" smtClean="0">
              <a:cs typeface="+mn-cs"/>
            </a:endParaRPr>
          </a:p>
        </p:txBody>
      </p:sp>
      <p:pic>
        <p:nvPicPr>
          <p:cNvPr id="5" name="Content Placeholder 4" descr="nøkke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r="14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723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nb-NO" smtClean="0">
              <a:cs typeface="+mj-cs"/>
            </a:endParaRPr>
          </a:p>
        </p:txBody>
      </p:sp>
      <p:pic>
        <p:nvPicPr>
          <p:cNvPr id="68610" name="Picture 4" descr="WordPressCreate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5805488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7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dirty="0" smtClean="0">
                <a:cs typeface="+mj-cs"/>
              </a:rPr>
              <a:t>Eksempler på digitale mapper og mappearbeider</a:t>
            </a:r>
            <a:endParaRPr lang="en-US" sz="3200" dirty="0" smtClean="0">
              <a:cs typeface="+mj-cs"/>
            </a:endParaRPr>
          </a:p>
        </p:txBody>
      </p:sp>
      <p:sp>
        <p:nvSpPr>
          <p:cNvPr id="106499" name="Text Box 3" descr="Rectangle: Click to edit Master text styles&#10;Second level&#10;Third level&#10;Fourth level&#10;Fifth level"/>
          <p:cNvSpPr txBox="1"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334375" cy="4105275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nb-NO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nb-NO" dirty="0" smtClean="0">
              <a:cs typeface="+mn-cs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900113" y="2349500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b-NO">
              <a:cs typeface="+mn-cs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042988" y="2060575"/>
            <a:ext cx="7127875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en-US" sz="1200" dirty="0">
              <a:cs typeface="+mn-cs"/>
            </a:endParaRPr>
          </a:p>
          <a:p>
            <a:pPr algn="l">
              <a:defRPr/>
            </a:pPr>
            <a:r>
              <a:rPr lang="en-US" sz="1200" dirty="0">
                <a:cs typeface="+mn-cs"/>
              </a:rPr>
              <a:t/>
            </a:r>
            <a:br>
              <a:rPr lang="en-US" sz="1200" dirty="0">
                <a:cs typeface="+mn-cs"/>
              </a:rPr>
            </a:br>
            <a:r>
              <a:rPr lang="en-US" sz="1600" dirty="0">
                <a:cs typeface="+mn-cs"/>
                <a:hlinkClick r:id="rId3"/>
              </a:rPr>
              <a:t>http://wp.home.hive.no/lindajoha/</a:t>
            </a:r>
            <a:endParaRPr lang="en-US" sz="1600" dirty="0">
              <a:cs typeface="+mn-cs"/>
            </a:endParaRPr>
          </a:p>
          <a:p>
            <a:pPr algn="l">
              <a:defRPr/>
            </a:pPr>
            <a:endParaRPr lang="en-US" sz="1600" dirty="0">
              <a:cs typeface="+mn-cs"/>
            </a:endParaRPr>
          </a:p>
          <a:p>
            <a:pPr algn="l">
              <a:defRPr/>
            </a:pPr>
            <a:r>
              <a:rPr lang="en-US" sz="1600" dirty="0">
                <a:cs typeface="+mn-cs"/>
                <a:hlinkClick r:id="rId4"/>
              </a:rPr>
              <a:t>http://wp.home.hive.no/karlrobe/</a:t>
            </a:r>
            <a:endParaRPr lang="en-US" sz="1600" dirty="0">
              <a:cs typeface="+mn-cs"/>
            </a:endParaRPr>
          </a:p>
          <a:p>
            <a:pPr algn="l">
              <a:defRPr/>
            </a:pPr>
            <a:endParaRPr lang="en-US" sz="1600" dirty="0">
              <a:cs typeface="+mn-cs"/>
            </a:endParaRPr>
          </a:p>
          <a:p>
            <a:pPr algn="l">
              <a:defRPr/>
            </a:pPr>
            <a:r>
              <a:rPr lang="en-US" sz="1600" dirty="0">
                <a:cs typeface="+mn-cs"/>
                <a:hlinkClick r:id="rId5"/>
              </a:rPr>
              <a:t>http://wp.home.hive.no/nherle/</a:t>
            </a:r>
            <a:endParaRPr lang="en-US" sz="1600" dirty="0">
              <a:cs typeface="+mn-cs"/>
            </a:endParaRPr>
          </a:p>
          <a:p>
            <a:pPr algn="l">
              <a:defRPr/>
            </a:pPr>
            <a:endParaRPr lang="en-US" sz="1600" dirty="0">
              <a:cs typeface="+mn-cs"/>
            </a:endParaRPr>
          </a:p>
          <a:p>
            <a:pPr algn="l">
              <a:defRPr/>
            </a:pPr>
            <a:r>
              <a:rPr lang="en-US" sz="1600" dirty="0">
                <a:cs typeface="+mn-cs"/>
              </a:rPr>
              <a:t>http://</a:t>
            </a:r>
            <a:r>
              <a:rPr lang="en-US" sz="1600" dirty="0" err="1">
                <a:cs typeface="+mn-cs"/>
              </a:rPr>
              <a:t>wp.home.hive.no</a:t>
            </a:r>
            <a:r>
              <a:rPr lang="en-US" sz="1600" dirty="0">
                <a:cs typeface="+mn-cs"/>
              </a:rPr>
              <a:t>/</a:t>
            </a:r>
            <a:r>
              <a:rPr lang="en-US" sz="1600" dirty="0" err="1">
                <a:cs typeface="+mn-cs"/>
              </a:rPr>
              <a:t>kardii</a:t>
            </a:r>
            <a:r>
              <a:rPr lang="en-US" sz="1600" dirty="0">
                <a:cs typeface="+mn-cs"/>
              </a:rPr>
              <a:t>/</a:t>
            </a:r>
          </a:p>
          <a:p>
            <a:pPr algn="l">
              <a:defRPr/>
            </a:pPr>
            <a:endParaRPr lang="en-US" sz="1200" dirty="0">
              <a:cs typeface="+mn-cs"/>
            </a:endParaRPr>
          </a:p>
          <a:p>
            <a:pPr algn="l">
              <a:defRPr/>
            </a:pPr>
            <a:endParaRPr lang="en-US" sz="1200" dirty="0">
              <a:cs typeface="+mn-cs"/>
            </a:endParaRPr>
          </a:p>
          <a:p>
            <a:pPr algn="l">
              <a:defRPr/>
            </a:pPr>
            <a:endParaRPr lang="en-US" sz="1200" dirty="0">
              <a:cs typeface="+mn-cs"/>
            </a:endParaRPr>
          </a:p>
          <a:p>
            <a:pPr algn="l">
              <a:defRPr/>
            </a:pPr>
            <a:endParaRPr lang="en-US" sz="1200" dirty="0">
              <a:cs typeface="+mn-cs"/>
            </a:endParaRPr>
          </a:p>
        </p:txBody>
      </p:sp>
      <p:pic>
        <p:nvPicPr>
          <p:cNvPr id="6" name="Picture 4" descr="guttjente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4864"/>
            <a:ext cx="3024188" cy="2247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80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20000" cy="892175"/>
          </a:xfrm>
        </p:spPr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Mappen har to hovednivåer</a:t>
            </a:r>
            <a:endParaRPr lang="en-US" smtClean="0">
              <a:cs typeface="+mj-cs"/>
            </a:endParaRP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71550" y="1484313"/>
            <a:ext cx="7643813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1800" smtClean="0">
                <a:cs typeface="+mn-cs"/>
              </a:rPr>
              <a:t>I Høgskolen i Vestfold har mappene to hovednivåer; henholdsvis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1600" i="1" smtClean="0"/>
              <a:t>arbeidsmappen</a:t>
            </a:r>
            <a:r>
              <a:rPr lang="nb-NO" sz="1600" smtClean="0"/>
              <a:t> og </a:t>
            </a:r>
            <a:r>
              <a:rPr lang="nb-NO" sz="1600" i="1" smtClean="0"/>
              <a:t>presentasjonsmappen</a:t>
            </a:r>
            <a:r>
              <a:rPr lang="nb-NO" sz="1600" smtClean="0"/>
              <a:t>. Begge nivåene konstrueres gjennom at studentene lager en internettside (såkalte webbaserte mapper). 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180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800" smtClean="0">
                <a:cs typeface="+mn-cs"/>
              </a:rPr>
              <a:t>I arbeidsmappen legges alle arbeider av stort og smått og av ulike typer.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1600" smtClean="0"/>
              <a:t>Tekster, lydfiler, bilder, film integreres samtidig som strukturen i mappene og mellom mappene bindes sammen av hyperlinker som studentene selv konstruerer. 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180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800" smtClean="0">
                <a:cs typeface="+mn-cs"/>
              </a:rPr>
              <a:t>I presentasjonsmappen ligger spesielle arbeider som studenten selv har valgt ut. Disse kan sensureres av ekstern sensor.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1600" smtClean="0"/>
              <a:t>Arbeidene i arbeidsmappen skal studenten gjøre rede for i en muntlig gjennomgang av arbeidene som ligger i arbeidsmappen og som har intern sensur. Til sammen legger begge disse vurderingene grunnlaget for endelig karakter (Øhra 2004).</a:t>
            </a:r>
            <a:endParaRPr lang="en-US" sz="16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83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3200" smtClean="0">
                <a:cs typeface="+mj-cs"/>
              </a:rPr>
              <a:t>Digitale mapper og formativ vurdering: </a:t>
            </a:r>
            <a:endParaRPr lang="en-US" sz="3200" smtClean="0">
              <a:cs typeface="+mj-cs"/>
            </a:endParaRP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2000" smtClean="0">
                <a:cs typeface="+mn-cs"/>
              </a:rPr>
              <a:t>En sentral årsak til interessen for digitale mapper innefor internasjonal skoleutvikling er et ønske om å styrke den formative vurderingen av elever og det læringsfellesskapet de arbeider innefor. 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200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2000" smtClean="0">
                <a:cs typeface="+mn-cs"/>
              </a:rPr>
              <a:t>Til forskjell fra summativ vurdering som baserer seg på avsluttende, kontrollerende vurdering med tanke på godkjenning, sertifisering og eventuelt også rangering,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nb-NO" sz="2000" smtClean="0">
                <a:cs typeface="+mn-cs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000" smtClean="0">
                <a:cs typeface="+mn-cs"/>
              </a:rPr>
              <a:t>fokuseres det innenfor formativ vurdering på intervensjoner i læringsprosessen med tanke på utvikling og i å hjelpe eleven eller studenten videre.</a:t>
            </a:r>
            <a:r>
              <a:rPr lang="en-US" sz="2000" smtClean="0">
                <a:cs typeface="+mn-cs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81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Formativ vurdering:</a:t>
            </a:r>
            <a:endParaRPr lang="en-US" smtClean="0">
              <a:cs typeface="+mj-cs"/>
            </a:endParaRP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4213" y="1671638"/>
            <a:ext cx="7950200" cy="4852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1800" smtClean="0">
                <a:cs typeface="+mn-cs"/>
              </a:rPr>
              <a:t>Slik kan vi betegne summativ vurdering som </a:t>
            </a:r>
            <a:r>
              <a:rPr lang="nb-NO" sz="1800" i="1" u="sng" smtClean="0">
                <a:cs typeface="+mn-cs"/>
              </a:rPr>
              <a:t>vurdering av læring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1800" i="1" u="sng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800" smtClean="0">
                <a:cs typeface="+mn-cs"/>
              </a:rPr>
              <a:t>mens formativ vurdering kan betegnes som </a:t>
            </a:r>
            <a:r>
              <a:rPr lang="nb-NO" sz="1800" i="1" u="sng" smtClean="0">
                <a:cs typeface="+mn-cs"/>
              </a:rPr>
              <a:t>vurdering for læring, 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1800" i="1" u="sng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800" smtClean="0">
                <a:cs typeface="+mn-cs"/>
              </a:rPr>
              <a:t>Du skal få tilbakemelding på egne arbeider av lærere og av medstudenter underveis i skoleåret og ikke kun ved eksamen 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180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800" smtClean="0">
                <a:cs typeface="+mn-cs"/>
              </a:rPr>
              <a:t>”Departementet mener at jevnlige evalueringer som gir studentene hyppige tilbakemeldinger om utbyttet av læringsprosessen, skal inngå i studiene som en del av undervisningsarbeidet." …."Vurderinger underveis i studiet kan organiseres på mange ulike måter, blant annet gjennom oppgvaveinnleveringer, deleksamener, mappevurdering og annet” </a:t>
            </a:r>
            <a:br>
              <a:rPr lang="nb-NO" sz="1800" smtClean="0">
                <a:cs typeface="+mn-cs"/>
              </a:rPr>
            </a:br>
            <a:r>
              <a:rPr lang="nb-NO" sz="1800" smtClean="0">
                <a:cs typeface="+mn-cs"/>
              </a:rPr>
              <a:t>(St.meld. nr 27 (2000-2001)</a:t>
            </a:r>
            <a:r>
              <a:rPr lang="en-US" sz="1400" smtClean="0">
                <a:cs typeface="+mn-cs"/>
              </a:rPr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93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Eksempel på metatekst:</a:t>
            </a:r>
            <a:endParaRPr lang="en-US" smtClean="0">
              <a:cs typeface="+mj-cs"/>
            </a:endParaRPr>
          </a:p>
        </p:txBody>
      </p:sp>
      <p:sp>
        <p:nvSpPr>
          <p:cNvPr id="1003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8313" y="1671638"/>
            <a:ext cx="81661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2400" i="1" smtClean="0">
                <a:cs typeface="+mn-cs"/>
              </a:rPr>
              <a:t>Presentasjonsmappen skal innholde en innledende metatekst (Maks 800 ord) hvor det redegjøres for følgende:</a:t>
            </a:r>
            <a:endParaRPr lang="nb-NO" sz="240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2000" smtClean="0"/>
              <a:t>Refleksjon og begrunnelse for utvalg og kriterier av oppgaver som er valgt til presentasjonsmappen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2000" smtClean="0"/>
              <a:t>Refleksjon og egen vurdering av de enkelte arbeidene og deres relasjon til studiets læringsmål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2000" smtClean="0"/>
              <a:t>Refleksjon og vurdering av egen arbeidsprosess gjennom året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2000" smtClean="0"/>
              <a:t>Refleksjon og vurdering av pensum i studiet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sz="2000" smtClean="0"/>
              <a:t>Refleksjon og vurdering av studiet som helhet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nb-NO" sz="1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nb-NO" sz="1400" smtClean="0">
                <a:cs typeface="+mn-cs"/>
              </a:rPr>
              <a:t>	Fra fagplan i pedagogikk allmenn 2006/07 </a:t>
            </a:r>
            <a:br>
              <a:rPr lang="nb-NO" sz="1400" smtClean="0">
                <a:cs typeface="+mn-cs"/>
              </a:rPr>
            </a:br>
            <a:r>
              <a:rPr lang="nb-NO" sz="1200" smtClean="0">
                <a:cs typeface="+mn-cs"/>
                <a:hlinkClick r:id="rId3"/>
              </a:rPr>
              <a:t>http://www-lu.hive.no/team/t06aa/documents/06pedfagplan31.doc</a:t>
            </a:r>
            <a:r>
              <a:rPr lang="nb-NO" sz="1600" smtClean="0">
                <a:cs typeface="+mn-cs"/>
              </a:rPr>
              <a:t> </a:t>
            </a:r>
            <a:endParaRPr lang="nb-NO" sz="1600" smtClean="0">
              <a:cs typeface="+mn-cs"/>
              <a:hlinkClick r:id="" action="ppaction://noactio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46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Eksempel på selvvurdering </a:t>
            </a:r>
            <a:br>
              <a:rPr lang="nb-NO" smtClean="0">
                <a:cs typeface="+mj-cs"/>
              </a:rPr>
            </a:br>
            <a:endParaRPr lang="en-US" sz="2000" smtClean="0">
              <a:cs typeface="+mj-cs"/>
            </a:endParaRPr>
          </a:p>
        </p:txBody>
      </p:sp>
      <p:sp>
        <p:nvSpPr>
          <p:cNvPr id="1024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2000" i="1" dirty="0" smtClean="0">
                <a:cs typeface="+mn-cs"/>
              </a:rPr>
              <a:t>På slutten av høstsemesteret skal hver student fremlegge sine digitale mappearbeider for medstudenter og lærere via storskjerm. Hver student skal her vektlegge: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000" i="1" dirty="0" smtClean="0"/>
              <a:t>Refleksjon og faglig analyse av innholdet i egne mappearbeider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000" i="1" dirty="0" smtClean="0"/>
              <a:t>Refleksjon og analyse av mappearbeidene i lys av pedagogikkfagets mål.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000" i="1" dirty="0" smtClean="0"/>
              <a:t>Refleksjon over pensum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000" i="1" dirty="0" smtClean="0"/>
              <a:t>Refleksjon over egen læringsprosess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2000" i="1" dirty="0" smtClean="0"/>
              <a:t>Den enkelte student skal i sin mappe ha en skriftlig vurdering av en medstudents mappearbeider hvor ovennevnte punkter evalueres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000" i="1" dirty="0" smtClean="0">
                <a:cs typeface="+mn-cs"/>
              </a:rPr>
              <a:t>Ovennevnte framlegg er obligatorisk og skal være bestått for at man kan gå videre til andre semester</a:t>
            </a:r>
            <a:endParaRPr lang="nb-NO" sz="20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nb-NO" sz="2000" dirty="0" smtClean="0">
                <a:cs typeface="+mn-cs"/>
              </a:rPr>
              <a:t/>
            </a:r>
            <a:br>
              <a:rPr lang="nb-NO" sz="2000" dirty="0" smtClean="0">
                <a:cs typeface="+mn-cs"/>
              </a:rPr>
            </a:br>
            <a:r>
              <a:rPr lang="nb-NO" sz="1000" dirty="0" smtClean="0">
                <a:cs typeface="+mn-cs"/>
              </a:rPr>
              <a:t>Fra fagplan i pedagogikk allmenn 2006/07 </a:t>
            </a:r>
            <a:br>
              <a:rPr lang="nb-NO" sz="1000" dirty="0" smtClean="0">
                <a:cs typeface="+mn-cs"/>
              </a:rPr>
            </a:br>
            <a:r>
              <a:rPr lang="nb-NO" sz="1200" dirty="0" smtClean="0">
                <a:cs typeface="+mn-cs"/>
                <a:hlinkClick r:id="rId3"/>
              </a:rPr>
              <a:t>http://www-lu.hive.no/team/t06aa/documents/06pedfagplan31.doc</a:t>
            </a:r>
            <a:r>
              <a:rPr lang="nb-NO" sz="1200" dirty="0" smtClean="0">
                <a:cs typeface="+mn-cs"/>
              </a:rPr>
              <a:t> </a:t>
            </a:r>
            <a:endParaRPr lang="nb-NO" sz="1200" dirty="0" smtClean="0">
              <a:cs typeface="+mn-cs"/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25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1188" y="188640"/>
            <a:ext cx="80772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endParaRPr lang="nb-NO" sz="1800" dirty="0" smtClean="0">
              <a:latin typeface="Tahoma" charset="0"/>
              <a:cs typeface="+mn-cs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endParaRPr lang="nb-NO" sz="2800" dirty="0" smtClean="0">
              <a:latin typeface="Tahoma" charset="0"/>
              <a:cs typeface="+mn-cs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nb-NO" sz="2000" b="1" dirty="0" smtClean="0">
                <a:latin typeface="Tahoma" charset="0"/>
              </a:rPr>
              <a:t>Digital mappevurdering/metodikk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nb-NO" sz="2000" b="1" dirty="0" smtClean="0">
              <a:latin typeface="Tahoma" charset="0"/>
            </a:endParaRP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dirty="0" smtClean="0"/>
              <a:t>Kunnskapsdeling</a:t>
            </a:r>
          </a:p>
          <a:p>
            <a:pPr marL="2209800" lvl="4" indent="-3810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dirty="0" smtClean="0"/>
              <a:t>Nettverk</a:t>
            </a:r>
          </a:p>
          <a:p>
            <a:pPr marL="2209800" lvl="4" indent="-3810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dirty="0" smtClean="0"/>
              <a:t>Transparent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dirty="0" smtClean="0"/>
              <a:t>Vise bredden i kompetansen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dirty="0" smtClean="0"/>
              <a:t>Vise utviklingen man har gått gjennom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dirty="0" smtClean="0"/>
              <a:t>Dokumentasjon av forbedring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nb-NO" dirty="0" smtClean="0"/>
              <a:t>Ikke bare produkter skal evalueres men også læreprosessen og personlig og faglig utvikling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nb-NO" dirty="0" smtClean="0"/>
          </a:p>
          <a:p>
            <a:pPr marL="2209800" lvl="4" indent="-381000"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nb-NO" dirty="0" smtClean="0"/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nb-NO" sz="2000" dirty="0" smtClean="0"/>
          </a:p>
          <a:p>
            <a:pPr marL="2209800" lvl="4" indent="-3810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3"/>
              <a:defRPr/>
            </a:pPr>
            <a:endParaRPr lang="nb-NO" dirty="0" smtClean="0"/>
          </a:p>
          <a:p>
            <a:pPr marL="2209800" lvl="4" indent="-3810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3"/>
              <a:defRPr/>
            </a:pPr>
            <a:endParaRPr lang="nb-NO" dirty="0" smtClean="0"/>
          </a:p>
          <a:p>
            <a:pPr marL="2209800" lvl="4" indent="-3810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3"/>
              <a:defRPr/>
            </a:pPr>
            <a:endParaRPr lang="nb-NO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nb-NO" sz="2000" dirty="0" smtClean="0">
              <a:latin typeface="Tahoma" charset="0"/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nb-NO" sz="2000" dirty="0" smtClean="0">
              <a:latin typeface="Tahoma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22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862013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smtClean="0">
                <a:solidFill>
                  <a:schemeClr val="tx1"/>
                </a:solidFill>
                <a:cs typeface="+mj-cs"/>
              </a:rPr>
              <a:t>Studentene sier om digitale mapper: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52525" y="1773238"/>
            <a:ext cx="6981825" cy="4343400"/>
          </a:xfrm>
        </p:spPr>
        <p:txBody>
          <a:bodyPr/>
          <a:lstStyle/>
          <a:p>
            <a:pPr eaLnBrk="1" hangingPunct="1">
              <a:defRPr/>
            </a:pPr>
            <a:r>
              <a:rPr lang="nb-NO" sz="2400" dirty="0" smtClean="0">
                <a:cs typeface="+mn-cs"/>
              </a:rPr>
              <a:t>Reelle mottakere </a:t>
            </a:r>
          </a:p>
          <a:p>
            <a:pPr eaLnBrk="1" hangingPunct="1">
              <a:defRPr/>
            </a:pPr>
            <a:r>
              <a:rPr lang="nb-NO" sz="2400" dirty="0" smtClean="0">
                <a:cs typeface="+mn-cs"/>
              </a:rPr>
              <a:t>Motiverende, stimulerende </a:t>
            </a:r>
          </a:p>
          <a:p>
            <a:pPr eaLnBrk="1" hangingPunct="1">
              <a:defRPr/>
            </a:pPr>
            <a:r>
              <a:rPr lang="nb-NO" sz="2400" dirty="0" smtClean="0">
                <a:cs typeface="+mn-cs"/>
              </a:rPr>
              <a:t>Lett å kontrollere, veilede, sammenlikne </a:t>
            </a:r>
          </a:p>
          <a:p>
            <a:pPr eaLnBrk="1" hangingPunct="1">
              <a:defRPr/>
            </a:pPr>
            <a:r>
              <a:rPr lang="nb-NO" sz="2400" dirty="0" smtClean="0">
                <a:cs typeface="+mn-cs"/>
              </a:rPr>
              <a:t>Appellerer til konkurranseinstinkt </a:t>
            </a:r>
          </a:p>
          <a:p>
            <a:pPr eaLnBrk="1" hangingPunct="1">
              <a:defRPr/>
            </a:pPr>
            <a:r>
              <a:rPr lang="nb-NO" sz="2400" dirty="0" smtClean="0">
                <a:cs typeface="+mn-cs"/>
              </a:rPr>
              <a:t>Produktene kan stadig forandres/forbedres </a:t>
            </a:r>
          </a:p>
          <a:p>
            <a:pPr eaLnBrk="1" hangingPunct="1">
              <a:defRPr/>
            </a:pPr>
            <a:r>
              <a:rPr lang="nb-NO" sz="2400" dirty="0" smtClean="0">
                <a:cs typeface="+mn-cs"/>
              </a:rPr>
              <a:t>Avslørende, blottstillende </a:t>
            </a:r>
          </a:p>
          <a:p>
            <a:pPr eaLnBrk="1" hangingPunct="1">
              <a:defRPr/>
            </a:pPr>
            <a:r>
              <a:rPr lang="nb-NO" sz="2400" dirty="0" smtClean="0">
                <a:cs typeface="+mn-cs"/>
              </a:rPr>
              <a:t>Inviterer til andre skrive- og struktureringsmåter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614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Elev eller student?</a:t>
            </a:r>
          </a:p>
        </p:txBody>
      </p:sp>
      <p:sp>
        <p:nvSpPr>
          <p:cNvPr id="1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90600" y="1341438"/>
            <a:ext cx="7643813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2000" smtClean="0">
                <a:cs typeface="+mn-cs"/>
              </a:rPr>
              <a:t>I et universitets- eller høgskolestudie er ikke undervisningen slik den var i skolen, da du satt i klasserommet fra 9 til 3 og læreren fortalte deg hva du skulle gjøre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200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2000" smtClean="0">
                <a:cs typeface="+mn-cs"/>
              </a:rPr>
              <a:t>Som universitets- eller høgskolestudent forventes det at du er: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1800" smtClean="0"/>
              <a:t>Selvstendig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b-NO" sz="1600" smtClean="0"/>
              <a:t>Du står på egne ben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1800" smtClean="0"/>
              <a:t>Egenmotivasjon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b-NO" sz="1600" smtClean="0"/>
              <a:t>Du må være i stand til å arbeide mye på egenhånd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1800" smtClean="0"/>
              <a:t>Samarbeid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b-NO" sz="1600" smtClean="0"/>
              <a:t>Studere sammen med medstudenter i for eksempel kollokviegrupper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sz="1800" smtClean="0"/>
              <a:t>Evne å sette mål for å forbedre arbeidet ditt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b-NO" sz="1600" smtClean="0"/>
              <a:t>Når, hvordan og hvor lærer du best?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b-NO" sz="1600" smtClean="0"/>
              <a:t>Styre tiden din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b-NO" sz="1600" smtClean="0"/>
              <a:t>I studiet er det lagt opp til en rekke veiledninger. Benytt deg av disse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b-NO" sz="1600" smtClean="0"/>
              <a:t>Vite når arbeider skal leveres (Cottrell 05).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nb-NO" sz="200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b-NO" sz="2000" smtClean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882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862013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smtClean="0">
                <a:solidFill>
                  <a:schemeClr val="tx1"/>
                </a:solidFill>
                <a:cs typeface="+mj-cs"/>
              </a:rPr>
              <a:t>Studentene sier om digitale mapper: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37525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>
                <a:cs typeface="+mn-cs"/>
              </a:rPr>
              <a:t>Inviterer til kunnskapsdeling og fellestekster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>
                <a:cs typeface="+mn-cs"/>
              </a:rPr>
              <a:t>Nettbaserte mapper åpner for samarbeid på tvers av faggrenser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err="1" smtClean="0">
                <a:cs typeface="+mn-cs"/>
              </a:rPr>
              <a:t>Hypertekstualitet</a:t>
            </a:r>
            <a:r>
              <a:rPr lang="nb-NO" sz="2400" dirty="0" smtClean="0">
                <a:cs typeface="+mn-cs"/>
              </a:rPr>
              <a:t> gjør mappene kollektive og dialogiske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>
                <a:cs typeface="+mn-cs"/>
              </a:rPr>
              <a:t>Studenter bygger på hverandres kunnskap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2400" dirty="0" smtClean="0">
                <a:cs typeface="+mn-cs"/>
              </a:rPr>
              <a:t>Mye jobb- mye </a:t>
            </a:r>
            <a:r>
              <a:rPr lang="nb-NO" sz="2400" dirty="0" smtClean="0">
                <a:cs typeface="+mn-cs"/>
              </a:rPr>
              <a:t>samarbeid</a:t>
            </a:r>
            <a:endParaRPr lang="nb-NO" sz="2400" dirty="0" smtClean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11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71400"/>
            <a:ext cx="762000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nb-NO" dirty="0" smtClean="0">
                <a:cs typeface="+mj-cs"/>
              </a:rPr>
              <a:t>Kilder:</a:t>
            </a:r>
            <a:endParaRPr lang="en-US" dirty="0" smtClean="0">
              <a:cs typeface="+mj-cs"/>
            </a:endParaRP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1217" y="765175"/>
            <a:ext cx="8166100" cy="4205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300" b="1" dirty="0" err="1" smtClean="0">
                <a:cs typeface="+mn-cs"/>
              </a:rPr>
              <a:t>Barret</a:t>
            </a:r>
            <a:r>
              <a:rPr lang="en-US" sz="1300" b="1" dirty="0" smtClean="0">
                <a:cs typeface="+mn-cs"/>
              </a:rPr>
              <a:t> </a:t>
            </a:r>
            <a:r>
              <a:rPr lang="en-US" sz="1300" dirty="0" smtClean="0">
                <a:cs typeface="+mn-cs"/>
              </a:rPr>
              <a:t>Helen. &amp; </a:t>
            </a:r>
            <a:r>
              <a:rPr lang="en-US" sz="1300" b="1" dirty="0" err="1" smtClean="0">
                <a:cs typeface="+mn-cs"/>
              </a:rPr>
              <a:t>Carney</a:t>
            </a:r>
            <a:r>
              <a:rPr lang="en-US" sz="1300" dirty="0" err="1" smtClean="0">
                <a:cs typeface="+mn-cs"/>
              </a:rPr>
              <a:t>.Johanne</a:t>
            </a:r>
            <a:r>
              <a:rPr lang="en-US" sz="1300" dirty="0" smtClean="0">
                <a:cs typeface="+mn-cs"/>
              </a:rPr>
              <a:t>. 2005: </a:t>
            </a:r>
            <a:r>
              <a:rPr lang="en-US" sz="1300" i="1" dirty="0" smtClean="0">
                <a:cs typeface="+mn-cs"/>
              </a:rPr>
              <a:t>Conflicting Paradigms and Competing Purposes in Electronic Portfolio Development.</a:t>
            </a:r>
            <a:r>
              <a:rPr lang="en-US" sz="1300" dirty="0" smtClean="0">
                <a:cs typeface="+mn-cs"/>
              </a:rPr>
              <a:t> Submitted to </a:t>
            </a:r>
            <a:r>
              <a:rPr lang="en-US" sz="1300" i="1" dirty="0" smtClean="0">
                <a:cs typeface="+mn-cs"/>
              </a:rPr>
              <a:t>Educational Assessment</a:t>
            </a:r>
            <a:r>
              <a:rPr lang="en-US" sz="1300" dirty="0" smtClean="0">
                <a:cs typeface="+mn-cs"/>
              </a:rPr>
              <a:t>, an LEA Journal, for an issue focusing on Assessing Technology Competencies.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300" b="1" dirty="0" smtClean="0">
                <a:cs typeface="+mn-cs"/>
              </a:rPr>
              <a:t>Black</a:t>
            </a:r>
            <a:r>
              <a:rPr lang="en-GB" sz="1300" dirty="0" smtClean="0">
                <a:cs typeface="+mn-cs"/>
              </a:rPr>
              <a:t>, Paul. &amp; </a:t>
            </a:r>
            <a:r>
              <a:rPr lang="en-GB" sz="1300" b="1" dirty="0" err="1" smtClean="0">
                <a:cs typeface="+mn-cs"/>
              </a:rPr>
              <a:t>Wiliam</a:t>
            </a:r>
            <a:r>
              <a:rPr lang="en-GB" sz="1300" dirty="0" smtClean="0">
                <a:cs typeface="+mn-cs"/>
              </a:rPr>
              <a:t>, Dylan. 1998a: </a:t>
            </a:r>
            <a:r>
              <a:rPr lang="en-GB" sz="1300" i="1" dirty="0" smtClean="0">
                <a:cs typeface="+mn-cs"/>
              </a:rPr>
              <a:t>Inside the Black Box: raising standards through classroom assessment</a:t>
            </a:r>
            <a:r>
              <a:rPr lang="en-GB" sz="1300" dirty="0" smtClean="0">
                <a:cs typeface="+mn-cs"/>
              </a:rPr>
              <a:t>. </a:t>
            </a:r>
            <a:r>
              <a:rPr lang="en-GB" sz="1300" dirty="0" err="1" smtClean="0">
                <a:cs typeface="+mn-cs"/>
              </a:rPr>
              <a:t>PhiDelta</a:t>
            </a:r>
            <a:r>
              <a:rPr lang="en-GB" sz="1300" dirty="0" smtClean="0">
                <a:cs typeface="+mn-cs"/>
              </a:rPr>
              <a:t> </a:t>
            </a:r>
            <a:r>
              <a:rPr lang="en-GB" sz="1300" dirty="0" err="1" smtClean="0">
                <a:cs typeface="+mn-cs"/>
              </a:rPr>
              <a:t>Kappan</a:t>
            </a:r>
            <a:r>
              <a:rPr lang="en-GB" sz="1300" i="1" dirty="0" smtClean="0">
                <a:cs typeface="+mn-cs"/>
              </a:rPr>
              <a:t>, </a:t>
            </a:r>
            <a:r>
              <a:rPr lang="en-GB" sz="1300" dirty="0" smtClean="0">
                <a:cs typeface="+mn-cs"/>
              </a:rPr>
              <a:t>80(2), 139-148.</a:t>
            </a:r>
            <a:endParaRPr lang="en-US" sz="1300" b="1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a-DK" sz="1300" b="1" dirty="0" err="1" smtClean="0">
                <a:cs typeface="+mn-cs"/>
              </a:rPr>
              <a:t>Cottrell</a:t>
            </a:r>
            <a:r>
              <a:rPr lang="da-DK" sz="1300" dirty="0" smtClean="0">
                <a:cs typeface="+mn-cs"/>
              </a:rPr>
              <a:t>, Stella. 2005: </a:t>
            </a:r>
            <a:r>
              <a:rPr lang="da-DK" sz="1300" i="1" dirty="0" smtClean="0">
                <a:cs typeface="+mn-cs"/>
              </a:rPr>
              <a:t>Student. </a:t>
            </a:r>
            <a:r>
              <a:rPr lang="da-DK" sz="1300" i="1" dirty="0" err="1" smtClean="0">
                <a:cs typeface="+mn-cs"/>
              </a:rPr>
              <a:t>Håndbok</a:t>
            </a:r>
            <a:r>
              <a:rPr lang="da-DK" sz="1300" i="1" dirty="0" smtClean="0">
                <a:cs typeface="+mn-cs"/>
              </a:rPr>
              <a:t> i målrettet læring</a:t>
            </a:r>
            <a:r>
              <a:rPr lang="da-DK" sz="1300" dirty="0" smtClean="0">
                <a:cs typeface="+mn-cs"/>
              </a:rPr>
              <a:t>. Tapir akademisk forlag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a-DK" sz="1300" b="1" dirty="0" err="1" smtClean="0">
                <a:cs typeface="+mn-cs"/>
              </a:rPr>
              <a:t>Imsen</a:t>
            </a:r>
            <a:r>
              <a:rPr lang="da-DK" sz="1300" dirty="0" smtClean="0">
                <a:cs typeface="+mn-cs"/>
              </a:rPr>
              <a:t>, G. 2005: </a:t>
            </a:r>
            <a:r>
              <a:rPr lang="da-DK" sz="1300" i="1" dirty="0" smtClean="0">
                <a:cs typeface="+mn-cs"/>
              </a:rPr>
              <a:t>Elevens Verden. </a:t>
            </a:r>
            <a:r>
              <a:rPr lang="da-DK" sz="1300" i="1" dirty="0" err="1" smtClean="0">
                <a:cs typeface="+mn-cs"/>
              </a:rPr>
              <a:t>Innføring</a:t>
            </a:r>
            <a:r>
              <a:rPr lang="da-DK" sz="1300" i="1" dirty="0" smtClean="0">
                <a:cs typeface="+mn-cs"/>
              </a:rPr>
              <a:t> i </a:t>
            </a:r>
            <a:r>
              <a:rPr lang="da-DK" sz="1300" i="1" dirty="0" err="1" smtClean="0">
                <a:cs typeface="+mn-cs"/>
              </a:rPr>
              <a:t>Pedagogisk</a:t>
            </a:r>
            <a:r>
              <a:rPr lang="da-DK" sz="1300" i="1" dirty="0" smtClean="0">
                <a:cs typeface="+mn-cs"/>
              </a:rPr>
              <a:t> Psykologi</a:t>
            </a:r>
            <a:r>
              <a:rPr lang="da-DK" sz="1300" dirty="0" smtClean="0">
                <a:cs typeface="+mn-cs"/>
              </a:rPr>
              <a:t>. Universitetsforlaget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a-DK" sz="1300" b="1" dirty="0" err="1" smtClean="0">
                <a:cs typeface="+mn-cs"/>
              </a:rPr>
              <a:t>Molnes</a:t>
            </a:r>
            <a:r>
              <a:rPr lang="da-DK" sz="1300" dirty="0" smtClean="0">
                <a:cs typeface="+mn-cs"/>
              </a:rPr>
              <a:t>, V &amp; </a:t>
            </a:r>
            <a:r>
              <a:rPr lang="da-DK" sz="1300" b="1" dirty="0" err="1" smtClean="0">
                <a:cs typeface="+mn-cs"/>
              </a:rPr>
              <a:t>Kjetilstad</a:t>
            </a:r>
            <a:r>
              <a:rPr lang="da-DK" sz="1300" dirty="0" err="1" smtClean="0">
                <a:cs typeface="+mn-cs"/>
              </a:rPr>
              <a:t>,V</a:t>
            </a:r>
            <a:r>
              <a:rPr lang="da-DK" sz="1300" dirty="0" smtClean="0">
                <a:cs typeface="+mn-cs"/>
              </a:rPr>
              <a:t>. 1993: </a:t>
            </a:r>
            <a:r>
              <a:rPr lang="da-DK" sz="1300" i="1" dirty="0" smtClean="0">
                <a:cs typeface="+mn-cs"/>
              </a:rPr>
              <a:t>101 Gode Råd om </a:t>
            </a:r>
            <a:r>
              <a:rPr lang="da-DK" sz="1300" i="1" dirty="0" err="1" smtClean="0">
                <a:cs typeface="+mn-cs"/>
              </a:rPr>
              <a:t>Studieteknikk</a:t>
            </a:r>
            <a:r>
              <a:rPr lang="da-DK" sz="1300" dirty="0" smtClean="0">
                <a:cs typeface="+mn-cs"/>
              </a:rPr>
              <a:t>. Cappelen Fakta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a-DK" sz="1300" b="1" dirty="0" smtClean="0">
                <a:cs typeface="+mn-cs"/>
              </a:rPr>
              <a:t>OECD 2005: </a:t>
            </a:r>
            <a:r>
              <a:rPr lang="da-DK" sz="1300" dirty="0" smtClean="0">
                <a:cs typeface="+mn-cs"/>
              </a:rPr>
              <a:t>Formative </a:t>
            </a:r>
            <a:r>
              <a:rPr lang="da-DK" sz="1300" dirty="0" err="1" smtClean="0">
                <a:cs typeface="+mn-cs"/>
              </a:rPr>
              <a:t>Assessment</a:t>
            </a:r>
            <a:r>
              <a:rPr lang="da-DK" sz="1300" i="1" dirty="0" smtClean="0">
                <a:cs typeface="+mn-cs"/>
              </a:rPr>
              <a:t>. </a:t>
            </a:r>
            <a:r>
              <a:rPr lang="da-DK" sz="1300" i="1" dirty="0" err="1" smtClean="0">
                <a:cs typeface="+mn-cs"/>
              </a:rPr>
              <a:t>Improving</a:t>
            </a:r>
            <a:r>
              <a:rPr lang="da-DK" sz="1300" i="1" dirty="0" smtClean="0">
                <a:cs typeface="+mn-cs"/>
              </a:rPr>
              <a:t> Learning in </a:t>
            </a:r>
            <a:r>
              <a:rPr lang="da-DK" sz="1300" i="1" dirty="0" err="1" smtClean="0">
                <a:cs typeface="+mn-cs"/>
              </a:rPr>
              <a:t>Secondary</a:t>
            </a:r>
            <a:r>
              <a:rPr lang="da-DK" sz="1300" i="1" dirty="0" smtClean="0">
                <a:cs typeface="+mn-cs"/>
              </a:rPr>
              <a:t> </a:t>
            </a:r>
            <a:r>
              <a:rPr lang="da-DK" sz="1300" i="1" dirty="0" err="1" smtClean="0">
                <a:cs typeface="+mn-cs"/>
              </a:rPr>
              <a:t>Classrooms</a:t>
            </a:r>
            <a:r>
              <a:rPr lang="da-DK" sz="1300" i="1" dirty="0" smtClean="0">
                <a:cs typeface="+mn-cs"/>
              </a:rPr>
              <a:t>. OECD. </a:t>
            </a:r>
            <a:r>
              <a:rPr lang="da-DK" sz="1300" dirty="0" smtClean="0">
                <a:cs typeface="+mn-cs"/>
              </a:rPr>
              <a:t>(CERI. Centre for </a:t>
            </a:r>
            <a:r>
              <a:rPr lang="da-DK" sz="1300" dirty="0" err="1" smtClean="0">
                <a:cs typeface="+mn-cs"/>
              </a:rPr>
              <a:t>Educational</a:t>
            </a:r>
            <a:r>
              <a:rPr lang="da-DK" sz="1300" dirty="0" smtClean="0">
                <a:cs typeface="+mn-cs"/>
              </a:rPr>
              <a:t> Research and Innovation). OECD Publishing 2005.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1300" b="1" dirty="0" smtClean="0">
                <a:cs typeface="+mn-cs"/>
              </a:rPr>
              <a:t>Otnes, </a:t>
            </a:r>
            <a:r>
              <a:rPr lang="nb-NO" sz="1300" dirty="0" smtClean="0">
                <a:cs typeface="+mn-cs"/>
              </a:rPr>
              <a:t>Hildegunn. 2003: Arkivskuff </a:t>
            </a:r>
            <a:r>
              <a:rPr lang="nb-NO" sz="1300" i="1" dirty="0" smtClean="0">
                <a:cs typeface="+mn-cs"/>
              </a:rPr>
              <a:t>eller Læringsarena? Lærings- og dokumentasjons-sjangre i digitale mapper</a:t>
            </a:r>
            <a:r>
              <a:rPr lang="nb-NO" sz="1300" dirty="0" smtClean="0">
                <a:cs typeface="+mn-cs"/>
              </a:rPr>
              <a:t>. I:</a:t>
            </a:r>
            <a:r>
              <a:rPr lang="nb-NO" sz="1300" b="1" dirty="0" smtClean="0">
                <a:cs typeface="+mn-cs"/>
              </a:rPr>
              <a:t> </a:t>
            </a:r>
            <a:r>
              <a:rPr lang="nb-NO" sz="1300" dirty="0" smtClean="0">
                <a:cs typeface="+mn-cs"/>
              </a:rPr>
              <a:t>I </a:t>
            </a:r>
            <a:r>
              <a:rPr lang="nb-NO" sz="1300" dirty="0" err="1" smtClean="0">
                <a:cs typeface="+mn-cs"/>
              </a:rPr>
              <a:t>Dysthe</a:t>
            </a:r>
            <a:r>
              <a:rPr lang="nb-NO" sz="1300" dirty="0" smtClean="0">
                <a:cs typeface="+mn-cs"/>
              </a:rPr>
              <a:t> &amp; Engelsen: Mapper som Pedagogisk redskap. Perspektiver og erfaringer</a:t>
            </a:r>
            <a:r>
              <a:rPr lang="nb-NO" sz="1300" i="1" dirty="0" smtClean="0">
                <a:cs typeface="+mn-cs"/>
              </a:rPr>
              <a:t>.</a:t>
            </a:r>
            <a:r>
              <a:rPr lang="nb-NO" sz="1300" dirty="0" smtClean="0">
                <a:cs typeface="+mn-cs"/>
              </a:rPr>
              <a:t> Abstrakt Forlag.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300" b="1" dirty="0" smtClean="0">
                <a:cs typeface="+mn-cs"/>
              </a:rPr>
              <a:t>Paulson,</a:t>
            </a:r>
            <a:r>
              <a:rPr lang="en-US" sz="1300" dirty="0" smtClean="0">
                <a:cs typeface="+mn-cs"/>
              </a:rPr>
              <a:t> F.L., and </a:t>
            </a:r>
            <a:r>
              <a:rPr lang="en-US" sz="1300" b="1" dirty="0" smtClean="0">
                <a:cs typeface="+mn-cs"/>
              </a:rPr>
              <a:t>Paulson</a:t>
            </a:r>
            <a:r>
              <a:rPr lang="en-US" sz="1300" dirty="0" smtClean="0">
                <a:cs typeface="+mn-cs"/>
              </a:rPr>
              <a:t>, P., &amp; Meyer, C. 1991. </a:t>
            </a:r>
            <a:r>
              <a:rPr lang="en-GB" sz="1300" dirty="0" smtClean="0">
                <a:cs typeface="+mn-cs"/>
              </a:rPr>
              <a:t>“</a:t>
            </a:r>
            <a:r>
              <a:rPr lang="en-GB" sz="1300" i="1" dirty="0" smtClean="0">
                <a:cs typeface="+mn-cs"/>
              </a:rPr>
              <a:t>What Makes a Portfolio a Portfolio</a:t>
            </a:r>
            <a:r>
              <a:rPr lang="en-GB" sz="1300" dirty="0" smtClean="0">
                <a:cs typeface="+mn-cs"/>
              </a:rPr>
              <a:t>?” Educational Leadership</a:t>
            </a:r>
            <a:r>
              <a:rPr lang="en-GB" sz="1300" i="1" dirty="0" smtClean="0">
                <a:cs typeface="+mn-cs"/>
              </a:rPr>
              <a:t> </a:t>
            </a:r>
            <a:r>
              <a:rPr lang="en-GB" sz="1300" dirty="0" smtClean="0">
                <a:cs typeface="+mn-cs"/>
              </a:rPr>
              <a:t>48 (1991): 60-63</a:t>
            </a:r>
            <a:r>
              <a:rPr lang="en-US" sz="1300" dirty="0" smtClean="0">
                <a:cs typeface="+mn-cs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300" b="1" dirty="0" err="1" smtClean="0">
                <a:cs typeface="+mn-cs"/>
              </a:rPr>
              <a:t>St.meld</a:t>
            </a:r>
            <a:r>
              <a:rPr lang="en-US" sz="1300" dirty="0" smtClean="0">
                <a:cs typeface="+mn-cs"/>
              </a:rPr>
              <a:t>. </a:t>
            </a:r>
            <a:r>
              <a:rPr lang="en-US" sz="1300" b="1" dirty="0" smtClean="0">
                <a:cs typeface="+mn-cs"/>
              </a:rPr>
              <a:t>nr</a:t>
            </a:r>
            <a:r>
              <a:rPr lang="en-US" sz="1300" dirty="0" smtClean="0">
                <a:cs typeface="+mn-cs"/>
              </a:rPr>
              <a:t>. </a:t>
            </a:r>
            <a:r>
              <a:rPr lang="en-US" sz="1300" b="1" dirty="0" smtClean="0">
                <a:cs typeface="+mn-cs"/>
              </a:rPr>
              <a:t>27</a:t>
            </a:r>
            <a:r>
              <a:rPr lang="en-US" sz="1300" dirty="0" smtClean="0">
                <a:cs typeface="+mn-cs"/>
              </a:rPr>
              <a:t>. (2000-2001). </a:t>
            </a:r>
            <a:r>
              <a:rPr lang="en-US" sz="1300" dirty="0" err="1" smtClean="0">
                <a:cs typeface="+mn-cs"/>
              </a:rPr>
              <a:t>Gjør</a:t>
            </a:r>
            <a:r>
              <a:rPr lang="en-US" sz="1300" dirty="0" smtClean="0">
                <a:cs typeface="+mn-cs"/>
              </a:rPr>
              <a:t> din </a:t>
            </a:r>
            <a:r>
              <a:rPr lang="en-US" sz="1300" dirty="0" err="1" smtClean="0">
                <a:cs typeface="+mn-cs"/>
              </a:rPr>
              <a:t>plikt</a:t>
            </a:r>
            <a:r>
              <a:rPr lang="en-US" sz="1300" dirty="0" smtClean="0">
                <a:cs typeface="+mn-cs"/>
              </a:rPr>
              <a:t> - </a:t>
            </a:r>
            <a:r>
              <a:rPr lang="en-US" sz="1300" dirty="0" err="1" smtClean="0">
                <a:cs typeface="+mn-cs"/>
              </a:rPr>
              <a:t>Krev</a:t>
            </a:r>
            <a:r>
              <a:rPr lang="en-US" sz="1300" dirty="0" smtClean="0">
                <a:cs typeface="+mn-cs"/>
              </a:rPr>
              <a:t> din </a:t>
            </a:r>
            <a:r>
              <a:rPr lang="en-US" sz="1300" dirty="0" err="1" smtClean="0">
                <a:cs typeface="+mn-cs"/>
              </a:rPr>
              <a:t>rett</a:t>
            </a:r>
            <a:r>
              <a:rPr lang="en-US" sz="1300" dirty="0" smtClean="0">
                <a:cs typeface="+mn-cs"/>
              </a:rPr>
              <a:t>. </a:t>
            </a:r>
            <a:r>
              <a:rPr lang="en-US" sz="1300" dirty="0" err="1" smtClean="0">
                <a:cs typeface="+mn-cs"/>
              </a:rPr>
              <a:t>Kvalitetsreform</a:t>
            </a:r>
            <a:r>
              <a:rPr lang="en-US" sz="1300" dirty="0" smtClean="0">
                <a:cs typeface="+mn-cs"/>
              </a:rPr>
              <a:t> </a:t>
            </a:r>
            <a:r>
              <a:rPr lang="en-US" sz="1300" dirty="0" err="1" smtClean="0">
                <a:cs typeface="+mn-cs"/>
              </a:rPr>
              <a:t>av</a:t>
            </a:r>
            <a:r>
              <a:rPr lang="en-US" sz="1300" dirty="0" smtClean="0">
                <a:cs typeface="+mn-cs"/>
              </a:rPr>
              <a:t/>
            </a:r>
            <a:br>
              <a:rPr lang="en-US" sz="1300" dirty="0" smtClean="0">
                <a:cs typeface="+mn-cs"/>
              </a:rPr>
            </a:br>
            <a:r>
              <a:rPr lang="en-US" sz="1300" dirty="0" err="1" smtClean="0">
                <a:cs typeface="+mn-cs"/>
              </a:rPr>
              <a:t>høyere</a:t>
            </a:r>
            <a:r>
              <a:rPr lang="en-US" sz="1300" dirty="0" smtClean="0">
                <a:cs typeface="+mn-cs"/>
              </a:rPr>
              <a:t> </a:t>
            </a:r>
            <a:r>
              <a:rPr lang="en-US" sz="1300" dirty="0" err="1" smtClean="0">
                <a:cs typeface="+mn-cs"/>
              </a:rPr>
              <a:t>utdanning</a:t>
            </a:r>
            <a:r>
              <a:rPr lang="en-US" sz="1300" dirty="0" smtClean="0">
                <a:cs typeface="+mn-cs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1300" b="1" dirty="0" smtClean="0">
                <a:cs typeface="+mn-cs"/>
              </a:rPr>
              <a:t>St.meld. nr. 27. 2000-2001:</a:t>
            </a:r>
            <a:r>
              <a:rPr lang="nb-NO" sz="1300" dirty="0" smtClean="0">
                <a:cs typeface="+mn-cs"/>
              </a:rPr>
              <a:t> </a:t>
            </a:r>
            <a:r>
              <a:rPr lang="nb-NO" sz="1300" i="1" dirty="0" smtClean="0">
                <a:cs typeface="+mn-cs"/>
              </a:rPr>
              <a:t>Gjør din plikt - Krev din rett. Kvalitetsreform av høyere utdanning </a:t>
            </a:r>
            <a:br>
              <a:rPr lang="nb-NO" sz="1300" i="1" dirty="0" smtClean="0">
                <a:cs typeface="+mn-cs"/>
              </a:rPr>
            </a:br>
            <a:r>
              <a:rPr lang="nb-NO" sz="1300" i="1" dirty="0" smtClean="0">
                <a:cs typeface="+mn-cs"/>
                <a:hlinkClick r:id="rId3"/>
              </a:rPr>
              <a:t>http://odin.dep.no/kd/norsk/publ/stmeld/014001-040004/index-dok000-b-n-a.html</a:t>
            </a:r>
            <a:r>
              <a:rPr lang="nb-NO" sz="1300" i="1" dirty="0" smtClean="0">
                <a:cs typeface="+mn-cs"/>
              </a:rPr>
              <a:t> </a:t>
            </a:r>
            <a:endParaRPr lang="en-US" sz="13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300" b="1" dirty="0" smtClean="0">
                <a:cs typeface="+mn-cs"/>
              </a:rPr>
              <a:t>Taube</a:t>
            </a:r>
            <a:r>
              <a:rPr lang="nb-NO" sz="1300" dirty="0" smtClean="0">
                <a:cs typeface="+mn-cs"/>
              </a:rPr>
              <a:t>, Karin. 1998. Mappevurdering. Undervisningsstrategi og vurderingsredskap. Oslo: </a:t>
            </a:r>
            <a:r>
              <a:rPr lang="nb-NO" sz="1300" dirty="0" err="1" smtClean="0">
                <a:cs typeface="+mn-cs"/>
              </a:rPr>
              <a:t>Tano</a:t>
            </a:r>
            <a:r>
              <a:rPr lang="nb-NO" sz="1300" dirty="0" smtClean="0">
                <a:cs typeface="+mn-cs"/>
              </a:rPr>
              <a:t>/Aschehoug.</a:t>
            </a:r>
            <a:endParaRPr lang="en-US" sz="13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300" b="1" dirty="0" smtClean="0">
                <a:cs typeface="+mn-cs"/>
              </a:rPr>
              <a:t>Øhra. </a:t>
            </a:r>
            <a:r>
              <a:rPr lang="nb-NO" sz="1300" dirty="0" smtClean="0">
                <a:cs typeface="+mn-cs"/>
              </a:rPr>
              <a:t>Mattias. 2004</a:t>
            </a:r>
            <a:r>
              <a:rPr lang="nb-NO" sz="1300" b="1" dirty="0" smtClean="0">
                <a:cs typeface="+mn-cs"/>
              </a:rPr>
              <a:t>:</a:t>
            </a:r>
            <a:r>
              <a:rPr lang="nb-NO" sz="1300" dirty="0" smtClean="0">
                <a:cs typeface="+mn-cs"/>
              </a:rPr>
              <a:t> </a:t>
            </a:r>
            <a:r>
              <a:rPr lang="nb-NO" sz="1300" i="1" dirty="0" smtClean="0">
                <a:cs typeface="+mn-cs"/>
              </a:rPr>
              <a:t>Kunnskapsdeling ved bruk av digitale mapper.</a:t>
            </a:r>
            <a:r>
              <a:rPr lang="nb-NO" sz="1300" dirty="0" smtClean="0">
                <a:cs typeface="+mn-cs"/>
              </a:rPr>
              <a:t> I </a:t>
            </a:r>
            <a:r>
              <a:rPr lang="nb-NO" sz="1300" i="1" dirty="0" smtClean="0">
                <a:cs typeface="+mn-cs"/>
              </a:rPr>
              <a:t>IKT og nye læreprosesser</a:t>
            </a:r>
            <a:r>
              <a:rPr lang="nb-NO" sz="1300" b="1" dirty="0" smtClean="0">
                <a:cs typeface="+mn-cs"/>
              </a:rPr>
              <a:t> </a:t>
            </a:r>
            <a:r>
              <a:rPr lang="nb-NO" sz="1300" dirty="0" smtClean="0">
                <a:cs typeface="+mn-cs"/>
              </a:rPr>
              <a:t>(red. Hildegunn Otnes) </a:t>
            </a:r>
            <a:r>
              <a:rPr lang="nb-NO" sz="1300" b="1" dirty="0" smtClean="0">
                <a:cs typeface="+mn-cs"/>
              </a:rPr>
              <a:t>. </a:t>
            </a:r>
            <a:r>
              <a:rPr lang="nb-NO" sz="1300" dirty="0" smtClean="0">
                <a:cs typeface="+mn-cs"/>
              </a:rPr>
              <a:t>En artikkelsamling basert på erfaringer fra et prosjekt ved avdeling for lærerutdanning. Tønsberg, Høgskolen i Vestfold, 2004. Notat 2 / 2004.  </a:t>
            </a:r>
            <a:r>
              <a:rPr lang="nb-NO" sz="1300" dirty="0" smtClean="0">
                <a:cs typeface="+mn-cs"/>
                <a:hlinkClick r:id="rId4"/>
              </a:rPr>
              <a:t>http://www-bib.hive.no/tekster/hveskrift/notat/2004-02/notat2_2004.pdf</a:t>
            </a:r>
            <a:r>
              <a:rPr lang="nb-NO" sz="1300" dirty="0" smtClean="0">
                <a:cs typeface="+mn-cs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1300" b="1" dirty="0" smtClean="0">
                <a:cs typeface="+mn-cs"/>
              </a:rPr>
              <a:t>Øhra, M. 2006</a:t>
            </a:r>
            <a:r>
              <a:rPr lang="nb-NO" sz="1300" i="1" dirty="0" smtClean="0">
                <a:cs typeface="+mn-cs"/>
              </a:rPr>
              <a:t>. Formativ vurdering. Vurdering for læring med hjelp av digitale mapper</a:t>
            </a:r>
            <a:r>
              <a:rPr lang="nb-NO" sz="1300" dirty="0" smtClean="0">
                <a:cs typeface="+mn-cs"/>
              </a:rPr>
              <a:t>. I: Utdanning for utvikling av skolen. Om skoleledelse og lærerens læring. Red: Halvor </a:t>
            </a:r>
            <a:r>
              <a:rPr lang="nb-NO" sz="1300" dirty="0" err="1" smtClean="0">
                <a:cs typeface="+mn-cs"/>
              </a:rPr>
              <a:t>Bjørnsrud</a:t>
            </a:r>
            <a:r>
              <a:rPr lang="nb-NO" sz="1300" dirty="0" smtClean="0">
                <a:cs typeface="+mn-cs"/>
              </a:rPr>
              <a:t> , Lars Monsen og Bjørn Overland. Gyldendal Akademisk Forlag. </a:t>
            </a:r>
            <a:endParaRPr lang="nb-NO" sz="13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1300" b="1" dirty="0" smtClean="0">
                <a:cs typeface="+mn-cs"/>
              </a:rPr>
              <a:t>Øhra 2012 </a:t>
            </a:r>
            <a:r>
              <a:rPr lang="nb-NO" sz="1300" i="1" dirty="0"/>
              <a:t>Ressurser og forskning rundt digitale mapper</a:t>
            </a:r>
            <a:r>
              <a:rPr lang="nb-NO" sz="1300" i="1" dirty="0"/>
              <a:t>:</a:t>
            </a:r>
            <a:br>
              <a:rPr lang="nb-NO" sz="1300" i="1" dirty="0"/>
            </a:br>
            <a:r>
              <a:rPr lang="nb-NO" sz="1300" i="1" dirty="0">
                <a:hlinkClick r:id="rId5"/>
              </a:rPr>
              <a:t>http://wp.home.hive.no/moh/digitale-mapper</a:t>
            </a:r>
            <a:r>
              <a:rPr lang="nb-NO" sz="1300" i="1" dirty="0" smtClean="0">
                <a:hlinkClick r:id="rId5"/>
              </a:rPr>
              <a:t>/</a:t>
            </a:r>
            <a:endParaRPr lang="nb-NO" sz="13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nb-NO" sz="1300" dirty="0"/>
          </a:p>
          <a:p>
            <a:pPr eaLnBrk="1" hangingPunct="1">
              <a:lnSpc>
                <a:spcPct val="80000"/>
              </a:lnSpc>
              <a:defRPr/>
            </a:pPr>
            <a:endParaRPr lang="en-US" sz="12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200" dirty="0" smtClean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96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581128"/>
            <a:ext cx="3293368" cy="1143000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rgbClr val="FF0000"/>
                </a:solidFill>
                <a:effectLst>
                  <a:outerShdw blurRad="53975" dist="889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Lykke til</a:t>
            </a:r>
            <a:endParaRPr lang="nb-NO" dirty="0">
              <a:solidFill>
                <a:srgbClr val="FF0000"/>
              </a:solidFill>
              <a:effectLst>
                <a:outerShdw blurRad="53975" dist="88900" dir="2700000" algn="tl" rotWithShape="0">
                  <a:srgbClr val="000000">
                    <a:alpha val="4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9" name="Picture 8" descr="hogskolen-i-vestfol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5080000" cy="3810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73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Studietips*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err="1"/>
              <a:t>Gjør</a:t>
            </a:r>
            <a:r>
              <a:rPr lang="en-US" sz="2000" b="1" dirty="0"/>
              <a:t> </a:t>
            </a:r>
            <a:r>
              <a:rPr lang="en-US" sz="2000" b="1" dirty="0" err="1"/>
              <a:t>studiene</a:t>
            </a:r>
            <a:r>
              <a:rPr lang="en-US" sz="2000" b="1" dirty="0"/>
              <a:t> </a:t>
            </a:r>
            <a:r>
              <a:rPr lang="en-US" sz="2000" b="1" dirty="0" err="1"/>
              <a:t>til</a:t>
            </a:r>
            <a:r>
              <a:rPr lang="en-US" sz="2000" b="1" dirty="0"/>
              <a:t> </a:t>
            </a:r>
            <a:r>
              <a:rPr lang="en-US" sz="2000" b="1" dirty="0" err="1"/>
              <a:t>første</a:t>
            </a:r>
            <a:r>
              <a:rPr lang="en-US" sz="2000" b="1" dirty="0"/>
              <a:t> </a:t>
            </a:r>
            <a:r>
              <a:rPr lang="en-US" sz="2000" b="1" dirty="0" err="1"/>
              <a:t>prioritet</a:t>
            </a:r>
            <a:endParaRPr lang="nb-NO" sz="2000" dirty="0"/>
          </a:p>
          <a:p>
            <a:pPr marL="400050" lvl="1" indent="0">
              <a:buNone/>
            </a:pPr>
            <a:r>
              <a:rPr lang="en-US" sz="1600" dirty="0" err="1"/>
              <a:t>Gå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alle</a:t>
            </a:r>
            <a:r>
              <a:rPr lang="en-US" sz="1600" dirty="0"/>
              <a:t> </a:t>
            </a:r>
            <a:r>
              <a:rPr lang="en-US" sz="1600" dirty="0" err="1"/>
              <a:t>forelesningene</a:t>
            </a:r>
            <a:r>
              <a:rPr lang="en-US" sz="1600" dirty="0"/>
              <a:t>. Hold </a:t>
            </a:r>
            <a:r>
              <a:rPr lang="en-US" sz="1600" dirty="0" err="1"/>
              <a:t>fokus</a:t>
            </a:r>
            <a:r>
              <a:rPr lang="en-US" sz="1600" dirty="0"/>
              <a:t>, still </a:t>
            </a:r>
            <a:r>
              <a:rPr lang="en-US" sz="1600" dirty="0" err="1"/>
              <a:t>spørsmål</a:t>
            </a:r>
            <a:r>
              <a:rPr lang="en-US" sz="1600" dirty="0"/>
              <a:t>, delta i </a:t>
            </a:r>
            <a:r>
              <a:rPr lang="en-US" sz="1600" dirty="0" err="1"/>
              <a:t>diskusjoner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ta </a:t>
            </a:r>
            <a:r>
              <a:rPr lang="en-US" sz="1600" dirty="0" err="1"/>
              <a:t>notater</a:t>
            </a:r>
            <a:r>
              <a:rPr lang="en-US" sz="1600" dirty="0"/>
              <a:t>.</a:t>
            </a:r>
            <a:endParaRPr lang="nb-NO" sz="16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Jobb</a:t>
            </a:r>
            <a:r>
              <a:rPr lang="en-US" sz="2000" b="1" dirty="0" smtClean="0"/>
              <a:t> </a:t>
            </a:r>
            <a:r>
              <a:rPr lang="en-US" sz="2000" b="1" dirty="0"/>
              <a:t>med </a:t>
            </a:r>
            <a:r>
              <a:rPr lang="en-US" sz="2000" b="1" dirty="0" err="1"/>
              <a:t>notatene</a:t>
            </a:r>
            <a:r>
              <a:rPr lang="en-US" sz="2000" b="1" dirty="0"/>
              <a:t> dine </a:t>
            </a:r>
            <a:r>
              <a:rPr lang="en-US" sz="2000" b="1" dirty="0" err="1"/>
              <a:t>kontinuerlig</a:t>
            </a:r>
            <a:endParaRPr lang="nb-NO" sz="2000" dirty="0"/>
          </a:p>
          <a:p>
            <a:pPr marL="400050" lvl="1" indent="0">
              <a:buNone/>
            </a:pPr>
            <a:r>
              <a:rPr lang="en-US" sz="1600" dirty="0" err="1"/>
              <a:t>Organiser</a:t>
            </a:r>
            <a:r>
              <a:rPr lang="en-US" sz="1600" dirty="0"/>
              <a:t> </a:t>
            </a:r>
            <a:r>
              <a:rPr lang="en-US" sz="1600" dirty="0" err="1"/>
              <a:t>notatene</a:t>
            </a:r>
            <a:r>
              <a:rPr lang="en-US" sz="1600" dirty="0"/>
              <a:t> dine, </a:t>
            </a:r>
            <a:r>
              <a:rPr lang="en-US" sz="1600" dirty="0" err="1"/>
              <a:t>gå</a:t>
            </a:r>
            <a:r>
              <a:rPr lang="en-US" sz="1600" dirty="0"/>
              <a:t> </a:t>
            </a:r>
            <a:r>
              <a:rPr lang="en-US" sz="1600" dirty="0" err="1"/>
              <a:t>gjennom</a:t>
            </a:r>
            <a:r>
              <a:rPr lang="en-US" sz="1600" dirty="0"/>
              <a:t> </a:t>
            </a:r>
            <a:r>
              <a:rPr lang="en-US" sz="1600" dirty="0" err="1"/>
              <a:t>dem</a:t>
            </a:r>
            <a:r>
              <a:rPr lang="en-US" sz="1600" dirty="0"/>
              <a:t> </a:t>
            </a:r>
            <a:r>
              <a:rPr lang="en-US" sz="1600" dirty="0" err="1"/>
              <a:t>jevnlig</a:t>
            </a:r>
            <a:r>
              <a:rPr lang="en-US" sz="1600" dirty="0"/>
              <a:t>, se </a:t>
            </a:r>
            <a:r>
              <a:rPr lang="en-US" sz="1600" dirty="0" err="1"/>
              <a:t>etter</a:t>
            </a:r>
            <a:r>
              <a:rPr lang="en-US" sz="1600" dirty="0"/>
              <a:t> </a:t>
            </a:r>
            <a:r>
              <a:rPr lang="en-US" sz="1600" dirty="0" err="1"/>
              <a:t>sammenhenger</a:t>
            </a:r>
            <a:r>
              <a:rPr lang="en-US" sz="1600" dirty="0"/>
              <a:t>, </a:t>
            </a:r>
            <a:r>
              <a:rPr lang="en-US" sz="1600" dirty="0" err="1"/>
              <a:t>uthev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marker. Finn </a:t>
            </a:r>
            <a:r>
              <a:rPr lang="en-US" sz="1600" dirty="0" err="1"/>
              <a:t>måter</a:t>
            </a:r>
            <a:r>
              <a:rPr lang="en-US" sz="1600" dirty="0"/>
              <a:t> </a:t>
            </a:r>
            <a:r>
              <a:rPr lang="en-US" sz="1600" dirty="0" err="1"/>
              <a:t>å</a:t>
            </a:r>
            <a:r>
              <a:rPr lang="en-US" sz="1600" dirty="0"/>
              <a:t> </a:t>
            </a:r>
            <a:r>
              <a:rPr lang="en-US" sz="1600" dirty="0" err="1"/>
              <a:t>teste</a:t>
            </a:r>
            <a:r>
              <a:rPr lang="en-US" sz="1600" dirty="0"/>
              <a:t> </a:t>
            </a:r>
            <a:r>
              <a:rPr lang="en-US" sz="1600" dirty="0" err="1"/>
              <a:t>deg</a:t>
            </a:r>
            <a:r>
              <a:rPr lang="en-US" sz="1600" dirty="0"/>
              <a:t> </a:t>
            </a:r>
            <a:r>
              <a:rPr lang="en-US" sz="1600" dirty="0" err="1"/>
              <a:t>selv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, </a:t>
            </a:r>
            <a:r>
              <a:rPr lang="en-US" sz="1600" dirty="0" err="1"/>
              <a:t>og</a:t>
            </a:r>
            <a:r>
              <a:rPr lang="en-US" sz="1600" dirty="0"/>
              <a:t> ta del i </a:t>
            </a:r>
            <a:r>
              <a:rPr lang="en-US" sz="1600" dirty="0" err="1"/>
              <a:t>kollokvier</a:t>
            </a:r>
            <a:r>
              <a:rPr lang="en-US" sz="1600" dirty="0"/>
              <a:t>. </a:t>
            </a:r>
            <a:endParaRPr lang="nb-NO" sz="16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en-US" sz="2000" b="1" dirty="0"/>
              <a:t>Les </a:t>
            </a:r>
            <a:r>
              <a:rPr lang="en-US" sz="2000" b="1" dirty="0" err="1"/>
              <a:t>pensum</a:t>
            </a:r>
            <a:r>
              <a:rPr lang="en-US" sz="2000" b="1" dirty="0"/>
              <a:t> </a:t>
            </a:r>
            <a:r>
              <a:rPr lang="en-US" sz="2000" b="1" dirty="0" err="1"/>
              <a:t>til</a:t>
            </a:r>
            <a:r>
              <a:rPr lang="en-US" sz="2000" b="1" dirty="0"/>
              <a:t> </a:t>
            </a:r>
            <a:r>
              <a:rPr lang="en-US" sz="2000" b="1" dirty="0" err="1"/>
              <a:t>hver</a:t>
            </a:r>
            <a:r>
              <a:rPr lang="en-US" sz="2000" b="1" dirty="0"/>
              <a:t> </a:t>
            </a:r>
            <a:r>
              <a:rPr lang="en-US" sz="2000" b="1" dirty="0" err="1"/>
              <a:t>forelesning</a:t>
            </a:r>
            <a:endParaRPr lang="nb-NO" sz="2000" dirty="0"/>
          </a:p>
          <a:p>
            <a:pPr marL="400050" lvl="1" indent="0">
              <a:buNone/>
            </a:pP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videregående</a:t>
            </a:r>
            <a:r>
              <a:rPr lang="en-US" sz="1600" dirty="0"/>
              <a:t> </a:t>
            </a:r>
            <a:r>
              <a:rPr lang="en-US" sz="1600" dirty="0" err="1"/>
              <a:t>blir</a:t>
            </a:r>
            <a:r>
              <a:rPr lang="en-US" sz="1600" dirty="0"/>
              <a:t> </a:t>
            </a:r>
            <a:r>
              <a:rPr lang="en-US" sz="1600" dirty="0" err="1"/>
              <a:t>pensum</a:t>
            </a:r>
            <a:r>
              <a:rPr lang="en-US" sz="1600" dirty="0"/>
              <a:t> </a:t>
            </a:r>
            <a:r>
              <a:rPr lang="en-US" sz="1600" dirty="0" err="1"/>
              <a:t>vanligvis</a:t>
            </a:r>
            <a:r>
              <a:rPr lang="en-US" sz="1600" dirty="0"/>
              <a:t> </a:t>
            </a:r>
            <a:r>
              <a:rPr lang="en-US" sz="1600" dirty="0" err="1"/>
              <a:t>dekket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skolen</a:t>
            </a:r>
            <a:r>
              <a:rPr lang="en-US" sz="1600" dirty="0"/>
              <a:t>.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universitet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høyskoler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ikke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tilfellet</a:t>
            </a:r>
            <a:r>
              <a:rPr lang="en-US" sz="1600" dirty="0"/>
              <a:t>. </a:t>
            </a:r>
            <a:r>
              <a:rPr lang="en-US" sz="1600" dirty="0" err="1"/>
              <a:t>Leser</a:t>
            </a:r>
            <a:r>
              <a:rPr lang="en-US" sz="1600" dirty="0"/>
              <a:t> du </a:t>
            </a:r>
            <a:r>
              <a:rPr lang="en-US" sz="1600" dirty="0" err="1"/>
              <a:t>pensum</a:t>
            </a:r>
            <a:r>
              <a:rPr lang="en-US" sz="1600" dirty="0"/>
              <a:t> </a:t>
            </a:r>
            <a:r>
              <a:rPr lang="en-US" sz="1600" dirty="0" err="1"/>
              <a:t>før</a:t>
            </a:r>
            <a:r>
              <a:rPr lang="en-US" sz="1600" dirty="0"/>
              <a:t> </a:t>
            </a:r>
            <a:r>
              <a:rPr lang="en-US" sz="1600" dirty="0" err="1"/>
              <a:t>hver</a:t>
            </a:r>
            <a:r>
              <a:rPr lang="en-US" sz="1600" dirty="0"/>
              <a:t> </a:t>
            </a:r>
            <a:r>
              <a:rPr lang="en-US" sz="1600" dirty="0" err="1"/>
              <a:t>forelesning</a:t>
            </a:r>
            <a:r>
              <a:rPr lang="en-US" sz="1600" dirty="0"/>
              <a:t>, </a:t>
            </a:r>
            <a:r>
              <a:rPr lang="en-US" sz="1600" dirty="0" err="1"/>
              <a:t>vil</a:t>
            </a:r>
            <a:r>
              <a:rPr lang="en-US" sz="1600" dirty="0"/>
              <a:t> du </a:t>
            </a:r>
            <a:r>
              <a:rPr lang="en-US" sz="1600" dirty="0" err="1"/>
              <a:t>også</a:t>
            </a:r>
            <a:r>
              <a:rPr lang="en-US" sz="1600" dirty="0"/>
              <a:t> </a:t>
            </a:r>
            <a:r>
              <a:rPr lang="en-US" sz="1600" dirty="0" err="1"/>
              <a:t>få</a:t>
            </a:r>
            <a:r>
              <a:rPr lang="en-US" sz="1600" dirty="0"/>
              <a:t> </a:t>
            </a:r>
            <a:r>
              <a:rPr lang="en-US" sz="1600" dirty="0" err="1"/>
              <a:t>mye</a:t>
            </a:r>
            <a:r>
              <a:rPr lang="en-US" sz="1600" dirty="0"/>
              <a:t> </a:t>
            </a:r>
            <a:r>
              <a:rPr lang="en-US" sz="1600" dirty="0" err="1"/>
              <a:t>mer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av</a:t>
            </a:r>
            <a:r>
              <a:rPr lang="en-US" sz="1600" dirty="0"/>
              <a:t> </a:t>
            </a:r>
            <a:r>
              <a:rPr lang="en-US" sz="1600" dirty="0" err="1"/>
              <a:t>forelesningene</a:t>
            </a:r>
            <a:r>
              <a:rPr lang="en-US" sz="1600" dirty="0"/>
              <a:t>. </a:t>
            </a:r>
            <a:r>
              <a:rPr lang="en-US" sz="1600" dirty="0" err="1"/>
              <a:t>Skriv</a:t>
            </a:r>
            <a:r>
              <a:rPr lang="en-US" sz="1600" dirty="0"/>
              <a:t> </a:t>
            </a:r>
            <a:r>
              <a:rPr lang="en-US" sz="1600" dirty="0" err="1"/>
              <a:t>notater</a:t>
            </a:r>
            <a:r>
              <a:rPr lang="en-US" sz="1600" dirty="0"/>
              <a:t> </a:t>
            </a:r>
            <a:r>
              <a:rPr lang="en-US" sz="1600" dirty="0" err="1"/>
              <a:t>mens</a:t>
            </a:r>
            <a:r>
              <a:rPr lang="en-US" sz="1600" dirty="0"/>
              <a:t> du </a:t>
            </a:r>
            <a:r>
              <a:rPr lang="en-US" sz="1600" dirty="0" err="1"/>
              <a:t>leser</a:t>
            </a:r>
            <a:r>
              <a:rPr lang="en-US" sz="1600" dirty="0"/>
              <a:t>, </a:t>
            </a:r>
            <a:r>
              <a:rPr lang="en-US" sz="1600" dirty="0" err="1"/>
              <a:t>finn</a:t>
            </a:r>
            <a:r>
              <a:rPr lang="en-US" sz="1600" dirty="0"/>
              <a:t> </a:t>
            </a:r>
            <a:r>
              <a:rPr lang="en-US" sz="1600" dirty="0" err="1"/>
              <a:t>eksempler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utdypende</a:t>
            </a:r>
            <a:r>
              <a:rPr lang="en-US" sz="1600" dirty="0"/>
              <a:t> </a:t>
            </a:r>
            <a:r>
              <a:rPr lang="en-US" sz="1600" dirty="0" err="1"/>
              <a:t>forklaringer</a:t>
            </a:r>
            <a:r>
              <a:rPr lang="en-US" sz="1600" dirty="0"/>
              <a:t>. </a:t>
            </a:r>
            <a:r>
              <a:rPr lang="en-US" sz="1600" dirty="0" err="1"/>
              <a:t>Ikke</a:t>
            </a:r>
            <a:r>
              <a:rPr lang="en-US" sz="1600" dirty="0"/>
              <a:t> bare </a:t>
            </a:r>
            <a:r>
              <a:rPr lang="en-US" sz="1600" dirty="0" err="1"/>
              <a:t>skrap</a:t>
            </a:r>
            <a:r>
              <a:rPr lang="en-US" sz="1600" dirty="0"/>
              <a:t> i </a:t>
            </a:r>
            <a:r>
              <a:rPr lang="en-US" sz="1600" dirty="0" err="1"/>
              <a:t>overflaten</a:t>
            </a:r>
            <a:r>
              <a:rPr lang="en-US" sz="1600" dirty="0"/>
              <a:t>. </a:t>
            </a:r>
            <a:endParaRPr lang="nb-NO" sz="1600" dirty="0"/>
          </a:p>
          <a:p>
            <a:pPr marL="0" indent="0">
              <a:buNone/>
            </a:pP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*http://</a:t>
            </a:r>
            <a:r>
              <a:rPr lang="en-US" sz="1200" dirty="0" err="1" smtClean="0"/>
              <a:t>www.studenttorget.no</a:t>
            </a:r>
            <a:r>
              <a:rPr lang="en-US" sz="1200" dirty="0" smtClean="0"/>
              <a:t>/</a:t>
            </a:r>
            <a:r>
              <a:rPr lang="en-US" sz="1200" dirty="0" err="1" smtClean="0"/>
              <a:t>index.php?show</a:t>
            </a:r>
            <a:r>
              <a:rPr lang="en-US" sz="1200" dirty="0" smtClean="0"/>
              <a:t>=41&amp;expand=3795,41&amp;artikkelid=11382</a:t>
            </a:r>
            <a:endParaRPr lang="nb-NO" sz="1200" dirty="0"/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9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Studietips*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Finn et system for </a:t>
            </a:r>
            <a:r>
              <a:rPr lang="en-US" sz="2000" b="1" dirty="0" err="1" smtClean="0"/>
              <a:t>å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håndtere</a:t>
            </a:r>
            <a:r>
              <a:rPr lang="en-US" sz="2000" b="1" dirty="0" smtClean="0"/>
              <a:t> din </a:t>
            </a:r>
            <a:r>
              <a:rPr lang="en-US" sz="2000" b="1" dirty="0" err="1" smtClean="0"/>
              <a:t>egen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</a:t>
            </a:r>
            <a:endParaRPr lang="nb-NO" sz="2000" dirty="0" smtClean="0"/>
          </a:p>
          <a:p>
            <a:pPr marL="400050" lvl="1" indent="0">
              <a:buNone/>
            </a:pPr>
            <a:r>
              <a:rPr lang="en-US" sz="1600" dirty="0" smtClean="0"/>
              <a:t>En </a:t>
            </a:r>
            <a:r>
              <a:rPr lang="en-US" sz="1600" dirty="0" err="1" smtClean="0"/>
              <a:t>kalender</a:t>
            </a:r>
            <a:r>
              <a:rPr lang="en-US" sz="1600" dirty="0" smtClean="0"/>
              <a:t> – </a:t>
            </a:r>
            <a:r>
              <a:rPr lang="en-US" sz="1600" dirty="0" err="1" smtClean="0"/>
              <a:t>enten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telefonen</a:t>
            </a:r>
            <a:r>
              <a:rPr lang="en-US" sz="1600" dirty="0" smtClean="0"/>
              <a:t> </a:t>
            </a:r>
            <a:r>
              <a:rPr lang="en-US" sz="1600" dirty="0" err="1" smtClean="0"/>
              <a:t>eller</a:t>
            </a:r>
            <a:r>
              <a:rPr lang="en-US" sz="1600" dirty="0" smtClean="0"/>
              <a:t> i </a:t>
            </a:r>
            <a:r>
              <a:rPr lang="en-US" sz="1600" dirty="0" err="1" smtClean="0"/>
              <a:t>bok</a:t>
            </a:r>
            <a:r>
              <a:rPr lang="en-US" sz="1600" dirty="0" smtClean="0"/>
              <a:t>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hjelpe</a:t>
            </a:r>
            <a:r>
              <a:rPr lang="en-US" sz="1600" dirty="0" smtClean="0"/>
              <a:t>. </a:t>
            </a:r>
            <a:r>
              <a:rPr lang="en-US" sz="1600" dirty="0" err="1" smtClean="0"/>
              <a:t>Viktige</a:t>
            </a:r>
            <a:r>
              <a:rPr lang="en-US" sz="1600" dirty="0" smtClean="0"/>
              <a:t> </a:t>
            </a:r>
            <a:r>
              <a:rPr lang="en-US" sz="1600" dirty="0" err="1" smtClean="0"/>
              <a:t>datoer</a:t>
            </a:r>
            <a:r>
              <a:rPr lang="en-US" sz="1600" dirty="0" smtClean="0"/>
              <a:t> </a:t>
            </a:r>
            <a:r>
              <a:rPr lang="en-US" sz="1600" dirty="0" err="1" smtClean="0"/>
              <a:t>blir</a:t>
            </a:r>
            <a:r>
              <a:rPr lang="en-US" sz="1600" dirty="0" smtClean="0"/>
              <a:t> </a:t>
            </a:r>
            <a:r>
              <a:rPr lang="en-US" sz="1600" dirty="0" err="1" smtClean="0"/>
              <a:t>ofte</a:t>
            </a:r>
            <a:r>
              <a:rPr lang="en-US" sz="1600" dirty="0" smtClean="0"/>
              <a:t> </a:t>
            </a:r>
            <a:r>
              <a:rPr lang="en-US" sz="1600" dirty="0" err="1" smtClean="0"/>
              <a:t>gitt</a:t>
            </a:r>
            <a:r>
              <a:rPr lang="en-US" sz="1600" dirty="0" smtClean="0"/>
              <a:t> i </a:t>
            </a:r>
            <a:r>
              <a:rPr lang="en-US" sz="1600" dirty="0" err="1" smtClean="0"/>
              <a:t>starten</a:t>
            </a:r>
            <a:r>
              <a:rPr lang="en-US" sz="1600" dirty="0" smtClean="0"/>
              <a:t> </a:t>
            </a:r>
            <a:r>
              <a:rPr lang="en-US" sz="1600" dirty="0" err="1" smtClean="0"/>
              <a:t>av</a:t>
            </a:r>
            <a:r>
              <a:rPr lang="en-US" sz="1600" dirty="0" smtClean="0"/>
              <a:t> </a:t>
            </a:r>
            <a:r>
              <a:rPr lang="en-US" sz="1600" dirty="0" err="1" smtClean="0"/>
              <a:t>semesteret</a:t>
            </a:r>
            <a:r>
              <a:rPr lang="en-US" sz="1600" dirty="0" smtClean="0"/>
              <a:t>. </a:t>
            </a:r>
            <a:r>
              <a:rPr lang="en-US" sz="1600" dirty="0" err="1" smtClean="0"/>
              <a:t>Få</a:t>
            </a:r>
            <a:r>
              <a:rPr lang="en-US" sz="1600" dirty="0" smtClean="0"/>
              <a:t> </a:t>
            </a:r>
            <a:r>
              <a:rPr lang="en-US" sz="1600" dirty="0" err="1" smtClean="0"/>
              <a:t>dem</a:t>
            </a:r>
            <a:r>
              <a:rPr lang="en-US" sz="1600" dirty="0" smtClean="0"/>
              <a:t> inn i </a:t>
            </a:r>
            <a:r>
              <a:rPr lang="en-US" sz="1600" dirty="0" err="1" smtClean="0"/>
              <a:t>kalenderen</a:t>
            </a:r>
            <a:r>
              <a:rPr lang="en-US" sz="1600" dirty="0" smtClean="0"/>
              <a:t>,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legg</a:t>
            </a:r>
            <a:r>
              <a:rPr lang="en-US" sz="1600" dirty="0" smtClean="0"/>
              <a:t> inn </a:t>
            </a:r>
            <a:r>
              <a:rPr lang="en-US" sz="1600" dirty="0" err="1" smtClean="0"/>
              <a:t>påminnelser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telefonen</a:t>
            </a:r>
            <a:r>
              <a:rPr lang="en-US" sz="1600" dirty="0" smtClean="0"/>
              <a:t>. Sett </a:t>
            </a:r>
            <a:r>
              <a:rPr lang="en-US" sz="1600" dirty="0" err="1" smtClean="0"/>
              <a:t>av</a:t>
            </a:r>
            <a:r>
              <a:rPr lang="en-US" sz="1600" dirty="0" smtClean="0"/>
              <a:t> </a:t>
            </a:r>
            <a:r>
              <a:rPr lang="en-US" sz="1600" dirty="0" err="1" smtClean="0"/>
              <a:t>tid</a:t>
            </a:r>
            <a:r>
              <a:rPr lang="en-US" sz="1600" dirty="0" smtClean="0"/>
              <a:t> </a:t>
            </a:r>
            <a:r>
              <a:rPr lang="en-US" sz="1600" dirty="0" err="1" smtClean="0"/>
              <a:t>til</a:t>
            </a:r>
            <a:r>
              <a:rPr lang="en-US" sz="1600" dirty="0" smtClean="0"/>
              <a:t> </a:t>
            </a:r>
            <a:r>
              <a:rPr lang="en-US" sz="1600" dirty="0" err="1" smtClean="0"/>
              <a:t>lesing</a:t>
            </a:r>
            <a:r>
              <a:rPr lang="en-US" sz="1600" dirty="0" smtClean="0"/>
              <a:t> </a:t>
            </a:r>
            <a:r>
              <a:rPr lang="en-US" sz="1600" dirty="0" err="1" smtClean="0"/>
              <a:t>hver</a:t>
            </a:r>
            <a:r>
              <a:rPr lang="en-US" sz="1600" dirty="0" smtClean="0"/>
              <a:t> dag. </a:t>
            </a:r>
            <a:endParaRPr lang="nb-NO" sz="2000" dirty="0"/>
          </a:p>
          <a:p>
            <a:pPr marL="0" indent="0">
              <a:buNone/>
            </a:pPr>
            <a:r>
              <a:rPr lang="en-US" sz="2000" b="1" dirty="0" err="1"/>
              <a:t>Studer</a:t>
            </a:r>
            <a:r>
              <a:rPr lang="en-US" sz="2000" b="1" dirty="0"/>
              <a:t> </a:t>
            </a:r>
            <a:r>
              <a:rPr lang="en-US" sz="2000" b="1" dirty="0" err="1"/>
              <a:t>aktivt</a:t>
            </a:r>
            <a:r>
              <a:rPr lang="en-US" sz="2000" b="1" dirty="0"/>
              <a:t> </a:t>
            </a:r>
            <a:r>
              <a:rPr lang="en-US" sz="2000" b="1" dirty="0" err="1"/>
              <a:t>ved</a:t>
            </a:r>
            <a:r>
              <a:rPr lang="en-US" sz="2000" b="1" dirty="0"/>
              <a:t> </a:t>
            </a:r>
            <a:r>
              <a:rPr lang="en-US" sz="2000" b="1" dirty="0" err="1"/>
              <a:t>å</a:t>
            </a:r>
            <a:r>
              <a:rPr lang="en-US" sz="2000" b="1" dirty="0"/>
              <a:t> </a:t>
            </a:r>
            <a:r>
              <a:rPr lang="en-US" sz="2000" b="1" dirty="0" err="1"/>
              <a:t>lage</a:t>
            </a:r>
            <a:r>
              <a:rPr lang="en-US" sz="2000" b="1" dirty="0"/>
              <a:t> </a:t>
            </a:r>
            <a:r>
              <a:rPr lang="en-US" sz="2000" b="1" dirty="0" err="1"/>
              <a:t>egne</a:t>
            </a:r>
            <a:r>
              <a:rPr lang="en-US" sz="2000" b="1" dirty="0"/>
              <a:t> </a:t>
            </a:r>
            <a:r>
              <a:rPr lang="en-US" sz="2000" b="1" dirty="0" err="1"/>
              <a:t>studieverktøy</a:t>
            </a:r>
            <a:endParaRPr lang="nb-NO" sz="2000" dirty="0"/>
          </a:p>
          <a:p>
            <a:pPr marL="400050" lvl="1" indent="0">
              <a:buNone/>
            </a:pPr>
            <a:r>
              <a:rPr lang="en-US" sz="1600" dirty="0"/>
              <a:t>Lag et </a:t>
            </a:r>
            <a:r>
              <a:rPr lang="en-US" sz="1600" dirty="0" err="1"/>
              <a:t>kartotek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et </a:t>
            </a:r>
            <a:r>
              <a:rPr lang="en-US" sz="1600" dirty="0" err="1"/>
              <a:t>dokument</a:t>
            </a:r>
            <a:r>
              <a:rPr lang="en-US" sz="1600" dirty="0"/>
              <a:t> med </a:t>
            </a:r>
            <a:r>
              <a:rPr lang="en-US" sz="1600" dirty="0" err="1"/>
              <a:t>sentrale</a:t>
            </a:r>
            <a:r>
              <a:rPr lang="en-US" sz="1600" dirty="0"/>
              <a:t> </a:t>
            </a:r>
            <a:r>
              <a:rPr lang="en-US" sz="1600" dirty="0" err="1"/>
              <a:t>begreper</a:t>
            </a:r>
            <a:r>
              <a:rPr lang="en-US" sz="1600" dirty="0"/>
              <a:t>. </a:t>
            </a:r>
            <a:r>
              <a:rPr lang="en-US" sz="1600" dirty="0" err="1"/>
              <a:t>Omskriv</a:t>
            </a:r>
            <a:r>
              <a:rPr lang="en-US" sz="1600" dirty="0"/>
              <a:t>, </a:t>
            </a:r>
            <a:r>
              <a:rPr lang="en-US" sz="1600" dirty="0" err="1"/>
              <a:t>omorganiser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snakk</a:t>
            </a:r>
            <a:r>
              <a:rPr lang="en-US" sz="1600" dirty="0"/>
              <a:t> </a:t>
            </a:r>
            <a:r>
              <a:rPr lang="en-US" sz="1600" dirty="0" err="1"/>
              <a:t>deg</a:t>
            </a:r>
            <a:r>
              <a:rPr lang="en-US" sz="1600" dirty="0"/>
              <a:t> </a:t>
            </a:r>
            <a:r>
              <a:rPr lang="en-US" sz="1600" dirty="0" err="1"/>
              <a:t>gjennom</a:t>
            </a:r>
            <a:r>
              <a:rPr lang="en-US" sz="1600" dirty="0"/>
              <a:t> </a:t>
            </a:r>
            <a:r>
              <a:rPr lang="en-US" sz="1600" dirty="0" err="1"/>
              <a:t>pensum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notater</a:t>
            </a:r>
            <a:r>
              <a:rPr lang="en-US" sz="1600" dirty="0"/>
              <a:t>.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finner</a:t>
            </a:r>
            <a:r>
              <a:rPr lang="en-US" sz="1600" dirty="0"/>
              <a:t> du en </a:t>
            </a:r>
            <a:r>
              <a:rPr lang="en-US" sz="1600" dirty="0" err="1"/>
              <a:t>studiepartner</a:t>
            </a:r>
            <a:r>
              <a:rPr lang="en-US" sz="1600" dirty="0"/>
              <a:t>,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enda</a:t>
            </a:r>
            <a:r>
              <a:rPr lang="en-US" sz="1600" dirty="0"/>
              <a:t> </a:t>
            </a:r>
            <a:r>
              <a:rPr lang="en-US" sz="1600" dirty="0" err="1"/>
              <a:t>bedre</a:t>
            </a:r>
            <a:r>
              <a:rPr lang="en-US" sz="1600" dirty="0"/>
              <a:t>. </a:t>
            </a:r>
            <a:endParaRPr lang="nb-NO" sz="2000" dirty="0"/>
          </a:p>
          <a:p>
            <a:pPr marL="0" indent="0">
              <a:buNone/>
            </a:pPr>
            <a:r>
              <a:rPr lang="en-US" sz="2000" b="1" dirty="0"/>
              <a:t>Ta </a:t>
            </a:r>
            <a:r>
              <a:rPr lang="en-US" sz="2000" b="1" dirty="0" err="1"/>
              <a:t>eksamener</a:t>
            </a:r>
            <a:r>
              <a:rPr lang="en-US" sz="2000" b="1" dirty="0"/>
              <a:t>, </a:t>
            </a:r>
            <a:r>
              <a:rPr lang="en-US" sz="2000" b="1" dirty="0" err="1"/>
              <a:t>innleveringer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presentasjoner</a:t>
            </a:r>
            <a:r>
              <a:rPr lang="en-US" sz="2000" b="1" dirty="0"/>
              <a:t> </a:t>
            </a:r>
            <a:r>
              <a:rPr lang="en-US" sz="2000" b="1" dirty="0" err="1"/>
              <a:t>på</a:t>
            </a:r>
            <a:r>
              <a:rPr lang="en-US" sz="2000" b="1" dirty="0"/>
              <a:t> </a:t>
            </a:r>
            <a:r>
              <a:rPr lang="en-US" sz="2000" b="1" dirty="0" err="1"/>
              <a:t>alvor</a:t>
            </a:r>
            <a:endParaRPr lang="nb-NO" sz="2000" dirty="0"/>
          </a:p>
          <a:p>
            <a:pPr marL="400050" lvl="1" indent="0">
              <a:buNone/>
            </a:pP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universitet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høyskoler</a:t>
            </a:r>
            <a:r>
              <a:rPr lang="en-US" sz="1600" dirty="0"/>
              <a:t>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hele</a:t>
            </a:r>
            <a:r>
              <a:rPr lang="en-US" sz="1600" dirty="0"/>
              <a:t> </a:t>
            </a:r>
            <a:r>
              <a:rPr lang="en-US" sz="1600" dirty="0" err="1"/>
              <a:t>karakteren</a:t>
            </a:r>
            <a:r>
              <a:rPr lang="en-US" sz="1600" dirty="0"/>
              <a:t> din </a:t>
            </a:r>
            <a:r>
              <a:rPr lang="en-US" sz="1600" dirty="0" err="1"/>
              <a:t>stå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falle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én</a:t>
            </a:r>
            <a:r>
              <a:rPr lang="en-US" sz="1600" dirty="0"/>
              <a:t> </a:t>
            </a:r>
            <a:r>
              <a:rPr lang="en-US" sz="1600" dirty="0" err="1"/>
              <a:t>eksamen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innlevering</a:t>
            </a:r>
            <a:r>
              <a:rPr lang="en-US" sz="1600" dirty="0"/>
              <a:t>. </a:t>
            </a:r>
            <a:r>
              <a:rPr lang="en-US" sz="1600" dirty="0" err="1"/>
              <a:t>Jobb</a:t>
            </a:r>
            <a:r>
              <a:rPr lang="en-US" sz="1600" dirty="0"/>
              <a:t> </a:t>
            </a:r>
            <a:r>
              <a:rPr lang="en-US" sz="1600" dirty="0" err="1"/>
              <a:t>kontinuerlig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sørg</a:t>
            </a:r>
            <a:r>
              <a:rPr lang="en-US" sz="1600" dirty="0"/>
              <a:t> for at du </a:t>
            </a:r>
            <a:r>
              <a:rPr lang="en-US" sz="1600" dirty="0" err="1"/>
              <a:t>fortløpende</a:t>
            </a:r>
            <a:r>
              <a:rPr lang="en-US" sz="1600" dirty="0"/>
              <a:t> </a:t>
            </a:r>
            <a:r>
              <a:rPr lang="en-US" sz="1600" dirty="0" err="1"/>
              <a:t>har</a:t>
            </a:r>
            <a:r>
              <a:rPr lang="en-US" sz="1600" dirty="0"/>
              <a:t> </a:t>
            </a:r>
            <a:r>
              <a:rPr lang="en-US" sz="1600" dirty="0" err="1"/>
              <a:t>oversikt</a:t>
            </a:r>
            <a:r>
              <a:rPr lang="en-US" sz="1600" dirty="0"/>
              <a:t> over </a:t>
            </a:r>
            <a:r>
              <a:rPr lang="en-US" sz="1600" dirty="0" err="1"/>
              <a:t>pensum</a:t>
            </a:r>
            <a:r>
              <a:rPr lang="en-US" sz="1600" dirty="0"/>
              <a:t>. </a:t>
            </a:r>
            <a:r>
              <a:rPr lang="en-US" sz="1600" dirty="0" err="1"/>
              <a:t>Skippertaksmetoden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en </a:t>
            </a:r>
            <a:r>
              <a:rPr lang="en-US" sz="1600" dirty="0" err="1"/>
              <a:t>stor</a:t>
            </a:r>
            <a:r>
              <a:rPr lang="en-US" sz="1600" dirty="0"/>
              <a:t> </a:t>
            </a:r>
            <a:r>
              <a:rPr lang="en-US" sz="1600" dirty="0" err="1"/>
              <a:t>stressfaktor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gir</a:t>
            </a:r>
            <a:r>
              <a:rPr lang="en-US" sz="1600" dirty="0"/>
              <a:t> </a:t>
            </a:r>
            <a:r>
              <a:rPr lang="en-US" sz="1600" dirty="0" err="1"/>
              <a:t>uforutsigbare</a:t>
            </a:r>
            <a:r>
              <a:rPr lang="en-US" sz="1600" dirty="0"/>
              <a:t> </a:t>
            </a:r>
            <a:r>
              <a:rPr lang="en-US" sz="1600" dirty="0" err="1"/>
              <a:t>resultater</a:t>
            </a:r>
            <a:r>
              <a:rPr lang="en-US" sz="1600" dirty="0"/>
              <a:t>.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ikke</a:t>
            </a:r>
            <a:r>
              <a:rPr lang="en-US" sz="1600" dirty="0"/>
              <a:t> </a:t>
            </a:r>
            <a:r>
              <a:rPr lang="en-US" sz="1600" dirty="0" err="1"/>
              <a:t>lett</a:t>
            </a:r>
            <a:r>
              <a:rPr lang="en-US" sz="1600" dirty="0"/>
              <a:t> </a:t>
            </a:r>
            <a:r>
              <a:rPr lang="en-US" sz="1600" dirty="0" err="1"/>
              <a:t>å</a:t>
            </a:r>
            <a:r>
              <a:rPr lang="en-US" sz="1600" dirty="0"/>
              <a:t> </a:t>
            </a:r>
            <a:r>
              <a:rPr lang="en-US" sz="1600" dirty="0" err="1"/>
              <a:t>komme</a:t>
            </a:r>
            <a:r>
              <a:rPr lang="en-US" sz="1600" dirty="0"/>
              <a:t> </a:t>
            </a:r>
            <a:r>
              <a:rPr lang="en-US" sz="1600" dirty="0" err="1"/>
              <a:t>seg</a:t>
            </a:r>
            <a:r>
              <a:rPr lang="en-US" sz="1600" dirty="0"/>
              <a:t> </a:t>
            </a:r>
            <a:r>
              <a:rPr lang="en-US" sz="1600" dirty="0" err="1"/>
              <a:t>frempå</a:t>
            </a:r>
            <a:r>
              <a:rPr lang="en-US" sz="1600" dirty="0"/>
              <a:t> </a:t>
            </a:r>
            <a:r>
              <a:rPr lang="en-US" sz="1600" dirty="0" err="1"/>
              <a:t>hvis</a:t>
            </a:r>
            <a:r>
              <a:rPr lang="en-US" sz="1600" dirty="0"/>
              <a:t> du </a:t>
            </a:r>
            <a:r>
              <a:rPr lang="en-US" sz="1600" dirty="0" err="1"/>
              <a:t>får</a:t>
            </a:r>
            <a:r>
              <a:rPr lang="en-US" sz="1600" dirty="0"/>
              <a:t> en </a:t>
            </a:r>
            <a:r>
              <a:rPr lang="en-US" sz="1600" dirty="0" err="1"/>
              <a:t>dårlig</a:t>
            </a:r>
            <a:r>
              <a:rPr lang="en-US" sz="1600" dirty="0"/>
              <a:t> start. </a:t>
            </a:r>
            <a:endParaRPr lang="nb-NO" sz="1600" dirty="0"/>
          </a:p>
          <a:p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95536" y="6309320"/>
            <a:ext cx="7992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 smtClean="0"/>
              <a:t>*http://</a:t>
            </a:r>
            <a:r>
              <a:rPr lang="en-US" sz="1000" dirty="0" err="1" smtClean="0"/>
              <a:t>www.studenttorget.no</a:t>
            </a:r>
            <a:r>
              <a:rPr lang="en-US" sz="1000" dirty="0" smtClean="0"/>
              <a:t>/</a:t>
            </a:r>
            <a:r>
              <a:rPr lang="en-US" sz="1000" dirty="0" err="1" smtClean="0"/>
              <a:t>index.php?show</a:t>
            </a:r>
            <a:r>
              <a:rPr lang="en-US" sz="1000" dirty="0" smtClean="0"/>
              <a:t>=41&amp;expand=3795,41&amp;artikkelid=11382</a:t>
            </a:r>
            <a:endParaRPr lang="nb-NO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20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Studietips*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Husk at du </a:t>
            </a:r>
            <a:r>
              <a:rPr lang="en-US" sz="2000" b="1" dirty="0" err="1" smtClean="0"/>
              <a:t>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få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hjelp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hvis</a:t>
            </a:r>
            <a:r>
              <a:rPr lang="en-US" sz="2000" b="1" dirty="0" smtClean="0"/>
              <a:t> du </a:t>
            </a:r>
            <a:r>
              <a:rPr lang="en-US" sz="2000" b="1" dirty="0" err="1" smtClean="0"/>
              <a:t>trenger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det</a:t>
            </a:r>
            <a:endParaRPr lang="nb-NO" sz="2000" dirty="0" smtClean="0"/>
          </a:p>
          <a:p>
            <a:pPr marL="400050" lvl="1" indent="0">
              <a:buNone/>
            </a:pPr>
            <a:r>
              <a:rPr lang="en-US" sz="1600" dirty="0" smtClean="0"/>
              <a:t>Men du </a:t>
            </a:r>
            <a:r>
              <a:rPr lang="en-US" sz="1600" dirty="0" err="1" smtClean="0"/>
              <a:t>må</a:t>
            </a:r>
            <a:r>
              <a:rPr lang="en-US" sz="1600" dirty="0" smtClean="0"/>
              <a:t> ta </a:t>
            </a:r>
            <a:r>
              <a:rPr lang="en-US" sz="1600" dirty="0" err="1" smtClean="0"/>
              <a:t>initiativet</a:t>
            </a:r>
            <a:r>
              <a:rPr lang="en-US" sz="1600" dirty="0" smtClean="0"/>
              <a:t>. </a:t>
            </a:r>
            <a:r>
              <a:rPr lang="en-US" sz="1600" dirty="0" err="1" smtClean="0"/>
              <a:t>Ingen</a:t>
            </a:r>
            <a:r>
              <a:rPr lang="en-US" sz="1600" dirty="0" smtClean="0"/>
              <a:t> </a:t>
            </a:r>
            <a:r>
              <a:rPr lang="en-US" sz="1600" dirty="0" err="1" smtClean="0"/>
              <a:t>vil</a:t>
            </a:r>
            <a:r>
              <a:rPr lang="en-US" sz="1600" dirty="0" smtClean="0"/>
              <a:t> spore </a:t>
            </a:r>
            <a:r>
              <a:rPr lang="en-US" sz="1600" dirty="0" err="1" smtClean="0"/>
              <a:t>deg</a:t>
            </a:r>
            <a:r>
              <a:rPr lang="en-US" sz="1600" dirty="0" smtClean="0"/>
              <a:t> </a:t>
            </a:r>
            <a:r>
              <a:rPr lang="en-US" sz="1600" dirty="0" err="1" smtClean="0"/>
              <a:t>opp</a:t>
            </a:r>
            <a:r>
              <a:rPr lang="en-US" sz="1600" dirty="0" smtClean="0"/>
              <a:t>, du </a:t>
            </a:r>
            <a:r>
              <a:rPr lang="en-US" sz="1600" dirty="0" err="1" smtClean="0"/>
              <a:t>må</a:t>
            </a:r>
            <a:r>
              <a:rPr lang="en-US" sz="1600" dirty="0" smtClean="0"/>
              <a:t> </a:t>
            </a:r>
            <a:r>
              <a:rPr lang="en-US" sz="1600" dirty="0" err="1" smtClean="0"/>
              <a:t>selv</a:t>
            </a:r>
            <a:r>
              <a:rPr lang="en-US" sz="1600" dirty="0" smtClean="0"/>
              <a:t> ta </a:t>
            </a:r>
            <a:r>
              <a:rPr lang="en-US" sz="1600" dirty="0" err="1" smtClean="0"/>
              <a:t>kontakt</a:t>
            </a:r>
            <a:r>
              <a:rPr lang="en-US" sz="1600" dirty="0" smtClean="0"/>
              <a:t>. </a:t>
            </a:r>
            <a:r>
              <a:rPr lang="en-US" sz="1600" dirty="0" err="1" smtClean="0"/>
              <a:t>Snakke</a:t>
            </a:r>
            <a:r>
              <a:rPr lang="en-US" sz="1600" dirty="0" smtClean="0"/>
              <a:t> med </a:t>
            </a:r>
            <a:r>
              <a:rPr lang="en-US" sz="1600" dirty="0" err="1" smtClean="0"/>
              <a:t>forelesere</a:t>
            </a:r>
            <a:r>
              <a:rPr lang="en-US" sz="1600" dirty="0" smtClean="0"/>
              <a:t>, </a:t>
            </a:r>
            <a:r>
              <a:rPr lang="en-US" sz="1600" dirty="0" err="1" smtClean="0"/>
              <a:t>fagansvarlige</a:t>
            </a:r>
            <a:r>
              <a:rPr lang="en-US" sz="1600" dirty="0" smtClean="0"/>
              <a:t>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rådgivere</a:t>
            </a:r>
            <a:r>
              <a:rPr lang="en-US" sz="1600" dirty="0" smtClean="0"/>
              <a:t>.</a:t>
            </a:r>
            <a:endParaRPr lang="nb-NO" sz="1600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395536" y="6309320"/>
            <a:ext cx="7992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 smtClean="0"/>
              <a:t>*http://</a:t>
            </a:r>
            <a:r>
              <a:rPr lang="en-US" sz="1000" dirty="0" err="1" smtClean="0"/>
              <a:t>www.studenttorget.no</a:t>
            </a:r>
            <a:r>
              <a:rPr lang="en-US" sz="1000" dirty="0" smtClean="0"/>
              <a:t>/</a:t>
            </a:r>
            <a:r>
              <a:rPr lang="en-US" sz="1000" dirty="0" err="1" smtClean="0"/>
              <a:t>index.php?show</a:t>
            </a:r>
            <a:r>
              <a:rPr lang="en-US" sz="1000" dirty="0" smtClean="0"/>
              <a:t>=41&amp;expand=3795,41&amp;artikkelid=11382</a:t>
            </a:r>
            <a:endParaRPr lang="nb-NO" sz="1000" dirty="0"/>
          </a:p>
        </p:txBody>
      </p:sp>
      <p:pic>
        <p:nvPicPr>
          <p:cNvPr id="6" name="Picture 5" descr="textbook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4352032" cy="290362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22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Ulike læringsstrategier: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2800" smtClean="0">
                <a:cs typeface="+mn-cs"/>
              </a:rPr>
              <a:t>Repetisjonsstrategier (pugging).</a:t>
            </a:r>
          </a:p>
          <a:p>
            <a:pPr lvl="1" eaLnBrk="1" hangingPunct="1">
              <a:defRPr/>
            </a:pPr>
            <a:r>
              <a:rPr lang="nb-NO" sz="2400" smtClean="0"/>
              <a:t>Benyttes når du skal lære deg faktakunnskap, som navnet på ulike gjenstander, faguttrykk, naturfenomener, gloser osv.</a:t>
            </a:r>
          </a:p>
          <a:p>
            <a:pPr lvl="2" eaLnBrk="1" hangingPunct="1">
              <a:defRPr/>
            </a:pPr>
            <a:r>
              <a:rPr lang="nb-NO" sz="2000" smtClean="0"/>
              <a:t>Man kan gjenta ordet for seg selv</a:t>
            </a:r>
          </a:p>
          <a:p>
            <a:pPr lvl="2" eaLnBrk="1" hangingPunct="1">
              <a:defRPr/>
            </a:pPr>
            <a:r>
              <a:rPr lang="nb-NO" sz="2000" smtClean="0"/>
              <a:t>Høre seg selv</a:t>
            </a:r>
          </a:p>
          <a:p>
            <a:pPr lvl="2" eaLnBrk="1" hangingPunct="1">
              <a:defRPr/>
            </a:pPr>
            <a:r>
              <a:rPr lang="nb-NO" sz="2000" smtClean="0"/>
              <a:t>Skrive ned det du skal lære</a:t>
            </a:r>
          </a:p>
          <a:p>
            <a:pPr lvl="2" eaLnBrk="1" hangingPunct="1">
              <a:defRPr/>
            </a:pPr>
            <a:r>
              <a:rPr lang="nb-NO" sz="2000" smtClean="0"/>
              <a:t>Assosiasjonsteknikker og fantasifulle huskeregler </a:t>
            </a:r>
          </a:p>
          <a:p>
            <a:pPr lvl="2" eaLnBrk="1" hangingPunct="1">
              <a:defRPr/>
            </a:pPr>
            <a:endParaRPr lang="nb-NO" sz="20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91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B%C3%B8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223361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Ulike læringsstrategier:</a:t>
            </a:r>
          </a:p>
        </p:txBody>
      </p:sp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30250" y="1765431"/>
            <a:ext cx="5238750" cy="719137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nb-NO" sz="3200" b="1" dirty="0" smtClean="0">
                <a:solidFill>
                  <a:srgbClr val="FD483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Lese pensum for å lære?</a:t>
            </a:r>
          </a:p>
        </p:txBody>
      </p:sp>
      <p:pic>
        <p:nvPicPr>
          <p:cNvPr id="15364" name="Picture 7" descr="jok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1" y="2780928"/>
            <a:ext cx="23764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9022-3392-C544-89D8-FBF1247D7507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61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B%C3%B8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223361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j-cs"/>
              </a:rPr>
              <a:t>Ulike læringsstrategier:</a:t>
            </a:r>
          </a:p>
        </p:txBody>
      </p:sp>
      <p:sp>
        <p:nvSpPr>
          <p:cNvPr id="111623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z="2000" dirty="0" smtClean="0">
                <a:cs typeface="+mn-cs"/>
              </a:rPr>
              <a:t>Bør jeg kjøpe hele pensum? Det koster jo så mye penger!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b-NO" sz="2000" dirty="0" smtClean="0">
                <a:cs typeface="+mn-cs"/>
              </a:rPr>
              <a:t>Du bør kjøpe store deler av pensum tidlig fordi du da har mulighet til å skaffe deg oversikt</a:t>
            </a:r>
          </a:p>
          <a:p>
            <a:pPr eaLnBrk="1" hangingPunct="1">
              <a:lnSpc>
                <a:spcPct val="90000"/>
              </a:lnSpc>
              <a:defRPr/>
            </a:pPr>
            <a:endParaRPr lang="nb-NO" sz="2000" dirty="0" smtClean="0">
              <a:cs typeface="+mn-cs"/>
            </a:endParaRPr>
          </a:p>
        </p:txBody>
      </p:sp>
      <p:pic>
        <p:nvPicPr>
          <p:cNvPr id="17412" name="Picture 8" descr="pen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78129"/>
            <a:ext cx="1512962" cy="100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755650" y="1557338"/>
            <a:ext cx="35290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b-NO" sz="2400" b="1" dirty="0">
                <a:solidFill>
                  <a:srgbClr val="FD483F"/>
                </a:solidFill>
                <a:cs typeface="+mn-cs"/>
              </a:rPr>
              <a:t>Skaff deg oversikt over pensum nå!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Mattias Øhra 2012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56BF-B48B-D64E-B8C3-CC817B0FDCC0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93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1.11.2011. Fagintegrasjonsdag på HIVE">
  <a:themeElements>
    <a:clrScheme name="HiVe">
      <a:dk1>
        <a:sysClr val="windowText" lastClr="000000"/>
      </a:dk1>
      <a:lt1>
        <a:sysClr val="window" lastClr="FFFFFF"/>
      </a:lt1>
      <a:dk2>
        <a:srgbClr val="405161"/>
      </a:dk2>
      <a:lt2>
        <a:srgbClr val="C3C8D0"/>
      </a:lt2>
      <a:accent1>
        <a:srgbClr val="D70020"/>
      </a:accent1>
      <a:accent2>
        <a:srgbClr val="405161"/>
      </a:accent2>
      <a:accent3>
        <a:srgbClr val="C3C8D0"/>
      </a:accent3>
      <a:accent4>
        <a:srgbClr val="D70020"/>
      </a:accent4>
      <a:accent5>
        <a:srgbClr val="405161"/>
      </a:accent5>
      <a:accent6>
        <a:srgbClr val="C3C8D0"/>
      </a:accent6>
      <a:hlink>
        <a:srgbClr val="D70020"/>
      </a:hlink>
      <a:folHlink>
        <a:srgbClr val="4051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21.11.2011. Fagintegrasjonsdag på HIVE.potm</Template>
  <TotalTime>202</TotalTime>
  <Words>1763</Words>
  <Application>Microsoft Macintosh PowerPoint</Application>
  <PresentationFormat>On-screen Show (4:3)</PresentationFormat>
  <Paragraphs>303</Paragraphs>
  <Slides>32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21.11.2011. Fagintegrasjonsdag på HIVE</vt:lpstr>
      <vt:lpstr>Å være student</vt:lpstr>
      <vt:lpstr>Mål med forelesningen</vt:lpstr>
      <vt:lpstr>Elev eller student?</vt:lpstr>
      <vt:lpstr>Studietips*</vt:lpstr>
      <vt:lpstr>Studietips*</vt:lpstr>
      <vt:lpstr>Studietips*</vt:lpstr>
      <vt:lpstr>Ulike læringsstrategier:</vt:lpstr>
      <vt:lpstr>Ulike læringsstrategier:</vt:lpstr>
      <vt:lpstr>Ulike læringsstrategier:</vt:lpstr>
      <vt:lpstr>Ulike læringsstrategier:</vt:lpstr>
      <vt:lpstr>Ulike læringsstrategier:</vt:lpstr>
      <vt:lpstr>Ulike læringsstrategier:</vt:lpstr>
      <vt:lpstr>En kjent organiserings-strategi er tankekart</vt:lpstr>
      <vt:lpstr>Leseteknikk: </vt:lpstr>
      <vt:lpstr>PowerPoint Presentation</vt:lpstr>
      <vt:lpstr>PowerPoint Presentation</vt:lpstr>
      <vt:lpstr>PowerPoint Presentation</vt:lpstr>
      <vt:lpstr>Digital kompetanse</vt:lpstr>
      <vt:lpstr>          Digitale mapper:</vt:lpstr>
      <vt:lpstr>Digitale mapper</vt:lpstr>
      <vt:lpstr>PowerPoint Presentation</vt:lpstr>
      <vt:lpstr>Eksempler på digitale mapper og mappearbeider</vt:lpstr>
      <vt:lpstr>Mappen har to hovednivåer</vt:lpstr>
      <vt:lpstr>Digitale mapper og formativ vurdering: </vt:lpstr>
      <vt:lpstr>Formativ vurdering:</vt:lpstr>
      <vt:lpstr>Eksempel på metatekst:</vt:lpstr>
      <vt:lpstr>Eksempel på selvvurdering  </vt:lpstr>
      <vt:lpstr>PowerPoint Presentation</vt:lpstr>
      <vt:lpstr>Studentene sier om digitale mapper:</vt:lpstr>
      <vt:lpstr>Studentene sier om digitale mapper:</vt:lpstr>
      <vt:lpstr>Kilder:</vt:lpstr>
      <vt:lpstr>Lykke til</vt:lpstr>
    </vt:vector>
  </TitlesOfParts>
  <Company>Metro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Metro</dc:creator>
  <cp:lastModifiedBy>Mattias Øhra</cp:lastModifiedBy>
  <cp:revision>20</cp:revision>
  <dcterms:created xsi:type="dcterms:W3CDTF">2010-02-25T16:21:27Z</dcterms:created>
  <dcterms:modified xsi:type="dcterms:W3CDTF">2012-08-26T20:48:50Z</dcterms:modified>
</cp:coreProperties>
</file>