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6"/>
  </p:notesMasterIdLst>
  <p:sldIdLst>
    <p:sldId id="316" r:id="rId2"/>
    <p:sldId id="337" r:id="rId3"/>
    <p:sldId id="339" r:id="rId4"/>
    <p:sldId id="338" r:id="rId5"/>
    <p:sldId id="266" r:id="rId6"/>
    <p:sldId id="265" r:id="rId7"/>
    <p:sldId id="267" r:id="rId8"/>
    <p:sldId id="268" r:id="rId9"/>
    <p:sldId id="317" r:id="rId10"/>
    <p:sldId id="275" r:id="rId11"/>
    <p:sldId id="307" r:id="rId12"/>
    <p:sldId id="318" r:id="rId13"/>
    <p:sldId id="320" r:id="rId14"/>
    <p:sldId id="321" r:id="rId15"/>
    <p:sldId id="323" r:id="rId16"/>
    <p:sldId id="325" r:id="rId17"/>
    <p:sldId id="327" r:id="rId18"/>
    <p:sldId id="328" r:id="rId19"/>
    <p:sldId id="332" r:id="rId20"/>
    <p:sldId id="333" r:id="rId21"/>
    <p:sldId id="334" r:id="rId22"/>
    <p:sldId id="335" r:id="rId23"/>
    <p:sldId id="336" r:id="rId24"/>
    <p:sldId id="340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05F686-B818-499F-9741-99A810BE5291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7D5B50-F65F-4E93-B846-B592266EB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16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b-NO">
              <a:latin typeface="Times New Roman" charset="0"/>
            </a:endParaRPr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6B68322-043F-B741-B5B6-0A531D69BFAD}" type="slidenum">
              <a:rPr lang="en-US" sz="1200">
                <a:latin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b-NO">
              <a:latin typeface="Times New Roman" charset="0"/>
            </a:endParaRPr>
          </a:p>
        </p:txBody>
      </p:sp>
      <p:sp>
        <p:nvSpPr>
          <p:cNvPr id="634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27728E2-BA34-514E-80B4-1F79F3076CE7}" type="slidenum">
              <a:rPr lang="nb-NO" sz="1200">
                <a:latin typeface="Times New Roman" charset="0"/>
              </a:rPr>
              <a:pPr eaLnBrk="1" hangingPunct="1"/>
              <a:t>16</a:t>
            </a:fld>
            <a:endParaRPr lang="nb-NO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Times New Roman" charset="0"/>
            </a:endParaRPr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A1E3C1C-595A-CE4A-947A-3536C77AE4FD}" type="slidenum">
              <a:rPr lang="nb-NO" sz="1200">
                <a:latin typeface="Times New Roman" charset="0"/>
              </a:rPr>
              <a:pPr eaLnBrk="1" hangingPunct="1"/>
              <a:t>17</a:t>
            </a:fld>
            <a:endParaRPr lang="nb-NO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Times New Roman" charset="0"/>
            </a:endParaRPr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494AD6E-1A97-F549-85F1-DDAD01CFA9D5}" type="slidenum">
              <a:rPr lang="nb-NO" sz="1200">
                <a:latin typeface="Times New Roman" charset="0"/>
              </a:rPr>
              <a:pPr eaLnBrk="1" hangingPunct="1"/>
              <a:t>18</a:t>
            </a:fld>
            <a:endParaRPr lang="nb-NO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Times New Roman" charset="0"/>
            </a:endParaRPr>
          </a:p>
        </p:txBody>
      </p:sp>
      <p:sp>
        <p:nvSpPr>
          <p:cNvPr id="757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D8DD719-C2E3-0B48-9320-F60ACEF8B46C}" type="slidenum">
              <a:rPr lang="en-US" sz="1200">
                <a:latin typeface="Times New Roman" charset="0"/>
              </a:rPr>
              <a:pPr eaLnBrk="1" hangingPunct="1"/>
              <a:t>19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Times New Roman" charset="0"/>
            </a:endParaRPr>
          </a:p>
        </p:txBody>
      </p:sp>
      <p:sp>
        <p:nvSpPr>
          <p:cNvPr id="768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F1422EE-5139-4548-A05A-D82630EE9DFF}" type="slidenum">
              <a:rPr lang="en-US" sz="1200">
                <a:latin typeface="Times New Roman" charset="0"/>
              </a:rPr>
              <a:pPr eaLnBrk="1" hangingPunct="1"/>
              <a:t>20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b-NO">
              <a:latin typeface="Times New Roman" charset="0"/>
            </a:endParaRPr>
          </a:p>
        </p:txBody>
      </p:sp>
      <p:sp>
        <p:nvSpPr>
          <p:cNvPr id="809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1AD79F8-222C-4844-9906-FE61B6607724}" type="slidenum">
              <a:rPr lang="en-US" sz="1200">
                <a:latin typeface="Times New Roman" charset="0"/>
              </a:rPr>
              <a:pPr eaLnBrk="1" hangingPunct="1"/>
              <a:t>21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b-NO">
              <a:latin typeface="Times New Roman" charset="0"/>
            </a:endParaRPr>
          </a:p>
        </p:txBody>
      </p:sp>
      <p:sp>
        <p:nvSpPr>
          <p:cNvPr id="819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9AB0CF7-BB8D-2843-A9C7-71EB50BBFD33}" type="slidenum">
              <a:rPr lang="en-US" sz="1200">
                <a:latin typeface="Times New Roman" charset="0"/>
              </a:rPr>
              <a:pPr eaLnBrk="1" hangingPunct="1"/>
              <a:t>22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b-NO">
              <a:latin typeface="Times New Roman" charset="0"/>
            </a:endParaRPr>
          </a:p>
        </p:txBody>
      </p:sp>
      <p:sp>
        <p:nvSpPr>
          <p:cNvPr id="839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9AC0C4C-8B31-244E-8211-6A666E728BC5}" type="slidenum">
              <a:rPr lang="en-US" sz="1200">
                <a:latin typeface="Times New Roman" charset="0"/>
              </a:rPr>
              <a:pPr eaLnBrk="1" hangingPunct="1"/>
              <a:t>23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  <p:sp>
        <p:nvSpPr>
          <p:cNvPr id="41987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D6AD58-7D8D-4763-9CED-F7D8A8D556A0}" type="slidenum">
              <a:rPr lang="nb-NO" sz="1200">
                <a:latin typeface="Times New Roman" pitchFamily="18" charset="0"/>
                <a:ea typeface="ＭＳ Ｐゴシック"/>
                <a:cs typeface="ＭＳ Ｐゴシック"/>
              </a:rPr>
              <a:pPr algn="r"/>
              <a:t>7</a:t>
            </a:fld>
            <a:endParaRPr lang="nb-NO" sz="12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Times New Roman" charset="0"/>
            </a:endParaRPr>
          </a:p>
        </p:txBody>
      </p:sp>
      <p:sp>
        <p:nvSpPr>
          <p:cNvPr id="471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931EB48-9C87-B342-984C-472C2C6ABDCF}" type="slidenum">
              <a:rPr lang="nb-NO" sz="1200">
                <a:latin typeface="Times New Roman" charset="0"/>
              </a:rPr>
              <a:pPr eaLnBrk="1" hangingPunct="1"/>
              <a:t>9</a:t>
            </a:fld>
            <a:endParaRPr lang="nb-NO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5401D1-A4B9-497B-9225-64E6F531B084}" type="slidenum">
              <a:rPr lang="en-US" sz="1200">
                <a:latin typeface="Times New Roman" pitchFamily="18" charset="0"/>
                <a:ea typeface="ＭＳ Ｐゴシック"/>
                <a:cs typeface="ＭＳ Ｐゴシック"/>
              </a:rPr>
              <a:pPr algn="r"/>
              <a:t>11</a:t>
            </a:fld>
            <a:endParaRPr lang="en-US" sz="12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Times New Roman" charset="0"/>
            </a:endParaRPr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2BC9E7-F253-7A49-8B6F-E2E3F17A1075}" type="slidenum">
              <a:rPr lang="nb-NO" sz="1200">
                <a:latin typeface="Times New Roman" charset="0"/>
              </a:rPr>
              <a:pPr eaLnBrk="1" hangingPunct="1"/>
              <a:t>12</a:t>
            </a:fld>
            <a:endParaRPr lang="nb-NO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b-NO">
              <a:latin typeface="Times New Roman" charset="0"/>
            </a:endParaRPr>
          </a:p>
        </p:txBody>
      </p:sp>
      <p:sp>
        <p:nvSpPr>
          <p:cNvPr id="522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F8B0014-8482-044C-8AF6-6353C82F0C13}" type="slidenum">
              <a:rPr lang="en-US" sz="1200">
                <a:latin typeface="Times New Roman" charset="0"/>
              </a:rPr>
              <a:pPr eaLnBrk="1" hangingPunct="1"/>
              <a:t>13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685817" indent="-263776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55103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477145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899186" indent="-211021" defTabSz="920285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21227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743269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165310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587351" indent="-211021" algn="ctr" defTabSz="92028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62A5B7E-DCC0-124D-9EC5-47A0F597588E}" type="slidenum">
              <a:rPr lang="en-US" sz="1200">
                <a:latin typeface="Times New Roman" charset="0"/>
              </a:rPr>
              <a:pPr eaLnBrk="1" hangingPunct="1"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b-NO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ail"/>
                <a:cs typeface="Arai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26FC-9E5F-4711-8EF6-499DCC91215D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084C-8EB8-4489-817B-1F9D39E1B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7844-E83A-446F-8633-27BFD039816E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F6E5-97BE-4C0F-878A-41AB4CA95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D4D8-2847-4173-8C96-F968F13E59EC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784E-25D1-4B83-9677-F5EFFA72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3962400"/>
          </a:xfrm>
          <a:prstGeom prst="rect">
            <a:avLst/>
          </a:prstGeo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8DEA6-72DD-47B9-AC70-D77119D6296B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A728-7EBE-4727-83A1-5F3B27741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56D80-E0E0-43D0-9E5A-33508434718A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DD49-F977-4493-9BAB-EA98E059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521C-DFDA-4758-AE28-F170E93DEFC2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1831-EB59-4826-AEBD-093721134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63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198C-B8E4-41CF-96C5-F9F632DBF8D7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2D4E-47C6-42C2-B5AD-8847B5E4D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F359-4C86-4B7E-8FCD-63A52413B838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77C0-4A26-4C16-A7F3-079FDABA3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1DDF-6746-4FE8-A1C1-33FAFBDB09E1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1945-C754-4ED7-A2BA-D036EC88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657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AF53-11E5-4A28-B6D0-96DDBEA27422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A1D3-F527-4977-A787-749E4D381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3C4E-BA25-4BD6-863B-43F6D94E5B9F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4CF5-E02F-4077-9F0A-47790FD62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EF_underlag2.wm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5949950"/>
            <a:ext cx="1778000" cy="406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898989"/>
                </a:solidFill>
                <a:latin typeface="Arail" charset="0"/>
              </a:defRPr>
            </a:lvl1pPr>
          </a:lstStyle>
          <a:p>
            <a:pPr>
              <a:defRPr/>
            </a:pPr>
            <a:fld id="{2D58833F-00E3-443C-B28A-4635B699A3A2}" type="datetimeFigureOut">
              <a:rPr lang="en-US"/>
              <a:pPr>
                <a:defRPr/>
              </a:pPr>
              <a:t>02.02.11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0356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898989"/>
                </a:solidFill>
                <a:latin typeface="Arai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03567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898989"/>
                </a:solidFill>
                <a:latin typeface="Arail" charset="0"/>
              </a:defRPr>
            </a:lvl1pPr>
          </a:lstStyle>
          <a:p>
            <a:pPr>
              <a:defRPr/>
            </a:pPr>
            <a:fld id="{C2601548-DE9A-4F13-9B25-B133636B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948363"/>
            <a:ext cx="1549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Arail"/>
          <a:ea typeface="ＭＳ Ｐゴシック" pitchFamily="-108" charset="-128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ail" charset="0"/>
          <a:ea typeface="ＭＳ Ｐゴシック" pitchFamily="-108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jpeg"/><Relationship Id="rId13" Type="http://schemas.openxmlformats.org/officeDocument/2006/relationships/image" Target="../media/image29.png"/><Relationship Id="rId14" Type="http://schemas.openxmlformats.org/officeDocument/2006/relationships/hyperlink" Target="http://images.google.no/imgres?imgurl=http://www.convisual.com/press/images/convisual_handy/nrk-interactive_mobile_tv__051202.jpg&amp;imgrefurl=http://www.convisual.com/press/gallery.php&amp;h=500&amp;w=500&amp;sz=49&amp;hl=no&amp;start=37&amp;tbnid=Of3gNIcDyomXQM:&amp;tbnh=130&amp;tbnw=130&amp;prev=/images?q=NRK&amp;start=36&amp;ndsp=18&amp;svnum=10&amp;hl=no&amp;lr=&amp;sa=N" TargetMode="External"/><Relationship Id="rId15" Type="http://schemas.openxmlformats.org/officeDocument/2006/relationships/image" Target="../media/image30.jpeg"/><Relationship Id="rId16" Type="http://schemas.openxmlformats.org/officeDocument/2006/relationships/image" Target="../media/image31.jpeg"/><Relationship Id="rId17" Type="http://schemas.openxmlformats.org/officeDocument/2006/relationships/image" Target="../media/image32.jpeg"/><Relationship Id="rId1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hyperlink" Target="http://www.mobilen.n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hyperlink" Target="http://www.mobilen.n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mappebilde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59" y="2905370"/>
            <a:ext cx="20161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967125"/>
            <a:ext cx="7772400" cy="685800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Verdana" charset="0"/>
              </a:rPr>
              <a:t>Fremtiden kommer plutselig!</a:t>
            </a:r>
            <a:br>
              <a:rPr lang="nb-NO" dirty="0" smtClean="0">
                <a:latin typeface="Verdana" charset="0"/>
              </a:rPr>
            </a:br>
            <a:r>
              <a:rPr lang="nb-NO" sz="2400" dirty="0" smtClean="0">
                <a:latin typeface="Verdana" charset="0"/>
              </a:rPr>
              <a:t>Barns og unges mediehverdag</a:t>
            </a:r>
            <a:endParaRPr lang="nb-NO" sz="2400" dirty="0">
              <a:latin typeface="Verdana" charset="0"/>
            </a:endParaRPr>
          </a:p>
        </p:txBody>
      </p:sp>
      <p:sp>
        <p:nvSpPr>
          <p:cNvPr id="307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714375" y="1962349"/>
            <a:ext cx="2786063" cy="642938"/>
          </a:xfrm>
        </p:spPr>
        <p:txBody>
          <a:bodyPr/>
          <a:lstStyle/>
          <a:p>
            <a:pPr eaLnBrk="1" hangingPunct="1"/>
            <a:r>
              <a:rPr lang="nb-NO" sz="1600" b="1" dirty="0">
                <a:latin typeface="Verdana" charset="0"/>
              </a:rPr>
              <a:t>Mattias Øhra </a:t>
            </a:r>
          </a:p>
          <a:p>
            <a:pPr eaLnBrk="1" hangingPunct="1"/>
            <a:endParaRPr lang="nb-NO" sz="1600" b="1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Kulturell frisetting</a:t>
            </a:r>
          </a:p>
        </p:txBody>
      </p:sp>
      <p:sp>
        <p:nvSpPr>
          <p:cNvPr id="450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 bwMode="auto">
          <a:xfrm>
            <a:off x="714375" y="2093913"/>
            <a:ext cx="4010025" cy="2424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2400" smtClean="0">
                <a:latin typeface="Verdana" pitchFamily="34" charset="0"/>
                <a:ea typeface="ＭＳ Ｐゴシック"/>
                <a:cs typeface="ＭＳ Ｐゴシック"/>
              </a:rPr>
              <a:t>Den enkelte må skissere, utprøve og omformulere sin egen identitet.</a:t>
            </a:r>
          </a:p>
          <a:p>
            <a:pPr>
              <a:buFontTx/>
              <a:buNone/>
            </a:pPr>
            <a:r>
              <a:rPr lang="nb-NO" sz="1800" smtClean="0">
                <a:latin typeface="Verdana" pitchFamily="34" charset="0"/>
                <a:ea typeface="ＭＳ Ｐゴシック"/>
                <a:cs typeface="ＭＳ Ｐゴシック"/>
              </a:rPr>
              <a:t> </a:t>
            </a:r>
          </a:p>
          <a:p>
            <a:pPr>
              <a:buFont typeface="Arial" charset="0"/>
              <a:buNone/>
            </a:pPr>
            <a:endParaRPr lang="nb-NO" sz="1800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5059" name="Bilde 3" descr="paradisehot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71625"/>
            <a:ext cx="38830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209550"/>
            <a:ext cx="8229600" cy="1143000"/>
          </a:xfrm>
        </p:spPr>
        <p:txBody>
          <a:bodyPr/>
          <a:lstStyle/>
          <a:p>
            <a:r>
              <a:rPr lang="nb-NO" smtClean="0">
                <a:ea typeface="ＭＳ Ｐゴシック"/>
                <a:cs typeface="ＭＳ Ｐゴシック"/>
              </a:rPr>
              <a:t>Dannelse?</a:t>
            </a:r>
            <a:endParaRPr lang="nb-NO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93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792288"/>
            <a:ext cx="6416675" cy="3635375"/>
          </a:xfrm>
          <a:prstGeom prst="rect">
            <a:avLst/>
          </a:prstGeom>
        </p:spPr>
        <p:txBody>
          <a:bodyPr/>
          <a:lstStyle/>
          <a:p>
            <a:pPr marL="514350" indent="-457200">
              <a:lnSpc>
                <a:spcPct val="80000"/>
              </a:lnSpc>
              <a:defRPr/>
            </a:pPr>
            <a:r>
              <a:rPr lang="nb-NO" sz="2800" dirty="0" smtClean="0">
                <a:latin typeface="Verdana" charset="0"/>
              </a:rPr>
              <a:t>En ny selvdannelse i en ambivalent verden?</a:t>
            </a:r>
            <a:br>
              <a:rPr lang="nb-NO" sz="2800" dirty="0" smtClean="0">
                <a:latin typeface="Verdana" charset="0"/>
              </a:rPr>
            </a:br>
            <a:endParaRPr lang="nb-NO" sz="2800" dirty="0" smtClean="0">
              <a:latin typeface="Verdana" charset="0"/>
            </a:endParaRPr>
          </a:p>
          <a:p>
            <a:pPr marL="914400" lvl="1" indent="-457200">
              <a:lnSpc>
                <a:spcPct val="80000"/>
              </a:lnSpc>
              <a:defRPr/>
            </a:pPr>
            <a:r>
              <a:rPr lang="en-US" sz="2400" dirty="0" smtClean="0">
                <a:latin typeface="Verdana" charset="0"/>
                <a:cs typeface="+mn-cs"/>
              </a:rPr>
              <a:t>N</a:t>
            </a:r>
            <a:r>
              <a:rPr lang="nb-NO" sz="2400" dirty="0" err="1" smtClean="0">
                <a:latin typeface="Verdana" charset="0"/>
                <a:cs typeface="+mn-cs"/>
              </a:rPr>
              <a:t>ye</a:t>
            </a:r>
            <a:r>
              <a:rPr lang="nb-NO" sz="2400" dirty="0" smtClean="0">
                <a:latin typeface="Verdana" charset="0"/>
                <a:cs typeface="+mn-cs"/>
              </a:rPr>
              <a:t> fellesskap?</a:t>
            </a:r>
          </a:p>
          <a:p>
            <a:pPr marL="914400" lvl="1" indent="-457200">
              <a:lnSpc>
                <a:spcPct val="80000"/>
              </a:lnSpc>
              <a:defRPr/>
            </a:pPr>
            <a:r>
              <a:rPr lang="nb-NO" sz="2400" dirty="0" smtClean="0">
                <a:latin typeface="Verdana" charset="0"/>
                <a:cs typeface="+mn-cs"/>
              </a:rPr>
              <a:t>Identitet og forbruk?</a:t>
            </a:r>
          </a:p>
          <a:p>
            <a:pPr marL="914400" lvl="1" indent="-457200">
              <a:lnSpc>
                <a:spcPct val="80000"/>
              </a:lnSpc>
              <a:defRPr/>
            </a:pPr>
            <a:r>
              <a:rPr lang="en-US" sz="2400" dirty="0" smtClean="0">
                <a:latin typeface="Verdana" charset="0"/>
                <a:cs typeface="+mn-cs"/>
              </a:rPr>
              <a:t>N</a:t>
            </a:r>
            <a:r>
              <a:rPr lang="nb-NO" sz="2400" dirty="0" err="1" smtClean="0">
                <a:latin typeface="Verdana" charset="0"/>
                <a:cs typeface="+mn-cs"/>
              </a:rPr>
              <a:t>ye</a:t>
            </a:r>
            <a:r>
              <a:rPr lang="nb-NO" sz="2400" dirty="0" smtClean="0">
                <a:latin typeface="Verdana" charset="0"/>
                <a:cs typeface="+mn-cs"/>
              </a:rPr>
              <a:t> klasseskiller og maktstrukturer?</a:t>
            </a:r>
          </a:p>
          <a:p>
            <a:pPr marL="914400" lvl="1" indent="-457200">
              <a:lnSpc>
                <a:spcPct val="80000"/>
              </a:lnSpc>
              <a:defRPr/>
            </a:pPr>
            <a:r>
              <a:rPr lang="en-US" sz="2400" dirty="0" smtClean="0">
                <a:latin typeface="Verdana" charset="0"/>
                <a:cs typeface="+mn-cs"/>
              </a:rPr>
              <a:t>P</a:t>
            </a:r>
            <a:r>
              <a:rPr lang="nb-NO" sz="2400" dirty="0" err="1" smtClean="0">
                <a:latin typeface="Verdana" charset="0"/>
                <a:cs typeface="+mn-cs"/>
              </a:rPr>
              <a:t>rivat</a:t>
            </a:r>
            <a:r>
              <a:rPr lang="nb-NO" sz="2400" dirty="0" smtClean="0">
                <a:latin typeface="Verdana" charset="0"/>
                <a:cs typeface="+mn-cs"/>
              </a:rPr>
              <a:t> versus offentlig?</a:t>
            </a:r>
          </a:p>
          <a:p>
            <a:pPr marL="914400" lvl="1" indent="-457200">
              <a:lnSpc>
                <a:spcPct val="80000"/>
              </a:lnSpc>
              <a:defRPr/>
            </a:pPr>
            <a:endParaRPr lang="nb-NO" sz="2400" dirty="0" smtClean="0">
              <a:latin typeface="Verdana" charset="0"/>
              <a:cs typeface="+mn-cs"/>
            </a:endParaRPr>
          </a:p>
          <a:p>
            <a:pPr marL="457200" lvl="1" indent="0">
              <a:lnSpc>
                <a:spcPct val="80000"/>
              </a:lnSpc>
              <a:buFont typeface="Arial" charset="0"/>
              <a:buNone/>
              <a:defRPr/>
            </a:pPr>
            <a:endParaRPr lang="nb-NO" sz="2400" dirty="0" smtClean="0">
              <a:latin typeface="Verdana" charset="0"/>
              <a:cs typeface="+mn-cs"/>
            </a:endParaRPr>
          </a:p>
          <a:p>
            <a:pPr marL="914400" lvl="1" indent="-457200">
              <a:lnSpc>
                <a:spcPct val="80000"/>
              </a:lnSpc>
              <a:defRPr/>
            </a:pPr>
            <a:endParaRPr lang="nb-NO" sz="2400" dirty="0" smtClean="0">
              <a:latin typeface="Verdana" charset="0"/>
              <a:cs typeface="+mn-cs"/>
            </a:endParaRPr>
          </a:p>
          <a:p>
            <a:pPr marL="514350" indent="-457200">
              <a:lnSpc>
                <a:spcPct val="80000"/>
              </a:lnSpc>
              <a:defRPr/>
            </a:pPr>
            <a:endParaRPr lang="nb-NO" sz="2800" dirty="0" smtClean="0">
              <a:latin typeface="Verdana" charset="0"/>
            </a:endParaRPr>
          </a:p>
          <a:p>
            <a:pPr marL="514350" indent="-457200">
              <a:lnSpc>
                <a:spcPct val="80000"/>
              </a:lnSpc>
              <a:buFont typeface="+mj-lt"/>
              <a:buAutoNum type="arabicPeriod"/>
              <a:defRPr/>
            </a:pPr>
            <a:endParaRPr lang="nb-NO" sz="2400" dirty="0" smtClean="0">
              <a:latin typeface="Verdana" charset="0"/>
            </a:endParaRPr>
          </a:p>
          <a:p>
            <a:pPr>
              <a:lnSpc>
                <a:spcPct val="80000"/>
              </a:lnSpc>
              <a:defRPr/>
            </a:pPr>
            <a:endParaRPr lang="nb-NO" sz="2400" dirty="0" smtClean="0">
              <a:latin typeface="Verdana" charset="0"/>
            </a:endParaRPr>
          </a:p>
          <a:p>
            <a:pPr lvl="1">
              <a:lnSpc>
                <a:spcPct val="80000"/>
              </a:lnSpc>
              <a:defRPr/>
            </a:pPr>
            <a:endParaRPr lang="nb-NO" sz="2000" dirty="0"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lassholder for innhold 3" descr="førstereisgutt15aar ca19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428750"/>
            <a:ext cx="1984375" cy="3143250"/>
          </a:xfrm>
        </p:spPr>
      </p:pic>
      <p:sp>
        <p:nvSpPr>
          <p:cNvPr id="5123" name="Tittel 1"/>
          <p:cNvSpPr>
            <a:spLocks noGrp="1"/>
          </p:cNvSpPr>
          <p:nvPr>
            <p:ph type="title"/>
          </p:nvPr>
        </p:nvSpPr>
        <p:spPr>
          <a:xfrm>
            <a:off x="642938" y="4143375"/>
            <a:ext cx="3143250" cy="1143000"/>
          </a:xfrm>
        </p:spPr>
        <p:txBody>
          <a:bodyPr/>
          <a:lstStyle/>
          <a:p>
            <a:pPr algn="ctr"/>
            <a:r>
              <a:rPr lang="en-US" sz="1400">
                <a:latin typeface="Verdana" charset="0"/>
              </a:rPr>
              <a:t>Førstereisgutt, </a:t>
            </a:r>
            <a:br>
              <a:rPr lang="en-US" sz="1400">
                <a:latin typeface="Verdana" charset="0"/>
              </a:rPr>
            </a:br>
            <a:r>
              <a:rPr lang="en-US" sz="1400">
                <a:latin typeface="Verdana" charset="0"/>
              </a:rPr>
              <a:t>15 år gammel. </a:t>
            </a:r>
            <a:br>
              <a:rPr lang="en-US" sz="1400">
                <a:latin typeface="Verdana" charset="0"/>
              </a:rPr>
            </a:br>
            <a:r>
              <a:rPr lang="en-US" sz="1400">
                <a:latin typeface="Verdana" charset="0"/>
              </a:rPr>
              <a:t>CA 1910</a:t>
            </a:r>
          </a:p>
        </p:txBody>
      </p:sp>
      <p:pic>
        <p:nvPicPr>
          <p:cNvPr id="5124" name="Bilde 3" descr="jen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0018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kstSylinder 4"/>
          <p:cNvSpPr txBox="1">
            <a:spLocks noChangeArrowheads="1"/>
          </p:cNvSpPr>
          <p:nvPr/>
        </p:nvSpPr>
        <p:spPr bwMode="auto">
          <a:xfrm>
            <a:off x="4000500" y="3000375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/>
              <a:t>versus</a:t>
            </a:r>
          </a:p>
        </p:txBody>
      </p:sp>
      <p:sp>
        <p:nvSpPr>
          <p:cNvPr id="5126" name="TekstSylinder 5"/>
          <p:cNvSpPr txBox="1">
            <a:spLocks noChangeArrowheads="1"/>
          </p:cNvSpPr>
          <p:nvPr/>
        </p:nvSpPr>
        <p:spPr bwMode="auto">
          <a:xfrm>
            <a:off x="5643563" y="4572000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400"/>
              <a:t>Kari Nordmann</a:t>
            </a:r>
          </a:p>
          <a:p>
            <a:pPr eaLnBrk="1" hangingPunct="1"/>
            <a:r>
              <a:rPr lang="nb-NO" sz="1400"/>
              <a:t>Ca 2010 ?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  <p:sp>
        <p:nvSpPr>
          <p:cNvPr id="5128" name="TekstSylinder 7"/>
          <p:cNvSpPr txBox="1">
            <a:spLocks noChangeArrowheads="1"/>
          </p:cNvSpPr>
          <p:nvPr/>
        </p:nvSpPr>
        <p:spPr bwMode="auto">
          <a:xfrm>
            <a:off x="3714750" y="3786188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800">
                <a:solidFill>
                  <a:srgbClr val="FF0000"/>
                </a:solidFill>
              </a:rPr>
              <a:t>Hva har skjedd på 100 år?</a:t>
            </a:r>
          </a:p>
        </p:txBody>
      </p:sp>
    </p:spTree>
    <p:extLst>
      <p:ext uri="{BB962C8B-B14F-4D97-AF65-F5344CB8AC3E}">
        <p14:creationId xmlns:p14="http://schemas.microsoft.com/office/powerpoint/2010/main" val="197788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>
                <a:latin typeface="Verdana" charset="0"/>
              </a:rPr>
              <a:t>I dag</a:t>
            </a:r>
          </a:p>
        </p:txBody>
      </p:sp>
      <p:sp>
        <p:nvSpPr>
          <p:cNvPr id="92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3816350" cy="3313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2000">
                <a:latin typeface="Verdana" charset="0"/>
              </a:rPr>
              <a:t>Ca en milliard internettbrukere på planeten</a:t>
            </a:r>
          </a:p>
          <a:p>
            <a:pPr eaLnBrk="1" hangingPunct="1">
              <a:lnSpc>
                <a:spcPct val="80000"/>
              </a:lnSpc>
            </a:pPr>
            <a:r>
              <a:rPr lang="nb-NO" sz="2000">
                <a:latin typeface="Verdana" charset="0"/>
              </a:rPr>
              <a:t>Ca. to milliarder mobiltelefonlinjer</a:t>
            </a:r>
          </a:p>
          <a:p>
            <a:pPr eaLnBrk="1" hangingPunct="1">
              <a:lnSpc>
                <a:spcPct val="80000"/>
              </a:lnSpc>
            </a:pPr>
            <a:r>
              <a:rPr lang="nb-NO" sz="2000">
                <a:latin typeface="Verdana" charset="0"/>
              </a:rPr>
              <a:t>To tredjedeler av planetens befolkning kan kommunisere med hverandre</a:t>
            </a:r>
          </a:p>
          <a:p>
            <a:pPr eaLnBrk="1" hangingPunct="1">
              <a:lnSpc>
                <a:spcPct val="80000"/>
              </a:lnSpc>
            </a:pPr>
            <a:r>
              <a:rPr lang="nb-NO" sz="2000">
                <a:latin typeface="Verdana" charset="0"/>
              </a:rPr>
              <a:t>38 millioner blogger. Ny blogg hvert sekund – ca. 30 mil. i året</a:t>
            </a:r>
          </a:p>
          <a:p>
            <a:pPr eaLnBrk="1" hangingPunct="1">
              <a:lnSpc>
                <a:spcPct val="80000"/>
              </a:lnSpc>
            </a:pPr>
            <a:endParaRPr lang="nb-NO" sz="2000">
              <a:latin typeface="Verdana" charset="0"/>
            </a:endParaRPr>
          </a:p>
        </p:txBody>
      </p:sp>
      <p:pic>
        <p:nvPicPr>
          <p:cNvPr id="9221" name="Picture 4" descr="globe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49500"/>
            <a:ext cx="403383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692275" y="5445125"/>
            <a:ext cx="5695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FD483F"/>
              </a:buClr>
              <a:buFont typeface="Wingdings" charset="0"/>
              <a:buNone/>
            </a:pPr>
            <a:r>
              <a:rPr lang="nb-NO" sz="1400">
                <a:solidFill>
                  <a:srgbClr val="000000"/>
                </a:solidFill>
              </a:rPr>
              <a:t>Kilde: M.Castells i Le Monde </a:t>
            </a:r>
            <a:r>
              <a:rPr lang="nb-NO" sz="1400" i="1">
                <a:solidFill>
                  <a:srgbClr val="000000"/>
                </a:solidFill>
              </a:rPr>
              <a:t>diplomatique</a:t>
            </a:r>
            <a:r>
              <a:rPr lang="nb-NO" sz="1400">
                <a:solidFill>
                  <a:srgbClr val="000000"/>
                </a:solidFill>
              </a:rPr>
              <a:t> august 2006</a:t>
            </a:r>
            <a:r>
              <a:rPr lang="nb-NO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D483F"/>
              </a:buClr>
              <a:buFontTx/>
              <a:buChar char="•"/>
            </a:pPr>
            <a:endParaRPr lang="nb-NO" sz="1600">
              <a:solidFill>
                <a:srgbClr val="0083C5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4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08500"/>
            <a:ext cx="2117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68413"/>
            <a:ext cx="1917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ip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165576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-541338" y="1125538"/>
            <a:ext cx="4140201" cy="604837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nb-NO" sz="1800">
                <a:latin typeface="Verdana" charset="0"/>
              </a:rPr>
              <a:t>Mediene smelter </a:t>
            </a:r>
          </a:p>
          <a:p>
            <a:pPr lvl="1"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nb-NO" sz="1800">
                <a:latin typeface="Verdana" charset="0"/>
              </a:rPr>
              <a:t>sammen.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94468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12588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18065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76475"/>
            <a:ext cx="18732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0009465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1117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21145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2" descr="Et glass melk takk - Herbjørg Wassm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114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18716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4" descr="nrk-interactive_mobile_tv__051202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1975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20713"/>
            <a:ext cx="22828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pPr eaLnBrk="1" hangingPunct="1"/>
            <a:r>
              <a:rPr lang="nb-NO" b="1">
                <a:solidFill>
                  <a:srgbClr val="FD483F"/>
                </a:solidFill>
                <a:latin typeface="Verdana" charset="0"/>
              </a:rPr>
              <a:t>Mediekonvergens</a:t>
            </a:r>
          </a:p>
        </p:txBody>
      </p:sp>
      <p:pic>
        <p:nvPicPr>
          <p:cNvPr id="10258" name="Picture 17" descr="Klikk her for større bild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6250"/>
            <a:ext cx="1371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Line 18"/>
          <p:cNvSpPr>
            <a:spLocks noChangeShapeType="1"/>
          </p:cNvSpPr>
          <p:nvPr/>
        </p:nvSpPr>
        <p:spPr bwMode="auto">
          <a:xfrm flipH="1" flipV="1">
            <a:off x="900113" y="3933825"/>
            <a:ext cx="358775" cy="22320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0" name="Line 19"/>
          <p:cNvSpPr>
            <a:spLocks noChangeShapeType="1"/>
          </p:cNvSpPr>
          <p:nvPr/>
        </p:nvSpPr>
        <p:spPr bwMode="auto">
          <a:xfrm flipV="1">
            <a:off x="900113" y="2133600"/>
            <a:ext cx="4751387" cy="18002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 flipV="1">
            <a:off x="5651500" y="2060575"/>
            <a:ext cx="2305050" cy="730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2" name="Line 21"/>
          <p:cNvSpPr>
            <a:spLocks noChangeShapeType="1"/>
          </p:cNvSpPr>
          <p:nvPr/>
        </p:nvSpPr>
        <p:spPr bwMode="auto">
          <a:xfrm flipH="1">
            <a:off x="7885113" y="2060575"/>
            <a:ext cx="73025" cy="27368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3" name="Line 22"/>
          <p:cNvSpPr>
            <a:spLocks noChangeShapeType="1"/>
          </p:cNvSpPr>
          <p:nvPr/>
        </p:nvSpPr>
        <p:spPr bwMode="auto">
          <a:xfrm flipH="1">
            <a:off x="3059113" y="4797425"/>
            <a:ext cx="4826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0264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373688"/>
            <a:ext cx="1463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Line 24"/>
          <p:cNvSpPr>
            <a:spLocks noChangeShapeType="1"/>
          </p:cNvSpPr>
          <p:nvPr/>
        </p:nvSpPr>
        <p:spPr bwMode="auto">
          <a:xfrm flipH="1">
            <a:off x="1258888" y="4797425"/>
            <a:ext cx="1801812" cy="13684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91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Verdana" charset="0"/>
              </a:rPr>
              <a:t>Kulturell frisetting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4375" y="1571625"/>
            <a:ext cx="4010025" cy="3949700"/>
          </a:xfrm>
        </p:spPr>
        <p:txBody>
          <a:bodyPr/>
          <a:lstStyle/>
          <a:p>
            <a:r>
              <a:rPr lang="nb-NO" sz="1800">
                <a:latin typeface="Verdana" charset="0"/>
              </a:rPr>
              <a:t>Den enkelte må skissere, utprøve og omformulere sin egen identitet.</a:t>
            </a:r>
          </a:p>
          <a:p>
            <a:pPr>
              <a:buFontTx/>
              <a:buNone/>
            </a:pPr>
            <a:r>
              <a:rPr lang="nb-NO" sz="1800">
                <a:latin typeface="Verdana" charset="0"/>
              </a:rPr>
              <a:t> </a:t>
            </a:r>
          </a:p>
          <a:p>
            <a:r>
              <a:rPr lang="nb-NO" sz="1800">
                <a:latin typeface="Verdana" charset="0"/>
              </a:rPr>
              <a:t>Ved at tradisjonen plukkes fra hverandre svekkes orienteringen og det oppstår forandring i forholdet mellom generasjonene, i forholdet til autoriteter og i forholdet til moral.</a:t>
            </a:r>
          </a:p>
        </p:txBody>
      </p:sp>
      <p:pic>
        <p:nvPicPr>
          <p:cNvPr id="14340" name="Bilde 3" descr="paradiseho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71625"/>
            <a:ext cx="38830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23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Verdana" charset="0"/>
              </a:rPr>
              <a:t>Livsstil </a:t>
            </a:r>
            <a:endParaRPr lang="en-US">
              <a:latin typeface="Verdana" charset="0"/>
            </a:endParaRPr>
          </a:p>
        </p:txBody>
      </p:sp>
      <p:sp>
        <p:nvSpPr>
          <p:cNvPr id="20483" name="Plassholder for innhold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2000">
                <a:latin typeface="Verdana" charset="0"/>
              </a:rPr>
              <a:t>Valg av livsstil gir identiteten en form. Det skjer en utvendiggjøring av identiteten. </a:t>
            </a:r>
          </a:p>
          <a:p>
            <a:pPr lvl="1" eaLnBrk="1" hangingPunct="1"/>
            <a:r>
              <a:rPr lang="nb-NO" sz="1600">
                <a:latin typeface="Verdana" charset="0"/>
              </a:rPr>
              <a:t>Hvordan man kler seg </a:t>
            </a:r>
          </a:p>
          <a:p>
            <a:pPr lvl="1" eaLnBrk="1" hangingPunct="1"/>
            <a:r>
              <a:rPr lang="nb-NO" sz="1600">
                <a:latin typeface="Verdana" charset="0"/>
              </a:rPr>
              <a:t>hvem er dine venner og hvor møtes dere</a:t>
            </a:r>
          </a:p>
          <a:p>
            <a:pPr lvl="1" eaLnBrk="1" hangingPunct="1"/>
            <a:r>
              <a:rPr lang="nb-NO" sz="1600">
                <a:latin typeface="Verdana" charset="0"/>
              </a:rPr>
              <a:t>hva man gjør, musikken man lytter til </a:t>
            </a:r>
          </a:p>
          <a:p>
            <a:pPr lvl="1" eaLnBrk="1" hangingPunct="1"/>
            <a:r>
              <a:rPr lang="nb-NO" sz="1600">
                <a:latin typeface="Verdana" charset="0"/>
              </a:rPr>
              <a:t>filmene man ser, spillene man spiller, </a:t>
            </a:r>
          </a:p>
          <a:p>
            <a:pPr lvl="1" eaLnBrk="1" hangingPunct="1"/>
            <a:r>
              <a:rPr lang="nb-NO" sz="1600">
                <a:latin typeface="Verdana" charset="0"/>
              </a:rPr>
              <a:t>maten du spiser, hvor du tar ferien osv.</a:t>
            </a:r>
          </a:p>
          <a:p>
            <a:pPr eaLnBrk="1" hangingPunct="1"/>
            <a:r>
              <a:rPr lang="nb-NO" sz="2000">
                <a:latin typeface="Verdana" charset="0"/>
              </a:rPr>
              <a:t>Eksemplene ovenfor bidrar på hver sin måte til å kommunisere hvem man vil være. </a:t>
            </a:r>
          </a:p>
          <a:p>
            <a:pPr eaLnBrk="1" hangingPunct="1"/>
            <a:endParaRPr lang="en-US" sz="2000">
              <a:latin typeface="Verdana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</p:spTree>
    <p:extLst>
      <p:ext uri="{BB962C8B-B14F-4D97-AF65-F5344CB8AC3E}">
        <p14:creationId xmlns:p14="http://schemas.microsoft.com/office/powerpoint/2010/main" val="29883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Verdana" charset="0"/>
              </a:rPr>
              <a:t>Offentlig versus det private</a:t>
            </a:r>
            <a:endParaRPr lang="en-US">
              <a:latin typeface="Verdana" charset="0"/>
            </a:endParaRPr>
          </a:p>
        </p:txBody>
      </p:sp>
      <p:sp>
        <p:nvSpPr>
          <p:cNvPr id="24579" name="Plassholder for innhold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90600" y="1671638"/>
            <a:ext cx="7724775" cy="3400425"/>
          </a:xfrm>
        </p:spPr>
        <p:txBody>
          <a:bodyPr/>
          <a:lstStyle/>
          <a:p>
            <a:r>
              <a:rPr lang="nb-NO" sz="1800" b="1">
                <a:latin typeface="Verdana" charset="0"/>
              </a:rPr>
              <a:t>Før: </a:t>
            </a:r>
            <a:r>
              <a:rPr lang="nb-NO" sz="1800">
                <a:latin typeface="Verdana" charset="0"/>
              </a:rPr>
              <a:t>Skille mellom det offentlige rom og det som angikk det private</a:t>
            </a:r>
          </a:p>
          <a:p>
            <a:r>
              <a:rPr lang="nb-NO" sz="1800" b="1">
                <a:latin typeface="Verdana" charset="0"/>
              </a:rPr>
              <a:t>Nå: </a:t>
            </a:r>
            <a:r>
              <a:rPr lang="nb-NO" sz="1800">
                <a:latin typeface="Verdana" charset="0"/>
              </a:rPr>
              <a:t>Du må være privat i det offentlige for å lykkes sosialt. Ingen ting er helt privat mer!</a:t>
            </a:r>
          </a:p>
          <a:p>
            <a:r>
              <a:rPr lang="nb-NO" sz="1800">
                <a:latin typeface="Verdana" charset="0"/>
              </a:rPr>
              <a:t>Vi bruker intimitet til å knytte relasjoner til hverandre. Når du tilbys intimitet blir du inkludert</a:t>
            </a:r>
          </a:p>
          <a:p>
            <a:r>
              <a:rPr lang="nb-NO" sz="1800">
                <a:latin typeface="Verdana" charset="0"/>
              </a:rPr>
              <a:t>Intimitet er tegn på sterke relasjoner, men når man f.eks er intim på nettet er det heller snakk om en kvasi intimitet!</a:t>
            </a:r>
          </a:p>
          <a:p>
            <a:r>
              <a:rPr lang="nb-NO" sz="1800" b="1">
                <a:latin typeface="Verdana" charset="0"/>
              </a:rPr>
              <a:t>Før: </a:t>
            </a:r>
            <a:r>
              <a:rPr lang="nb-NO" sz="1800">
                <a:latin typeface="Verdana" charset="0"/>
              </a:rPr>
              <a:t>Redsel for at det offentlige blander seg inn i privatsfæren.</a:t>
            </a:r>
          </a:p>
          <a:p>
            <a:r>
              <a:rPr lang="nb-NO" sz="1800" b="1">
                <a:latin typeface="Verdana" charset="0"/>
              </a:rPr>
              <a:t>Nå: </a:t>
            </a:r>
            <a:r>
              <a:rPr lang="nb-NO" sz="1800">
                <a:latin typeface="Verdana" charset="0"/>
              </a:rPr>
              <a:t>Det private og intime innvanderer det offentlige rom</a:t>
            </a:r>
          </a:p>
          <a:p>
            <a:endParaRPr lang="en-US">
              <a:latin typeface="Verdana" charset="0"/>
            </a:endParaRPr>
          </a:p>
        </p:txBody>
      </p:sp>
      <p:pic>
        <p:nvPicPr>
          <p:cNvPr id="24580" name="Bilde 5" descr="Big_Brother-logo-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1435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Bilde 6" descr="big broth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357813"/>
            <a:ext cx="83343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Bilde 7" descr="priv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500688"/>
            <a:ext cx="13573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</p:spTree>
    <p:extLst>
      <p:ext uri="{BB962C8B-B14F-4D97-AF65-F5344CB8AC3E}">
        <p14:creationId xmlns:p14="http://schemas.microsoft.com/office/powerpoint/2010/main" val="401051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Verdana" charset="0"/>
              </a:rPr>
              <a:t>Hvordan blir jeg vellykket?</a:t>
            </a:r>
            <a:endParaRPr lang="en-US">
              <a:latin typeface="Verdana" charset="0"/>
            </a:endParaRPr>
          </a:p>
        </p:txBody>
      </p:sp>
      <p:sp>
        <p:nvSpPr>
          <p:cNvPr id="26627" name="Plassholder for innhold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90600" y="1671638"/>
            <a:ext cx="4510088" cy="2971800"/>
          </a:xfrm>
        </p:spPr>
        <p:txBody>
          <a:bodyPr/>
          <a:lstStyle/>
          <a:p>
            <a:r>
              <a:rPr lang="nb-NO" sz="2000">
                <a:latin typeface="Verdana" charset="0"/>
              </a:rPr>
              <a:t>Svaret på om jeg lykkes med mitt liv søkes i populærkulturens symbolske univers.</a:t>
            </a:r>
          </a:p>
          <a:p>
            <a:r>
              <a:rPr lang="nb-NO" sz="2000">
                <a:latin typeface="Verdana" charset="0"/>
              </a:rPr>
              <a:t>Spørsmålet er hva som symboliserer at jeg er bra nok, mer en om jeg faktisk selv opplever at jeg er bra nok.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  <p:pic>
        <p:nvPicPr>
          <p:cNvPr id="26629" name="Bilde 5" descr="paradi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000250"/>
            <a:ext cx="32464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kstSylinder 6"/>
          <p:cNvSpPr txBox="1">
            <a:spLocks noChangeArrowheads="1"/>
          </p:cNvSpPr>
          <p:nvPr/>
        </p:nvSpPr>
        <p:spPr bwMode="auto">
          <a:xfrm>
            <a:off x="5500688" y="4143375"/>
            <a:ext cx="314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800">
                <a:solidFill>
                  <a:srgbClr val="FF0000"/>
                </a:solidFill>
              </a:rPr>
              <a:t>«Paradise»-Niklas antyder at han og Tine gjorde mer enn å bare kysse i første episode av «Paradise Hotel»... </a:t>
            </a:r>
          </a:p>
        </p:txBody>
      </p:sp>
    </p:spTree>
    <p:extLst>
      <p:ext uri="{BB962C8B-B14F-4D97-AF65-F5344CB8AC3E}">
        <p14:creationId xmlns:p14="http://schemas.microsoft.com/office/powerpoint/2010/main" val="114766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Verdana" charset="0"/>
              </a:rPr>
              <a:t>Barn og digitale medier 2010</a:t>
            </a:r>
            <a:br>
              <a:rPr lang="nb-NO">
                <a:latin typeface="Verdana" charset="0"/>
              </a:rPr>
            </a:br>
            <a:r>
              <a:rPr lang="nb-NO" sz="1200">
                <a:latin typeface="Verdana" charset="0"/>
              </a:rPr>
              <a:t>Medietilsynet</a:t>
            </a:r>
            <a:endParaRPr lang="nb-NO">
              <a:latin typeface="Verdana" charset="0"/>
            </a:endParaRPr>
          </a:p>
        </p:txBody>
      </p:sp>
      <p:sp>
        <p:nvSpPr>
          <p:cNvPr id="32771" name="Plassholder for innhold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>
                <a:latin typeface="Verdana" charset="0"/>
              </a:rPr>
              <a:t>Støtende seksuelt materiale</a:t>
            </a:r>
          </a:p>
          <a:p>
            <a:pPr lvl="2"/>
            <a:r>
              <a:rPr lang="nb-NO" sz="2000">
                <a:latin typeface="Tahoma" charset="0"/>
              </a:rPr>
              <a:t>Til sammen har 14 prosent av barna opplevd å få uønskede seksuelle kommentarer på internett i løpet av det siste året. Jenter har opplevd dette i større grad enn gutter.</a:t>
            </a:r>
          </a:p>
          <a:p>
            <a:pPr lvl="2"/>
            <a:r>
              <a:rPr lang="nb-NO" sz="2000">
                <a:latin typeface="Tahoma" charset="0"/>
              </a:rPr>
              <a:t>22% av barna har vært inne på porno/sex nettside (gutter i større grad en jenter).</a:t>
            </a:r>
          </a:p>
          <a:p>
            <a:pPr lvl="2"/>
            <a:r>
              <a:rPr lang="nb-NO" sz="2000">
                <a:latin typeface="Tahoma" charset="0"/>
              </a:rPr>
              <a:t>8% av barna har blitt spurt om å sende nakenbilder av seg selv via internett i løpet av det siste året.</a:t>
            </a:r>
          </a:p>
          <a:p>
            <a:endParaRPr lang="nb-NO">
              <a:latin typeface="Verdana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</p:spTree>
    <p:extLst>
      <p:ext uri="{BB962C8B-B14F-4D97-AF65-F5344CB8AC3E}">
        <p14:creationId xmlns:p14="http://schemas.microsoft.com/office/powerpoint/2010/main" val="398928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Mediekompetanse og ny rammeplan for lærerutdanningen 2010 (utdrag).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986131" cy="3962400"/>
          </a:xfrm>
        </p:spPr>
        <p:txBody>
          <a:bodyPr/>
          <a:lstStyle/>
          <a:p>
            <a:r>
              <a:rPr lang="nb-NO" sz="2000" i="1" dirty="0"/>
              <a:t>kan analysere populærkulturelle medieuttrykk og knytte dette opp til barn og unges </a:t>
            </a:r>
            <a:r>
              <a:rPr lang="nb-NO" sz="2000" i="1" dirty="0" smtClean="0"/>
              <a:t>identitetskonstruksjon</a:t>
            </a:r>
          </a:p>
          <a:p>
            <a:pPr lvl="0"/>
            <a:r>
              <a:rPr lang="nb-NO" sz="2000" i="1" dirty="0" smtClean="0"/>
              <a:t>har </a:t>
            </a:r>
            <a:r>
              <a:rPr lang="nb-NO" sz="2000" i="1" dirty="0"/>
              <a:t>kunnskap om medias påvirkning av barn og ungdom og om barn og unges aktive deltakelse i ulike </a:t>
            </a:r>
            <a:r>
              <a:rPr lang="nb-NO" sz="2000" i="1" dirty="0" smtClean="0"/>
              <a:t>mediesamfunn</a:t>
            </a:r>
          </a:p>
          <a:p>
            <a:r>
              <a:rPr lang="nb-NO" sz="2000" i="1" dirty="0"/>
              <a:t>har kunnskap om ulike læringsarenaer, eksempelvis digitale media, i opplæringen for barn og </a:t>
            </a:r>
            <a:r>
              <a:rPr lang="nb-NO" sz="2000" i="1" dirty="0" smtClean="0"/>
              <a:t>unge</a:t>
            </a:r>
            <a:endParaRPr lang="nb-NO" sz="2000" i="1" dirty="0"/>
          </a:p>
        </p:txBody>
      </p:sp>
      <p:pic>
        <p:nvPicPr>
          <p:cNvPr id="4" name="Picture 3" descr="Facebook_LU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16" y="1600201"/>
            <a:ext cx="4101440" cy="38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Verdana" charset="0"/>
              </a:rPr>
              <a:t>Barn og digitale medier 2010</a:t>
            </a:r>
            <a:br>
              <a:rPr lang="nb-NO">
                <a:latin typeface="Verdana" charset="0"/>
              </a:rPr>
            </a:br>
            <a:r>
              <a:rPr lang="nb-NO" sz="1200">
                <a:latin typeface="Verdana" charset="0"/>
              </a:rPr>
              <a:t>Medietilsynet</a:t>
            </a:r>
            <a:endParaRPr lang="nb-NO">
              <a:latin typeface="Verdana" charset="0"/>
            </a:endParaRPr>
          </a:p>
        </p:txBody>
      </p:sp>
      <p:sp>
        <p:nvSpPr>
          <p:cNvPr id="33795" name="Plassholder for innhold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>
                <a:latin typeface="Verdana" charset="0"/>
              </a:rPr>
              <a:t>Nettsamfunn og chatting</a:t>
            </a:r>
          </a:p>
          <a:p>
            <a:pPr lvl="2"/>
            <a:r>
              <a:rPr lang="nb-NO" sz="2000">
                <a:latin typeface="Tahoma" charset="0"/>
              </a:rPr>
              <a:t>Å delta i nettsamfunn av ulike slag, samt å chatte er blitt populære kommunikasjonsmåter over internett. Spesielt mellom 13-16 år.</a:t>
            </a:r>
          </a:p>
          <a:p>
            <a:pPr lvl="2"/>
            <a:r>
              <a:rPr lang="nb-NO" sz="2000">
                <a:latin typeface="Tahoma" charset="0"/>
              </a:rPr>
              <a:t>De mest populære sidene er YoyTube, Facebook og Nettby.</a:t>
            </a:r>
          </a:p>
          <a:p>
            <a:pPr lvl="2"/>
            <a:r>
              <a:rPr lang="nb-NO" sz="2000">
                <a:latin typeface="Tahoma" charset="0"/>
              </a:rPr>
              <a:t>12 % av barna har i løpet av det siste året opplevd at noen som har sagt at de var barn eller ungdom på internett, senere har vist seg å være en voksen person i virkeligheten.</a:t>
            </a:r>
          </a:p>
          <a:p>
            <a:pPr lvl="2"/>
            <a:endParaRPr lang="nb-NO">
              <a:latin typeface="Tahoma" charset="0"/>
            </a:endParaRPr>
          </a:p>
          <a:p>
            <a:endParaRPr lang="nb-NO">
              <a:latin typeface="Verdana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</p:spTree>
    <p:extLst>
      <p:ext uri="{BB962C8B-B14F-4D97-AF65-F5344CB8AC3E}">
        <p14:creationId xmlns:p14="http://schemas.microsoft.com/office/powerpoint/2010/main" val="3392910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Verdana" charset="0"/>
              </a:rPr>
              <a:t>Mobilbruk*:</a:t>
            </a:r>
          </a:p>
        </p:txBody>
      </p:sp>
      <p:sp>
        <p:nvSpPr>
          <p:cNvPr id="378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90600" y="1671638"/>
            <a:ext cx="5165725" cy="3949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2000">
                <a:latin typeface="Verdana" charset="0"/>
              </a:rPr>
              <a:t>Norske barn er flinkere enn voksne. Over halvparten av 10- til 14-åringene lærer faktisk foreldrene sine hvordan de skal bruke mobilen. </a:t>
            </a:r>
          </a:p>
          <a:p>
            <a:pPr eaLnBrk="1" hangingPunct="1">
              <a:lnSpc>
                <a:spcPct val="80000"/>
              </a:lnSpc>
            </a:pPr>
            <a:endParaRPr lang="nb-NO" sz="20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2000">
                <a:latin typeface="Verdana" charset="0"/>
              </a:rPr>
              <a:t>Blant de funksjonene som barna kan bedre enn de voksne er kamerabruk, video, nedlasting av musikk, SMS/MMS, Internett og radio. I alt viser det seg at 21 prosent av norske barn er læremestere i mobilfaget. </a:t>
            </a:r>
          </a:p>
        </p:txBody>
      </p:sp>
      <p:pic>
        <p:nvPicPr>
          <p:cNvPr id="37893" name="Picture 7" descr="mobiljente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5336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2916238" y="6400800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200"/>
              <a:t>*Kilde: </a:t>
            </a:r>
            <a:r>
              <a:rPr lang="nb-NO" sz="1200">
                <a:hlinkClick r:id="rId4"/>
              </a:rPr>
              <a:t>http://www.mobilen.no</a:t>
            </a:r>
            <a:r>
              <a:rPr lang="nb-NO" sz="1200"/>
              <a:t> </a:t>
            </a: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86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Verdana" charset="0"/>
              </a:rPr>
              <a:t>Mobilbruk*:</a:t>
            </a:r>
          </a:p>
        </p:txBody>
      </p:sp>
      <p:sp>
        <p:nvSpPr>
          <p:cNvPr id="3891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5616575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Det er mye som har forandret seg de siste årene. I 2002 sa bare 11 prosent av foreldrene at det var greit å gi tiåringer en mobil, og i dag har hele 88 prosent sin egen mobiltelefon.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>
                <a:latin typeface="Verdana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Like oppsiktsvekkende er det kanskje at hele 71 prosent av barn i 9 års alderen har i dag mobil, mot 57 prosent i fjor.</a:t>
            </a:r>
          </a:p>
          <a:p>
            <a:pPr eaLnBrk="1" hangingPunct="1">
              <a:lnSpc>
                <a:spcPct val="80000"/>
              </a:lnSpc>
            </a:pPr>
            <a:endParaRPr lang="nb-NO" sz="16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sz="1600" b="1">
                <a:latin typeface="Verdana" charset="0"/>
              </a:rPr>
              <a:t>Jenter maser mest</a:t>
            </a:r>
            <a:r>
              <a:rPr lang="nb-NO" sz="1600">
                <a:latin typeface="Verdana" charset="0"/>
              </a:rPr>
              <a:t/>
            </a:r>
            <a:br>
              <a:rPr lang="nb-NO" sz="1600">
                <a:latin typeface="Verdana" charset="0"/>
              </a:rPr>
            </a:br>
            <a:r>
              <a:rPr lang="nb-NO" sz="1600">
                <a:latin typeface="Verdana" charset="0"/>
              </a:rPr>
              <a:t>Grunner til at barna fikk mobil:</a:t>
            </a:r>
            <a:br>
              <a:rPr lang="nb-NO" sz="1600">
                <a:latin typeface="Verdana" charset="0"/>
              </a:rPr>
            </a:br>
            <a:endParaRPr lang="nb-NO" sz="1600">
              <a:latin typeface="Verdan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nb-NO" sz="1400">
                <a:latin typeface="Verdana" charset="0"/>
              </a:rPr>
              <a:t>Det var et ønske fra foreldrene 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400">
                <a:latin typeface="Verdana" charset="0"/>
              </a:rPr>
              <a:t>Barnet maste (flere jenter fikk mobil enn </a:t>
            </a:r>
            <a:br>
              <a:rPr lang="nb-NO" sz="1400">
                <a:latin typeface="Verdana" charset="0"/>
              </a:rPr>
            </a:br>
            <a:r>
              <a:rPr lang="nb-NO" sz="1400">
                <a:latin typeface="Verdana" charset="0"/>
              </a:rPr>
              <a:t>gutter fordi de maste)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400">
                <a:latin typeface="Verdana" charset="0"/>
              </a:rPr>
              <a:t>De fleste vennene hadde mobiltelefon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400">
                <a:latin typeface="Verdana" charset="0"/>
              </a:rPr>
              <a:t>Eldre søsken hadde mobiltelefon </a:t>
            </a:r>
            <a:br>
              <a:rPr lang="nb-NO" sz="1400">
                <a:latin typeface="Verdana" charset="0"/>
              </a:rPr>
            </a:br>
            <a:r>
              <a:rPr lang="nb-NO" sz="1400">
                <a:latin typeface="Verdana" charset="0"/>
              </a:rPr>
              <a:t/>
            </a:r>
            <a:br>
              <a:rPr lang="nb-NO" sz="1400">
                <a:latin typeface="Verdana" charset="0"/>
              </a:rPr>
            </a:br>
            <a:r>
              <a:rPr lang="nb-NO" sz="1400">
                <a:latin typeface="Verdana" charset="0"/>
              </a:rPr>
              <a:t/>
            </a:r>
            <a:br>
              <a:rPr lang="nb-NO" sz="1400">
                <a:latin typeface="Verdana" charset="0"/>
              </a:rPr>
            </a:br>
            <a:endParaRPr lang="nb-NO" sz="1400">
              <a:latin typeface="Verdana" charset="0"/>
            </a:endParaRPr>
          </a:p>
        </p:txBody>
      </p:sp>
      <p:pic>
        <p:nvPicPr>
          <p:cNvPr id="38917" name="Picture 4" descr="mobiljente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133600"/>
            <a:ext cx="25336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2916238" y="6400800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1200"/>
              <a:t>*Kilde: </a:t>
            </a:r>
            <a:r>
              <a:rPr lang="nb-NO" sz="1200">
                <a:hlinkClick r:id="rId4"/>
              </a:rPr>
              <a:t>http://www.mobilen.no</a:t>
            </a:r>
            <a:r>
              <a:rPr lang="nb-NO" sz="1200"/>
              <a:t> </a:t>
            </a: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5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Verdana" charset="0"/>
              </a:rPr>
              <a:t>Mobilbruk*: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90600" y="1671638"/>
            <a:ext cx="4373563" cy="3949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Totalt 80% av utvalget 8-24 år brukte mobiltelefon i går (dagen før de svarte på undersøkelsen)</a:t>
            </a:r>
          </a:p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Mobiltelefoner brukes i størst grad til SMS og samtaler </a:t>
            </a:r>
          </a:p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83% sender SMS</a:t>
            </a:r>
          </a:p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72% snakker</a:t>
            </a:r>
          </a:p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18% tar bilder/ MMS</a:t>
            </a:r>
          </a:p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11% sender bilder/ MMS</a:t>
            </a:r>
          </a:p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Så å si alle med bildetelefon tar bilde minst 1 gang i uken</a:t>
            </a:r>
          </a:p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De som tar bilder sender eller mottar bilder minst 1 gang i uken</a:t>
            </a:r>
          </a:p>
          <a:p>
            <a:pPr eaLnBrk="1" hangingPunct="1">
              <a:lnSpc>
                <a:spcPct val="80000"/>
              </a:lnSpc>
            </a:pPr>
            <a:r>
              <a:rPr lang="nb-NO" sz="1600">
                <a:latin typeface="Verdana" charset="0"/>
              </a:rPr>
              <a:t>Bilder sendes i all hovedsak til venner og familie</a:t>
            </a:r>
            <a:r>
              <a:rPr lang="nb-NO" sz="1000">
                <a:latin typeface="Verdana" charset="0"/>
              </a:rPr>
              <a:t> </a:t>
            </a:r>
            <a:br>
              <a:rPr lang="nb-NO" sz="1000">
                <a:latin typeface="Verdana" charset="0"/>
              </a:rPr>
            </a:br>
            <a:endParaRPr lang="nb-NO" sz="1000">
              <a:latin typeface="Verdan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nb-NO" sz="900">
                <a:latin typeface="Verdana" charset="0"/>
              </a:rPr>
              <a:t>*Kilde: Medietilsynet 08 </a:t>
            </a:r>
            <a:br>
              <a:rPr lang="nb-NO" sz="900">
                <a:latin typeface="Verdana" charset="0"/>
              </a:rPr>
            </a:br>
            <a:r>
              <a:rPr lang="nb-NO" sz="900">
                <a:latin typeface="Verdana" charset="0"/>
              </a:rPr>
              <a:t/>
            </a:r>
            <a:br>
              <a:rPr lang="nb-NO" sz="900">
                <a:latin typeface="Verdana" charset="0"/>
              </a:rPr>
            </a:br>
            <a:endParaRPr lang="nb-NO" sz="900">
              <a:latin typeface="Verdana" charset="0"/>
            </a:endParaRPr>
          </a:p>
        </p:txBody>
      </p:sp>
      <p:pic>
        <p:nvPicPr>
          <p:cNvPr id="40965" name="Picture 4" descr="mobilba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590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92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SÅ?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nb-NO" dirty="0" err="1" smtClean="0"/>
              <a:t>arn</a:t>
            </a:r>
            <a:r>
              <a:rPr lang="nb-NO" dirty="0"/>
              <a:t> </a:t>
            </a:r>
            <a:r>
              <a:rPr lang="nb-NO" dirty="0" smtClean="0"/>
              <a:t>og unge benytter sin mediekunnskap til identitetskonstruksjon</a:t>
            </a:r>
            <a:endParaRPr lang="nb-NO" dirty="0"/>
          </a:p>
          <a:p>
            <a:r>
              <a:rPr lang="en-US" dirty="0" smtClean="0"/>
              <a:t>M</a:t>
            </a:r>
            <a:r>
              <a:rPr lang="nb-NO" dirty="0" err="1" smtClean="0"/>
              <a:t>edia</a:t>
            </a:r>
            <a:r>
              <a:rPr lang="nb-NO" dirty="0" smtClean="0"/>
              <a:t> </a:t>
            </a:r>
            <a:r>
              <a:rPr lang="nb-NO" dirty="0" err="1" smtClean="0"/>
              <a:t>literacy</a:t>
            </a:r>
            <a:r>
              <a:rPr lang="nb-NO" dirty="0" smtClean="0"/>
              <a:t>:</a:t>
            </a:r>
          </a:p>
          <a:p>
            <a:pPr lvl="2"/>
            <a:r>
              <a:rPr lang="en-US" dirty="0" smtClean="0"/>
              <a:t>   is </a:t>
            </a:r>
            <a:r>
              <a:rPr lang="en-US" dirty="0"/>
              <a:t>a repertoire of competences that enable people to analyze, evaluate, and create messages in a wide variety of media modes, genres, and </a:t>
            </a:r>
            <a:r>
              <a:rPr lang="en-US" dirty="0" smtClean="0"/>
              <a:t>forms</a:t>
            </a:r>
          </a:p>
          <a:p>
            <a:r>
              <a:rPr lang="en-US" dirty="0" smtClean="0"/>
              <a:t>MK handler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dannelse</a:t>
            </a:r>
            <a:endParaRPr lang="en-US" dirty="0" smtClean="0"/>
          </a:p>
          <a:p>
            <a:pPr lvl="2"/>
            <a:r>
              <a:rPr lang="en-US" dirty="0" err="1" smtClean="0"/>
              <a:t>H</a:t>
            </a:r>
            <a:r>
              <a:rPr lang="en-US" dirty="0" err="1" smtClean="0"/>
              <a:t>yperkompleksitet</a:t>
            </a:r>
            <a:endParaRPr lang="en-US" dirty="0" smtClean="0"/>
          </a:p>
          <a:p>
            <a:pPr lvl="2"/>
            <a:r>
              <a:rPr lang="en-US" dirty="0" err="1" smtClean="0"/>
              <a:t>H</a:t>
            </a:r>
            <a:r>
              <a:rPr lang="en-US" dirty="0" err="1" smtClean="0"/>
              <a:t>yperindividualisme</a:t>
            </a:r>
            <a:r>
              <a:rPr lang="en-US" dirty="0" smtClean="0"/>
              <a:t> versus </a:t>
            </a:r>
            <a:r>
              <a:rPr lang="en-US" dirty="0" err="1" smtClean="0"/>
              <a:t>nye</a:t>
            </a:r>
            <a:r>
              <a:rPr lang="en-US" dirty="0" smtClean="0"/>
              <a:t> </a:t>
            </a:r>
            <a:r>
              <a:rPr lang="en-US" dirty="0" err="1" smtClean="0"/>
              <a:t>kollektiver</a:t>
            </a:r>
            <a:endParaRPr lang="en-US" dirty="0" smtClean="0"/>
          </a:p>
          <a:p>
            <a:pPr lvl="2"/>
            <a:r>
              <a:rPr lang="en-US" dirty="0" err="1" smtClean="0"/>
              <a:t>K</a:t>
            </a:r>
            <a:r>
              <a:rPr lang="en-US" dirty="0" err="1" smtClean="0"/>
              <a:t>onsumidentitet</a:t>
            </a:r>
            <a:r>
              <a:rPr lang="en-US" dirty="0" smtClean="0"/>
              <a:t> versus </a:t>
            </a:r>
            <a:r>
              <a:rPr lang="en-US" dirty="0" err="1" smtClean="0"/>
              <a:t>nye</a:t>
            </a:r>
            <a:r>
              <a:rPr lang="en-US" dirty="0" smtClean="0"/>
              <a:t> </a:t>
            </a:r>
            <a:r>
              <a:rPr lang="en-US" dirty="0" err="1" smtClean="0"/>
              <a:t>fellesskap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Mediekompetanse og ny rammeplan for lærerutdanningen 2010 (utdrag).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450150" cy="3962400"/>
          </a:xfrm>
        </p:spPr>
        <p:txBody>
          <a:bodyPr/>
          <a:lstStyle/>
          <a:p>
            <a:pPr lvl="0"/>
            <a:r>
              <a:rPr lang="nb-NO" sz="1800" i="1" dirty="0" smtClean="0"/>
              <a:t>har </a:t>
            </a:r>
            <a:r>
              <a:rPr lang="nb-NO" sz="1800" i="1" dirty="0"/>
              <a:t>kunnskap om materialer og teknikker knyttet til håndlagde og digitale bilder, og hvordan barn og unge bruker ulike medier og virkemidler i bilder, tekst og lyd </a:t>
            </a:r>
          </a:p>
          <a:p>
            <a:pPr lvl="0"/>
            <a:r>
              <a:rPr lang="nb-NO" sz="1800" i="1" dirty="0" smtClean="0"/>
              <a:t>kan </a:t>
            </a:r>
            <a:r>
              <a:rPr lang="nb-NO" sz="1800" i="1" dirty="0"/>
              <a:t>bruke og vurdere digitale verktøy og kilder i opplæringen, og bidra til at elevene kan forholde seg aktivt og kritisk til digitale medier </a:t>
            </a:r>
            <a:endParaRPr lang="nb-NO" sz="1800" i="1" dirty="0" smtClean="0"/>
          </a:p>
          <a:p>
            <a:r>
              <a:rPr lang="nn-NO" sz="1800" i="1" dirty="0"/>
              <a:t>kan ta i bruk ulike digitale verktøy i norskopplæringa, skape og vurdere digitale, samansette tekstar</a:t>
            </a:r>
          </a:p>
          <a:p>
            <a:pPr lvl="0"/>
            <a:endParaRPr lang="nb-NO" sz="2000" dirty="0"/>
          </a:p>
        </p:txBody>
      </p:sp>
      <p:pic>
        <p:nvPicPr>
          <p:cNvPr id="4" name="Picture 3" descr="stian_map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04" y="1497588"/>
            <a:ext cx="3984541" cy="48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Grunnleggende ferdigheter: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8001000" cy="3962400"/>
          </a:xfrm>
        </p:spPr>
        <p:txBody>
          <a:bodyPr/>
          <a:lstStyle/>
          <a:p>
            <a:pPr marL="0" indent="0">
              <a:buNone/>
            </a:pPr>
            <a:endParaRPr lang="nb-NO" sz="2000" i="1" dirty="0" smtClean="0"/>
          </a:p>
          <a:p>
            <a:r>
              <a:rPr lang="nb-NO" sz="2000" b="1" i="1" dirty="0" smtClean="0"/>
              <a:t>Grunnleggende </a:t>
            </a:r>
            <a:r>
              <a:rPr lang="nb-NO" sz="2000" b="1" i="1" dirty="0"/>
              <a:t>ferdigheter: </a:t>
            </a:r>
            <a:r>
              <a:rPr lang="nb-NO" sz="2000" dirty="0"/>
              <a:t>De grunnleggende ferdighetene – å kunne uttrykke seg muntlig og skriftlig, å kunne lese og regne </a:t>
            </a:r>
            <a:r>
              <a:rPr lang="nb-NO" sz="2000" u="sng" dirty="0"/>
              <a:t>og å kunne bruke digitale verktøy</a:t>
            </a:r>
            <a:r>
              <a:rPr lang="nb-NO" sz="2000" dirty="0"/>
              <a:t> – er både en forutsetning for utvikling av fagkunnskap og en del av fagkompetansen i alle fag. </a:t>
            </a:r>
            <a:endParaRPr lang="nb-NO" sz="2000" dirty="0" smtClean="0"/>
          </a:p>
          <a:p>
            <a:r>
              <a:rPr lang="nb-NO" sz="2000" dirty="0" smtClean="0"/>
              <a:t>Hvert </a:t>
            </a:r>
            <a:r>
              <a:rPr lang="nb-NO" sz="2000" dirty="0"/>
              <a:t>enkelt fag har ansvar for at studentene får kunnskap om hvordan de kan jobbe med elevenes utvikling av de grunn­leggende ferdighetene i faget. </a:t>
            </a:r>
            <a:endParaRPr lang="nb-NO" sz="2000" dirty="0" smtClean="0"/>
          </a:p>
          <a:p>
            <a:r>
              <a:rPr lang="nb-NO" sz="2000" dirty="0" smtClean="0"/>
              <a:t>Pedagogikk </a:t>
            </a:r>
            <a:r>
              <a:rPr lang="nb-NO" sz="2000" dirty="0"/>
              <a:t>og elevkunnskap skal legge til rette for at studentene tilegner seg en teoretisk overbygning om grunnleggende ferdigheter, som forutsetning for arbeidet med disse i ulike fag</a:t>
            </a:r>
            <a:r>
              <a:rPr lang="nb-NO" sz="2000" dirty="0" smtClean="0"/>
              <a:t>.</a:t>
            </a:r>
          </a:p>
          <a:p>
            <a:pPr lvl="0"/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pPr lvl="0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01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Verdana" pitchFamily="34" charset="0"/>
                <a:ea typeface="ＭＳ Ｐゴシック"/>
                <a:cs typeface="ＭＳ Ｐゴシック"/>
              </a:rPr>
              <a:t>U</a:t>
            </a:r>
            <a:r>
              <a:rPr lang="nb-NO" dirty="0" smtClean="0">
                <a:latin typeface="Verdana" pitchFamily="34" charset="0"/>
                <a:ea typeface="ＭＳ Ｐゴシック"/>
                <a:cs typeface="ＭＳ Ｐゴシック"/>
              </a:rPr>
              <a:t>ngdom: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 bwMode="auto">
          <a:xfrm>
            <a:off x="990600" y="1671638"/>
            <a:ext cx="4157663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nb-NO" sz="2400" dirty="0" smtClean="0">
                <a:latin typeface="Verdana" pitchFamily="34" charset="0"/>
                <a:ea typeface="ＭＳ Ｐゴシック"/>
                <a:cs typeface="ＭＳ Ｐゴシック"/>
              </a:rPr>
              <a:t>Sterk påvirkning fra tenåringskulturen</a:t>
            </a:r>
          </a:p>
          <a:p>
            <a:pPr>
              <a:lnSpc>
                <a:spcPct val="80000"/>
              </a:lnSpc>
            </a:pPr>
            <a:endParaRPr lang="nb-NO" sz="2400" dirty="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nb-NO" sz="2400" dirty="0" smtClean="0">
                <a:latin typeface="Verdana" pitchFamily="34" charset="0"/>
                <a:ea typeface="ＭＳ Ｐゴシック"/>
                <a:cs typeface="ＭＳ Ｐゴシック"/>
              </a:rPr>
              <a:t>Sterk påvirkning fra venner</a:t>
            </a:r>
          </a:p>
          <a:p>
            <a:pPr>
              <a:lnSpc>
                <a:spcPct val="80000"/>
              </a:lnSpc>
            </a:pPr>
            <a:endParaRPr lang="nb-NO" sz="2400" dirty="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nb-NO" sz="2400" dirty="0" smtClean="0">
                <a:latin typeface="Verdana" pitchFamily="34" charset="0"/>
                <a:ea typeface="ＭＳ Ｐゴシック"/>
                <a:cs typeface="ＭＳ Ｐゴシック"/>
              </a:rPr>
              <a:t>Sterk påvirkning fra media</a:t>
            </a:r>
          </a:p>
          <a:p>
            <a:pPr>
              <a:lnSpc>
                <a:spcPct val="80000"/>
              </a:lnSpc>
            </a:pPr>
            <a:endParaRPr lang="nb-NO" sz="2400" dirty="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nb-NO" sz="2400" dirty="0" smtClean="0">
                <a:latin typeface="Verdana" pitchFamily="34" charset="0"/>
                <a:ea typeface="ＭＳ Ｐゴシック"/>
                <a:cs typeface="ＭＳ Ｐゴシック"/>
              </a:rPr>
              <a:t>Sterk påvirkning fra mote </a:t>
            </a:r>
          </a:p>
          <a:p>
            <a:pPr>
              <a:lnSpc>
                <a:spcPct val="80000"/>
              </a:lnSpc>
            </a:pPr>
            <a:endParaRPr lang="nb-NO" sz="2400" dirty="0" smtClean="0"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9939" name="Picture 4" descr="mot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00213"/>
            <a:ext cx="136842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nikegut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700213"/>
            <a:ext cx="190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topmodell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429000"/>
            <a:ext cx="3810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Ungdom og identitet</a:t>
            </a:r>
          </a:p>
        </p:txBody>
      </p:sp>
      <p:sp>
        <p:nvSpPr>
          <p:cNvPr id="389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 bwMode="auto">
          <a:xfrm>
            <a:off x="990600" y="1671638"/>
            <a:ext cx="4733925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/>
            <a:endParaRPr lang="nb-NO" sz="280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nb-NO" sz="2400" smtClean="0">
                <a:latin typeface="Verdana" pitchFamily="34" charset="0"/>
                <a:ea typeface="ＭＳ Ｐゴシック"/>
              </a:rPr>
              <a:t>Jeg vil være meg selv</a:t>
            </a:r>
          </a:p>
          <a:p>
            <a:pPr marL="1371600" lvl="2" indent="-457200"/>
            <a:r>
              <a:rPr lang="nb-NO" sz="2000" smtClean="0">
                <a:latin typeface="Tahoma" pitchFamily="34" charset="0"/>
                <a:ea typeface="ＭＳ Ｐゴシック"/>
              </a:rPr>
              <a:t>Finne min egen stil</a:t>
            </a:r>
          </a:p>
          <a:p>
            <a:pPr marL="1371600" lvl="2" indent="-457200"/>
            <a:endParaRPr lang="nb-NO" sz="2000" smtClean="0">
              <a:latin typeface="Tahoma" pitchFamily="34" charset="0"/>
              <a:ea typeface="ＭＳ Ｐゴシック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nb-NO" sz="2400" smtClean="0">
                <a:latin typeface="Verdana" pitchFamily="34" charset="0"/>
                <a:ea typeface="ＭＳ Ｐゴシック"/>
              </a:rPr>
              <a:t>Jeg vil være et kult, medlem av gjengen</a:t>
            </a:r>
          </a:p>
          <a:p>
            <a:pPr marL="1371600" lvl="2" indent="-457200"/>
            <a:r>
              <a:rPr lang="nb-NO" sz="2000" smtClean="0">
                <a:latin typeface="Tahoma" pitchFamily="34" charset="0"/>
                <a:ea typeface="ＭＳ Ｐゴシック"/>
              </a:rPr>
              <a:t>Jeg vil være som de andre i gjengen</a:t>
            </a:r>
          </a:p>
        </p:txBody>
      </p:sp>
      <p:pic>
        <p:nvPicPr>
          <p:cNvPr id="38915" name="Picture 4" descr="le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76517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084888" y="3141663"/>
            <a:ext cx="284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b="1">
                <a:latin typeface="Calibri" pitchFamily="34" charset="0"/>
              </a:rPr>
              <a:t>Hvem skal jeg bli?</a:t>
            </a:r>
          </a:p>
        </p:txBody>
      </p:sp>
      <p:pic>
        <p:nvPicPr>
          <p:cNvPr id="38917" name="Picture 6" descr="jentegjen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644900"/>
            <a:ext cx="190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062038" y="730250"/>
            <a:ext cx="7305675" cy="1143000"/>
          </a:xfrm>
        </p:spPr>
        <p:txBody>
          <a:bodyPr/>
          <a:lstStyle/>
          <a:p>
            <a:pPr>
              <a:defRPr/>
            </a:pPr>
            <a:r>
              <a:rPr lang="nb-NO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Media / populærkulturen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cs typeface="+mj-cs"/>
            </a:endParaRPr>
          </a:p>
        </p:txBody>
      </p:sp>
      <p:sp>
        <p:nvSpPr>
          <p:cNvPr id="40962" name="Plassholder for innhold 2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 bwMode="auto">
          <a:xfrm>
            <a:off x="434975" y="2143125"/>
            <a:ext cx="5080000" cy="3478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 sz="2400" smtClean="0">
                <a:solidFill>
                  <a:srgbClr val="7F7F7F"/>
                </a:solidFill>
                <a:latin typeface="Verdana" pitchFamily="34" charset="0"/>
                <a:ea typeface="ＭＳ Ｐゴシック"/>
                <a:cs typeface="ＭＳ Ｐゴシック"/>
              </a:rPr>
              <a:t>Media og populærkultur blir det nye skattekammer for postmoderne identitetskonstruksjon</a:t>
            </a:r>
            <a:endParaRPr lang="en-US" sz="2400" smtClean="0">
              <a:solidFill>
                <a:srgbClr val="7F7F7F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0963" name="Bilde 4" descr="skatten5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929063"/>
            <a:ext cx="19256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Bilde 5" descr="janthoma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2281238"/>
            <a:ext cx="2071687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63638" y="274638"/>
            <a:ext cx="6619875" cy="1143000"/>
          </a:xfrm>
        </p:spPr>
        <p:txBody>
          <a:bodyPr/>
          <a:lstStyle/>
          <a:p>
            <a:r>
              <a:rPr lang="nb-NO" smtClean="0">
                <a:latin typeface="Verdana" pitchFamily="34" charset="0"/>
                <a:ea typeface="ＭＳ Ｐゴシック"/>
                <a:cs typeface="ＭＳ Ｐゴシック"/>
              </a:rPr>
              <a:t>Identitet, mote og livsstil:</a:t>
            </a:r>
          </a:p>
        </p:txBody>
      </p:sp>
      <p:sp>
        <p:nvSpPr>
          <p:cNvPr id="430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 bwMode="auto">
          <a:xfrm>
            <a:off x="990600" y="1671638"/>
            <a:ext cx="5237163" cy="3949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nb-NO" sz="2400" smtClean="0">
                <a:latin typeface="Verdana" pitchFamily="34" charset="0"/>
                <a:ea typeface="ＭＳ Ｐゴシック"/>
                <a:cs typeface="ＭＳ Ｐゴシック"/>
              </a:rPr>
              <a:t>Det som kjennetegner vår tid er at forbrukerkulturen står mye sterkere enn tidligere</a:t>
            </a:r>
          </a:p>
          <a:p>
            <a:pPr>
              <a:lnSpc>
                <a:spcPct val="80000"/>
              </a:lnSpc>
            </a:pPr>
            <a:endParaRPr lang="nb-NO" sz="240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nb-NO" sz="2400" smtClean="0">
                <a:latin typeface="Verdana" pitchFamily="34" charset="0"/>
                <a:ea typeface="ＭＳ Ｐゴシック"/>
                <a:cs typeface="ＭＳ Ｐゴシック"/>
              </a:rPr>
              <a:t>I dag må du ha mye for å være sosialt med. </a:t>
            </a:r>
          </a:p>
          <a:p>
            <a:pPr>
              <a:lnSpc>
                <a:spcPct val="80000"/>
              </a:lnSpc>
            </a:pPr>
            <a:endParaRPr lang="nb-NO" sz="2400" smtClean="0">
              <a:latin typeface="Verdana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r>
              <a:rPr lang="nb-NO" sz="2400" smtClean="0">
                <a:latin typeface="Verdana" pitchFamily="34" charset="0"/>
                <a:ea typeface="ＭＳ Ｐゴシック"/>
                <a:cs typeface="ＭＳ Ｐゴシック"/>
              </a:rPr>
              <a:t>Og være som alle andre og dermed høre til, handler i dag om kjøp av ting som er moderne (Livsstil).</a:t>
            </a:r>
          </a:p>
        </p:txBody>
      </p:sp>
      <p:pic>
        <p:nvPicPr>
          <p:cNvPr id="43011" name="Picture 4" descr="mot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844675"/>
            <a:ext cx="288131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5643563" y="3357563"/>
            <a:ext cx="3324225" cy="552450"/>
          </a:xfrm>
        </p:spPr>
        <p:txBody>
          <a:bodyPr/>
          <a:lstStyle/>
          <a:p>
            <a:pPr algn="ctr"/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sz="2800" dirty="0">
                <a:latin typeface="Verdana" charset="0"/>
              </a:rPr>
              <a:t>Barn/</a:t>
            </a:r>
            <a:r>
              <a:rPr lang="en-US" sz="2800" dirty="0" err="1">
                <a:latin typeface="Verdana" charset="0"/>
              </a:rPr>
              <a:t>unge</a:t>
            </a:r>
            <a:r>
              <a:rPr lang="en-US" sz="2800" dirty="0">
                <a:latin typeface="Verdana" charset="0"/>
              </a:rPr>
              <a:t> </a:t>
            </a:r>
            <a:br>
              <a:rPr lang="en-US" sz="2800" dirty="0">
                <a:latin typeface="Verdana" charset="0"/>
              </a:rPr>
            </a:br>
            <a:r>
              <a:rPr lang="en-US" sz="2800" dirty="0">
                <a:latin typeface="Verdana" charset="0"/>
              </a:rPr>
              <a:t>i </a:t>
            </a:r>
            <a:r>
              <a:rPr lang="en-US" sz="2800" dirty="0" err="1">
                <a:latin typeface="Verdana" charset="0"/>
              </a:rPr>
              <a:t>det</a:t>
            </a:r>
            <a:r>
              <a:rPr lang="en-US" sz="2800" dirty="0">
                <a:latin typeface="Verdana" charset="0"/>
              </a:rPr>
              <a:t> </a:t>
            </a:r>
            <a:br>
              <a:rPr lang="en-US" sz="2800" dirty="0">
                <a:latin typeface="Verdana" charset="0"/>
              </a:rPr>
            </a:br>
            <a:r>
              <a:rPr lang="en-US" sz="2800" dirty="0" err="1">
                <a:latin typeface="Verdana" charset="0"/>
              </a:rPr>
              <a:t>offentlige</a:t>
            </a:r>
            <a:r>
              <a:rPr lang="en-US" sz="2800" dirty="0">
                <a:latin typeface="Verdana" charset="0"/>
              </a:rPr>
              <a:t> rom</a:t>
            </a:r>
            <a:br>
              <a:rPr lang="en-US" sz="2800" dirty="0">
                <a:latin typeface="Verdana" charset="0"/>
              </a:rPr>
            </a:br>
            <a:r>
              <a:rPr lang="en-US" sz="2800" dirty="0">
                <a:latin typeface="Verdana" charset="0"/>
              </a:rPr>
              <a:t>i </a:t>
            </a:r>
            <a:r>
              <a:rPr lang="en-US" sz="2800" dirty="0" smtClean="0">
                <a:latin typeface="Verdana" charset="0"/>
              </a:rPr>
              <a:t>2011?</a:t>
            </a:r>
            <a:endParaRPr lang="en-US" sz="2800" dirty="0">
              <a:latin typeface="Verdana" charset="0"/>
            </a:endParaRPr>
          </a:p>
        </p:txBody>
      </p:sp>
      <p:pic>
        <p:nvPicPr>
          <p:cNvPr id="4099" name="Plassholder for innhold 3" descr="deiligst.n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34038" cy="685800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1000">
                <a:solidFill>
                  <a:srgbClr val="656161"/>
                </a:solidFill>
                <a:latin typeface="Verdana" charset="0"/>
              </a:rPr>
              <a:t>mattias © øhra </a:t>
            </a:r>
          </a:p>
        </p:txBody>
      </p:sp>
    </p:spTree>
    <p:extLst>
      <p:ext uri="{BB962C8B-B14F-4D97-AF65-F5344CB8AC3E}">
        <p14:creationId xmlns:p14="http://schemas.microsoft.com/office/powerpoint/2010/main" val="118011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-mal-norsk-1">
  <a:themeElements>
    <a:clrScheme name="HiVe">
      <a:dk1>
        <a:sysClr val="windowText" lastClr="000000"/>
      </a:dk1>
      <a:lt1>
        <a:sysClr val="window" lastClr="FFFFFF"/>
      </a:lt1>
      <a:dk2>
        <a:srgbClr val="405161"/>
      </a:dk2>
      <a:lt2>
        <a:srgbClr val="C3C8D0"/>
      </a:lt2>
      <a:accent1>
        <a:srgbClr val="D70020"/>
      </a:accent1>
      <a:accent2>
        <a:srgbClr val="405161"/>
      </a:accent2>
      <a:accent3>
        <a:srgbClr val="C3C8D0"/>
      </a:accent3>
      <a:accent4>
        <a:srgbClr val="D70020"/>
      </a:accent4>
      <a:accent5>
        <a:srgbClr val="405161"/>
      </a:accent5>
      <a:accent6>
        <a:srgbClr val="C3C8D0"/>
      </a:accent6>
      <a:hlink>
        <a:srgbClr val="D70020"/>
      </a:hlink>
      <a:folHlink>
        <a:srgbClr val="4051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1265</Words>
  <Application>Microsoft Macintosh PowerPoint</Application>
  <PresentationFormat>On-screen Show (4:3)</PresentationFormat>
  <Paragraphs>166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pp-mal-norsk-1</vt:lpstr>
      <vt:lpstr>Fremtiden kommer plutselig! Barns og unges mediehverdag</vt:lpstr>
      <vt:lpstr>Mediekompetanse og ny rammeplan for lærerutdanningen 2010 (utdrag).</vt:lpstr>
      <vt:lpstr>Mediekompetanse og ny rammeplan for lærerutdanningen 2010 (utdrag).</vt:lpstr>
      <vt:lpstr>Grunnleggende ferdigheter:</vt:lpstr>
      <vt:lpstr>Ungdom:</vt:lpstr>
      <vt:lpstr>Ungdom og identitet</vt:lpstr>
      <vt:lpstr>Media / populærkulturen</vt:lpstr>
      <vt:lpstr>Identitet, mote og livsstil:</vt:lpstr>
      <vt:lpstr>   Barn/unge  i det  offentlige rom i 2011?</vt:lpstr>
      <vt:lpstr>Kulturell frisetting</vt:lpstr>
      <vt:lpstr>Dannelse?</vt:lpstr>
      <vt:lpstr>Førstereisgutt,  15 år gammel.  CA 1910</vt:lpstr>
      <vt:lpstr>I dag</vt:lpstr>
      <vt:lpstr>Mediekonvergens</vt:lpstr>
      <vt:lpstr>Kulturell frisetting</vt:lpstr>
      <vt:lpstr>Livsstil </vt:lpstr>
      <vt:lpstr>Offentlig versus det private</vt:lpstr>
      <vt:lpstr>Hvordan blir jeg vellykket?</vt:lpstr>
      <vt:lpstr>Barn og digitale medier 2010 Medietilsynet</vt:lpstr>
      <vt:lpstr>Barn og digitale medier 2010 Medietilsynet</vt:lpstr>
      <vt:lpstr>Mobilbruk*:</vt:lpstr>
      <vt:lpstr>Mobilbruk*:</vt:lpstr>
      <vt:lpstr>Mobilbruk*:</vt:lpstr>
      <vt:lpstr>HVA SÅ?</vt:lpstr>
    </vt:vector>
  </TitlesOfParts>
  <Company>Høgskolen i Vestfold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Hvordan lykkes med å bli seg selv i 2010? </dc:title>
  <dc:creator>Mattias Øhra</dc:creator>
  <cp:lastModifiedBy>Mattias Øhra</cp:lastModifiedBy>
  <cp:revision>50</cp:revision>
  <cp:lastPrinted>2010-10-25T07:00:02Z</cp:lastPrinted>
  <dcterms:created xsi:type="dcterms:W3CDTF">2010-10-15T11:45:11Z</dcterms:created>
  <dcterms:modified xsi:type="dcterms:W3CDTF">2011-02-02T11:32:35Z</dcterms:modified>
</cp:coreProperties>
</file>