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7"/>
  </p:notesMasterIdLst>
  <p:handoutMasterIdLst>
    <p:handoutMasterId r:id="rId18"/>
  </p:handoutMasterIdLst>
  <p:sldIdLst>
    <p:sldId id="316" r:id="rId2"/>
    <p:sldId id="342" r:id="rId3"/>
    <p:sldId id="343" r:id="rId4"/>
    <p:sldId id="344" r:id="rId5"/>
    <p:sldId id="345" r:id="rId6"/>
    <p:sldId id="338" r:id="rId7"/>
    <p:sldId id="339" r:id="rId8"/>
    <p:sldId id="340" r:id="rId9"/>
    <p:sldId id="341" r:id="rId10"/>
    <p:sldId id="324" r:id="rId11"/>
    <p:sldId id="326" r:id="rId12"/>
    <p:sldId id="328" r:id="rId13"/>
    <p:sldId id="329" r:id="rId14"/>
    <p:sldId id="334" r:id="rId15"/>
    <p:sldId id="336"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18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CF3A58-3234-FA43-871B-96B65BD8D8A5}" type="datetimeFigureOut">
              <a:rPr lang="en-US" smtClean="0"/>
              <a:t>09.02.11</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60CB8B-70F0-A74C-A43B-7523DB3C9F50}" type="slidenum">
              <a:rPr lang="nb-NO" smtClean="0"/>
              <a:t>‹#›</a:t>
            </a:fld>
            <a:endParaRPr lang="nb-NO"/>
          </a:p>
        </p:txBody>
      </p:sp>
    </p:spTree>
    <p:extLst>
      <p:ext uri="{BB962C8B-B14F-4D97-AF65-F5344CB8AC3E}">
        <p14:creationId xmlns:p14="http://schemas.microsoft.com/office/powerpoint/2010/main" val="3981372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305F686-B818-499F-9741-99A810BE5291}" type="datetimeFigureOut">
              <a:rPr lang="en-US"/>
              <a:pPr>
                <a:defRPr/>
              </a:pPr>
              <a:t>09.02.11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07D5B50-F65F-4E93-B846-B592266EB960}" type="slidenum">
              <a:rPr lang="en-US"/>
              <a:pPr>
                <a:defRPr/>
              </a:pPr>
              <a:t>‹#›</a:t>
            </a:fld>
            <a:endParaRPr lang="en-US"/>
          </a:p>
        </p:txBody>
      </p:sp>
    </p:spTree>
    <p:extLst>
      <p:ext uri="{BB962C8B-B14F-4D97-AF65-F5344CB8AC3E}">
        <p14:creationId xmlns:p14="http://schemas.microsoft.com/office/powerpoint/2010/main" val="190761672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ssholder for lysbilde 1"/>
          <p:cNvSpPr>
            <a:spLocks noGrp="1" noRot="1" noChangeAspect="1" noTextEdit="1"/>
          </p:cNvSpPr>
          <p:nvPr>
            <p:ph type="sldImg"/>
          </p:nvPr>
        </p:nvSpPr>
        <p:spPr>
          <a:ln/>
        </p:spPr>
      </p:sp>
      <p:sp>
        <p:nvSpPr>
          <p:cNvPr id="1280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1280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B65F41B-52AD-6340-AE75-351C94652CA3}" type="slidenum">
              <a:rPr lang="nb-NO" sz="1200">
                <a:latin typeface="Times New Roman" charset="0"/>
              </a:rPr>
              <a:pPr eaLnBrk="1" hangingPunct="1"/>
              <a:t>1</a:t>
            </a:fld>
            <a:endParaRPr lang="nb-NO" sz="12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0357AF2-4FD9-E847-86A6-F268CFFA23E1}" type="slidenum">
              <a:rPr lang="nb-NO" sz="1200">
                <a:latin typeface="Times New Roman" charset="0"/>
              </a:rPr>
              <a:pPr eaLnBrk="1" hangingPunct="1"/>
              <a:t>14</a:t>
            </a:fld>
            <a:endParaRPr lang="nb-NO" sz="120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E8DDD4B-10C0-954A-9203-02F6A1B0FE9B}" type="slidenum">
              <a:rPr lang="nb-NO" sz="1200">
                <a:latin typeface="Times New Roman" charset="0"/>
              </a:rPr>
              <a:pPr eaLnBrk="1" hangingPunct="1"/>
              <a:t>15</a:t>
            </a:fld>
            <a:endParaRPr lang="nb-NO" sz="120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FB2A1D9-24AB-544C-84C5-E46C97C891D2}" type="slidenum">
              <a:rPr lang="nb-NO" sz="1200">
                <a:latin typeface="Times New Roman" charset="0"/>
              </a:rPr>
              <a:pPr eaLnBrk="1" hangingPunct="1"/>
              <a:t>6</a:t>
            </a:fld>
            <a:endParaRPr lang="nb-NO" sz="120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BD17035-036D-C641-B96C-BF2CA1E377EE}" type="slidenum">
              <a:rPr lang="en-US" sz="1200">
                <a:latin typeface="Times New Roman" charset="0"/>
              </a:rPr>
              <a:pPr eaLnBrk="1" hangingPunct="1"/>
              <a:t>7</a:t>
            </a:fld>
            <a:endParaRPr lang="en-US" sz="120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1073885-9562-344E-AE6D-A436BB5C70C7}" type="slidenum">
              <a:rPr lang="nb-NO" sz="1200">
                <a:latin typeface="Times New Roman" charset="0"/>
              </a:rPr>
              <a:pPr eaLnBrk="1" hangingPunct="1"/>
              <a:t>8</a:t>
            </a:fld>
            <a:endParaRPr lang="nb-NO" sz="1200">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BB0C28C-925A-D646-8493-B755BC3E9A7B}" type="slidenum">
              <a:rPr lang="nb-NO" sz="1200">
                <a:latin typeface="Times New Roman" charset="0"/>
              </a:rPr>
              <a:pPr eaLnBrk="1" hangingPunct="1"/>
              <a:t>9</a:t>
            </a:fld>
            <a:endParaRPr lang="nb-NO" sz="120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80F6723-538F-564C-9119-D3A0BA0A4C9F}" type="slidenum">
              <a:rPr lang="nb-NO" sz="1200">
                <a:latin typeface="Times New Roman" charset="0"/>
              </a:rPr>
              <a:pPr eaLnBrk="1" hangingPunct="1"/>
              <a:t>10</a:t>
            </a:fld>
            <a:endParaRPr lang="nb-NO" sz="1200">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B96B960-C990-9042-9400-A66DE0A445D4}" type="slidenum">
              <a:rPr lang="nb-NO" sz="1200">
                <a:latin typeface="Times New Roman" charset="0"/>
              </a:rPr>
              <a:pPr eaLnBrk="1" hangingPunct="1"/>
              <a:t>11</a:t>
            </a:fld>
            <a:endParaRPr lang="nb-NO" sz="120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9DCA73A-AF14-E046-884E-F3611612C32D}" type="slidenum">
              <a:rPr lang="nb-NO" sz="1200">
                <a:latin typeface="Times New Roman" charset="0"/>
              </a:rPr>
              <a:pPr eaLnBrk="1" hangingPunct="1"/>
              <a:t>12</a:t>
            </a:fld>
            <a:endParaRPr lang="nb-NO" sz="1200">
              <a:latin typeface="Times New Roman"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6A77929-7832-A347-B374-62A127C7F0DD}" type="slidenum">
              <a:rPr lang="nb-NO" sz="1200">
                <a:latin typeface="Times New Roman" charset="0"/>
              </a:rPr>
              <a:pPr eaLnBrk="1" hangingPunct="1"/>
              <a:t>13</a:t>
            </a:fld>
            <a:endParaRPr lang="nb-NO" sz="120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a:prstGeom prst="rect">
            <a:avLst/>
          </a:prstGeom>
        </p:spPr>
        <p:txBody>
          <a:bodyPr/>
          <a:lstStyle/>
          <a:p>
            <a:r>
              <a:rPr lang="nb-NO" smtClean="0"/>
              <a:t>Click to edit Master title style</a:t>
            </a:r>
            <a:endParaRPr lang="nb-NO"/>
          </a:p>
        </p:txBody>
      </p:sp>
      <p:sp>
        <p:nvSpPr>
          <p:cNvPr id="3" name="Subtitle 2"/>
          <p:cNvSpPr>
            <a:spLocks noGrp="1"/>
          </p:cNvSpPr>
          <p:nvPr>
            <p:ph type="subTitle" idx="1"/>
          </p:nvPr>
        </p:nvSpPr>
        <p:spPr>
          <a:xfrm>
            <a:off x="685800" y="1219200"/>
            <a:ext cx="7772400" cy="990600"/>
          </a:xfrm>
          <a:prstGeom prst="rect">
            <a:avLst/>
          </a:prstGeom>
        </p:spPr>
        <p:txBody>
          <a:bodyPr/>
          <a:lstStyle>
            <a:lvl1pPr marL="0" indent="0" algn="l">
              <a:buNone/>
              <a:defRPr sz="2400">
                <a:solidFill>
                  <a:schemeClr val="tx1">
                    <a:tint val="75000"/>
                  </a:schemeClr>
                </a:solidFill>
                <a:latin typeface="Arail"/>
                <a:cs typeface="Ara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pPr>
              <a:defRPr/>
            </a:pPr>
            <a:fld id="{F84E26FC-9E5F-4711-8EF6-499DCC91215D}" type="datetimeFigureOut">
              <a:rPr lang="en-US"/>
              <a:pPr>
                <a:defRPr/>
              </a:pPr>
              <a:t>09.02.11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45084C-8EB8-4489-817B-1F9D39E1BD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71B57844-E83A-446F-8633-27BFD039816E}" type="datetimeFigureOut">
              <a:rPr lang="en-US"/>
              <a:pPr>
                <a:defRPr/>
              </a:pPr>
              <a:t>09.02.11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FF6E5-97BE-4C0F-878A-41AB4CA951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D1AFD4D8-2847-4173-8C96-F968F13E59EC}" type="datetimeFigureOut">
              <a:rPr lang="en-US"/>
              <a:pPr>
                <a:defRPr/>
              </a:pPr>
              <a:t>09.02.11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B784E-25D1-4B83-9677-F5EFFA729A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990600" y="304800"/>
            <a:ext cx="76200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990600" y="1671638"/>
            <a:ext cx="3744913" cy="39497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87913" y="1671638"/>
            <a:ext cx="3746500" cy="39497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6969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685800" y="1600201"/>
            <a:ext cx="8001000" cy="3962400"/>
          </a:xfrm>
          <a:prstGeom prst="rect">
            <a:avLst/>
          </a:prstGeom>
        </p:spPr>
        <p:txBody>
          <a:bodyPr/>
          <a:lstStyle>
            <a:lvl3pPr>
              <a:buNone/>
              <a:defRPr/>
            </a:lvl3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99B8DEA6-72DD-47B9-AC70-D77119D6296B}" type="datetimeFigureOut">
              <a:rPr lang="en-US"/>
              <a:pPr>
                <a:defRPr/>
              </a:pPr>
              <a:t>09.02.11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A728-7EBE-4727-83A1-5F3B27741F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256D80-E0E0-43D0-9E5A-33508434718A}" type="datetimeFigureOut">
              <a:rPr lang="en-US"/>
              <a:pPr>
                <a:defRPr/>
              </a:pPr>
              <a:t>09.02.11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EDD49-F977-4493-9BAB-EA98E05916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39624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fld id="{992F521C-DFDA-4758-AE28-F170E93DEFC2}" type="datetimeFigureOut">
              <a:rPr lang="en-US"/>
              <a:pPr>
                <a:defRPr/>
              </a:pPr>
              <a:t>09.02.11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81831-EB59-4826-AEBD-0937211345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fld id="{E6A0198C-B8E4-41CF-96C5-F9F632DBF8D7}" type="datetimeFigureOut">
              <a:rPr lang="en-US"/>
              <a:pPr>
                <a:defRPr/>
              </a:pPr>
              <a:t>09.02.11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2B2D4E-47C6-42C2-B5AD-8847B5E4D4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fld id="{0118F359-4C86-4B7E-8FCD-63A52413B838}" type="datetimeFigureOut">
              <a:rPr lang="en-US"/>
              <a:pPr>
                <a:defRPr/>
              </a:pPr>
              <a:t>09.02.11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EC77C0-4A26-4C16-A7F3-079FDABA3F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B21DDF-6746-4FE8-A1C1-33FAFBDB09E1}" type="datetimeFigureOut">
              <a:rPr lang="en-US"/>
              <a:pPr>
                <a:defRPr/>
              </a:pPr>
              <a:t>09.02.11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631945-C754-4ED7-A2BA-D036EC886D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365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49AF53-11E5-4A28-B6D0-96DDBEA27422}" type="datetimeFigureOut">
              <a:rPr lang="en-US"/>
              <a:pPr>
                <a:defRPr/>
              </a:pPr>
              <a:t>09.02.11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14A1D3-F527-4977-A787-749E4D3818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573C4E-BA25-4BD6-863B-43F6D94E5B9F}" type="datetimeFigureOut">
              <a:rPr lang="en-US"/>
              <a:pPr>
                <a:defRPr/>
              </a:pPr>
              <a:t>09.02.11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74CF5-E02F-4077-9F0A-47790FD620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EF_underlag2.wmf"/>
          <p:cNvPicPr>
            <a:picLocks noChangeAspect="1"/>
          </p:cNvPicPr>
          <p:nvPr/>
        </p:nvPicPr>
        <p:blipFill>
          <a:blip r:embed="rId14"/>
          <a:srcRect/>
          <a:stretch>
            <a:fillRect/>
          </a:stretch>
        </p:blipFill>
        <p:spPr bwMode="auto">
          <a:xfrm>
            <a:off x="0" y="0"/>
            <a:ext cx="9139238" cy="6858000"/>
          </a:xfrm>
          <a:prstGeom prst="rect">
            <a:avLst/>
          </a:prstGeom>
          <a:noFill/>
          <a:ln w="9525">
            <a:noFill/>
            <a:miter lim="800000"/>
            <a:headEnd/>
            <a:tailEnd/>
          </a:ln>
        </p:spPr>
      </p:pic>
      <p:sp>
        <p:nvSpPr>
          <p:cNvPr id="1027" name="Title Placeholder 1"/>
          <p:cNvSpPr>
            <a:spLocks noGrp="1"/>
          </p:cNvSpPr>
          <p:nvPr>
            <p:ph type="title"/>
          </p:nvPr>
        </p:nvSpPr>
        <p:spPr bwMode="auto">
          <a:xfrm>
            <a:off x="6858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
        <p:nvSpPr>
          <p:cNvPr id="10" name="Date Placeholder 3"/>
          <p:cNvSpPr>
            <a:spLocks noGrp="1"/>
          </p:cNvSpPr>
          <p:nvPr>
            <p:ph type="dt" sz="half" idx="2"/>
          </p:nvPr>
        </p:nvSpPr>
        <p:spPr>
          <a:xfrm>
            <a:off x="1905000" y="5949950"/>
            <a:ext cx="1778000" cy="406400"/>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800" smtClean="0">
                <a:solidFill>
                  <a:srgbClr val="898989"/>
                </a:solidFill>
                <a:latin typeface="Arail" charset="0"/>
              </a:defRPr>
            </a:lvl1pPr>
          </a:lstStyle>
          <a:p>
            <a:pPr>
              <a:defRPr/>
            </a:pPr>
            <a:fld id="{2D58833F-00E3-443C-B28A-4635B699A3A2}" type="datetimeFigureOut">
              <a:rPr lang="en-US"/>
              <a:pPr>
                <a:defRPr/>
              </a:pPr>
              <a:t>09.02.11</a:t>
            </a:fld>
            <a:endParaRPr lang="en-US"/>
          </a:p>
        </p:txBody>
      </p:sp>
      <p:sp>
        <p:nvSpPr>
          <p:cNvPr id="11" name="Footer Placeholder 4"/>
          <p:cNvSpPr>
            <a:spLocks noGrp="1"/>
          </p:cNvSpPr>
          <p:nvPr>
            <p:ph type="ftr" sz="quarter" idx="3"/>
          </p:nvPr>
        </p:nvSpPr>
        <p:spPr>
          <a:xfrm>
            <a:off x="6248400" y="6035675"/>
            <a:ext cx="20574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800">
                <a:solidFill>
                  <a:srgbClr val="898989"/>
                </a:solidFill>
                <a:latin typeface="Arail" charset="0"/>
              </a:defRPr>
            </a:lvl1pPr>
          </a:lstStyle>
          <a:p>
            <a:pPr>
              <a:defRPr/>
            </a:pPr>
            <a:endParaRPr lang="en-US"/>
          </a:p>
        </p:txBody>
      </p:sp>
      <p:sp>
        <p:nvSpPr>
          <p:cNvPr id="12" name="Slide Number Placeholder 5"/>
          <p:cNvSpPr>
            <a:spLocks noGrp="1"/>
          </p:cNvSpPr>
          <p:nvPr>
            <p:ph type="sldNum" sz="quarter" idx="4"/>
          </p:nvPr>
        </p:nvSpPr>
        <p:spPr>
          <a:xfrm>
            <a:off x="8305800" y="6035675"/>
            <a:ext cx="3810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800" smtClean="0">
                <a:solidFill>
                  <a:srgbClr val="898989"/>
                </a:solidFill>
                <a:latin typeface="Arail" charset="0"/>
              </a:defRPr>
            </a:lvl1pPr>
          </a:lstStyle>
          <a:p>
            <a:pPr>
              <a:defRPr/>
            </a:pPr>
            <a:fld id="{C2601548-DE9A-4F13-9B25-B133636B7D86}" type="slidenum">
              <a:rPr lang="en-US"/>
              <a:pPr>
                <a:defRPr/>
              </a:pPr>
              <a:t>‹#›</a:t>
            </a:fld>
            <a:endParaRPr lang="en-US"/>
          </a:p>
        </p:txBody>
      </p:sp>
      <p:pic>
        <p:nvPicPr>
          <p:cNvPr id="1031" name="Picture 14"/>
          <p:cNvPicPr>
            <a:picLocks noChangeAspect="1"/>
          </p:cNvPicPr>
          <p:nvPr/>
        </p:nvPicPr>
        <p:blipFill>
          <a:blip r:embed="rId15"/>
          <a:srcRect/>
          <a:stretch>
            <a:fillRect/>
          </a:stretch>
        </p:blipFill>
        <p:spPr bwMode="auto">
          <a:xfrm>
            <a:off x="0" y="5948363"/>
            <a:ext cx="1549400" cy="393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Lst>
  <p:txStyles>
    <p:titleStyle>
      <a:lvl1pPr algn="l" defTabSz="457200" rtl="0" fontAlgn="base">
        <a:spcBef>
          <a:spcPct val="0"/>
        </a:spcBef>
        <a:spcAft>
          <a:spcPct val="0"/>
        </a:spcAft>
        <a:defRPr sz="3600" kern="1200">
          <a:solidFill>
            <a:srgbClr val="7F7F7F"/>
          </a:solidFill>
          <a:latin typeface="Arail"/>
          <a:ea typeface="ＭＳ Ｐゴシック" pitchFamily="-108" charset="-128"/>
          <a:cs typeface="ＭＳ Ｐゴシック" charset="0"/>
        </a:defRPr>
      </a:lvl1pPr>
      <a:lvl2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2pPr>
      <a:lvl3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3pPr>
      <a:lvl4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4pPr>
      <a:lvl5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108" charset="-128"/>
          <a:cs typeface="ＭＳ Ｐゴシック"/>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108" charset="-128"/>
          <a:cs typeface="ＭＳ Ｐゴシック"/>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ＭＳ Ｐゴシック"/>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lu.hive.no/fagplaner/0506/Allmenn/1kl/pedagogikk.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lu.hive.no/fagplaner/0506/Allmenn/1kl/pedagogikk.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kolenettet.no/Moduler/Vurdering/Templates/Pages/StartPage.aspx?id=64600&amp;epslanguage=N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uttjen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67305" y="728116"/>
            <a:ext cx="3024188" cy="2247900"/>
          </a:xfrm>
          <a:prstGeom prst="rect">
            <a:avLst/>
          </a:prstGeom>
          <a:noFill/>
        </p:spPr>
      </p:pic>
      <p:sp>
        <p:nvSpPr>
          <p:cNvPr id="3" name="Plassholder for innhold 2" descr="Rectangle: Click to edit Master text styles&#10;Second level&#10;Third level&#10;Fourth level&#10;Fifth level"/>
          <p:cNvSpPr>
            <a:spLocks noGrp="1"/>
          </p:cNvSpPr>
          <p:nvPr>
            <p:ph idx="1"/>
          </p:nvPr>
        </p:nvSpPr>
        <p:spPr>
          <a:xfrm>
            <a:off x="1020775" y="1786125"/>
            <a:ext cx="7643813" cy="1613192"/>
          </a:xfrm>
        </p:spPr>
        <p:txBody>
          <a:bodyPr/>
          <a:lstStyle/>
          <a:p>
            <a:endParaRPr lang="nb-NO" dirty="0">
              <a:latin typeface="Verdana" charset="0"/>
            </a:endParaRPr>
          </a:p>
          <a:p>
            <a:pPr>
              <a:buFontTx/>
              <a:buNone/>
            </a:pPr>
            <a:r>
              <a:rPr lang="nb-NO" b="1" dirty="0" smtClean="0">
                <a:effectLst>
                  <a:outerShdw blurRad="38100" dist="38100" dir="2700000" algn="tl">
                    <a:srgbClr val="DDDDDD"/>
                  </a:outerShdw>
                </a:effectLst>
                <a:latin typeface="Verdana" charset="0"/>
              </a:rPr>
              <a:t> </a:t>
            </a:r>
            <a:endParaRPr lang="nb-NO" b="1" dirty="0">
              <a:effectLst>
                <a:outerShdw blurRad="38100" dist="38100" dir="2700000" algn="tl">
                  <a:srgbClr val="DDDDDD"/>
                </a:outerShdw>
              </a:effectLst>
              <a:latin typeface="Verdana" charset="0"/>
            </a:endParaRPr>
          </a:p>
          <a:p>
            <a:pPr lvl="1">
              <a:buFont typeface="Wingdings" charset="0"/>
              <a:buNone/>
            </a:pPr>
            <a:r>
              <a:rPr lang="nb-NO" b="1" dirty="0">
                <a:effectLst>
                  <a:outerShdw blurRad="38100" dist="38100" dir="2700000" algn="tl">
                    <a:srgbClr val="DDDDDD"/>
                  </a:outerShdw>
                </a:effectLst>
                <a:latin typeface="Verdana" charset="0"/>
              </a:rPr>
              <a:t>Digital </a:t>
            </a:r>
            <a:r>
              <a:rPr lang="nb-NO" b="1" dirty="0" smtClean="0">
                <a:effectLst>
                  <a:outerShdw blurRad="38100" dist="38100" dir="2700000" algn="tl">
                    <a:srgbClr val="DDDDDD"/>
                  </a:outerShdw>
                </a:effectLst>
                <a:latin typeface="Verdana" charset="0"/>
              </a:rPr>
              <a:t>Mappevurdering</a:t>
            </a:r>
          </a:p>
          <a:p>
            <a:pPr lvl="1">
              <a:buFont typeface="Wingdings" charset="0"/>
              <a:buNone/>
            </a:pPr>
            <a:r>
              <a:rPr lang="nb-NO" sz="2000" dirty="0" smtClean="0">
                <a:solidFill>
                  <a:schemeClr val="bg1">
                    <a:lumMod val="50000"/>
                  </a:schemeClr>
                </a:solidFill>
                <a:effectLst>
                  <a:outerShdw blurRad="38100" dist="38100" dir="2700000" algn="tl">
                    <a:srgbClr val="DDDDDD"/>
                  </a:outerShdw>
                </a:effectLst>
                <a:latin typeface="Verdana" charset="0"/>
              </a:rPr>
              <a:t>Mattias Øhra</a:t>
            </a:r>
            <a:endParaRPr lang="nb-NO" sz="2000" dirty="0">
              <a:solidFill>
                <a:schemeClr val="bg1">
                  <a:lumMod val="50000"/>
                </a:schemeClr>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1252038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descr="Rectangle: Click to edit Master text styles&#10;Second level&#10;Third level&#10;Fourth level&#10;Fifth level"/>
          <p:cNvSpPr>
            <a:spLocks noGrp="1" noChangeArrowheads="1"/>
          </p:cNvSpPr>
          <p:nvPr>
            <p:ph type="body" sz="half" idx="1"/>
          </p:nvPr>
        </p:nvSpPr>
        <p:spPr>
          <a:xfrm>
            <a:off x="468313" y="1671638"/>
            <a:ext cx="5399087" cy="4205287"/>
          </a:xfrm>
        </p:spPr>
        <p:txBody>
          <a:bodyPr/>
          <a:lstStyle/>
          <a:p>
            <a:pPr eaLnBrk="1" hangingPunct="1">
              <a:lnSpc>
                <a:spcPct val="80000"/>
              </a:lnSpc>
            </a:pPr>
            <a:r>
              <a:rPr lang="nb-NO" sz="1800">
                <a:latin typeface="Verdana" charset="0"/>
              </a:rPr>
              <a:t>elevene må kunne benytte alle de ulike digitale verktøyene som muliggjør multimodalitet og som fordrer at eleven selv kan språkliggjøre sin egen tilpasset opplæring og de arbeidsmåter som hun selv opplever best for sitt eget studiearbeid. </a:t>
            </a:r>
            <a:br>
              <a:rPr lang="nb-NO" sz="1800">
                <a:latin typeface="Verdana" charset="0"/>
              </a:rPr>
            </a:br>
            <a:endParaRPr lang="nb-NO" sz="1800">
              <a:latin typeface="Verdana" charset="0"/>
            </a:endParaRPr>
          </a:p>
          <a:p>
            <a:pPr eaLnBrk="1" hangingPunct="1">
              <a:lnSpc>
                <a:spcPct val="80000"/>
              </a:lnSpc>
            </a:pPr>
            <a:r>
              <a:rPr lang="nb-NO" sz="1800">
                <a:latin typeface="Verdana" charset="0"/>
              </a:rPr>
              <a:t>Eleven må derfor være i stand til å benytte varierte multimedia og publiseringsverktøy</a:t>
            </a:r>
            <a:br>
              <a:rPr lang="nb-NO" sz="1800">
                <a:latin typeface="Verdana" charset="0"/>
              </a:rPr>
            </a:br>
            <a:r>
              <a:rPr lang="nb-NO" sz="1800">
                <a:latin typeface="Verdana" charset="0"/>
              </a:rPr>
              <a:t> </a:t>
            </a:r>
          </a:p>
          <a:p>
            <a:pPr eaLnBrk="1" hangingPunct="1">
              <a:lnSpc>
                <a:spcPct val="80000"/>
              </a:lnSpc>
            </a:pPr>
            <a:r>
              <a:rPr lang="nb-NO" sz="1800">
                <a:latin typeface="Verdana" charset="0"/>
              </a:rPr>
              <a:t>Gjennom bruk av </a:t>
            </a:r>
            <a:r>
              <a:rPr lang="nb-NO" sz="1800" i="1">
                <a:latin typeface="Verdana" charset="0"/>
              </a:rPr>
              <a:t>digitale mapper</a:t>
            </a:r>
            <a:r>
              <a:rPr lang="nb-NO" sz="1800">
                <a:latin typeface="Verdana" charset="0"/>
              </a:rPr>
              <a:t> skal den enkelte student kunne iaktta og reflektere over sin egen og andre medstudenters læringsprosess</a:t>
            </a:r>
          </a:p>
          <a:p>
            <a:pPr eaLnBrk="1" hangingPunct="1">
              <a:lnSpc>
                <a:spcPct val="80000"/>
              </a:lnSpc>
            </a:pPr>
            <a:endParaRPr lang="nb-NO" sz="1800">
              <a:latin typeface="Verdana" charset="0"/>
            </a:endParaRPr>
          </a:p>
        </p:txBody>
      </p:sp>
      <p:sp>
        <p:nvSpPr>
          <p:cNvPr id="61443" name="Text Box 3"/>
          <p:cNvSpPr txBox="1">
            <a:spLocks noChangeArrowheads="1"/>
          </p:cNvSpPr>
          <p:nvPr/>
        </p:nvSpPr>
        <p:spPr bwMode="auto">
          <a:xfrm>
            <a:off x="3419475" y="6643688"/>
            <a:ext cx="1512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latin typeface="Verdana" charset="0"/>
              </a:rPr>
              <a:t>Mattias Øhra </a:t>
            </a:r>
          </a:p>
        </p:txBody>
      </p:sp>
      <p:pic>
        <p:nvPicPr>
          <p:cNvPr id="61444" name="Picture 4" descr="guttjent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24525" y="2636838"/>
            <a:ext cx="3024188" cy="2247900"/>
          </a:xfrm>
          <a:noFill/>
        </p:spPr>
      </p:pic>
      <p:sp>
        <p:nvSpPr>
          <p:cNvPr id="61445" name="Rectangle 5"/>
          <p:cNvSpPr>
            <a:spLocks noGrp="1" noChangeArrowheads="1"/>
          </p:cNvSpPr>
          <p:nvPr>
            <p:ph type="title"/>
          </p:nvPr>
        </p:nvSpPr>
        <p:spPr/>
        <p:txBody>
          <a:bodyPr/>
          <a:lstStyle/>
          <a:p>
            <a:pPr eaLnBrk="1" hangingPunct="1"/>
            <a:r>
              <a:rPr lang="nb-NO">
                <a:latin typeface="Verdana" charset="0"/>
              </a:rPr>
              <a:t>Digitale mapper:</a:t>
            </a:r>
          </a:p>
        </p:txBody>
      </p:sp>
    </p:spTree>
    <p:extLst>
      <p:ext uri="{BB962C8B-B14F-4D97-AF65-F5344CB8AC3E}">
        <p14:creationId xmlns:p14="http://schemas.microsoft.com/office/powerpoint/2010/main" val="1483471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90600" y="304800"/>
            <a:ext cx="7620000" cy="892175"/>
          </a:xfrm>
        </p:spPr>
        <p:txBody>
          <a:bodyPr/>
          <a:lstStyle/>
          <a:p>
            <a:pPr eaLnBrk="1" hangingPunct="1"/>
            <a:r>
              <a:rPr lang="nb-NO">
                <a:latin typeface="Verdana" charset="0"/>
              </a:rPr>
              <a:t>Mappen har to hovednivåer</a:t>
            </a:r>
            <a:endParaRPr lang="en-US">
              <a:latin typeface="Verdana" charset="0"/>
            </a:endParaRPr>
          </a:p>
        </p:txBody>
      </p:sp>
      <p:sp>
        <p:nvSpPr>
          <p:cNvPr id="63491" name="Rectangle 3" descr="Rectangle: Click to edit Master text styles&#10;Second level&#10;Third level&#10;Fourth level&#10;Fifth level"/>
          <p:cNvSpPr>
            <a:spLocks noGrp="1" noChangeArrowheads="1"/>
          </p:cNvSpPr>
          <p:nvPr>
            <p:ph type="body" idx="1"/>
          </p:nvPr>
        </p:nvSpPr>
        <p:spPr>
          <a:xfrm>
            <a:off x="971550" y="1484313"/>
            <a:ext cx="7643813" cy="4781550"/>
          </a:xfrm>
        </p:spPr>
        <p:txBody>
          <a:bodyPr/>
          <a:lstStyle/>
          <a:p>
            <a:pPr eaLnBrk="1" hangingPunct="1">
              <a:lnSpc>
                <a:spcPct val="80000"/>
              </a:lnSpc>
            </a:pPr>
            <a:r>
              <a:rPr lang="nb-NO" sz="1800">
                <a:latin typeface="Verdana" charset="0"/>
              </a:rPr>
              <a:t>Mappene har to hovednivåer; henholdsvis </a:t>
            </a:r>
          </a:p>
          <a:p>
            <a:pPr lvl="1" eaLnBrk="1" hangingPunct="1">
              <a:lnSpc>
                <a:spcPct val="80000"/>
              </a:lnSpc>
            </a:pPr>
            <a:r>
              <a:rPr lang="nb-NO" sz="1600" i="1">
                <a:latin typeface="Verdana" charset="0"/>
              </a:rPr>
              <a:t>arbeidsmappen</a:t>
            </a:r>
            <a:r>
              <a:rPr lang="nb-NO" sz="1600">
                <a:latin typeface="Verdana" charset="0"/>
              </a:rPr>
              <a:t> og </a:t>
            </a:r>
            <a:r>
              <a:rPr lang="nb-NO" sz="1600" i="1">
                <a:latin typeface="Verdana" charset="0"/>
              </a:rPr>
              <a:t>presentasjonsmappen</a:t>
            </a:r>
            <a:r>
              <a:rPr lang="nb-NO" sz="1600">
                <a:latin typeface="Verdana" charset="0"/>
              </a:rPr>
              <a:t>. Begge nivåene konstrueres gjennom at studentene lager en internettside (såkalte webbaserte mapper). </a:t>
            </a:r>
          </a:p>
          <a:p>
            <a:pPr eaLnBrk="1" hangingPunct="1">
              <a:lnSpc>
                <a:spcPct val="80000"/>
              </a:lnSpc>
            </a:pPr>
            <a:endParaRPr lang="nb-NO" sz="1800">
              <a:latin typeface="Verdana" charset="0"/>
            </a:endParaRPr>
          </a:p>
          <a:p>
            <a:pPr eaLnBrk="1" hangingPunct="1">
              <a:lnSpc>
                <a:spcPct val="80000"/>
              </a:lnSpc>
            </a:pPr>
            <a:r>
              <a:rPr lang="nb-NO" sz="1800">
                <a:latin typeface="Verdana" charset="0"/>
              </a:rPr>
              <a:t>I arbeidsmappen legges alle arbeider av stort og smått og av ulike typer. </a:t>
            </a:r>
          </a:p>
          <a:p>
            <a:pPr lvl="1" eaLnBrk="1" hangingPunct="1">
              <a:lnSpc>
                <a:spcPct val="80000"/>
              </a:lnSpc>
            </a:pPr>
            <a:r>
              <a:rPr lang="nb-NO" sz="1600">
                <a:latin typeface="Verdana" charset="0"/>
              </a:rPr>
              <a:t>Tekster, lydfiler bilder film integreres samtidig som strukturen i mappene og mellom mappene bindes sammen av hyperlinker som studentene selv konstruerer. </a:t>
            </a:r>
          </a:p>
          <a:p>
            <a:pPr eaLnBrk="1" hangingPunct="1">
              <a:lnSpc>
                <a:spcPct val="80000"/>
              </a:lnSpc>
            </a:pPr>
            <a:endParaRPr lang="nb-NO" sz="1800">
              <a:latin typeface="Verdana" charset="0"/>
            </a:endParaRPr>
          </a:p>
          <a:p>
            <a:pPr eaLnBrk="1" hangingPunct="1">
              <a:lnSpc>
                <a:spcPct val="80000"/>
              </a:lnSpc>
            </a:pPr>
            <a:r>
              <a:rPr lang="nb-NO" sz="1800">
                <a:latin typeface="Verdana" charset="0"/>
              </a:rPr>
              <a:t>I presentasjonsmappen ligger spesielle arbeider som studenten selv har valgt ut. Disse skal sensureres av ekstern sensor. </a:t>
            </a:r>
          </a:p>
          <a:p>
            <a:pPr lvl="1" eaLnBrk="1" hangingPunct="1">
              <a:lnSpc>
                <a:spcPct val="80000"/>
              </a:lnSpc>
            </a:pPr>
            <a:r>
              <a:rPr lang="nb-NO" sz="1600">
                <a:latin typeface="Verdana" charset="0"/>
              </a:rPr>
              <a:t>Arbeidene i arbeidsmappen skal studenten gjøre rede for i en muntlig gjennomgang av arbeidene som ligger i arbeidsmappen og som har intern sensur. Til sammen legger begge disse vurderingene grunnlaget for endelig karakter (Øhra 2004).</a:t>
            </a:r>
            <a:endParaRPr lang="en-US" sz="1600">
              <a:latin typeface="Verdana" charset="0"/>
            </a:endParaRPr>
          </a:p>
        </p:txBody>
      </p:sp>
      <p:sp>
        <p:nvSpPr>
          <p:cNvPr id="63492" name="Text Box 4"/>
          <p:cNvSpPr txBox="1">
            <a:spLocks noChangeArrowheads="1"/>
          </p:cNvSpPr>
          <p:nvPr/>
        </p:nvSpPr>
        <p:spPr bwMode="auto">
          <a:xfrm>
            <a:off x="755650" y="6165850"/>
            <a:ext cx="75612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spcBef>
                <a:spcPct val="50000"/>
              </a:spcBef>
            </a:pPr>
            <a:r>
              <a:rPr lang="nb-NO" sz="1400"/>
              <a:t>Eks fagplan i pedagogikk:</a:t>
            </a:r>
          </a:p>
          <a:p>
            <a:pPr algn="l" eaLnBrk="1" hangingPunct="1">
              <a:spcBef>
                <a:spcPct val="50000"/>
              </a:spcBef>
            </a:pPr>
            <a:r>
              <a:rPr lang="nb-NO" sz="1400">
                <a:hlinkClick r:id="rId3"/>
              </a:rPr>
              <a:t>http://www-lu.hive.no/fagplaner/0506/Allmenn/1kl/pedagogikk.htm</a:t>
            </a:r>
            <a:r>
              <a:rPr lang="nb-NO" sz="1400"/>
              <a:t> </a:t>
            </a:r>
          </a:p>
        </p:txBody>
      </p:sp>
      <p:sp>
        <p:nvSpPr>
          <p:cNvPr id="63493" name="Text Box 5"/>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39054463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nb-NO">
                <a:latin typeface="Verdana" charset="0"/>
              </a:rPr>
              <a:t>Eksempel på metatekst:</a:t>
            </a:r>
            <a:endParaRPr lang="en-US">
              <a:latin typeface="Verdana" charset="0"/>
            </a:endParaRPr>
          </a:p>
        </p:txBody>
      </p:sp>
      <p:sp>
        <p:nvSpPr>
          <p:cNvPr id="65539" name="Rectangle 3" descr="Rectangle: Click to edit Master text styles&#10;Second level&#10;Third level&#10;Fourth level&#10;Fifth level"/>
          <p:cNvSpPr>
            <a:spLocks noGrp="1" noChangeArrowheads="1"/>
          </p:cNvSpPr>
          <p:nvPr>
            <p:ph type="body" idx="1"/>
          </p:nvPr>
        </p:nvSpPr>
        <p:spPr>
          <a:xfrm>
            <a:off x="468313" y="1671638"/>
            <a:ext cx="8166100" cy="4781550"/>
          </a:xfrm>
        </p:spPr>
        <p:txBody>
          <a:bodyPr/>
          <a:lstStyle/>
          <a:p>
            <a:pPr eaLnBrk="1" hangingPunct="1">
              <a:lnSpc>
                <a:spcPct val="90000"/>
              </a:lnSpc>
            </a:pPr>
            <a:r>
              <a:rPr lang="nb-NO" sz="2400" i="1">
                <a:latin typeface="Verdana" charset="0"/>
              </a:rPr>
              <a:t>Presentasjonsmappen skal innholde en innledende metatekst (Maks 800 ord) hvor det redegjøres for følgende:</a:t>
            </a:r>
            <a:endParaRPr lang="nb-NO" sz="2400">
              <a:latin typeface="Verdana" charset="0"/>
            </a:endParaRPr>
          </a:p>
          <a:p>
            <a:pPr lvl="1" eaLnBrk="1" hangingPunct="1">
              <a:lnSpc>
                <a:spcPct val="90000"/>
              </a:lnSpc>
            </a:pPr>
            <a:r>
              <a:rPr lang="nb-NO" sz="2000">
                <a:latin typeface="Verdana" charset="0"/>
              </a:rPr>
              <a:t>Refleksjon og begrunnelse for utvalg og kriterier av oppgaver som er valgt til presentasjonsmappen </a:t>
            </a:r>
          </a:p>
          <a:p>
            <a:pPr lvl="1" eaLnBrk="1" hangingPunct="1">
              <a:lnSpc>
                <a:spcPct val="90000"/>
              </a:lnSpc>
            </a:pPr>
            <a:r>
              <a:rPr lang="nb-NO" sz="2000">
                <a:latin typeface="Verdana" charset="0"/>
              </a:rPr>
              <a:t>Refleksjon og egen vurdering av de enkelte arbeidene og deres relasjon til studiets læringsmål </a:t>
            </a:r>
          </a:p>
          <a:p>
            <a:pPr lvl="1" eaLnBrk="1" hangingPunct="1">
              <a:lnSpc>
                <a:spcPct val="90000"/>
              </a:lnSpc>
            </a:pPr>
            <a:r>
              <a:rPr lang="nb-NO" sz="2000">
                <a:latin typeface="Verdana" charset="0"/>
              </a:rPr>
              <a:t>Refleksjon og vurdering av egen arbeidsprosess gjennom året </a:t>
            </a:r>
          </a:p>
          <a:p>
            <a:pPr lvl="1" eaLnBrk="1" hangingPunct="1">
              <a:lnSpc>
                <a:spcPct val="90000"/>
              </a:lnSpc>
            </a:pPr>
            <a:r>
              <a:rPr lang="nb-NO" sz="2000">
                <a:latin typeface="Verdana" charset="0"/>
              </a:rPr>
              <a:t>Refleksjon og vurdering av pensum i studiet </a:t>
            </a:r>
          </a:p>
          <a:p>
            <a:pPr lvl="1" eaLnBrk="1" hangingPunct="1">
              <a:lnSpc>
                <a:spcPct val="90000"/>
              </a:lnSpc>
            </a:pPr>
            <a:r>
              <a:rPr lang="nb-NO" sz="2000">
                <a:latin typeface="Verdana" charset="0"/>
              </a:rPr>
              <a:t>Refleksjon og vurdering av studiet som helhet </a:t>
            </a:r>
          </a:p>
          <a:p>
            <a:pPr lvl="2" eaLnBrk="1" hangingPunct="1">
              <a:lnSpc>
                <a:spcPct val="90000"/>
              </a:lnSpc>
            </a:pPr>
            <a:endParaRPr lang="nb-NO" sz="1800">
              <a:latin typeface="Tahoma" charset="0"/>
            </a:endParaRPr>
          </a:p>
          <a:p>
            <a:pPr eaLnBrk="1" hangingPunct="1">
              <a:lnSpc>
                <a:spcPct val="90000"/>
              </a:lnSpc>
              <a:buFontTx/>
              <a:buNone/>
            </a:pPr>
            <a:r>
              <a:rPr lang="nb-NO" sz="1400">
                <a:latin typeface="Verdana" charset="0"/>
              </a:rPr>
              <a:t>	Fra fagplan i pedagogikk allmenn 2006/07 </a:t>
            </a:r>
            <a:br>
              <a:rPr lang="nb-NO" sz="1400">
                <a:latin typeface="Verdana" charset="0"/>
              </a:rPr>
            </a:br>
            <a:endParaRPr lang="nb-NO" sz="1600">
              <a:latin typeface="Verdana" charset="0"/>
              <a:hlinkClick r:id="" action="ppaction://noaction"/>
            </a:endParaRPr>
          </a:p>
        </p:txBody>
      </p:sp>
      <p:sp>
        <p:nvSpPr>
          <p:cNvPr id="65540"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32832303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nb-NO">
                <a:latin typeface="Verdana" charset="0"/>
              </a:rPr>
              <a:t>Eksempel på selvvurdering </a:t>
            </a:r>
            <a:br>
              <a:rPr lang="nb-NO">
                <a:latin typeface="Verdana" charset="0"/>
              </a:rPr>
            </a:br>
            <a:endParaRPr lang="en-US" sz="2000">
              <a:latin typeface="Verdana" charset="0"/>
            </a:endParaRPr>
          </a:p>
        </p:txBody>
      </p:sp>
      <p:sp>
        <p:nvSpPr>
          <p:cNvPr id="66563"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nb-NO" sz="1800" i="1">
                <a:latin typeface="Verdana" charset="0"/>
              </a:rPr>
              <a:t>På slutten av høstsemesteret skal hver student fremlegge sine digitale mappearbeider for medstudenter og lærere via storskjerm. Hver student skal her vektlegge: </a:t>
            </a:r>
          </a:p>
          <a:p>
            <a:pPr lvl="1" eaLnBrk="1" hangingPunct="1">
              <a:lnSpc>
                <a:spcPct val="80000"/>
              </a:lnSpc>
            </a:pPr>
            <a:r>
              <a:rPr lang="nb-NO" sz="1600" i="1">
                <a:latin typeface="Verdana" charset="0"/>
              </a:rPr>
              <a:t>Refleksjon og faglig analyse av innholdet i egne mappearbeider </a:t>
            </a:r>
          </a:p>
          <a:p>
            <a:pPr lvl="1" eaLnBrk="1" hangingPunct="1">
              <a:lnSpc>
                <a:spcPct val="80000"/>
              </a:lnSpc>
            </a:pPr>
            <a:r>
              <a:rPr lang="nb-NO" sz="1600" i="1">
                <a:latin typeface="Verdana" charset="0"/>
              </a:rPr>
              <a:t>Refleksjon og analyse av mappearbeidene i lys av fagets mål.</a:t>
            </a:r>
          </a:p>
          <a:p>
            <a:pPr lvl="1" eaLnBrk="1" hangingPunct="1">
              <a:lnSpc>
                <a:spcPct val="80000"/>
              </a:lnSpc>
            </a:pPr>
            <a:r>
              <a:rPr lang="nb-NO" sz="1600" i="1">
                <a:latin typeface="Verdana" charset="0"/>
              </a:rPr>
              <a:t>Refleksjon over pensum </a:t>
            </a:r>
          </a:p>
          <a:p>
            <a:pPr lvl="1" eaLnBrk="1" hangingPunct="1">
              <a:lnSpc>
                <a:spcPct val="80000"/>
              </a:lnSpc>
            </a:pPr>
            <a:r>
              <a:rPr lang="nb-NO" sz="1600" i="1">
                <a:latin typeface="Verdana" charset="0"/>
              </a:rPr>
              <a:t>Refleksjon over egen læringsprosess </a:t>
            </a:r>
          </a:p>
          <a:p>
            <a:pPr lvl="1" eaLnBrk="1" hangingPunct="1">
              <a:lnSpc>
                <a:spcPct val="80000"/>
              </a:lnSpc>
            </a:pPr>
            <a:r>
              <a:rPr lang="nb-NO" sz="1600" i="1">
                <a:latin typeface="Verdana" charset="0"/>
              </a:rPr>
              <a:t>Den enkelte Elev/student skal i sin mappe ha en skriftlig vurdering av en medstudents mappearbeider hvor ovennevnte punkter evalueres</a:t>
            </a:r>
          </a:p>
          <a:p>
            <a:pPr eaLnBrk="1" hangingPunct="1">
              <a:lnSpc>
                <a:spcPct val="80000"/>
              </a:lnSpc>
            </a:pPr>
            <a:r>
              <a:rPr lang="nb-NO" sz="1800" i="1">
                <a:latin typeface="Verdana" charset="0"/>
              </a:rPr>
              <a:t>Ovennevnte framlegg er obligatorisk og skal være bestått for at man kan gå videre til andre semester</a:t>
            </a:r>
            <a:endParaRPr lang="nb-NO" sz="1800">
              <a:latin typeface="Verdana" charset="0"/>
            </a:endParaRPr>
          </a:p>
          <a:p>
            <a:pPr eaLnBrk="1" hangingPunct="1">
              <a:lnSpc>
                <a:spcPct val="80000"/>
              </a:lnSpc>
              <a:buFontTx/>
              <a:buNone/>
            </a:pPr>
            <a:r>
              <a:rPr lang="nb-NO" sz="1000">
                <a:latin typeface="Verdana" charset="0"/>
              </a:rPr>
              <a:t/>
            </a:r>
            <a:br>
              <a:rPr lang="nb-NO" sz="1000">
                <a:latin typeface="Verdana" charset="0"/>
              </a:rPr>
            </a:br>
            <a:r>
              <a:rPr lang="nb-NO" sz="1000">
                <a:latin typeface="Verdana" charset="0"/>
              </a:rPr>
              <a:t>Fra fagplan i pedagogikk allmenn 2006/07 </a:t>
            </a:r>
            <a:br>
              <a:rPr lang="nb-NO" sz="1000">
                <a:latin typeface="Verdana" charset="0"/>
              </a:rPr>
            </a:br>
            <a:r>
              <a:rPr lang="nb-NO" sz="1000">
                <a:latin typeface="Verdana" charset="0"/>
              </a:rPr>
              <a:t> </a:t>
            </a:r>
            <a:r>
              <a:rPr lang="nb-NO" sz="1200">
                <a:solidFill>
                  <a:schemeClr val="tx1"/>
                </a:solidFill>
                <a:latin typeface="Verdana" charset="0"/>
                <a:hlinkClick r:id="rId3"/>
              </a:rPr>
              <a:t>http://www-lu.hive.no/fagplaner/0506/Allmenn/1kl/pedagogikk.htm</a:t>
            </a:r>
            <a:r>
              <a:rPr lang="nb-NO" sz="1200">
                <a:latin typeface="Verdana" charset="0"/>
              </a:rPr>
              <a:t> </a:t>
            </a:r>
            <a:endParaRPr lang="en-US" sz="1200">
              <a:latin typeface="Verdana" charset="0"/>
            </a:endParaRPr>
          </a:p>
          <a:p>
            <a:pPr eaLnBrk="1" hangingPunct="1">
              <a:lnSpc>
                <a:spcPct val="80000"/>
              </a:lnSpc>
            </a:pPr>
            <a:endParaRPr lang="en-US" sz="1200">
              <a:latin typeface="Verdana" charset="0"/>
            </a:endParaRPr>
          </a:p>
        </p:txBody>
      </p:sp>
      <p:sp>
        <p:nvSpPr>
          <p:cNvPr id="66564"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29991065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nb-NO" sz="3200">
                <a:latin typeface="Verdana" charset="0"/>
              </a:rPr>
              <a:t>Konstruere digitale mapper selv?</a:t>
            </a:r>
            <a:endParaRPr lang="en-US" sz="3200">
              <a:latin typeface="Verdana" charset="0"/>
            </a:endParaRPr>
          </a:p>
        </p:txBody>
      </p:sp>
      <p:sp>
        <p:nvSpPr>
          <p:cNvPr id="71683"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nb-NO" sz="2400">
                <a:latin typeface="Verdana" charset="0"/>
              </a:rPr>
              <a:t>Alle data fra våre studenter peker i en klar retning av at studentene selv ønsker å eie og kontrollere sin mappe selv (Øhra 2003a og 2004, Otnes 2002, 2003 &amp; 2004 ). </a:t>
            </a:r>
          </a:p>
          <a:p>
            <a:pPr eaLnBrk="1" hangingPunct="1">
              <a:lnSpc>
                <a:spcPct val="80000"/>
              </a:lnSpc>
            </a:pPr>
            <a:endParaRPr lang="nb-NO" sz="2400">
              <a:latin typeface="Verdana" charset="0"/>
            </a:endParaRPr>
          </a:p>
          <a:p>
            <a:pPr eaLnBrk="1" hangingPunct="1">
              <a:lnSpc>
                <a:spcPct val="80000"/>
              </a:lnSpc>
            </a:pPr>
            <a:r>
              <a:rPr lang="nb-NO" sz="2400">
                <a:latin typeface="Verdana" charset="0"/>
              </a:rPr>
              <a:t>Denne autonomien mener vi er sentral som et suksesskriterium for implementering av digitale mapper. Disse erfaringene er også noe som bekreftes internasjonalt. </a:t>
            </a:r>
          </a:p>
        </p:txBody>
      </p:sp>
      <p:sp>
        <p:nvSpPr>
          <p:cNvPr id="71684"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301746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nb-NO" sz="3200">
                <a:latin typeface="Verdana" charset="0"/>
              </a:rPr>
              <a:t>Kritisk dilemmaer ved bruk av digitale mapper</a:t>
            </a:r>
            <a:endParaRPr lang="en-US" sz="3200">
              <a:latin typeface="Verdana" charset="0"/>
            </a:endParaRPr>
          </a:p>
        </p:txBody>
      </p:sp>
      <p:sp>
        <p:nvSpPr>
          <p:cNvPr id="73731" name="Rectangle 3" descr="Rectangle: Click to edit Master text styles&#10;Second level&#10;Third level&#10;Fourth level&#10;Fifth level"/>
          <p:cNvSpPr>
            <a:spLocks noGrp="1" noChangeArrowheads="1"/>
          </p:cNvSpPr>
          <p:nvPr>
            <p:ph type="body" idx="1"/>
          </p:nvPr>
        </p:nvSpPr>
        <p:spPr>
          <a:xfrm>
            <a:off x="990600" y="1671638"/>
            <a:ext cx="7643813" cy="4421187"/>
          </a:xfrm>
        </p:spPr>
        <p:txBody>
          <a:bodyPr/>
          <a:lstStyle/>
          <a:p>
            <a:pPr eaLnBrk="1" hangingPunct="1">
              <a:lnSpc>
                <a:spcPct val="80000"/>
              </a:lnSpc>
            </a:pPr>
            <a:r>
              <a:rPr lang="nb-NO" sz="2000">
                <a:latin typeface="Verdana" charset="0"/>
              </a:rPr>
              <a:t>Digitale mapper som administrasjonsverktøy eller læringsverktøy?</a:t>
            </a:r>
          </a:p>
          <a:p>
            <a:pPr eaLnBrk="1" hangingPunct="1">
              <a:lnSpc>
                <a:spcPct val="80000"/>
              </a:lnSpc>
            </a:pPr>
            <a:endParaRPr lang="nb-NO" sz="2000">
              <a:latin typeface="Verdana" charset="0"/>
            </a:endParaRPr>
          </a:p>
          <a:p>
            <a:pPr eaLnBrk="1" hangingPunct="1">
              <a:lnSpc>
                <a:spcPct val="80000"/>
              </a:lnSpc>
            </a:pPr>
            <a:r>
              <a:rPr lang="nb-NO" sz="2000">
                <a:latin typeface="Verdana" charset="0"/>
              </a:rPr>
              <a:t>Fare for overproduksjonen av mappearbeider</a:t>
            </a:r>
          </a:p>
          <a:p>
            <a:pPr eaLnBrk="1" hangingPunct="1">
              <a:lnSpc>
                <a:spcPct val="80000"/>
              </a:lnSpc>
            </a:pPr>
            <a:endParaRPr lang="nb-NO" sz="2000">
              <a:latin typeface="Verdana" charset="0"/>
            </a:endParaRPr>
          </a:p>
          <a:p>
            <a:pPr eaLnBrk="1" hangingPunct="1">
              <a:lnSpc>
                <a:spcPct val="80000"/>
              </a:lnSpc>
            </a:pPr>
            <a:r>
              <a:rPr lang="nb-NO" sz="2000">
                <a:latin typeface="Verdana" charset="0"/>
              </a:rPr>
              <a:t>Arbeidene blir i for liten grad diskutert med elever/studentene selv og som arbeider blir de ofte gitt ubeleilig gjennom at de kommer parallelt med andre fag</a:t>
            </a:r>
          </a:p>
          <a:p>
            <a:pPr eaLnBrk="1" hangingPunct="1">
              <a:lnSpc>
                <a:spcPct val="80000"/>
              </a:lnSpc>
            </a:pPr>
            <a:endParaRPr lang="nb-NO" sz="2000">
              <a:latin typeface="Verdana" charset="0"/>
            </a:endParaRPr>
          </a:p>
          <a:p>
            <a:pPr eaLnBrk="1" hangingPunct="1">
              <a:lnSpc>
                <a:spcPct val="80000"/>
              </a:lnSpc>
            </a:pPr>
            <a:r>
              <a:rPr lang="nb-NO" sz="2000">
                <a:latin typeface="Verdana" charset="0"/>
              </a:rPr>
              <a:t>Hvis man ikke er på vakt når det gjelder slik overstyring vil bruken av digitale mapper raskt ende opp som en masende arena hvor aktørene umyndiggjøres gjennom en kommunikasjonsform basert på et inn-put out-put feedback system.</a:t>
            </a:r>
            <a:r>
              <a:rPr lang="en-US" sz="2000">
                <a:latin typeface="Verdana" charset="0"/>
              </a:rPr>
              <a:t> </a:t>
            </a:r>
          </a:p>
          <a:p>
            <a:pPr eaLnBrk="1" hangingPunct="1">
              <a:lnSpc>
                <a:spcPct val="80000"/>
              </a:lnSpc>
            </a:pPr>
            <a:endParaRPr lang="en-US" sz="2000">
              <a:latin typeface="Verdana" charset="0"/>
            </a:endParaRPr>
          </a:p>
        </p:txBody>
      </p:sp>
      <p:sp>
        <p:nvSpPr>
          <p:cNvPr id="73732"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916508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Søknad vedrørende digitale mapper</a:t>
            </a:r>
            <a:endParaRPr lang="nb-NO" dirty="0"/>
          </a:p>
        </p:txBody>
      </p:sp>
      <p:pic>
        <p:nvPicPr>
          <p:cNvPr id="5" name="Picture 4"/>
          <p:cNvPicPr>
            <a:picLocks noChangeAspect="1"/>
          </p:cNvPicPr>
          <p:nvPr/>
        </p:nvPicPr>
        <p:blipFill>
          <a:blip r:embed="rId2"/>
          <a:stretch>
            <a:fillRect/>
          </a:stretch>
        </p:blipFill>
        <p:spPr>
          <a:xfrm>
            <a:off x="817218" y="2486955"/>
            <a:ext cx="6947116" cy="2107415"/>
          </a:xfrm>
          <a:prstGeom prst="rect">
            <a:avLst/>
          </a:prstGeom>
        </p:spPr>
      </p:pic>
      <p:sp>
        <p:nvSpPr>
          <p:cNvPr id="6" name="Content Placeholder 5"/>
          <p:cNvSpPr>
            <a:spLocks noGrp="1"/>
          </p:cNvSpPr>
          <p:nvPr>
            <p:ph idx="1"/>
          </p:nvPr>
        </p:nvSpPr>
        <p:spPr>
          <a:xfrm>
            <a:off x="2003032" y="1597936"/>
            <a:ext cx="6683767" cy="3306166"/>
          </a:xfrm>
        </p:spPr>
        <p:txBody>
          <a:bodyPr/>
          <a:lstStyle/>
          <a:p>
            <a:pPr marL="0" indent="0">
              <a:buNone/>
            </a:pPr>
            <a:r>
              <a:rPr lang="nb-NO" smtClean="0"/>
              <a:t>12 år siden</a:t>
            </a:r>
            <a:endParaRPr lang="nb-NO" dirty="0"/>
          </a:p>
        </p:txBody>
      </p:sp>
    </p:spTree>
    <p:extLst>
      <p:ext uri="{BB962C8B-B14F-4D97-AF65-F5344CB8AC3E}">
        <p14:creationId xmlns:p14="http://schemas.microsoft.com/office/powerpoint/2010/main" val="25474322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Transparente læreprosesser</a:t>
            </a:r>
            <a:endParaRPr lang="nb-NO" dirty="0"/>
          </a:p>
        </p:txBody>
      </p:sp>
      <p:pic>
        <p:nvPicPr>
          <p:cNvPr id="5" name="Picture 4"/>
          <p:cNvPicPr>
            <a:picLocks noChangeAspect="1"/>
          </p:cNvPicPr>
          <p:nvPr/>
        </p:nvPicPr>
        <p:blipFill>
          <a:blip r:embed="rId2"/>
          <a:stretch>
            <a:fillRect/>
          </a:stretch>
        </p:blipFill>
        <p:spPr>
          <a:xfrm>
            <a:off x="-485271" y="2241413"/>
            <a:ext cx="10242312" cy="3138625"/>
          </a:xfrm>
          <a:prstGeom prst="rect">
            <a:avLst/>
          </a:prstGeom>
        </p:spPr>
      </p:pic>
      <p:sp>
        <p:nvSpPr>
          <p:cNvPr id="6" name="Content Placeholder 5"/>
          <p:cNvSpPr>
            <a:spLocks noGrp="1"/>
          </p:cNvSpPr>
          <p:nvPr>
            <p:ph idx="1"/>
          </p:nvPr>
        </p:nvSpPr>
        <p:spPr>
          <a:xfrm>
            <a:off x="685800" y="1417638"/>
            <a:ext cx="8001000" cy="3962400"/>
          </a:xfrm>
        </p:spPr>
        <p:txBody>
          <a:bodyPr/>
          <a:lstStyle/>
          <a:p>
            <a:r>
              <a:rPr lang="en-US" sz="2400" dirty="0" smtClean="0"/>
              <a:t>J</a:t>
            </a:r>
            <a:r>
              <a:rPr lang="nb-NO" sz="2400" dirty="0" err="1" smtClean="0"/>
              <a:t>mfr</a:t>
            </a:r>
            <a:r>
              <a:rPr lang="nb-NO" sz="2400" dirty="0" smtClean="0"/>
              <a:t>. </a:t>
            </a:r>
            <a:r>
              <a:rPr lang="nb-NO" sz="2400" dirty="0" err="1" smtClean="0"/>
              <a:t>J.Hattie</a:t>
            </a:r>
            <a:r>
              <a:rPr lang="nb-NO" sz="2400" dirty="0" smtClean="0"/>
              <a:t>. </a:t>
            </a:r>
            <a:r>
              <a:rPr lang="nb-NO" sz="2400" i="1" dirty="0" smtClean="0"/>
              <a:t>Visible </a:t>
            </a:r>
            <a:r>
              <a:rPr lang="nb-NO" sz="2400" i="1" dirty="0"/>
              <a:t>L</a:t>
            </a:r>
            <a:r>
              <a:rPr lang="nb-NO" sz="2400" i="1" dirty="0" smtClean="0"/>
              <a:t>earning </a:t>
            </a:r>
            <a:r>
              <a:rPr lang="nb-NO" sz="2400" dirty="0" smtClean="0"/>
              <a:t>2009</a:t>
            </a:r>
            <a:endParaRPr lang="nb-NO" sz="2400" dirty="0"/>
          </a:p>
        </p:txBody>
      </p:sp>
    </p:spTree>
    <p:extLst>
      <p:ext uri="{BB962C8B-B14F-4D97-AF65-F5344CB8AC3E}">
        <p14:creationId xmlns:p14="http://schemas.microsoft.com/office/powerpoint/2010/main" val="1196749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22" name="Content Placeholder 21" descr="Formativ_vurdering_Ohra2006.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0795" r="-31299" b="-8169"/>
          <a:stretch/>
        </p:blipFill>
        <p:spPr>
          <a:xfrm>
            <a:off x="685800" y="784225"/>
            <a:ext cx="9647238" cy="4778375"/>
          </a:xfrm>
        </p:spPr>
      </p:pic>
    </p:spTree>
    <p:extLst>
      <p:ext uri="{BB962C8B-B14F-4D97-AF65-F5344CB8AC3E}">
        <p14:creationId xmlns:p14="http://schemas.microsoft.com/office/powerpoint/2010/main" val="28773690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nb-NO" dirty="0" err="1" smtClean="0"/>
              <a:t>igitale</a:t>
            </a:r>
            <a:r>
              <a:rPr lang="nb-NO" dirty="0" smtClean="0"/>
              <a:t> mapper</a:t>
            </a:r>
            <a:endParaRPr lang="nb-NO" dirty="0"/>
          </a:p>
        </p:txBody>
      </p:sp>
      <p:pic>
        <p:nvPicPr>
          <p:cNvPr id="4" name="Content Placeholder 3" descr="Formativ_vurdering_Ohra20062.tiff"/>
          <p:cNvPicPr>
            <a:picLocks noGrp="1" noChangeAspect="1"/>
          </p:cNvPicPr>
          <p:nvPr>
            <p:ph idx="1"/>
          </p:nvPr>
        </p:nvPicPr>
        <p:blipFill>
          <a:blip r:embed="rId2">
            <a:extLst>
              <a:ext uri="{28A0092B-C50C-407E-A947-70E740481C1C}">
                <a14:useLocalDpi xmlns:a14="http://schemas.microsoft.com/office/drawing/2010/main" val="0"/>
              </a:ext>
            </a:extLst>
          </a:blip>
          <a:srcRect l="-38022" r="-38022"/>
          <a:stretch>
            <a:fillRect/>
          </a:stretch>
        </p:blipFill>
        <p:spPr>
          <a:xfrm>
            <a:off x="-3301999" y="1515535"/>
            <a:ext cx="16467667" cy="3977216"/>
          </a:xfrm>
        </p:spPr>
      </p:pic>
    </p:spTree>
    <p:extLst>
      <p:ext uri="{BB962C8B-B14F-4D97-AF65-F5344CB8AC3E}">
        <p14:creationId xmlns:p14="http://schemas.microsoft.com/office/powerpoint/2010/main" val="10489445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nb-NO" sz="3200">
                <a:latin typeface="Verdana" charset="0"/>
              </a:rPr>
              <a:t>Digitale mapper og formativ vurdering: </a:t>
            </a:r>
            <a:endParaRPr lang="en-US" sz="3200">
              <a:latin typeface="Verdana" charset="0"/>
            </a:endParaRPr>
          </a:p>
        </p:txBody>
      </p:sp>
      <p:sp>
        <p:nvSpPr>
          <p:cNvPr id="67587" name="Rectangle 3" descr="Rectangle: Click to edit Master text styles&#10;Second level&#10;Third level&#10;Fourth level&#10;Fifth level"/>
          <p:cNvSpPr>
            <a:spLocks noGrp="1" noChangeArrowheads="1"/>
          </p:cNvSpPr>
          <p:nvPr>
            <p:ph type="body" idx="1"/>
          </p:nvPr>
        </p:nvSpPr>
        <p:spPr>
          <a:xfrm>
            <a:off x="685800" y="1600200"/>
            <a:ext cx="8001000" cy="3871745"/>
          </a:xfrm>
        </p:spPr>
        <p:txBody>
          <a:bodyPr/>
          <a:lstStyle/>
          <a:p>
            <a:pPr eaLnBrk="1" hangingPunct="1">
              <a:lnSpc>
                <a:spcPct val="80000"/>
              </a:lnSpc>
            </a:pPr>
            <a:r>
              <a:rPr lang="nb-NO" sz="2000" dirty="0">
                <a:latin typeface="Verdana" charset="0"/>
              </a:rPr>
              <a:t>En sentral årsak til interessen for digitale mapper </a:t>
            </a:r>
            <a:r>
              <a:rPr lang="nb-NO" sz="2000" dirty="0" err="1">
                <a:latin typeface="Verdana" charset="0"/>
              </a:rPr>
              <a:t>innefor</a:t>
            </a:r>
            <a:r>
              <a:rPr lang="nb-NO" sz="2000" dirty="0">
                <a:latin typeface="Verdana" charset="0"/>
              </a:rPr>
              <a:t> internasjonal skoleutvikling er et ønske om å styrke den formative vurderingen av elever og det læringsfellesskapet de arbeider </a:t>
            </a:r>
            <a:r>
              <a:rPr lang="nb-NO" sz="2000" dirty="0" err="1">
                <a:latin typeface="Verdana" charset="0"/>
              </a:rPr>
              <a:t>innefor</a:t>
            </a:r>
            <a:r>
              <a:rPr lang="nb-NO" sz="2000" dirty="0">
                <a:latin typeface="Verdana" charset="0"/>
              </a:rPr>
              <a:t>. </a:t>
            </a:r>
          </a:p>
          <a:p>
            <a:pPr eaLnBrk="1" hangingPunct="1">
              <a:lnSpc>
                <a:spcPct val="80000"/>
              </a:lnSpc>
            </a:pPr>
            <a:endParaRPr lang="nb-NO" sz="2000" dirty="0">
              <a:latin typeface="Verdana" charset="0"/>
            </a:endParaRPr>
          </a:p>
          <a:p>
            <a:pPr eaLnBrk="1" hangingPunct="1">
              <a:lnSpc>
                <a:spcPct val="80000"/>
              </a:lnSpc>
            </a:pPr>
            <a:r>
              <a:rPr lang="nb-NO" sz="2000" dirty="0">
                <a:latin typeface="Verdana" charset="0"/>
              </a:rPr>
              <a:t>Til forskjell fra summativ vurdering som baserer seg på avsluttende, kontrollerende vurdering med tanke på godkjenning, sertifisering og eventuelt også rangering,</a:t>
            </a:r>
          </a:p>
          <a:p>
            <a:pPr eaLnBrk="1" hangingPunct="1">
              <a:lnSpc>
                <a:spcPct val="80000"/>
              </a:lnSpc>
              <a:buFontTx/>
              <a:buNone/>
            </a:pPr>
            <a:r>
              <a:rPr lang="nb-NO" sz="2000" dirty="0">
                <a:latin typeface="Verdana" charset="0"/>
              </a:rPr>
              <a:t> </a:t>
            </a:r>
          </a:p>
          <a:p>
            <a:pPr eaLnBrk="1" hangingPunct="1">
              <a:lnSpc>
                <a:spcPct val="80000"/>
              </a:lnSpc>
            </a:pPr>
            <a:r>
              <a:rPr lang="nb-NO" sz="2000" dirty="0">
                <a:latin typeface="Verdana" charset="0"/>
              </a:rPr>
              <a:t>fokuseres det innenfor formativ vurdering på intervensjoner i læringsprosessen med tanke på utvikling og i å hjelpe eleven eller studenten videre.</a:t>
            </a:r>
            <a:r>
              <a:rPr lang="en-US" sz="2000" dirty="0">
                <a:latin typeface="Verdana" charset="0"/>
              </a:rPr>
              <a:t> </a:t>
            </a:r>
          </a:p>
        </p:txBody>
      </p:sp>
      <p:sp>
        <p:nvSpPr>
          <p:cNvPr id="67588"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26864208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nb-NO" sz="3200">
                <a:latin typeface="Verdana" charset="0"/>
              </a:rPr>
              <a:t>Formativ vurdering og forskning?</a:t>
            </a:r>
            <a:endParaRPr lang="en-US" sz="3200">
              <a:latin typeface="Verdana" charset="0"/>
            </a:endParaRPr>
          </a:p>
        </p:txBody>
      </p:sp>
      <p:sp>
        <p:nvSpPr>
          <p:cNvPr id="68611" name="Rectangle 3" descr="Rectangle: Click to edit Master text styles&#10;Second level&#10;Third level&#10;Fourth level&#10;Fifth level"/>
          <p:cNvSpPr>
            <a:spLocks noGrp="1" noChangeArrowheads="1"/>
          </p:cNvSpPr>
          <p:nvPr>
            <p:ph type="body" idx="1"/>
          </p:nvPr>
        </p:nvSpPr>
        <p:spPr>
          <a:xfrm>
            <a:off x="1000125" y="1643063"/>
            <a:ext cx="7643813" cy="3949700"/>
          </a:xfrm>
        </p:spPr>
        <p:txBody>
          <a:bodyPr/>
          <a:lstStyle/>
          <a:p>
            <a:pPr eaLnBrk="1" hangingPunct="1">
              <a:lnSpc>
                <a:spcPct val="80000"/>
              </a:lnSpc>
            </a:pPr>
            <a:r>
              <a:rPr lang="nb-NO" sz="1600">
                <a:latin typeface="Verdana" charset="0"/>
              </a:rPr>
              <a:t>I de siste årene har det fremkommet forskning som på eventyrlig måte viser hvordan formativ vurdering kan bedre skoleprestasjoner (OECD 2005:284). I det etter hvert kjente studiet av Paul Black og Dylan Wiliam fra 1998 (</a:t>
            </a:r>
            <a:r>
              <a:rPr lang="nb-NO" sz="1600" b="1">
                <a:solidFill>
                  <a:srgbClr val="FF0000"/>
                </a:solidFill>
                <a:latin typeface="Verdana" charset="0"/>
              </a:rPr>
              <a:t>Black &amp; Wiliam 1998</a:t>
            </a:r>
            <a:r>
              <a:rPr lang="nb-NO" sz="1600">
                <a:latin typeface="Verdana" charset="0"/>
              </a:rPr>
              <a:t>) tar de for seg 160 tidsskrifter og 250 forskningsartikler om formativ vurdering.</a:t>
            </a:r>
            <a:r>
              <a:rPr lang="en-US" sz="1600">
                <a:latin typeface="Verdana" charset="0"/>
              </a:rPr>
              <a:t> </a:t>
            </a:r>
          </a:p>
          <a:p>
            <a:pPr eaLnBrk="1" hangingPunct="1">
              <a:lnSpc>
                <a:spcPct val="80000"/>
              </a:lnSpc>
            </a:pPr>
            <a:endParaRPr lang="en-US" sz="1600">
              <a:latin typeface="Verdana" charset="0"/>
            </a:endParaRPr>
          </a:p>
          <a:p>
            <a:pPr eaLnBrk="1" hangingPunct="1">
              <a:lnSpc>
                <a:spcPct val="80000"/>
              </a:lnSpc>
            </a:pPr>
            <a:r>
              <a:rPr lang="ja-JP" altLang="en-US" sz="1600">
                <a:latin typeface="Verdana" charset="0"/>
              </a:rPr>
              <a:t>“</a:t>
            </a:r>
            <a:r>
              <a:rPr lang="en-US" sz="1600" i="1">
                <a:latin typeface="Verdana" charset="0"/>
              </a:rPr>
              <a:t>The achievement gains associated with formative assessment have been described as </a:t>
            </a:r>
            <a:r>
              <a:rPr lang="ja-JP" altLang="en-US" sz="1600" i="1">
                <a:latin typeface="Verdana" charset="0"/>
              </a:rPr>
              <a:t>“</a:t>
            </a:r>
            <a:r>
              <a:rPr lang="en-US" sz="1600" i="1">
                <a:latin typeface="Verdana" charset="0"/>
              </a:rPr>
              <a:t>among the largest ever reported for educational interventions</a:t>
            </a:r>
            <a:r>
              <a:rPr lang="ja-JP" altLang="en-US" sz="1600" i="1">
                <a:latin typeface="Verdana" charset="0"/>
              </a:rPr>
              <a:t>”</a:t>
            </a:r>
            <a:r>
              <a:rPr lang="en-US" sz="1600" i="1">
                <a:latin typeface="Verdana" charset="0"/>
              </a:rPr>
              <a:t>. While many teachers incorporate aspects of formative assessment into their teaching, it is much less common to find formative assessment practised systematically</a:t>
            </a:r>
            <a:r>
              <a:rPr lang="ja-JP" altLang="en-US" sz="1600">
                <a:latin typeface="Verdana" charset="0"/>
              </a:rPr>
              <a:t>”</a:t>
            </a:r>
            <a:r>
              <a:rPr lang="en-US" sz="1600">
                <a:latin typeface="Verdana" charset="0"/>
              </a:rPr>
              <a:t> (OECD 2005:284).</a:t>
            </a:r>
          </a:p>
          <a:p>
            <a:pPr eaLnBrk="1" hangingPunct="1">
              <a:lnSpc>
                <a:spcPct val="80000"/>
              </a:lnSpc>
              <a:buFontTx/>
              <a:buNone/>
            </a:pPr>
            <a:r>
              <a:rPr lang="en-US" sz="1600">
                <a:latin typeface="Verdana" charset="0"/>
              </a:rPr>
              <a:t> </a:t>
            </a:r>
          </a:p>
          <a:p>
            <a:pPr eaLnBrk="1" hangingPunct="1">
              <a:lnSpc>
                <a:spcPct val="80000"/>
              </a:lnSpc>
            </a:pPr>
            <a:r>
              <a:rPr lang="nb-NO" sz="1600">
                <a:latin typeface="Verdana" charset="0"/>
              </a:rPr>
              <a:t>OECD studien viser at en rekke land nå integrere arbeid med elektroniske mapper i sammenheng med et ønske om mer formative arbeidsmåter</a:t>
            </a:r>
            <a:r>
              <a:rPr lang="en-US" sz="1600">
                <a:latin typeface="Verdana" charset="0"/>
              </a:rPr>
              <a:t> </a:t>
            </a:r>
          </a:p>
          <a:p>
            <a:pPr eaLnBrk="1" hangingPunct="1">
              <a:lnSpc>
                <a:spcPct val="80000"/>
              </a:lnSpc>
            </a:pPr>
            <a:endParaRPr lang="en-US" sz="1600">
              <a:latin typeface="Verdana" charset="0"/>
            </a:endParaRPr>
          </a:p>
          <a:p>
            <a:pPr eaLnBrk="1" hangingPunct="1">
              <a:lnSpc>
                <a:spcPct val="80000"/>
              </a:lnSpc>
            </a:pPr>
            <a:r>
              <a:rPr lang="en-US" sz="1600">
                <a:latin typeface="Verdana" charset="0"/>
              </a:rPr>
              <a:t>Nytt nettsted I Norge:</a:t>
            </a:r>
          </a:p>
          <a:p>
            <a:pPr eaLnBrk="1" hangingPunct="1">
              <a:lnSpc>
                <a:spcPct val="80000"/>
              </a:lnSpc>
            </a:pPr>
            <a:r>
              <a:rPr lang="en-US" sz="1000">
                <a:latin typeface="Verdana" charset="0"/>
                <a:hlinkClick r:id="rId3"/>
              </a:rPr>
              <a:t>http://www.skolenettet.no/Moduler/Vurdering/Templates/Pages/StartPage.aspx?id=64600&amp;epslanguage=NO</a:t>
            </a:r>
            <a:r>
              <a:rPr lang="en-US" sz="1000">
                <a:latin typeface="Verdana" charset="0"/>
              </a:rPr>
              <a:t> </a:t>
            </a:r>
          </a:p>
        </p:txBody>
      </p:sp>
    </p:spTree>
    <p:extLst>
      <p:ext uri="{BB962C8B-B14F-4D97-AF65-F5344CB8AC3E}">
        <p14:creationId xmlns:p14="http://schemas.microsoft.com/office/powerpoint/2010/main" val="37057020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nb-NO">
                <a:latin typeface="Verdana" charset="0"/>
              </a:rPr>
              <a:t>Formativ vurdering:</a:t>
            </a:r>
            <a:endParaRPr lang="en-US">
              <a:latin typeface="Verdana" charset="0"/>
            </a:endParaRPr>
          </a:p>
        </p:txBody>
      </p:sp>
      <p:sp>
        <p:nvSpPr>
          <p:cNvPr id="69635"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nb-NO" sz="2000">
                <a:latin typeface="Verdana" charset="0"/>
              </a:rPr>
              <a:t>Vi kan betegne formativ vurdering som </a:t>
            </a:r>
            <a:r>
              <a:rPr lang="nb-NO" sz="2000" i="1" u="sng">
                <a:latin typeface="Verdana" charset="0"/>
              </a:rPr>
              <a:t>vurdering for læring, </a:t>
            </a:r>
          </a:p>
          <a:p>
            <a:pPr eaLnBrk="1" hangingPunct="1">
              <a:lnSpc>
                <a:spcPct val="80000"/>
              </a:lnSpc>
            </a:pPr>
            <a:endParaRPr lang="nb-NO" sz="2000" i="1" u="sng">
              <a:latin typeface="Verdana" charset="0"/>
            </a:endParaRPr>
          </a:p>
          <a:p>
            <a:pPr eaLnBrk="1" hangingPunct="1">
              <a:lnSpc>
                <a:spcPct val="80000"/>
              </a:lnSpc>
            </a:pPr>
            <a:r>
              <a:rPr lang="nb-NO" sz="2000">
                <a:latin typeface="Verdana" charset="0"/>
              </a:rPr>
              <a:t>mens summativ vurdering klan betegnes som </a:t>
            </a:r>
            <a:r>
              <a:rPr lang="nb-NO" sz="2000" i="1" u="sng">
                <a:latin typeface="Verdana" charset="0"/>
              </a:rPr>
              <a:t>vurdering av læring</a:t>
            </a:r>
          </a:p>
          <a:p>
            <a:pPr eaLnBrk="1" hangingPunct="1">
              <a:lnSpc>
                <a:spcPct val="80000"/>
              </a:lnSpc>
            </a:pPr>
            <a:endParaRPr lang="nb-NO" sz="2000" i="1" u="sng">
              <a:latin typeface="Verdana" charset="0"/>
            </a:endParaRPr>
          </a:p>
          <a:p>
            <a:pPr eaLnBrk="1" hangingPunct="1">
              <a:lnSpc>
                <a:spcPct val="80000"/>
              </a:lnSpc>
            </a:pPr>
            <a:r>
              <a:rPr lang="nb-NO" sz="2000">
                <a:latin typeface="Verdana" charset="0"/>
              </a:rPr>
              <a:t>”Departementet mener at jevnlige evalueringer som gir studentene hyppige tilbakemeldinger om utbyttet av læringsprosessen, skal inngå i studiene som en del av undervisningsarbeidet." …."Vurderinger underveis i studiet kan organiseres på mange ulike måter, blant annet gjennom oppgvaveinnleveringer, deleksamener, mappevurdering og annet” </a:t>
            </a:r>
            <a:br>
              <a:rPr lang="nb-NO" sz="2000">
                <a:latin typeface="Verdana" charset="0"/>
              </a:rPr>
            </a:br>
            <a:r>
              <a:rPr lang="nb-NO" sz="2000">
                <a:latin typeface="Verdana" charset="0"/>
              </a:rPr>
              <a:t>(St.meld. nr 27 (2000-2001)</a:t>
            </a:r>
            <a:r>
              <a:rPr lang="en-US" sz="2000">
                <a:latin typeface="Verdana" charset="0"/>
              </a:rPr>
              <a:t>  </a:t>
            </a:r>
          </a:p>
        </p:txBody>
      </p:sp>
      <p:sp>
        <p:nvSpPr>
          <p:cNvPr id="69636"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2591269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71550" y="333375"/>
            <a:ext cx="7620000" cy="719138"/>
          </a:xfrm>
        </p:spPr>
        <p:txBody>
          <a:bodyPr/>
          <a:lstStyle/>
          <a:p>
            <a:pPr algn="ctr" eaLnBrk="1" hangingPunct="1"/>
            <a:r>
              <a:rPr lang="nb-NO" sz="2400">
                <a:latin typeface="Verdana" charset="0"/>
              </a:rPr>
              <a:t>Mapper brukt til støtte for </a:t>
            </a:r>
            <a:br>
              <a:rPr lang="nb-NO" sz="2400">
                <a:latin typeface="Verdana" charset="0"/>
              </a:rPr>
            </a:br>
            <a:r>
              <a:rPr lang="nb-NO" sz="2400">
                <a:latin typeface="Verdana" charset="0"/>
              </a:rPr>
              <a:t>summativ versus formativ vurdering</a:t>
            </a:r>
            <a:endParaRPr lang="en-US" sz="2400">
              <a:latin typeface="Verdana" charset="0"/>
            </a:endParaRPr>
          </a:p>
        </p:txBody>
      </p:sp>
      <p:pic>
        <p:nvPicPr>
          <p:cNvPr id="70659" name="Picture 3" descr="Barret Tabell nors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84313"/>
            <a:ext cx="67183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4067175" y="6524625"/>
            <a:ext cx="1223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800"/>
              <a:t>Mattias Øhra </a:t>
            </a:r>
          </a:p>
        </p:txBody>
      </p:sp>
    </p:spTree>
    <p:extLst>
      <p:ext uri="{BB962C8B-B14F-4D97-AF65-F5344CB8AC3E}">
        <p14:creationId xmlns:p14="http://schemas.microsoft.com/office/powerpoint/2010/main" val="21139470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mal-norsk-1">
  <a:themeElements>
    <a:clrScheme name="HiVe">
      <a:dk1>
        <a:sysClr val="windowText" lastClr="000000"/>
      </a:dk1>
      <a:lt1>
        <a:sysClr val="window" lastClr="FFFFFF"/>
      </a:lt1>
      <a:dk2>
        <a:srgbClr val="405161"/>
      </a:dk2>
      <a:lt2>
        <a:srgbClr val="C3C8D0"/>
      </a:lt2>
      <a:accent1>
        <a:srgbClr val="D70020"/>
      </a:accent1>
      <a:accent2>
        <a:srgbClr val="405161"/>
      </a:accent2>
      <a:accent3>
        <a:srgbClr val="C3C8D0"/>
      </a:accent3>
      <a:accent4>
        <a:srgbClr val="D70020"/>
      </a:accent4>
      <a:accent5>
        <a:srgbClr val="405161"/>
      </a:accent5>
      <a:accent6>
        <a:srgbClr val="C3C8D0"/>
      </a:accent6>
      <a:hlink>
        <a:srgbClr val="D70020"/>
      </a:hlink>
      <a:folHlink>
        <a:srgbClr val="405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884</Words>
  <Application>Microsoft Macintosh PowerPoint</Application>
  <PresentationFormat>On-screen Show (4:3)</PresentationFormat>
  <Paragraphs>96</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pp-mal-norsk-1</vt:lpstr>
      <vt:lpstr>PowerPoint Presentation</vt:lpstr>
      <vt:lpstr>Søknad vedrørende digitale mapper</vt:lpstr>
      <vt:lpstr>Transparente læreprosesser</vt:lpstr>
      <vt:lpstr>PowerPoint Presentation</vt:lpstr>
      <vt:lpstr>Digitale mapper</vt:lpstr>
      <vt:lpstr>Digitale mapper og formativ vurdering: </vt:lpstr>
      <vt:lpstr>Formativ vurdering og forskning?</vt:lpstr>
      <vt:lpstr>Formativ vurdering:</vt:lpstr>
      <vt:lpstr>Mapper brukt til støtte for  summativ versus formativ vurdering</vt:lpstr>
      <vt:lpstr>Digitale mapper:</vt:lpstr>
      <vt:lpstr>Mappen har to hovednivåer</vt:lpstr>
      <vt:lpstr>Eksempel på metatekst:</vt:lpstr>
      <vt:lpstr>Eksempel på selvvurdering  </vt:lpstr>
      <vt:lpstr>Konstruere digitale mapper selv?</vt:lpstr>
      <vt:lpstr>Kritisk dilemmaer ved bruk av digitale mapper</vt:lpstr>
    </vt:vector>
  </TitlesOfParts>
  <Company>Høgskolen i Vestfold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Hvordan lykkes med å bli seg selv i 2010? </dc:title>
  <dc:creator>Mattias Øhra</dc:creator>
  <cp:lastModifiedBy>Mattias Øhra</cp:lastModifiedBy>
  <cp:revision>49</cp:revision>
  <cp:lastPrinted>2011-02-09T15:18:59Z</cp:lastPrinted>
  <dcterms:created xsi:type="dcterms:W3CDTF">2010-10-15T11:45:11Z</dcterms:created>
  <dcterms:modified xsi:type="dcterms:W3CDTF">2011-02-09T15:27:34Z</dcterms:modified>
</cp:coreProperties>
</file>