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8" d="100"/>
          <a:sy n="68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C956-7735-4FB9-BBD6-371B1E36C2FA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D1D0-8E09-4F5E-AE39-4C168EE7E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16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C956-7735-4FB9-BBD6-371B1E36C2FA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D1D0-8E09-4F5E-AE39-4C168EE7E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549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C956-7735-4FB9-BBD6-371B1E36C2FA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D1D0-8E09-4F5E-AE39-4C168EE7E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9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C956-7735-4FB9-BBD6-371B1E36C2FA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D1D0-8E09-4F5E-AE39-4C168EE7E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68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C956-7735-4FB9-BBD6-371B1E36C2FA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D1D0-8E09-4F5E-AE39-4C168EE7E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228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C956-7735-4FB9-BBD6-371B1E36C2FA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D1D0-8E09-4F5E-AE39-4C168EE7E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987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C956-7735-4FB9-BBD6-371B1E36C2FA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D1D0-8E09-4F5E-AE39-4C168EE7E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148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C956-7735-4FB9-BBD6-371B1E36C2FA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D1D0-8E09-4F5E-AE39-4C168EE7E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921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C956-7735-4FB9-BBD6-371B1E36C2FA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D1D0-8E09-4F5E-AE39-4C168EE7E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427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C956-7735-4FB9-BBD6-371B1E36C2FA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D1D0-8E09-4F5E-AE39-4C168EE7E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792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C956-7735-4FB9-BBD6-371B1E36C2FA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D1D0-8E09-4F5E-AE39-4C168EE7E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04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8C956-7735-4FB9-BBD6-371B1E36C2FA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CD1D0-8E09-4F5E-AE39-4C168EE7E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81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.tki.org.nz/Key-collections/Curriculum-in-action/In-the-Outdoors/Key-concepts" TargetMode="External"/><Relationship Id="rId2" Type="http://schemas.openxmlformats.org/officeDocument/2006/relationships/hyperlink" Target="https://outdooreducationaustralia.org.au/education/curriculum-guidelines/#toggle-id-1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F3F4CE0-1F0C-41CB-9352-09EBD5934683}"/>
              </a:ext>
            </a:extLst>
          </p:cNvPr>
          <p:cNvSpPr/>
          <p:nvPr/>
        </p:nvSpPr>
        <p:spPr>
          <a:xfrm>
            <a:off x="1578591" y="830223"/>
            <a:ext cx="9034818" cy="202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6000" dirty="0" err="1">
                <a:solidFill>
                  <a:schemeClr val="bg1"/>
                </a:solidFill>
                <a:latin typeface="Romans"/>
                <a:ea typeface="Calibri" panose="020F0502020204030204" pitchFamily="34" charset="0"/>
              </a:rPr>
              <a:t>Outdoor</a:t>
            </a:r>
            <a:r>
              <a:rPr lang="nb-NO" sz="6000" dirty="0">
                <a:solidFill>
                  <a:schemeClr val="bg1"/>
                </a:solidFill>
                <a:latin typeface="Romans"/>
                <a:ea typeface="Calibri" panose="020F0502020204030204" pitchFamily="34" charset="0"/>
              </a:rPr>
              <a:t> </a:t>
            </a:r>
            <a:r>
              <a:rPr lang="nb-NO" sz="6000" dirty="0" err="1">
                <a:solidFill>
                  <a:schemeClr val="bg1"/>
                </a:solidFill>
                <a:latin typeface="Romans"/>
                <a:ea typeface="Calibri" panose="020F0502020204030204" pitchFamily="34" charset="0"/>
              </a:rPr>
              <a:t>Education</a:t>
            </a:r>
            <a:r>
              <a:rPr lang="nb-NO" sz="6000" dirty="0">
                <a:solidFill>
                  <a:schemeClr val="bg1"/>
                </a:solidFill>
                <a:latin typeface="Romans"/>
                <a:ea typeface="Calibri" panose="020F0502020204030204" pitchFamily="34" charset="0"/>
              </a:rPr>
              <a:t> in Australia and New Zealand</a:t>
            </a:r>
            <a:endParaRPr lang="en-GB" sz="6000" dirty="0">
              <a:solidFill>
                <a:schemeClr val="bg1"/>
              </a:solidFill>
              <a:effectLst/>
              <a:latin typeface="Romans"/>
              <a:ea typeface="Calibri" panose="020F0502020204030204" pitchFamily="34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1A7C110-423F-4B40-ABD6-0D6D68293FC1}"/>
              </a:ext>
            </a:extLst>
          </p:cNvPr>
          <p:cNvSpPr txBox="1"/>
          <p:nvPr/>
        </p:nvSpPr>
        <p:spPr>
          <a:xfrm>
            <a:off x="4067033" y="4003378"/>
            <a:ext cx="4258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Romans"/>
              </a:rPr>
              <a:t>By Thomas Peter Harris</a:t>
            </a:r>
          </a:p>
        </p:txBody>
      </p:sp>
      <p:pic>
        <p:nvPicPr>
          <p:cNvPr id="1026" name="Picture 2" descr="Image result for new zealand kiwi black background">
            <a:extLst>
              <a:ext uri="{FF2B5EF4-FFF2-40B4-BE49-F238E27FC236}">
                <a16:creationId xmlns:a16="http://schemas.microsoft.com/office/drawing/2014/main" id="{7D78A8B1-1560-4028-B65B-955D9CDDF9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1" t="33011" r="28755" b="30844"/>
          <a:stretch/>
        </p:blipFill>
        <p:spPr bwMode="auto">
          <a:xfrm>
            <a:off x="10613409" y="5599152"/>
            <a:ext cx="1214439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kangeroo">
            <a:extLst>
              <a:ext uri="{FF2B5EF4-FFF2-40B4-BE49-F238E27FC236}">
                <a16:creationId xmlns:a16="http://schemas.microsoft.com/office/drawing/2014/main" id="{DDB2D297-DCF5-40D8-BB97-00BA6853B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52" y="4586001"/>
            <a:ext cx="4052094" cy="187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71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17F625-895F-4BFC-B70F-12108DFB9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000" dirty="0">
                <a:solidFill>
                  <a:schemeClr val="bg1"/>
                </a:solidFill>
                <a:latin typeface="Romans"/>
              </a:rPr>
              <a:t>Outdoor education: 5-6 Years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F2D8252-570B-4D1C-853A-71045FE34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968875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en-GB" sz="3100" b="1" dirty="0">
                <a:solidFill>
                  <a:schemeClr val="bg1"/>
                </a:solidFill>
                <a:latin typeface="Romans"/>
              </a:rPr>
              <a:t>Practical – </a:t>
            </a:r>
            <a:r>
              <a:rPr lang="en-GB" sz="3100" i="1" dirty="0">
                <a:solidFill>
                  <a:schemeClr val="bg1"/>
                </a:solidFill>
                <a:latin typeface="Romans"/>
              </a:rPr>
              <a:t>Exploration</a:t>
            </a:r>
            <a:br>
              <a:rPr lang="en-GB" sz="3100" b="1" dirty="0">
                <a:solidFill>
                  <a:schemeClr val="bg1"/>
                </a:solidFill>
                <a:latin typeface="Romans"/>
              </a:rPr>
            </a:br>
            <a:r>
              <a:rPr lang="en-GB" sz="3100" dirty="0">
                <a:solidFill>
                  <a:schemeClr val="bg1"/>
                </a:solidFill>
                <a:latin typeface="Romans"/>
              </a:rPr>
              <a:t>E.g. Picnic in a natural setting</a:t>
            </a:r>
          </a:p>
          <a:p>
            <a:pPr fontAlgn="base"/>
            <a:endParaRPr lang="en-GB" sz="3100" dirty="0">
              <a:solidFill>
                <a:schemeClr val="bg1"/>
              </a:solidFill>
              <a:latin typeface="Romans"/>
            </a:endParaRPr>
          </a:p>
          <a:p>
            <a:pPr fontAlgn="base"/>
            <a:r>
              <a:rPr lang="en-GB" sz="3100" b="1" dirty="0">
                <a:solidFill>
                  <a:schemeClr val="bg1"/>
                </a:solidFill>
                <a:latin typeface="Romans"/>
              </a:rPr>
              <a:t>Outdoor living knowledge and skills –</a:t>
            </a:r>
            <a:r>
              <a:rPr lang="en-GB" sz="3100" dirty="0">
                <a:solidFill>
                  <a:schemeClr val="bg1"/>
                </a:solidFill>
                <a:latin typeface="Romans"/>
              </a:rPr>
              <a:t> </a:t>
            </a:r>
            <a:r>
              <a:rPr lang="en-GB" sz="3100" i="1" dirty="0">
                <a:solidFill>
                  <a:schemeClr val="bg1"/>
                </a:solidFill>
                <a:latin typeface="Romans"/>
              </a:rPr>
              <a:t>Introduction to self reliance and minimal impact</a:t>
            </a:r>
            <a:br>
              <a:rPr lang="en-GB" sz="3100" dirty="0">
                <a:solidFill>
                  <a:schemeClr val="bg1"/>
                </a:solidFill>
                <a:latin typeface="Romans"/>
              </a:rPr>
            </a:br>
            <a:r>
              <a:rPr lang="en-GB" sz="3100" dirty="0">
                <a:solidFill>
                  <a:schemeClr val="bg1"/>
                </a:solidFill>
                <a:latin typeface="Romans"/>
              </a:rPr>
              <a:t>E.g. Carrying food, what to bring. Using non-disposable containers. Carrying out rubbish</a:t>
            </a:r>
          </a:p>
          <a:p>
            <a:pPr fontAlgn="base"/>
            <a:endParaRPr lang="en-GB" sz="3100" dirty="0">
              <a:solidFill>
                <a:schemeClr val="bg1"/>
              </a:solidFill>
              <a:latin typeface="Romans"/>
            </a:endParaRPr>
          </a:p>
          <a:p>
            <a:pPr fontAlgn="base"/>
            <a:r>
              <a:rPr lang="en-GB" sz="3100" b="1" dirty="0">
                <a:solidFill>
                  <a:schemeClr val="bg1"/>
                </a:solidFill>
                <a:latin typeface="Romans"/>
              </a:rPr>
              <a:t>Group Dynamics Skills and Leadership – </a:t>
            </a:r>
            <a:r>
              <a:rPr lang="en-GB" sz="3100" i="1" dirty="0">
                <a:solidFill>
                  <a:schemeClr val="bg1"/>
                </a:solidFill>
                <a:latin typeface="Romans"/>
              </a:rPr>
              <a:t>Introduction to care for others during outdoor activities</a:t>
            </a:r>
            <a:br>
              <a:rPr lang="en-GB" sz="3100" dirty="0">
                <a:solidFill>
                  <a:schemeClr val="bg1"/>
                </a:solidFill>
                <a:latin typeface="Romans"/>
              </a:rPr>
            </a:br>
            <a:r>
              <a:rPr lang="en-GB" sz="3100" dirty="0">
                <a:solidFill>
                  <a:schemeClr val="bg1"/>
                </a:solidFill>
                <a:latin typeface="Romans"/>
              </a:rPr>
              <a:t>E.g. buddy systems, staying together, reporting if your buddy is not happy</a:t>
            </a:r>
          </a:p>
          <a:p>
            <a:pPr fontAlgn="base"/>
            <a:endParaRPr lang="en-GB" sz="3100" dirty="0">
              <a:solidFill>
                <a:schemeClr val="bg1"/>
              </a:solidFill>
              <a:latin typeface="Romans"/>
            </a:endParaRPr>
          </a:p>
          <a:p>
            <a:pPr fontAlgn="base"/>
            <a:r>
              <a:rPr lang="en-GB" sz="3100" b="1" dirty="0">
                <a:solidFill>
                  <a:schemeClr val="bg1"/>
                </a:solidFill>
                <a:latin typeface="Romans"/>
              </a:rPr>
              <a:t>Outdoor activity knowledge and skills – </a:t>
            </a:r>
            <a:r>
              <a:rPr lang="en-GB" sz="3100" i="1" dirty="0">
                <a:solidFill>
                  <a:schemeClr val="bg1"/>
                </a:solidFill>
                <a:latin typeface="Romans"/>
              </a:rPr>
              <a:t>Introduction to comfort in the outdoors</a:t>
            </a:r>
            <a:br>
              <a:rPr lang="en-GB" sz="3100" dirty="0">
                <a:solidFill>
                  <a:schemeClr val="bg1"/>
                </a:solidFill>
                <a:latin typeface="Romans"/>
              </a:rPr>
            </a:br>
            <a:r>
              <a:rPr lang="en-GB" sz="3100" dirty="0">
                <a:solidFill>
                  <a:schemeClr val="bg1"/>
                </a:solidFill>
                <a:latin typeface="Romans"/>
              </a:rPr>
              <a:t>E.g. Equipment for a picnic.</a:t>
            </a:r>
          </a:p>
          <a:p>
            <a:pPr fontAlgn="base"/>
            <a:endParaRPr lang="en-GB" sz="3100" dirty="0">
              <a:solidFill>
                <a:schemeClr val="bg1"/>
              </a:solidFill>
              <a:latin typeface="Romans"/>
            </a:endParaRPr>
          </a:p>
          <a:p>
            <a:pPr fontAlgn="base"/>
            <a:r>
              <a:rPr lang="en-GB" sz="3100" b="1" dirty="0">
                <a:solidFill>
                  <a:schemeClr val="bg1"/>
                </a:solidFill>
                <a:latin typeface="Romans"/>
              </a:rPr>
              <a:t>Safety and well being outdoors – </a:t>
            </a:r>
            <a:r>
              <a:rPr lang="en-GB" sz="3100" i="1" dirty="0">
                <a:solidFill>
                  <a:schemeClr val="bg1"/>
                </a:solidFill>
                <a:latin typeface="Romans"/>
              </a:rPr>
              <a:t>Introduction to safe immersion in outdoor environments</a:t>
            </a:r>
            <a:br>
              <a:rPr lang="en-GB" sz="3100" dirty="0">
                <a:solidFill>
                  <a:schemeClr val="bg1"/>
                </a:solidFill>
                <a:latin typeface="Romans"/>
              </a:rPr>
            </a:br>
            <a:r>
              <a:rPr lang="en-GB" sz="3100" dirty="0">
                <a:solidFill>
                  <a:schemeClr val="bg1"/>
                </a:solidFill>
                <a:latin typeface="Romans"/>
              </a:rPr>
              <a:t>E.g. </a:t>
            </a:r>
            <a:r>
              <a:rPr lang="en-GB" sz="3100" dirty="0" err="1">
                <a:solidFill>
                  <a:schemeClr val="bg1"/>
                </a:solidFill>
                <a:latin typeface="Romans"/>
              </a:rPr>
              <a:t>Sunsmart</a:t>
            </a:r>
            <a:r>
              <a:rPr lang="en-GB" sz="3100" dirty="0">
                <a:solidFill>
                  <a:schemeClr val="bg1"/>
                </a:solidFill>
                <a:latin typeface="Romans"/>
              </a:rPr>
              <a:t> dressing for the weather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5464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3972420-E7E2-469B-94FC-8928DD53A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GB" sz="2600" b="1" dirty="0">
                <a:solidFill>
                  <a:schemeClr val="bg1"/>
                </a:solidFill>
                <a:latin typeface="Romans"/>
              </a:rPr>
              <a:t>Environmental awareness – </a:t>
            </a:r>
            <a:r>
              <a:rPr lang="en-GB" sz="2600" i="1" dirty="0">
                <a:solidFill>
                  <a:schemeClr val="bg1"/>
                </a:solidFill>
                <a:latin typeface="Romans"/>
              </a:rPr>
              <a:t>Promoting curiosity, identifying fears of nature and outside environments, and promoting discussion about nature</a:t>
            </a:r>
            <a:br>
              <a:rPr lang="en-GB" sz="2600" dirty="0">
                <a:solidFill>
                  <a:schemeClr val="bg1"/>
                </a:solidFill>
                <a:latin typeface="Romans"/>
              </a:rPr>
            </a:br>
            <a:r>
              <a:rPr lang="en-GB" sz="2600" dirty="0">
                <a:solidFill>
                  <a:schemeClr val="bg1"/>
                </a:solidFill>
                <a:latin typeface="Romans"/>
              </a:rPr>
              <a:t>E.g. Observing nature, exploration of nature within boundaries.</a:t>
            </a:r>
          </a:p>
          <a:p>
            <a:pPr fontAlgn="base"/>
            <a:endParaRPr lang="en-GB" sz="2600" dirty="0">
              <a:solidFill>
                <a:schemeClr val="bg1"/>
              </a:solidFill>
              <a:latin typeface="Romans"/>
            </a:endParaRPr>
          </a:p>
          <a:p>
            <a:pPr fontAlgn="base"/>
            <a:r>
              <a:rPr lang="en-GB" sz="2600" b="1" dirty="0">
                <a:solidFill>
                  <a:schemeClr val="bg1"/>
                </a:solidFill>
                <a:latin typeface="Romans"/>
              </a:rPr>
              <a:t>Environmental management, conservation and culture – </a:t>
            </a:r>
            <a:r>
              <a:rPr lang="en-GB" sz="2600" i="1" dirty="0">
                <a:solidFill>
                  <a:schemeClr val="bg1"/>
                </a:solidFill>
                <a:latin typeface="Romans"/>
              </a:rPr>
              <a:t>Minimal impact on a walking excursion</a:t>
            </a:r>
            <a:br>
              <a:rPr lang="en-GB" sz="2600" dirty="0">
                <a:solidFill>
                  <a:schemeClr val="bg1"/>
                </a:solidFill>
                <a:latin typeface="Romans"/>
              </a:rPr>
            </a:br>
            <a:r>
              <a:rPr lang="en-GB" sz="2600" dirty="0">
                <a:solidFill>
                  <a:schemeClr val="bg1"/>
                </a:solidFill>
                <a:latin typeface="Romans"/>
              </a:rPr>
              <a:t>E.g. keep to designated walking tracks/board walks.</a:t>
            </a:r>
          </a:p>
          <a:p>
            <a:pPr fontAlgn="base"/>
            <a:endParaRPr lang="en-GB" sz="2600" dirty="0">
              <a:solidFill>
                <a:schemeClr val="bg1"/>
              </a:solidFill>
              <a:latin typeface="Romans"/>
            </a:endParaRPr>
          </a:p>
          <a:p>
            <a:pPr fontAlgn="base"/>
            <a:r>
              <a:rPr lang="en-GB" sz="2600" b="1" dirty="0">
                <a:solidFill>
                  <a:schemeClr val="bg1"/>
                </a:solidFill>
                <a:latin typeface="Romans"/>
              </a:rPr>
              <a:t>Ecological literacy key themes – </a:t>
            </a:r>
            <a:r>
              <a:rPr lang="en-GB" sz="2600" i="1" dirty="0">
                <a:solidFill>
                  <a:schemeClr val="bg1"/>
                </a:solidFill>
                <a:latin typeface="Romans"/>
              </a:rPr>
              <a:t>Nature as friend</a:t>
            </a:r>
            <a:br>
              <a:rPr lang="en-GB" sz="2600" b="1" dirty="0">
                <a:solidFill>
                  <a:schemeClr val="bg1"/>
                </a:solidFill>
                <a:latin typeface="Romans"/>
              </a:rPr>
            </a:br>
            <a:r>
              <a:rPr lang="en-GB" sz="2600" dirty="0">
                <a:solidFill>
                  <a:schemeClr val="bg1"/>
                </a:solidFill>
                <a:latin typeface="Romans"/>
              </a:rPr>
              <a:t>E.g. Sensory experiences in nature such as visit to area of natural significance.</a:t>
            </a:r>
          </a:p>
          <a:p>
            <a:pPr fontAlgn="base"/>
            <a:endParaRPr lang="en-GB" sz="2600" dirty="0">
              <a:solidFill>
                <a:schemeClr val="bg1"/>
              </a:solidFill>
              <a:latin typeface="Romans"/>
            </a:endParaRPr>
          </a:p>
          <a:p>
            <a:pPr fontAlgn="base"/>
            <a:r>
              <a:rPr lang="en-GB" sz="2600" b="1" dirty="0">
                <a:solidFill>
                  <a:schemeClr val="bg1"/>
                </a:solidFill>
                <a:latin typeface="Romans"/>
              </a:rPr>
              <a:t>Health and the Outdoors – </a:t>
            </a:r>
            <a:r>
              <a:rPr lang="en-GB" sz="2600" i="1" dirty="0">
                <a:solidFill>
                  <a:schemeClr val="bg1"/>
                </a:solidFill>
                <a:latin typeface="Romans"/>
              </a:rPr>
              <a:t>The importance of fresh air and open space for play</a:t>
            </a:r>
            <a:br>
              <a:rPr lang="en-GB" sz="2600" b="1" dirty="0">
                <a:solidFill>
                  <a:schemeClr val="bg1"/>
                </a:solidFill>
                <a:latin typeface="Romans"/>
              </a:rPr>
            </a:br>
            <a:r>
              <a:rPr lang="en-GB" sz="2600" dirty="0">
                <a:solidFill>
                  <a:schemeClr val="bg1"/>
                </a:solidFill>
                <a:latin typeface="Romans"/>
              </a:rPr>
              <a:t>E.g. Allow time for running, jumping, rolling, climbing, laughing and exploring.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951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0A1D01-3AB0-46AB-A61C-F7E660256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000" dirty="0">
                <a:solidFill>
                  <a:schemeClr val="bg1"/>
                </a:solidFill>
                <a:latin typeface="Romans"/>
              </a:rPr>
              <a:t>Some Outdoor Activities</a:t>
            </a:r>
          </a:p>
        </p:txBody>
      </p:sp>
      <p:pic>
        <p:nvPicPr>
          <p:cNvPr id="6146" name="Picture 2" descr="Image result for outdoor education in australia">
            <a:extLst>
              <a:ext uri="{FF2B5EF4-FFF2-40B4-BE49-F238E27FC236}">
                <a16:creationId xmlns:a16="http://schemas.microsoft.com/office/drawing/2014/main" id="{5386FA1F-419B-4667-ADEA-C3AE2C756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774" y="1690688"/>
            <a:ext cx="5346850" cy="356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outdoor education in australia">
            <a:extLst>
              <a:ext uri="{FF2B5EF4-FFF2-40B4-BE49-F238E27FC236}">
                <a16:creationId xmlns:a16="http://schemas.microsoft.com/office/drawing/2014/main" id="{FED06E65-6C94-46E9-BD87-4D8430648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76" y="1690688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925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4916F6-903E-4414-BA86-12A9B5BC8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solidFill>
                  <a:schemeClr val="bg1"/>
                </a:solidFill>
                <a:latin typeface="Romans"/>
              </a:rPr>
              <a:t>References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EB6170B-D88C-42CF-A89F-B045FCDA6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https://outdooreducationaustralia.org.au/education/curriculum-guidelines/#toggle-id-11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https://health.tki.org.nz/Key-collections/Curriculum-in-action/In-the-Outdoors/Key-concepts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1660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F6C803-01DF-4E78-B1C0-F50AED329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My Home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Image result for the shire">
            <a:extLst>
              <a:ext uri="{FF2B5EF4-FFF2-40B4-BE49-F238E27FC236}">
                <a16:creationId xmlns:a16="http://schemas.microsoft.com/office/drawing/2014/main" id="{E49EAC05-CBCA-4351-9DDA-EB02CD41C3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5" r="25704"/>
          <a:stretch/>
        </p:blipFill>
        <p:spPr bwMode="auto">
          <a:xfrm>
            <a:off x="20" y="10"/>
            <a:ext cx="6572230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390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welcome bay new zealand">
            <a:extLst>
              <a:ext uri="{FF2B5EF4-FFF2-40B4-BE49-F238E27FC236}">
                <a16:creationId xmlns:a16="http://schemas.microsoft.com/office/drawing/2014/main" id="{48AA07A5-591C-4F5A-90AC-B5E71D6A25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AB8CC5F-3DD8-4EEC-89F0-567D134C7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My Real Home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834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BDDDCA-12B5-46E3-AFD4-E41B0390E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Romans"/>
              </a:rPr>
              <a:t>Key concepts</a:t>
            </a:r>
            <a:endParaRPr lang="en-GB" sz="6000" dirty="0">
              <a:solidFill>
                <a:schemeClr val="bg1"/>
              </a:solidFill>
              <a:latin typeface="Romans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895B5AA-56A7-4684-BB78-BACFFCF35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pPr fontAlgn="base">
              <a:buFont typeface="Wingdings" panose="05000000000000000000" pitchFamily="2" charset="2"/>
              <a:buChar char="v"/>
            </a:pPr>
            <a:r>
              <a:rPr lang="en-GB" b="1" dirty="0">
                <a:solidFill>
                  <a:schemeClr val="bg1"/>
                </a:solidFill>
                <a:latin typeface="Romans"/>
              </a:rPr>
              <a:t>Outdoor education and body care and physical safety</a:t>
            </a:r>
            <a:endParaRPr lang="en-GB" dirty="0">
              <a:solidFill>
                <a:schemeClr val="bg1"/>
              </a:solidFill>
              <a:latin typeface="Romans"/>
            </a:endParaRPr>
          </a:p>
          <a:p>
            <a:pPr fontAlgn="base"/>
            <a:r>
              <a:rPr lang="en-GB" dirty="0">
                <a:solidFill>
                  <a:schemeClr val="bg1"/>
                </a:solidFill>
                <a:latin typeface="Romans"/>
              </a:rPr>
              <a:t>Identify safe and unsafe practices;</a:t>
            </a:r>
          </a:p>
          <a:p>
            <a:pPr fontAlgn="base"/>
            <a:r>
              <a:rPr lang="en-GB" dirty="0">
                <a:solidFill>
                  <a:schemeClr val="bg1"/>
                </a:solidFill>
                <a:latin typeface="Romans"/>
              </a:rPr>
              <a:t>Assess risk, make informed decisions, and take appropriate actions to stay safe</a:t>
            </a:r>
          </a:p>
          <a:p>
            <a:pPr fontAlgn="base">
              <a:buFont typeface="Wingdings" panose="05000000000000000000" pitchFamily="2" charset="2"/>
              <a:buChar char="v"/>
            </a:pPr>
            <a:endParaRPr lang="en-GB" dirty="0">
              <a:solidFill>
                <a:schemeClr val="bg1"/>
              </a:solidFill>
              <a:latin typeface="Romans"/>
            </a:endParaRPr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GB" b="1" dirty="0">
                <a:solidFill>
                  <a:schemeClr val="bg1"/>
                </a:solidFill>
                <a:latin typeface="Romans"/>
              </a:rPr>
              <a:t>Mental health</a:t>
            </a:r>
            <a:endParaRPr lang="en-GB" dirty="0">
              <a:solidFill>
                <a:schemeClr val="bg1"/>
              </a:solidFill>
              <a:latin typeface="Romans"/>
            </a:endParaRPr>
          </a:p>
          <a:p>
            <a:pPr fontAlgn="base"/>
            <a:r>
              <a:rPr lang="en-GB" dirty="0">
                <a:solidFill>
                  <a:schemeClr val="bg1"/>
                </a:solidFill>
                <a:latin typeface="Romans"/>
              </a:rPr>
              <a:t>Develop trust in themselves and in other people.</a:t>
            </a:r>
          </a:p>
          <a:p>
            <a:pPr fontAlgn="base"/>
            <a:r>
              <a:rPr lang="en-GB" dirty="0">
                <a:solidFill>
                  <a:schemeClr val="bg1"/>
                </a:solidFill>
                <a:latin typeface="Romans"/>
              </a:rPr>
              <a:t>Develop sensitivity towards others and show them respect by acknowledging individual differences and the right of every person to be accepted.</a:t>
            </a:r>
          </a:p>
          <a:p>
            <a:pPr fontAlgn="base"/>
            <a:endParaRPr lang="en-GB" dirty="0">
              <a:solidFill>
                <a:schemeClr val="bg1"/>
              </a:solidFill>
              <a:latin typeface="Roman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4636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674D89-C7C9-4265-B893-1F62187D0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Autofit/>
          </a:bodyPr>
          <a:lstStyle/>
          <a:p>
            <a:r>
              <a:rPr lang="en-GB" sz="3500" dirty="0">
                <a:solidFill>
                  <a:schemeClr val="bg1"/>
                </a:solidFill>
                <a:latin typeface="Romans"/>
              </a:rPr>
              <a:t>To develop personal skills in the context of the outdoors, students need opportunities to participate in activities that:</a:t>
            </a:r>
            <a:br>
              <a:rPr lang="en-GB" sz="6000" b="1" dirty="0"/>
            </a:br>
            <a:endParaRPr lang="en-GB" sz="6000" dirty="0">
              <a:solidFill>
                <a:schemeClr val="bg1"/>
              </a:solidFill>
              <a:latin typeface="Romans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5493EEE-9C21-491D-B800-AC16A3C6B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1886"/>
            <a:ext cx="10515600" cy="4614932"/>
          </a:xfrm>
        </p:spPr>
        <p:txBody>
          <a:bodyPr>
            <a:normAutofit fontScale="85000" lnSpcReduction="20000"/>
          </a:bodyPr>
          <a:lstStyle/>
          <a:p>
            <a:pPr fontAlgn="base">
              <a:buFont typeface="Wingdings" panose="05000000000000000000" pitchFamily="2" charset="2"/>
              <a:buChar char="v"/>
            </a:pPr>
            <a:r>
              <a:rPr lang="en-GB" b="1" dirty="0">
                <a:solidFill>
                  <a:schemeClr val="bg1"/>
                </a:solidFill>
              </a:rPr>
              <a:t>Outdoor education</a:t>
            </a:r>
            <a:endParaRPr lang="en-GB" dirty="0">
              <a:solidFill>
                <a:schemeClr val="bg1"/>
              </a:solidFill>
            </a:endParaRPr>
          </a:p>
          <a:p>
            <a:pPr fontAlgn="base"/>
            <a:r>
              <a:rPr lang="en-GB" dirty="0">
                <a:solidFill>
                  <a:schemeClr val="bg1"/>
                </a:solidFill>
              </a:rPr>
              <a:t>Take place in safe outdoor environments and foster enjoyment and success.</a:t>
            </a:r>
          </a:p>
          <a:p>
            <a:pPr fontAlgn="base"/>
            <a:r>
              <a:rPr lang="en-GB" dirty="0">
                <a:solidFill>
                  <a:schemeClr val="bg1"/>
                </a:solidFill>
              </a:rPr>
              <a:t>Involve them in assessing opportunities to pursue outdoor activities.</a:t>
            </a:r>
          </a:p>
          <a:p>
            <a:pPr fontAlgn="base"/>
            <a:r>
              <a:rPr lang="en-GB" dirty="0">
                <a:solidFill>
                  <a:schemeClr val="bg1"/>
                </a:solidFill>
              </a:rPr>
              <a:t>Help them to develop self-management skills.</a:t>
            </a:r>
          </a:p>
          <a:p>
            <a:pPr fontAlgn="base"/>
            <a:endParaRPr lang="en-GB" dirty="0">
              <a:solidFill>
                <a:schemeClr val="bg1"/>
              </a:solidFill>
            </a:endParaRPr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GB" b="1" dirty="0">
                <a:solidFill>
                  <a:schemeClr val="bg1"/>
                </a:solidFill>
              </a:rPr>
              <a:t>Mental health</a:t>
            </a:r>
            <a:endParaRPr lang="en-GB" dirty="0">
              <a:solidFill>
                <a:schemeClr val="bg1"/>
              </a:solidFill>
            </a:endParaRPr>
          </a:p>
          <a:p>
            <a:pPr fontAlgn="base"/>
            <a:r>
              <a:rPr lang="en-GB" dirty="0">
                <a:solidFill>
                  <a:schemeClr val="bg1"/>
                </a:solidFill>
              </a:rPr>
              <a:t>Build confidence by encouraging self-awareness, self-appraisal, and self-advocacy.</a:t>
            </a:r>
          </a:p>
          <a:p>
            <a:pPr fontAlgn="base"/>
            <a:r>
              <a:rPr lang="en-GB" dirty="0">
                <a:solidFill>
                  <a:schemeClr val="bg1"/>
                </a:solidFill>
              </a:rPr>
              <a:t>Encourage them to use basic assertiveness techniques to give and receive feedback, to address discrimination, and to resolve conflict.</a:t>
            </a:r>
          </a:p>
          <a:p>
            <a:pPr fontAlgn="base"/>
            <a:r>
              <a:rPr lang="en-GB" dirty="0">
                <a:solidFill>
                  <a:schemeClr val="bg1"/>
                </a:solidFill>
              </a:rPr>
              <a:t>Involve examining the effects of peer pressure, both negative and positive.</a:t>
            </a:r>
          </a:p>
          <a:p>
            <a:pPr fontAlgn="base"/>
            <a:r>
              <a:rPr lang="en-GB" dirty="0">
                <a:solidFill>
                  <a:schemeClr val="bg1"/>
                </a:solidFill>
              </a:rPr>
              <a:t>Help them to express their own feelings and to listen and respond to others.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126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BF1FBE-8B3E-4DDB-A240-B3069ED77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Romans"/>
              </a:rPr>
              <a:t>Some Outdoor Activities</a:t>
            </a:r>
          </a:p>
        </p:txBody>
      </p:sp>
      <p:pic>
        <p:nvPicPr>
          <p:cNvPr id="4098" name="Picture 2" descr="Image result for snow boarding in schools new zealand">
            <a:extLst>
              <a:ext uri="{FF2B5EF4-FFF2-40B4-BE49-F238E27FC236}">
                <a16:creationId xmlns:a16="http://schemas.microsoft.com/office/drawing/2014/main" id="{B2E33C33-78BC-450A-9BC8-D6F7C33B9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361" y="1690687"/>
            <a:ext cx="5127442" cy="364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raft building in schools in new zealand">
            <a:extLst>
              <a:ext uri="{FF2B5EF4-FFF2-40B4-BE49-F238E27FC236}">
                <a16:creationId xmlns:a16="http://schemas.microsoft.com/office/drawing/2014/main" id="{DFB0690B-E0D4-4252-8485-D9B1D5E10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97" y="1690687"/>
            <a:ext cx="5663803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935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ondi Beach Sydney Australia">
            <a:extLst>
              <a:ext uri="{FF2B5EF4-FFF2-40B4-BE49-F238E27FC236}">
                <a16:creationId xmlns:a16="http://schemas.microsoft.com/office/drawing/2014/main" id="{1F481B21-6297-4144-855C-EDE4066C70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2351608-A1CC-49E2-AB5A-F95A75068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Australia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673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32A7A1-F0CC-4280-AFC8-7F3E02C33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000" dirty="0">
                <a:solidFill>
                  <a:schemeClr val="bg1"/>
                </a:solidFill>
                <a:latin typeface="Romans"/>
              </a:rPr>
              <a:t>Outdoor Education: 3-5 Years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79ACB89-3A5F-4564-98BB-CACE2738C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968875"/>
          </a:xfrm>
        </p:spPr>
        <p:txBody>
          <a:bodyPr>
            <a:normAutofit fontScale="25000" lnSpcReduction="20000"/>
          </a:bodyPr>
          <a:lstStyle/>
          <a:p>
            <a:pPr fontAlgn="base"/>
            <a:r>
              <a:rPr lang="en-GB" sz="8800" b="1" dirty="0">
                <a:solidFill>
                  <a:schemeClr val="bg1"/>
                </a:solidFill>
                <a:latin typeface="Romans"/>
              </a:rPr>
              <a:t>Practical – </a:t>
            </a:r>
            <a:r>
              <a:rPr lang="en-GB" sz="8800" i="1" dirty="0">
                <a:solidFill>
                  <a:schemeClr val="bg1"/>
                </a:solidFill>
                <a:latin typeface="Romans"/>
              </a:rPr>
              <a:t>Exploration</a:t>
            </a:r>
            <a:br>
              <a:rPr lang="en-GB" sz="8800" dirty="0">
                <a:solidFill>
                  <a:schemeClr val="bg1"/>
                </a:solidFill>
                <a:latin typeface="Romans"/>
              </a:rPr>
            </a:br>
            <a:r>
              <a:rPr lang="en-GB" sz="8800" dirty="0">
                <a:solidFill>
                  <a:schemeClr val="bg1"/>
                </a:solidFill>
                <a:latin typeface="Romans"/>
              </a:rPr>
              <a:t>E.g. walk and talk excursion</a:t>
            </a:r>
          </a:p>
          <a:p>
            <a:pPr fontAlgn="base"/>
            <a:endParaRPr lang="en-GB" sz="8800" dirty="0">
              <a:solidFill>
                <a:schemeClr val="bg1"/>
              </a:solidFill>
              <a:latin typeface="Romans"/>
            </a:endParaRPr>
          </a:p>
          <a:p>
            <a:pPr fontAlgn="base"/>
            <a:r>
              <a:rPr lang="en-GB" sz="8800" b="1" dirty="0">
                <a:solidFill>
                  <a:schemeClr val="bg1"/>
                </a:solidFill>
                <a:latin typeface="Romans"/>
              </a:rPr>
              <a:t>Outdoor living knowledge and skills –</a:t>
            </a:r>
            <a:r>
              <a:rPr lang="en-GB" sz="8800" dirty="0">
                <a:solidFill>
                  <a:schemeClr val="bg1"/>
                </a:solidFill>
                <a:latin typeface="Romans"/>
              </a:rPr>
              <a:t> </a:t>
            </a:r>
            <a:r>
              <a:rPr lang="en-GB" sz="8800" i="1" dirty="0">
                <a:solidFill>
                  <a:schemeClr val="bg1"/>
                </a:solidFill>
                <a:latin typeface="Romans"/>
              </a:rPr>
              <a:t>Introduction to self reliance and minimal impact</a:t>
            </a:r>
            <a:br>
              <a:rPr lang="en-GB" sz="8800" dirty="0">
                <a:solidFill>
                  <a:schemeClr val="bg1"/>
                </a:solidFill>
                <a:latin typeface="Romans"/>
              </a:rPr>
            </a:br>
            <a:r>
              <a:rPr lang="en-GB" sz="8800" dirty="0">
                <a:solidFill>
                  <a:schemeClr val="bg1"/>
                </a:solidFill>
                <a:latin typeface="Romans"/>
              </a:rPr>
              <a:t>E.g. carrying fruit/snack/water bottles/personal first aid. Carrying out rubbish</a:t>
            </a:r>
          </a:p>
          <a:p>
            <a:pPr fontAlgn="base"/>
            <a:endParaRPr lang="en-GB" sz="8800" dirty="0">
              <a:solidFill>
                <a:schemeClr val="bg1"/>
              </a:solidFill>
              <a:latin typeface="Romans"/>
            </a:endParaRPr>
          </a:p>
          <a:p>
            <a:pPr fontAlgn="base"/>
            <a:r>
              <a:rPr lang="en-GB" sz="8800" b="1" dirty="0">
                <a:solidFill>
                  <a:schemeClr val="bg1"/>
                </a:solidFill>
                <a:latin typeface="Romans"/>
              </a:rPr>
              <a:t>Group Dynamics Skills and Leadership – </a:t>
            </a:r>
            <a:r>
              <a:rPr lang="en-GB" sz="8800" i="1" dirty="0">
                <a:solidFill>
                  <a:schemeClr val="bg1"/>
                </a:solidFill>
                <a:latin typeface="Romans"/>
              </a:rPr>
              <a:t>Introduction to care for others during outdoor activities</a:t>
            </a:r>
            <a:br>
              <a:rPr lang="en-GB" sz="8800" dirty="0">
                <a:solidFill>
                  <a:schemeClr val="bg1"/>
                </a:solidFill>
                <a:latin typeface="Romans"/>
              </a:rPr>
            </a:br>
            <a:r>
              <a:rPr lang="en-GB" sz="8800" dirty="0">
                <a:solidFill>
                  <a:schemeClr val="bg1"/>
                </a:solidFill>
                <a:latin typeface="Romans"/>
              </a:rPr>
              <a:t>E.g. buddy systems, staying together, reporting if your buddy is not happy</a:t>
            </a:r>
          </a:p>
          <a:p>
            <a:pPr fontAlgn="base"/>
            <a:endParaRPr lang="en-GB" sz="8800" dirty="0">
              <a:solidFill>
                <a:schemeClr val="bg1"/>
              </a:solidFill>
              <a:latin typeface="Romans"/>
            </a:endParaRPr>
          </a:p>
          <a:p>
            <a:pPr fontAlgn="base"/>
            <a:r>
              <a:rPr lang="en-GB" sz="8800" b="1" dirty="0">
                <a:solidFill>
                  <a:schemeClr val="bg1"/>
                </a:solidFill>
                <a:latin typeface="Romans"/>
              </a:rPr>
              <a:t>Outdoor activity knowledge and skills – </a:t>
            </a:r>
            <a:r>
              <a:rPr lang="en-GB" sz="8800" i="1" dirty="0">
                <a:solidFill>
                  <a:schemeClr val="bg1"/>
                </a:solidFill>
                <a:latin typeface="Romans"/>
              </a:rPr>
              <a:t>Introduction to comfort in the outdoors</a:t>
            </a:r>
            <a:br>
              <a:rPr lang="en-GB" sz="8800" dirty="0">
                <a:solidFill>
                  <a:schemeClr val="bg1"/>
                </a:solidFill>
                <a:latin typeface="Romans"/>
              </a:rPr>
            </a:br>
            <a:r>
              <a:rPr lang="en-GB" sz="8800" dirty="0">
                <a:solidFill>
                  <a:schemeClr val="bg1"/>
                </a:solidFill>
                <a:latin typeface="Romans"/>
              </a:rPr>
              <a:t>E.g. Equipment for a fruit snack picnic (tarp, etc)</a:t>
            </a:r>
          </a:p>
          <a:p>
            <a:pPr fontAlgn="base"/>
            <a:endParaRPr lang="en-GB" sz="8800" dirty="0">
              <a:solidFill>
                <a:schemeClr val="bg1"/>
              </a:solidFill>
              <a:latin typeface="Romans"/>
            </a:endParaRPr>
          </a:p>
          <a:p>
            <a:pPr fontAlgn="base"/>
            <a:r>
              <a:rPr lang="en-GB" sz="8800" b="1" dirty="0">
                <a:solidFill>
                  <a:schemeClr val="bg1"/>
                </a:solidFill>
                <a:latin typeface="Romans"/>
              </a:rPr>
              <a:t>Safety and well being outdoors – </a:t>
            </a:r>
            <a:r>
              <a:rPr lang="en-GB" sz="8800" i="1" dirty="0">
                <a:solidFill>
                  <a:schemeClr val="bg1"/>
                </a:solidFill>
                <a:latin typeface="Romans"/>
              </a:rPr>
              <a:t>Introduction to safe immersion in outdoor environments</a:t>
            </a:r>
            <a:br>
              <a:rPr lang="en-GB" sz="8800" dirty="0">
                <a:solidFill>
                  <a:schemeClr val="bg1"/>
                </a:solidFill>
                <a:latin typeface="Romans"/>
              </a:rPr>
            </a:br>
            <a:r>
              <a:rPr lang="en-GB" sz="8800" dirty="0">
                <a:solidFill>
                  <a:schemeClr val="bg1"/>
                </a:solidFill>
                <a:latin typeface="Romans"/>
              </a:rPr>
              <a:t>E.g. </a:t>
            </a:r>
            <a:r>
              <a:rPr lang="en-GB" sz="8800" dirty="0" err="1">
                <a:solidFill>
                  <a:schemeClr val="bg1"/>
                </a:solidFill>
                <a:latin typeface="Romans"/>
              </a:rPr>
              <a:t>Sunsmart</a:t>
            </a:r>
            <a:r>
              <a:rPr lang="en-GB" sz="8800" dirty="0">
                <a:solidFill>
                  <a:schemeClr val="bg1"/>
                </a:solidFill>
                <a:latin typeface="Romans"/>
              </a:rPr>
              <a:t> dressing for the weather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130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0C2686-28D0-4689-94AE-7DB998133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7651"/>
            <a:ext cx="10515600" cy="5711687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GB" sz="2400" b="1" dirty="0">
                <a:solidFill>
                  <a:schemeClr val="bg1"/>
                </a:solidFill>
                <a:latin typeface="Romans"/>
                <a:cs typeface="Times New Roman" panose="02020603050405020304" pitchFamily="18" charset="0"/>
              </a:rPr>
              <a:t>Environmental awareness – </a:t>
            </a:r>
            <a:r>
              <a:rPr lang="en-GB" sz="2400" i="1" dirty="0">
                <a:solidFill>
                  <a:schemeClr val="bg1"/>
                </a:solidFill>
                <a:latin typeface="Romans"/>
                <a:cs typeface="Times New Roman" panose="02020603050405020304" pitchFamily="18" charset="0"/>
              </a:rPr>
              <a:t>Promoting curiosity, identifying fears of nature and outside environments, and promoting discussion about nature</a:t>
            </a:r>
            <a:br>
              <a:rPr lang="en-GB" sz="2400" dirty="0">
                <a:solidFill>
                  <a:schemeClr val="bg1"/>
                </a:solidFill>
                <a:latin typeface="Romans"/>
                <a:cs typeface="Times New Roman" panose="02020603050405020304" pitchFamily="18" charset="0"/>
              </a:rPr>
            </a:br>
            <a:r>
              <a:rPr lang="en-GB" sz="2400" dirty="0">
                <a:solidFill>
                  <a:schemeClr val="bg1"/>
                </a:solidFill>
                <a:latin typeface="Romans"/>
                <a:cs typeface="Times New Roman" panose="02020603050405020304" pitchFamily="18" charset="0"/>
              </a:rPr>
              <a:t>E.g. Investigating under bark and stones, and returning these objects to their original position, exploring rock pools and creeks.</a:t>
            </a:r>
          </a:p>
          <a:p>
            <a:pPr fontAlgn="base"/>
            <a:endParaRPr lang="en-GB" sz="2400" dirty="0">
              <a:solidFill>
                <a:schemeClr val="bg1"/>
              </a:solidFill>
              <a:latin typeface="Romans"/>
              <a:cs typeface="Times New Roman" panose="02020603050405020304" pitchFamily="18" charset="0"/>
            </a:endParaRPr>
          </a:p>
          <a:p>
            <a:pPr fontAlgn="base"/>
            <a:r>
              <a:rPr lang="en-GB" sz="2400" b="1" dirty="0">
                <a:solidFill>
                  <a:schemeClr val="bg1"/>
                </a:solidFill>
                <a:latin typeface="Romans"/>
                <a:cs typeface="Times New Roman" panose="02020603050405020304" pitchFamily="18" charset="0"/>
              </a:rPr>
              <a:t>Environmental management, conservation and culture – </a:t>
            </a:r>
            <a:r>
              <a:rPr lang="en-GB" sz="2400" i="1" dirty="0">
                <a:solidFill>
                  <a:schemeClr val="bg1"/>
                </a:solidFill>
                <a:latin typeface="Romans"/>
                <a:cs typeface="Times New Roman" panose="02020603050405020304" pitchFamily="18" charset="0"/>
              </a:rPr>
              <a:t>Minimal impact on a walking excursion</a:t>
            </a:r>
            <a:br>
              <a:rPr lang="en-GB" sz="2400" dirty="0">
                <a:solidFill>
                  <a:schemeClr val="bg1"/>
                </a:solidFill>
                <a:latin typeface="Romans"/>
                <a:cs typeface="Times New Roman" panose="02020603050405020304" pitchFamily="18" charset="0"/>
              </a:rPr>
            </a:br>
            <a:r>
              <a:rPr lang="en-GB" sz="2400" dirty="0">
                <a:solidFill>
                  <a:schemeClr val="bg1"/>
                </a:solidFill>
                <a:latin typeface="Romans"/>
                <a:cs typeface="Times New Roman" panose="02020603050405020304" pitchFamily="18" charset="0"/>
              </a:rPr>
              <a:t>E.g. keep to designated walking tracks/board walks.</a:t>
            </a:r>
          </a:p>
          <a:p>
            <a:pPr fontAlgn="base"/>
            <a:endParaRPr lang="en-GB" sz="2400" dirty="0">
              <a:solidFill>
                <a:schemeClr val="bg1"/>
              </a:solidFill>
              <a:latin typeface="Romans"/>
              <a:cs typeface="Times New Roman" panose="02020603050405020304" pitchFamily="18" charset="0"/>
            </a:endParaRPr>
          </a:p>
          <a:p>
            <a:pPr fontAlgn="base"/>
            <a:r>
              <a:rPr lang="en-GB" sz="2400" b="1" dirty="0">
                <a:solidFill>
                  <a:schemeClr val="bg1"/>
                </a:solidFill>
                <a:latin typeface="Romans"/>
                <a:cs typeface="Times New Roman" panose="02020603050405020304" pitchFamily="18" charset="0"/>
              </a:rPr>
              <a:t>Ecological literacy key themes – </a:t>
            </a:r>
            <a:r>
              <a:rPr lang="en-GB" sz="2400" i="1" dirty="0">
                <a:solidFill>
                  <a:schemeClr val="bg1"/>
                </a:solidFill>
                <a:latin typeface="Romans"/>
                <a:cs typeface="Times New Roman" panose="02020603050405020304" pitchFamily="18" charset="0"/>
              </a:rPr>
              <a:t>Nature as friend</a:t>
            </a:r>
            <a:br>
              <a:rPr lang="en-GB" sz="2400" dirty="0">
                <a:solidFill>
                  <a:schemeClr val="bg1"/>
                </a:solidFill>
                <a:latin typeface="Romans"/>
                <a:cs typeface="Times New Roman" panose="02020603050405020304" pitchFamily="18" charset="0"/>
              </a:rPr>
            </a:br>
            <a:r>
              <a:rPr lang="en-GB" sz="2400" dirty="0">
                <a:solidFill>
                  <a:schemeClr val="bg1"/>
                </a:solidFill>
                <a:latin typeface="Romans"/>
                <a:cs typeface="Times New Roman" panose="02020603050405020304" pitchFamily="18" charset="0"/>
              </a:rPr>
              <a:t>E.g. Sensory experiences in nature such as smelling crushed gum leaves, feeling prickly plants, looking after native animals.</a:t>
            </a:r>
          </a:p>
          <a:p>
            <a:pPr fontAlgn="base"/>
            <a:endParaRPr lang="en-GB" sz="2400" dirty="0">
              <a:solidFill>
                <a:schemeClr val="bg1"/>
              </a:solidFill>
              <a:latin typeface="Romans"/>
              <a:cs typeface="Times New Roman" panose="02020603050405020304" pitchFamily="18" charset="0"/>
            </a:endParaRPr>
          </a:p>
          <a:p>
            <a:pPr fontAlgn="base"/>
            <a:r>
              <a:rPr lang="en-GB" sz="2400" b="1" dirty="0">
                <a:solidFill>
                  <a:schemeClr val="bg1"/>
                </a:solidFill>
                <a:latin typeface="Romans"/>
                <a:cs typeface="Times New Roman" panose="02020603050405020304" pitchFamily="18" charset="0"/>
              </a:rPr>
              <a:t>Health and the Outdoors – </a:t>
            </a:r>
            <a:r>
              <a:rPr lang="en-GB" sz="2400" i="1" dirty="0">
                <a:solidFill>
                  <a:schemeClr val="bg1"/>
                </a:solidFill>
                <a:latin typeface="Romans"/>
                <a:cs typeface="Times New Roman" panose="02020603050405020304" pitchFamily="18" charset="0"/>
              </a:rPr>
              <a:t>The importance of fresh air and open space for play</a:t>
            </a:r>
            <a:br>
              <a:rPr lang="en-GB" sz="2400" dirty="0">
                <a:solidFill>
                  <a:schemeClr val="bg1"/>
                </a:solidFill>
                <a:latin typeface="Romans"/>
                <a:cs typeface="Times New Roman" panose="02020603050405020304" pitchFamily="18" charset="0"/>
              </a:rPr>
            </a:br>
            <a:r>
              <a:rPr lang="en-GB" sz="2400" dirty="0">
                <a:solidFill>
                  <a:schemeClr val="bg1"/>
                </a:solidFill>
                <a:latin typeface="Romans"/>
                <a:cs typeface="Times New Roman" panose="02020603050405020304" pitchFamily="18" charset="0"/>
              </a:rPr>
              <a:t>E.g. Allow time for running, jumping, rolling, climbing, laughing and exploring.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1726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251</Words>
  <Application>Microsoft Office PowerPoint</Application>
  <PresentationFormat>Widescreen</PresentationFormat>
  <Paragraphs>64</Paragraphs>
  <Slides>13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Romans</vt:lpstr>
      <vt:lpstr>Wingdings</vt:lpstr>
      <vt:lpstr>Office Theme</vt:lpstr>
      <vt:lpstr>PowerPoint-presentasjon</vt:lpstr>
      <vt:lpstr>My Home</vt:lpstr>
      <vt:lpstr>My Real Home</vt:lpstr>
      <vt:lpstr>Key concepts</vt:lpstr>
      <vt:lpstr>To develop personal skills in the context of the outdoors, students need opportunities to participate in activities that: </vt:lpstr>
      <vt:lpstr>Some Outdoor Activities</vt:lpstr>
      <vt:lpstr>Australia</vt:lpstr>
      <vt:lpstr>Outdoor Education: 3-5 Years</vt:lpstr>
      <vt:lpstr>PowerPoint-presentasjon</vt:lpstr>
      <vt:lpstr>Outdoor education: 5-6 Years</vt:lpstr>
      <vt:lpstr>PowerPoint-presentasjon</vt:lpstr>
      <vt:lpstr>Some Outdoor Activities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Kristina Sommerstad Holm</dc:creator>
  <cp:lastModifiedBy>Kristina Sommerstad Holm</cp:lastModifiedBy>
  <cp:revision>6</cp:revision>
  <dcterms:created xsi:type="dcterms:W3CDTF">2020-02-25T20:35:51Z</dcterms:created>
  <dcterms:modified xsi:type="dcterms:W3CDTF">2020-04-02T10:10:05Z</dcterms:modified>
</cp:coreProperties>
</file>