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7" r:id="rId3"/>
    <p:sldId id="262" r:id="rId4"/>
    <p:sldId id="258" r:id="rId5"/>
    <p:sldId id="259" r:id="rId6"/>
    <p:sldId id="260" r:id="rId7"/>
    <p:sldId id="263" r:id="rId8"/>
    <p:sldId id="264" r:id="rId9"/>
    <p:sldId id="265" r:id="rId10"/>
    <p:sldId id="266"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C7429D-41C5-4FCD-80F5-74D67FB2AF54}" type="datetimeFigureOut">
              <a:rPr lang="nb-NO" smtClean="0"/>
              <a:t>28.04.2020</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CD076D-C0C7-4813-8F73-B186547D34D0}" type="slidenum">
              <a:rPr lang="nb-NO" smtClean="0"/>
              <a:t>‹#›</a:t>
            </a:fld>
            <a:endParaRPr lang="nb-NO"/>
          </a:p>
        </p:txBody>
      </p:sp>
    </p:spTree>
    <p:extLst>
      <p:ext uri="{BB962C8B-B14F-4D97-AF65-F5344CB8AC3E}">
        <p14:creationId xmlns:p14="http://schemas.microsoft.com/office/powerpoint/2010/main" val="10074754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81CD076D-C0C7-4813-8F73-B186547D34D0}" type="slidenum">
              <a:rPr lang="nb-NO" smtClean="0"/>
              <a:t>2</a:t>
            </a:fld>
            <a:endParaRPr lang="nb-NO"/>
          </a:p>
        </p:txBody>
      </p:sp>
    </p:spTree>
    <p:extLst>
      <p:ext uri="{BB962C8B-B14F-4D97-AF65-F5344CB8AC3E}">
        <p14:creationId xmlns:p14="http://schemas.microsoft.com/office/powerpoint/2010/main" val="2380964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dirty="0"/>
              <a:t>Digital </a:t>
            </a:r>
            <a:r>
              <a:rPr lang="en-GB" dirty="0" err="1"/>
              <a:t>læring</a:t>
            </a:r>
            <a:r>
              <a:rPr lang="en-GB" dirty="0"/>
              <a:t>  </a:t>
            </a:r>
            <a:r>
              <a:rPr lang="en-GB" dirty="0" err="1"/>
              <a:t>er</a:t>
            </a:r>
            <a:r>
              <a:rPr lang="en-GB" dirty="0"/>
              <a:t> </a:t>
            </a:r>
            <a:r>
              <a:rPr lang="en-GB" dirty="0" err="1"/>
              <a:t>en</a:t>
            </a:r>
            <a:r>
              <a:rPr lang="en-GB" dirty="0"/>
              <a:t> </a:t>
            </a:r>
            <a:r>
              <a:rPr lang="en-GB" dirty="0" err="1"/>
              <a:t>vesentlig</a:t>
            </a:r>
            <a:r>
              <a:rPr lang="en-GB" dirty="0"/>
              <a:t> del </a:t>
            </a:r>
            <a:r>
              <a:rPr lang="en-GB" dirty="0" err="1"/>
              <a:t>av</a:t>
            </a:r>
            <a:r>
              <a:rPr lang="en-GB" dirty="0"/>
              <a:t> </a:t>
            </a:r>
            <a:r>
              <a:rPr lang="en-GB" dirty="0" err="1"/>
              <a:t>elevenes</a:t>
            </a:r>
            <a:r>
              <a:rPr lang="en-GB" dirty="0"/>
              <a:t> </a:t>
            </a:r>
            <a:r>
              <a:rPr lang="en-GB" dirty="0" err="1"/>
              <a:t>kompetanseutvikling</a:t>
            </a:r>
            <a:r>
              <a:rPr lang="en-GB" dirty="0"/>
              <a:t> </a:t>
            </a:r>
            <a:r>
              <a:rPr lang="en-GB" dirty="0" err="1"/>
              <a:t>og</a:t>
            </a:r>
            <a:r>
              <a:rPr lang="en-GB" dirty="0"/>
              <a:t> </a:t>
            </a:r>
            <a:r>
              <a:rPr lang="en-GB" dirty="0" err="1"/>
              <a:t>blitt</a:t>
            </a:r>
            <a:r>
              <a:rPr lang="en-GB" dirty="0"/>
              <a:t> et </a:t>
            </a:r>
            <a:r>
              <a:rPr lang="en-GB" dirty="0" err="1"/>
              <a:t>sentralt</a:t>
            </a:r>
            <a:r>
              <a:rPr lang="en-GB" dirty="0"/>
              <a:t> </a:t>
            </a:r>
            <a:r>
              <a:rPr lang="en-GB" dirty="0" err="1"/>
              <a:t>mål</a:t>
            </a:r>
            <a:r>
              <a:rPr lang="en-GB" dirty="0"/>
              <a:t> I </a:t>
            </a:r>
            <a:r>
              <a:rPr lang="en-GB" dirty="0" err="1"/>
              <a:t>læreplanene</a:t>
            </a:r>
            <a:r>
              <a:rPr lang="en-GB" dirty="0"/>
              <a:t> da det </a:t>
            </a:r>
            <a:r>
              <a:rPr lang="en-GB" dirty="0" err="1"/>
              <a:t>utgjør</a:t>
            </a:r>
            <a:r>
              <a:rPr lang="en-GB" dirty="0"/>
              <a:t> 1 </a:t>
            </a:r>
            <a:r>
              <a:rPr lang="en-GB" dirty="0" err="1"/>
              <a:t>av</a:t>
            </a:r>
            <a:r>
              <a:rPr lang="en-GB" dirty="0"/>
              <a:t> 5 </a:t>
            </a:r>
            <a:r>
              <a:rPr lang="en-GB" dirty="0" err="1"/>
              <a:t>grunnleggende</a:t>
            </a:r>
            <a:r>
              <a:rPr lang="en-GB" dirty="0"/>
              <a:t> </a:t>
            </a:r>
            <a:r>
              <a:rPr lang="en-GB" dirty="0" err="1"/>
              <a:t>ferdigheter</a:t>
            </a:r>
            <a:r>
              <a:rPr lang="en-GB" dirty="0"/>
              <a:t>  </a:t>
            </a:r>
            <a:r>
              <a:rPr lang="en-GB" dirty="0" err="1"/>
              <a:t>som</a:t>
            </a:r>
            <a:r>
              <a:rPr lang="en-GB" dirty="0"/>
              <a:t> </a:t>
            </a:r>
            <a:r>
              <a:rPr lang="en-GB" dirty="0" err="1"/>
              <a:t>er</a:t>
            </a:r>
            <a:r>
              <a:rPr lang="en-GB" dirty="0"/>
              <a:t> Ansett </a:t>
            </a:r>
            <a:r>
              <a:rPr lang="en-GB" dirty="0" err="1"/>
              <a:t>som</a:t>
            </a:r>
            <a:r>
              <a:rPr lang="en-GB" dirty="0"/>
              <a:t> </a:t>
            </a:r>
            <a:r>
              <a:rPr lang="en-GB" dirty="0" err="1"/>
              <a:t>nødvendige</a:t>
            </a:r>
            <a:r>
              <a:rPr lang="en-GB" dirty="0"/>
              <a:t> </a:t>
            </a:r>
            <a:r>
              <a:rPr lang="en-GB" dirty="0" err="1"/>
              <a:t>forutsetninger</a:t>
            </a:r>
            <a:r>
              <a:rPr lang="en-GB" dirty="0"/>
              <a:t> for </a:t>
            </a:r>
            <a:r>
              <a:rPr lang="en-GB" dirty="0" err="1"/>
              <a:t>læring</a:t>
            </a:r>
            <a:r>
              <a:rPr lang="en-GB" dirty="0"/>
              <a:t> </a:t>
            </a:r>
            <a:r>
              <a:rPr lang="en-GB" dirty="0" err="1"/>
              <a:t>og</a:t>
            </a:r>
            <a:r>
              <a:rPr lang="en-GB" dirty="0"/>
              <a:t> </a:t>
            </a:r>
            <a:r>
              <a:rPr lang="en-GB" dirty="0" err="1"/>
              <a:t>utvikling</a:t>
            </a:r>
            <a:r>
              <a:rPr lang="en-GB" dirty="0"/>
              <a:t>. </a:t>
            </a:r>
            <a:r>
              <a:rPr lang="en-GB" dirty="0" err="1"/>
              <a:t>Hvordan</a:t>
            </a:r>
            <a:r>
              <a:rPr lang="en-GB" dirty="0"/>
              <a:t> vi </a:t>
            </a:r>
            <a:r>
              <a:rPr lang="en-GB" dirty="0" err="1"/>
              <a:t>bruker</a:t>
            </a:r>
            <a:r>
              <a:rPr lang="en-GB" dirty="0"/>
              <a:t> </a:t>
            </a:r>
            <a:r>
              <a:rPr lang="en-GB" dirty="0" err="1"/>
              <a:t>digitale</a:t>
            </a:r>
            <a:r>
              <a:rPr lang="en-GB" dirty="0"/>
              <a:t> </a:t>
            </a:r>
            <a:r>
              <a:rPr lang="en-GB" dirty="0" err="1"/>
              <a:t>hjelpemidler</a:t>
            </a:r>
            <a:r>
              <a:rPr lang="en-GB" dirty="0"/>
              <a:t> I </a:t>
            </a:r>
            <a:r>
              <a:rPr lang="en-GB" dirty="0" err="1"/>
              <a:t>opplæringen</a:t>
            </a:r>
            <a:r>
              <a:rPr lang="en-GB" dirty="0"/>
              <a:t> </a:t>
            </a:r>
            <a:r>
              <a:rPr lang="en-GB" dirty="0" err="1"/>
              <a:t>vil</a:t>
            </a:r>
            <a:r>
              <a:rPr lang="en-GB" dirty="0"/>
              <a:t> </a:t>
            </a:r>
            <a:r>
              <a:rPr lang="en-GB" dirty="0" err="1"/>
              <a:t>avhenge</a:t>
            </a:r>
            <a:r>
              <a:rPr lang="en-GB" dirty="0"/>
              <a:t> </a:t>
            </a:r>
            <a:r>
              <a:rPr lang="en-GB" dirty="0" err="1"/>
              <a:t>av</a:t>
            </a:r>
            <a:r>
              <a:rPr lang="en-GB" dirty="0"/>
              <a:t> </a:t>
            </a:r>
            <a:r>
              <a:rPr lang="en-GB" dirty="0" err="1"/>
              <a:t>vårt</a:t>
            </a:r>
            <a:r>
              <a:rPr lang="en-GB" dirty="0"/>
              <a:t> </a:t>
            </a:r>
            <a:r>
              <a:rPr lang="en-GB" dirty="0" err="1"/>
              <a:t>læringssyn</a:t>
            </a:r>
            <a:r>
              <a:rPr lang="en-GB" dirty="0"/>
              <a:t>. </a:t>
            </a:r>
            <a:endParaRPr lang="nb-NO" dirty="0"/>
          </a:p>
        </p:txBody>
      </p:sp>
      <p:sp>
        <p:nvSpPr>
          <p:cNvPr id="4" name="Plassholder for lysbildenummer 3"/>
          <p:cNvSpPr>
            <a:spLocks noGrp="1"/>
          </p:cNvSpPr>
          <p:nvPr>
            <p:ph type="sldNum" sz="quarter" idx="5"/>
          </p:nvPr>
        </p:nvSpPr>
        <p:spPr/>
        <p:txBody>
          <a:bodyPr/>
          <a:lstStyle/>
          <a:p>
            <a:fld id="{81CD076D-C0C7-4813-8F73-B186547D34D0}" type="slidenum">
              <a:rPr lang="nb-NO" smtClean="0"/>
              <a:t>3</a:t>
            </a:fld>
            <a:endParaRPr lang="nb-NO"/>
          </a:p>
        </p:txBody>
      </p:sp>
    </p:spTree>
    <p:extLst>
      <p:ext uri="{BB962C8B-B14F-4D97-AF65-F5344CB8AC3E}">
        <p14:creationId xmlns:p14="http://schemas.microsoft.com/office/powerpoint/2010/main" val="409645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81CD076D-C0C7-4813-8F73-B186547D34D0}" type="slidenum">
              <a:rPr lang="nb-NO" smtClean="0"/>
              <a:t>4</a:t>
            </a:fld>
            <a:endParaRPr lang="nb-NO"/>
          </a:p>
        </p:txBody>
      </p:sp>
    </p:spTree>
    <p:extLst>
      <p:ext uri="{BB962C8B-B14F-4D97-AF65-F5344CB8AC3E}">
        <p14:creationId xmlns:p14="http://schemas.microsoft.com/office/powerpoint/2010/main" val="2150982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nb-NO"/>
              <a:t>Klikk for å redigere tittelstil</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abilde med bildetekst">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4509A250-FF31-4206-8172-F9D3106AACB1}"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tel og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nb-NO"/>
              <a:t>Klikk for å redigere tittelstil</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itat med tekst">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nb-NO"/>
              <a:t>Klikk for å redigere tittelstil</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vnekort">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onn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b-NO"/>
              <a:t>Klikk for å redigere tittelstil</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4/28/2020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onner for bil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nb-NO"/>
              <a:t>Klikk for å redigere tittelstil</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4/28/2020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Vertical Text Placeholder 2"/>
          <p:cNvSpPr>
            <a:spLocks noGrp="1"/>
          </p:cNvSpPr>
          <p:nvPr>
            <p:ph type="body" orient="vert" idx="1"/>
          </p:nvPr>
        </p:nvSpPr>
        <p:spPr/>
        <p:txBody>
          <a:bodyPr vert="eaVert" anchor="t" anchorCtr="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nb-NO"/>
              <a:t>Klikk for å redigere tittelstil</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nb-NO"/>
              <a:t>Klikk for å redigere tittelstil</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Date Placeholder 3"/>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b-NO"/>
              <a:t>Klikk for å redigere tittelstil</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4/28/2020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a:t>Klikk for å redigere tittelstil</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nb-NO"/>
              <a:t>Klikk for å redigere tittelstil</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7" name="Date Placeholder 4"/>
          <p:cNvSpPr>
            <a:spLocks noGrp="1"/>
          </p:cNvSpPr>
          <p:nvPr>
            <p:ph type="dt" sz="half" idx="10"/>
          </p:nvPr>
        </p:nvSpPr>
        <p:spPr/>
        <p:txBody>
          <a:bodyPr/>
          <a:lstStyle/>
          <a:p>
            <a:fld id="{4509A250-FF31-4206-8172-F9D3106AACB1}" type="datetimeFigureOut">
              <a:rPr lang="en-US" dirty="0"/>
              <a:t>4/28/2020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nb-NO"/>
              <a:t>Klikk for å redigere tittelstil</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b-NO"/>
              <a:t>Klikk på ikonet for å legge til et bilde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Date Placeholder 4"/>
          <p:cNvSpPr>
            <a:spLocks noGrp="1"/>
          </p:cNvSpPr>
          <p:nvPr>
            <p:ph type="dt" sz="half" idx="10"/>
          </p:nvPr>
        </p:nvSpPr>
        <p:spPr/>
        <p:txBody>
          <a:bodyPr/>
          <a:lstStyle/>
          <a:p>
            <a:fld id="{4509A250-FF31-4206-8172-F9D3106AACB1}" type="datetimeFigureOut">
              <a:rPr lang="en-US" dirty="0"/>
              <a:t>4/28/2020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nb-NO"/>
              <a:t>Klikk for å redigere tittelstil</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4/28/2020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udir.no/kl06/NOR1-05/Hele/Kompetansemaal/kompetansemal-etter-10.-arstrinn" TargetMode="External"/><Relationship Id="rId2" Type="http://schemas.openxmlformats.org/officeDocument/2006/relationships/hyperlink" Target="https://l.facebook.com/l.php?u=https%3A%2F%2Futdanningsforskning.no%2Fartikler%2Fbruk-av-teknologi-i-undervisningen-kan-gjore-underverker-for-motivasjonen-til-elevene%2F%3Ffbclid%3DIwAR35mBhFpfHV_4fkF9Kz9-BeZP3ISEoYZb6QuOFUWQM1Kuf6hyOGLd8WTzI&amp;h=AT3HzL54tCmJcb9UfCxQn4gi12drMDMQ6GOB9KhQWbF_jNgy2r5JITCLln7Ht6DQfQZFLszlpjywYFzvxshVVa3cyTP2e6JHq_THdhKrkHFu3kMeFq2er9JRA9wRPM_fYN364A"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hyperlink" Target="https://timeline.knightlab.com/#make" TargetMode="Externa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wordpress.usn.no/226082/" TargetMode="External"/><Relationship Id="rId2" Type="http://schemas.openxmlformats.org/officeDocument/2006/relationships/hyperlink" Target="https://cdn.knightlab.com/libs/timeline3/latest/embed/index.html?source=1kzxDSZxhl0esZncxIRubo0UC4C-Ps8DeB4epmQ2MU_k&amp;font=Default&amp;lang=en&amp;initial_zoom=1&amp;height=650" TargetMode="Externa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A2BCA08-59DE-4326-B0B9-83447F1C3F89}"/>
              </a:ext>
            </a:extLst>
          </p:cNvPr>
          <p:cNvSpPr>
            <a:spLocks noGrp="1"/>
          </p:cNvSpPr>
          <p:nvPr>
            <p:ph type="ctrTitle"/>
          </p:nvPr>
        </p:nvSpPr>
        <p:spPr/>
        <p:txBody>
          <a:bodyPr/>
          <a:lstStyle/>
          <a:p>
            <a:r>
              <a:rPr lang="nb-NO" dirty="0"/>
              <a:t>Multimodalitet i digital læringsressurs</a:t>
            </a:r>
          </a:p>
        </p:txBody>
      </p:sp>
      <p:sp>
        <p:nvSpPr>
          <p:cNvPr id="3" name="Undertittel 2">
            <a:extLst>
              <a:ext uri="{FF2B5EF4-FFF2-40B4-BE49-F238E27FC236}">
                <a16:creationId xmlns:a16="http://schemas.microsoft.com/office/drawing/2014/main" id="{62CB4BCB-B161-4F4F-8F0B-F37B74B9AE60}"/>
              </a:ext>
            </a:extLst>
          </p:cNvPr>
          <p:cNvSpPr>
            <a:spLocks noGrp="1"/>
          </p:cNvSpPr>
          <p:nvPr>
            <p:ph type="subTitle" idx="1"/>
          </p:nvPr>
        </p:nvSpPr>
        <p:spPr/>
        <p:txBody>
          <a:bodyPr/>
          <a:lstStyle/>
          <a:p>
            <a:r>
              <a:rPr lang="en-GB" dirty="0"/>
              <a:t>Magnus vinnord, silje horntvedt og veronica sollie</a:t>
            </a:r>
            <a:endParaRPr lang="nb-NO" dirty="0"/>
          </a:p>
        </p:txBody>
      </p:sp>
    </p:spTree>
    <p:extLst>
      <p:ext uri="{BB962C8B-B14F-4D97-AF65-F5344CB8AC3E}">
        <p14:creationId xmlns:p14="http://schemas.microsoft.com/office/powerpoint/2010/main" val="4149804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248D0F1-731C-43CE-9C4D-09EE86FEEE50}"/>
              </a:ext>
            </a:extLst>
          </p:cNvPr>
          <p:cNvSpPr>
            <a:spLocks noGrp="1"/>
          </p:cNvSpPr>
          <p:nvPr>
            <p:ph type="ctrTitle"/>
          </p:nvPr>
        </p:nvSpPr>
        <p:spPr>
          <a:xfrm>
            <a:off x="1154955" y="586380"/>
            <a:ext cx="8825658" cy="1470061"/>
          </a:xfrm>
        </p:spPr>
        <p:txBody>
          <a:bodyPr/>
          <a:lstStyle/>
          <a:p>
            <a:r>
              <a:rPr lang="en-GB" dirty="0"/>
              <a:t>Kilder</a:t>
            </a:r>
            <a:endParaRPr lang="nb-NO" dirty="0"/>
          </a:p>
        </p:txBody>
      </p:sp>
      <p:sp>
        <p:nvSpPr>
          <p:cNvPr id="4" name="TekstSylinder 3">
            <a:extLst>
              <a:ext uri="{FF2B5EF4-FFF2-40B4-BE49-F238E27FC236}">
                <a16:creationId xmlns:a16="http://schemas.microsoft.com/office/drawing/2014/main" id="{15779BF3-666E-4942-8EB5-458F6BD0826F}"/>
              </a:ext>
            </a:extLst>
          </p:cNvPr>
          <p:cNvSpPr txBox="1"/>
          <p:nvPr/>
        </p:nvSpPr>
        <p:spPr>
          <a:xfrm>
            <a:off x="1376737" y="2332234"/>
            <a:ext cx="9637160" cy="3416320"/>
          </a:xfrm>
          <a:prstGeom prst="rect">
            <a:avLst/>
          </a:prstGeom>
          <a:noFill/>
        </p:spPr>
        <p:txBody>
          <a:bodyPr wrap="square" rtlCol="0">
            <a:spAutoFit/>
          </a:bodyPr>
          <a:lstStyle/>
          <a:p>
            <a:endParaRPr lang="en-GB" dirty="0"/>
          </a:p>
          <a:p>
            <a:pPr marL="285750" indent="-285750">
              <a:buFont typeface="Arial" panose="020B0604020202020204" pitchFamily="34" charset="0"/>
              <a:buChar char="•"/>
            </a:pPr>
            <a:r>
              <a:rPr lang="nb-NO" dirty="0"/>
              <a:t>Haq, Iram &amp; Skandfer, Endre. (2009). </a:t>
            </a:r>
            <a:r>
              <a:rPr lang="nb-NO" i="1" dirty="0"/>
              <a:t>Skylappjenta. Oslo. Cappelen Damm</a:t>
            </a:r>
          </a:p>
          <a:p>
            <a:pPr marL="285750" indent="-285750">
              <a:buFont typeface="Arial" panose="020B0604020202020204" pitchFamily="34" charset="0"/>
              <a:buChar char="•"/>
            </a:pPr>
            <a:r>
              <a:rPr lang="nb-NO" dirty="0"/>
              <a:t>Johanson, L.B og S.S.K. (2018). Innledning. I L. B. Johanson &amp; S. S. Karlsen (Red.), </a:t>
            </a:r>
            <a:r>
              <a:rPr lang="nb-NO" i="1" dirty="0"/>
              <a:t>Restart: å være digital I skole og utdanning</a:t>
            </a:r>
            <a:r>
              <a:rPr lang="nb-NO" dirty="0"/>
              <a:t>. Lisbeth B. Johanson og Silje S. Karlsen, Side 11-16 Av l. B. Johanson, Oslo: Universitetsforlaget</a:t>
            </a:r>
          </a:p>
          <a:p>
            <a:pPr marL="285750" indent="-285750">
              <a:buFont typeface="Arial" panose="020B0604020202020204" pitchFamily="34" charset="0"/>
              <a:buChar char="•"/>
            </a:pPr>
            <a:r>
              <a:rPr lang="nb-NO" dirty="0"/>
              <a:t>Ramstad, Ellen (2018) </a:t>
            </a:r>
            <a:r>
              <a:rPr lang="nb-NO" i="1" dirty="0"/>
              <a:t>Bruk av teknologi i undervisningen kan gjøre underverker for motivasjonen til elevene. </a:t>
            </a:r>
            <a:r>
              <a:rPr lang="nb-NO" dirty="0"/>
              <a:t>Høgskolen i Østfold. Hentet fra: </a:t>
            </a:r>
            <a:r>
              <a:rPr lang="nb-NO" u="sng" dirty="0">
                <a:hlinkClick r:id="rId2"/>
              </a:rPr>
              <a:t>https://utdanningsforskning.no/artikler/bruk-av-teknologi-i-undervisningen-kan-gjore-underverker-for-motivasjonen-til-elevene/</a:t>
            </a:r>
            <a:endParaRPr lang="nb-NO" dirty="0"/>
          </a:p>
          <a:p>
            <a:pPr marL="285750" indent="-285750">
              <a:buFont typeface="Arial" panose="020B0604020202020204" pitchFamily="34" charset="0"/>
              <a:buChar char="•"/>
            </a:pPr>
            <a:r>
              <a:rPr lang="nb-NO" dirty="0"/>
              <a:t>Utdanningsdirektoratet. (2013) Kompetansemål. Hentet fra: </a:t>
            </a:r>
            <a:r>
              <a:rPr lang="nb-NO" dirty="0">
                <a:hlinkClick r:id="rId3"/>
              </a:rPr>
              <a:t>https://www.udir.no/kl06/NOR1-05/Hele/Kompetansemaal/kompetansemal-etter-10.-arstrinn</a:t>
            </a:r>
            <a:endParaRPr lang="nb-NO" dirty="0"/>
          </a:p>
        </p:txBody>
      </p:sp>
    </p:spTree>
    <p:extLst>
      <p:ext uri="{BB962C8B-B14F-4D97-AF65-F5344CB8AC3E}">
        <p14:creationId xmlns:p14="http://schemas.microsoft.com/office/powerpoint/2010/main" val="2373751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ssholder for tekst 2">
            <a:extLst>
              <a:ext uri="{FF2B5EF4-FFF2-40B4-BE49-F238E27FC236}">
                <a16:creationId xmlns:a16="http://schemas.microsoft.com/office/drawing/2014/main" id="{6B8E647C-1CC9-4044-81D0-76868C2A80D4}"/>
              </a:ext>
            </a:extLst>
          </p:cNvPr>
          <p:cNvSpPr>
            <a:spLocks noGrp="1"/>
          </p:cNvSpPr>
          <p:nvPr>
            <p:ph type="body" idx="1"/>
          </p:nvPr>
        </p:nvSpPr>
        <p:spPr>
          <a:xfrm>
            <a:off x="1247422" y="1425543"/>
            <a:ext cx="8825658" cy="4132775"/>
          </a:xfrm>
        </p:spPr>
        <p:txBody>
          <a:bodyPr>
            <a:normAutofit/>
          </a:bodyPr>
          <a:lstStyle/>
          <a:p>
            <a:pPr marL="457200" indent="-457200">
              <a:buFont typeface="+mj-lt"/>
              <a:buAutoNum type="arabicPeriod"/>
            </a:pPr>
            <a:r>
              <a:rPr lang="nb-NO" dirty="0"/>
              <a:t>Vi vil først skissere et tenkt undervisningsforløp med utgangspunkt i bildeboka </a:t>
            </a:r>
            <a:r>
              <a:rPr lang="nb-NO" i="1" dirty="0"/>
              <a:t>skylappjenta</a:t>
            </a:r>
          </a:p>
          <a:p>
            <a:pPr marL="457200" indent="-457200">
              <a:buFont typeface="+mj-lt"/>
              <a:buAutoNum type="arabicPeriod"/>
            </a:pPr>
            <a:endParaRPr lang="nb-NO" dirty="0"/>
          </a:p>
          <a:p>
            <a:pPr marL="457200" indent="-457200">
              <a:buFont typeface="+mj-lt"/>
              <a:buAutoNum type="arabicPeriod"/>
            </a:pPr>
            <a:r>
              <a:rPr lang="nb-NO" dirty="0"/>
              <a:t>Så presentere en (to) digital ressurs som støtter og utdyper undervisningen i en tenkt ungdomsskoleklasse</a:t>
            </a:r>
          </a:p>
          <a:p>
            <a:pPr marL="457200" indent="-457200">
              <a:buFont typeface="+mj-lt"/>
              <a:buAutoNum type="arabicPeriod"/>
            </a:pPr>
            <a:endParaRPr lang="nb-NO" dirty="0"/>
          </a:p>
          <a:p>
            <a:pPr marL="457200" indent="-457200">
              <a:buFont typeface="+mj-lt"/>
              <a:buAutoNum type="arabicPeriod"/>
            </a:pPr>
            <a:r>
              <a:rPr lang="nb-NO" dirty="0"/>
              <a:t>Tilslutt vil vi ha en oppsummering i form av en refleksjon</a:t>
            </a:r>
          </a:p>
        </p:txBody>
      </p:sp>
      <p:sp>
        <p:nvSpPr>
          <p:cNvPr id="6" name="Tittel 1">
            <a:extLst>
              <a:ext uri="{FF2B5EF4-FFF2-40B4-BE49-F238E27FC236}">
                <a16:creationId xmlns:a16="http://schemas.microsoft.com/office/drawing/2014/main" id="{9CF1A287-50D1-4917-BD18-A5D80D4109B4}"/>
              </a:ext>
            </a:extLst>
          </p:cNvPr>
          <p:cNvSpPr txBox="1">
            <a:spLocks/>
          </p:cNvSpPr>
          <p:nvPr/>
        </p:nvSpPr>
        <p:spPr>
          <a:xfrm>
            <a:off x="1247422" y="256854"/>
            <a:ext cx="8825658" cy="822789"/>
          </a:xfrm>
          <a:prstGeom prst="rect">
            <a:avLst/>
          </a:prstGeom>
        </p:spPr>
        <p:txBody>
          <a:bodyPr vert="horz" lIns="91440" tIns="45720" rIns="91440" bIns="45720" rtlCol="0" anchor="b">
            <a:noAutofit/>
          </a:bodyPr>
          <a:lstStyle>
            <a:lvl1pPr algn="l" defTabSz="457200" rtl="0" eaLnBrk="1" latinLnBrk="0" hangingPunct="1">
              <a:spcBef>
                <a:spcPct val="0"/>
              </a:spcBef>
              <a:buNone/>
              <a:defRPr sz="4000" b="0" i="0" kern="1200" cap="none">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nb-NO" dirty="0"/>
              <a:t>Innhold</a:t>
            </a:r>
          </a:p>
        </p:txBody>
      </p:sp>
    </p:spTree>
    <p:extLst>
      <p:ext uri="{BB962C8B-B14F-4D97-AF65-F5344CB8AC3E}">
        <p14:creationId xmlns:p14="http://schemas.microsoft.com/office/powerpoint/2010/main" val="32953588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61D5A408-259E-4E32-AE7E-DEB1C76D79E8}"/>
              </a:ext>
            </a:extLst>
          </p:cNvPr>
          <p:cNvSpPr>
            <a:spLocks noGrp="1"/>
          </p:cNvSpPr>
          <p:nvPr>
            <p:ph type="title"/>
          </p:nvPr>
        </p:nvSpPr>
        <p:spPr>
          <a:xfrm>
            <a:off x="1154956" y="0"/>
            <a:ext cx="8825657" cy="1915647"/>
          </a:xfrm>
        </p:spPr>
        <p:txBody>
          <a:bodyPr/>
          <a:lstStyle/>
          <a:p>
            <a:r>
              <a:rPr lang="en-GB" dirty="0"/>
              <a:t>Kompetansemål</a:t>
            </a:r>
            <a:endParaRPr lang="nb-NO" dirty="0"/>
          </a:p>
        </p:txBody>
      </p:sp>
      <p:sp>
        <p:nvSpPr>
          <p:cNvPr id="3" name="Plassholder for tekst 2">
            <a:extLst>
              <a:ext uri="{FF2B5EF4-FFF2-40B4-BE49-F238E27FC236}">
                <a16:creationId xmlns:a16="http://schemas.microsoft.com/office/drawing/2014/main" id="{6B8E647C-1CC9-4044-81D0-76868C2A80D4}"/>
              </a:ext>
            </a:extLst>
          </p:cNvPr>
          <p:cNvSpPr>
            <a:spLocks noGrp="1"/>
          </p:cNvSpPr>
          <p:nvPr>
            <p:ph type="body" idx="1"/>
          </p:nvPr>
        </p:nvSpPr>
        <p:spPr>
          <a:xfrm>
            <a:off x="1154955" y="2196106"/>
            <a:ext cx="8825658" cy="3537944"/>
          </a:xfrm>
        </p:spPr>
        <p:txBody>
          <a:bodyPr>
            <a:normAutofit/>
          </a:bodyPr>
          <a:lstStyle/>
          <a:p>
            <a:pPr marL="342900" indent="-342900">
              <a:buFont typeface="Arial" panose="020B0604020202020204" pitchFamily="34" charset="0"/>
              <a:buChar char="•"/>
            </a:pPr>
            <a:r>
              <a:rPr lang="nb-NO" dirty="0"/>
              <a:t>Presentere norskfaglige og tverrfaglige emner med relevant terminologi og formålstjenlig bruk av digitale verktøy og hjelpemidler</a:t>
            </a:r>
          </a:p>
          <a:p>
            <a:pPr marL="342900" indent="-342900">
              <a:buFont typeface="Arial" panose="020B0604020202020204" pitchFamily="34" charset="0"/>
              <a:buChar char="•"/>
            </a:pPr>
            <a:r>
              <a:rPr lang="nb-NO" dirty="0"/>
              <a:t>Beskrive samspillet mellom estetiske virkemidler i sammensatte tekster, og reflektere over hvordan vi påvirkes av lyd, språk, og bilder</a:t>
            </a:r>
          </a:p>
          <a:p>
            <a:pPr marL="342900" indent="-342900">
              <a:buFont typeface="Arial" panose="020B0604020202020204" pitchFamily="34" charset="0"/>
              <a:buChar char="•"/>
            </a:pPr>
            <a:r>
              <a:rPr lang="nb-NO" dirty="0"/>
              <a:t>lese og analysere et bredt utvalg tekster i ulike sjangere og medier på bokmål og nynorsk og formidle mulige tolkninger</a:t>
            </a:r>
          </a:p>
          <a:p>
            <a:pPr marL="342900" indent="-342900">
              <a:buFont typeface="Arial" panose="020B0604020202020204" pitchFamily="34" charset="0"/>
              <a:buChar char="•"/>
            </a:pPr>
            <a:endParaRPr lang="nb-NO" dirty="0"/>
          </a:p>
          <a:p>
            <a:pPr marL="342900" indent="-342900">
              <a:buFont typeface="Arial" panose="020B0604020202020204" pitchFamily="34" charset="0"/>
              <a:buChar char="•"/>
            </a:pPr>
            <a:endParaRPr lang="nb-NO" dirty="0"/>
          </a:p>
        </p:txBody>
      </p:sp>
      <p:sp>
        <p:nvSpPr>
          <p:cNvPr id="4" name="TekstSylinder 3">
            <a:extLst>
              <a:ext uri="{FF2B5EF4-FFF2-40B4-BE49-F238E27FC236}">
                <a16:creationId xmlns:a16="http://schemas.microsoft.com/office/drawing/2014/main" id="{28DF1540-E850-4921-8F81-338732BF7B63}"/>
              </a:ext>
            </a:extLst>
          </p:cNvPr>
          <p:cNvSpPr txBox="1"/>
          <p:nvPr/>
        </p:nvSpPr>
        <p:spPr>
          <a:xfrm>
            <a:off x="7746714" y="5625636"/>
            <a:ext cx="5106256" cy="307777"/>
          </a:xfrm>
          <a:prstGeom prst="rect">
            <a:avLst/>
          </a:prstGeom>
          <a:noFill/>
        </p:spPr>
        <p:txBody>
          <a:bodyPr wrap="square" rtlCol="0">
            <a:spAutoFit/>
          </a:bodyPr>
          <a:lstStyle/>
          <a:p>
            <a:r>
              <a:rPr lang="en-GB" sz="1400" dirty="0"/>
              <a:t>Kilde:  Udir, 2013</a:t>
            </a:r>
            <a:endParaRPr lang="nb-NO" sz="1400" dirty="0"/>
          </a:p>
        </p:txBody>
      </p:sp>
    </p:spTree>
    <p:extLst>
      <p:ext uri="{BB962C8B-B14F-4D97-AF65-F5344CB8AC3E}">
        <p14:creationId xmlns:p14="http://schemas.microsoft.com/office/powerpoint/2010/main" val="3342625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3073F1-28CC-41FB-83EC-4C4FC372FD6A}"/>
              </a:ext>
            </a:extLst>
          </p:cNvPr>
          <p:cNvSpPr>
            <a:spLocks noGrp="1"/>
          </p:cNvSpPr>
          <p:nvPr>
            <p:ph type="title"/>
          </p:nvPr>
        </p:nvSpPr>
        <p:spPr/>
        <p:txBody>
          <a:bodyPr/>
          <a:lstStyle/>
          <a:p>
            <a:r>
              <a:rPr lang="en-GB" dirty="0"/>
              <a:t>Undervisningsforløp</a:t>
            </a:r>
            <a:endParaRPr lang="nb-NO" dirty="0"/>
          </a:p>
        </p:txBody>
      </p:sp>
      <p:sp>
        <p:nvSpPr>
          <p:cNvPr id="3" name="TekstSylinder 2">
            <a:extLst>
              <a:ext uri="{FF2B5EF4-FFF2-40B4-BE49-F238E27FC236}">
                <a16:creationId xmlns:a16="http://schemas.microsoft.com/office/drawing/2014/main" id="{5E557CD7-9262-4B6C-898F-0A1C24844218}"/>
              </a:ext>
            </a:extLst>
          </p:cNvPr>
          <p:cNvSpPr txBox="1"/>
          <p:nvPr/>
        </p:nvSpPr>
        <p:spPr>
          <a:xfrm>
            <a:off x="866026" y="2285010"/>
            <a:ext cx="9404723" cy="4308872"/>
          </a:xfrm>
          <a:prstGeom prst="rect">
            <a:avLst/>
          </a:prstGeom>
          <a:noFill/>
        </p:spPr>
        <p:txBody>
          <a:bodyPr wrap="square" rtlCol="0">
            <a:spAutoFit/>
          </a:bodyPr>
          <a:lstStyle/>
          <a:p>
            <a:r>
              <a:rPr lang="nb-NO" sz="2000" b="1" dirty="0"/>
              <a:t>Skisse 1 økt (60 min):</a:t>
            </a:r>
          </a:p>
          <a:p>
            <a:endParaRPr lang="nb-NO" sz="2000" b="1" dirty="0"/>
          </a:p>
          <a:p>
            <a:pPr marL="342900" indent="-342900" fontAlgn="base">
              <a:buFont typeface="+mj-lt"/>
              <a:buAutoNum type="arabicPeriod"/>
            </a:pPr>
            <a:r>
              <a:rPr lang="nb-NO" dirty="0"/>
              <a:t>Viser frem nettside</a:t>
            </a:r>
          </a:p>
          <a:p>
            <a:pPr marL="342900" indent="-342900" fontAlgn="base">
              <a:buFont typeface="+mj-lt"/>
              <a:buAutoNum type="arabicPeriod"/>
            </a:pPr>
            <a:endParaRPr lang="nb-NO" b="1" dirty="0"/>
          </a:p>
          <a:p>
            <a:pPr marL="342900" indent="-342900">
              <a:buFont typeface="+mj-lt"/>
              <a:buAutoNum type="arabicPeriod"/>
            </a:pPr>
            <a:r>
              <a:rPr lang="nb-NO" dirty="0"/>
              <a:t>Helklassesamtale og to og to: Paratekstene:	</a:t>
            </a:r>
          </a:p>
          <a:p>
            <a:r>
              <a:rPr lang="nb-NO" dirty="0"/>
              <a:t>	- Hva kan boka handle om?</a:t>
            </a:r>
          </a:p>
          <a:p>
            <a:r>
              <a:rPr lang="nb-NO" dirty="0"/>
              <a:t>	- Hvem er denne jenta?</a:t>
            </a:r>
          </a:p>
          <a:p>
            <a:r>
              <a:rPr lang="nb-NO" dirty="0"/>
              <a:t>	- Hva legger dere merke til? Hva ser dere?</a:t>
            </a:r>
          </a:p>
          <a:p>
            <a:endParaRPr lang="nb-NO" dirty="0"/>
          </a:p>
          <a:p>
            <a:r>
              <a:rPr lang="nb-NO" dirty="0"/>
              <a:t>3.   Høytlesning for klassen</a:t>
            </a:r>
            <a:endParaRPr lang="nb-NO" b="1" dirty="0"/>
          </a:p>
          <a:p>
            <a:pPr fontAlgn="base"/>
            <a:r>
              <a:rPr lang="nb-NO" b="1" dirty="0"/>
              <a:t>	-</a:t>
            </a:r>
            <a:r>
              <a:rPr lang="nb-NO" dirty="0"/>
              <a:t>Lyttebestilling</a:t>
            </a:r>
          </a:p>
          <a:p>
            <a:pPr fontAlgn="base"/>
            <a:r>
              <a:rPr lang="nb-NO" dirty="0"/>
              <a:t>	-Refleksjonsspørsmål etter å ha lest boken	</a:t>
            </a:r>
          </a:p>
          <a:p>
            <a:pPr fontAlgn="base"/>
            <a:r>
              <a:rPr lang="nb-NO" dirty="0"/>
              <a:t>	-Helklassesamtale i ring hvor vi svarer på lyttebestillingene</a:t>
            </a:r>
          </a:p>
          <a:p>
            <a:br>
              <a:rPr lang="nb-NO" dirty="0"/>
            </a:br>
            <a:endParaRPr lang="nb-NO" dirty="0"/>
          </a:p>
        </p:txBody>
      </p:sp>
      <p:sp>
        <p:nvSpPr>
          <p:cNvPr id="4" name="Rektangel 3">
            <a:extLst>
              <a:ext uri="{FF2B5EF4-FFF2-40B4-BE49-F238E27FC236}">
                <a16:creationId xmlns:a16="http://schemas.microsoft.com/office/drawing/2014/main" id="{BB176F2A-5E70-4B6F-AA6A-461B398BB583}"/>
              </a:ext>
            </a:extLst>
          </p:cNvPr>
          <p:cNvSpPr/>
          <p:nvPr/>
        </p:nvSpPr>
        <p:spPr>
          <a:xfrm>
            <a:off x="791110" y="1152983"/>
            <a:ext cx="9404722" cy="923330"/>
          </a:xfrm>
          <a:prstGeom prst="rect">
            <a:avLst/>
          </a:prstGeom>
        </p:spPr>
        <p:txBody>
          <a:bodyPr wrap="square">
            <a:spAutoFit/>
          </a:bodyPr>
          <a:lstStyle/>
          <a:p>
            <a:pPr marL="342900" indent="-342900">
              <a:buFont typeface="Arial" panose="020B0604020202020204" pitchFamily="34" charset="0"/>
              <a:buChar char="•"/>
            </a:pPr>
            <a:r>
              <a:rPr lang="nb-NO" dirty="0"/>
              <a:t>Vi har tatt utgangspunkt i et tenkt undervisningsforløp som er skissert i oppgave 2a. Det er vi som lærere som må legge til rette for elevaktiv læring i form av digital didaktikk (JOHANSON &amp;KARLSEN, 2018, s. 14)</a:t>
            </a:r>
          </a:p>
        </p:txBody>
      </p:sp>
    </p:spTree>
    <p:extLst>
      <p:ext uri="{BB962C8B-B14F-4D97-AF65-F5344CB8AC3E}">
        <p14:creationId xmlns:p14="http://schemas.microsoft.com/office/powerpoint/2010/main" val="3705054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3073F1-28CC-41FB-83EC-4C4FC372FD6A}"/>
              </a:ext>
            </a:extLst>
          </p:cNvPr>
          <p:cNvSpPr>
            <a:spLocks noGrp="1"/>
          </p:cNvSpPr>
          <p:nvPr>
            <p:ph type="title"/>
          </p:nvPr>
        </p:nvSpPr>
        <p:spPr/>
        <p:txBody>
          <a:bodyPr/>
          <a:lstStyle/>
          <a:p>
            <a:r>
              <a:rPr lang="en-GB" dirty="0"/>
              <a:t>Undervisningsforløp</a:t>
            </a:r>
            <a:endParaRPr lang="nb-NO" dirty="0"/>
          </a:p>
        </p:txBody>
      </p:sp>
      <p:sp>
        <p:nvSpPr>
          <p:cNvPr id="3" name="TekstSylinder 2">
            <a:extLst>
              <a:ext uri="{FF2B5EF4-FFF2-40B4-BE49-F238E27FC236}">
                <a16:creationId xmlns:a16="http://schemas.microsoft.com/office/drawing/2014/main" id="{5E557CD7-9262-4B6C-898F-0A1C24844218}"/>
              </a:ext>
            </a:extLst>
          </p:cNvPr>
          <p:cNvSpPr txBox="1"/>
          <p:nvPr/>
        </p:nvSpPr>
        <p:spPr>
          <a:xfrm>
            <a:off x="646111" y="1278705"/>
            <a:ext cx="9404723" cy="5940088"/>
          </a:xfrm>
          <a:prstGeom prst="rect">
            <a:avLst/>
          </a:prstGeom>
          <a:noFill/>
        </p:spPr>
        <p:txBody>
          <a:bodyPr wrap="square" rtlCol="0">
            <a:spAutoFit/>
          </a:bodyPr>
          <a:lstStyle/>
          <a:p>
            <a:r>
              <a:rPr lang="nb-NO" sz="2000" b="1" dirty="0">
                <a:solidFill>
                  <a:schemeClr val="accent1"/>
                </a:solidFill>
              </a:rPr>
              <a:t>Skisse 2 økt (2 x 60 min):</a:t>
            </a:r>
          </a:p>
          <a:p>
            <a:endParaRPr lang="nb-NO" b="1" dirty="0"/>
          </a:p>
          <a:p>
            <a:pPr marL="342900" indent="-342900">
              <a:buFont typeface="+mj-lt"/>
              <a:buAutoNum type="arabicPeriod"/>
            </a:pPr>
            <a:r>
              <a:rPr lang="nb-NO" b="1" dirty="0"/>
              <a:t>Vise nettside (repetisjon) og Timeline</a:t>
            </a:r>
            <a:r>
              <a:rPr lang="nb-NO" b="1" dirty="0">
                <a:hlinkClick r:id="rId2"/>
              </a:rPr>
              <a:t> https://timeline.knightlab.com/#make</a:t>
            </a:r>
            <a:endParaRPr lang="nb-NO" b="1" dirty="0"/>
          </a:p>
          <a:p>
            <a:pPr marL="342900" indent="-342900">
              <a:buFont typeface="+mj-lt"/>
              <a:buAutoNum type="arabicPeriod"/>
            </a:pPr>
            <a:endParaRPr lang="nb-NO" b="1" dirty="0"/>
          </a:p>
          <a:p>
            <a:pPr marL="342900" indent="-342900">
              <a:buFont typeface="+mj-lt"/>
              <a:buAutoNum type="arabicPeriod"/>
            </a:pPr>
            <a:r>
              <a:rPr lang="nb-NO" b="1" dirty="0"/>
              <a:t>Rask repetisjon av bildebokens virkemidler </a:t>
            </a:r>
          </a:p>
          <a:p>
            <a:pPr marL="342900" indent="-342900">
              <a:buFont typeface="+mj-lt"/>
              <a:buAutoNum type="arabicPeriod"/>
            </a:pPr>
            <a:endParaRPr lang="nb-NO" b="1" dirty="0"/>
          </a:p>
          <a:p>
            <a:pPr marL="342900" indent="-342900">
              <a:buFont typeface="+mj-lt"/>
              <a:buAutoNum type="arabicPeriod"/>
            </a:pPr>
            <a:r>
              <a:rPr lang="nb-NO" b="1" dirty="0"/>
              <a:t>Presentere oppgave, grupper og arbeidsmåte (stasjonsarbeid og gruppearbeid)</a:t>
            </a:r>
          </a:p>
          <a:p>
            <a:pPr marL="342900" indent="-342900">
              <a:buFont typeface="+mj-lt"/>
              <a:buAutoNum type="arabicPeriod"/>
            </a:pPr>
            <a:endParaRPr lang="nb-NO" b="1" u="sng" dirty="0"/>
          </a:p>
          <a:p>
            <a:r>
              <a:rPr lang="nb-NO" b="1" dirty="0"/>
              <a:t>	- lage Timeline: Hver gruppe får ansvaret for hver sitt oppslag </a:t>
            </a:r>
          </a:p>
          <a:p>
            <a:r>
              <a:rPr lang="nb-NO" b="1" dirty="0"/>
              <a:t>	- Jobber i stasjoner hvor de jobber med oppslaget</a:t>
            </a:r>
          </a:p>
          <a:p>
            <a:r>
              <a:rPr lang="nb-NO" b="1" dirty="0"/>
              <a:t>	- Skal ende opp med at de presenterer hver sitt oppslag i timeline</a:t>
            </a:r>
          </a:p>
          <a:p>
            <a:endParaRPr lang="nb-NO" b="1" dirty="0"/>
          </a:p>
          <a:p>
            <a:r>
              <a:rPr lang="nb-NO" b="1" dirty="0"/>
              <a:t>4.   Lærer modellerer</a:t>
            </a:r>
          </a:p>
          <a:p>
            <a:pPr fontAlgn="base"/>
            <a:endParaRPr lang="nb-NO" b="1" dirty="0"/>
          </a:p>
          <a:p>
            <a:pPr marL="342900" indent="-342900" fontAlgn="base">
              <a:buAutoNum type="arabicPeriod" startAt="5"/>
            </a:pPr>
            <a:r>
              <a:rPr lang="nb-NO" b="1" dirty="0"/>
              <a:t>Elevene blir satt i grupper på hver stasjon</a:t>
            </a:r>
          </a:p>
          <a:p>
            <a:pPr marL="342900" indent="-342900" fontAlgn="base">
              <a:buAutoNum type="arabicPeriod" startAt="5"/>
            </a:pPr>
            <a:r>
              <a:rPr lang="nb-NO" b="1" dirty="0"/>
              <a:t>Stasjonsarbeid- 20 minutter på hver stasjon.</a:t>
            </a:r>
          </a:p>
          <a:p>
            <a:pPr fontAlgn="base"/>
            <a:r>
              <a:rPr lang="nb-NO" b="1" dirty="0"/>
              <a:t>	-Ikonotekst</a:t>
            </a:r>
          </a:p>
          <a:p>
            <a:pPr fontAlgn="base"/>
            <a:r>
              <a:rPr lang="nb-NO" b="1" dirty="0"/>
              <a:t>	-Bildeutsnitt (inkludert perspektiv og synsvinkel)</a:t>
            </a:r>
          </a:p>
          <a:p>
            <a:pPr fontAlgn="base"/>
            <a:r>
              <a:rPr lang="nb-NO" b="1" dirty="0"/>
              <a:t>	-Farger</a:t>
            </a:r>
          </a:p>
          <a:p>
            <a:br>
              <a:rPr lang="nb-NO" dirty="0"/>
            </a:br>
            <a:endParaRPr lang="nb-NO" dirty="0"/>
          </a:p>
        </p:txBody>
      </p:sp>
    </p:spTree>
    <p:extLst>
      <p:ext uri="{BB962C8B-B14F-4D97-AF65-F5344CB8AC3E}">
        <p14:creationId xmlns:p14="http://schemas.microsoft.com/office/powerpoint/2010/main" val="30848754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3073F1-28CC-41FB-83EC-4C4FC372FD6A}"/>
              </a:ext>
            </a:extLst>
          </p:cNvPr>
          <p:cNvSpPr>
            <a:spLocks noGrp="1"/>
          </p:cNvSpPr>
          <p:nvPr>
            <p:ph type="title"/>
          </p:nvPr>
        </p:nvSpPr>
        <p:spPr/>
        <p:txBody>
          <a:bodyPr/>
          <a:lstStyle/>
          <a:p>
            <a:r>
              <a:rPr lang="en-GB" dirty="0"/>
              <a:t>Undervisningsforløp</a:t>
            </a:r>
            <a:endParaRPr lang="nb-NO" dirty="0"/>
          </a:p>
        </p:txBody>
      </p:sp>
      <p:sp>
        <p:nvSpPr>
          <p:cNvPr id="3" name="TekstSylinder 2">
            <a:extLst>
              <a:ext uri="{FF2B5EF4-FFF2-40B4-BE49-F238E27FC236}">
                <a16:creationId xmlns:a16="http://schemas.microsoft.com/office/drawing/2014/main" id="{5E557CD7-9262-4B6C-898F-0A1C24844218}"/>
              </a:ext>
            </a:extLst>
          </p:cNvPr>
          <p:cNvSpPr txBox="1"/>
          <p:nvPr/>
        </p:nvSpPr>
        <p:spPr>
          <a:xfrm>
            <a:off x="646110" y="1643896"/>
            <a:ext cx="9404723" cy="1785104"/>
          </a:xfrm>
          <a:prstGeom prst="rect">
            <a:avLst/>
          </a:prstGeom>
          <a:noFill/>
        </p:spPr>
        <p:txBody>
          <a:bodyPr wrap="square" rtlCol="0">
            <a:spAutoFit/>
          </a:bodyPr>
          <a:lstStyle/>
          <a:p>
            <a:r>
              <a:rPr lang="nb-NO" sz="2000" b="1" dirty="0"/>
              <a:t>Skisse 3 og 4 økt (3 x 60 min):</a:t>
            </a:r>
          </a:p>
          <a:p>
            <a:endParaRPr lang="nb-NO" b="1" dirty="0"/>
          </a:p>
          <a:p>
            <a:r>
              <a:rPr lang="nb-NO" dirty="0"/>
              <a:t>Gruppearbeid ferdigstille og legge inn i Timeline</a:t>
            </a:r>
          </a:p>
          <a:p>
            <a:pPr marL="342900" indent="-342900">
              <a:buFont typeface="+mj-lt"/>
              <a:buAutoNum type="arabicPeriod"/>
            </a:pPr>
            <a:endParaRPr lang="nb-NO" dirty="0"/>
          </a:p>
          <a:p>
            <a:br>
              <a:rPr lang="nb-NO" dirty="0"/>
            </a:br>
            <a:endParaRPr lang="nb-NO" dirty="0"/>
          </a:p>
        </p:txBody>
      </p:sp>
      <p:sp>
        <p:nvSpPr>
          <p:cNvPr id="4" name="TekstSylinder 3">
            <a:extLst>
              <a:ext uri="{FF2B5EF4-FFF2-40B4-BE49-F238E27FC236}">
                <a16:creationId xmlns:a16="http://schemas.microsoft.com/office/drawing/2014/main" id="{9271711E-3605-4E82-BF0B-91D2EE50418E}"/>
              </a:ext>
            </a:extLst>
          </p:cNvPr>
          <p:cNvSpPr txBox="1"/>
          <p:nvPr/>
        </p:nvSpPr>
        <p:spPr>
          <a:xfrm>
            <a:off x="646110" y="3301002"/>
            <a:ext cx="9404723" cy="2954655"/>
          </a:xfrm>
          <a:prstGeom prst="rect">
            <a:avLst/>
          </a:prstGeom>
          <a:noFill/>
        </p:spPr>
        <p:txBody>
          <a:bodyPr wrap="square" rtlCol="0">
            <a:spAutoFit/>
          </a:bodyPr>
          <a:lstStyle/>
          <a:p>
            <a:r>
              <a:rPr lang="nb-NO" sz="2000" b="1" dirty="0"/>
              <a:t>Skisse 5 økt (60 min):</a:t>
            </a:r>
          </a:p>
          <a:p>
            <a:endParaRPr lang="nb-NO" b="1" dirty="0"/>
          </a:p>
          <a:p>
            <a:r>
              <a:rPr lang="nb-NO" dirty="0"/>
              <a:t>Presentasjon og visning av timeline sammen med helklassesamtale</a:t>
            </a:r>
          </a:p>
          <a:p>
            <a:pPr marL="342900" indent="-342900">
              <a:buFont typeface="+mj-lt"/>
              <a:buAutoNum type="arabicPeriod"/>
            </a:pPr>
            <a:endParaRPr lang="nb-NO" dirty="0"/>
          </a:p>
          <a:p>
            <a:endParaRPr lang="nb-NO" sz="2000" b="1" dirty="0"/>
          </a:p>
          <a:p>
            <a:r>
              <a:rPr lang="nb-NO" sz="2000" b="1" dirty="0"/>
              <a:t>Skisse videre forløp</a:t>
            </a:r>
          </a:p>
          <a:p>
            <a:endParaRPr lang="nb-NO" b="1" dirty="0"/>
          </a:p>
          <a:p>
            <a:r>
              <a:rPr lang="nb-NO" dirty="0"/>
              <a:t>Adapsjon, se film </a:t>
            </a:r>
            <a:r>
              <a:rPr lang="nb-NO" dirty="0" err="1"/>
              <a:t>etc</a:t>
            </a:r>
            <a:endParaRPr lang="nb-NO" dirty="0"/>
          </a:p>
          <a:p>
            <a:br>
              <a:rPr lang="nb-NO" dirty="0"/>
            </a:br>
            <a:endParaRPr lang="nb-NO" dirty="0"/>
          </a:p>
        </p:txBody>
      </p:sp>
    </p:spTree>
    <p:extLst>
      <p:ext uri="{BB962C8B-B14F-4D97-AF65-F5344CB8AC3E}">
        <p14:creationId xmlns:p14="http://schemas.microsoft.com/office/powerpoint/2010/main" val="86599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a:extLst>
              <a:ext uri="{FF2B5EF4-FFF2-40B4-BE49-F238E27FC236}">
                <a16:creationId xmlns:a16="http://schemas.microsoft.com/office/drawing/2014/main" id="{2BBF1D67-3733-441D-9ECF-5EA9C58849E6}"/>
              </a:ext>
            </a:extLst>
          </p:cNvPr>
          <p:cNvSpPr txBox="1"/>
          <p:nvPr/>
        </p:nvSpPr>
        <p:spPr>
          <a:xfrm>
            <a:off x="1500026" y="2722652"/>
            <a:ext cx="7993295" cy="369332"/>
          </a:xfrm>
          <a:prstGeom prst="rect">
            <a:avLst/>
          </a:prstGeom>
          <a:noFill/>
        </p:spPr>
        <p:txBody>
          <a:bodyPr wrap="square" rtlCol="0">
            <a:spAutoFit/>
          </a:bodyPr>
          <a:lstStyle/>
          <a:p>
            <a:r>
              <a:rPr lang="nb-NO" dirty="0"/>
              <a:t>Timeline: 	</a:t>
            </a:r>
            <a:r>
              <a:rPr lang="nb-NO" dirty="0">
                <a:hlinkClick r:id="rId2"/>
              </a:rPr>
              <a:t>Link</a:t>
            </a:r>
            <a:endParaRPr lang="nb-NO" dirty="0"/>
          </a:p>
        </p:txBody>
      </p:sp>
      <p:sp>
        <p:nvSpPr>
          <p:cNvPr id="3" name="Rektangel 2">
            <a:extLst>
              <a:ext uri="{FF2B5EF4-FFF2-40B4-BE49-F238E27FC236}">
                <a16:creationId xmlns:a16="http://schemas.microsoft.com/office/drawing/2014/main" id="{789F9D4D-A5F3-42FF-84CB-4CF39A6202A8}"/>
              </a:ext>
            </a:extLst>
          </p:cNvPr>
          <p:cNvSpPr/>
          <p:nvPr/>
        </p:nvSpPr>
        <p:spPr>
          <a:xfrm>
            <a:off x="1500026" y="1622229"/>
            <a:ext cx="6096000" cy="369332"/>
          </a:xfrm>
          <a:prstGeom prst="rect">
            <a:avLst/>
          </a:prstGeom>
        </p:spPr>
        <p:txBody>
          <a:bodyPr>
            <a:spAutoFit/>
          </a:bodyPr>
          <a:lstStyle/>
          <a:p>
            <a:r>
              <a:rPr lang="nb-NO" dirty="0"/>
              <a:t>Nettside: </a:t>
            </a:r>
          </a:p>
        </p:txBody>
      </p:sp>
      <p:sp>
        <p:nvSpPr>
          <p:cNvPr id="4" name="Rektangel 3">
            <a:extLst>
              <a:ext uri="{FF2B5EF4-FFF2-40B4-BE49-F238E27FC236}">
                <a16:creationId xmlns:a16="http://schemas.microsoft.com/office/drawing/2014/main" id="{8A8D9A30-3130-40BA-9B7B-2B227B985006}"/>
              </a:ext>
            </a:extLst>
          </p:cNvPr>
          <p:cNvSpPr/>
          <p:nvPr/>
        </p:nvSpPr>
        <p:spPr>
          <a:xfrm>
            <a:off x="2934985" y="1622229"/>
            <a:ext cx="6096000" cy="369332"/>
          </a:xfrm>
          <a:prstGeom prst="rect">
            <a:avLst/>
          </a:prstGeom>
        </p:spPr>
        <p:txBody>
          <a:bodyPr>
            <a:spAutoFit/>
          </a:bodyPr>
          <a:lstStyle/>
          <a:p>
            <a:r>
              <a:rPr lang="nb-NO" dirty="0">
                <a:hlinkClick r:id="rId3"/>
              </a:rPr>
              <a:t>Link</a:t>
            </a:r>
            <a:endParaRPr lang="nb-NO" dirty="0"/>
          </a:p>
        </p:txBody>
      </p:sp>
    </p:spTree>
    <p:extLst>
      <p:ext uri="{BB962C8B-B14F-4D97-AF65-F5344CB8AC3E}">
        <p14:creationId xmlns:p14="http://schemas.microsoft.com/office/powerpoint/2010/main" val="18223984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a:extLst>
              <a:ext uri="{FF2B5EF4-FFF2-40B4-BE49-F238E27FC236}">
                <a16:creationId xmlns:a16="http://schemas.microsoft.com/office/drawing/2014/main" id="{9E7B74CB-35B9-48D5-9416-8463A7DF3D3E}"/>
              </a:ext>
            </a:extLst>
          </p:cNvPr>
          <p:cNvSpPr txBox="1"/>
          <p:nvPr/>
        </p:nvSpPr>
        <p:spPr>
          <a:xfrm>
            <a:off x="935642" y="2110162"/>
            <a:ext cx="9404723" cy="2431435"/>
          </a:xfrm>
          <a:prstGeom prst="rect">
            <a:avLst/>
          </a:prstGeom>
          <a:noFill/>
        </p:spPr>
        <p:txBody>
          <a:bodyPr wrap="square" rtlCol="0">
            <a:spAutoFit/>
          </a:bodyPr>
          <a:lstStyle/>
          <a:p>
            <a:r>
              <a:rPr lang="nb-NO" sz="2000" b="1" dirty="0">
                <a:solidFill>
                  <a:schemeClr val="accent1"/>
                </a:solidFill>
              </a:rPr>
              <a:t>Motivasjon:</a:t>
            </a:r>
          </a:p>
          <a:p>
            <a:endParaRPr lang="nb-NO" sz="2000" b="1" dirty="0">
              <a:solidFill>
                <a:schemeClr val="accent1"/>
              </a:solidFill>
            </a:endParaRPr>
          </a:p>
          <a:p>
            <a:endParaRPr lang="nb-NO" sz="2000" b="1" dirty="0">
              <a:solidFill>
                <a:schemeClr val="accent1"/>
              </a:solidFill>
            </a:endParaRPr>
          </a:p>
          <a:p>
            <a:endParaRPr lang="nb-NO" sz="2000" b="1" dirty="0">
              <a:solidFill>
                <a:schemeClr val="accent1"/>
              </a:solidFill>
            </a:endParaRPr>
          </a:p>
          <a:p>
            <a:endParaRPr lang="nb-NO" b="1" dirty="0"/>
          </a:p>
          <a:p>
            <a:pPr fontAlgn="base"/>
            <a:endParaRPr lang="nb-NO" b="1" dirty="0"/>
          </a:p>
          <a:p>
            <a:br>
              <a:rPr lang="nb-NO" dirty="0"/>
            </a:br>
            <a:endParaRPr lang="nb-NO" dirty="0"/>
          </a:p>
        </p:txBody>
      </p:sp>
      <p:sp>
        <p:nvSpPr>
          <p:cNvPr id="7" name="Tittel 1">
            <a:extLst>
              <a:ext uri="{FF2B5EF4-FFF2-40B4-BE49-F238E27FC236}">
                <a16:creationId xmlns:a16="http://schemas.microsoft.com/office/drawing/2014/main" id="{A1C9094A-CDC0-4EF2-9643-5C1F13054D3E}"/>
              </a:ext>
            </a:extLst>
          </p:cNvPr>
          <p:cNvSpPr txBox="1">
            <a:spLocks/>
          </p:cNvSpPr>
          <p:nvPr/>
        </p:nvSpPr>
        <p:spPr>
          <a:xfrm>
            <a:off x="935642" y="445372"/>
            <a:ext cx="8825658" cy="3329581"/>
          </a:xfrm>
          <a:prstGeom prst="rect">
            <a:avLst/>
          </a:prstGeom>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nb-NO" dirty="0"/>
              <a:t>Multimodalitet i digital læringsressurs</a:t>
            </a:r>
          </a:p>
        </p:txBody>
      </p:sp>
      <p:sp>
        <p:nvSpPr>
          <p:cNvPr id="8" name="Rektangel 7">
            <a:extLst>
              <a:ext uri="{FF2B5EF4-FFF2-40B4-BE49-F238E27FC236}">
                <a16:creationId xmlns:a16="http://schemas.microsoft.com/office/drawing/2014/main" id="{0B10352E-272F-4E74-927A-965C7D8D301D}"/>
              </a:ext>
            </a:extLst>
          </p:cNvPr>
          <p:cNvSpPr/>
          <p:nvPr/>
        </p:nvSpPr>
        <p:spPr>
          <a:xfrm>
            <a:off x="935641" y="2664852"/>
            <a:ext cx="9574821" cy="3693319"/>
          </a:xfrm>
          <a:prstGeom prst="rect">
            <a:avLst/>
          </a:prstGeom>
        </p:spPr>
        <p:txBody>
          <a:bodyPr wrap="square">
            <a:spAutoFit/>
          </a:bodyPr>
          <a:lstStyle/>
          <a:p>
            <a:pPr marL="342900" indent="-342900">
              <a:buFont typeface="Arial" panose="020B0604020202020204" pitchFamily="34" charset="0"/>
              <a:buChar char="•"/>
            </a:pPr>
            <a:r>
              <a:rPr lang="nb-NO" dirty="0"/>
              <a:t>Vi ønsket at elevene skal få eierskap til egen læring, dvs. selvregulert læring ved at de er med på å være produsenter av egen læringsressurs. Den digitale flaten  (pc) vi bruker blir et medierende verktøy i det praktiske arbeidet</a:t>
            </a:r>
          </a:p>
          <a:p>
            <a:pPr marL="342900" indent="-342900">
              <a:buFont typeface="Arial" panose="020B0604020202020204" pitchFamily="34" charset="0"/>
              <a:buChar char="•"/>
            </a:pPr>
            <a:r>
              <a:rPr lang="nb-NO" dirty="0"/>
              <a:t>Den digitale læringsressursen er en nettside som inneholder en timeline, som igjen kan bidra til å motivere og støtte læringsprosessene til elevene. Disse kan også være med på å legge til rette for undervisning og læring i digitale miljø som kan føre til faglige og kreative læreprosesser</a:t>
            </a:r>
          </a:p>
          <a:p>
            <a:pPr marL="342900" indent="-342900">
              <a:buFont typeface="Arial" panose="020B0604020202020204" pitchFamily="34" charset="0"/>
              <a:buChar char="•"/>
            </a:pPr>
            <a:r>
              <a:rPr lang="nb-NO" dirty="0"/>
              <a:t>Læring kan skje dypere og med større utbytte når elever og lærere samarbeider og hjelper hverandre, og når de lærer med og ikke av teknologien (Johanson &amp; Karlsen, 2018, s 14)</a:t>
            </a:r>
          </a:p>
          <a:p>
            <a:pPr marL="342900" indent="-342900">
              <a:buFont typeface="Arial" panose="020B0604020202020204" pitchFamily="34" charset="0"/>
              <a:buChar char="•"/>
            </a:pPr>
            <a:endParaRPr lang="nb-NO" dirty="0"/>
          </a:p>
          <a:p>
            <a:pPr marL="342900" indent="-342900">
              <a:buFont typeface="Arial" panose="020B0604020202020204" pitchFamily="34" charset="0"/>
              <a:buChar char="•"/>
            </a:pPr>
            <a:endParaRPr lang="nb-NO" dirty="0"/>
          </a:p>
          <a:p>
            <a:pPr marL="342900" indent="-342900">
              <a:buFont typeface="Arial" panose="020B0604020202020204" pitchFamily="34" charset="0"/>
              <a:buChar char="•"/>
            </a:pPr>
            <a:endParaRPr lang="nb-NO" dirty="0"/>
          </a:p>
        </p:txBody>
      </p:sp>
    </p:spTree>
    <p:extLst>
      <p:ext uri="{BB962C8B-B14F-4D97-AF65-F5344CB8AC3E}">
        <p14:creationId xmlns:p14="http://schemas.microsoft.com/office/powerpoint/2010/main" val="930932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93073F1-28CC-41FB-83EC-4C4FC372FD6A}"/>
              </a:ext>
            </a:extLst>
          </p:cNvPr>
          <p:cNvSpPr>
            <a:spLocks noGrp="1"/>
          </p:cNvSpPr>
          <p:nvPr>
            <p:ph type="title"/>
          </p:nvPr>
        </p:nvSpPr>
        <p:spPr/>
        <p:txBody>
          <a:bodyPr/>
          <a:lstStyle/>
          <a:p>
            <a:r>
              <a:rPr lang="en-GB" dirty="0"/>
              <a:t>Digital nettressurs</a:t>
            </a:r>
            <a:endParaRPr lang="nb-NO" dirty="0"/>
          </a:p>
        </p:txBody>
      </p:sp>
      <p:sp>
        <p:nvSpPr>
          <p:cNvPr id="4" name="TekstSylinder 3">
            <a:extLst>
              <a:ext uri="{FF2B5EF4-FFF2-40B4-BE49-F238E27FC236}">
                <a16:creationId xmlns:a16="http://schemas.microsoft.com/office/drawing/2014/main" id="{9E7B74CB-35B9-48D5-9416-8463A7DF3D3E}"/>
              </a:ext>
            </a:extLst>
          </p:cNvPr>
          <p:cNvSpPr txBox="1"/>
          <p:nvPr/>
        </p:nvSpPr>
        <p:spPr>
          <a:xfrm>
            <a:off x="646110" y="1574943"/>
            <a:ext cx="9404723" cy="4555093"/>
          </a:xfrm>
          <a:prstGeom prst="rect">
            <a:avLst/>
          </a:prstGeom>
          <a:noFill/>
        </p:spPr>
        <p:txBody>
          <a:bodyPr wrap="square" rtlCol="0">
            <a:spAutoFit/>
          </a:bodyPr>
          <a:lstStyle/>
          <a:p>
            <a:r>
              <a:rPr lang="nb-NO" sz="2000" b="1" dirty="0">
                <a:solidFill>
                  <a:schemeClr val="accent1"/>
                </a:solidFill>
              </a:rPr>
              <a:t>Fordeler/ulemper</a:t>
            </a:r>
          </a:p>
          <a:p>
            <a:endParaRPr lang="nb-NO" b="1" dirty="0"/>
          </a:p>
          <a:p>
            <a:pPr marL="342900" indent="-342900">
              <a:buFont typeface="+mj-lt"/>
              <a:buAutoNum type="arabicPeriod"/>
            </a:pPr>
            <a:r>
              <a:rPr lang="nb-NO" b="1" dirty="0"/>
              <a:t>Den viktigste rammefaktoren er læreren. Vi har med våre valg og handlinger stor innvirkninger på hvilke normer og verdier som danner grunnlaget for klassens læringskultur, noe som igjen påvirker læringsutbytte til elevene. </a:t>
            </a:r>
          </a:p>
          <a:p>
            <a:pPr marL="342900" indent="-342900">
              <a:buFont typeface="+mj-lt"/>
              <a:buAutoNum type="arabicPeriod"/>
            </a:pPr>
            <a:r>
              <a:rPr lang="nb-NO" b="1" dirty="0"/>
              <a:t>Er læreren interessert i å bruke det digitale eller koster det for mye ressurser å sette seg inn i?</a:t>
            </a:r>
          </a:p>
          <a:p>
            <a:pPr marL="342900" indent="-342900">
              <a:buFont typeface="+mj-lt"/>
              <a:buAutoNum type="arabicPeriod"/>
            </a:pPr>
            <a:r>
              <a:rPr lang="nb-NO" b="1" dirty="0"/>
              <a:t>Variert undervisning</a:t>
            </a:r>
          </a:p>
          <a:p>
            <a:pPr marL="342900" indent="-342900">
              <a:buFont typeface="+mj-lt"/>
              <a:buAutoNum type="arabicPeriod"/>
            </a:pPr>
            <a:r>
              <a:rPr lang="nb-NO" b="1" dirty="0"/>
              <a:t>Elever får bidra og vise kunnskap</a:t>
            </a:r>
          </a:p>
          <a:p>
            <a:pPr marL="342900" indent="-342900">
              <a:buFont typeface="+mj-lt"/>
              <a:buAutoNum type="arabicPeriod"/>
            </a:pPr>
            <a:r>
              <a:rPr lang="nb-NO" b="1" dirty="0"/>
              <a:t>Elever lærer best sammen</a:t>
            </a:r>
          </a:p>
          <a:p>
            <a:pPr marL="342900" indent="-342900">
              <a:buFont typeface="+mj-lt"/>
              <a:buAutoNum type="arabicPeriod"/>
            </a:pPr>
            <a:r>
              <a:rPr lang="nb-NO" b="1" dirty="0"/>
              <a:t>Tid </a:t>
            </a:r>
          </a:p>
          <a:p>
            <a:pPr marL="342900" indent="-342900">
              <a:buFont typeface="+mj-lt"/>
              <a:buAutoNum type="arabicPeriod"/>
            </a:pPr>
            <a:r>
              <a:rPr lang="nb-NO" b="1" dirty="0"/>
              <a:t>Uro og støy. </a:t>
            </a:r>
          </a:p>
          <a:p>
            <a:endParaRPr lang="nb-NO" b="1" dirty="0"/>
          </a:p>
          <a:p>
            <a:pPr fontAlgn="base"/>
            <a:endParaRPr lang="nb-NO" b="1" dirty="0"/>
          </a:p>
          <a:p>
            <a:br>
              <a:rPr lang="nb-NO" dirty="0"/>
            </a:br>
            <a:endParaRPr lang="nb-NO" dirty="0"/>
          </a:p>
        </p:txBody>
      </p:sp>
    </p:spTree>
    <p:extLst>
      <p:ext uri="{BB962C8B-B14F-4D97-AF65-F5344CB8AC3E}">
        <p14:creationId xmlns:p14="http://schemas.microsoft.com/office/powerpoint/2010/main" val="327226386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618</TotalTime>
  <Words>813</Words>
  <Application>Microsoft Office PowerPoint</Application>
  <PresentationFormat>Widescreen</PresentationFormat>
  <Paragraphs>103</Paragraphs>
  <Slides>10</Slides>
  <Notes>3</Notes>
  <HiddenSlides>0</HiddenSlides>
  <MMClips>0</MMClips>
  <ScaleCrop>false</ScaleCrop>
  <HeadingPairs>
    <vt:vector size="6" baseType="variant">
      <vt:variant>
        <vt:lpstr>Brukte skrifter</vt:lpstr>
      </vt:variant>
      <vt:variant>
        <vt:i4>4</vt:i4>
      </vt:variant>
      <vt:variant>
        <vt:lpstr>Tema</vt:lpstr>
      </vt:variant>
      <vt:variant>
        <vt:i4>1</vt:i4>
      </vt:variant>
      <vt:variant>
        <vt:lpstr>Lysbildetitler</vt:lpstr>
      </vt:variant>
      <vt:variant>
        <vt:i4>10</vt:i4>
      </vt:variant>
    </vt:vector>
  </HeadingPairs>
  <TitlesOfParts>
    <vt:vector size="15" baseType="lpstr">
      <vt:lpstr>Arial</vt:lpstr>
      <vt:lpstr>Calibri</vt:lpstr>
      <vt:lpstr>Century Gothic</vt:lpstr>
      <vt:lpstr>Wingdings 3</vt:lpstr>
      <vt:lpstr>Ion</vt:lpstr>
      <vt:lpstr>Multimodalitet i digital læringsressurs</vt:lpstr>
      <vt:lpstr>PowerPoint-presentasjon</vt:lpstr>
      <vt:lpstr>Kompetansemål</vt:lpstr>
      <vt:lpstr>Undervisningsforløp</vt:lpstr>
      <vt:lpstr>Undervisningsforløp</vt:lpstr>
      <vt:lpstr>Undervisningsforløp</vt:lpstr>
      <vt:lpstr>PowerPoint-presentasjon</vt:lpstr>
      <vt:lpstr>PowerPoint-presentasjon</vt:lpstr>
      <vt:lpstr>Digital nettressurs</vt:lpstr>
      <vt:lpstr>Kilder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Multimodalitet i digital læringsressurs</dc:title>
  <dc:creator>Veronica Sollie</dc:creator>
  <cp:lastModifiedBy>Silje Horntvedt</cp:lastModifiedBy>
  <cp:revision>44</cp:revision>
  <dcterms:created xsi:type="dcterms:W3CDTF">2020-04-25T11:48:44Z</dcterms:created>
  <dcterms:modified xsi:type="dcterms:W3CDTF">2020-04-28T09:03:53Z</dcterms:modified>
</cp:coreProperties>
</file>