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1" r:id="rId2"/>
    <p:sldId id="272" r:id="rId3"/>
    <p:sldId id="273" r:id="rId4"/>
    <p:sldId id="292" r:id="rId5"/>
    <p:sldId id="287" r:id="rId6"/>
    <p:sldId id="275" r:id="rId7"/>
    <p:sldId id="274" r:id="rId8"/>
    <p:sldId id="277" r:id="rId9"/>
    <p:sldId id="279" r:id="rId10"/>
    <p:sldId id="288" r:id="rId11"/>
    <p:sldId id="280" r:id="rId12"/>
    <p:sldId id="268" r:id="rId13"/>
    <p:sldId id="281" r:id="rId14"/>
    <p:sldId id="282" r:id="rId15"/>
    <p:sldId id="283" r:id="rId16"/>
    <p:sldId id="289" r:id="rId17"/>
    <p:sldId id="284" r:id="rId18"/>
    <p:sldId id="285" r:id="rId19"/>
    <p:sldId id="290" r:id="rId20"/>
    <p:sldId id="295" r:id="rId21"/>
    <p:sldId id="286" r:id="rId22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ABA"/>
    <a:srgbClr val="0A038F"/>
    <a:srgbClr val="B6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120" y="318"/>
      </p:cViewPr>
      <p:guideLst>
        <p:guide orient="horz" pos="1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1/22/2020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1/22/2020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64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D49-FC60-4546-8588-66AAF59B648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20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D49-FC60-4546-8588-66AAF59B648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70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93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370975-CB35-024B-B5C8-CC31BB415381}" type="datetime1">
              <a:rPr lang="nb-NO" smtClean="0"/>
              <a:t>22.01.2020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" y="213305"/>
            <a:ext cx="274846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0A0-F4AF-784C-82F6-8AA1CFD90576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D644-D198-0544-B930-C1227F213393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11A-E878-5944-926B-84A43B6D9342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25DD-6713-8646-A9CE-34E0FC3C79B1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F687F6-0F14-1E41-AF45-4EB96B35BEF9}" type="datetime1">
              <a:rPr lang="nb-NO" smtClean="0"/>
              <a:t>22.01.2020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05C71-5114-4041-8843-6E0D12AB0A8F}" type="datetime1">
              <a:rPr lang="nb-NO" smtClean="0"/>
              <a:t>22.01.2020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730F5-AE65-5140-BD05-EA72359814C6}" type="datetime1">
              <a:rPr lang="nb-NO" smtClean="0"/>
              <a:t>22.01.2020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41CCA-6F93-A549-95CB-E276D5693E6D}" type="datetime1">
              <a:rPr lang="nb-NO" smtClean="0"/>
              <a:t>22.01.2020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289D1-7343-444E-8D43-BAC46CA07C99}" type="datetime1">
              <a:rPr lang="nb-NO" smtClean="0"/>
              <a:t>22.01.2020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B3DA10C4-2AB6-48FF-93E3-A1FFA3927C0F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nb-NO" smtClean="0"/>
              <a:t>Rediger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nb-NO" smtClean="0"/>
              <a:t>Rediger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8705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543-77C0-443F-8246-A64397722D57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900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84E7-553A-544F-B01D-3C7B5F9972AA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A71-EED5-D543-A9ED-B6BEFC298E42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1F5D854-43BD-7A47-B9A3-6C872AD2D06F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" y="4673034"/>
            <a:ext cx="1255922" cy="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70" r:id="rId22"/>
    <p:sldLayoutId id="2147483671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Gode%20eksempler%202019.docx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no/Content/522300/cache=20181806123518/Spr&#229;k%20formatert.pdf" TargetMode="External"/><Relationship Id="rId2" Type="http://schemas.openxmlformats.org/officeDocument/2006/relationships/hyperlink" Target="https://uit.no/Content/522309/cache=20181806123518/Innledning%20formatert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hyperlink" Target="https://www.kongehuset.no/tale.html?tid=137662&amp;sek=26947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n.instructure.com/courses/18375/assignments/28812" TargetMode="External"/><Relationship Id="rId2" Type="http://schemas.openxmlformats.org/officeDocument/2006/relationships/hyperlink" Target="https://usn.instructure.com/courses/18375/assignments/28811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6cHqSQzRKNk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4435" y="765958"/>
            <a:ext cx="5506038" cy="3158341"/>
          </a:xfrm>
        </p:spPr>
        <p:txBody>
          <a:bodyPr>
            <a:normAutofit/>
          </a:bodyPr>
          <a:lstStyle/>
          <a:p>
            <a: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Akademisk skriving </a:t>
            </a:r>
            <a:r>
              <a:rPr lang="nb-N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(fagskriving) </a:t>
            </a:r>
            <a: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Bachelor i barnevern og vernepleie</a:t>
            </a:r>
            <a:b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Emne 1</a:t>
            </a:r>
            <a:b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Høsten 2019</a:t>
            </a: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sz="1100" b="1" dirty="0" smtClean="0">
                <a:solidFill>
                  <a:srgbClr val="0A03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Hilde Larsen Damsgaard</a:t>
            </a:r>
          </a:p>
          <a:p>
            <a:r>
              <a:rPr lang="nb-NO" sz="1100" b="1" dirty="0" smtClean="0">
                <a:solidFill>
                  <a:srgbClr val="0A03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Dosent</a:t>
            </a:r>
            <a:endParaRPr lang="nb-NO" sz="1100" dirty="0">
              <a:solidFill>
                <a:srgbClr val="0A03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100" dirty="0" smtClean="0">
                <a:solidFill>
                  <a:srgbClr val="0A03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Institutt for helse-, sosial- og velferdsfag</a:t>
            </a:r>
            <a:endParaRPr lang="nb-NO" sz="1100" dirty="0">
              <a:solidFill>
                <a:srgbClr val="0A03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352-36FA-7045-AC00-1A0BE6875562}" type="datetime1">
              <a:rPr lang="nb-NO" smtClean="0"/>
              <a:t>22.01.2020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 descr="DMonster-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01" y="1730007"/>
            <a:ext cx="1536700" cy="1536700"/>
          </a:xfrm>
          <a:prstGeom prst="rect">
            <a:avLst/>
          </a:prstGeom>
        </p:spPr>
      </p:pic>
      <p:pic>
        <p:nvPicPr>
          <p:cNvPr id="1026" name="Picture 2" descr="https://t2.cptr.no/th/3/b4294eec-f844-4968-9de7-8490156a598d?auth=IdZ_6T-zQ2mHdxvbXBdgAAFyverPRYsPtldui8qUe&amp;key=KVEz-WDMsj&amp;client_v=1.0.2043.2&amp;area=1280&amp;share=c99b7f43-f086-4483-b83f-226adcf48d4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78" y="219282"/>
            <a:ext cx="3344471" cy="44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35288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Skriveoppgave</a:t>
            </a:r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idx="1"/>
          </p:nvPr>
        </p:nvSpPr>
        <p:spPr>
          <a:xfrm>
            <a:off x="434853" y="1342102"/>
            <a:ext cx="4557476" cy="3426747"/>
          </a:xfrm>
        </p:spPr>
        <p:txBody>
          <a:bodyPr>
            <a:normAutofit/>
          </a:bodyPr>
          <a:lstStyle/>
          <a:p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 en tenketekst om noe du opplevde på Hydrostranda</a:t>
            </a:r>
            <a:r>
              <a:rPr lang="nb-NO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indent="0">
              <a:buNone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eller </a:t>
            </a:r>
          </a:p>
          <a:p>
            <a:pPr marL="0" indent="0">
              <a:buNone/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 en tekst om hva du tenker når du ser    </a:t>
            </a:r>
            <a:b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dette bildet</a:t>
            </a:r>
          </a:p>
          <a:p>
            <a:pPr marL="0" indent="0">
              <a:buNone/>
            </a:pPr>
            <a:endParaRPr lang="nb-NO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Ikke sensurer deg selv, ikke tenk på korrekt språk eller struktur på teksten, bare skriv i vei</a:t>
            </a: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10</a:t>
            </a:fld>
            <a:endParaRPr lang="nb-NO"/>
          </a:p>
        </p:txBody>
      </p:sp>
      <p:pic>
        <p:nvPicPr>
          <p:cNvPr id="2052" name="Picture 4" descr="https://t2.cptr.no/th/3/a1e548b6-0dfc-4f7a-8f9f-f8c4ef412431?auth=IdZ_6T-zQ2mHdxvbXBdgAAHZPzi1m9A0DqQVkOPnlgGm&amp;key=KVEz-WDMsj&amp;client_v=1.0.2043.2&amp;area=1280&amp;share=c99b7f43-f086-4483-b83f-226adcf48d4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1935" y="165100"/>
            <a:ext cx="382322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Gode og dårlige skrivere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594842"/>
            <a:ext cx="3944079" cy="3205757"/>
          </a:xfrm>
        </p:spPr>
        <p:txBody>
          <a:bodyPr>
            <a:normAutofit fontScale="85000" lnSpcReduction="10000"/>
          </a:bodyPr>
          <a:lstStyle/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Leste bevisst med oppgavens problemstilling i tankene (skille ut det relevante)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Var i dialog med teksten, forklarte det de hadde lest = gjorde til sitt eget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Opptatt av formålet med teksten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Bevisst på vurderingskriteriene og tekstens funksjon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Hadde en plan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Opptatt av strategi for skrivingen, ikke bare av innholdet</a:t>
            </a:r>
          </a:p>
          <a:p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nb-N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Lite </a:t>
            </a:r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målrettet i lesningen</a:t>
            </a:r>
          </a:p>
          <a:p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Ser på kildene først og fremst som et sted å hente innhold til oppgaven = fylle sidene</a:t>
            </a:r>
          </a:p>
          <a:p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Kopierer mye fra teksten – lite selvstendig</a:t>
            </a:r>
          </a:p>
          <a:p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Frustrert i møte med motsigelser i </a:t>
            </a:r>
            <a:r>
              <a:rPr lang="nb-N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litteraturen</a:t>
            </a:r>
          </a:p>
          <a:p>
            <a:pPr marL="0" indent="0">
              <a:buNone/>
            </a:pPr>
            <a:r>
              <a:rPr lang="nb-N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b-NO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Flower</a:t>
            </a:r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nb-NO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Dysthe</a:t>
            </a:r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., 2010, s. 31-32).</a:t>
            </a:r>
          </a:p>
          <a:p>
            <a:endParaRPr lang="nb-NO" sz="15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36697" y="1259737"/>
            <a:ext cx="313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/>
              <a:t>Gode skrivere</a:t>
            </a:r>
            <a:endParaRPr lang="nb-NO" u="sng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719896" y="1259737"/>
            <a:ext cx="411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/>
              <a:t>Dårlige skrivere</a:t>
            </a:r>
            <a:endParaRPr lang="nb-NO" u="sng" dirty="0"/>
          </a:p>
        </p:txBody>
      </p:sp>
      <p:cxnSp>
        <p:nvCxnSpPr>
          <p:cNvPr id="4" name="Rett linje 3"/>
          <p:cNvCxnSpPr/>
          <p:nvPr/>
        </p:nvCxnSpPr>
        <p:spPr>
          <a:xfrm>
            <a:off x="4494319" y="1156109"/>
            <a:ext cx="7374" cy="328889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«Ingen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kan skrive godt om noe man ikke kan.» (Dyste et al., 2010, s. 18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Monste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6" y="2829746"/>
            <a:ext cx="1739900" cy="1739900"/>
          </a:xfrm>
          <a:prstGeom prst="rect">
            <a:avLst/>
          </a:prstGeom>
        </p:spPr>
      </p:pic>
      <p:pic>
        <p:nvPicPr>
          <p:cNvPr id="7" name="Picture 4" descr="BMonster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57" y="596542"/>
            <a:ext cx="3530600" cy="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429632" cy="857250"/>
          </a:xfrm>
        </p:spPr>
        <p:txBody>
          <a:bodyPr>
            <a:normAutofit/>
          </a:bodyPr>
          <a:lstStyle/>
          <a:p>
            <a:r>
              <a:rPr lang="nb-NO" dirty="0" smtClean="0"/>
              <a:t>Akademisk skriving – noen krav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4852" y="1415845"/>
            <a:ext cx="4706671" cy="32753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Tilpasse skrivingen til målet med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teksten (hvem skriver du til?)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Problemstilling/fokus som følges opp </a:t>
            </a:r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Faglig fundert innhold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Logisk struktur på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teksten (samsvar mellom overskrifter og innhold, skrive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om det samme på samme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sted, ikke hopp og sprett) </a:t>
            </a:r>
          </a:p>
          <a:p>
            <a:pPr>
              <a:lnSpc>
                <a:spcPct val="120000"/>
              </a:lnSpc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Språk, språklige virkemidler og tekstbinding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Etterrettelig kildebruk og henvisning</a:t>
            </a:r>
          </a:p>
          <a:p>
            <a:pPr marL="0" indent="0">
              <a:lnSpc>
                <a:spcPct val="120000"/>
              </a:lnSpc>
              <a:buNone/>
            </a:pPr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800" dirty="0"/>
          </a:p>
          <a:p>
            <a:endParaRPr lang="nb-NO" sz="1800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3245" y="7705026"/>
            <a:ext cx="873482" cy="103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2.cptr.no/th/3/14da0c21-832e-46b9-b7b0-cd49dc0f03b9?auth=IdZ_6T-zQ2mHdxvbXBdgAAHZPzi1m9A0DqQVkOPnlgGm&amp;key=KVEz-WDMsj&amp;client_v=1.0.2043.2&amp;area=1280&amp;share=c99b7f43-f086-4483-b83f-226adcf48d4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12" y="1019431"/>
            <a:ext cx="1375088" cy="14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2.cptr.no/th/3/c20666c2-eed9-4abc-9de6-4b4aa36b8d56?auth=IdZ_6T-zQ2mHdxvbXBdgAAHZPzi1m9A0DqQVkOPnlgGm&amp;key=KVEz-WDMsj&amp;client_v=1.0.2043.2&amp;area=1280&amp;share=c99b7f43-f086-4483-b83f-226adcf48d4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24" y="162941"/>
            <a:ext cx="3825496" cy="45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407510" cy="857250"/>
          </a:xfrm>
        </p:spPr>
        <p:txBody>
          <a:bodyPr/>
          <a:lstStyle/>
          <a:p>
            <a:r>
              <a:rPr lang="nb-NO" dirty="0" smtClean="0"/>
              <a:t> Akademisk skriving – noen krav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34853" y="1356852"/>
            <a:ext cx="4476360" cy="3637553"/>
          </a:xfrm>
        </p:spPr>
        <p:txBody>
          <a:bodyPr>
            <a:norm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Påstander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, argumenter og egne meninger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underbygges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Vurdere kilder kritisk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Ikke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plagiere (kidnappe/stjele fra) kildene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- kombinere og integrere informasjon fra ulike kilder med egen kunnskap=reformulere, velge ut, omforme, gjøre til sitt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Korrekt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terminologi/begrepsbruk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Sentrale begreper i teksten forklares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Tematisk dekkende overskrifter</a:t>
            </a: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87" y="165100"/>
            <a:ext cx="3837973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2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540245" cy="857250"/>
          </a:xfrm>
        </p:spPr>
        <p:txBody>
          <a:bodyPr/>
          <a:lstStyle/>
          <a:p>
            <a:r>
              <a:rPr lang="nb-NO" dirty="0" smtClean="0"/>
              <a:t>Akademisk skriving – noen tips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4853" y="1378974"/>
            <a:ext cx="4542728" cy="3370007"/>
          </a:xfrm>
        </p:spPr>
        <p:txBody>
          <a:bodyPr>
            <a:normAutofit/>
          </a:bodyPr>
          <a:lstStyle/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Tenk trakt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(f.eks. i innledningen – fra det overordnede til det spesifikke)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Bruke primærtekster/kilder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(så langt som mulig)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Ikke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bare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beskrive og gjengi – diskutere, se ting fra ulike sider, sette perspektiver opp mot hverandre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underoverskriftene som strukturhjelp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Søk-funksjonen i Word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Er jeg-form OK?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Er det lurt å skrive innledningen til slutt?</a:t>
            </a:r>
          </a:p>
          <a:p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5" y="165100"/>
            <a:ext cx="3841954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4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394868" cy="857250"/>
          </a:xfrm>
        </p:spPr>
        <p:txBody>
          <a:bodyPr/>
          <a:lstStyle/>
          <a:p>
            <a:r>
              <a:rPr lang="nb-NO" dirty="0" smtClean="0"/>
              <a:t>Akademisk skriving – noen tips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4853" y="1364226"/>
            <a:ext cx="4162547" cy="3384755"/>
          </a:xfrm>
        </p:spPr>
        <p:txBody>
          <a:bodyPr>
            <a:normAutofit lnSpcReduction="10000"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Setningsoppbygging og tegnsetting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Sjekk rettskriving – vær konsekvent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Unngå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fraser som «forskning viser», «vi vet at», «mange mener» uten å vise til kilde 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Klart og presist språk, ikke muntlig språk (unngå innmari mange, kjempeofte, 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sinnsykt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, utrolig bra, kjipt osv.)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gjennom småord som de, den, disse osv. og hva de peker tilbake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Sett punktum (unngå lange setninger)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Lag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avsnitt</a:t>
            </a: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16</a:t>
            </a:fld>
            <a:endParaRPr lang="nb-NO"/>
          </a:p>
        </p:txBody>
      </p:sp>
      <p:pic>
        <p:nvPicPr>
          <p:cNvPr id="16" name="Plassholder for innhold 1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61" y="165100"/>
            <a:ext cx="3830599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4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03703" y="418885"/>
            <a:ext cx="4093697" cy="700549"/>
          </a:xfrm>
        </p:spPr>
        <p:txBody>
          <a:bodyPr/>
          <a:lstStyle/>
          <a:p>
            <a:r>
              <a:rPr lang="nb-NO" dirty="0" smtClean="0"/>
              <a:t>Akademisk skriving - prosess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34853" y="1356852"/>
            <a:ext cx="4874566" cy="3338833"/>
          </a:xfrm>
        </p:spPr>
        <p:txBody>
          <a:bodyPr>
            <a:normAutofit/>
          </a:bodyPr>
          <a:lstStyle/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Fra lesing til tankekart,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sammendrag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Idéfase skriving, evt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. skrive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tenketekst, disponere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Skrive det man har lest i kilder med egne ord=frigjøre seg fra kilden og så sikre at man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 forstått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Skrive førsteutkast, få tilbakemelding,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bearbeide teksten, ny tilbakemelding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God tilbakemelding: Grundig, kommer raskt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etter innlevering, peker fremover, er til å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forstå, blir mottatt, lest og brukt</a:t>
            </a: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AutoShape 2" descr="https://t2.cptr.no/th/3/e40c80c3-ce6b-4de4-a28c-b6b3f14bd69f?auth=IdZ_6T-zQ2mHdxvbXBdgAAvIfej0mopJy071k7p14_&amp;key=KVEz-WDMsj&amp;client_v=1.0.1370.0&amp;area=1280&amp;share=c99b7f43-f086-4483-b83f-226adcf48d4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11" y="183391"/>
            <a:ext cx="3829050" cy="454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5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4070" y="584200"/>
            <a:ext cx="3078255" cy="4069665"/>
          </a:xfrm>
        </p:spPr>
        <p:txBody>
          <a:bodyPr>
            <a:noAutofit/>
          </a:bodyPr>
          <a:lstStyle/>
          <a:p>
            <a:endParaRPr lang="nb-NO" sz="1800" dirty="0" smtClean="0"/>
          </a:p>
          <a:p>
            <a:r>
              <a:rPr lang="nb-NO" sz="1800" dirty="0">
                <a:latin typeface="+mn-lt"/>
                <a:cs typeface="Calibri" panose="020F0502020204030204" pitchFamily="34" charset="0"/>
              </a:rPr>
              <a:t>Svarer teksten på problemstillingen/gitt oppgave? </a:t>
            </a:r>
            <a:endParaRPr lang="nb-NO" sz="1800" dirty="0" smtClean="0">
              <a:latin typeface="+mn-lt"/>
              <a:cs typeface="Calibri" panose="020F0502020204030204" pitchFamily="34" charset="0"/>
            </a:endParaRPr>
          </a:p>
          <a:p>
            <a:r>
              <a:rPr lang="nb-NO" sz="1800" dirty="0">
                <a:latin typeface="+mn-lt"/>
                <a:cs typeface="Calibri" panose="020F0502020204030204" pitchFamily="34" charset="0"/>
              </a:rPr>
              <a:t>Skriver jeg om det jeg </a:t>
            </a:r>
            <a:r>
              <a:rPr lang="nb-NO" sz="1800" dirty="0" smtClean="0">
                <a:latin typeface="+mn-lt"/>
                <a:cs typeface="Calibri" panose="020F0502020204030204" pitchFamily="34" charset="0"/>
              </a:rPr>
              <a:t>skal?</a:t>
            </a:r>
            <a:endParaRPr lang="nb-NO" sz="1800" dirty="0">
              <a:latin typeface="+mn-lt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+mn-lt"/>
                <a:cs typeface="Calibri" panose="020F0502020204030204" pitchFamily="34" charset="0"/>
              </a:rPr>
              <a:t>Hvordan </a:t>
            </a:r>
            <a:r>
              <a:rPr lang="nb-NO" sz="1800" dirty="0">
                <a:latin typeface="+mn-lt"/>
                <a:cs typeface="Calibri" panose="020F0502020204030204" pitchFamily="34" charset="0"/>
              </a:rPr>
              <a:t>er språket? Les teksten høyt for deg selv og evt. også for noen andre.</a:t>
            </a:r>
          </a:p>
          <a:p>
            <a:r>
              <a:rPr lang="nb-NO" sz="1800" dirty="0" smtClean="0">
                <a:latin typeface="+mn-lt"/>
                <a:cs typeface="Calibri" panose="020F0502020204030204" pitchFamily="34" charset="0"/>
              </a:rPr>
              <a:t>Skriver </a:t>
            </a:r>
            <a:r>
              <a:rPr lang="nb-NO" sz="1800" dirty="0">
                <a:latin typeface="+mn-lt"/>
                <a:cs typeface="Calibri" panose="020F0502020204030204" pitchFamily="34" charset="0"/>
              </a:rPr>
              <a:t>du om en ting av gangen og om samme tematikk på samme sted?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2058988" y="15875"/>
            <a:ext cx="6488112" cy="857250"/>
          </a:xfrm>
        </p:spPr>
        <p:txBody>
          <a:bodyPr/>
          <a:lstStyle/>
          <a:p>
            <a:r>
              <a:rPr lang="nb-NO" dirty="0" smtClean="0"/>
              <a:t>Viktige sjekkspørsmål til teksten din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5784850" y="1017868"/>
            <a:ext cx="3359151" cy="3427132"/>
          </a:xfrm>
        </p:spPr>
        <p:txBody>
          <a:bodyPr>
            <a:norm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 du bundet de ulike delene sammen? 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 teksten en rød tråd?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kildehenvisningene korrekte og gjennomførte?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teksten din? På hvilken måte er teksten selvstendig?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teksten å forstå? For deg? For andre?</a:t>
            </a:r>
          </a:p>
          <a:p>
            <a:endParaRPr lang="nb-NO" sz="18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26" y="1017868"/>
            <a:ext cx="2396236" cy="31962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344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100" y="428161"/>
            <a:ext cx="8452849" cy="857250"/>
          </a:xfrm>
        </p:spPr>
        <p:txBody>
          <a:bodyPr/>
          <a:lstStyle/>
          <a:p>
            <a:r>
              <a:rPr lang="nb-NO" dirty="0" smtClean="0"/>
              <a:t>Ressurser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19</a:t>
            </a:fld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4294967295"/>
          </p:nvPr>
        </p:nvSpPr>
        <p:spPr>
          <a:xfrm>
            <a:off x="0" y="1595438"/>
            <a:ext cx="4162425" cy="2849562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USN Biblioteket</a:t>
            </a: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Oppgaveskriving</a:t>
            </a:r>
          </a:p>
          <a:p>
            <a:pPr marL="0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- Plagiat </a:t>
            </a:r>
          </a:p>
          <a:p>
            <a:pPr marL="0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- Nyttige ressurser (</a:t>
            </a:r>
            <a:r>
              <a:rPr lang="nb-NO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podcast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søk og skriv)</a:t>
            </a:r>
          </a:p>
          <a:p>
            <a:pPr marL="244475" lvl="1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Kildekompasset</a:t>
            </a:r>
          </a:p>
          <a:p>
            <a:pPr marL="468313" lvl="2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APA6th</a:t>
            </a:r>
          </a:p>
          <a:p>
            <a:pPr marL="642938" lvl="3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Referanse i tekst</a:t>
            </a:r>
          </a:p>
          <a:p>
            <a:pPr marL="642938" lvl="3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Referanse i litteraturliste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58" y="0"/>
            <a:ext cx="7189841" cy="5143500"/>
          </a:xfrm>
        </p:spPr>
      </p:pic>
    </p:spTree>
    <p:extLst>
      <p:ext uri="{BB962C8B-B14F-4D97-AF65-F5344CB8AC3E}">
        <p14:creationId xmlns:p14="http://schemas.microsoft.com/office/powerpoint/2010/main" val="679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384639"/>
          </a:xfrm>
        </p:spPr>
        <p:txBody>
          <a:bodyPr>
            <a:normAutofit/>
          </a:bodyPr>
          <a:lstStyle/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34853" y="1143000"/>
            <a:ext cx="4609095" cy="3301999"/>
          </a:xfrm>
        </p:spPr>
        <p:txBody>
          <a:bodyPr>
            <a:normAutofit/>
          </a:bodyPr>
          <a:lstStyle/>
          <a:p>
            <a:r>
              <a:rPr lang="nb-NO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Dysthe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O., Hertzberg, F. &amp; Hoel, T.L. (2010). </a:t>
            </a:r>
            <a:r>
              <a:rPr lang="nb-N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Skrive for å lære. Skriving i høyere utdanning.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Oslo: Abstrakt forlag. 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Storø, J. (2019). </a:t>
            </a:r>
            <a:r>
              <a:rPr lang="nb-N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Skrivebok for studenter i barnevern og sosialt arbeid.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Oslo: Universitetsforlaget.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Kebabnorsk hentet fra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www.youtube.com/watch?v=6cHqSQzRKNk</a:t>
            </a: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32" name="Picture 8" descr="https://t2.cptr.no/th/3/f4fadc02-33ac-42a1-a277-fefedb66eaac?auth=IdZ_6T-zQ2mHdxvbXBdgAA94IF5cynpeLFoeSrc7acbc&amp;key=KVEz-WDMsj&amp;client_v=1.0.2043.2&amp;area=1280&amp;share=c99b7f43-f086-4483-b83f-226adcf48d4f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 b="56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20</a:t>
            </a:fld>
            <a:endParaRPr lang="nb-NO"/>
          </a:p>
        </p:txBody>
      </p:sp>
      <p:graphicFrame>
        <p:nvGraphicFramePr>
          <p:cNvPr id="6" name="Plassholder for innhold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302350"/>
              </p:ext>
            </p:extLst>
          </p:nvPr>
        </p:nvGraphicFramePr>
        <p:xfrm>
          <a:off x="750661" y="527050"/>
          <a:ext cx="5205639" cy="394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639">
                  <a:extLst>
                    <a:ext uri="{9D8B030D-6E8A-4147-A177-3AD203B41FA5}">
                      <a16:colId xmlns:a16="http://schemas.microsoft.com/office/drawing/2014/main" val="1120415339"/>
                    </a:ext>
                  </a:extLst>
                </a:gridCol>
              </a:tblGrid>
              <a:tr h="294811">
                <a:tc>
                  <a:txBody>
                    <a:bodyPr/>
                    <a:lstStyle/>
                    <a:p>
                      <a:r>
                        <a:rPr lang="nb-NO" dirty="0" smtClean="0"/>
                        <a:t>HENVISNING – Hva er galt? BRUK KILDEKOMPASSET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7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1. BOK med to forfattere (i teksten)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(Harvey og Green, 1993)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9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ARTIKKEL med 3</a:t>
                      </a:r>
                      <a:r>
                        <a:rPr lang="nb-NO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 forfattere, nevnt andre gang (i teksten)</a:t>
                      </a:r>
                      <a:endParaRPr lang="nb-NO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(Lid et. al, 2018)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6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TO kilder (i teksten) </a:t>
                      </a:r>
                    </a:p>
                    <a:p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(Hoel, 2012, Biggs, 2011)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37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4. ARTIKKEL med tre forfattere,</a:t>
                      </a:r>
                      <a:r>
                        <a:rPr lang="nb-NO" sz="1200" baseline="0" dirty="0" smtClean="0"/>
                        <a:t> nevnt første gang ( i teksten)</a:t>
                      </a:r>
                    </a:p>
                    <a:p>
                      <a:r>
                        <a:rPr lang="nb-NO" sz="1200" baseline="0" dirty="0" smtClean="0"/>
                        <a:t>(Damsgaard, Røsvik &amp; Øvrum 2015)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7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5. SITAT (i</a:t>
                      </a:r>
                      <a:r>
                        <a:rPr lang="nb-NO" sz="1200" baseline="0" dirty="0" smtClean="0"/>
                        <a:t> teksten) </a:t>
                      </a:r>
                      <a:endParaRPr lang="nb-NO" sz="1200" dirty="0" smtClean="0"/>
                    </a:p>
                    <a:p>
                      <a:r>
                        <a:rPr lang="nb-N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b-NO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Aanesland</a:t>
                      </a:r>
                      <a:r>
                        <a:rPr lang="nb-N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Holm 2002, s 84)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5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6. ARTIKKEL med en forfatter (i litteraturlista)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Skodvin, A. (2016). Engasjement i undervisningen. </a:t>
                      </a:r>
                      <a:r>
                        <a:rPr lang="nb-NO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Uniped</a:t>
                      </a:r>
                      <a:r>
                        <a:rPr lang="nb-NO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b-NO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102-117. 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0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KAPITTEL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bok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redaktører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I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litteraturlista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Biggs, J. B. (2011). Teaching according to how students learn. I Biggs J. B &amp; C. Tang, C. (Red.), 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 for quality learning at university: what the student does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(s. 16-33). N</a:t>
                      </a:r>
                      <a:r>
                        <a:rPr lang="nb-N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York: </a:t>
                      </a:r>
                      <a:r>
                        <a:rPr lang="nb-N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MCGrav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-Hill Education 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314546"/>
                  </a:ext>
                </a:extLst>
              </a:tr>
            </a:tbl>
          </a:graphicData>
        </a:graphic>
      </p:graphicFrame>
      <p:graphicFrame>
        <p:nvGraphicFramePr>
          <p:cNvPr id="9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11440"/>
              </p:ext>
            </p:extLst>
          </p:nvPr>
        </p:nvGraphicFramePr>
        <p:xfrm>
          <a:off x="6076950" y="527050"/>
          <a:ext cx="2908210" cy="399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210">
                  <a:extLst>
                    <a:ext uri="{9D8B030D-6E8A-4147-A177-3AD203B41FA5}">
                      <a16:colId xmlns:a16="http://schemas.microsoft.com/office/drawing/2014/main" val="1090590120"/>
                    </a:ext>
                  </a:extLst>
                </a:gridCol>
              </a:tblGrid>
              <a:tr h="404807">
                <a:tc>
                  <a:txBody>
                    <a:bodyPr/>
                    <a:lstStyle/>
                    <a:p>
                      <a:r>
                        <a:rPr lang="nb-NO" dirty="0" smtClean="0"/>
                        <a:t>RIKTIG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03855"/>
                  </a:ext>
                </a:extLst>
              </a:tr>
              <a:tr h="45879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Bruke &amp; og ikke og</a:t>
                      </a:r>
                    </a:p>
                    <a:p>
                      <a:r>
                        <a:rPr lang="nb-NO" sz="1200" dirty="0" smtClean="0"/>
                        <a:t>(Harvey &amp; Green, 1993)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719279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Punktum etter al, ikke etter et </a:t>
                      </a:r>
                    </a:p>
                    <a:p>
                      <a:r>
                        <a:rPr lang="nb-NO" sz="1200" dirty="0" smtClean="0"/>
                        <a:t>(Lid et al., 2018)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030719"/>
                  </a:ext>
                </a:extLst>
              </a:tr>
              <a:tr h="466557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Alfabetisk</a:t>
                      </a:r>
                      <a:r>
                        <a:rPr lang="nb-NO" sz="1200" baseline="0" dirty="0" smtClean="0"/>
                        <a:t> rekkefølge, semikolon mellom</a:t>
                      </a:r>
                      <a:endParaRPr lang="nb-NO" sz="1200" dirty="0" smtClean="0"/>
                    </a:p>
                    <a:p>
                      <a:r>
                        <a:rPr lang="nb-NO" sz="1200" dirty="0" smtClean="0"/>
                        <a:t>(Biggs, 2011; Hoel, 2012)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667379"/>
                  </a:ext>
                </a:extLst>
              </a:tr>
              <a:tr h="44149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Komma mellom siste navn og årstall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832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Komma etter siste navn, punktum etter s</a:t>
                      </a:r>
                    </a:p>
                    <a:p>
                      <a:r>
                        <a:rPr lang="nb-NO" sz="1200" dirty="0" smtClean="0"/>
                        <a:t>(</a:t>
                      </a:r>
                      <a:r>
                        <a:rPr lang="nb-NO" sz="1200" dirty="0" err="1" smtClean="0"/>
                        <a:t>Aanesland</a:t>
                      </a:r>
                      <a:r>
                        <a:rPr lang="nb-NO" sz="1200" baseline="0" dirty="0" smtClean="0"/>
                        <a:t> &amp; Holm, 2002, s. 84)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0956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Tidsskriftet</a:t>
                      </a:r>
                      <a:r>
                        <a:rPr lang="nb-NO" sz="1200" baseline="0" dirty="0" smtClean="0"/>
                        <a:t> kursiveres, nummeret i parentes</a:t>
                      </a:r>
                    </a:p>
                    <a:p>
                      <a:r>
                        <a:rPr lang="nb-NO" sz="1200" i="1" baseline="0" dirty="0" err="1" smtClean="0"/>
                        <a:t>Uniped</a:t>
                      </a:r>
                      <a:r>
                        <a:rPr lang="nb-NO" sz="1200" baseline="0" dirty="0" smtClean="0"/>
                        <a:t> (2), 102-117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397497"/>
                  </a:ext>
                </a:extLst>
              </a:tr>
              <a:tr h="534517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Redaktørene skal stå med </a:t>
                      </a:r>
                      <a:r>
                        <a:rPr lang="nb-NO" sz="1200" dirty="0" err="1" smtClean="0"/>
                        <a:t>fornavnintitialene</a:t>
                      </a:r>
                      <a:r>
                        <a:rPr lang="nb-NO" sz="1200" dirty="0" smtClean="0"/>
                        <a:t> først</a:t>
                      </a:r>
                    </a:p>
                    <a:p>
                      <a:r>
                        <a:rPr lang="nb-NO" sz="1200" dirty="0" smtClean="0"/>
                        <a:t>……. I J.B. Biggs</a:t>
                      </a:r>
                      <a:r>
                        <a:rPr lang="nb-NO" sz="1200" baseline="0" dirty="0" smtClean="0"/>
                        <a:t> &amp; C. Tang …</a:t>
                      </a:r>
                    </a:p>
                    <a:p>
                      <a:r>
                        <a:rPr lang="nb-NO" sz="1200" baseline="0" dirty="0" smtClean="0"/>
                        <a:t>Punktum etter forlag. 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42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6103" y="899651"/>
            <a:ext cx="7961846" cy="38575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</a:t>
            </a:r>
            <a:r>
              <a:rPr lang="nb-NO" dirty="0"/>
              <a:t>Hjemmelekse» </a:t>
            </a:r>
            <a:r>
              <a:rPr lang="nb-NO" dirty="0" smtClean="0"/>
              <a:t>- forberedelse </a:t>
            </a:r>
            <a:r>
              <a:rPr lang="nb-NO" dirty="0"/>
              <a:t>til skriveseminar 13.9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en fagtekst om profesjonalitet (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side)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noe av det du har lært om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profesjonalitet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noe av det du har lært om kjennetegn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på akademisk skriving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kildekompasset for å henvise riktig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med PC/Mac til skriveseminaret </a:t>
            </a:r>
          </a:p>
        </p:txBody>
      </p:sp>
    </p:spTree>
    <p:extLst>
      <p:ext uri="{BB962C8B-B14F-4D97-AF65-F5344CB8AC3E}">
        <p14:creationId xmlns:p14="http://schemas.microsoft.com/office/powerpoint/2010/main" val="21590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575050" y="105508"/>
            <a:ext cx="4253310" cy="604910"/>
          </a:xfrm>
        </p:spPr>
        <p:txBody>
          <a:bodyPr>
            <a:normAutofit/>
          </a:bodyPr>
          <a:lstStyle/>
          <a:p>
            <a:r>
              <a:rPr lang="nb-NO" dirty="0" smtClean="0"/>
              <a:t>Ord betyr noe</a:t>
            </a:r>
            <a:endParaRPr lang="nb-NO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007366B-32AF-8048-B26C-8FDFBBED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32" y="3885755"/>
            <a:ext cx="2779274" cy="98377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07366B-32AF-8048-B26C-8FDFBBED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03" y="552387"/>
            <a:ext cx="1022879" cy="36206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28"/>
            <a:ext cx="9144000" cy="3760644"/>
          </a:xfrm>
          <a:prstGeom prst="rect">
            <a:avLst/>
          </a:prstGeom>
        </p:spPr>
      </p:pic>
      <p:pic>
        <p:nvPicPr>
          <p:cNvPr id="9" name="Bilde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31"/>
            <a:ext cx="9144000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Akademisk skriving – hva forbinder du med det?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Monste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6" y="2829746"/>
            <a:ext cx="1739900" cy="1739900"/>
          </a:xfrm>
          <a:prstGeom prst="rect">
            <a:avLst/>
          </a:prstGeom>
        </p:spPr>
      </p:pic>
      <p:pic>
        <p:nvPicPr>
          <p:cNvPr id="7" name="Picture 4" descr="BMonster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57" y="596542"/>
            <a:ext cx="3530600" cy="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 for å lære og lære å skrive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434853" y="1285411"/>
            <a:ext cx="4988047" cy="3410274"/>
          </a:xfrm>
        </p:spPr>
        <p:txBody>
          <a:bodyPr>
            <a:normAutofit lnSpcReduction="10000"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Lære å skrive? Kan ikke alle skrive?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Kunnskap om skriving – min skriving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Hvorfor akademisk skriving: </a:t>
            </a:r>
          </a:p>
          <a:p>
            <a:pPr lvl="1"/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å skrive seg inn i en fagkultur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Fordi skriving er en viktig yrkeskompetanse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å ta del i en faglig «samtale»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Fordi man lærer gjennom å lese og skrive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Fordi skriving er å tenke faglig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å få frem et budskap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å huske bedre og skjønne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</a:p>
          <a:p>
            <a:pPr lvl="1"/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Hvorfor nå?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Arbeidskrav 1 a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og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</a:t>
            </a:r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22.01.2020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5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nb-NO" b="1" i="1" dirty="0" smtClean="0"/>
          </a:p>
          <a:p>
            <a:endParaRPr lang="nb-NO" b="1" i="1" dirty="0"/>
          </a:p>
          <a:p>
            <a:r>
              <a:rPr lang="nb-NO" b="1" i="1" dirty="0" smtClean="0"/>
              <a:t>Læringsutbyttebeskrivelsene knyttet til fagskriving</a:t>
            </a: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kan </a:t>
            </a:r>
            <a:r>
              <a:rPr lang="nb-NO" u="sng" dirty="0">
                <a:latin typeface="+mj-lt"/>
              </a:rPr>
              <a:t>anvende kunnskap </a:t>
            </a:r>
            <a:r>
              <a:rPr lang="nb-NO" dirty="0">
                <a:latin typeface="+mj-lt"/>
              </a:rPr>
              <a:t>om kjernebegreper i emnet i fagskriving, feltarbeid og diskusjon med medstudenter. </a:t>
            </a:r>
            <a:endParaRPr lang="nb-NO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+mj-lt"/>
              </a:rPr>
              <a:t>kan </a:t>
            </a:r>
            <a:r>
              <a:rPr lang="nb-NO" u="sng" dirty="0">
                <a:latin typeface="+mj-lt"/>
              </a:rPr>
              <a:t>gi tilbakemelding </a:t>
            </a:r>
            <a:r>
              <a:rPr lang="nb-NO" dirty="0">
                <a:latin typeface="+mj-lt"/>
              </a:rPr>
              <a:t>til medstudenter i henhold til krav til faglig skriving. </a:t>
            </a:r>
            <a:endParaRPr lang="nb-NO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+mj-lt"/>
              </a:rPr>
              <a:t>kan </a:t>
            </a:r>
            <a:r>
              <a:rPr lang="nb-NO" u="sng" dirty="0">
                <a:latin typeface="+mj-lt"/>
              </a:rPr>
              <a:t>henvise til og bruke kilder </a:t>
            </a:r>
            <a:r>
              <a:rPr lang="nb-NO" dirty="0">
                <a:latin typeface="+mj-lt"/>
              </a:rPr>
              <a:t>på en etterrettelig måte. </a:t>
            </a:r>
            <a:endParaRPr lang="nb-NO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+mj-lt"/>
              </a:rPr>
              <a:t>har </a:t>
            </a:r>
            <a:r>
              <a:rPr lang="nb-NO" u="sng" dirty="0">
                <a:latin typeface="+mj-lt"/>
              </a:rPr>
              <a:t>innsikt i krav til formidling av fagstoff </a:t>
            </a:r>
            <a:r>
              <a:rPr lang="nb-NO" dirty="0">
                <a:latin typeface="+mj-lt"/>
              </a:rPr>
              <a:t>både skriftlig og muntlig og kan anvende denne innsikten i utdanningen. </a:t>
            </a:r>
          </a:p>
        </p:txBody>
      </p:sp>
    </p:spTree>
    <p:extLst>
      <p:ext uri="{BB962C8B-B14F-4D97-AF65-F5344CB8AC3E}">
        <p14:creationId xmlns:p14="http://schemas.microsoft.com/office/powerpoint/2010/main" val="10983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 = skrive?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"/>
          </p:nvPr>
        </p:nvSpPr>
        <p:spPr>
          <a:xfrm>
            <a:off x="341397" y="1000802"/>
            <a:ext cx="8503920" cy="3429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Ellipse 4"/>
          <p:cNvSpPr/>
          <p:nvPr/>
        </p:nvSpPr>
        <p:spPr>
          <a:xfrm>
            <a:off x="3144478" y="1560311"/>
            <a:ext cx="2594724" cy="1707947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Skrivesjangere/skriftlig formidling</a:t>
            </a:r>
            <a:endParaRPr lang="nb-NO" sz="2000" dirty="0"/>
          </a:p>
        </p:txBody>
      </p:sp>
      <p:sp>
        <p:nvSpPr>
          <p:cNvPr id="6" name="Ellipse 5"/>
          <p:cNvSpPr/>
          <p:nvPr/>
        </p:nvSpPr>
        <p:spPr>
          <a:xfrm>
            <a:off x="1060326" y="2837610"/>
            <a:ext cx="1365223" cy="8301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r>
              <a:rPr lang="nb-NO" dirty="0" smtClean="0"/>
              <a:t>brev</a:t>
            </a: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1536143" y="2012189"/>
            <a:ext cx="1385053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r>
              <a:rPr lang="nb-NO" dirty="0" err="1" smtClean="0"/>
              <a:t>sms</a:t>
            </a:r>
            <a:endParaRPr lang="nb-NO" dirty="0"/>
          </a:p>
          <a:p>
            <a:pPr algn="ctr"/>
            <a:endParaRPr lang="nb-NO" dirty="0"/>
          </a:p>
        </p:txBody>
      </p:sp>
      <p:sp>
        <p:nvSpPr>
          <p:cNvPr id="8" name="Ellipse 7"/>
          <p:cNvSpPr/>
          <p:nvPr/>
        </p:nvSpPr>
        <p:spPr>
          <a:xfrm>
            <a:off x="6639012" y="1888829"/>
            <a:ext cx="1502645" cy="914400"/>
          </a:xfrm>
          <a:prstGeom prst="ellipse">
            <a:avLst/>
          </a:prstGeom>
          <a:solidFill>
            <a:srgbClr val="7D1A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5719513" y="3274681"/>
            <a:ext cx="1327919" cy="95517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søknad</a:t>
            </a:r>
            <a:endParaRPr lang="nb-NO" dirty="0"/>
          </a:p>
        </p:txBody>
      </p:sp>
      <p:sp>
        <p:nvSpPr>
          <p:cNvPr id="10" name="Ellipse 9"/>
          <p:cNvSpPr/>
          <p:nvPr/>
        </p:nvSpPr>
        <p:spPr>
          <a:xfrm>
            <a:off x="6800689" y="2611551"/>
            <a:ext cx="1429842" cy="867806"/>
          </a:xfrm>
          <a:prstGeom prst="ellipse">
            <a:avLst/>
          </a:prstGeom>
          <a:solidFill>
            <a:srgbClr val="7D1A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artikkel</a:t>
            </a:r>
            <a:endParaRPr lang="nb-NO" dirty="0"/>
          </a:p>
        </p:txBody>
      </p:sp>
      <p:sp>
        <p:nvSpPr>
          <p:cNvPr id="11" name="Ellipse 10"/>
          <p:cNvSpPr/>
          <p:nvPr/>
        </p:nvSpPr>
        <p:spPr>
          <a:xfrm>
            <a:off x="501487" y="2088941"/>
            <a:ext cx="1502646" cy="84742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dagbok</a:t>
            </a:r>
            <a:endParaRPr lang="nb-NO" dirty="0"/>
          </a:p>
        </p:txBody>
      </p:sp>
      <p:sp>
        <p:nvSpPr>
          <p:cNvPr id="13" name="Ellipse 12"/>
          <p:cNvSpPr/>
          <p:nvPr/>
        </p:nvSpPr>
        <p:spPr>
          <a:xfrm>
            <a:off x="4753662" y="3687216"/>
            <a:ext cx="1345391" cy="74258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formelt brev</a:t>
            </a:r>
            <a:endParaRPr lang="nb-NO" dirty="0"/>
          </a:p>
        </p:txBody>
      </p:sp>
      <p:sp>
        <p:nvSpPr>
          <p:cNvPr id="14" name="Ellipse 13"/>
          <p:cNvSpPr/>
          <p:nvPr/>
        </p:nvSpPr>
        <p:spPr>
          <a:xfrm>
            <a:off x="5719513" y="1179752"/>
            <a:ext cx="1686611" cy="901399"/>
          </a:xfrm>
          <a:prstGeom prst="ellipse">
            <a:avLst/>
          </a:prstGeom>
          <a:solidFill>
            <a:srgbClr val="B69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Notater</a:t>
            </a:r>
          </a:p>
          <a:p>
            <a:pPr algn="ctr"/>
            <a:r>
              <a:rPr lang="nb-NO" dirty="0" smtClean="0"/>
              <a:t>tenketekst</a:t>
            </a:r>
            <a:endParaRPr lang="nb-NO" dirty="0"/>
          </a:p>
        </p:txBody>
      </p:sp>
      <p:sp>
        <p:nvSpPr>
          <p:cNvPr id="15" name="Ellipse 14"/>
          <p:cNvSpPr/>
          <p:nvPr/>
        </p:nvSpPr>
        <p:spPr>
          <a:xfrm>
            <a:off x="862485" y="1362163"/>
            <a:ext cx="1590045" cy="8627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</a:t>
            </a:r>
            <a:r>
              <a:rPr lang="nb-NO" dirty="0" smtClean="0"/>
              <a:t>osiale medier</a:t>
            </a:r>
            <a:endParaRPr lang="nb-NO" dirty="0"/>
          </a:p>
        </p:txBody>
      </p:sp>
      <p:sp>
        <p:nvSpPr>
          <p:cNvPr id="16" name="Ellipse 15"/>
          <p:cNvSpPr/>
          <p:nvPr/>
        </p:nvSpPr>
        <p:spPr>
          <a:xfrm>
            <a:off x="7256183" y="1166627"/>
            <a:ext cx="1632044" cy="908102"/>
          </a:xfrm>
          <a:prstGeom prst="ellipse">
            <a:avLst/>
          </a:prstGeom>
          <a:solidFill>
            <a:srgbClr val="B69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første-utkast</a:t>
            </a:r>
            <a:endParaRPr lang="nb-NO" dirty="0"/>
          </a:p>
        </p:txBody>
      </p:sp>
      <p:sp>
        <p:nvSpPr>
          <p:cNvPr id="19" name="Ellipse 18"/>
          <p:cNvSpPr/>
          <p:nvPr/>
        </p:nvSpPr>
        <p:spPr>
          <a:xfrm>
            <a:off x="2613000" y="3268550"/>
            <a:ext cx="1748688" cy="1087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fortelling, dikt, novelle</a:t>
            </a:r>
            <a:endParaRPr lang="nb-NO" dirty="0"/>
          </a:p>
        </p:txBody>
      </p:sp>
      <p:cxnSp>
        <p:nvCxnSpPr>
          <p:cNvPr id="25" name="Rett linje 24"/>
          <p:cNvCxnSpPr/>
          <p:nvPr/>
        </p:nvCxnSpPr>
        <p:spPr>
          <a:xfrm flipH="1">
            <a:off x="3847625" y="3195252"/>
            <a:ext cx="74003" cy="93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>
            <a:off x="5201014" y="3163617"/>
            <a:ext cx="518499" cy="56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5806435" y="2303955"/>
            <a:ext cx="756383" cy="3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V="1">
            <a:off x="5594631" y="1816812"/>
            <a:ext cx="175460" cy="98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5800771" y="2635801"/>
            <a:ext cx="957008" cy="30056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>
            <a:off x="1364226" y="2926668"/>
            <a:ext cx="10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privat</a:t>
            </a:r>
            <a:endParaRPr lang="nb-NO" dirty="0">
              <a:solidFill>
                <a:schemeClr val="bg1"/>
              </a:solidFill>
            </a:endParaRPr>
          </a:p>
        </p:txBody>
      </p:sp>
      <p:cxnSp>
        <p:nvCxnSpPr>
          <p:cNvPr id="30" name="Rett linje 29"/>
          <p:cNvCxnSpPr/>
          <p:nvPr/>
        </p:nvCxnSpPr>
        <p:spPr>
          <a:xfrm flipH="1" flipV="1">
            <a:off x="2466557" y="1828898"/>
            <a:ext cx="924851" cy="12226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 flipH="1">
            <a:off x="2928982" y="2334737"/>
            <a:ext cx="23818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>
            <a:off x="2416314" y="2863563"/>
            <a:ext cx="821569" cy="371898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 skriftspråk i bevegelse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34853" y="1594843"/>
            <a:ext cx="4564850" cy="3239946"/>
          </a:xfrm>
        </p:spPr>
        <p:txBody>
          <a:bodyPr/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Andre språks påvirkning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Engelske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ord og uttrykk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Dialektuttrykk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Kebabnorsk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Forkortelser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Muntlige uttrykksformer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Hvordan påvirker denne utviklingen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måten vi skriver på?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3" name="Plassholder for innhold 12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233884"/>
            <a:ext cx="3829050" cy="239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Skriveren trenger …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34853" y="1371600"/>
            <a:ext cx="4162547" cy="3073399"/>
          </a:xfrm>
        </p:spPr>
        <p:txBody>
          <a:bodyPr>
            <a:no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Å være bevisst på hva som er målet med skrivingen og hvilke krav som stilles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Kunnskap om det du skal skrive om 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Kunnskap om hvordan man bygger opp en tekst (struktur)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Trening og ferdigheter i akademisk skriving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Å lese akademiske tekster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Å lese andre faglige og ikke-faglige tekster</a:t>
            </a:r>
          </a:p>
          <a:p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Picture 2" descr="https://t2.cptr.no/th/3/eda5720d-2952-443c-ab9a-3f48b0b88166?auth=IdZ_6T-zQ2mHdxvbXBdgAAvIfej0mopJy071k7p14_&amp;key=KVEz-WDMsj&amp;client_v=1.0.1370.0&amp;area=1280&amp;share=c99b7f43-f086-4483-b83f-226adcf48d4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187" y="174221"/>
            <a:ext cx="3837973" cy="45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302143" y="486696"/>
            <a:ext cx="7961846" cy="831148"/>
          </a:xfrm>
        </p:spPr>
        <p:txBody>
          <a:bodyPr/>
          <a:lstStyle/>
          <a:p>
            <a:pPr algn="ctr"/>
            <a:r>
              <a:rPr lang="nb-NO" dirty="0" smtClean="0"/>
              <a:t>Ulike former for skriving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587253" y="1317844"/>
            <a:ext cx="3972766" cy="3261530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Tenke på papir/pc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Utforske/undersøke, utvikle ideer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Kreativ tenking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Prosessen viktigst </a:t>
            </a:r>
          </a:p>
          <a:p>
            <a:r>
              <a:rPr lang="nb-NO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Skriverbasert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 tekst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Personlig språk/vinkling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Ikke vekt på det formelle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Du selv/medstudenter er leser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Ikke grunnlag for formell vurdering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idx="13"/>
          </p:nvPr>
        </p:nvSpPr>
        <p:spPr>
          <a:xfrm>
            <a:off x="4673870" y="1594843"/>
            <a:ext cx="3956903" cy="3073022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Kommunisere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Presentere, fremstille og forklare for andre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Kritisk tenking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Produktet viktigst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Leserbasert tekst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Formelt språk/struktur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Korrekt språk og fremstilling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Utenforstående er leser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Grunnlag for formell vurdering</a:t>
            </a:r>
          </a:p>
          <a:p>
            <a:pPr marL="0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b-NO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Dysthe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, Hertzberg &amp; Hoel, 2010, s.41) 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66079" y="1010614"/>
            <a:ext cx="3313972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880" u="sng" dirty="0" smtClean="0"/>
          </a:p>
          <a:p>
            <a:r>
              <a:rPr lang="nb-NO" u="sng" dirty="0" smtClean="0"/>
              <a:t>Tenkeskriving</a:t>
            </a:r>
            <a:endParaRPr lang="nb-NO" u="sng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560019" y="948512"/>
            <a:ext cx="447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u="sng" dirty="0" smtClean="0"/>
          </a:p>
          <a:p>
            <a:r>
              <a:rPr lang="nb-NO" u="sng" dirty="0" smtClean="0"/>
              <a:t>Presentasjonsskriving-akademisk skriving </a:t>
            </a:r>
            <a:endParaRPr lang="nb-NO" u="sng" dirty="0"/>
          </a:p>
        </p:txBody>
      </p:sp>
      <p:cxnSp>
        <p:nvCxnSpPr>
          <p:cNvPr id="6" name="Rett linje 5"/>
          <p:cNvCxnSpPr/>
          <p:nvPr/>
        </p:nvCxnSpPr>
        <p:spPr>
          <a:xfrm>
            <a:off x="4116348" y="1371600"/>
            <a:ext cx="0" cy="32086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9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2247431-3E2A-4F62-B5FC-7BAC169337D2}" vid="{B416DA83-C05D-41FB-B756-3651B1252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USN bokmal mal</Template>
  <TotalTime>1184</TotalTime>
  <Words>1447</Words>
  <Application>Microsoft Office PowerPoint</Application>
  <PresentationFormat>Skjermfremvisning (16:9)</PresentationFormat>
  <Paragraphs>236</Paragraphs>
  <Slides>21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USN Bokmål</vt:lpstr>
      <vt:lpstr>Akademisk skriving  (fagskriving)   Bachelor i barnevern og vernepleie Emne 1 Høsten 2019 </vt:lpstr>
      <vt:lpstr>Kilder</vt:lpstr>
      <vt:lpstr>Ord betyr noe</vt:lpstr>
      <vt:lpstr>PowerPoint-presentasjon</vt:lpstr>
      <vt:lpstr>Skrive for å lære og lære å skrive</vt:lpstr>
      <vt:lpstr>Skrive = skrive?</vt:lpstr>
      <vt:lpstr>Et skriftspråk i bevegelse</vt:lpstr>
      <vt:lpstr>Skriveren trenger …</vt:lpstr>
      <vt:lpstr>Ulike former for skriving</vt:lpstr>
      <vt:lpstr>Skriveoppgave</vt:lpstr>
      <vt:lpstr>Gode og dårlige skrivere</vt:lpstr>
      <vt:lpstr>PowerPoint-presentasjon</vt:lpstr>
      <vt:lpstr>Akademisk skriving – noen krav</vt:lpstr>
      <vt:lpstr> Akademisk skriving – noen krav</vt:lpstr>
      <vt:lpstr>Akademisk skriving – noen tips</vt:lpstr>
      <vt:lpstr>Akademisk skriving – noen tips</vt:lpstr>
      <vt:lpstr>Akademisk skriving - prosess</vt:lpstr>
      <vt:lpstr>Viktige sjekkspørsmål til teksten din</vt:lpstr>
      <vt:lpstr>Ressurser</vt:lpstr>
      <vt:lpstr>PowerPoint-presentasjon</vt:lpstr>
      <vt:lpstr>«Hjemmelekse» - forberedelse til skriveseminar 13.9  </vt:lpstr>
    </vt:vector>
  </TitlesOfParts>
  <Company>HBV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Akademisk skriving -  Skrive for å lære og  lære å skrive  Bachelor i barnevern og vernepleie Emne 1</dc:title>
  <dc:creator>Hilde Larsen Damsgaard</dc:creator>
  <cp:lastModifiedBy>x</cp:lastModifiedBy>
  <cp:revision>71</cp:revision>
  <cp:lastPrinted>2019-09-03T08:48:58Z</cp:lastPrinted>
  <dcterms:created xsi:type="dcterms:W3CDTF">2019-08-28T08:19:59Z</dcterms:created>
  <dcterms:modified xsi:type="dcterms:W3CDTF">2020-01-22T12:36:17Z</dcterms:modified>
</cp:coreProperties>
</file>