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1" r:id="rId2"/>
    <p:sldId id="272" r:id="rId3"/>
    <p:sldId id="273" r:id="rId4"/>
    <p:sldId id="292" r:id="rId5"/>
    <p:sldId id="287" r:id="rId6"/>
    <p:sldId id="275" r:id="rId7"/>
    <p:sldId id="274" r:id="rId8"/>
    <p:sldId id="277" r:id="rId9"/>
    <p:sldId id="279" r:id="rId10"/>
    <p:sldId id="288" r:id="rId11"/>
    <p:sldId id="280" r:id="rId12"/>
    <p:sldId id="268" r:id="rId13"/>
    <p:sldId id="281" r:id="rId14"/>
    <p:sldId id="282" r:id="rId15"/>
    <p:sldId id="283" r:id="rId16"/>
    <p:sldId id="289" r:id="rId17"/>
    <p:sldId id="284" r:id="rId18"/>
    <p:sldId id="285" r:id="rId19"/>
    <p:sldId id="290" r:id="rId20"/>
    <p:sldId id="295" r:id="rId21"/>
    <p:sldId id="286" r:id="rId22"/>
  </p:sldIdLst>
  <p:sldSz cx="9144000" cy="5143500" type="screen16x9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1ABA"/>
    <a:srgbClr val="0A038F"/>
    <a:srgbClr val="B6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101" y="192"/>
      </p:cViewPr>
      <p:guideLst>
        <p:guide orient="horz" pos="184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C0AB1-7777-EA48-9872-393DAA530DA8}" type="datetimeFigureOut">
              <a:rPr lang="en-US" smtClean="0"/>
              <a:t>9/3/2019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33263-C1CE-E34A-AD46-7ADCC45736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21099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59900-1D02-0848-AA82-6ED8C4CCA000}" type="datetimeFigureOut">
              <a:rPr lang="en-US" smtClean="0"/>
              <a:t>9/3/2019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E6AF7-0F88-4448-99BD-1AC252BB1A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85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764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CDD49-FC60-4546-8588-66AAF59B648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0204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CDD49-FC60-4546-8588-66AAF59B648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9706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6931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2042319"/>
            <a:ext cx="4316012" cy="1551781"/>
          </a:xfrm>
        </p:spPr>
        <p:txBody>
          <a:bodyPr anchor="b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39243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A370975-CB35-024B-B5C8-CC31BB415381}" type="datetime1">
              <a:rPr lang="nb-NO" smtClean="0"/>
              <a:t>03.09.2019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94536" y="37735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70" y="213305"/>
            <a:ext cx="2748460" cy="10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2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+ Tex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52900" y="165100"/>
            <a:ext cx="48322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203" y="428161"/>
            <a:ext cx="4093697" cy="8572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353" y="1594843"/>
            <a:ext cx="4162547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170A0-F4AF-784C-82F6-8AA1CFD90576}" type="datetime1">
              <a:rPr lang="nb-NO" smtClean="0"/>
              <a:t>03.09.2019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41538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52400" y="165100"/>
            <a:ext cx="3829050" cy="4530585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42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05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48322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8572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3" y="1594843"/>
            <a:ext cx="4162547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D644-D198-0544-B930-C1227F213393}" type="datetime1">
              <a:rPr lang="nb-NO" smtClean="0"/>
              <a:t>03.09.2019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33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110" y="165100"/>
            <a:ext cx="3829050" cy="4530585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7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421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+ Tex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52900" y="165100"/>
            <a:ext cx="48322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203" y="428161"/>
            <a:ext cx="4093697" cy="8572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353" y="1594843"/>
            <a:ext cx="4162547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FAC7-51C0-EB4D-8A36-361A05B74186}" type="datetime1">
              <a:rPr lang="nb-NO" smtClean="0"/>
              <a:t>03.09.2019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41538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42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152400" y="165100"/>
            <a:ext cx="3829050" cy="45305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152400" y="165100"/>
            <a:ext cx="3829050" cy="45305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Graph / </a:t>
            </a:r>
            <a:r>
              <a:rPr lang="nb-NO" dirty="0" err="1"/>
              <a:t>Smartart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9126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48322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8572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3" y="1594843"/>
            <a:ext cx="4162547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53A1-9BB4-164E-AE9A-3854EA41B1DD}" type="datetime1">
              <a:rPr lang="nb-NO" smtClean="0"/>
              <a:t>03.09.2019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33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7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5156110" y="165100"/>
            <a:ext cx="3829050" cy="45305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56110" y="165100"/>
            <a:ext cx="3829050" cy="45305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Graph / </a:t>
            </a:r>
            <a:r>
              <a:rPr lang="nb-NO" dirty="0" err="1"/>
              <a:t>Smartart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6329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D11A-E878-5944-926B-84A43B6D9342}" type="datetime1">
              <a:rPr lang="nb-NO" smtClean="0"/>
              <a:t>03.09.2019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2400" y="219075"/>
            <a:ext cx="8832850" cy="4476610"/>
          </a:xfrm>
          <a:solidFill>
            <a:srgbClr val="BCCCD1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1015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o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4070" y="219282"/>
            <a:ext cx="8831090" cy="44764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latin typeface="Times New Roman"/>
                <a:cs typeface="Times New Roman"/>
              </a:defRPr>
            </a:lvl1pPr>
          </a:lstStyle>
          <a:p>
            <a:pPr lvl="0"/>
            <a:r>
              <a:rPr lang="nb-NO" dirty="0"/>
              <a:t>«</a:t>
            </a:r>
            <a:r>
              <a:rPr lang="nb-NO" dirty="0" err="1"/>
              <a:t>Quote</a:t>
            </a:r>
            <a:r>
              <a:rPr lang="nb-NO" dirty="0"/>
              <a:t>»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11DA-76AE-8F46-BEBF-1D6B9C6BEB4F}" type="datetime1">
              <a:rPr lang="nb-NO" smtClean="0"/>
              <a:t>03.09.2019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6504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25DD-6713-8646-A9CE-34E0FC3C79B1}" type="datetime1">
              <a:rPr lang="nb-NO" smtClean="0"/>
              <a:t>03.09.2019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4070" y="165723"/>
            <a:ext cx="288000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6105160" y="165723"/>
            <a:ext cx="2880000" cy="5355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 userDrawn="1"/>
        </p:nvSpPr>
        <p:spPr>
          <a:xfrm>
            <a:off x="3129615" y="165723"/>
            <a:ext cx="2880000" cy="5355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2400" y="219075"/>
            <a:ext cx="2881670" cy="1495734"/>
          </a:xfrm>
          <a:solidFill>
            <a:srgbClr val="BCCCD1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27945" y="219075"/>
            <a:ext cx="2881670" cy="1495734"/>
          </a:xfrm>
          <a:solidFill>
            <a:srgbClr val="BCCCD1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103490" y="219075"/>
            <a:ext cx="2881670" cy="1495734"/>
          </a:xfrm>
          <a:solidFill>
            <a:srgbClr val="BCCCD1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54071" y="1803709"/>
            <a:ext cx="2880000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3129615" y="1803709"/>
            <a:ext cx="2880000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8" name="Content Placeholder 2"/>
          <p:cNvSpPr>
            <a:spLocks noGrp="1"/>
          </p:cNvSpPr>
          <p:nvPr>
            <p:ph idx="17"/>
          </p:nvPr>
        </p:nvSpPr>
        <p:spPr>
          <a:xfrm>
            <a:off x="6103490" y="1803709"/>
            <a:ext cx="2880000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420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F687F6-0F14-1E41-AF45-4EB96B35BEF9}" type="datetime1">
              <a:rPr lang="nb-NO" smtClean="0"/>
              <a:t>03.09.2019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1003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rgbClr val="007C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505C71-5114-4041-8843-6E0D12AB0A8F}" type="datetime1">
              <a:rPr lang="nb-NO" smtClean="0"/>
              <a:t>03.09.2019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7546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4730F5-AE65-5140-BD05-EA72359814C6}" type="datetime1">
              <a:rPr lang="nb-NO" smtClean="0"/>
              <a:t>03.09.2019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431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03.09.2019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ctangle 6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561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443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841CCA-6F93-A549-95CB-E276D5693E6D}" type="datetime1">
              <a:rPr lang="nb-NO" smtClean="0"/>
              <a:t>03.09.2019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1883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E289D1-7343-444E-8D43-BAC46CA07C99}" type="datetime1">
              <a:rPr lang="nb-NO" smtClean="0"/>
              <a:t>03.09.2019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3694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</p:spPr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4807458"/>
            <a:ext cx="3044952" cy="274320"/>
          </a:xfrm>
        </p:spPr>
        <p:txBody>
          <a:bodyPr/>
          <a:lstStyle/>
          <a:p>
            <a:fld id="{B3DA10C4-2AB6-48FF-93E3-A1FFA3927C0F}" type="datetime1">
              <a:rPr lang="nb-NO" smtClean="0"/>
              <a:t>03.09.2019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1" y="1181739"/>
            <a:ext cx="8921" cy="361466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kumimoji="0" lang="en-US" sz="135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028700"/>
            <a:ext cx="4038600" cy="3511296"/>
          </a:xfrm>
        </p:spPr>
        <p:txBody>
          <a:bodyPr/>
          <a:lstStyle>
            <a:lvl1pPr>
              <a:defRPr sz="1875"/>
            </a:lvl1pPr>
          </a:lstStyle>
          <a:p>
            <a:pPr lvl="0" eaLnBrk="1" latinLnBrk="0" hangingPunct="1"/>
            <a:r>
              <a:rPr lang="nb-NO" smtClean="0"/>
              <a:t>Rediger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028700"/>
            <a:ext cx="4038600" cy="3511296"/>
          </a:xfrm>
        </p:spPr>
        <p:txBody>
          <a:bodyPr/>
          <a:lstStyle>
            <a:lvl1pPr>
              <a:defRPr sz="1875"/>
            </a:lvl1pPr>
          </a:lstStyle>
          <a:p>
            <a:pPr lvl="0" eaLnBrk="1" latinLnBrk="0" hangingPunct="1"/>
            <a:r>
              <a:rPr lang="nb-NO" smtClean="0"/>
              <a:t>Rediger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18705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2543-77C0-443F-8246-A64397722D57}" type="datetime1">
              <a:rPr lang="nb-NO" smtClean="0"/>
              <a:t>03.09.2019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777015"/>
            <a:ext cx="457200" cy="330994"/>
          </a:xfrm>
        </p:spPr>
        <p:txBody>
          <a:bodyPr/>
          <a:lstStyle/>
          <a:p>
            <a:fld id="{28385D78-4187-AD4C-B928-A8579EE9A75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900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253" y="1594843"/>
            <a:ext cx="3944079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82A3-06B6-6749-9F7A-2916A03F484F}" type="datetime1">
              <a:rPr lang="nb-NO" smtClean="0"/>
              <a:t>03.09.2019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ctangle 6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561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73870" y="1594843"/>
            <a:ext cx="3944079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4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+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203" y="428161"/>
            <a:ext cx="4093697" cy="8572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353" y="1594843"/>
            <a:ext cx="4162547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6D-D622-424F-8802-2FB8329B651D}" type="datetime1">
              <a:rPr lang="nb-NO" smtClean="0"/>
              <a:t>03.09.2019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41538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52400" y="165100"/>
            <a:ext cx="3829050" cy="4530585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42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48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8572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3" y="1594843"/>
            <a:ext cx="4162547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E1C8-95FA-0C44-B65E-22A00A393EAE}" type="datetime1">
              <a:rPr lang="nb-NO" smtClean="0"/>
              <a:t>03.09.2019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33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110" y="165100"/>
            <a:ext cx="3829050" cy="4530585"/>
          </a:xfrm>
          <a:solidFill>
            <a:srgbClr val="7E9492"/>
          </a:solidFill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7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58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+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203" y="428161"/>
            <a:ext cx="4093697" cy="8572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353" y="1594843"/>
            <a:ext cx="4162547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84E7-553A-544F-B01D-3C7B5F9972AA}" type="datetime1">
              <a:rPr lang="nb-NO" smtClean="0"/>
              <a:t>03.09.2019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41538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42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152400" y="165100"/>
            <a:ext cx="3829050" cy="45305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152400" y="165100"/>
            <a:ext cx="3829050" cy="45305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Graph / </a:t>
            </a:r>
            <a:r>
              <a:rPr lang="nb-NO" dirty="0" err="1"/>
              <a:t>Smartart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30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85725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3" y="1594843"/>
            <a:ext cx="4162547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58A71-EED5-D543-A9ED-B6BEFC298E42}" type="datetime1">
              <a:rPr lang="nb-NO" smtClean="0"/>
              <a:t>03.09.2019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33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7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5156110" y="165100"/>
            <a:ext cx="3829050" cy="45305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56110" y="165100"/>
            <a:ext cx="3829050" cy="45305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Graph / </a:t>
            </a:r>
            <a:r>
              <a:rPr lang="nb-NO" dirty="0" err="1"/>
              <a:t>Smartart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303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6484-330E-984C-9882-A81E3DD5BB46}" type="datetime1">
              <a:rPr lang="nb-NO" smtClean="0"/>
              <a:t>03.09.2019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6488" y="4834789"/>
            <a:ext cx="2895600" cy="159616"/>
          </a:xfrm>
          <a:prstGeom prst="rect">
            <a:avLst/>
          </a:prstGeom>
        </p:spPr>
        <p:txBody>
          <a:bodyPr/>
          <a:lstStyle/>
          <a:p>
            <a:r>
              <a:rPr lang="nb-NO"/>
              <a:t>Tittel på foredraget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868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EB59-1D71-4341-8167-C53E1D4C973B}" type="datetime1">
              <a:rPr lang="nb-NO" smtClean="0"/>
              <a:t>03.09.2019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561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87253" y="1594843"/>
            <a:ext cx="3944079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73870" y="1594843"/>
            <a:ext cx="3944079" cy="285015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218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103" y="428161"/>
            <a:ext cx="7961846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253" y="1594843"/>
            <a:ext cx="8030696" cy="2850156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406" y="4834789"/>
            <a:ext cx="1654282" cy="1596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1F5D854-43BD-7A47-B9A3-6C872AD2D06F}" type="datetime1">
              <a:rPr lang="nb-NO" smtClean="0"/>
              <a:t>03.09.2019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1560" y="4834789"/>
            <a:ext cx="2133600" cy="1596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" y="4673034"/>
            <a:ext cx="1255922" cy="49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2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57" r:id="rId4"/>
    <p:sldLayoutId id="2147483658" r:id="rId5"/>
    <p:sldLayoutId id="2147483659" r:id="rId6"/>
    <p:sldLayoutId id="2147483660" r:id="rId7"/>
    <p:sldLayoutId id="2147483656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62" r:id="rId14"/>
    <p:sldLayoutId id="2147483661" r:id="rId15"/>
    <p:sldLayoutId id="2147483668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70" r:id="rId22"/>
    <p:sldLayoutId id="2147483671" r:id="rId2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176213" indent="-176213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452438" indent="-207963" algn="l" defTabSz="45085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627063" indent="-158750" algn="l" defTabSz="627063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804863" indent="-161925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987425" indent="-174625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26" userDrawn="1">
          <p15:clr>
            <a:srgbClr val="F26B43"/>
          </p15:clr>
        </p15:guide>
        <p15:guide id="2" pos="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Gode%20eksempler%202019.docx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it.no/Content/522300/cache=20181806123518/Spr&#229;k%20formatert.pdf" TargetMode="External"/><Relationship Id="rId2" Type="http://schemas.openxmlformats.org/officeDocument/2006/relationships/hyperlink" Target="https://uit.no/Content/522309/cache=20181806123518/Innledning%20formatert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hyperlink" Target="https://www.kongehuset.no/tale.html?tid=137662&amp;sek=26947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sn.instructure.com/courses/18375/assignments/28812" TargetMode="External"/><Relationship Id="rId2" Type="http://schemas.openxmlformats.org/officeDocument/2006/relationships/hyperlink" Target="https://usn.instructure.com/courses/18375/assignments/28811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6cHqSQzRKNk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54435" y="765958"/>
            <a:ext cx="5506038" cy="3158341"/>
          </a:xfrm>
        </p:spPr>
        <p:txBody>
          <a:bodyPr>
            <a:normAutofit/>
          </a:bodyPr>
          <a:lstStyle/>
          <a:p>
            <a:r>
              <a:rPr lang="nb-N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Akademisk skriving </a:t>
            </a:r>
            <a:r>
              <a:rPr lang="nb-NO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b-NO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(fagskriving) </a:t>
            </a:r>
            <a:r>
              <a:rPr lang="nb-N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b-NO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Bachelor i barnevern og vernepleie</a:t>
            </a:r>
            <a:br>
              <a:rPr lang="nb-N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Emne 1</a:t>
            </a:r>
            <a:br>
              <a:rPr lang="nb-N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Høsten 2019</a:t>
            </a:r>
            <a:r>
              <a:rPr lang="nb-NO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b-NO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nb-NO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nb-NO" sz="1100" b="1" dirty="0" smtClean="0">
                <a:solidFill>
                  <a:srgbClr val="0A03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Hilde Larsen Damsgaard</a:t>
            </a:r>
          </a:p>
          <a:p>
            <a:r>
              <a:rPr lang="nb-NO" sz="1100" b="1" dirty="0" smtClean="0">
                <a:solidFill>
                  <a:srgbClr val="0A03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Dosent</a:t>
            </a:r>
            <a:endParaRPr lang="nb-NO" sz="1100" dirty="0">
              <a:solidFill>
                <a:srgbClr val="0A038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100" dirty="0" smtClean="0">
                <a:solidFill>
                  <a:srgbClr val="0A03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Institutt for helse-, sosial- og velferdsfag</a:t>
            </a:r>
            <a:endParaRPr lang="nb-NO" sz="1100" dirty="0">
              <a:solidFill>
                <a:srgbClr val="0A038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7352-36FA-7045-AC00-1A0BE6875562}" type="datetime1">
              <a:rPr lang="nb-NO" smtClean="0"/>
              <a:t>03.09.2019</a:t>
            </a:fld>
            <a:endParaRPr lang="nb-N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Picture 4" descr="DMonster-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101" y="1730007"/>
            <a:ext cx="1536700" cy="1536700"/>
          </a:xfrm>
          <a:prstGeom prst="rect">
            <a:avLst/>
          </a:prstGeom>
        </p:spPr>
      </p:pic>
      <p:pic>
        <p:nvPicPr>
          <p:cNvPr id="1026" name="Picture 2" descr="https://t2.cptr.no/th/3/b4294eec-f844-4968-9de7-8490156a598d?auth=IdZ_6T-zQ2mHdxvbXBdgAAFyverPRYsPtldui8qUe&amp;key=KVEz-WDMsj&amp;client_v=1.0.2043.2&amp;area=1280&amp;share=c99b7f43-f086-4483-b83f-226adcf48d4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778" y="219282"/>
            <a:ext cx="3344471" cy="446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9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352889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Skriveoppgave</a:t>
            </a:r>
            <a:endParaRPr lang="nb-NO" dirty="0"/>
          </a:p>
        </p:txBody>
      </p:sp>
      <p:sp>
        <p:nvSpPr>
          <p:cNvPr id="11" name="Plassholder for innhold 10"/>
          <p:cNvSpPr>
            <a:spLocks noGrp="1"/>
          </p:cNvSpPr>
          <p:nvPr>
            <p:ph idx="1"/>
          </p:nvPr>
        </p:nvSpPr>
        <p:spPr>
          <a:xfrm>
            <a:off x="434853" y="1342102"/>
            <a:ext cx="4557476" cy="3426747"/>
          </a:xfrm>
        </p:spPr>
        <p:txBody>
          <a:bodyPr>
            <a:normAutofit/>
          </a:bodyPr>
          <a:lstStyle/>
          <a:p>
            <a:r>
              <a:rPr lang="nb-NO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Skriv en tenketekst om noe du opplevde på Hydrostranda</a:t>
            </a:r>
            <a:r>
              <a:rPr lang="nb-NO" sz="1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b-NO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b-NO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pPr marL="0" indent="0">
              <a:buNone/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eller </a:t>
            </a:r>
          </a:p>
          <a:p>
            <a:pPr marL="0" indent="0">
              <a:buNone/>
            </a:pP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b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nb-NO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Skriv en tekst om hva du tenker når du ser    </a:t>
            </a:r>
            <a:br>
              <a:rPr lang="nb-NO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dette bildet</a:t>
            </a:r>
          </a:p>
          <a:p>
            <a:pPr marL="0" indent="0">
              <a:buNone/>
            </a:pPr>
            <a:endParaRPr lang="nb-NO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Ikke sensurer deg selv, ikke tenk på korrekt språk eller struktur på teksten, bare skriv i vei</a:t>
            </a:r>
          </a:p>
          <a:p>
            <a:endParaRPr lang="nb-NO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 smtClean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EB59-1D71-4341-8167-C53E1D4C973B}" type="datetime1">
              <a:rPr lang="nb-NO" smtClean="0"/>
              <a:t>03.09.2019</a:t>
            </a:fld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10</a:t>
            </a:fld>
            <a:endParaRPr lang="nb-NO"/>
          </a:p>
        </p:txBody>
      </p:sp>
      <p:pic>
        <p:nvPicPr>
          <p:cNvPr id="2052" name="Picture 4" descr="https://t2.cptr.no/th/3/a1e548b6-0dfc-4f7a-8f9f-f8c4ef412431?auth=IdZ_6T-zQ2mHdxvbXBdgAAHZPzi1m9A0DqQVkOPnlgGm&amp;key=KVEz-WDMsj&amp;client_v=1.0.2043.2&amp;area=1280&amp;share=c99b7f43-f086-4483-b83f-226adcf48d4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1935" y="165100"/>
            <a:ext cx="3823225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44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Gode og dårlige skrivere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7253" y="1594842"/>
            <a:ext cx="3944079" cy="3205757"/>
          </a:xfrm>
        </p:spPr>
        <p:txBody>
          <a:bodyPr>
            <a:normAutofit fontScale="85000" lnSpcReduction="10000"/>
          </a:bodyPr>
          <a:lstStyle/>
          <a:p>
            <a:r>
              <a:rPr lang="nb-NO" sz="2175" dirty="0">
                <a:latin typeface="Calibri" panose="020F0502020204030204" pitchFamily="34" charset="0"/>
                <a:cs typeface="Calibri" panose="020F0502020204030204" pitchFamily="34" charset="0"/>
              </a:rPr>
              <a:t>Leste bevisst med oppgavens problemstilling i tankene (skille ut det relevante)</a:t>
            </a:r>
          </a:p>
          <a:p>
            <a:r>
              <a:rPr lang="nb-NO" sz="2175" dirty="0">
                <a:latin typeface="Calibri" panose="020F0502020204030204" pitchFamily="34" charset="0"/>
                <a:cs typeface="Calibri" panose="020F0502020204030204" pitchFamily="34" charset="0"/>
              </a:rPr>
              <a:t>Var i dialog med teksten, forklarte det de hadde lest = gjorde til sitt eget</a:t>
            </a:r>
          </a:p>
          <a:p>
            <a:r>
              <a:rPr lang="nb-NO" sz="2175" dirty="0">
                <a:latin typeface="Calibri" panose="020F0502020204030204" pitchFamily="34" charset="0"/>
                <a:cs typeface="Calibri" panose="020F0502020204030204" pitchFamily="34" charset="0"/>
              </a:rPr>
              <a:t>Opptatt av formålet med teksten</a:t>
            </a:r>
          </a:p>
          <a:p>
            <a:r>
              <a:rPr lang="nb-NO" sz="2175" dirty="0">
                <a:latin typeface="Calibri" panose="020F0502020204030204" pitchFamily="34" charset="0"/>
                <a:cs typeface="Calibri" panose="020F0502020204030204" pitchFamily="34" charset="0"/>
              </a:rPr>
              <a:t>Bevisst på vurderingskriteriene og tekstens funksjon</a:t>
            </a:r>
          </a:p>
          <a:p>
            <a:r>
              <a:rPr lang="nb-NO" sz="2175" dirty="0">
                <a:latin typeface="Calibri" panose="020F0502020204030204" pitchFamily="34" charset="0"/>
                <a:cs typeface="Calibri" panose="020F0502020204030204" pitchFamily="34" charset="0"/>
              </a:rPr>
              <a:t>Hadde en plan</a:t>
            </a:r>
          </a:p>
          <a:p>
            <a:r>
              <a:rPr lang="nb-NO" sz="2175" dirty="0">
                <a:latin typeface="Calibri" panose="020F0502020204030204" pitchFamily="34" charset="0"/>
                <a:cs typeface="Calibri" panose="020F0502020204030204" pitchFamily="34" charset="0"/>
              </a:rPr>
              <a:t>Opptatt av strategi for skrivingen, ikke bare av innholdet</a:t>
            </a:r>
          </a:p>
          <a:p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3"/>
          </p:nvPr>
        </p:nvSpPr>
        <p:spPr/>
        <p:txBody>
          <a:bodyPr>
            <a:normAutofit fontScale="92500"/>
          </a:bodyPr>
          <a:lstStyle/>
          <a:p>
            <a:r>
              <a:rPr lang="nb-NO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Lite </a:t>
            </a:r>
            <a:r>
              <a:rPr lang="nb-NO" sz="2100" dirty="0">
                <a:latin typeface="Calibri" panose="020F0502020204030204" pitchFamily="34" charset="0"/>
                <a:cs typeface="Calibri" panose="020F0502020204030204" pitchFamily="34" charset="0"/>
              </a:rPr>
              <a:t>målrettet i lesningen</a:t>
            </a:r>
          </a:p>
          <a:p>
            <a:r>
              <a:rPr lang="nb-NO" sz="2100" dirty="0">
                <a:latin typeface="Calibri" panose="020F0502020204030204" pitchFamily="34" charset="0"/>
                <a:cs typeface="Calibri" panose="020F0502020204030204" pitchFamily="34" charset="0"/>
              </a:rPr>
              <a:t>Ser på kildene først og fremst som et sted å hente innhold til oppgaven = fylle sidene</a:t>
            </a:r>
          </a:p>
          <a:p>
            <a:r>
              <a:rPr lang="nb-NO" sz="2100" dirty="0">
                <a:latin typeface="Calibri" panose="020F0502020204030204" pitchFamily="34" charset="0"/>
                <a:cs typeface="Calibri" panose="020F0502020204030204" pitchFamily="34" charset="0"/>
              </a:rPr>
              <a:t>Kopierer mye fra teksten – lite selvstendig</a:t>
            </a:r>
          </a:p>
          <a:p>
            <a:r>
              <a:rPr lang="nb-NO" sz="2100" dirty="0">
                <a:latin typeface="Calibri" panose="020F0502020204030204" pitchFamily="34" charset="0"/>
                <a:cs typeface="Calibri" panose="020F0502020204030204" pitchFamily="34" charset="0"/>
              </a:rPr>
              <a:t>Frustrert i møte med motsigelser i </a:t>
            </a:r>
            <a:r>
              <a:rPr lang="nb-NO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litteraturen</a:t>
            </a:r>
          </a:p>
          <a:p>
            <a:pPr marL="0" indent="0">
              <a:buNone/>
            </a:pPr>
            <a:r>
              <a:rPr lang="nb-NO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nb-NO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Flower</a:t>
            </a:r>
            <a:r>
              <a:rPr lang="nb-NO" sz="21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nb-NO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Dysthe</a:t>
            </a:r>
            <a:r>
              <a:rPr lang="nb-NO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nb-NO" sz="2100" dirty="0">
                <a:latin typeface="Calibri" panose="020F0502020204030204" pitchFamily="34" charset="0"/>
                <a:cs typeface="Calibri" panose="020F0502020204030204" pitchFamily="34" charset="0"/>
              </a:rPr>
              <a:t>., 2010, s. 31-32).</a:t>
            </a:r>
          </a:p>
          <a:p>
            <a:endParaRPr lang="nb-NO" sz="15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336697" y="1259737"/>
            <a:ext cx="3133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u="sng" dirty="0" smtClean="0"/>
              <a:t>Gode skrivere</a:t>
            </a:r>
            <a:endParaRPr lang="nb-NO" u="sng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4719896" y="1259737"/>
            <a:ext cx="411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u="sng" dirty="0" smtClean="0"/>
              <a:t>Dårlige skrivere</a:t>
            </a:r>
            <a:endParaRPr lang="nb-NO" u="sng" dirty="0"/>
          </a:p>
        </p:txBody>
      </p:sp>
      <p:cxnSp>
        <p:nvCxnSpPr>
          <p:cNvPr id="4" name="Rett linje 3"/>
          <p:cNvCxnSpPr/>
          <p:nvPr/>
        </p:nvCxnSpPr>
        <p:spPr>
          <a:xfrm>
            <a:off x="4494319" y="1156109"/>
            <a:ext cx="7374" cy="328889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2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«Ingen </a:t>
            </a:r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kan skrive godt om noe man ikke kan.» (Dyste et al., 2010, s. 18</a:t>
            </a: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Monster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86" y="2829746"/>
            <a:ext cx="1739900" cy="1739900"/>
          </a:xfrm>
          <a:prstGeom prst="rect">
            <a:avLst/>
          </a:prstGeom>
        </p:spPr>
      </p:pic>
      <p:pic>
        <p:nvPicPr>
          <p:cNvPr id="7" name="Picture 4" descr="BMonster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457" y="596542"/>
            <a:ext cx="3530600" cy="6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8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429632" cy="857250"/>
          </a:xfrm>
        </p:spPr>
        <p:txBody>
          <a:bodyPr>
            <a:normAutofit/>
          </a:bodyPr>
          <a:lstStyle/>
          <a:p>
            <a:r>
              <a:rPr lang="nb-NO" dirty="0" smtClean="0"/>
              <a:t>Akademisk skriving – noen krav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34852" y="1415845"/>
            <a:ext cx="4706671" cy="327531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Tilpasse skrivingen til målet med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teksten (hvem skriver du til?)</a:t>
            </a: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Problemstilling/fokus som følges opp </a:t>
            </a:r>
            <a:endParaRPr lang="nb-NO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Faglig fundert innhold</a:t>
            </a: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Logisk struktur på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teksten (samsvar mellom overskrifter og innhold, skrive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om det samme på samme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sted, ikke hopp og sprett) </a:t>
            </a:r>
          </a:p>
          <a:p>
            <a:pPr>
              <a:lnSpc>
                <a:spcPct val="120000"/>
              </a:lnSpc>
            </a:pP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  <a:hlinkClick r:id="rId2" action="ppaction://hlinkfile"/>
              </a:rPr>
              <a:t>Språk, språklige virkemidler og tekstbinding</a:t>
            </a: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Etterrettelig kildebruk og henvisning</a:t>
            </a:r>
          </a:p>
          <a:p>
            <a:pPr marL="0" indent="0">
              <a:lnSpc>
                <a:spcPct val="120000"/>
              </a:lnSpc>
              <a:buNone/>
            </a:pPr>
            <a:endParaRPr lang="nb-NO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sz="1800" dirty="0"/>
          </a:p>
          <a:p>
            <a:endParaRPr lang="nb-NO" sz="1800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33245" y="7705026"/>
            <a:ext cx="873482" cy="1039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t2.cptr.no/th/3/14da0c21-832e-46b9-b7b0-cd49dc0f03b9?auth=IdZ_6T-zQ2mHdxvbXBdgAAHZPzi1m9A0DqQVkOPnlgGm&amp;key=KVEz-WDMsj&amp;client_v=1.0.2043.2&amp;area=1280&amp;share=c99b7f43-f086-4483-b83f-226adcf48d4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512" y="1019431"/>
            <a:ext cx="1375088" cy="14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2.cptr.no/th/3/c20666c2-eed9-4abc-9de6-4b4aa36b8d56?auth=IdZ_6T-zQ2mHdxvbXBdgAAHZPzi1m9A0DqQVkOPnlgGm&amp;key=KVEz-WDMsj&amp;client_v=1.0.2043.2&amp;area=1280&amp;share=c99b7f43-f086-4483-b83f-226adcf48d4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524" y="162941"/>
            <a:ext cx="3825496" cy="452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51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407510" cy="857250"/>
          </a:xfrm>
        </p:spPr>
        <p:txBody>
          <a:bodyPr/>
          <a:lstStyle/>
          <a:p>
            <a:r>
              <a:rPr lang="nb-NO" dirty="0" smtClean="0"/>
              <a:t> Akademisk skriving – noen krav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434853" y="1356852"/>
            <a:ext cx="4476360" cy="3637553"/>
          </a:xfrm>
        </p:spPr>
        <p:txBody>
          <a:bodyPr>
            <a:normAutofit/>
          </a:bodyPr>
          <a:lstStyle/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Påstander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, argumenter og egne meninger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underbygges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Vurdere kilder kritisk</a:t>
            </a:r>
          </a:p>
          <a:p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Ikke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plagiere (kidnappe/stjele fra) kildene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- kombinere og integrere informasjon fra ulike kilder med egen kunnskap=reformulere, velge ut, omforme, gjøre til sitt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Korrekt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terminologi/begrepsbruk</a:t>
            </a:r>
          </a:p>
          <a:p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Sentrale begreper i teksten forklares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Tematisk dekkende overskrifter</a:t>
            </a:r>
          </a:p>
          <a:p>
            <a:endParaRPr lang="nb-NO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pPr/>
              <a:t>14</a:t>
            </a:fld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187" y="165100"/>
            <a:ext cx="3837973" cy="453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620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540245" cy="857250"/>
          </a:xfrm>
        </p:spPr>
        <p:txBody>
          <a:bodyPr/>
          <a:lstStyle/>
          <a:p>
            <a:r>
              <a:rPr lang="nb-NO" dirty="0" smtClean="0"/>
              <a:t>Akademisk skriving – noen tips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34853" y="1378974"/>
            <a:ext cx="4542728" cy="3370007"/>
          </a:xfrm>
        </p:spPr>
        <p:txBody>
          <a:bodyPr>
            <a:normAutofit/>
          </a:bodyPr>
          <a:lstStyle/>
          <a:p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Tenk trakt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(f.eks. i innledningen – fra det overordnede til det spesifikke)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Bruke primærtekster/kilder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(så langt som mulig)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Ikke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bare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beskrive og gjengi – diskutere, se ting fra ulike sider, sette perspektiver opp mot hverandre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Bruk underoverskriftene som strukturhjelp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Søk-funksjonen i Word</a:t>
            </a:r>
          </a:p>
          <a:p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Er jeg-form OK?</a:t>
            </a: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Er det lurt å skrive innledningen til slutt?</a:t>
            </a:r>
          </a:p>
          <a:p>
            <a:endParaRPr lang="nb-NO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65" y="165100"/>
            <a:ext cx="3841954" cy="453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645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394868" cy="857250"/>
          </a:xfrm>
        </p:spPr>
        <p:txBody>
          <a:bodyPr/>
          <a:lstStyle/>
          <a:p>
            <a:r>
              <a:rPr lang="nb-NO" dirty="0" smtClean="0"/>
              <a:t>Akademisk skriving – noen tips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34853" y="1364226"/>
            <a:ext cx="4162547" cy="3384755"/>
          </a:xfrm>
        </p:spPr>
        <p:txBody>
          <a:bodyPr>
            <a:normAutofit lnSpcReduction="10000"/>
          </a:bodyPr>
          <a:lstStyle/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Setningsoppbygging og tegnsetting</a:t>
            </a:r>
          </a:p>
          <a:p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Sjekk rettskriving – vær konsekvent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Unngå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fraser som «forskning viser», «vi vet at», «mange mener» uten å vise til kilde </a:t>
            </a:r>
          </a:p>
          <a:p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Klart og presist språk, ikke muntlig språk (unngå innmari mange, kjempeofte, </a:t>
            </a:r>
            <a:r>
              <a:rPr lang="nb-NO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sinnsykt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, utrolig bra, kjipt osv.)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gjennom småord som de, den, disse osv. og hva de peker tilbake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på</a:t>
            </a:r>
          </a:p>
          <a:p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Sett punktum (unngå lange setninger)</a:t>
            </a:r>
          </a:p>
          <a:p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Lag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avsnitt</a:t>
            </a:r>
          </a:p>
          <a:p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C53A1-9BB4-164E-AE9A-3854EA41B1DD}" type="datetime1">
              <a:rPr lang="nb-NO" smtClean="0"/>
              <a:t>03.09.2019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16</a:t>
            </a:fld>
            <a:endParaRPr lang="nb-NO"/>
          </a:p>
        </p:txBody>
      </p:sp>
      <p:pic>
        <p:nvPicPr>
          <p:cNvPr id="16" name="Plassholder for innhold 1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561" y="165100"/>
            <a:ext cx="3830599" cy="453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949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503703" y="418885"/>
            <a:ext cx="4093697" cy="700549"/>
          </a:xfrm>
        </p:spPr>
        <p:txBody>
          <a:bodyPr/>
          <a:lstStyle/>
          <a:p>
            <a:r>
              <a:rPr lang="nb-NO" dirty="0" smtClean="0"/>
              <a:t>Akademisk skriving - prosess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434853" y="1356852"/>
            <a:ext cx="4874566" cy="3338833"/>
          </a:xfrm>
        </p:spPr>
        <p:txBody>
          <a:bodyPr>
            <a:normAutofit/>
          </a:bodyPr>
          <a:lstStyle/>
          <a:p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Fra lesing til tankekart,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sammendrag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Idéfase skriving, evt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. skrive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tenketekst, disponere</a:t>
            </a: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Skrive det man har lest i kilder med egne ord=frigjøre seg fra kilden og så sikre at man </a:t>
            </a:r>
            <a:b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har forstått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Skrive førsteutkast, få tilbakemelding,</a:t>
            </a:r>
            <a:b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bearbeide teksten, ny tilbakemelding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God tilbakemelding: Grundig, kommer raskt </a:t>
            </a:r>
            <a:b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etter innlevering, peker fremover, er til å </a:t>
            </a:r>
            <a:b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forstå, blir mottatt, lest og brukt</a:t>
            </a:r>
          </a:p>
          <a:p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lassholder for innhold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AutoShape 2" descr="https://t2.cptr.no/th/3/e40c80c3-ce6b-4de4-a28c-b6b3f14bd69f?auth=IdZ_6T-zQ2mHdxvbXBdgAAvIfej0mopJy071k7p14_&amp;key=KVEz-WDMsj&amp;client_v=1.0.1370.0&amp;area=1280&amp;share=c99b7f43-f086-4483-b83f-226adcf48d4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2286000" y="22485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111" y="183391"/>
            <a:ext cx="3829050" cy="4548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656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54070" y="584200"/>
            <a:ext cx="3078255" cy="4069665"/>
          </a:xfrm>
        </p:spPr>
        <p:txBody>
          <a:bodyPr>
            <a:noAutofit/>
          </a:bodyPr>
          <a:lstStyle/>
          <a:p>
            <a:endParaRPr lang="nb-NO" sz="1800" dirty="0" smtClean="0"/>
          </a:p>
          <a:p>
            <a:r>
              <a:rPr lang="nb-NO" sz="1800" dirty="0">
                <a:latin typeface="+mn-lt"/>
                <a:cs typeface="Calibri" panose="020F0502020204030204" pitchFamily="34" charset="0"/>
              </a:rPr>
              <a:t>Svarer teksten på problemstillingen/gitt oppgave? </a:t>
            </a:r>
            <a:endParaRPr lang="nb-NO" sz="1800" dirty="0" smtClean="0">
              <a:latin typeface="+mn-lt"/>
              <a:cs typeface="Calibri" panose="020F0502020204030204" pitchFamily="34" charset="0"/>
            </a:endParaRPr>
          </a:p>
          <a:p>
            <a:r>
              <a:rPr lang="nb-NO" sz="1800" dirty="0">
                <a:latin typeface="+mn-lt"/>
                <a:cs typeface="Calibri" panose="020F0502020204030204" pitchFamily="34" charset="0"/>
              </a:rPr>
              <a:t>Skriver jeg om det jeg </a:t>
            </a:r>
            <a:r>
              <a:rPr lang="nb-NO" sz="1800" dirty="0" smtClean="0">
                <a:latin typeface="+mn-lt"/>
                <a:cs typeface="Calibri" panose="020F0502020204030204" pitchFamily="34" charset="0"/>
              </a:rPr>
              <a:t>skal?</a:t>
            </a:r>
            <a:endParaRPr lang="nb-NO" sz="1800" dirty="0">
              <a:latin typeface="+mn-lt"/>
              <a:cs typeface="Calibri" panose="020F0502020204030204" pitchFamily="34" charset="0"/>
            </a:endParaRPr>
          </a:p>
          <a:p>
            <a:r>
              <a:rPr lang="nb-NO" sz="1800" dirty="0" smtClean="0">
                <a:latin typeface="+mn-lt"/>
                <a:cs typeface="Calibri" panose="020F0502020204030204" pitchFamily="34" charset="0"/>
              </a:rPr>
              <a:t>Hvordan </a:t>
            </a:r>
            <a:r>
              <a:rPr lang="nb-NO" sz="1800" dirty="0">
                <a:latin typeface="+mn-lt"/>
                <a:cs typeface="Calibri" panose="020F0502020204030204" pitchFamily="34" charset="0"/>
              </a:rPr>
              <a:t>er språket? Les teksten høyt for deg selv og evt. også for noen andre.</a:t>
            </a:r>
          </a:p>
          <a:p>
            <a:r>
              <a:rPr lang="nb-NO" sz="1800" dirty="0" smtClean="0">
                <a:latin typeface="+mn-lt"/>
                <a:cs typeface="Calibri" panose="020F0502020204030204" pitchFamily="34" charset="0"/>
              </a:rPr>
              <a:t>Skriver </a:t>
            </a:r>
            <a:r>
              <a:rPr lang="nb-NO" sz="1800" dirty="0">
                <a:latin typeface="+mn-lt"/>
                <a:cs typeface="Calibri" panose="020F0502020204030204" pitchFamily="34" charset="0"/>
              </a:rPr>
              <a:t>du om en ting av gangen og om samme tematikk på samme sted?</a:t>
            </a:r>
          </a:p>
          <a:p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</p:txBody>
      </p:sp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>
            <a:off x="2058988" y="15875"/>
            <a:ext cx="6488112" cy="857250"/>
          </a:xfrm>
        </p:spPr>
        <p:txBody>
          <a:bodyPr/>
          <a:lstStyle/>
          <a:p>
            <a:r>
              <a:rPr lang="nb-NO" dirty="0" smtClean="0"/>
              <a:t>Viktige sjekkspørsmål til teksten din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4294967295"/>
          </p:nvPr>
        </p:nvSpPr>
        <p:spPr>
          <a:xfrm>
            <a:off x="5784850" y="1017868"/>
            <a:ext cx="3359151" cy="3427132"/>
          </a:xfrm>
        </p:spPr>
        <p:txBody>
          <a:bodyPr>
            <a:normAutofit/>
          </a:bodyPr>
          <a:lstStyle/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Har du bundet de ulike delene sammen? 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Har teksten en rød tråd?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Er kildehenvisningene korrekte og gjennomførte?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Er teksten din? På hvilken måte er teksten selvstendig?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Er teksten å forstå? For deg? For andre?</a:t>
            </a:r>
          </a:p>
          <a:p>
            <a:endParaRPr lang="nb-NO" sz="1800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326" y="1017868"/>
            <a:ext cx="2396236" cy="31962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13446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5100" y="428161"/>
            <a:ext cx="8452849" cy="857250"/>
          </a:xfrm>
        </p:spPr>
        <p:txBody>
          <a:bodyPr/>
          <a:lstStyle/>
          <a:p>
            <a:r>
              <a:rPr lang="nb-NO" dirty="0" smtClean="0"/>
              <a:t>Ressurser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EB59-1D71-4341-8167-C53E1D4C973B}" type="datetime1">
              <a:rPr lang="nb-NO" smtClean="0"/>
              <a:t>03.09.2019</a:t>
            </a:fld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19</a:t>
            </a:fld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idx="4294967295"/>
          </p:nvPr>
        </p:nvSpPr>
        <p:spPr>
          <a:xfrm>
            <a:off x="0" y="1595438"/>
            <a:ext cx="4162425" cy="2849562"/>
          </a:xfrm>
        </p:spPr>
        <p:txBody>
          <a:bodyPr>
            <a:normAutofit lnSpcReduction="10000"/>
          </a:bodyPr>
          <a:lstStyle/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USN Biblioteket</a:t>
            </a:r>
          </a:p>
          <a:p>
            <a:endParaRPr lang="nb-NO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Oppgaveskriving</a:t>
            </a:r>
          </a:p>
          <a:p>
            <a:pPr marL="0" indent="0">
              <a:buNone/>
            </a:pP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	- Plagiat </a:t>
            </a:r>
          </a:p>
          <a:p>
            <a:pPr marL="0" indent="0">
              <a:buNone/>
            </a:pP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	- Nyttige ressurser (</a:t>
            </a:r>
            <a:r>
              <a:rPr lang="nb-NO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podcast</a:t>
            </a: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søk og skriv)</a:t>
            </a:r>
          </a:p>
          <a:p>
            <a:pPr marL="244475" lvl="1" indent="0">
              <a:buNone/>
            </a:pP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- Kildekompasset</a:t>
            </a:r>
          </a:p>
          <a:p>
            <a:pPr marL="468313" lvl="2" indent="0">
              <a:buNone/>
            </a:pP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	    APA6th</a:t>
            </a:r>
          </a:p>
          <a:p>
            <a:pPr marL="642938" lvl="3" indent="0">
              <a:buNone/>
            </a:pP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	Referanse i tekst</a:t>
            </a:r>
          </a:p>
          <a:p>
            <a:pPr marL="642938" lvl="3" indent="0">
              <a:buNone/>
            </a:pP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	Referanse i litteraturliste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pPr lvl="1"/>
            <a:endParaRPr lang="nb-NO" dirty="0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658" y="0"/>
            <a:ext cx="7189841" cy="5143500"/>
          </a:xfrm>
        </p:spPr>
      </p:pic>
    </p:spTree>
    <p:extLst>
      <p:ext uri="{BB962C8B-B14F-4D97-AF65-F5344CB8AC3E}">
        <p14:creationId xmlns:p14="http://schemas.microsoft.com/office/powerpoint/2010/main" val="679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384639"/>
          </a:xfrm>
        </p:spPr>
        <p:txBody>
          <a:bodyPr>
            <a:normAutofit/>
          </a:bodyPr>
          <a:lstStyle/>
          <a:p>
            <a:r>
              <a:rPr lang="nb-NO" dirty="0" smtClean="0"/>
              <a:t>Kilder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434853" y="1143000"/>
            <a:ext cx="4609095" cy="3301999"/>
          </a:xfrm>
        </p:spPr>
        <p:txBody>
          <a:bodyPr>
            <a:normAutofit/>
          </a:bodyPr>
          <a:lstStyle/>
          <a:p>
            <a:r>
              <a:rPr lang="nb-NO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Dysthe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O., Hertzberg, F. &amp; Hoel, T.L. (2010). </a:t>
            </a:r>
            <a:r>
              <a:rPr lang="nb-NO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Skrive for å lære. Skriving i høyere utdanning.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Oslo: Abstrakt forlag. 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Storø, J. (2019). </a:t>
            </a:r>
            <a:r>
              <a:rPr lang="nb-NO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Skrivebok for studenter i barnevern og sosialt arbeid.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Oslo: Universitetsforlaget.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Kebabnorsk hentet fra</a:t>
            </a:r>
            <a:b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://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www.youtube.com/watch?v=6cHqSQzRKNk</a:t>
            </a:r>
          </a:p>
          <a:p>
            <a:endParaRPr lang="nb-NO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1032" name="Picture 8" descr="https://t2.cptr.no/th/3/f4fadc02-33ac-42a1-a277-fefedb66eaac?auth=IdZ_6T-zQ2mHdxvbXBdgAA94IF5cynpeLFoeSrc7acbc&amp;key=KVEz-WDMsj&amp;client_v=1.0.2043.2&amp;area=1280&amp;share=c99b7f43-f086-4483-b83f-226adcf48d4f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8" b="565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5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03.09.2019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20</a:t>
            </a:fld>
            <a:endParaRPr lang="nb-NO"/>
          </a:p>
        </p:txBody>
      </p:sp>
      <p:graphicFrame>
        <p:nvGraphicFramePr>
          <p:cNvPr id="6" name="Plassholder for innhold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7302350"/>
              </p:ext>
            </p:extLst>
          </p:nvPr>
        </p:nvGraphicFramePr>
        <p:xfrm>
          <a:off x="750661" y="527050"/>
          <a:ext cx="5205639" cy="3948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5639">
                  <a:extLst>
                    <a:ext uri="{9D8B030D-6E8A-4147-A177-3AD203B41FA5}">
                      <a16:colId xmlns:a16="http://schemas.microsoft.com/office/drawing/2014/main" xmlns="" val="1120415339"/>
                    </a:ext>
                  </a:extLst>
                </a:gridCol>
              </a:tblGrid>
              <a:tr h="294811">
                <a:tc>
                  <a:txBody>
                    <a:bodyPr/>
                    <a:lstStyle/>
                    <a:p>
                      <a:r>
                        <a:rPr lang="nb-NO" dirty="0" smtClean="0"/>
                        <a:t>HENVISNING – Hva er galt? BRUK KILDEKOMPASSET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8273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</a:rPr>
                        <a:t>1. BOK med to forfattere (i teksten)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 smtClean="0">
                          <a:effectLst/>
                        </a:rPr>
                        <a:t>(Harvey og Green, 1993)</a:t>
                      </a:r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6893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ARTIKKEL med 3</a:t>
                      </a:r>
                      <a:r>
                        <a:rPr lang="nb-NO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 forfattere, nevnt andre gang (i teksten)</a:t>
                      </a:r>
                      <a:endParaRPr lang="nb-NO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b-NO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(Lid et. al, 2018)</a:t>
                      </a:r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1469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TO kilder (i teksten) </a:t>
                      </a:r>
                    </a:p>
                    <a:p>
                      <a:r>
                        <a:rPr lang="nb-NO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(Hoel, 2012, Biggs, 2011)</a:t>
                      </a:r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9373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4. ARTIKKEL med tre forfattere,</a:t>
                      </a:r>
                      <a:r>
                        <a:rPr lang="nb-NO" sz="1200" baseline="0" dirty="0" smtClean="0"/>
                        <a:t> nevnt første gang ( i teksten)</a:t>
                      </a:r>
                    </a:p>
                    <a:p>
                      <a:r>
                        <a:rPr lang="nb-NO" sz="1200" baseline="0" dirty="0" smtClean="0"/>
                        <a:t>(Damsgaard, Røsvik &amp; Øvrum 2015)</a:t>
                      </a:r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7373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5. SITAT (i</a:t>
                      </a:r>
                      <a:r>
                        <a:rPr lang="nb-NO" sz="1200" baseline="0" dirty="0" smtClean="0"/>
                        <a:t> teksten) </a:t>
                      </a:r>
                      <a:endParaRPr lang="nb-NO" sz="1200" dirty="0" smtClean="0"/>
                    </a:p>
                    <a:p>
                      <a:r>
                        <a:rPr lang="nb-NO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nb-NO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Aanesland</a:t>
                      </a:r>
                      <a:r>
                        <a:rPr lang="nb-NO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Holm 2002, s 84)</a:t>
                      </a:r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452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6. ARTIKKEL med en forfatter (i litteraturlista)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Skodvin, A. (2016). Engasjement i undervisningen. </a:t>
                      </a:r>
                      <a:r>
                        <a:rPr lang="nb-NO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Uniped</a:t>
                      </a:r>
                      <a:r>
                        <a:rPr lang="nb-NO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nb-NO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 102-117. </a:t>
                      </a:r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6608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KAPITTEL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bok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med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redaktører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 I </a:t>
                      </a:r>
                      <a:r>
                        <a:rPr lang="en-US" sz="12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litteraturlista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Biggs, J. B. (2011). Teaching according to how students learn. I Biggs J. B &amp; C. Tang, C. (Red.), </a:t>
                      </a: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Teaching for quality learning at university: what the student does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(s. 16-33). N</a:t>
                      </a:r>
                      <a:r>
                        <a:rPr lang="nb-NO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ew</a:t>
                      </a:r>
                      <a:r>
                        <a:rPr lang="nb-NO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York: </a:t>
                      </a:r>
                      <a:r>
                        <a:rPr lang="nb-NO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MCGrav</a:t>
                      </a:r>
                      <a:r>
                        <a:rPr lang="nb-NO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-Hill Education </a:t>
                      </a:r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2314546"/>
                  </a:ext>
                </a:extLst>
              </a:tr>
            </a:tbl>
          </a:graphicData>
        </a:graphic>
      </p:graphicFrame>
      <p:graphicFrame>
        <p:nvGraphicFramePr>
          <p:cNvPr id="9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111440"/>
              </p:ext>
            </p:extLst>
          </p:nvPr>
        </p:nvGraphicFramePr>
        <p:xfrm>
          <a:off x="6076950" y="527050"/>
          <a:ext cx="2908210" cy="3991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8210">
                  <a:extLst>
                    <a:ext uri="{9D8B030D-6E8A-4147-A177-3AD203B41FA5}">
                      <a16:colId xmlns:a16="http://schemas.microsoft.com/office/drawing/2014/main" xmlns="" val="1090590120"/>
                    </a:ext>
                  </a:extLst>
                </a:gridCol>
              </a:tblGrid>
              <a:tr h="404807">
                <a:tc>
                  <a:txBody>
                    <a:bodyPr/>
                    <a:lstStyle/>
                    <a:p>
                      <a:r>
                        <a:rPr lang="nb-NO" dirty="0" smtClean="0"/>
                        <a:t>RIKTIG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4703855"/>
                  </a:ext>
                </a:extLst>
              </a:tr>
              <a:tr h="458793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Bruke &amp; </a:t>
                      </a:r>
                      <a:r>
                        <a:rPr lang="nb-NO" sz="1200" dirty="0" smtClean="0"/>
                        <a:t>og ikke </a:t>
                      </a:r>
                      <a:r>
                        <a:rPr lang="nb-NO" sz="1200" dirty="0" smtClean="0"/>
                        <a:t>og</a:t>
                      </a:r>
                    </a:p>
                    <a:p>
                      <a:r>
                        <a:rPr lang="nb-NO" sz="1200" dirty="0" smtClean="0"/>
                        <a:t>(Harvey &amp; Green, 1993)</a:t>
                      </a:r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4719279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Punktum etter al, ikke etter et </a:t>
                      </a:r>
                    </a:p>
                    <a:p>
                      <a:r>
                        <a:rPr lang="nb-NO" sz="1200" dirty="0" smtClean="0"/>
                        <a:t>(Lid et al., 2018)</a:t>
                      </a:r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2030719"/>
                  </a:ext>
                </a:extLst>
              </a:tr>
              <a:tr h="466557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Alfabetisk</a:t>
                      </a:r>
                      <a:r>
                        <a:rPr lang="nb-NO" sz="1200" baseline="0" dirty="0" smtClean="0"/>
                        <a:t> rekkefølge, semikolon mellom</a:t>
                      </a:r>
                      <a:endParaRPr lang="nb-NO" sz="1200" dirty="0" smtClean="0"/>
                    </a:p>
                    <a:p>
                      <a:r>
                        <a:rPr lang="nb-NO" sz="1200" dirty="0" smtClean="0"/>
                        <a:t>(Biggs, 2011; Hoel, 2012)</a:t>
                      </a:r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9667379"/>
                  </a:ext>
                </a:extLst>
              </a:tr>
              <a:tr h="441493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Komma mellom siste navn og årstall</a:t>
                      </a:r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76832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Komma etter siste navn, punktum etter s</a:t>
                      </a:r>
                    </a:p>
                    <a:p>
                      <a:r>
                        <a:rPr lang="nb-NO" sz="1200" dirty="0" smtClean="0"/>
                        <a:t>(</a:t>
                      </a:r>
                      <a:r>
                        <a:rPr lang="nb-NO" sz="1200" dirty="0" err="1" smtClean="0"/>
                        <a:t>Aanesland</a:t>
                      </a:r>
                      <a:r>
                        <a:rPr lang="nb-NO" sz="1200" baseline="0" dirty="0" smtClean="0"/>
                        <a:t> &amp; Holm, 2002, s. 84)</a:t>
                      </a:r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1209565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Tidsskriftet</a:t>
                      </a:r>
                      <a:r>
                        <a:rPr lang="nb-NO" sz="1200" baseline="0" dirty="0" smtClean="0"/>
                        <a:t> kursiveres, nummeret i parentes</a:t>
                      </a:r>
                    </a:p>
                    <a:p>
                      <a:r>
                        <a:rPr lang="nb-NO" sz="1200" i="1" baseline="0" dirty="0" err="1" smtClean="0"/>
                        <a:t>Uniped</a:t>
                      </a:r>
                      <a:r>
                        <a:rPr lang="nb-NO" sz="1200" baseline="0" dirty="0" smtClean="0"/>
                        <a:t> (2), 102-117</a:t>
                      </a:r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1397497"/>
                  </a:ext>
                </a:extLst>
              </a:tr>
              <a:tr h="534517">
                <a:tc>
                  <a:txBody>
                    <a:bodyPr/>
                    <a:lstStyle/>
                    <a:p>
                      <a:r>
                        <a:rPr lang="nb-NO" sz="1200" dirty="0" smtClean="0"/>
                        <a:t>Redaktørene skal stå med </a:t>
                      </a:r>
                      <a:r>
                        <a:rPr lang="nb-NO" sz="1200" dirty="0" err="1" smtClean="0"/>
                        <a:t>fornavnintitialene</a:t>
                      </a:r>
                      <a:r>
                        <a:rPr lang="nb-NO" sz="1200" dirty="0" smtClean="0"/>
                        <a:t> først</a:t>
                      </a:r>
                    </a:p>
                    <a:p>
                      <a:r>
                        <a:rPr lang="nb-NO" sz="1200" dirty="0" smtClean="0"/>
                        <a:t>……. I J.B. Biggs</a:t>
                      </a:r>
                      <a:r>
                        <a:rPr lang="nb-NO" sz="1200" baseline="0" dirty="0" smtClean="0"/>
                        <a:t> &amp; C. Tang …</a:t>
                      </a:r>
                    </a:p>
                    <a:p>
                      <a:r>
                        <a:rPr lang="nb-NO" sz="1200" baseline="0" dirty="0" smtClean="0"/>
                        <a:t>Punktum etter forlag. </a:t>
                      </a:r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2424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49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6103" y="899651"/>
            <a:ext cx="7961846" cy="385759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«</a:t>
            </a:r>
            <a:r>
              <a:rPr lang="nb-NO" dirty="0"/>
              <a:t>Hjemmelekse» </a:t>
            </a:r>
            <a:r>
              <a:rPr lang="nb-NO" dirty="0" smtClean="0"/>
              <a:t>- forberedelse </a:t>
            </a:r>
            <a:r>
              <a:rPr lang="nb-NO" dirty="0"/>
              <a:t>til skriveseminar 13.9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pPr/>
              <a:t>21</a:t>
            </a:fld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Skriv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en fagtekst om profesjonalitet (</a:t>
            </a:r>
            <a:r>
              <a:rPr lang="nb-NO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side)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Bruk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noe av det du har lært om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profesjonalitet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Bruk noe av det du har lært om kjennetegn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på akademisk skriving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Bruk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kildekompasset for å henvise riktig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med PC/Mac til skriveseminaret </a:t>
            </a:r>
          </a:p>
        </p:txBody>
      </p:sp>
    </p:spTree>
    <p:extLst>
      <p:ext uri="{BB962C8B-B14F-4D97-AF65-F5344CB8AC3E}">
        <p14:creationId xmlns:p14="http://schemas.microsoft.com/office/powerpoint/2010/main" val="215900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3575050" y="105508"/>
            <a:ext cx="4253310" cy="604910"/>
          </a:xfrm>
        </p:spPr>
        <p:txBody>
          <a:bodyPr>
            <a:normAutofit/>
          </a:bodyPr>
          <a:lstStyle/>
          <a:p>
            <a:r>
              <a:rPr lang="nb-NO" dirty="0" smtClean="0"/>
              <a:t>Ord betyr noe</a:t>
            </a:r>
            <a:endParaRPr lang="nb-NO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5007366B-32AF-8048-B26C-8FDFBBED7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32" y="3885755"/>
            <a:ext cx="2779274" cy="983779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5007366B-32AF-8048-B26C-8FDFBBED7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203" y="552387"/>
            <a:ext cx="1022879" cy="362068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428"/>
            <a:ext cx="9144000" cy="3760644"/>
          </a:xfrm>
          <a:prstGeom prst="rect">
            <a:avLst/>
          </a:prstGeom>
        </p:spPr>
      </p:pic>
      <p:pic>
        <p:nvPicPr>
          <p:cNvPr id="9" name="Bilde 8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931"/>
            <a:ext cx="9144000" cy="39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Akademisk skriving – hva forbinder du med det?</a:t>
            </a:r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Monster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86" y="2829746"/>
            <a:ext cx="1739900" cy="1739900"/>
          </a:xfrm>
          <a:prstGeom prst="rect">
            <a:avLst/>
          </a:prstGeom>
        </p:spPr>
      </p:pic>
      <p:pic>
        <p:nvPicPr>
          <p:cNvPr id="7" name="Picture 4" descr="BMonster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457" y="596542"/>
            <a:ext cx="3530600" cy="6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8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Skrive for å lære og lære å skrive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434853" y="1285411"/>
            <a:ext cx="4988047" cy="3410274"/>
          </a:xfrm>
        </p:spPr>
        <p:txBody>
          <a:bodyPr>
            <a:normAutofit lnSpcReduction="10000"/>
          </a:bodyPr>
          <a:lstStyle/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Lære å skrive? Kan ikke alle skrive?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Kunnskap om skriving – min skriving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Hvorfor akademisk skriving: </a:t>
            </a:r>
          </a:p>
          <a:p>
            <a:pPr lvl="1"/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å skrive seg inn i en fagkultur</a:t>
            </a:r>
          </a:p>
          <a:p>
            <a:pPr lvl="1"/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Fordi skriving er en viktig yrkeskompetanse</a:t>
            </a:r>
          </a:p>
          <a:p>
            <a:pPr lvl="1"/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For å ta del i en faglig «samtale»</a:t>
            </a:r>
          </a:p>
          <a:p>
            <a:pPr lvl="1"/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Fordi man lærer gjennom å lese og skrive</a:t>
            </a:r>
          </a:p>
          <a:p>
            <a:pPr lvl="1"/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Fordi skriving er å tenke faglig</a:t>
            </a:r>
          </a:p>
          <a:p>
            <a:pPr lvl="1"/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For å få frem et budskap</a:t>
            </a:r>
          </a:p>
          <a:p>
            <a:pPr lvl="1"/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For å huske bedre og skjønne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mer</a:t>
            </a:r>
          </a:p>
          <a:p>
            <a:pPr lvl="1"/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Hvorfor nå?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Arbeidskrav 1 a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og </a:t>
            </a: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b</a:t>
            </a:r>
            <a:endParaRPr lang="nb-NO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4475" lvl="1" indent="0">
              <a:buNone/>
            </a:pP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FAC7-51C0-EB4D-8A36-361A05B74186}" type="datetime1">
              <a:rPr lang="nb-NO" smtClean="0"/>
              <a:t>03.09.2019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5</a:t>
            </a:fld>
            <a:endParaRPr lang="nb-NO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nb-NO" b="1" i="1" dirty="0" smtClean="0"/>
          </a:p>
          <a:p>
            <a:endParaRPr lang="nb-NO" b="1" i="1" dirty="0"/>
          </a:p>
          <a:p>
            <a:r>
              <a:rPr lang="nb-NO" b="1" i="1" dirty="0" smtClean="0"/>
              <a:t>Læringsutbyttebeskrivelsene knyttet til fagskriving</a:t>
            </a:r>
          </a:p>
          <a:p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+mj-lt"/>
              </a:rPr>
              <a:t>kan </a:t>
            </a:r>
            <a:r>
              <a:rPr lang="nb-NO" u="sng" dirty="0">
                <a:latin typeface="+mj-lt"/>
              </a:rPr>
              <a:t>anvende kunnskap </a:t>
            </a:r>
            <a:r>
              <a:rPr lang="nb-NO" dirty="0">
                <a:latin typeface="+mj-lt"/>
              </a:rPr>
              <a:t>om kjernebegreper i emnet i fagskriving, feltarbeid og diskusjon med medstudenter. </a:t>
            </a:r>
            <a:endParaRPr lang="nb-NO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+mj-lt"/>
              </a:rPr>
              <a:t>kan </a:t>
            </a:r>
            <a:r>
              <a:rPr lang="nb-NO" u="sng" dirty="0">
                <a:latin typeface="+mj-lt"/>
              </a:rPr>
              <a:t>gi tilbakemelding </a:t>
            </a:r>
            <a:r>
              <a:rPr lang="nb-NO" dirty="0">
                <a:latin typeface="+mj-lt"/>
              </a:rPr>
              <a:t>til medstudenter i henhold til krav til faglig skriving. </a:t>
            </a:r>
            <a:endParaRPr lang="nb-NO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+mj-lt"/>
              </a:rPr>
              <a:t>kan </a:t>
            </a:r>
            <a:r>
              <a:rPr lang="nb-NO" u="sng" dirty="0">
                <a:latin typeface="+mj-lt"/>
              </a:rPr>
              <a:t>henvise til og bruke kilder </a:t>
            </a:r>
            <a:r>
              <a:rPr lang="nb-NO" dirty="0">
                <a:latin typeface="+mj-lt"/>
              </a:rPr>
              <a:t>på en etterrettelig måte. </a:t>
            </a:r>
            <a:endParaRPr lang="nb-NO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latin typeface="+mj-lt"/>
              </a:rPr>
              <a:t>har </a:t>
            </a:r>
            <a:r>
              <a:rPr lang="nb-NO" u="sng" dirty="0">
                <a:latin typeface="+mj-lt"/>
              </a:rPr>
              <a:t>innsikt i krav til formidling av fagstoff </a:t>
            </a:r>
            <a:r>
              <a:rPr lang="nb-NO" dirty="0">
                <a:latin typeface="+mj-lt"/>
              </a:rPr>
              <a:t>både skriftlig og muntlig og kan anvende denne innsikten i utdanningen. </a:t>
            </a:r>
          </a:p>
        </p:txBody>
      </p:sp>
    </p:spTree>
    <p:extLst>
      <p:ext uri="{BB962C8B-B14F-4D97-AF65-F5344CB8AC3E}">
        <p14:creationId xmlns:p14="http://schemas.microsoft.com/office/powerpoint/2010/main" val="109834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Skrive = skrive?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"/>
          </p:nvPr>
        </p:nvSpPr>
        <p:spPr>
          <a:xfrm>
            <a:off x="341397" y="1000802"/>
            <a:ext cx="8503920" cy="3429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5" name="Ellipse 4"/>
          <p:cNvSpPr/>
          <p:nvPr/>
        </p:nvSpPr>
        <p:spPr>
          <a:xfrm>
            <a:off x="3144478" y="1560311"/>
            <a:ext cx="2594724" cy="1707947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Skrivesjangere/skriftlig formidling</a:t>
            </a:r>
            <a:endParaRPr lang="nb-NO" sz="2000" dirty="0"/>
          </a:p>
        </p:txBody>
      </p:sp>
      <p:sp>
        <p:nvSpPr>
          <p:cNvPr id="6" name="Ellipse 5"/>
          <p:cNvSpPr/>
          <p:nvPr/>
        </p:nvSpPr>
        <p:spPr>
          <a:xfrm>
            <a:off x="1060326" y="2837610"/>
            <a:ext cx="1365223" cy="83010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smtClean="0"/>
          </a:p>
          <a:p>
            <a:pPr algn="ctr"/>
            <a:r>
              <a:rPr lang="nb-NO" dirty="0" smtClean="0"/>
              <a:t>brev</a:t>
            </a:r>
            <a:endParaRPr lang="nb-NO" dirty="0"/>
          </a:p>
        </p:txBody>
      </p:sp>
      <p:sp>
        <p:nvSpPr>
          <p:cNvPr id="7" name="Ellipse 6"/>
          <p:cNvSpPr/>
          <p:nvPr/>
        </p:nvSpPr>
        <p:spPr>
          <a:xfrm>
            <a:off x="1536143" y="2012189"/>
            <a:ext cx="1385053" cy="914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smtClean="0"/>
          </a:p>
          <a:p>
            <a:pPr algn="ctr"/>
            <a:r>
              <a:rPr lang="nb-NO" dirty="0" err="1" smtClean="0"/>
              <a:t>sms</a:t>
            </a:r>
            <a:endParaRPr lang="nb-NO" dirty="0"/>
          </a:p>
          <a:p>
            <a:pPr algn="ctr"/>
            <a:endParaRPr lang="nb-NO" dirty="0"/>
          </a:p>
        </p:txBody>
      </p:sp>
      <p:sp>
        <p:nvSpPr>
          <p:cNvPr id="8" name="Ellipse 7"/>
          <p:cNvSpPr/>
          <p:nvPr/>
        </p:nvSpPr>
        <p:spPr>
          <a:xfrm>
            <a:off x="6639012" y="1888829"/>
            <a:ext cx="1502645" cy="914400"/>
          </a:xfrm>
          <a:prstGeom prst="ellipse">
            <a:avLst/>
          </a:prstGeom>
          <a:solidFill>
            <a:srgbClr val="7D1A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9" name="Ellipse 8"/>
          <p:cNvSpPr/>
          <p:nvPr/>
        </p:nvSpPr>
        <p:spPr>
          <a:xfrm>
            <a:off x="5719513" y="3274681"/>
            <a:ext cx="1327919" cy="95517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søknad</a:t>
            </a:r>
            <a:endParaRPr lang="nb-NO" dirty="0"/>
          </a:p>
        </p:txBody>
      </p:sp>
      <p:sp>
        <p:nvSpPr>
          <p:cNvPr id="10" name="Ellipse 9"/>
          <p:cNvSpPr/>
          <p:nvPr/>
        </p:nvSpPr>
        <p:spPr>
          <a:xfrm>
            <a:off x="6800689" y="2611551"/>
            <a:ext cx="1429842" cy="867806"/>
          </a:xfrm>
          <a:prstGeom prst="ellipse">
            <a:avLst/>
          </a:prstGeom>
          <a:solidFill>
            <a:srgbClr val="7D1A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artikkel</a:t>
            </a:r>
            <a:endParaRPr lang="nb-NO" dirty="0"/>
          </a:p>
        </p:txBody>
      </p:sp>
      <p:sp>
        <p:nvSpPr>
          <p:cNvPr id="11" name="Ellipse 10"/>
          <p:cNvSpPr/>
          <p:nvPr/>
        </p:nvSpPr>
        <p:spPr>
          <a:xfrm>
            <a:off x="501487" y="2088941"/>
            <a:ext cx="1502646" cy="84742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dagbok</a:t>
            </a:r>
            <a:endParaRPr lang="nb-NO" dirty="0"/>
          </a:p>
        </p:txBody>
      </p:sp>
      <p:sp>
        <p:nvSpPr>
          <p:cNvPr id="13" name="Ellipse 12"/>
          <p:cNvSpPr/>
          <p:nvPr/>
        </p:nvSpPr>
        <p:spPr>
          <a:xfrm>
            <a:off x="4753662" y="3687216"/>
            <a:ext cx="1345391" cy="74258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formelt brev</a:t>
            </a:r>
            <a:endParaRPr lang="nb-NO" dirty="0"/>
          </a:p>
        </p:txBody>
      </p:sp>
      <p:sp>
        <p:nvSpPr>
          <p:cNvPr id="14" name="Ellipse 13"/>
          <p:cNvSpPr/>
          <p:nvPr/>
        </p:nvSpPr>
        <p:spPr>
          <a:xfrm>
            <a:off x="5719513" y="1179752"/>
            <a:ext cx="1686611" cy="901399"/>
          </a:xfrm>
          <a:prstGeom prst="ellipse">
            <a:avLst/>
          </a:prstGeom>
          <a:solidFill>
            <a:srgbClr val="B69C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Notater</a:t>
            </a:r>
          </a:p>
          <a:p>
            <a:pPr algn="ctr"/>
            <a:r>
              <a:rPr lang="nb-NO" dirty="0" smtClean="0"/>
              <a:t>tenketekst</a:t>
            </a:r>
            <a:endParaRPr lang="nb-NO" dirty="0"/>
          </a:p>
        </p:txBody>
      </p:sp>
      <p:sp>
        <p:nvSpPr>
          <p:cNvPr id="15" name="Ellipse 14"/>
          <p:cNvSpPr/>
          <p:nvPr/>
        </p:nvSpPr>
        <p:spPr>
          <a:xfrm>
            <a:off x="862485" y="1362163"/>
            <a:ext cx="1590045" cy="86272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</a:t>
            </a:r>
            <a:r>
              <a:rPr lang="nb-NO" dirty="0" smtClean="0"/>
              <a:t>osiale medier</a:t>
            </a:r>
            <a:endParaRPr lang="nb-NO" dirty="0"/>
          </a:p>
        </p:txBody>
      </p:sp>
      <p:sp>
        <p:nvSpPr>
          <p:cNvPr id="16" name="Ellipse 15"/>
          <p:cNvSpPr/>
          <p:nvPr/>
        </p:nvSpPr>
        <p:spPr>
          <a:xfrm>
            <a:off x="7256183" y="1166627"/>
            <a:ext cx="1632044" cy="908102"/>
          </a:xfrm>
          <a:prstGeom prst="ellipse">
            <a:avLst/>
          </a:prstGeom>
          <a:solidFill>
            <a:srgbClr val="B69C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første-utkast</a:t>
            </a:r>
            <a:endParaRPr lang="nb-NO" dirty="0"/>
          </a:p>
        </p:txBody>
      </p:sp>
      <p:sp>
        <p:nvSpPr>
          <p:cNvPr id="19" name="Ellipse 18"/>
          <p:cNvSpPr/>
          <p:nvPr/>
        </p:nvSpPr>
        <p:spPr>
          <a:xfrm>
            <a:off x="2613000" y="3268550"/>
            <a:ext cx="1748688" cy="108795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fortelling, dikt, novelle</a:t>
            </a:r>
            <a:endParaRPr lang="nb-NO" dirty="0"/>
          </a:p>
        </p:txBody>
      </p:sp>
      <p:cxnSp>
        <p:nvCxnSpPr>
          <p:cNvPr id="25" name="Rett linje 24"/>
          <p:cNvCxnSpPr/>
          <p:nvPr/>
        </p:nvCxnSpPr>
        <p:spPr>
          <a:xfrm flipH="1">
            <a:off x="3847625" y="3195252"/>
            <a:ext cx="74003" cy="93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linje 26"/>
          <p:cNvCxnSpPr/>
          <p:nvPr/>
        </p:nvCxnSpPr>
        <p:spPr>
          <a:xfrm>
            <a:off x="5201014" y="3163617"/>
            <a:ext cx="518499" cy="563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linje 28"/>
          <p:cNvCxnSpPr/>
          <p:nvPr/>
        </p:nvCxnSpPr>
        <p:spPr>
          <a:xfrm>
            <a:off x="5806435" y="2303955"/>
            <a:ext cx="756383" cy="30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tt linje 30"/>
          <p:cNvCxnSpPr/>
          <p:nvPr/>
        </p:nvCxnSpPr>
        <p:spPr>
          <a:xfrm flipV="1">
            <a:off x="5594631" y="1816812"/>
            <a:ext cx="175460" cy="98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linje 19"/>
          <p:cNvCxnSpPr/>
          <p:nvPr/>
        </p:nvCxnSpPr>
        <p:spPr>
          <a:xfrm>
            <a:off x="5800771" y="2635801"/>
            <a:ext cx="957008" cy="300561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kstSylinder 22"/>
          <p:cNvSpPr txBox="1"/>
          <p:nvPr/>
        </p:nvSpPr>
        <p:spPr>
          <a:xfrm>
            <a:off x="1364226" y="2926668"/>
            <a:ext cx="1088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privat</a:t>
            </a:r>
            <a:endParaRPr lang="nb-NO" dirty="0">
              <a:solidFill>
                <a:schemeClr val="bg1"/>
              </a:solidFill>
            </a:endParaRPr>
          </a:p>
        </p:txBody>
      </p:sp>
      <p:cxnSp>
        <p:nvCxnSpPr>
          <p:cNvPr id="30" name="Rett linje 29"/>
          <p:cNvCxnSpPr/>
          <p:nvPr/>
        </p:nvCxnSpPr>
        <p:spPr>
          <a:xfrm flipH="1" flipV="1">
            <a:off x="2466557" y="1828898"/>
            <a:ext cx="924851" cy="122265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Rett linje 33"/>
          <p:cNvCxnSpPr/>
          <p:nvPr/>
        </p:nvCxnSpPr>
        <p:spPr>
          <a:xfrm flipH="1">
            <a:off x="2928982" y="2334737"/>
            <a:ext cx="238189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Rett linje 36"/>
          <p:cNvCxnSpPr/>
          <p:nvPr/>
        </p:nvCxnSpPr>
        <p:spPr>
          <a:xfrm flipH="1">
            <a:off x="2416314" y="2863563"/>
            <a:ext cx="821569" cy="371898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3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Et skriftspråk i bevegelse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434853" y="1594843"/>
            <a:ext cx="4564850" cy="3239946"/>
          </a:xfrm>
        </p:spPr>
        <p:txBody>
          <a:bodyPr/>
          <a:lstStyle/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Andre språks påvirkning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Engelske </a:t>
            </a:r>
            <a:r>
              <a:rPr lang="nb-NO" sz="1800" dirty="0">
                <a:latin typeface="Calibri" panose="020F0502020204030204" pitchFamily="34" charset="0"/>
                <a:cs typeface="Calibri" panose="020F0502020204030204" pitchFamily="34" charset="0"/>
              </a:rPr>
              <a:t>ord og uttrykk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Dialektuttrykk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Slang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Kebabnorsk</a:t>
            </a: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Forkortelser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Muntlige uttrykksformer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Hvordan påvirker denne utviklingen </a:t>
            </a:r>
            <a:b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måten vi skriver på?</a:t>
            </a:r>
            <a:endParaRPr lang="nb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pPr/>
              <a:t>7</a:t>
            </a:fld>
            <a:endParaRPr lang="nb-NO" dirty="0"/>
          </a:p>
        </p:txBody>
      </p:sp>
      <p:pic>
        <p:nvPicPr>
          <p:cNvPr id="13" name="Plassholder for innhold 12">
            <a:hlinkClick r:id="rId2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1233884"/>
            <a:ext cx="3829050" cy="2393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37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Skriveren trenger …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434853" y="1371600"/>
            <a:ext cx="4162547" cy="3073399"/>
          </a:xfrm>
        </p:spPr>
        <p:txBody>
          <a:bodyPr>
            <a:noAutofit/>
          </a:bodyPr>
          <a:lstStyle/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Å være bevisst på hva som er målet med skrivingen og hvilke krav som stilles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Kunnskap om det du skal skrive om 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Kunnskap om hvordan man bygger opp en tekst (struktur)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Trening og ferdigheter i akademisk skriving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Å lese akademiske tekster</a:t>
            </a:r>
          </a:p>
          <a:p>
            <a:r>
              <a:rPr lang="nb-NO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Å lese andre faglige og ikke-faglige tekster</a:t>
            </a:r>
          </a:p>
          <a:p>
            <a:endParaRPr lang="nb-NO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pPr/>
              <a:t>8</a:t>
            </a:fld>
            <a:endParaRPr lang="nb-NO" dirty="0"/>
          </a:p>
        </p:txBody>
      </p:sp>
      <p:pic>
        <p:nvPicPr>
          <p:cNvPr id="7" name="Picture 2" descr="https://t2.cptr.no/th/3/eda5720d-2952-443c-ab9a-3f48b0b88166?auth=IdZ_6T-zQ2mHdxvbXBdgAAvIfej0mopJy071k7p14_&amp;key=KVEz-WDMsj&amp;client_v=1.0.1370.0&amp;area=1280&amp;share=c99b7f43-f086-4483-b83f-226adcf48d4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7187" y="174221"/>
            <a:ext cx="3837973" cy="450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42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302143" y="486696"/>
            <a:ext cx="7961846" cy="831148"/>
          </a:xfrm>
        </p:spPr>
        <p:txBody>
          <a:bodyPr/>
          <a:lstStyle/>
          <a:p>
            <a:pPr algn="ctr"/>
            <a:r>
              <a:rPr lang="nb-NO" dirty="0" smtClean="0"/>
              <a:t>Ulike former for skriving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pPr/>
              <a:t>9</a:t>
            </a:fld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idx="1"/>
          </p:nvPr>
        </p:nvSpPr>
        <p:spPr>
          <a:xfrm>
            <a:off x="587253" y="1317844"/>
            <a:ext cx="3972766" cy="3261530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Tenke på papir/pc</a:t>
            </a:r>
          </a:p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Utforske/undersøke, utvikle ideer</a:t>
            </a:r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Kreativ tenking</a:t>
            </a:r>
          </a:p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Prosessen viktigst </a:t>
            </a:r>
          </a:p>
          <a:p>
            <a:r>
              <a:rPr lang="nb-NO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Skriverbasert</a:t>
            </a: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 tekst</a:t>
            </a:r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Personlig språk/vinkling</a:t>
            </a:r>
          </a:p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Ikke vekt på det formelle</a:t>
            </a:r>
          </a:p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Du selv/medstudenter er leser</a:t>
            </a:r>
          </a:p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Ikke grunnlag for formell vurdering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11" name="Plassholder for innhold 10"/>
          <p:cNvSpPr>
            <a:spLocks noGrp="1"/>
          </p:cNvSpPr>
          <p:nvPr>
            <p:ph idx="13"/>
          </p:nvPr>
        </p:nvSpPr>
        <p:spPr>
          <a:xfrm>
            <a:off x="4673870" y="1594843"/>
            <a:ext cx="3956903" cy="3073022"/>
          </a:xfrm>
        </p:spPr>
        <p:txBody>
          <a:bodyPr>
            <a:normAutofit/>
          </a:bodyPr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Kommunisere</a:t>
            </a:r>
          </a:p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Presentere, fremstille og forklare for andre</a:t>
            </a:r>
          </a:p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Kritisk tenking</a:t>
            </a:r>
          </a:p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Produktet viktigst</a:t>
            </a:r>
          </a:p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Leserbasert tekst</a:t>
            </a:r>
          </a:p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Formelt språk/struktur</a:t>
            </a:r>
          </a:p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Korrekt språk og fremstilling</a:t>
            </a:r>
          </a:p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Utenforstående er leser</a:t>
            </a:r>
          </a:p>
          <a:p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Grunnlag for formell vurdering</a:t>
            </a:r>
          </a:p>
          <a:p>
            <a:pPr marL="0" indent="0">
              <a:buNone/>
            </a:pP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nb-NO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Dysthe</a:t>
            </a: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, Hertzberg &amp; Hoel, 2010, s.41) </a:t>
            </a:r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366079" y="1010614"/>
            <a:ext cx="3313972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880" u="sng" dirty="0" smtClean="0"/>
          </a:p>
          <a:p>
            <a:r>
              <a:rPr lang="nb-NO" u="sng" dirty="0" smtClean="0"/>
              <a:t>Tenkeskriving</a:t>
            </a:r>
            <a:endParaRPr lang="nb-NO" u="sng" dirty="0"/>
          </a:p>
        </p:txBody>
      </p:sp>
      <p:sp>
        <p:nvSpPr>
          <p:cNvPr id="5" name="TekstSylinder 4"/>
          <p:cNvSpPr txBox="1"/>
          <p:nvPr/>
        </p:nvSpPr>
        <p:spPr>
          <a:xfrm>
            <a:off x="4560019" y="948512"/>
            <a:ext cx="4471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u="sng" dirty="0" smtClean="0"/>
          </a:p>
          <a:p>
            <a:r>
              <a:rPr lang="nb-NO" u="sng" dirty="0" smtClean="0"/>
              <a:t>Presentasjonsskriving-akademisk skriving </a:t>
            </a:r>
            <a:endParaRPr lang="nb-NO" u="sng" dirty="0"/>
          </a:p>
        </p:txBody>
      </p:sp>
      <p:cxnSp>
        <p:nvCxnSpPr>
          <p:cNvPr id="6" name="Rett linje 5"/>
          <p:cNvCxnSpPr/>
          <p:nvPr/>
        </p:nvCxnSpPr>
        <p:spPr>
          <a:xfrm>
            <a:off x="4116348" y="1371600"/>
            <a:ext cx="0" cy="3208657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9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N Bokmål">
  <a:themeElements>
    <a:clrScheme name="Custom 39">
      <a:dk1>
        <a:srgbClr val="252525"/>
      </a:dk1>
      <a:lt1>
        <a:sysClr val="window" lastClr="FFFFFF"/>
      </a:lt1>
      <a:dk2>
        <a:srgbClr val="7E9492"/>
      </a:dk2>
      <a:lt2>
        <a:srgbClr val="D6E0E3"/>
      </a:lt2>
      <a:accent1>
        <a:srgbClr val="4B4CAD"/>
      </a:accent1>
      <a:accent2>
        <a:srgbClr val="3BAFA2"/>
      </a:accent2>
      <a:accent3>
        <a:srgbClr val="00978A"/>
      </a:accent3>
      <a:accent4>
        <a:srgbClr val="FFD240"/>
      </a:accent4>
      <a:accent5>
        <a:srgbClr val="D64349"/>
      </a:accent5>
      <a:accent6>
        <a:srgbClr val="27B2D0"/>
      </a:accent6>
      <a:hlink>
        <a:srgbClr val="005B9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2247431-3E2A-4F62-B5FC-7BAC169337D2}" vid="{B416DA83-C05D-41FB-B756-3651B1252A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 USN bokmal mal</Template>
  <TotalTime>1181</TotalTime>
  <Words>1273</Words>
  <Application>Microsoft Office PowerPoint</Application>
  <PresentationFormat>Skjermfremvisning (16:9)</PresentationFormat>
  <Paragraphs>236</Paragraphs>
  <Slides>21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USN Bokmål</vt:lpstr>
      <vt:lpstr>Akademisk skriving  (fagskriving)   Bachelor i barnevern og vernepleie Emne 1 Høsten 2019 </vt:lpstr>
      <vt:lpstr>Kilder</vt:lpstr>
      <vt:lpstr>Ord betyr noe</vt:lpstr>
      <vt:lpstr>PowerPoint-presentasjon</vt:lpstr>
      <vt:lpstr>Skrive for å lære og lære å skrive</vt:lpstr>
      <vt:lpstr>Skrive = skrive?</vt:lpstr>
      <vt:lpstr>Et skriftspråk i bevegelse</vt:lpstr>
      <vt:lpstr>Skriveren trenger …</vt:lpstr>
      <vt:lpstr>Ulike former for skriving</vt:lpstr>
      <vt:lpstr>Skriveoppgave</vt:lpstr>
      <vt:lpstr>Gode og dårlige skrivere</vt:lpstr>
      <vt:lpstr>PowerPoint-presentasjon</vt:lpstr>
      <vt:lpstr>Akademisk skriving – noen krav</vt:lpstr>
      <vt:lpstr> Akademisk skriving – noen krav</vt:lpstr>
      <vt:lpstr>Akademisk skriving – noen tips</vt:lpstr>
      <vt:lpstr>Akademisk skriving – noen tips</vt:lpstr>
      <vt:lpstr>Akademisk skriving - prosess</vt:lpstr>
      <vt:lpstr>Viktige sjekkspørsmål til teksten din</vt:lpstr>
      <vt:lpstr>Ressurser</vt:lpstr>
      <vt:lpstr>PowerPoint-presentasjon</vt:lpstr>
      <vt:lpstr>«Hjemmelekse» - forberedelse til skriveseminar 13.9  </vt:lpstr>
    </vt:vector>
  </TitlesOfParts>
  <Company>HBV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Akademisk skriving -  Skrive for å lære og  lære å skrive  Bachelor i barnevern og vernepleie Emne 1</dc:title>
  <dc:creator>Hilde Larsen Damsgaard</dc:creator>
  <cp:lastModifiedBy>Hilde Larsen Damsgaard</cp:lastModifiedBy>
  <cp:revision>71</cp:revision>
  <cp:lastPrinted>2019-09-03T08:48:58Z</cp:lastPrinted>
  <dcterms:created xsi:type="dcterms:W3CDTF">2019-08-28T08:19:59Z</dcterms:created>
  <dcterms:modified xsi:type="dcterms:W3CDTF">2019-09-03T09:53:36Z</dcterms:modified>
</cp:coreProperties>
</file>