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13"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C636071-0E84-1A4F-B0AA-F53CAC8D49D4}">
          <p14:sldIdLst>
            <p14:sldId id="256"/>
          </p14:sldIdLst>
        </p14:section>
        <p14:section name="Mexico music history" id="{5F020440-AC23-5A4A-86AA-6BD4746964DA}">
          <p14:sldIdLst>
            <p14:sldId id="257"/>
            <p14:sldId id="259"/>
          </p14:sldIdLst>
        </p14:section>
        <p14:section name="Untitled Section" id="{A9C273A9-CDCE-D345-9D8D-3A0A34FBDB0E}">
          <p14:sldIdLst>
            <p14:sldId id="258"/>
            <p14:sldId id="260"/>
            <p14:sldId id="261"/>
            <p14:sldId id="262"/>
            <p14:sldId id="263"/>
            <p14:sldId id="264"/>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28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65"/>
  </p:normalViewPr>
  <p:slideViewPr>
    <p:cSldViewPr snapToGrid="0" snapToObjects="1">
      <p:cViewPr varScale="1">
        <p:scale>
          <a:sx n="107" d="100"/>
          <a:sy n="107" d="100"/>
        </p:scale>
        <p:origin x="4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GB"/>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A0C0817-A112-4847-8014-A94B7D2A4EA3}" type="datetime1">
              <a:rPr lang="en-US" smtClean="0"/>
              <a:t>10/15/19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92770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6FA2B21-3FCD-4721-B95C-427943F61125}" type="datetime1">
              <a:rPr lang="en-US" smtClean="0"/>
              <a:t>10/15/19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1494328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10/15/19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36585272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10/15/19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7666308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GB"/>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9C646AA-F36E-4540-911D-FFFC0A0EF24A}" type="datetime1">
              <a:rPr lang="en-US" smtClean="0"/>
              <a:t>10/15/19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06252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6FA2B21-3FCD-4721-B95C-427943F61125}" type="datetime1">
              <a:rPr lang="en-US" smtClean="0"/>
              <a:t>10/15/19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6532641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6FA2B21-3FCD-4721-B95C-427943F61125}" type="datetime1">
              <a:rPr lang="en-US" smtClean="0"/>
              <a:t>10/15/19</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169563284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9A96C99-B8F8-4528-BD05-0E16E943DC09}" type="datetime1">
              <a:rPr lang="en-US" smtClean="0"/>
              <a:t>10/15/19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
        <p:nvSpPr>
          <p:cNvPr id="6" name="Title 5"/>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20023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10/15/19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8717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6FA2B21-3FCD-4721-B95C-427943F61125}" type="datetime1">
              <a:rPr lang="en-US" smtClean="0"/>
              <a:t>10/15/19</a:t>
            </a:fld>
            <a:endParaRPr lang="en-US"/>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0397701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10/15/19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40515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6FA2B21-3FCD-4721-B95C-427943F61125}" type="datetime1">
              <a:rPr lang="en-US" smtClean="0"/>
              <a:t>10/15/19</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44182781"/>
      </p:ext>
    </p:extLst>
  </p:cSld>
  <p:clrMap bg1="lt1" tx1="dk1" bg2="lt2" tx2="dk2" accent1="accent1" accent2="accent2" accent3="accent3" accent4="accent4" accent5="accent5" accent6="accent6" hlink="hlink" folHlink="folHlink"/>
  <p:sldLayoutIdLst>
    <p:sldLayoutId id="2147484114" r:id="rId1"/>
    <p:sldLayoutId id="2147484115" r:id="rId2"/>
    <p:sldLayoutId id="2147484116" r:id="rId3"/>
    <p:sldLayoutId id="2147484117" r:id="rId4"/>
    <p:sldLayoutId id="2147484118" r:id="rId5"/>
    <p:sldLayoutId id="2147484119" r:id="rId6"/>
    <p:sldLayoutId id="2147484120" r:id="rId7"/>
    <p:sldLayoutId id="2147484121" r:id="rId8"/>
    <p:sldLayoutId id="2147484122" r:id="rId9"/>
    <p:sldLayoutId id="2147484123" r:id="rId10"/>
    <p:sldLayoutId id="2147484124"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7QUPebrhuh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9.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O0VaLlMpVn8" TargetMode="External"/><Relationship Id="rId2" Type="http://schemas.openxmlformats.org/officeDocument/2006/relationships/hyperlink" Target="https://www.youtube.com/watch?v=akiJxGT1BjI" TargetMode="External"/><Relationship Id="rId1" Type="http://schemas.openxmlformats.org/officeDocument/2006/relationships/slideLayout" Target="../slideLayouts/slideLayout2.xml"/><Relationship Id="rId4" Type="http://schemas.openxmlformats.org/officeDocument/2006/relationships/hyperlink" Target="https://www.youtube.com/watch?v=ZCDf3XQKKKA"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RmpDi4Om-U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6B66607-A67D-4846-9762-62A9693C0F8F}"/>
              </a:ext>
            </a:extLst>
          </p:cNvPr>
          <p:cNvPicPr>
            <a:picLocks noChangeAspect="1"/>
          </p:cNvPicPr>
          <p:nvPr/>
        </p:nvPicPr>
        <p:blipFill rotWithShape="1">
          <a:blip r:embed="rId2"/>
          <a:srcRect l="780" t="13677" r="-2" b="2709"/>
          <a:stretch/>
        </p:blipFill>
        <p:spPr>
          <a:xfrm>
            <a:off x="20" y="10"/>
            <a:ext cx="12191979" cy="6857990"/>
          </a:xfrm>
          <a:prstGeom prst="rect">
            <a:avLst/>
          </a:prstGeom>
        </p:spPr>
      </p:pic>
      <p:sp>
        <p:nvSpPr>
          <p:cNvPr id="2" name="Title 1">
            <a:extLst>
              <a:ext uri="{FF2B5EF4-FFF2-40B4-BE49-F238E27FC236}">
                <a16:creationId xmlns:a16="http://schemas.microsoft.com/office/drawing/2014/main" id="{88F7606A-4E70-5B4B-841E-D4C179223C83}"/>
              </a:ext>
            </a:extLst>
          </p:cNvPr>
          <p:cNvSpPr>
            <a:spLocks noGrp="1"/>
          </p:cNvSpPr>
          <p:nvPr>
            <p:ph type="ctrTitle"/>
          </p:nvPr>
        </p:nvSpPr>
        <p:spPr>
          <a:xfrm>
            <a:off x="1051560" y="2612367"/>
            <a:ext cx="9966960" cy="3017156"/>
          </a:xfrm>
          <a:solidFill>
            <a:schemeClr val="bg1"/>
          </a:solidFill>
        </p:spPr>
        <p:txBody>
          <a:bodyPr>
            <a:normAutofit/>
          </a:bodyPr>
          <a:lstStyle/>
          <a:p>
            <a:r>
              <a:rPr lang="nb-NO" dirty="0"/>
              <a:t>Mexico </a:t>
            </a:r>
            <a:r>
              <a:rPr lang="nb-NO" dirty="0" err="1"/>
              <a:t>folklor</a:t>
            </a:r>
            <a:r>
              <a:rPr lang="nb-NO" dirty="0"/>
              <a:t> </a:t>
            </a:r>
            <a:r>
              <a:rPr lang="nb-NO" dirty="0" err="1"/>
              <a:t>music</a:t>
            </a:r>
            <a:endParaRPr lang="nb-NO" dirty="0"/>
          </a:p>
        </p:txBody>
      </p:sp>
      <p:sp>
        <p:nvSpPr>
          <p:cNvPr id="3" name="Subtitle 2">
            <a:extLst>
              <a:ext uri="{FF2B5EF4-FFF2-40B4-BE49-F238E27FC236}">
                <a16:creationId xmlns:a16="http://schemas.microsoft.com/office/drawing/2014/main" id="{58F85724-D671-B34E-8597-9BC663B8AC10}"/>
              </a:ext>
            </a:extLst>
          </p:cNvPr>
          <p:cNvSpPr>
            <a:spLocks noGrp="1"/>
          </p:cNvSpPr>
          <p:nvPr>
            <p:ph type="subTitle" idx="1"/>
          </p:nvPr>
        </p:nvSpPr>
        <p:spPr>
          <a:xfrm>
            <a:off x="1069848" y="5565117"/>
            <a:ext cx="7891272" cy="620015"/>
          </a:xfrm>
          <a:ln>
            <a:noFill/>
          </a:ln>
        </p:spPr>
        <p:txBody>
          <a:bodyPr>
            <a:normAutofit/>
          </a:bodyPr>
          <a:lstStyle/>
          <a:p>
            <a:r>
              <a:rPr lang="nb-NO">
                <a:solidFill>
                  <a:schemeClr val="bg1"/>
                </a:solidFill>
              </a:rPr>
              <a:t>By Tania</a:t>
            </a:r>
          </a:p>
          <a:p>
            <a:endParaRPr lang="nb-NO">
              <a:solidFill>
                <a:schemeClr val="bg1"/>
              </a:solidFill>
            </a:endParaRPr>
          </a:p>
        </p:txBody>
      </p:sp>
    </p:spTree>
    <p:extLst>
      <p:ext uri="{BB962C8B-B14F-4D97-AF65-F5344CB8AC3E}">
        <p14:creationId xmlns:p14="http://schemas.microsoft.com/office/powerpoint/2010/main" val="1292459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40B07-38A1-1343-B7C7-C7C1674F4566}"/>
              </a:ext>
            </a:extLst>
          </p:cNvPr>
          <p:cNvSpPr>
            <a:spLocks noGrp="1"/>
          </p:cNvSpPr>
          <p:nvPr>
            <p:ph type="title"/>
          </p:nvPr>
        </p:nvSpPr>
        <p:spPr/>
        <p:txBody>
          <a:bodyPr/>
          <a:lstStyle/>
          <a:p>
            <a:r>
              <a:rPr lang="nb-NO" dirty="0">
                <a:solidFill>
                  <a:srgbClr val="C00000"/>
                </a:solidFill>
              </a:rPr>
              <a:t>The </a:t>
            </a:r>
            <a:r>
              <a:rPr lang="nb-NO" dirty="0" err="1">
                <a:solidFill>
                  <a:srgbClr val="C00000"/>
                </a:solidFill>
              </a:rPr>
              <a:t>corrido</a:t>
            </a:r>
            <a:r>
              <a:rPr lang="nb-NO" dirty="0">
                <a:solidFill>
                  <a:srgbClr val="C00000"/>
                </a:solidFill>
              </a:rPr>
              <a:t>, </a:t>
            </a:r>
            <a:r>
              <a:rPr lang="nb-NO" dirty="0" err="1">
                <a:solidFill>
                  <a:srgbClr val="C00000"/>
                </a:solidFill>
              </a:rPr>
              <a:t>ranchera</a:t>
            </a:r>
            <a:r>
              <a:rPr lang="nb-NO" dirty="0">
                <a:solidFill>
                  <a:srgbClr val="C00000"/>
                </a:solidFill>
              </a:rPr>
              <a:t> and </a:t>
            </a:r>
            <a:r>
              <a:rPr lang="nb-NO" dirty="0" err="1">
                <a:solidFill>
                  <a:srgbClr val="C00000"/>
                </a:solidFill>
              </a:rPr>
              <a:t>balads</a:t>
            </a:r>
            <a:endParaRPr lang="nb-NO" dirty="0">
              <a:solidFill>
                <a:srgbClr val="C00000"/>
              </a:solidFill>
            </a:endParaRPr>
          </a:p>
        </p:txBody>
      </p:sp>
      <p:sp>
        <p:nvSpPr>
          <p:cNvPr id="3" name="Content Placeholder 2">
            <a:extLst>
              <a:ext uri="{FF2B5EF4-FFF2-40B4-BE49-F238E27FC236}">
                <a16:creationId xmlns:a16="http://schemas.microsoft.com/office/drawing/2014/main" id="{7105452D-17D0-3043-82B5-777F36717A81}"/>
              </a:ext>
            </a:extLst>
          </p:cNvPr>
          <p:cNvSpPr>
            <a:spLocks noGrp="1"/>
          </p:cNvSpPr>
          <p:nvPr>
            <p:ph idx="1"/>
          </p:nvPr>
        </p:nvSpPr>
        <p:spPr/>
        <p:txBody>
          <a:bodyPr/>
          <a:lstStyle/>
          <a:p>
            <a:r>
              <a:rPr lang="nb-NO" dirty="0"/>
              <a:t>The «</a:t>
            </a:r>
            <a:r>
              <a:rPr lang="nb-NO" dirty="0" err="1"/>
              <a:t>corrido</a:t>
            </a:r>
            <a:r>
              <a:rPr lang="nb-NO" dirty="0"/>
              <a:t>»  </a:t>
            </a:r>
            <a:r>
              <a:rPr lang="nb-NO" dirty="0" err="1"/>
              <a:t>comes</a:t>
            </a:r>
            <a:r>
              <a:rPr lang="nb-NO" dirty="0"/>
              <a:t> from </a:t>
            </a:r>
            <a:r>
              <a:rPr lang="nb-NO" dirty="0" err="1"/>
              <a:t>two</a:t>
            </a:r>
            <a:r>
              <a:rPr lang="nb-NO" dirty="0"/>
              <a:t> parts </a:t>
            </a:r>
            <a:r>
              <a:rPr lang="nb-NO" dirty="0" err="1"/>
              <a:t>of</a:t>
            </a:r>
            <a:r>
              <a:rPr lang="nb-NO" dirty="0"/>
              <a:t> Mexico, </a:t>
            </a:r>
            <a:r>
              <a:rPr lang="nb-NO" dirty="0" err="1"/>
              <a:t>one</a:t>
            </a:r>
            <a:r>
              <a:rPr lang="nb-NO" dirty="0"/>
              <a:t> from </a:t>
            </a:r>
            <a:r>
              <a:rPr lang="nb-NO" dirty="0" err="1"/>
              <a:t>the</a:t>
            </a:r>
            <a:r>
              <a:rPr lang="nb-NO" dirty="0"/>
              <a:t> North and </a:t>
            </a:r>
            <a:r>
              <a:rPr lang="nb-NO" dirty="0" err="1"/>
              <a:t>other</a:t>
            </a:r>
            <a:r>
              <a:rPr lang="nb-NO" dirty="0"/>
              <a:t> from </a:t>
            </a:r>
            <a:r>
              <a:rPr lang="nb-NO" dirty="0" err="1"/>
              <a:t>the</a:t>
            </a:r>
            <a:r>
              <a:rPr lang="nb-NO" dirty="0"/>
              <a:t> South. It it </a:t>
            </a:r>
            <a:r>
              <a:rPr lang="nb-NO" dirty="0" err="1"/>
              <a:t>characterized</a:t>
            </a:r>
            <a:r>
              <a:rPr lang="nb-NO" dirty="0"/>
              <a:t> by telling </a:t>
            </a:r>
            <a:r>
              <a:rPr lang="nb-NO" dirty="0" err="1"/>
              <a:t>stories</a:t>
            </a:r>
            <a:r>
              <a:rPr lang="nb-NO" dirty="0"/>
              <a:t> a </a:t>
            </a:r>
            <a:r>
              <a:rPr lang="nb-NO" dirty="0" err="1"/>
              <a:t>derivate</a:t>
            </a:r>
            <a:r>
              <a:rPr lang="nb-NO" dirty="0"/>
              <a:t> from </a:t>
            </a:r>
            <a:r>
              <a:rPr lang="nb-NO" dirty="0" err="1"/>
              <a:t>the</a:t>
            </a:r>
            <a:r>
              <a:rPr lang="nb-NO" dirty="0"/>
              <a:t> </a:t>
            </a:r>
            <a:r>
              <a:rPr lang="nb-NO" dirty="0" err="1"/>
              <a:t>sing</a:t>
            </a:r>
            <a:r>
              <a:rPr lang="nb-NO" dirty="0"/>
              <a:t> </a:t>
            </a:r>
            <a:r>
              <a:rPr lang="nb-NO" dirty="0" err="1"/>
              <a:t>deed</a:t>
            </a:r>
            <a:r>
              <a:rPr lang="nb-NO" dirty="0"/>
              <a:t> and  </a:t>
            </a:r>
            <a:r>
              <a:rPr lang="nb-NO" dirty="0" err="1"/>
              <a:t>the</a:t>
            </a:r>
            <a:r>
              <a:rPr lang="nb-NO" dirty="0"/>
              <a:t> minstrels poesi. This </a:t>
            </a:r>
            <a:r>
              <a:rPr lang="nb-NO" dirty="0" err="1"/>
              <a:t>songs</a:t>
            </a:r>
            <a:r>
              <a:rPr lang="nb-NO" dirty="0"/>
              <a:t> </a:t>
            </a:r>
            <a:r>
              <a:rPr lang="nb-NO" dirty="0" err="1"/>
              <a:t>narrates</a:t>
            </a:r>
            <a:r>
              <a:rPr lang="nb-NO" dirty="0"/>
              <a:t> </a:t>
            </a:r>
            <a:r>
              <a:rPr lang="nb-NO" dirty="0" err="1"/>
              <a:t>stories</a:t>
            </a:r>
            <a:r>
              <a:rPr lang="nb-NO" dirty="0"/>
              <a:t> </a:t>
            </a:r>
            <a:r>
              <a:rPr lang="nb-NO" dirty="0" err="1"/>
              <a:t>of</a:t>
            </a:r>
            <a:r>
              <a:rPr lang="nb-NO" dirty="0"/>
              <a:t> </a:t>
            </a:r>
            <a:r>
              <a:rPr lang="nb-NO" dirty="0" err="1"/>
              <a:t>heroes</a:t>
            </a:r>
            <a:r>
              <a:rPr lang="nb-NO" dirty="0"/>
              <a:t>, </a:t>
            </a:r>
            <a:r>
              <a:rPr lang="nb-NO" dirty="0" err="1"/>
              <a:t>popular</a:t>
            </a:r>
            <a:r>
              <a:rPr lang="nb-NO" dirty="0"/>
              <a:t> </a:t>
            </a:r>
            <a:r>
              <a:rPr lang="nb-NO" dirty="0" err="1"/>
              <a:t>charachters</a:t>
            </a:r>
            <a:r>
              <a:rPr lang="nb-NO" dirty="0"/>
              <a:t> and </a:t>
            </a:r>
            <a:r>
              <a:rPr lang="nb-NO" dirty="0" err="1"/>
              <a:t>even</a:t>
            </a:r>
            <a:r>
              <a:rPr lang="nb-NO" dirty="0"/>
              <a:t> </a:t>
            </a:r>
            <a:r>
              <a:rPr lang="nb-NO" dirty="0" err="1"/>
              <a:t>though</a:t>
            </a:r>
            <a:r>
              <a:rPr lang="nb-NO" dirty="0"/>
              <a:t> </a:t>
            </a:r>
            <a:r>
              <a:rPr lang="nb-NO" dirty="0" err="1"/>
              <a:t>criminals</a:t>
            </a:r>
            <a:r>
              <a:rPr lang="nb-NO" dirty="0"/>
              <a:t> or </a:t>
            </a:r>
            <a:r>
              <a:rPr lang="nb-NO" dirty="0" err="1"/>
              <a:t>narcodealers</a:t>
            </a:r>
            <a:r>
              <a:rPr lang="nb-NO" dirty="0"/>
              <a:t>. It </a:t>
            </a:r>
            <a:r>
              <a:rPr lang="nb-NO" dirty="0" err="1"/>
              <a:t>was</a:t>
            </a:r>
            <a:r>
              <a:rPr lang="nb-NO" dirty="0"/>
              <a:t> an </a:t>
            </a:r>
            <a:r>
              <a:rPr lang="nb-NO" dirty="0" err="1"/>
              <a:t>important</a:t>
            </a:r>
            <a:r>
              <a:rPr lang="nb-NO" dirty="0"/>
              <a:t> </a:t>
            </a:r>
            <a:r>
              <a:rPr lang="nb-NO" dirty="0" err="1"/>
              <a:t>way</a:t>
            </a:r>
            <a:r>
              <a:rPr lang="nb-NO" dirty="0"/>
              <a:t> to tell </a:t>
            </a:r>
            <a:r>
              <a:rPr lang="nb-NO" dirty="0" err="1"/>
              <a:t>news</a:t>
            </a:r>
            <a:r>
              <a:rPr lang="nb-NO" dirty="0"/>
              <a:t> during </a:t>
            </a:r>
            <a:r>
              <a:rPr lang="nb-NO" dirty="0" err="1"/>
              <a:t>the</a:t>
            </a:r>
            <a:r>
              <a:rPr lang="nb-NO" dirty="0"/>
              <a:t> Mexican </a:t>
            </a:r>
            <a:r>
              <a:rPr lang="nb-NO" dirty="0" err="1"/>
              <a:t>Revolucion</a:t>
            </a:r>
            <a:r>
              <a:rPr lang="nb-NO" dirty="0"/>
              <a:t> </a:t>
            </a:r>
            <a:r>
              <a:rPr lang="nb-NO" dirty="0" err="1"/>
              <a:t>since</a:t>
            </a:r>
            <a:r>
              <a:rPr lang="nb-NO" dirty="0"/>
              <a:t> </a:t>
            </a:r>
            <a:r>
              <a:rPr lang="nb-NO" dirty="0" err="1"/>
              <a:t>nespapers</a:t>
            </a:r>
            <a:r>
              <a:rPr lang="nb-NO" dirty="0"/>
              <a:t> </a:t>
            </a:r>
            <a:r>
              <a:rPr lang="nb-NO" dirty="0" err="1"/>
              <a:t>was</a:t>
            </a:r>
            <a:r>
              <a:rPr lang="nb-NO" dirty="0"/>
              <a:t> not in </a:t>
            </a:r>
            <a:r>
              <a:rPr lang="nb-NO" dirty="0" err="1"/>
              <a:t>use</a:t>
            </a:r>
            <a:r>
              <a:rPr lang="nb-NO" dirty="0"/>
              <a:t>. In </a:t>
            </a:r>
            <a:r>
              <a:rPr lang="nb-NO" dirty="0" err="1"/>
              <a:t>the</a:t>
            </a:r>
            <a:r>
              <a:rPr lang="nb-NO" dirty="0"/>
              <a:t> North </a:t>
            </a:r>
            <a:r>
              <a:rPr lang="nb-NO" dirty="0" err="1"/>
              <a:t>the</a:t>
            </a:r>
            <a:r>
              <a:rPr lang="nb-NO" dirty="0"/>
              <a:t> </a:t>
            </a:r>
            <a:r>
              <a:rPr lang="nb-NO" dirty="0" err="1"/>
              <a:t>use</a:t>
            </a:r>
            <a:r>
              <a:rPr lang="nb-NO" dirty="0"/>
              <a:t> </a:t>
            </a:r>
            <a:r>
              <a:rPr lang="nb-NO" dirty="0" err="1"/>
              <a:t>of</a:t>
            </a:r>
            <a:r>
              <a:rPr lang="nb-NO" dirty="0"/>
              <a:t> </a:t>
            </a:r>
            <a:r>
              <a:rPr lang="nb-NO" dirty="0" err="1"/>
              <a:t>the</a:t>
            </a:r>
            <a:r>
              <a:rPr lang="nb-NO" dirty="0"/>
              <a:t> instrument «</a:t>
            </a:r>
            <a:r>
              <a:rPr lang="nb-NO" dirty="0" err="1"/>
              <a:t>accordeon</a:t>
            </a:r>
            <a:r>
              <a:rPr lang="nb-NO" dirty="0"/>
              <a:t>» is </a:t>
            </a:r>
            <a:r>
              <a:rPr lang="nb-NO" dirty="0" err="1"/>
              <a:t>also</a:t>
            </a:r>
            <a:r>
              <a:rPr lang="nb-NO" dirty="0"/>
              <a:t> </a:t>
            </a:r>
            <a:r>
              <a:rPr lang="nb-NO" dirty="0" err="1"/>
              <a:t>very</a:t>
            </a:r>
            <a:r>
              <a:rPr lang="nb-NO" dirty="0"/>
              <a:t> </a:t>
            </a:r>
            <a:r>
              <a:rPr lang="nb-NO" dirty="0" err="1"/>
              <a:t>charachteristic</a:t>
            </a:r>
            <a:r>
              <a:rPr lang="nb-NO" dirty="0"/>
              <a:t> </a:t>
            </a:r>
            <a:r>
              <a:rPr lang="nb-NO" dirty="0" err="1"/>
              <a:t>of</a:t>
            </a:r>
            <a:r>
              <a:rPr lang="nb-NO" dirty="0"/>
              <a:t> </a:t>
            </a:r>
            <a:r>
              <a:rPr lang="nb-NO" dirty="0" err="1"/>
              <a:t>the</a:t>
            </a:r>
            <a:r>
              <a:rPr lang="nb-NO" dirty="0"/>
              <a:t> </a:t>
            </a:r>
            <a:r>
              <a:rPr lang="nb-NO" dirty="0" err="1"/>
              <a:t>corridos</a:t>
            </a:r>
            <a:r>
              <a:rPr lang="nb-NO" dirty="0"/>
              <a:t>.</a:t>
            </a:r>
          </a:p>
          <a:p>
            <a:r>
              <a:rPr lang="nb-NO" dirty="0"/>
              <a:t>The </a:t>
            </a:r>
            <a:r>
              <a:rPr lang="nb-NO" dirty="0" err="1"/>
              <a:t>balads</a:t>
            </a:r>
            <a:r>
              <a:rPr lang="nb-NO" dirty="0"/>
              <a:t> and </a:t>
            </a:r>
            <a:r>
              <a:rPr lang="nb-NO" dirty="0" err="1"/>
              <a:t>rancheras</a:t>
            </a:r>
            <a:r>
              <a:rPr lang="nb-NO" dirty="0"/>
              <a:t>,  </a:t>
            </a:r>
            <a:r>
              <a:rPr lang="nb-NO" dirty="0" err="1"/>
              <a:t>are</a:t>
            </a:r>
            <a:r>
              <a:rPr lang="nb-NO" dirty="0"/>
              <a:t> </a:t>
            </a:r>
            <a:r>
              <a:rPr lang="nb-NO" dirty="0" err="1"/>
              <a:t>romatic</a:t>
            </a:r>
            <a:r>
              <a:rPr lang="nb-NO" dirty="0"/>
              <a:t> </a:t>
            </a:r>
            <a:r>
              <a:rPr lang="nb-NO" dirty="0" err="1"/>
              <a:t>songs</a:t>
            </a:r>
            <a:r>
              <a:rPr lang="nb-NO" dirty="0"/>
              <a:t>  from </a:t>
            </a:r>
            <a:r>
              <a:rPr lang="nb-NO" dirty="0" err="1"/>
              <a:t>the</a:t>
            </a:r>
            <a:r>
              <a:rPr lang="nb-NO" dirty="0"/>
              <a:t> XIX </a:t>
            </a:r>
            <a:r>
              <a:rPr lang="nb-NO" dirty="0" err="1"/>
              <a:t>century</a:t>
            </a:r>
            <a:r>
              <a:rPr lang="nb-NO" dirty="0"/>
              <a:t> . This genre </a:t>
            </a:r>
            <a:r>
              <a:rPr lang="nb-NO" dirty="0" err="1"/>
              <a:t>combines</a:t>
            </a:r>
            <a:r>
              <a:rPr lang="nb-NO" dirty="0"/>
              <a:t> elements from </a:t>
            </a:r>
            <a:r>
              <a:rPr lang="nb-NO" dirty="0" err="1"/>
              <a:t>the</a:t>
            </a:r>
            <a:r>
              <a:rPr lang="nb-NO" dirty="0"/>
              <a:t> </a:t>
            </a:r>
            <a:r>
              <a:rPr lang="nb-NO" dirty="0" err="1"/>
              <a:t>zarzuela</a:t>
            </a:r>
            <a:r>
              <a:rPr lang="nb-NO" dirty="0"/>
              <a:t>, </a:t>
            </a:r>
            <a:r>
              <a:rPr lang="nb-NO" dirty="0" err="1"/>
              <a:t>italian</a:t>
            </a:r>
            <a:r>
              <a:rPr lang="nb-NO" dirty="0"/>
              <a:t> </a:t>
            </a:r>
            <a:r>
              <a:rPr lang="nb-NO" dirty="0" err="1"/>
              <a:t>ballads</a:t>
            </a:r>
            <a:r>
              <a:rPr lang="nb-NO" dirty="0"/>
              <a:t>, habanera and cuban bolero. The </a:t>
            </a:r>
            <a:r>
              <a:rPr lang="nb-NO" dirty="0" err="1"/>
              <a:t>influence</a:t>
            </a:r>
            <a:r>
              <a:rPr lang="nb-NO" dirty="0"/>
              <a:t> </a:t>
            </a:r>
            <a:r>
              <a:rPr lang="nb-NO" dirty="0" err="1"/>
              <a:t>of</a:t>
            </a:r>
            <a:r>
              <a:rPr lang="nb-NO" dirty="0"/>
              <a:t> </a:t>
            </a:r>
            <a:r>
              <a:rPr lang="nb-NO" dirty="0" err="1"/>
              <a:t>these</a:t>
            </a:r>
            <a:r>
              <a:rPr lang="nb-NO" dirty="0"/>
              <a:t> last </a:t>
            </a:r>
            <a:r>
              <a:rPr lang="nb-NO" dirty="0" err="1"/>
              <a:t>ones</a:t>
            </a:r>
            <a:r>
              <a:rPr lang="nb-NO" dirty="0"/>
              <a:t> </a:t>
            </a:r>
            <a:r>
              <a:rPr lang="nb-NO" dirty="0" err="1"/>
              <a:t>created</a:t>
            </a:r>
            <a:r>
              <a:rPr lang="nb-NO" dirty="0"/>
              <a:t> </a:t>
            </a:r>
            <a:r>
              <a:rPr lang="nb-NO" dirty="0" err="1"/>
              <a:t>the</a:t>
            </a:r>
            <a:r>
              <a:rPr lang="nb-NO" dirty="0"/>
              <a:t> </a:t>
            </a:r>
            <a:r>
              <a:rPr lang="nb-NO" dirty="0" err="1"/>
              <a:t>romantic</a:t>
            </a:r>
            <a:r>
              <a:rPr lang="nb-NO" dirty="0"/>
              <a:t> «</a:t>
            </a:r>
            <a:r>
              <a:rPr lang="nb-NO" dirty="0" err="1"/>
              <a:t>music</a:t>
            </a:r>
            <a:r>
              <a:rPr lang="nb-NO" dirty="0"/>
              <a:t> trio» . From </a:t>
            </a:r>
            <a:r>
              <a:rPr lang="nb-NO" dirty="0" err="1"/>
              <a:t>this</a:t>
            </a:r>
            <a:r>
              <a:rPr lang="nb-NO" dirty="0"/>
              <a:t> genre </a:t>
            </a:r>
            <a:r>
              <a:rPr lang="nb-NO" dirty="0" err="1"/>
              <a:t>was</a:t>
            </a:r>
            <a:r>
              <a:rPr lang="nb-NO" dirty="0"/>
              <a:t> </a:t>
            </a:r>
            <a:r>
              <a:rPr lang="nb-NO" dirty="0" err="1"/>
              <a:t>created</a:t>
            </a:r>
            <a:r>
              <a:rPr lang="nb-NO" dirty="0"/>
              <a:t> as </a:t>
            </a:r>
            <a:r>
              <a:rPr lang="nb-NO" dirty="0" err="1"/>
              <a:t>well</a:t>
            </a:r>
            <a:r>
              <a:rPr lang="nb-NO" dirty="0"/>
              <a:t> </a:t>
            </a:r>
            <a:r>
              <a:rPr lang="nb-NO" dirty="0" err="1"/>
              <a:t>the</a:t>
            </a:r>
            <a:r>
              <a:rPr lang="nb-NO" dirty="0"/>
              <a:t> »</a:t>
            </a:r>
            <a:r>
              <a:rPr lang="nb-NO" dirty="0" err="1"/>
              <a:t>ranchera</a:t>
            </a:r>
            <a:r>
              <a:rPr lang="nb-NO" dirty="0"/>
              <a:t>» style </a:t>
            </a:r>
            <a:r>
              <a:rPr lang="nb-NO" dirty="0" err="1"/>
              <a:t>which</a:t>
            </a:r>
            <a:r>
              <a:rPr lang="nb-NO" dirty="0"/>
              <a:t> </a:t>
            </a:r>
            <a:r>
              <a:rPr lang="nb-NO" dirty="0" err="1"/>
              <a:t>was</a:t>
            </a:r>
            <a:r>
              <a:rPr lang="nb-NO" dirty="0"/>
              <a:t> </a:t>
            </a:r>
            <a:r>
              <a:rPr lang="nb-NO" dirty="0" err="1"/>
              <a:t>played</a:t>
            </a:r>
            <a:r>
              <a:rPr lang="nb-NO" dirty="0"/>
              <a:t> in </a:t>
            </a:r>
            <a:r>
              <a:rPr lang="nb-NO" dirty="0" err="1"/>
              <a:t>the</a:t>
            </a:r>
            <a:r>
              <a:rPr lang="nb-NO" dirty="0"/>
              <a:t> country side </a:t>
            </a:r>
            <a:r>
              <a:rPr lang="nb-NO" dirty="0" err="1"/>
              <a:t>inspirated</a:t>
            </a:r>
            <a:r>
              <a:rPr lang="nb-NO" dirty="0"/>
              <a:t> in </a:t>
            </a:r>
            <a:r>
              <a:rPr lang="nb-NO" dirty="0" err="1"/>
              <a:t>the</a:t>
            </a:r>
            <a:r>
              <a:rPr lang="nb-NO" dirty="0"/>
              <a:t> </a:t>
            </a:r>
            <a:r>
              <a:rPr lang="nb-NO" dirty="0" err="1"/>
              <a:t>romatic</a:t>
            </a:r>
            <a:r>
              <a:rPr lang="nb-NO" dirty="0"/>
              <a:t> </a:t>
            </a:r>
            <a:r>
              <a:rPr lang="nb-NO" dirty="0" err="1"/>
              <a:t>picture</a:t>
            </a:r>
            <a:r>
              <a:rPr lang="nb-NO" dirty="0"/>
              <a:t> </a:t>
            </a:r>
            <a:r>
              <a:rPr lang="nb-NO" dirty="0" err="1"/>
              <a:t>of</a:t>
            </a:r>
            <a:r>
              <a:rPr lang="nb-NO" dirty="0"/>
              <a:t> horses, </a:t>
            </a:r>
            <a:r>
              <a:rPr lang="nb-NO" dirty="0" err="1"/>
              <a:t>catuses</a:t>
            </a:r>
            <a:r>
              <a:rPr lang="nb-NO" dirty="0"/>
              <a:t> and </a:t>
            </a:r>
            <a:r>
              <a:rPr lang="nb-NO" dirty="0" err="1"/>
              <a:t>magueys</a:t>
            </a:r>
            <a:r>
              <a:rPr lang="nb-NO" dirty="0"/>
              <a:t>.  It has </a:t>
            </a:r>
            <a:r>
              <a:rPr lang="nb-NO" dirty="0" err="1"/>
              <a:t>also</a:t>
            </a:r>
            <a:r>
              <a:rPr lang="nb-NO" dirty="0"/>
              <a:t> </a:t>
            </a:r>
            <a:r>
              <a:rPr lang="nb-NO" dirty="0" err="1"/>
              <a:t>elemts</a:t>
            </a:r>
            <a:r>
              <a:rPr lang="nb-NO" dirty="0"/>
              <a:t> </a:t>
            </a:r>
            <a:r>
              <a:rPr lang="nb-NO" dirty="0" err="1"/>
              <a:t>of</a:t>
            </a:r>
            <a:r>
              <a:rPr lang="nb-NO" dirty="0"/>
              <a:t> </a:t>
            </a:r>
            <a:r>
              <a:rPr lang="nb-NO" dirty="0" err="1"/>
              <a:t>the</a:t>
            </a:r>
            <a:r>
              <a:rPr lang="nb-NO" dirty="0"/>
              <a:t> </a:t>
            </a:r>
            <a:r>
              <a:rPr lang="nb-NO" dirty="0" err="1"/>
              <a:t>corrido</a:t>
            </a:r>
            <a:r>
              <a:rPr lang="nb-NO" dirty="0"/>
              <a:t>, </a:t>
            </a:r>
            <a:r>
              <a:rPr lang="nb-NO" dirty="0" err="1"/>
              <a:t>the</a:t>
            </a:r>
            <a:r>
              <a:rPr lang="nb-NO" dirty="0"/>
              <a:t> son and </a:t>
            </a:r>
            <a:r>
              <a:rPr lang="nb-NO" dirty="0" err="1"/>
              <a:t>the</a:t>
            </a:r>
            <a:r>
              <a:rPr lang="nb-NO" dirty="0"/>
              <a:t> </a:t>
            </a:r>
            <a:r>
              <a:rPr lang="nb-NO" dirty="0" err="1"/>
              <a:t>ballads</a:t>
            </a:r>
            <a:r>
              <a:rPr lang="nb-NO" dirty="0"/>
              <a:t>.</a:t>
            </a:r>
          </a:p>
        </p:txBody>
      </p:sp>
    </p:spTree>
    <p:extLst>
      <p:ext uri="{BB962C8B-B14F-4D97-AF65-F5344CB8AC3E}">
        <p14:creationId xmlns:p14="http://schemas.microsoft.com/office/powerpoint/2010/main" val="848774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C1BD4-E658-1F43-A695-B5429743D017}"/>
              </a:ext>
            </a:extLst>
          </p:cNvPr>
          <p:cNvSpPr>
            <a:spLocks noGrp="1"/>
          </p:cNvSpPr>
          <p:nvPr>
            <p:ph type="title"/>
          </p:nvPr>
        </p:nvSpPr>
        <p:spPr/>
        <p:txBody>
          <a:bodyPr/>
          <a:lstStyle/>
          <a:p>
            <a:endParaRPr lang="nb-NO"/>
          </a:p>
        </p:txBody>
      </p:sp>
      <p:sp>
        <p:nvSpPr>
          <p:cNvPr id="3" name="Content Placeholder 2">
            <a:extLst>
              <a:ext uri="{FF2B5EF4-FFF2-40B4-BE49-F238E27FC236}">
                <a16:creationId xmlns:a16="http://schemas.microsoft.com/office/drawing/2014/main" id="{60D60E15-8475-5E44-ADF1-D8070C746B7E}"/>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140345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3A799-88EE-5640-9E84-EACFEB3A2114}"/>
              </a:ext>
            </a:extLst>
          </p:cNvPr>
          <p:cNvSpPr>
            <a:spLocks noGrp="1"/>
          </p:cNvSpPr>
          <p:nvPr>
            <p:ph type="title"/>
          </p:nvPr>
        </p:nvSpPr>
        <p:spPr>
          <a:noFill/>
        </p:spPr>
        <p:txBody>
          <a:bodyPr>
            <a:normAutofit/>
          </a:bodyPr>
          <a:lstStyle/>
          <a:p>
            <a:r>
              <a:rPr lang="nb-NO" dirty="0"/>
              <a:t>Mexican </a:t>
            </a:r>
            <a:r>
              <a:rPr lang="nb-NO" dirty="0" err="1"/>
              <a:t>music</a:t>
            </a:r>
            <a:r>
              <a:rPr lang="nb-NO" dirty="0"/>
              <a:t> types</a:t>
            </a:r>
            <a:br>
              <a:rPr lang="nb-NO" dirty="0"/>
            </a:br>
            <a:endParaRPr lang="nb-NO" dirty="0"/>
          </a:p>
        </p:txBody>
      </p:sp>
      <p:sp>
        <p:nvSpPr>
          <p:cNvPr id="13" name="Content Placeholder 12">
            <a:extLst>
              <a:ext uri="{FF2B5EF4-FFF2-40B4-BE49-F238E27FC236}">
                <a16:creationId xmlns:a16="http://schemas.microsoft.com/office/drawing/2014/main" id="{752E2BA5-2D35-CE42-A6D2-A7C53FD4C6C3}"/>
              </a:ext>
            </a:extLst>
          </p:cNvPr>
          <p:cNvSpPr>
            <a:spLocks noGrp="1"/>
          </p:cNvSpPr>
          <p:nvPr>
            <p:ph idx="1"/>
          </p:nvPr>
        </p:nvSpPr>
        <p:spPr/>
        <p:txBody>
          <a:bodyPr>
            <a:normAutofit/>
          </a:bodyPr>
          <a:lstStyle/>
          <a:p>
            <a:r>
              <a:rPr lang="en-GB" sz="2400" dirty="0">
                <a:solidFill>
                  <a:schemeClr val="tx2">
                    <a:lumMod val="50000"/>
                  </a:schemeClr>
                </a:solidFill>
              </a:rPr>
              <a:t>Mexico has a very large range of music. The main classification is in seven different genres: </a:t>
            </a:r>
          </a:p>
          <a:p>
            <a:r>
              <a:rPr lang="en-GB" sz="2400" dirty="0">
                <a:solidFill>
                  <a:srgbClr val="C00000"/>
                </a:solidFill>
              </a:rPr>
              <a:t>the indigenous music, </a:t>
            </a:r>
          </a:p>
          <a:p>
            <a:r>
              <a:rPr lang="en-GB" sz="2400" dirty="0">
                <a:solidFill>
                  <a:srgbClr val="C00000"/>
                </a:solidFill>
              </a:rPr>
              <a:t>the Mexican son, </a:t>
            </a:r>
          </a:p>
          <a:p>
            <a:r>
              <a:rPr lang="en-GB" sz="2400" dirty="0">
                <a:solidFill>
                  <a:srgbClr val="C00000"/>
                </a:solidFill>
              </a:rPr>
              <a:t>the corrido, </a:t>
            </a:r>
          </a:p>
          <a:p>
            <a:r>
              <a:rPr lang="en-GB" sz="2400" dirty="0">
                <a:solidFill>
                  <a:srgbClr val="C00000"/>
                </a:solidFill>
              </a:rPr>
              <a:t>the northern music, </a:t>
            </a:r>
          </a:p>
          <a:p>
            <a:r>
              <a:rPr lang="en-GB" sz="2400" dirty="0">
                <a:solidFill>
                  <a:srgbClr val="C00000"/>
                </a:solidFill>
              </a:rPr>
              <a:t>the Mexican bolero,</a:t>
            </a:r>
          </a:p>
          <a:p>
            <a:r>
              <a:rPr lang="en-GB" sz="2400" dirty="0">
                <a:solidFill>
                  <a:srgbClr val="C00000"/>
                </a:solidFill>
              </a:rPr>
              <a:t> romantic ballads and </a:t>
            </a:r>
          </a:p>
          <a:p>
            <a:r>
              <a:rPr lang="en-GB" sz="2400" dirty="0">
                <a:solidFill>
                  <a:srgbClr val="C00000"/>
                </a:solidFill>
              </a:rPr>
              <a:t>urban contemporary music. </a:t>
            </a:r>
          </a:p>
          <a:p>
            <a:r>
              <a:rPr lang="en-GB" sz="2400" dirty="0">
                <a:solidFill>
                  <a:schemeClr val="tx2">
                    <a:lumMod val="50000"/>
                  </a:schemeClr>
                </a:solidFill>
              </a:rPr>
              <a:t>We can find some musical elements shared between these genres which shows us the complexity of the Mexican cultural mix.</a:t>
            </a:r>
            <a:endParaRPr lang="nb-NO" sz="2400" dirty="0">
              <a:solidFill>
                <a:schemeClr val="tx2">
                  <a:lumMod val="50000"/>
                </a:schemeClr>
              </a:solidFill>
            </a:endParaRPr>
          </a:p>
          <a:p>
            <a:endParaRPr lang="nb-NO" dirty="0"/>
          </a:p>
          <a:p>
            <a:endParaRPr lang="nb-NO" dirty="0"/>
          </a:p>
        </p:txBody>
      </p:sp>
    </p:spTree>
    <p:extLst>
      <p:ext uri="{BB962C8B-B14F-4D97-AF65-F5344CB8AC3E}">
        <p14:creationId xmlns:p14="http://schemas.microsoft.com/office/powerpoint/2010/main" val="35199081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BD09C92-25A9-CC45-B1C4-0A68F5C15381}"/>
              </a:ext>
            </a:extLst>
          </p:cNvPr>
          <p:cNvSpPr>
            <a:spLocks noGrp="1"/>
          </p:cNvSpPr>
          <p:nvPr>
            <p:ph type="title"/>
          </p:nvPr>
        </p:nvSpPr>
        <p:spPr/>
        <p:txBody>
          <a:bodyPr/>
          <a:lstStyle/>
          <a:p>
            <a:r>
              <a:rPr lang="nb-NO" dirty="0" err="1"/>
              <a:t>Indegenous</a:t>
            </a:r>
            <a:r>
              <a:rPr lang="nb-NO" dirty="0"/>
              <a:t> instruments</a:t>
            </a:r>
          </a:p>
        </p:txBody>
      </p:sp>
      <p:sp>
        <p:nvSpPr>
          <p:cNvPr id="11" name="Content Placeholder 10">
            <a:extLst>
              <a:ext uri="{FF2B5EF4-FFF2-40B4-BE49-F238E27FC236}">
                <a16:creationId xmlns:a16="http://schemas.microsoft.com/office/drawing/2014/main" id="{5FAD3B45-96E3-F540-9AE6-EF802D843621}"/>
              </a:ext>
            </a:extLst>
          </p:cNvPr>
          <p:cNvSpPr>
            <a:spLocks noGrp="1"/>
          </p:cNvSpPr>
          <p:nvPr>
            <p:ph idx="1"/>
          </p:nvPr>
        </p:nvSpPr>
        <p:spPr/>
        <p:txBody>
          <a:bodyPr/>
          <a:lstStyle/>
          <a:p>
            <a:r>
              <a:rPr lang="en-GB" sz="3200" dirty="0">
                <a:solidFill>
                  <a:srgbClr val="C00000"/>
                </a:solidFill>
              </a:rPr>
              <a:t>Several sound and material elements of the </a:t>
            </a:r>
            <a:r>
              <a:rPr lang="en-GB" sz="3200" dirty="0" err="1">
                <a:solidFill>
                  <a:srgbClr val="C00000"/>
                </a:solidFill>
              </a:rPr>
              <a:t>prehispanic</a:t>
            </a:r>
            <a:r>
              <a:rPr lang="en-GB" sz="3200" dirty="0">
                <a:solidFill>
                  <a:srgbClr val="C00000"/>
                </a:solidFill>
              </a:rPr>
              <a:t> music were fused with the music that came to America with the colonizers. Musical practices were not eliminated but reworked and adapted to the new conquered America.</a:t>
            </a:r>
            <a:endParaRPr lang="nb-NO" sz="3200" dirty="0">
              <a:solidFill>
                <a:srgbClr val="C00000"/>
              </a:solidFill>
            </a:endParaRPr>
          </a:p>
          <a:p>
            <a:endParaRPr lang="nb-NO" dirty="0"/>
          </a:p>
        </p:txBody>
      </p:sp>
      <p:sp>
        <p:nvSpPr>
          <p:cNvPr id="15" name="Text Placeholder 14">
            <a:extLst>
              <a:ext uri="{FF2B5EF4-FFF2-40B4-BE49-F238E27FC236}">
                <a16:creationId xmlns:a16="http://schemas.microsoft.com/office/drawing/2014/main" id="{1F3AEE5A-F540-7048-9CFD-4FC84A55D96D}"/>
              </a:ext>
            </a:extLst>
          </p:cNvPr>
          <p:cNvSpPr>
            <a:spLocks noGrp="1"/>
          </p:cNvSpPr>
          <p:nvPr>
            <p:ph type="body" sz="half" idx="2"/>
          </p:nvPr>
        </p:nvSpPr>
        <p:spPr/>
        <p:txBody>
          <a:bodyPr/>
          <a:lstStyle/>
          <a:p>
            <a:endParaRPr lang="nb-NO"/>
          </a:p>
        </p:txBody>
      </p:sp>
      <p:pic>
        <p:nvPicPr>
          <p:cNvPr id="14" name="Picture 13" descr="A picture containing table, food&#10;&#10;Description automatically generated">
            <a:extLst>
              <a:ext uri="{FF2B5EF4-FFF2-40B4-BE49-F238E27FC236}">
                <a16:creationId xmlns:a16="http://schemas.microsoft.com/office/drawing/2014/main" id="{FAF2216F-833D-0E43-9BFF-2826D4C0C562}"/>
              </a:ext>
            </a:extLst>
          </p:cNvPr>
          <p:cNvPicPr>
            <a:picLocks noChangeAspect="1"/>
          </p:cNvPicPr>
          <p:nvPr/>
        </p:nvPicPr>
        <p:blipFill>
          <a:blip r:embed="rId2"/>
          <a:stretch>
            <a:fillRect/>
          </a:stretch>
        </p:blipFill>
        <p:spPr>
          <a:xfrm>
            <a:off x="8549640" y="2423160"/>
            <a:ext cx="3466148" cy="3563303"/>
          </a:xfrm>
          <a:prstGeom prst="rect">
            <a:avLst/>
          </a:prstGeom>
        </p:spPr>
      </p:pic>
    </p:spTree>
    <p:extLst>
      <p:ext uri="{BB962C8B-B14F-4D97-AF65-F5344CB8AC3E}">
        <p14:creationId xmlns:p14="http://schemas.microsoft.com/office/powerpoint/2010/main" val="295922489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8" name="Group 21">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23" name="Oval 2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4" name="Oval 2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4" name="Title 13">
            <a:extLst>
              <a:ext uri="{FF2B5EF4-FFF2-40B4-BE49-F238E27FC236}">
                <a16:creationId xmlns:a16="http://schemas.microsoft.com/office/drawing/2014/main" id="{869D3E8D-3B90-104D-A495-A2970C37C204}"/>
              </a:ext>
            </a:extLst>
          </p:cNvPr>
          <p:cNvSpPr>
            <a:spLocks noGrp="1"/>
          </p:cNvSpPr>
          <p:nvPr>
            <p:ph type="title"/>
          </p:nvPr>
        </p:nvSpPr>
        <p:spPr>
          <a:xfrm>
            <a:off x="1490145" y="2376862"/>
            <a:ext cx="2640646" cy="2104273"/>
          </a:xfrm>
          <a:noFill/>
        </p:spPr>
        <p:txBody>
          <a:bodyPr>
            <a:normAutofit/>
          </a:bodyPr>
          <a:lstStyle/>
          <a:p>
            <a:pPr algn="ctr"/>
            <a:r>
              <a:rPr lang="nb-NO" sz="3000">
                <a:solidFill>
                  <a:srgbClr val="FFFFFF"/>
                </a:solidFill>
              </a:rPr>
              <a:t>Prehispanic</a:t>
            </a:r>
            <a:r>
              <a:rPr lang="nb-NO" sz="3000" dirty="0">
                <a:solidFill>
                  <a:srgbClr val="FFFFFF"/>
                </a:solidFill>
              </a:rPr>
              <a:t> </a:t>
            </a:r>
            <a:r>
              <a:rPr lang="nb-NO" sz="3000">
                <a:solidFill>
                  <a:srgbClr val="FFFFFF"/>
                </a:solidFill>
              </a:rPr>
              <a:t>music</a:t>
            </a:r>
            <a:endParaRPr lang="nb-NO" sz="3000" dirty="0">
              <a:solidFill>
                <a:srgbClr val="FFFFFF"/>
              </a:solidFill>
            </a:endParaRPr>
          </a:p>
        </p:txBody>
      </p:sp>
      <p:sp>
        <p:nvSpPr>
          <p:cNvPr id="19" name="Rectangle 25">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Content Placeholder 14">
            <a:extLst>
              <a:ext uri="{FF2B5EF4-FFF2-40B4-BE49-F238E27FC236}">
                <a16:creationId xmlns:a16="http://schemas.microsoft.com/office/drawing/2014/main" id="{388E7F30-4432-744A-904A-FD2B8F4165FA}"/>
              </a:ext>
            </a:extLst>
          </p:cNvPr>
          <p:cNvSpPr>
            <a:spLocks noGrp="1"/>
          </p:cNvSpPr>
          <p:nvPr>
            <p:ph idx="1"/>
          </p:nvPr>
        </p:nvSpPr>
        <p:spPr>
          <a:xfrm>
            <a:off x="6081089" y="725394"/>
            <a:ext cx="5142658" cy="5407212"/>
          </a:xfrm>
        </p:spPr>
        <p:txBody>
          <a:bodyPr anchor="ctr">
            <a:normAutofit/>
          </a:bodyPr>
          <a:lstStyle/>
          <a:p>
            <a:r>
              <a:rPr lang="en-GB" dirty="0"/>
              <a:t>It is not possible to know exactly how the musical expressions sounded before the conquest because none of the indigenous groups developed a type of written music. We can have an idea of the lyrics, musical performance and construction of musical instruments because of some archaeological materials and artistic representations, in addition to oral testimonies of the first chronicle tellers.</a:t>
            </a:r>
            <a:endParaRPr lang="nb-NO" dirty="0"/>
          </a:p>
          <a:p>
            <a:endParaRPr lang="nb-NO" dirty="0"/>
          </a:p>
        </p:txBody>
      </p:sp>
    </p:spTree>
    <p:extLst>
      <p:ext uri="{BB962C8B-B14F-4D97-AF65-F5344CB8AC3E}">
        <p14:creationId xmlns:p14="http://schemas.microsoft.com/office/powerpoint/2010/main" val="371812912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FC1C9-6DB5-8940-938B-977C815EC0BB}"/>
              </a:ext>
            </a:extLst>
          </p:cNvPr>
          <p:cNvSpPr>
            <a:spLocks noGrp="1"/>
          </p:cNvSpPr>
          <p:nvPr>
            <p:ph type="title"/>
          </p:nvPr>
        </p:nvSpPr>
        <p:spPr/>
        <p:txBody>
          <a:bodyPr/>
          <a:lstStyle/>
          <a:p>
            <a:r>
              <a:rPr lang="nb-NO" dirty="0" err="1">
                <a:solidFill>
                  <a:srgbClr val="C00000"/>
                </a:solidFill>
              </a:rPr>
              <a:t>Huichol</a:t>
            </a:r>
            <a:r>
              <a:rPr lang="nb-NO" dirty="0">
                <a:solidFill>
                  <a:srgbClr val="C00000"/>
                </a:solidFill>
              </a:rPr>
              <a:t> </a:t>
            </a:r>
            <a:r>
              <a:rPr lang="nb-NO" dirty="0" err="1">
                <a:solidFill>
                  <a:srgbClr val="C00000"/>
                </a:solidFill>
              </a:rPr>
              <a:t>music</a:t>
            </a:r>
            <a:endParaRPr lang="nb-NO" dirty="0">
              <a:solidFill>
                <a:srgbClr val="C00000"/>
              </a:solidFill>
            </a:endParaRPr>
          </a:p>
        </p:txBody>
      </p:sp>
      <p:sp>
        <p:nvSpPr>
          <p:cNvPr id="3" name="Content Placeholder 2">
            <a:extLst>
              <a:ext uri="{FF2B5EF4-FFF2-40B4-BE49-F238E27FC236}">
                <a16:creationId xmlns:a16="http://schemas.microsoft.com/office/drawing/2014/main" id="{C536AD08-1B0C-4242-80D7-B7F7917EBCF0}"/>
              </a:ext>
            </a:extLst>
          </p:cNvPr>
          <p:cNvSpPr>
            <a:spLocks noGrp="1"/>
          </p:cNvSpPr>
          <p:nvPr>
            <p:ph idx="1"/>
          </p:nvPr>
        </p:nvSpPr>
        <p:spPr/>
        <p:txBody>
          <a:bodyPr/>
          <a:lstStyle/>
          <a:p>
            <a:r>
              <a:rPr lang="en-GB" sz="2400" dirty="0"/>
              <a:t>One of the strongest survivors of the </a:t>
            </a:r>
            <a:r>
              <a:rPr lang="en-GB" sz="2400" dirty="0" err="1"/>
              <a:t>prehispanic</a:t>
            </a:r>
            <a:r>
              <a:rPr lang="en-GB" sz="2400" dirty="0"/>
              <a:t> music is the </a:t>
            </a:r>
            <a:r>
              <a:rPr lang="en-GB" sz="2400" dirty="0" err="1"/>
              <a:t>wirrárika</a:t>
            </a:r>
            <a:r>
              <a:rPr lang="en-GB" sz="2400" dirty="0"/>
              <a:t> culture originally from the Huichol culture. The </a:t>
            </a:r>
            <a:r>
              <a:rPr lang="en-GB" sz="2400" dirty="0" err="1"/>
              <a:t>huicholes</a:t>
            </a:r>
            <a:r>
              <a:rPr lang="en-GB" sz="2400" dirty="0"/>
              <a:t> were established in the western part of Mexico and every year they cross the desert as a ritual all the to </a:t>
            </a:r>
            <a:r>
              <a:rPr lang="en-GB" sz="2400" dirty="0" err="1"/>
              <a:t>Wirikuta</a:t>
            </a:r>
            <a:r>
              <a:rPr lang="en-GB" sz="2400" dirty="0"/>
              <a:t> their sacred land. The </a:t>
            </a:r>
            <a:r>
              <a:rPr lang="en-GB" sz="2400" dirty="0" err="1"/>
              <a:t>huichol</a:t>
            </a:r>
            <a:r>
              <a:rPr lang="en-GB" sz="2400" dirty="0"/>
              <a:t> music is dedicated to the corn, the </a:t>
            </a:r>
            <a:r>
              <a:rPr lang="en-GB" sz="2400" dirty="0" err="1"/>
              <a:t>deers</a:t>
            </a:r>
            <a:r>
              <a:rPr lang="en-GB" sz="2400" dirty="0"/>
              <a:t> and the peyote( </a:t>
            </a:r>
            <a:r>
              <a:rPr lang="en-GB" sz="2400" dirty="0" err="1"/>
              <a:t>hallucimogenic</a:t>
            </a:r>
            <a:r>
              <a:rPr lang="en-GB" sz="2400" dirty="0"/>
              <a:t> plant) the three central elements of their religious system.</a:t>
            </a:r>
            <a:endParaRPr lang="nb-NO" sz="2400" dirty="0"/>
          </a:p>
          <a:p>
            <a:r>
              <a:rPr lang="en-GB" dirty="0"/>
              <a:t> </a:t>
            </a:r>
            <a:endParaRPr lang="nb-NO" dirty="0"/>
          </a:p>
          <a:p>
            <a:r>
              <a:rPr lang="en-GB" dirty="0">
                <a:hlinkClick r:id="rId2"/>
              </a:rPr>
              <a:t>https://www.youtube.com/watch?v=7QUPebrhuhk</a:t>
            </a:r>
            <a:endParaRPr lang="nb-NO" dirty="0"/>
          </a:p>
          <a:p>
            <a:endParaRPr lang="nb-NO" dirty="0"/>
          </a:p>
        </p:txBody>
      </p:sp>
    </p:spTree>
    <p:extLst>
      <p:ext uri="{BB962C8B-B14F-4D97-AF65-F5344CB8AC3E}">
        <p14:creationId xmlns:p14="http://schemas.microsoft.com/office/powerpoint/2010/main" val="3231089145"/>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20C4D4-1475-104A-9C6F-5A489967684D}"/>
              </a:ext>
            </a:extLst>
          </p:cNvPr>
          <p:cNvSpPr>
            <a:spLocks noGrp="1"/>
          </p:cNvSpPr>
          <p:nvPr>
            <p:ph type="title"/>
          </p:nvPr>
        </p:nvSpPr>
        <p:spPr/>
        <p:txBody>
          <a:bodyPr/>
          <a:lstStyle/>
          <a:p>
            <a:r>
              <a:rPr lang="nb-NO" dirty="0">
                <a:solidFill>
                  <a:srgbClr val="C00000"/>
                </a:solidFill>
              </a:rPr>
              <a:t>The mexican «Son»</a:t>
            </a:r>
          </a:p>
        </p:txBody>
      </p:sp>
      <p:sp>
        <p:nvSpPr>
          <p:cNvPr id="5" name="Content Placeholder 4">
            <a:extLst>
              <a:ext uri="{FF2B5EF4-FFF2-40B4-BE49-F238E27FC236}">
                <a16:creationId xmlns:a16="http://schemas.microsoft.com/office/drawing/2014/main" id="{03F6A668-4640-E547-9407-6163D33F1724}"/>
              </a:ext>
            </a:extLst>
          </p:cNvPr>
          <p:cNvSpPr>
            <a:spLocks noGrp="1"/>
          </p:cNvSpPr>
          <p:nvPr>
            <p:ph idx="1"/>
          </p:nvPr>
        </p:nvSpPr>
        <p:spPr/>
        <p:txBody>
          <a:bodyPr/>
          <a:lstStyle/>
          <a:p>
            <a:r>
              <a:rPr lang="en-US" sz="2800" dirty="0"/>
              <a:t>«Son» is a group of music and dance expressions which synthesizes the Hispanic, indigenous and African inheritance. In some areas of the </a:t>
            </a:r>
            <a:r>
              <a:rPr lang="en-US" sz="2800" dirty="0" err="1"/>
              <a:t>huasteca</a:t>
            </a:r>
            <a:r>
              <a:rPr lang="en-US" sz="2800" dirty="0"/>
              <a:t> area in Mexico the term “huapango is used to  define “son” because it is a celebration.</a:t>
            </a:r>
          </a:p>
          <a:p>
            <a:r>
              <a:rPr lang="en-US" sz="2800" dirty="0"/>
              <a:t>To play these different </a:t>
            </a:r>
            <a:r>
              <a:rPr lang="en-US" sz="2800" dirty="0" err="1"/>
              <a:t>subgenders</a:t>
            </a:r>
            <a:r>
              <a:rPr lang="en-US" sz="2800" dirty="0"/>
              <a:t> they use string instruments derivatives of Spanish instruments like: guitar, lute, bandurria, the harp and the violin.</a:t>
            </a:r>
            <a:endParaRPr lang="nb-NO" sz="2800" dirty="0"/>
          </a:p>
          <a:p>
            <a:endParaRPr lang="nb-NO" dirty="0"/>
          </a:p>
        </p:txBody>
      </p:sp>
    </p:spTree>
    <p:extLst>
      <p:ext uri="{BB962C8B-B14F-4D97-AF65-F5344CB8AC3E}">
        <p14:creationId xmlns:p14="http://schemas.microsoft.com/office/powerpoint/2010/main" val="2747140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 name="Group 13">
            <a:extLst>
              <a:ext uri="{FF2B5EF4-FFF2-40B4-BE49-F238E27FC236}">
                <a16:creationId xmlns:a16="http://schemas.microsoft.com/office/drawing/2014/main" id="{16DBFAD4-B5FC-442B-A283-381B01B195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5" name="Oval 14">
              <a:extLst>
                <a:ext uri="{FF2B5EF4-FFF2-40B4-BE49-F238E27FC236}">
                  <a16:creationId xmlns:a16="http://schemas.microsoft.com/office/drawing/2014/main" id="{9B649DC7-8769-4383-A6F2-8F366BA7A1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6" name="Oval 15">
              <a:extLst>
                <a:ext uri="{FF2B5EF4-FFF2-40B4-BE49-F238E27FC236}">
                  <a16:creationId xmlns:a16="http://schemas.microsoft.com/office/drawing/2014/main" id="{0C67FD53-2686-4E0E-BA49-976F78F9AA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sp>
      </p:grpSp>
      <p:sp>
        <p:nvSpPr>
          <p:cNvPr id="5" name="Title 4">
            <a:extLst>
              <a:ext uri="{FF2B5EF4-FFF2-40B4-BE49-F238E27FC236}">
                <a16:creationId xmlns:a16="http://schemas.microsoft.com/office/drawing/2014/main" id="{D2F24656-071A-C145-B5D3-DDDF4009254A}"/>
              </a:ext>
            </a:extLst>
          </p:cNvPr>
          <p:cNvSpPr>
            <a:spLocks noGrp="1"/>
          </p:cNvSpPr>
          <p:nvPr>
            <p:ph type="title"/>
          </p:nvPr>
        </p:nvSpPr>
        <p:spPr>
          <a:xfrm>
            <a:off x="7865806" y="484632"/>
            <a:ext cx="3677264" cy="1609344"/>
          </a:xfrm>
        </p:spPr>
        <p:txBody>
          <a:bodyPr vert="horz" lIns="91440" tIns="45720" rIns="91440" bIns="45720" rtlCol="0" anchor="ctr">
            <a:normAutofit/>
          </a:bodyPr>
          <a:lstStyle/>
          <a:p>
            <a:r>
              <a:rPr lang="en-US" sz="3100"/>
              <a:t>Map of the «sones» by region</a:t>
            </a:r>
            <a:br>
              <a:rPr lang="en-US" sz="3100"/>
            </a:br>
            <a:endParaRPr lang="en-US" sz="3100"/>
          </a:p>
        </p:txBody>
      </p:sp>
      <p:pic>
        <p:nvPicPr>
          <p:cNvPr id="9" name="Picture 8" descr="A picture containing text, map&#10;&#10;Description automatically generated">
            <a:extLst>
              <a:ext uri="{FF2B5EF4-FFF2-40B4-BE49-F238E27FC236}">
                <a16:creationId xmlns:a16="http://schemas.microsoft.com/office/drawing/2014/main" id="{C3B265AD-02CD-2548-9AAB-817FA7BF1200}"/>
              </a:ext>
            </a:extLst>
          </p:cNvPr>
          <p:cNvPicPr>
            <a:picLocks noChangeAspect="1"/>
          </p:cNvPicPr>
          <p:nvPr/>
        </p:nvPicPr>
        <p:blipFill rotWithShape="1">
          <a:blip r:embed="rId4"/>
          <a:srcRect l="9365" r="18837" b="1"/>
          <a:stretch/>
        </p:blipFill>
        <p:spPr>
          <a:xfrm>
            <a:off x="1" y="10"/>
            <a:ext cx="7546216" cy="6857990"/>
          </a:xfrm>
          <a:prstGeom prst="rect">
            <a:avLst/>
          </a:prstGeom>
        </p:spPr>
      </p:pic>
      <p:sp>
        <p:nvSpPr>
          <p:cNvPr id="7" name="Text Placeholder 6">
            <a:extLst>
              <a:ext uri="{FF2B5EF4-FFF2-40B4-BE49-F238E27FC236}">
                <a16:creationId xmlns:a16="http://schemas.microsoft.com/office/drawing/2014/main" id="{4F87FC61-2445-4949-B5C3-5E76E96D2AAF}"/>
              </a:ext>
            </a:extLst>
          </p:cNvPr>
          <p:cNvSpPr>
            <a:spLocks noGrp="1"/>
          </p:cNvSpPr>
          <p:nvPr>
            <p:ph type="body" sz="half" idx="2"/>
          </p:nvPr>
        </p:nvSpPr>
        <p:spPr>
          <a:xfrm>
            <a:off x="7865805" y="2121408"/>
            <a:ext cx="3677263" cy="4092579"/>
          </a:xfrm>
        </p:spPr>
        <p:txBody>
          <a:bodyPr vert="horz" lIns="91440" tIns="45720" rIns="91440" bIns="45720" rtlCol="0">
            <a:normAutofit/>
          </a:bodyPr>
          <a:lstStyle/>
          <a:p>
            <a:r>
              <a:rPr lang="en-US" sz="2000" dirty="0"/>
              <a:t>There are at least ten different types of “son” depending on the region they come from. The names are: </a:t>
            </a:r>
          </a:p>
          <a:p>
            <a:r>
              <a:rPr lang="en-US" sz="2000" dirty="0"/>
              <a:t>son </a:t>
            </a:r>
            <a:r>
              <a:rPr lang="en-US" sz="2000" dirty="0" err="1"/>
              <a:t>huasteco</a:t>
            </a:r>
            <a:r>
              <a:rPr lang="en-US" sz="2000" dirty="0"/>
              <a:t>, </a:t>
            </a:r>
          </a:p>
          <a:p>
            <a:r>
              <a:rPr lang="en-US" sz="2000" dirty="0"/>
              <a:t>son </a:t>
            </a:r>
            <a:r>
              <a:rPr lang="en-US" sz="2000" dirty="0" err="1"/>
              <a:t>jarocho</a:t>
            </a:r>
            <a:r>
              <a:rPr lang="en-US" sz="2000" dirty="0"/>
              <a:t>, </a:t>
            </a:r>
          </a:p>
          <a:p>
            <a:r>
              <a:rPr lang="en-US" sz="2000" dirty="0"/>
              <a:t>son </a:t>
            </a:r>
            <a:r>
              <a:rPr lang="en-US" sz="2000" dirty="0" err="1"/>
              <a:t>jaliciense</a:t>
            </a:r>
            <a:r>
              <a:rPr lang="en-US" sz="2000" dirty="0"/>
              <a:t>,</a:t>
            </a:r>
          </a:p>
          <a:p>
            <a:r>
              <a:rPr lang="en-US" sz="2000" dirty="0"/>
              <a:t> son </a:t>
            </a:r>
            <a:r>
              <a:rPr lang="en-US" sz="2000" dirty="0" err="1"/>
              <a:t>sinaloense</a:t>
            </a:r>
            <a:r>
              <a:rPr lang="en-US" sz="2000" dirty="0"/>
              <a:t>, </a:t>
            </a:r>
          </a:p>
          <a:p>
            <a:r>
              <a:rPr lang="en-US" sz="2000" dirty="0"/>
              <a:t>son </a:t>
            </a:r>
            <a:r>
              <a:rPr lang="en-US" sz="2000" dirty="0" err="1"/>
              <a:t>arribeño</a:t>
            </a:r>
            <a:r>
              <a:rPr lang="en-US" sz="2000" dirty="0"/>
              <a:t> and</a:t>
            </a:r>
          </a:p>
          <a:p>
            <a:r>
              <a:rPr lang="en-US" sz="2000" dirty="0"/>
              <a:t> son </a:t>
            </a:r>
            <a:r>
              <a:rPr lang="en-US" sz="2000" dirty="0" err="1"/>
              <a:t>abajeño</a:t>
            </a:r>
            <a:r>
              <a:rPr lang="en-US" sz="2000" dirty="0"/>
              <a:t>.</a:t>
            </a:r>
            <a:endParaRPr lang="nb-NO" sz="2000" dirty="0"/>
          </a:p>
          <a:p>
            <a:pPr indent="-182880">
              <a:lnSpc>
                <a:spcPct val="90000"/>
              </a:lnSpc>
              <a:buFont typeface="Wingdings" pitchFamily="2" charset="2"/>
              <a:buChar char="§"/>
            </a:pPr>
            <a:endParaRPr lang="en-US" sz="1600" dirty="0">
              <a:solidFill>
                <a:schemeClr val="tx1"/>
              </a:solidFill>
            </a:endParaRPr>
          </a:p>
        </p:txBody>
      </p:sp>
    </p:spTree>
    <p:extLst>
      <p:ext uri="{BB962C8B-B14F-4D97-AF65-F5344CB8AC3E}">
        <p14:creationId xmlns:p14="http://schemas.microsoft.com/office/powerpoint/2010/main" val="20819901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A76BFA7-F493-E642-8B90-CBD8DDF51605}"/>
              </a:ext>
            </a:extLst>
          </p:cNvPr>
          <p:cNvSpPr>
            <a:spLocks noGrp="1"/>
          </p:cNvSpPr>
          <p:nvPr>
            <p:ph type="title"/>
          </p:nvPr>
        </p:nvSpPr>
        <p:spPr/>
        <p:txBody>
          <a:bodyPr/>
          <a:lstStyle/>
          <a:p>
            <a:r>
              <a:rPr lang="nb-NO" dirty="0" err="1">
                <a:solidFill>
                  <a:srgbClr val="C00000"/>
                </a:solidFill>
              </a:rPr>
              <a:t>Huapango</a:t>
            </a:r>
            <a:endParaRPr lang="nb-NO" dirty="0">
              <a:solidFill>
                <a:srgbClr val="C00000"/>
              </a:solidFill>
            </a:endParaRPr>
          </a:p>
        </p:txBody>
      </p:sp>
      <p:sp>
        <p:nvSpPr>
          <p:cNvPr id="6" name="Content Placeholder 5">
            <a:extLst>
              <a:ext uri="{FF2B5EF4-FFF2-40B4-BE49-F238E27FC236}">
                <a16:creationId xmlns:a16="http://schemas.microsoft.com/office/drawing/2014/main" id="{B1D2EF8D-314F-8448-A6EE-51C5B83DDA9C}"/>
              </a:ext>
            </a:extLst>
          </p:cNvPr>
          <p:cNvSpPr>
            <a:spLocks noGrp="1"/>
          </p:cNvSpPr>
          <p:nvPr>
            <p:ph idx="1"/>
          </p:nvPr>
        </p:nvSpPr>
        <p:spPr/>
        <p:txBody>
          <a:bodyPr/>
          <a:lstStyle/>
          <a:p>
            <a:r>
              <a:rPr lang="en-US" dirty="0"/>
              <a:t> Huapango is a “son” from the </a:t>
            </a:r>
            <a:r>
              <a:rPr lang="en-US" dirty="0" err="1"/>
              <a:t>huasteca</a:t>
            </a:r>
            <a:r>
              <a:rPr lang="en-US" dirty="0"/>
              <a:t> region which origins are from the colony times in Mexico in the XIX century. It is characterized by the mix of indigenous sounds, African and Spanish. The use of the “falsetto” in the singing form and the </a:t>
            </a:r>
            <a:r>
              <a:rPr lang="en-US" dirty="0" err="1"/>
              <a:t>clasic</a:t>
            </a:r>
            <a:r>
              <a:rPr lang="en-US" dirty="0"/>
              <a:t> technic.</a:t>
            </a:r>
            <a:endParaRPr lang="nb-NO" dirty="0"/>
          </a:p>
          <a:p>
            <a:pPr marL="0" indent="0">
              <a:buNone/>
            </a:pPr>
            <a:r>
              <a:rPr lang="nb-NO" dirty="0">
                <a:hlinkClick r:id="rId2"/>
              </a:rPr>
              <a:t>Https://www.youtube.com/watch?v=akiJxGT1BjI</a:t>
            </a:r>
            <a:endParaRPr lang="nb-NO" dirty="0"/>
          </a:p>
          <a:p>
            <a:pPr marL="0" indent="0">
              <a:buNone/>
            </a:pPr>
            <a:endParaRPr lang="nb-NO" dirty="0"/>
          </a:p>
          <a:p>
            <a:pPr marL="0" indent="0">
              <a:buNone/>
            </a:pPr>
            <a:r>
              <a:rPr lang="nb-NO" dirty="0" err="1"/>
              <a:t>Modernized</a:t>
            </a:r>
            <a:r>
              <a:rPr lang="nb-NO" dirty="0"/>
              <a:t> </a:t>
            </a:r>
            <a:r>
              <a:rPr lang="nb-NO" dirty="0" err="1"/>
              <a:t>huapango</a:t>
            </a:r>
            <a:endParaRPr lang="nb-NO" dirty="0"/>
          </a:p>
          <a:p>
            <a:pPr marL="0" indent="0">
              <a:buNone/>
            </a:pPr>
            <a:r>
              <a:rPr lang="nb-NO" dirty="0">
                <a:hlinkClick r:id="rId3"/>
              </a:rPr>
              <a:t>https://www.youtube.com/watch?v=O0VaLlMpVn8</a:t>
            </a:r>
            <a:endParaRPr lang="nb-NO" dirty="0"/>
          </a:p>
          <a:p>
            <a:pPr marL="0" indent="0">
              <a:buNone/>
            </a:pPr>
            <a:endParaRPr lang="nb-NO" dirty="0"/>
          </a:p>
          <a:p>
            <a:pPr marL="0" indent="0">
              <a:buNone/>
            </a:pPr>
            <a:r>
              <a:rPr lang="nb-NO" dirty="0">
                <a:hlinkClick r:id="rId4"/>
              </a:rPr>
              <a:t>https://www.youtube.com/watch?v=ZCDf3XQKKKA</a:t>
            </a:r>
            <a:endParaRPr lang="nb-NO" dirty="0"/>
          </a:p>
          <a:p>
            <a:pPr marL="0" indent="0">
              <a:buNone/>
            </a:pPr>
            <a:endParaRPr lang="nb-NO" dirty="0"/>
          </a:p>
        </p:txBody>
      </p:sp>
    </p:spTree>
    <p:extLst>
      <p:ext uri="{BB962C8B-B14F-4D97-AF65-F5344CB8AC3E}">
        <p14:creationId xmlns:p14="http://schemas.microsoft.com/office/powerpoint/2010/main" val="2891416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5EE7-4FE6-6845-BF8E-514962EEB4C6}"/>
              </a:ext>
            </a:extLst>
          </p:cNvPr>
          <p:cNvSpPr>
            <a:spLocks noGrp="1"/>
          </p:cNvSpPr>
          <p:nvPr>
            <p:ph type="title"/>
          </p:nvPr>
        </p:nvSpPr>
        <p:spPr/>
        <p:txBody>
          <a:bodyPr/>
          <a:lstStyle/>
          <a:p>
            <a:r>
              <a:rPr lang="nb-NO" dirty="0"/>
              <a:t>THE MARIMBA INSTRUMENT</a:t>
            </a:r>
          </a:p>
        </p:txBody>
      </p:sp>
      <p:sp>
        <p:nvSpPr>
          <p:cNvPr id="3" name="Content Placeholder 2">
            <a:extLst>
              <a:ext uri="{FF2B5EF4-FFF2-40B4-BE49-F238E27FC236}">
                <a16:creationId xmlns:a16="http://schemas.microsoft.com/office/drawing/2014/main" id="{06FFC1F6-1F05-AA48-B661-A5121BBE1E0D}"/>
              </a:ext>
            </a:extLst>
          </p:cNvPr>
          <p:cNvSpPr>
            <a:spLocks noGrp="1"/>
          </p:cNvSpPr>
          <p:nvPr>
            <p:ph idx="1"/>
          </p:nvPr>
        </p:nvSpPr>
        <p:spPr/>
        <p:txBody>
          <a:bodyPr/>
          <a:lstStyle/>
          <a:p>
            <a:r>
              <a:rPr lang="en-US" sz="2800" dirty="0"/>
              <a:t>In the Region of Veracruz, Chiapas and other states in the South of Mexico an instrument called “marimba” was developed and became a symbol of the son and the huapango. The “marimba” came to Mexico with the African slaves the Spanish conquerors brought to the South coasts of Mexico. The first modern “marimba” was designed by C. de Jesus Borras Moreno in the year 1892 in Chiapas.</a:t>
            </a:r>
            <a:endParaRPr lang="nb-NO" sz="2800" dirty="0"/>
          </a:p>
          <a:p>
            <a:r>
              <a:rPr lang="en-US" dirty="0"/>
              <a:t> </a:t>
            </a:r>
            <a:endParaRPr lang="nb-NO" dirty="0"/>
          </a:p>
          <a:p>
            <a:r>
              <a:rPr lang="en-US" dirty="0">
                <a:hlinkClick r:id="rId2"/>
              </a:rPr>
              <a:t>https://www.youtube.com/watch?v=RmpDi4Om-UY</a:t>
            </a:r>
            <a:endParaRPr lang="nb-NO" dirty="0"/>
          </a:p>
          <a:p>
            <a:endParaRPr lang="nb-NO" dirty="0"/>
          </a:p>
        </p:txBody>
      </p:sp>
    </p:spTree>
    <p:extLst>
      <p:ext uri="{BB962C8B-B14F-4D97-AF65-F5344CB8AC3E}">
        <p14:creationId xmlns:p14="http://schemas.microsoft.com/office/powerpoint/2010/main" val="22353666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otalTime>88</TotalTime>
  <Words>653</Words>
  <Application>Microsoft Macintosh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Rockwell</vt:lpstr>
      <vt:lpstr>Rockwell Condensed</vt:lpstr>
      <vt:lpstr>Rockwell Extra Bold</vt:lpstr>
      <vt:lpstr>Wingdings</vt:lpstr>
      <vt:lpstr>Wood Type</vt:lpstr>
      <vt:lpstr>Mexico folklor music</vt:lpstr>
      <vt:lpstr>Mexican music types </vt:lpstr>
      <vt:lpstr>Indegenous instruments</vt:lpstr>
      <vt:lpstr>Prehispanic music</vt:lpstr>
      <vt:lpstr>Huichol music</vt:lpstr>
      <vt:lpstr>The mexican «Son»</vt:lpstr>
      <vt:lpstr>Map of the «sones» by region </vt:lpstr>
      <vt:lpstr>Huapango</vt:lpstr>
      <vt:lpstr>THE MARIMBA INSTRUMENT</vt:lpstr>
      <vt:lpstr>The corrido, ranchera and balads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Folklor music in Mexico</dc:title>
  <dc:creator>Tania Georgina Flores Rodriguez</dc:creator>
  <cp:lastModifiedBy>Tania Georgina Flores Rodriguez</cp:lastModifiedBy>
  <cp:revision>7</cp:revision>
  <dcterms:created xsi:type="dcterms:W3CDTF">2019-10-14T09:13:10Z</dcterms:created>
  <dcterms:modified xsi:type="dcterms:W3CDTF">2019-10-15T07:45:54Z</dcterms:modified>
</cp:coreProperties>
</file>