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8" r:id="rId3"/>
    <p:sldId id="264" r:id="rId4"/>
    <p:sldId id="263" r:id="rId5"/>
    <p:sldId id="259" r:id="rId6"/>
    <p:sldId id="257"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979" autoAdjust="0"/>
  </p:normalViewPr>
  <p:slideViewPr>
    <p:cSldViewPr snapToGrid="0">
      <p:cViewPr varScale="1">
        <p:scale>
          <a:sx n="69" d="100"/>
          <a:sy n="69" d="100"/>
        </p:scale>
        <p:origin x="564" y="44"/>
      </p:cViewPr>
      <p:guideLst>
        <p:guide orient="horz" pos="2160"/>
        <p:guide pos="3840"/>
      </p:guideLst>
    </p:cSldViewPr>
  </p:slideViewPr>
  <p:outlineViewPr>
    <p:cViewPr>
      <p:scale>
        <a:sx n="33" d="100"/>
        <a:sy n="33" d="100"/>
      </p:scale>
      <p:origin x="0" y="-289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7D0F19-2714-4F59-8B83-46E3592D063E}" type="datetimeFigureOut">
              <a:rPr lang="nb-NO" smtClean="0"/>
              <a:t>01.12.2017</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6D4B82-C5EF-4A1E-897B-A21127E705F7}" type="slidenum">
              <a:rPr lang="nb-NO" smtClean="0"/>
              <a:t>‹#›</a:t>
            </a:fld>
            <a:endParaRPr lang="nb-NO"/>
          </a:p>
        </p:txBody>
      </p:sp>
    </p:spTree>
    <p:extLst>
      <p:ext uri="{BB962C8B-B14F-4D97-AF65-F5344CB8AC3E}">
        <p14:creationId xmlns:p14="http://schemas.microsoft.com/office/powerpoint/2010/main" val="210079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solidFill>
                <a:srgbClr val="00B050"/>
              </a:solidFill>
            </a:endParaRPr>
          </a:p>
          <a:p>
            <a:endParaRPr lang="nb-NO" sz="1200" dirty="0">
              <a:solidFill>
                <a:srgbClr val="00B050"/>
              </a:solidFill>
            </a:endParaRPr>
          </a:p>
          <a:p>
            <a:pPr marL="0" indent="0">
              <a:buNone/>
            </a:pPr>
            <a:endParaRPr lang="nb-NO" sz="1200" dirty="0">
              <a:solidFill>
                <a:srgbClr val="00B050"/>
              </a:solidFill>
            </a:endParaRPr>
          </a:p>
          <a:p>
            <a:pPr marL="0" indent="0">
              <a:buNone/>
            </a:pPr>
            <a:endParaRPr lang="nb-NO" sz="1200" dirty="0">
              <a:solidFill>
                <a:srgbClr val="00B050"/>
              </a:solidFill>
            </a:endParaRPr>
          </a:p>
          <a:p>
            <a:pPr marL="0" indent="0">
              <a:buFont typeface="Arial" panose="020B0604020202020204" pitchFamily="34" charset="0"/>
              <a:buNone/>
            </a:pPr>
            <a:endParaRPr lang="nb-NO" baseline="0" dirty="0"/>
          </a:p>
          <a:p>
            <a:pPr marL="0" indent="0">
              <a:buFont typeface="Arial" panose="020B0604020202020204" pitchFamily="34" charset="0"/>
              <a:buNone/>
            </a:pPr>
            <a:endParaRPr lang="nb-NO" dirty="0"/>
          </a:p>
        </p:txBody>
      </p:sp>
      <p:sp>
        <p:nvSpPr>
          <p:cNvPr id="4" name="Plassholder for lysbildenummer 3"/>
          <p:cNvSpPr>
            <a:spLocks noGrp="1"/>
          </p:cNvSpPr>
          <p:nvPr>
            <p:ph type="sldNum" sz="quarter" idx="10"/>
          </p:nvPr>
        </p:nvSpPr>
        <p:spPr/>
        <p:txBody>
          <a:bodyPr/>
          <a:lstStyle/>
          <a:p>
            <a:fld id="{5A6D4B82-C5EF-4A1E-897B-A21127E705F7}" type="slidenum">
              <a:rPr lang="nb-NO" smtClean="0"/>
              <a:t>4</a:t>
            </a:fld>
            <a:endParaRPr lang="nb-NO"/>
          </a:p>
        </p:txBody>
      </p:sp>
    </p:spTree>
    <p:extLst>
      <p:ext uri="{BB962C8B-B14F-4D97-AF65-F5344CB8AC3E}">
        <p14:creationId xmlns:p14="http://schemas.microsoft.com/office/powerpoint/2010/main" val="3210531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 typeface="Arial" panose="020B0604020202020204" pitchFamily="34" charset="0"/>
              <a:buChar char="•"/>
            </a:pPr>
            <a:r>
              <a:rPr lang="nb-NO" dirty="0" smtClean="0"/>
              <a:t>Temaet for min nye vri er</a:t>
            </a:r>
            <a:r>
              <a:rPr lang="nb-NO" baseline="0" dirty="0" smtClean="0"/>
              <a:t> «Landskap i Norge» hvor jeg bruker omvendt undervisning, eller «</a:t>
            </a:r>
            <a:r>
              <a:rPr lang="nb-NO" baseline="0" dirty="0" err="1" smtClean="0"/>
              <a:t>flipped</a:t>
            </a:r>
            <a:r>
              <a:rPr lang="nb-NO" baseline="0" dirty="0" smtClean="0"/>
              <a:t> </a:t>
            </a:r>
            <a:r>
              <a:rPr lang="nb-NO" baseline="0" dirty="0" err="1" smtClean="0"/>
              <a:t>classroom</a:t>
            </a:r>
            <a:r>
              <a:rPr lang="nb-NO" baseline="0" dirty="0" smtClean="0"/>
              <a:t>»</a:t>
            </a:r>
          </a:p>
          <a:p>
            <a:pPr marL="171450" indent="-171450">
              <a:buFont typeface="Arial" panose="020B0604020202020204" pitchFamily="34" charset="0"/>
              <a:buChar char="•"/>
            </a:pPr>
            <a:r>
              <a:rPr lang="nb-NO" baseline="0" dirty="0" smtClean="0"/>
              <a:t>Omvendt undervisning er enkelt forklart at deltakeren får mulighet til å forberede seg til kommende undervisning ved hjelp av videoer. På den måten kan de få den grunnleggende kunnskapen i sitt tempo hjemme, og tiden deltakerne brukes i klasserommet kan være mer effektiv og engasjerende i form av diskusjoner med andre deltakere og veiledning fra læreren. </a:t>
            </a:r>
          </a:p>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r>
              <a:rPr lang="nb-NO" baseline="0" dirty="0" smtClean="0"/>
              <a:t>Deltakerne har fått </a:t>
            </a:r>
            <a:r>
              <a:rPr lang="nb-NO" baseline="0" dirty="0" err="1" smtClean="0"/>
              <a:t>Chromebook</a:t>
            </a:r>
            <a:r>
              <a:rPr lang="nb-NO" baseline="0" dirty="0" smtClean="0"/>
              <a:t>, og skal også bruke denne til arbeid med oppgavene jeg sender på epost. Dette er blant annet noe av det jeg antar vil kreve en del veiledning på skolen.</a:t>
            </a:r>
          </a:p>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r>
              <a:rPr lang="nb-NO" baseline="0" dirty="0" smtClean="0"/>
              <a:t>Deltakerne deles inn i grupper etter landsdeler. Hjemme skal de forberede seg ved å se på to videoer om sin landsdel, og sende meg en liten epost hvor de forteller hva de har sett. Denne eposten får de på mandag. Dette er for å kunne følge litt med på hvem som har forberedt seg. På denne måten har jeg også mulighet for å «purre opp» de av deltakerne som ikke har svart meg innen tidsfristen. </a:t>
            </a:r>
          </a:p>
          <a:p>
            <a:pPr marL="171450" indent="-171450">
              <a:buFont typeface="Arial" panose="020B0604020202020204" pitchFamily="34" charset="0"/>
              <a:buChar char="•"/>
            </a:pPr>
            <a:r>
              <a:rPr lang="nb-NO" baseline="0" dirty="0" smtClean="0"/>
              <a:t>På onsdagen kommer det en ny epost med en video og et dokument – et arbeidsark. Videoen viser hvordan deltakeren skal åpne, lagre og arbeide i dokumentet. Arbeidet skal være gjort innen fredag. Da skal det jobbes i grupper på skolen. Jeg vil også mellom onsdag og fredag kunne minne deltakerne på at de skal stille forberedt. </a:t>
            </a:r>
          </a:p>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r>
              <a:rPr lang="nb-NO" baseline="0" dirty="0" smtClean="0"/>
              <a:t>På fredag samtaler deltakerne om spørsmålene de skulle forberede seg på, og jeg har mulighet til å veilede og gi svar på spørsmål som måtte komme. Deltakerne er informert om at de skal ha en form for presentasjon ved avslutning av temaet, men fordi jeg har mulighet til å veilede og vurdere sammen med deltakerne har jeg ikke tvunget fram en generell presentasjonsform, men ønsker å bli enige med gruppa hvordan vi skal gjøre det. </a:t>
            </a:r>
          </a:p>
          <a:p>
            <a:pPr marL="171450" indent="-171450">
              <a:buFont typeface="Arial" panose="020B0604020202020204" pitchFamily="34" charset="0"/>
              <a:buChar char="•"/>
            </a:pPr>
            <a:r>
              <a:rPr lang="nb-NO" baseline="0" dirty="0" smtClean="0"/>
              <a:t>Jeg har en nydelig bukett på 15 deltakere i alderen 17 – 54 år, hvor det er forholdsvis stor forskjell på både skrive- lese- og muntlige ferdigheter. 2 deltakere er også helt nye i gruppa, og snakker kun arabisk. Jeg har et håp om å få benytte meg av en arabisktalende tolk i den første arbeidsøkten. </a:t>
            </a:r>
          </a:p>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endParaRPr lang="nb-NO" baseline="0" dirty="0" smtClean="0"/>
          </a:p>
          <a:p>
            <a:pPr marL="0" indent="0">
              <a:buFont typeface="Arial" panose="020B0604020202020204" pitchFamily="34" charset="0"/>
              <a:buNone/>
            </a:pPr>
            <a:endParaRPr lang="nb-NO" baseline="0" dirty="0" smtClean="0"/>
          </a:p>
          <a:p>
            <a:pPr marL="0" indent="0">
              <a:buFont typeface="Arial" panose="020B0604020202020204" pitchFamily="34" charset="0"/>
              <a:buNone/>
            </a:pPr>
            <a:endParaRPr lang="nb-NO" baseline="0" dirty="0" smtClean="0"/>
          </a:p>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endParaRPr lang="nb-NO" baseline="0" dirty="0" smtClean="0"/>
          </a:p>
          <a:p>
            <a:endParaRPr lang="nb-NO" dirty="0"/>
          </a:p>
        </p:txBody>
      </p:sp>
      <p:sp>
        <p:nvSpPr>
          <p:cNvPr id="4" name="Plassholder for lysbildenummer 3"/>
          <p:cNvSpPr>
            <a:spLocks noGrp="1"/>
          </p:cNvSpPr>
          <p:nvPr>
            <p:ph type="sldNum" sz="quarter" idx="10"/>
          </p:nvPr>
        </p:nvSpPr>
        <p:spPr/>
        <p:txBody>
          <a:bodyPr/>
          <a:lstStyle/>
          <a:p>
            <a:fld id="{5A6D4B82-C5EF-4A1E-897B-A21127E705F7}" type="slidenum">
              <a:rPr lang="nb-NO" smtClean="0"/>
              <a:t>5</a:t>
            </a:fld>
            <a:endParaRPr lang="nb-NO"/>
          </a:p>
        </p:txBody>
      </p:sp>
    </p:spTree>
    <p:extLst>
      <p:ext uri="{BB962C8B-B14F-4D97-AF65-F5344CB8AC3E}">
        <p14:creationId xmlns:p14="http://schemas.microsoft.com/office/powerpoint/2010/main" val="59698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nb-NO" smtClean="0"/>
              <a:t>Klikk for å redigere tittelstil</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smtClean="0"/>
              <a:t>Klikk for å redigere undertittelstil i malen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3B7D84F6-2CB6-43C8-885F-DB36E7A3C57D}" type="datetimeFigureOut">
              <a:rPr lang="nb-NO" smtClean="0"/>
              <a:pPr/>
              <a:t>01.12.2017</a:t>
            </a:fld>
            <a:endParaRPr lang="nb-NO"/>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nb-NO"/>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AB372DE9-B545-49DB-9BBC-3FBB0856B673}" type="slidenum">
              <a:rPr lang="nb-NO" smtClean="0"/>
              <a:pPr/>
              <a:t>‹#›</a:t>
            </a:fld>
            <a:endParaRPr lang="nb-NO"/>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9950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3B7D84F6-2CB6-43C8-885F-DB36E7A3C57D}" type="datetimeFigureOut">
              <a:rPr lang="nb-NO" smtClean="0"/>
              <a:pPr/>
              <a:t>01.12.2017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B372DE9-B545-49DB-9BBC-3FBB0856B673}" type="slidenum">
              <a:rPr lang="nb-NO" smtClean="0"/>
              <a:pPr/>
              <a:t>‹#›</a:t>
            </a:fld>
            <a:endParaRPr lang="nb-NO"/>
          </a:p>
        </p:txBody>
      </p:sp>
    </p:spTree>
    <p:extLst>
      <p:ext uri="{BB962C8B-B14F-4D97-AF65-F5344CB8AC3E}">
        <p14:creationId xmlns:p14="http://schemas.microsoft.com/office/powerpoint/2010/main" val="1310064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nb-NO" smtClean="0"/>
              <a:t>Klikk for å redigere tittelstil</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3B7D84F6-2CB6-43C8-885F-DB36E7A3C57D}" type="datetimeFigureOut">
              <a:rPr lang="nb-NO" smtClean="0"/>
              <a:pPr/>
              <a:t>01.12.2017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B372DE9-B545-49DB-9BBC-3FBB0856B673}" type="slidenum">
              <a:rPr lang="nb-NO" smtClean="0"/>
              <a:pPr/>
              <a:t>‹#›</a:t>
            </a:fld>
            <a:endParaRPr lang="nb-NO"/>
          </a:p>
        </p:txBody>
      </p:sp>
    </p:spTree>
    <p:extLst>
      <p:ext uri="{BB962C8B-B14F-4D97-AF65-F5344CB8AC3E}">
        <p14:creationId xmlns:p14="http://schemas.microsoft.com/office/powerpoint/2010/main" val="2188605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idx="1"/>
          </p:nvPr>
        </p:nvSpPr>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3B7D84F6-2CB6-43C8-885F-DB36E7A3C57D}" type="datetimeFigureOut">
              <a:rPr lang="nb-NO" smtClean="0"/>
              <a:pPr/>
              <a:t>01.12.2017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B372DE9-B545-49DB-9BBC-3FBB0856B673}" type="slidenum">
              <a:rPr lang="nb-NO" smtClean="0"/>
              <a:pPr/>
              <a:t>‹#›</a:t>
            </a:fld>
            <a:endParaRPr lang="nb-NO"/>
          </a:p>
        </p:txBody>
      </p:sp>
    </p:spTree>
    <p:extLst>
      <p:ext uri="{BB962C8B-B14F-4D97-AF65-F5344CB8AC3E}">
        <p14:creationId xmlns:p14="http://schemas.microsoft.com/office/powerpoint/2010/main" val="3112879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Deloverskrif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nb-NO" smtClean="0"/>
              <a:t>Klikk for å redigere tittelstil</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Rediger tekststiler i malen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3B7D84F6-2CB6-43C8-885F-DB36E7A3C57D}" type="datetimeFigureOut">
              <a:rPr lang="nb-NO" smtClean="0"/>
              <a:pPr/>
              <a:t>01.12.2017</a:t>
            </a:fld>
            <a:endParaRPr lang="nb-NO"/>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nb-NO"/>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AB372DE9-B545-49DB-9BBC-3FBB0856B673}" type="slidenum">
              <a:rPr lang="nb-NO" smtClean="0"/>
              <a:pPr/>
              <a:t>‹#›</a:t>
            </a:fld>
            <a:endParaRPr lang="nb-NO"/>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16250373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Date Placeholder 4"/>
          <p:cNvSpPr>
            <a:spLocks noGrp="1"/>
          </p:cNvSpPr>
          <p:nvPr>
            <p:ph type="dt" sz="half" idx="10"/>
          </p:nvPr>
        </p:nvSpPr>
        <p:spPr/>
        <p:txBody>
          <a:bodyPr/>
          <a:lstStyle/>
          <a:p>
            <a:fld id="{3B7D84F6-2CB6-43C8-885F-DB36E7A3C57D}" type="datetimeFigureOut">
              <a:rPr lang="nb-NO" smtClean="0"/>
              <a:pPr/>
              <a:t>01.12.2017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B372DE9-B545-49DB-9BBC-3FBB0856B673}" type="slidenum">
              <a:rPr lang="nb-NO" smtClean="0"/>
              <a:pPr/>
              <a:t>‹#›</a:t>
            </a:fld>
            <a:endParaRPr lang="nb-NO"/>
          </a:p>
        </p:txBody>
      </p:sp>
    </p:spTree>
    <p:extLst>
      <p:ext uri="{BB962C8B-B14F-4D97-AF65-F5344CB8AC3E}">
        <p14:creationId xmlns:p14="http://schemas.microsoft.com/office/powerpoint/2010/main" val="1136953572"/>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nb-NO" smtClean="0"/>
              <a:t>Klikk for å redigere tittelstil</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4" name="Content Placeholder 3"/>
          <p:cNvSpPr>
            <a:spLocks noGrp="1"/>
          </p:cNvSpPr>
          <p:nvPr>
            <p:ph sz="half" idx="2"/>
          </p:nvPr>
        </p:nvSpPr>
        <p:spPr>
          <a:xfrm>
            <a:off x="1257300" y="2909102"/>
            <a:ext cx="4800600" cy="299639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6" name="Content Placeholder 5"/>
          <p:cNvSpPr>
            <a:spLocks noGrp="1"/>
          </p:cNvSpPr>
          <p:nvPr>
            <p:ph sz="quarter" idx="4"/>
          </p:nvPr>
        </p:nvSpPr>
        <p:spPr>
          <a:xfrm>
            <a:off x="6633864" y="2909102"/>
            <a:ext cx="4800600" cy="299639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7" name="Date Placeholder 6"/>
          <p:cNvSpPr>
            <a:spLocks noGrp="1"/>
          </p:cNvSpPr>
          <p:nvPr>
            <p:ph type="dt" sz="half" idx="10"/>
          </p:nvPr>
        </p:nvSpPr>
        <p:spPr/>
        <p:txBody>
          <a:bodyPr/>
          <a:lstStyle/>
          <a:p>
            <a:fld id="{3B7D84F6-2CB6-43C8-885F-DB36E7A3C57D}" type="datetimeFigureOut">
              <a:rPr lang="nb-NO" smtClean="0"/>
              <a:pPr/>
              <a:t>01.12.2017</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AB372DE9-B545-49DB-9BBC-3FBB0856B673}" type="slidenum">
              <a:rPr lang="nb-NO" smtClean="0"/>
              <a:pPr/>
              <a:t>‹#›</a:t>
            </a:fld>
            <a:endParaRPr lang="nb-NO"/>
          </a:p>
        </p:txBody>
      </p:sp>
    </p:spTree>
    <p:extLst>
      <p:ext uri="{BB962C8B-B14F-4D97-AF65-F5344CB8AC3E}">
        <p14:creationId xmlns:p14="http://schemas.microsoft.com/office/powerpoint/2010/main" val="2230930291"/>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Date Placeholder 2"/>
          <p:cNvSpPr>
            <a:spLocks noGrp="1"/>
          </p:cNvSpPr>
          <p:nvPr>
            <p:ph type="dt" sz="half" idx="10"/>
          </p:nvPr>
        </p:nvSpPr>
        <p:spPr/>
        <p:txBody>
          <a:bodyPr/>
          <a:lstStyle/>
          <a:p>
            <a:fld id="{3B7D84F6-2CB6-43C8-885F-DB36E7A3C57D}" type="datetimeFigureOut">
              <a:rPr lang="nb-NO" smtClean="0"/>
              <a:pPr/>
              <a:t>01.12.2017</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AB372DE9-B545-49DB-9BBC-3FBB0856B673}" type="slidenum">
              <a:rPr lang="nb-NO" smtClean="0"/>
              <a:pPr/>
              <a:t>‹#›</a:t>
            </a:fld>
            <a:endParaRPr lang="nb-NO"/>
          </a:p>
        </p:txBody>
      </p:sp>
    </p:spTree>
    <p:extLst>
      <p:ext uri="{BB962C8B-B14F-4D97-AF65-F5344CB8AC3E}">
        <p14:creationId xmlns:p14="http://schemas.microsoft.com/office/powerpoint/2010/main" val="3024972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D84F6-2CB6-43C8-885F-DB36E7A3C57D}" type="datetimeFigureOut">
              <a:rPr lang="nb-NO" smtClean="0"/>
              <a:pPr/>
              <a:t>01.12.2017</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AB372DE9-B545-49DB-9BBC-3FBB0856B673}" type="slidenum">
              <a:rPr lang="nb-NO" smtClean="0"/>
              <a:pPr/>
              <a:t>‹#›</a:t>
            </a:fld>
            <a:endParaRPr lang="nb-NO"/>
          </a:p>
        </p:txBody>
      </p:sp>
    </p:spTree>
    <p:extLst>
      <p:ext uri="{BB962C8B-B14F-4D97-AF65-F5344CB8AC3E}">
        <p14:creationId xmlns:p14="http://schemas.microsoft.com/office/powerpoint/2010/main" val="2460155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hold med tekst">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nb-NO" smtClean="0"/>
              <a:t>Klikk for å redigere tittelstil</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Rediger tekststiler i malen</a:t>
            </a:r>
          </a:p>
        </p:txBody>
      </p:sp>
      <p:sp>
        <p:nvSpPr>
          <p:cNvPr id="5" name="Date Placeholder 4"/>
          <p:cNvSpPr>
            <a:spLocks noGrp="1"/>
          </p:cNvSpPr>
          <p:nvPr>
            <p:ph type="dt" sz="half" idx="10"/>
          </p:nvPr>
        </p:nvSpPr>
        <p:spPr>
          <a:xfrm>
            <a:off x="765051" y="6375679"/>
            <a:ext cx="1233355" cy="348462"/>
          </a:xfrm>
        </p:spPr>
        <p:txBody>
          <a:bodyPr/>
          <a:lstStyle/>
          <a:p>
            <a:fld id="{3B7D84F6-2CB6-43C8-885F-DB36E7A3C57D}" type="datetimeFigureOut">
              <a:rPr lang="nb-NO" smtClean="0"/>
              <a:pPr/>
              <a:t>01.12.2017</a:t>
            </a:fld>
            <a:endParaRPr lang="nb-NO"/>
          </a:p>
        </p:txBody>
      </p:sp>
      <p:sp>
        <p:nvSpPr>
          <p:cNvPr id="6" name="Footer Placeholder 5"/>
          <p:cNvSpPr>
            <a:spLocks noGrp="1"/>
          </p:cNvSpPr>
          <p:nvPr>
            <p:ph type="ftr" sz="quarter" idx="11"/>
          </p:nvPr>
        </p:nvSpPr>
        <p:spPr>
          <a:xfrm>
            <a:off x="2103620" y="6375679"/>
            <a:ext cx="3482179" cy="345796"/>
          </a:xfrm>
        </p:spPr>
        <p:txBody>
          <a:bodyPr/>
          <a:lstStyle/>
          <a:p>
            <a:endParaRPr lang="nb-NO"/>
          </a:p>
        </p:txBody>
      </p:sp>
      <p:sp>
        <p:nvSpPr>
          <p:cNvPr id="7" name="Slide Number Placeholder 6"/>
          <p:cNvSpPr>
            <a:spLocks noGrp="1"/>
          </p:cNvSpPr>
          <p:nvPr>
            <p:ph type="sldNum" sz="quarter" idx="12"/>
          </p:nvPr>
        </p:nvSpPr>
        <p:spPr>
          <a:xfrm>
            <a:off x="5691014" y="6375679"/>
            <a:ext cx="1232456" cy="345796"/>
          </a:xfrm>
        </p:spPr>
        <p:txBody>
          <a:bodyPr/>
          <a:lstStyle/>
          <a:p>
            <a:fld id="{AB372DE9-B545-49DB-9BBC-3FBB0856B673}" type="slidenum">
              <a:rPr lang="nb-NO" smtClean="0"/>
              <a:pPr/>
              <a:t>‹#›</a:t>
            </a:fld>
            <a:endParaRPr lang="nb-NO"/>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50634878"/>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e med teks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Klikk ikonet for å legge til et bilde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nb-NO" smtClean="0"/>
              <a:t>Klikk for å redigere tittelstil</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Rediger tekststiler i malen</a:t>
            </a:r>
          </a:p>
        </p:txBody>
      </p:sp>
      <p:sp>
        <p:nvSpPr>
          <p:cNvPr id="5" name="Date Placeholder 4"/>
          <p:cNvSpPr>
            <a:spLocks noGrp="1"/>
          </p:cNvSpPr>
          <p:nvPr>
            <p:ph type="dt" sz="half" idx="10"/>
          </p:nvPr>
        </p:nvSpPr>
        <p:spPr>
          <a:xfrm>
            <a:off x="765950" y="6375679"/>
            <a:ext cx="1232456" cy="348462"/>
          </a:xfrm>
        </p:spPr>
        <p:txBody>
          <a:bodyPr/>
          <a:lstStyle/>
          <a:p>
            <a:fld id="{3B7D84F6-2CB6-43C8-885F-DB36E7A3C57D}" type="datetimeFigureOut">
              <a:rPr lang="nb-NO" smtClean="0"/>
              <a:pPr/>
              <a:t>01.12.2017</a:t>
            </a:fld>
            <a:endParaRPr lang="nb-NO"/>
          </a:p>
        </p:txBody>
      </p:sp>
      <p:sp>
        <p:nvSpPr>
          <p:cNvPr id="6" name="Footer Placeholder 5"/>
          <p:cNvSpPr>
            <a:spLocks noGrp="1"/>
          </p:cNvSpPr>
          <p:nvPr>
            <p:ph type="ftr" sz="quarter" idx="11"/>
          </p:nvPr>
        </p:nvSpPr>
        <p:spPr>
          <a:xfrm>
            <a:off x="2103621" y="6375679"/>
            <a:ext cx="3482178" cy="345796"/>
          </a:xfrm>
        </p:spPr>
        <p:txBody>
          <a:bodyPr/>
          <a:lstStyle/>
          <a:p>
            <a:endParaRPr lang="nb-NO"/>
          </a:p>
        </p:txBody>
      </p:sp>
      <p:sp>
        <p:nvSpPr>
          <p:cNvPr id="7" name="Slide Number Placeholder 6"/>
          <p:cNvSpPr>
            <a:spLocks noGrp="1"/>
          </p:cNvSpPr>
          <p:nvPr>
            <p:ph type="sldNum" sz="quarter" idx="12"/>
          </p:nvPr>
        </p:nvSpPr>
        <p:spPr>
          <a:xfrm>
            <a:off x="5687568" y="6375679"/>
            <a:ext cx="1234440" cy="345796"/>
          </a:xfrm>
        </p:spPr>
        <p:txBody>
          <a:bodyPr/>
          <a:lstStyle/>
          <a:p>
            <a:fld id="{AB372DE9-B545-49DB-9BBC-3FBB0856B673}" type="slidenum">
              <a:rPr lang="nb-NO" smtClean="0"/>
              <a:pPr/>
              <a:t>‹#›</a:t>
            </a:fld>
            <a:endParaRPr lang="nb-NO"/>
          </a:p>
        </p:txBody>
      </p:sp>
    </p:spTree>
    <p:extLst>
      <p:ext uri="{BB962C8B-B14F-4D97-AF65-F5344CB8AC3E}">
        <p14:creationId xmlns:p14="http://schemas.microsoft.com/office/powerpoint/2010/main" val="253775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nb-NO" smtClean="0"/>
              <a:t>Klikk for å redigere tittelstil</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3B7D84F6-2CB6-43C8-885F-DB36E7A3C57D}" type="datetimeFigureOut">
              <a:rPr lang="nb-NO" smtClean="0"/>
              <a:pPr/>
              <a:t>01.12.2017</a:t>
            </a:fld>
            <a:endParaRPr lang="nb-NO"/>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nb-NO"/>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AB372DE9-B545-49DB-9BBC-3FBB0856B673}" type="slidenum">
              <a:rPr lang="nb-NO" smtClean="0"/>
              <a:pPr/>
              <a:t>‹#›</a:t>
            </a:fld>
            <a:endParaRPr lang="nb-NO"/>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082729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forklaring.web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77B27A9-A595-4956-A845-86DFAD4D7145}"/>
              </a:ext>
            </a:extLst>
          </p:cNvPr>
          <p:cNvSpPr>
            <a:spLocks noGrp="1"/>
          </p:cNvSpPr>
          <p:nvPr>
            <p:ph type="ctrTitle"/>
          </p:nvPr>
        </p:nvSpPr>
        <p:spPr>
          <a:xfrm>
            <a:off x="1634836" y="1038720"/>
            <a:ext cx="9144000" cy="914545"/>
          </a:xfrm>
        </p:spPr>
        <p:txBody>
          <a:bodyPr>
            <a:normAutofit/>
          </a:bodyPr>
          <a:lstStyle/>
          <a:p>
            <a:r>
              <a:rPr lang="nb-NO" sz="4400" dirty="0">
                <a:latin typeface="Bernard MT Condensed" panose="02050806060905020404" pitchFamily="18" charset="0"/>
              </a:rPr>
              <a:t>Ny Vri</a:t>
            </a:r>
          </a:p>
        </p:txBody>
      </p:sp>
      <p:sp>
        <p:nvSpPr>
          <p:cNvPr id="3" name="Undertittel 2">
            <a:extLst>
              <a:ext uri="{FF2B5EF4-FFF2-40B4-BE49-F238E27FC236}">
                <a16:creationId xmlns:a16="http://schemas.microsoft.com/office/drawing/2014/main" id="{22BF69CF-36B3-4157-B71F-FBAB29FED63E}"/>
              </a:ext>
            </a:extLst>
          </p:cNvPr>
          <p:cNvSpPr>
            <a:spLocks noGrp="1"/>
          </p:cNvSpPr>
          <p:nvPr>
            <p:ph type="subTitle" idx="1"/>
          </p:nvPr>
        </p:nvSpPr>
        <p:spPr>
          <a:xfrm>
            <a:off x="1256146" y="2576801"/>
            <a:ext cx="10261600" cy="1655762"/>
          </a:xfrm>
        </p:spPr>
        <p:txBody>
          <a:bodyPr>
            <a:normAutofit/>
          </a:bodyPr>
          <a:lstStyle/>
          <a:p>
            <a:r>
              <a:rPr lang="nb-NO" sz="4000" dirty="0" smtClean="0">
                <a:latin typeface="Bernard MT Condensed" panose="02050806060905020404" pitchFamily="18" charset="0"/>
              </a:rPr>
              <a:t>«Bare bok gjør ingen klok»</a:t>
            </a:r>
            <a:endParaRPr lang="nb-NO" sz="4000" dirty="0">
              <a:latin typeface="Bernard MT Condensed" panose="02050806060905020404" pitchFamily="18" charset="0"/>
            </a:endParaRPr>
          </a:p>
        </p:txBody>
      </p:sp>
      <p:sp>
        <p:nvSpPr>
          <p:cNvPr id="4" name="Rektangel 3"/>
          <p:cNvSpPr/>
          <p:nvPr/>
        </p:nvSpPr>
        <p:spPr>
          <a:xfrm>
            <a:off x="5865091" y="4232563"/>
            <a:ext cx="1690255" cy="1384995"/>
          </a:xfrm>
          <a:prstGeom prst="rect">
            <a:avLst/>
          </a:prstGeom>
        </p:spPr>
        <p:txBody>
          <a:bodyPr wrap="square">
            <a:spAutoFit/>
          </a:bodyPr>
          <a:lstStyle/>
          <a:p>
            <a:r>
              <a:rPr lang="nb-NO" sz="2800" dirty="0">
                <a:latin typeface="Bernard MT Condensed" panose="02050806060905020404" pitchFamily="18" charset="0"/>
              </a:rPr>
              <a:t>Åshild</a:t>
            </a:r>
          </a:p>
          <a:p>
            <a:r>
              <a:rPr lang="nb-NO" sz="2800" dirty="0">
                <a:latin typeface="Bernard MT Condensed" panose="02050806060905020404" pitchFamily="18" charset="0"/>
              </a:rPr>
              <a:t>Lillian</a:t>
            </a:r>
          </a:p>
          <a:p>
            <a:r>
              <a:rPr lang="nb-NO" sz="2800" dirty="0">
                <a:latin typeface="Bernard MT Condensed" panose="02050806060905020404" pitchFamily="18" charset="0"/>
              </a:rPr>
              <a:t>Tor</a:t>
            </a:r>
          </a:p>
        </p:txBody>
      </p:sp>
    </p:spTree>
    <p:extLst>
      <p:ext uri="{BB962C8B-B14F-4D97-AF65-F5344CB8AC3E}">
        <p14:creationId xmlns:p14="http://schemas.microsoft.com/office/powerpoint/2010/main" val="207258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09267E1-6CC1-40AE-8EE0-B3241BDB75F8}"/>
              </a:ext>
            </a:extLst>
          </p:cNvPr>
          <p:cNvSpPr>
            <a:spLocks noGrp="1"/>
          </p:cNvSpPr>
          <p:nvPr>
            <p:ph type="title"/>
          </p:nvPr>
        </p:nvSpPr>
        <p:spPr>
          <a:xfrm>
            <a:off x="849086" y="365126"/>
            <a:ext cx="5917474" cy="1119546"/>
          </a:xfrm>
        </p:spPr>
        <p:txBody>
          <a:bodyPr/>
          <a:lstStyle/>
          <a:p>
            <a:pPr algn="ctr"/>
            <a:r>
              <a:rPr lang="nb-NO" dirty="0" smtClean="0"/>
              <a:t>Åshild		</a:t>
            </a:r>
            <a:endParaRPr lang="nb-NO" dirty="0"/>
          </a:p>
        </p:txBody>
      </p:sp>
      <p:sp>
        <p:nvSpPr>
          <p:cNvPr id="3" name="Plassholder for innhold 2">
            <a:extLst>
              <a:ext uri="{FF2B5EF4-FFF2-40B4-BE49-F238E27FC236}">
                <a16:creationId xmlns:a16="http://schemas.microsoft.com/office/drawing/2014/main" id="{F357FB3C-5D97-4F4A-8F22-063BEE82979C}"/>
              </a:ext>
            </a:extLst>
          </p:cNvPr>
          <p:cNvSpPr>
            <a:spLocks noGrp="1"/>
          </p:cNvSpPr>
          <p:nvPr>
            <p:ph idx="1"/>
          </p:nvPr>
        </p:nvSpPr>
        <p:spPr/>
        <p:txBody>
          <a:bodyPr>
            <a:normAutofit fontScale="85000" lnSpcReduction="20000"/>
          </a:bodyPr>
          <a:lstStyle/>
          <a:p>
            <a:r>
              <a:rPr lang="nb-NO" sz="2400" dirty="0" smtClean="0"/>
              <a:t>I tidligere undervisninger har jeg hatt mye tavleundervisning og bruk av </a:t>
            </a:r>
            <a:r>
              <a:rPr lang="nb-NO" sz="2400" dirty="0" smtClean="0"/>
              <a:t>PowerPoint</a:t>
            </a:r>
          </a:p>
          <a:p>
            <a:pPr marL="0" indent="0">
              <a:buNone/>
            </a:pPr>
            <a:endParaRPr lang="nb-NO" sz="2400" dirty="0" smtClean="0"/>
          </a:p>
          <a:p>
            <a:r>
              <a:rPr lang="nb-NO" sz="2400" dirty="0" smtClean="0"/>
              <a:t>Deltakerne mine er en gruppe på 8 stk som trenger å øke ordforrådet sitt</a:t>
            </a:r>
            <a:r>
              <a:rPr lang="nb-NO" sz="2400" dirty="0" smtClean="0"/>
              <a:t>.</a:t>
            </a:r>
          </a:p>
          <a:p>
            <a:pPr marL="0" indent="0">
              <a:buNone/>
            </a:pPr>
            <a:endParaRPr lang="nb-NO" sz="2400" dirty="0" smtClean="0"/>
          </a:p>
          <a:p>
            <a:r>
              <a:rPr lang="nb-NO" sz="2400" dirty="0" smtClean="0"/>
              <a:t>Min nye vri var bruk av spillet ”ALIAS junior”, bruk av ”Padlet” og en </a:t>
            </a:r>
            <a:r>
              <a:rPr lang="nb-NO" sz="2400" dirty="0" err="1" smtClean="0"/>
              <a:t>Kahoot</a:t>
            </a:r>
            <a:r>
              <a:rPr lang="nb-NO" sz="2400" dirty="0" smtClean="0"/>
              <a:t>.</a:t>
            </a:r>
          </a:p>
          <a:p>
            <a:pPr marL="0" indent="0">
              <a:buNone/>
            </a:pPr>
            <a:r>
              <a:rPr lang="nb-NO" sz="2400" dirty="0" smtClean="0"/>
              <a:t> </a:t>
            </a:r>
            <a:endParaRPr lang="nb-NO" sz="2400" dirty="0" smtClean="0"/>
          </a:p>
          <a:p>
            <a:r>
              <a:rPr lang="nb-NO" sz="2400" dirty="0" smtClean="0"/>
              <a:t>Ved spillet Alias skulle elevene lære seg 5 nye ord og betydningen av ordet i undervisningsøkten. Deretter åpnet vi en Padlet der de kunne poste ord de hadde lært, samt betydning.</a:t>
            </a:r>
          </a:p>
          <a:p>
            <a:pPr>
              <a:buNone/>
            </a:pPr>
            <a:endParaRPr lang="nb-NO" sz="2400" dirty="0" smtClean="0"/>
          </a:p>
          <a:p>
            <a:pPr>
              <a:buNone/>
            </a:pPr>
            <a:endParaRPr lang="nb-NO" dirty="0" smtClean="0"/>
          </a:p>
          <a:p>
            <a:endParaRPr lang="nb-NO" dirty="0"/>
          </a:p>
        </p:txBody>
      </p:sp>
      <p:pic>
        <p:nvPicPr>
          <p:cNvPr id="1026" name="Picture 2" descr="C:\Users\Åshild\AppData\Local\Microsoft\Windows\Temporary Internet Files\Content.IE5\RFMLSJNX\250px-Party-alias[1].jpg"/>
          <p:cNvPicPr>
            <a:picLocks noChangeAspect="1" noChangeArrowheads="1"/>
          </p:cNvPicPr>
          <p:nvPr/>
        </p:nvPicPr>
        <p:blipFill>
          <a:blip r:embed="rId2" cstate="print"/>
          <a:srcRect t="36896"/>
          <a:stretch>
            <a:fillRect/>
          </a:stretch>
        </p:blipFill>
        <p:spPr bwMode="auto">
          <a:xfrm>
            <a:off x="8915172" y="461414"/>
            <a:ext cx="2514828" cy="1606006"/>
          </a:xfrm>
          <a:prstGeom prst="rect">
            <a:avLst/>
          </a:prstGeom>
          <a:noFill/>
        </p:spPr>
      </p:pic>
    </p:spTree>
    <p:extLst>
      <p:ext uri="{BB962C8B-B14F-4D97-AF65-F5344CB8AC3E}">
        <p14:creationId xmlns:p14="http://schemas.microsoft.com/office/powerpoint/2010/main" val="389367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ÅSHILD</a:t>
            </a:r>
            <a:endParaRPr lang="nb-NO" dirty="0"/>
          </a:p>
        </p:txBody>
      </p:sp>
      <p:sp>
        <p:nvSpPr>
          <p:cNvPr id="4" name="Rektangel 3"/>
          <p:cNvSpPr/>
          <p:nvPr/>
        </p:nvSpPr>
        <p:spPr>
          <a:xfrm>
            <a:off x="1251678" y="1997838"/>
            <a:ext cx="9327832" cy="2585323"/>
          </a:xfrm>
          <a:prstGeom prst="rect">
            <a:avLst/>
          </a:prstGeom>
        </p:spPr>
        <p:txBody>
          <a:bodyPr wrap="square">
            <a:spAutoFit/>
          </a:bodyPr>
          <a:lstStyle/>
          <a:p>
            <a:pPr marL="285750" indent="-285750">
              <a:buFont typeface="Arial" panose="020B0604020202020204" pitchFamily="34" charset="0"/>
              <a:buChar char="•"/>
            </a:pPr>
            <a:r>
              <a:rPr lang="nb-NO" dirty="0" err="1" smtClean="0"/>
              <a:t>Kahoot</a:t>
            </a:r>
            <a:r>
              <a:rPr lang="nb-NO" dirty="0" smtClean="0"/>
              <a:t> </a:t>
            </a:r>
            <a:r>
              <a:rPr lang="nb-NO" dirty="0"/>
              <a:t>til slutt i undervisningen var bare for moroskyld. Vi fant en tilfeldig </a:t>
            </a:r>
            <a:r>
              <a:rPr lang="nb-NO" dirty="0" err="1"/>
              <a:t>Kahoot</a:t>
            </a:r>
            <a:r>
              <a:rPr lang="nb-NO" dirty="0"/>
              <a:t> og gjennomførte den. Dette for å skape engasjement og ha det litt artig </a:t>
            </a:r>
            <a:r>
              <a:rPr lang="nb-NO" dirty="0" smtClean="0"/>
              <a:t>sammen.</a:t>
            </a:r>
          </a:p>
          <a:p>
            <a:pPr marL="285750" indent="-285750">
              <a:buFont typeface="Arial" panose="020B0604020202020204" pitchFamily="34" charset="0"/>
              <a:buChar char="•"/>
            </a:pPr>
            <a:endParaRPr lang="nb-NO" dirty="0"/>
          </a:p>
          <a:p>
            <a:endParaRPr lang="nb-NO" dirty="0"/>
          </a:p>
          <a:p>
            <a:pPr marL="285750" indent="-285750">
              <a:buFont typeface="Arial" panose="020B0604020202020204" pitchFamily="34" charset="0"/>
              <a:buChar char="•"/>
            </a:pPr>
            <a:r>
              <a:rPr lang="nb-NO" dirty="0"/>
              <a:t>Evaluering: De syntes Alias var kjempegøy. Padlet var fortsatt litt skremmende fordi ”alle” kunne se hva man skrev, de skjønte at det var en lur fremgangsmåte, men sa de ville trenge litt tid for å føle seg komfortable med det. </a:t>
            </a:r>
            <a:r>
              <a:rPr lang="nb-NO" dirty="0" err="1"/>
              <a:t>Kahoot</a:t>
            </a:r>
            <a:r>
              <a:rPr lang="nb-NO" dirty="0"/>
              <a:t> syntes de var kjempegøy, flere med høyt </a:t>
            </a:r>
            <a:r>
              <a:rPr lang="nb-NO" dirty="0" smtClean="0"/>
              <a:t>konkurranseinstinkt</a:t>
            </a:r>
            <a:r>
              <a:rPr lang="nb-NO" dirty="0"/>
              <a:t>!</a:t>
            </a:r>
          </a:p>
        </p:txBody>
      </p:sp>
    </p:spTree>
    <p:extLst>
      <p:ext uri="{BB962C8B-B14F-4D97-AF65-F5344CB8AC3E}">
        <p14:creationId xmlns:p14="http://schemas.microsoft.com/office/powerpoint/2010/main" val="21305679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F34399C-1753-42B8-8926-FED84AE0E5C8}"/>
              </a:ext>
            </a:extLst>
          </p:cNvPr>
          <p:cNvSpPr>
            <a:spLocks noGrp="1"/>
          </p:cNvSpPr>
          <p:nvPr>
            <p:ph type="title"/>
          </p:nvPr>
        </p:nvSpPr>
        <p:spPr>
          <a:xfrm>
            <a:off x="838200" y="365125"/>
            <a:ext cx="10515600" cy="942565"/>
          </a:xfrm>
        </p:spPr>
        <p:txBody>
          <a:bodyPr/>
          <a:lstStyle/>
          <a:p>
            <a:pPr algn="ctr"/>
            <a:r>
              <a:rPr lang="nb-NO" dirty="0"/>
              <a:t>Tor</a:t>
            </a:r>
          </a:p>
        </p:txBody>
      </p:sp>
      <p:sp>
        <p:nvSpPr>
          <p:cNvPr id="3" name="Plassholder for innhold 2">
            <a:extLst>
              <a:ext uri="{FF2B5EF4-FFF2-40B4-BE49-F238E27FC236}">
                <a16:creationId xmlns:a16="http://schemas.microsoft.com/office/drawing/2014/main" id="{B8D33DF9-4F2C-4E9B-9944-1470935648F3}"/>
              </a:ext>
            </a:extLst>
          </p:cNvPr>
          <p:cNvSpPr>
            <a:spLocks noGrp="1"/>
          </p:cNvSpPr>
          <p:nvPr>
            <p:ph idx="1"/>
          </p:nvPr>
        </p:nvSpPr>
        <p:spPr>
          <a:xfrm>
            <a:off x="1457037" y="1307690"/>
            <a:ext cx="10515600" cy="4869273"/>
          </a:xfrm>
        </p:spPr>
        <p:txBody>
          <a:bodyPr>
            <a:noAutofit/>
          </a:bodyPr>
          <a:lstStyle/>
          <a:p>
            <a:r>
              <a:rPr lang="nb-NO" sz="2400" dirty="0"/>
              <a:t>Deltakere: Kompetansepluss kurs i digitale ferdigheter</a:t>
            </a:r>
          </a:p>
          <a:p>
            <a:r>
              <a:rPr lang="nb-NO" sz="2400" dirty="0"/>
              <a:t>Tidligere: Forelesning, tavle, </a:t>
            </a:r>
            <a:r>
              <a:rPr lang="nb-NO" sz="2400" dirty="0" err="1"/>
              <a:t>flip-over</a:t>
            </a:r>
            <a:r>
              <a:rPr lang="nb-NO" sz="2400" dirty="0"/>
              <a:t> og projektor</a:t>
            </a:r>
          </a:p>
          <a:p>
            <a:r>
              <a:rPr lang="nb-NO" sz="2400" dirty="0"/>
              <a:t>Ny vri: «</a:t>
            </a:r>
            <a:r>
              <a:rPr lang="nb-NO" sz="2400" dirty="0" err="1"/>
              <a:t>Flipped</a:t>
            </a:r>
            <a:r>
              <a:rPr lang="nb-NO" sz="2400" dirty="0"/>
              <a:t> </a:t>
            </a:r>
            <a:r>
              <a:rPr lang="nb-NO" sz="2400" dirty="0" err="1"/>
              <a:t>classroom</a:t>
            </a:r>
            <a:r>
              <a:rPr lang="nb-NO" sz="2400" dirty="0"/>
              <a:t>» </a:t>
            </a:r>
          </a:p>
          <a:p>
            <a:r>
              <a:rPr lang="nb-NO" sz="2400" dirty="0"/>
              <a:t>Kartlegging; digitaltest og forventningsavklaring</a:t>
            </a:r>
          </a:p>
          <a:p>
            <a:r>
              <a:rPr lang="nb-NO" sz="2400" dirty="0" err="1"/>
              <a:t>Exceloppgave</a:t>
            </a:r>
            <a:r>
              <a:rPr lang="nb-NO" sz="2400" dirty="0"/>
              <a:t> , på epost med lenke til opplæringsvideo </a:t>
            </a:r>
          </a:p>
          <a:p>
            <a:r>
              <a:rPr lang="nb-NO" sz="2400" dirty="0"/>
              <a:t>Veiledning og parvis jobbing med oppgaven neste kursdag</a:t>
            </a:r>
          </a:p>
          <a:p>
            <a:r>
              <a:rPr lang="nb-NO" sz="2400" dirty="0"/>
              <a:t>Evaluering</a:t>
            </a:r>
          </a:p>
          <a:p>
            <a:r>
              <a:rPr lang="nb-NO" sz="2400" dirty="0"/>
              <a:t>Refleksjon</a:t>
            </a:r>
          </a:p>
          <a:p>
            <a:endParaRPr lang="nb-NO" sz="1800" dirty="0"/>
          </a:p>
        </p:txBody>
      </p:sp>
    </p:spTree>
    <p:extLst>
      <p:ext uri="{BB962C8B-B14F-4D97-AF65-F5344CB8AC3E}">
        <p14:creationId xmlns:p14="http://schemas.microsoft.com/office/powerpoint/2010/main" val="2145034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0E7645B-B5BB-4512-8301-A190882C0615}"/>
              </a:ext>
            </a:extLst>
          </p:cNvPr>
          <p:cNvSpPr>
            <a:spLocks noGrp="1"/>
          </p:cNvSpPr>
          <p:nvPr>
            <p:ph type="title"/>
          </p:nvPr>
        </p:nvSpPr>
        <p:spPr/>
        <p:txBody>
          <a:bodyPr/>
          <a:lstStyle/>
          <a:p>
            <a:pPr algn="ctr"/>
            <a:r>
              <a:rPr lang="nb-NO" dirty="0"/>
              <a:t>Lillian</a:t>
            </a:r>
          </a:p>
        </p:txBody>
      </p:sp>
      <p:sp>
        <p:nvSpPr>
          <p:cNvPr id="3" name="Plassholder for innhold 2">
            <a:extLst>
              <a:ext uri="{FF2B5EF4-FFF2-40B4-BE49-F238E27FC236}">
                <a16:creationId xmlns:a16="http://schemas.microsoft.com/office/drawing/2014/main" id="{0393DF11-0BA3-4327-AC89-932A6FFDC2C0}"/>
              </a:ext>
            </a:extLst>
          </p:cNvPr>
          <p:cNvSpPr>
            <a:spLocks noGrp="1"/>
          </p:cNvSpPr>
          <p:nvPr>
            <p:ph idx="1"/>
          </p:nvPr>
        </p:nvSpPr>
        <p:spPr>
          <a:xfrm>
            <a:off x="1251678" y="1993221"/>
            <a:ext cx="10178322" cy="3593591"/>
          </a:xfrm>
        </p:spPr>
        <p:txBody>
          <a:bodyPr/>
          <a:lstStyle/>
          <a:p>
            <a:r>
              <a:rPr lang="nb-NO" dirty="0" smtClean="0"/>
              <a:t>«Landskap i Norge»</a:t>
            </a:r>
          </a:p>
          <a:p>
            <a:r>
              <a:rPr lang="nb-NO" dirty="0" smtClean="0"/>
              <a:t>Samfunnskunnskap og digitale ferdigheter hånd i hånd</a:t>
            </a:r>
          </a:p>
          <a:p>
            <a:r>
              <a:rPr lang="nb-NO" dirty="0" smtClean="0"/>
              <a:t>Epost, video og arbeidsark</a:t>
            </a:r>
          </a:p>
          <a:p>
            <a:r>
              <a:rPr lang="nb-NO" dirty="0" smtClean="0"/>
              <a:t>Tilpasset opplæring – veiledning og vurdering</a:t>
            </a:r>
          </a:p>
          <a:p>
            <a:endParaRPr lang="nb-NO" dirty="0" smtClean="0"/>
          </a:p>
          <a:p>
            <a:endParaRPr lang="nb-NO" dirty="0" smtClean="0"/>
          </a:p>
          <a:p>
            <a:endParaRPr lang="nb-NO" dirty="0" smtClean="0"/>
          </a:p>
          <a:p>
            <a:endParaRPr lang="nb-NO" dirty="0" smtClean="0"/>
          </a:p>
          <a:p>
            <a:endParaRPr lang="nb-NO" dirty="0"/>
          </a:p>
        </p:txBody>
      </p:sp>
      <p:pic>
        <p:nvPicPr>
          <p:cNvPr id="5" name="Bild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706726">
            <a:off x="8632140" y="1452773"/>
            <a:ext cx="2384035" cy="1949993"/>
          </a:xfrm>
          <a:prstGeom prst="rect">
            <a:avLst/>
          </a:prstGeom>
        </p:spPr>
      </p:pic>
      <p:pic>
        <p:nvPicPr>
          <p:cNvPr id="6" name="Bilde 5">
            <a:hlinkClick r:id="rId4" action="ppaction://hlinkfile"/>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38289" y="4562397"/>
            <a:ext cx="3329658" cy="637392"/>
          </a:xfrm>
          <a:prstGeom prst="rect">
            <a:avLst/>
          </a:prstGeom>
        </p:spPr>
      </p:pic>
      <p:pic>
        <p:nvPicPr>
          <p:cNvPr id="7" name="Bilde 6"/>
          <p:cNvPicPr>
            <a:picLocks noChangeAspect="1"/>
          </p:cNvPicPr>
          <p:nvPr/>
        </p:nvPicPr>
        <p:blipFill>
          <a:blip r:embed="rId6"/>
          <a:stretch>
            <a:fillRect/>
          </a:stretch>
        </p:blipFill>
        <p:spPr>
          <a:xfrm>
            <a:off x="3806978" y="3931178"/>
            <a:ext cx="3912433" cy="2723688"/>
          </a:xfrm>
          <a:prstGeom prst="rect">
            <a:avLst/>
          </a:prstGeom>
        </p:spPr>
      </p:pic>
    </p:spTree>
    <p:extLst>
      <p:ext uri="{BB962C8B-B14F-4D97-AF65-F5344CB8AC3E}">
        <p14:creationId xmlns:p14="http://schemas.microsoft.com/office/powerpoint/2010/main" val="21027671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B6FBE87-DAFE-4E5E-81C7-AF47E6D7C67E}"/>
              </a:ext>
            </a:extLst>
          </p:cNvPr>
          <p:cNvSpPr>
            <a:spLocks noGrp="1"/>
          </p:cNvSpPr>
          <p:nvPr>
            <p:ph type="title"/>
          </p:nvPr>
        </p:nvSpPr>
        <p:spPr>
          <a:xfrm>
            <a:off x="838200" y="365126"/>
            <a:ext cx="10515600" cy="598435"/>
          </a:xfrm>
        </p:spPr>
        <p:txBody>
          <a:bodyPr>
            <a:normAutofit fontScale="90000"/>
          </a:bodyPr>
          <a:lstStyle/>
          <a:p>
            <a:pPr algn="ctr"/>
            <a:r>
              <a:rPr lang="nb-NO" dirty="0" smtClean="0"/>
              <a:t>«GRUPPAS </a:t>
            </a:r>
            <a:r>
              <a:rPr lang="nb-NO" dirty="0" err="1" smtClean="0"/>
              <a:t>RefleksjonER</a:t>
            </a:r>
            <a:r>
              <a:rPr lang="nb-NO" dirty="0" smtClean="0"/>
              <a:t>»</a:t>
            </a:r>
            <a:endParaRPr lang="nb-NO" dirty="0"/>
          </a:p>
        </p:txBody>
      </p:sp>
      <p:sp>
        <p:nvSpPr>
          <p:cNvPr id="3" name="Plassholder for innhold 2">
            <a:extLst>
              <a:ext uri="{FF2B5EF4-FFF2-40B4-BE49-F238E27FC236}">
                <a16:creationId xmlns:a16="http://schemas.microsoft.com/office/drawing/2014/main" id="{7A4FA388-80DE-41A1-B9EA-DE17919047FD}"/>
              </a:ext>
            </a:extLst>
          </p:cNvPr>
          <p:cNvSpPr>
            <a:spLocks noGrp="1"/>
          </p:cNvSpPr>
          <p:nvPr>
            <p:ph idx="1"/>
          </p:nvPr>
        </p:nvSpPr>
        <p:spPr>
          <a:xfrm>
            <a:off x="986205" y="1376516"/>
            <a:ext cx="10733847" cy="4866967"/>
          </a:xfrm>
        </p:spPr>
        <p:txBody>
          <a:bodyPr>
            <a:normAutofit fontScale="92500" lnSpcReduction="10000"/>
          </a:bodyPr>
          <a:lstStyle/>
          <a:p>
            <a:pPr marL="0" indent="0">
              <a:buNone/>
            </a:pPr>
            <a:r>
              <a:rPr lang="nb-NO" dirty="0" smtClean="0"/>
              <a:t>1. </a:t>
            </a:r>
            <a:r>
              <a:rPr lang="nb-NO" dirty="0"/>
              <a:t>Kartlegging</a:t>
            </a:r>
          </a:p>
          <a:p>
            <a:pPr>
              <a:buFontTx/>
              <a:buChar char="-"/>
            </a:pPr>
            <a:r>
              <a:rPr lang="nb-NO" i="1" dirty="0">
                <a:solidFill>
                  <a:schemeClr val="tx1"/>
                </a:solidFill>
              </a:rPr>
              <a:t>Stort spenn – Alfa til A2</a:t>
            </a:r>
          </a:p>
          <a:p>
            <a:pPr>
              <a:buFontTx/>
              <a:buChar char="-"/>
            </a:pPr>
            <a:r>
              <a:rPr lang="nb-NO" i="1" dirty="0">
                <a:solidFill>
                  <a:schemeClr val="tx1"/>
                </a:solidFill>
              </a:rPr>
              <a:t>Sprikende </a:t>
            </a:r>
            <a:r>
              <a:rPr lang="nb-NO" i="1" dirty="0" smtClean="0">
                <a:solidFill>
                  <a:schemeClr val="tx1"/>
                </a:solidFill>
              </a:rPr>
              <a:t>profiler</a:t>
            </a:r>
          </a:p>
          <a:p>
            <a:pPr>
              <a:buFontTx/>
              <a:buChar char="-"/>
            </a:pPr>
            <a:r>
              <a:rPr lang="nb-NO" i="1" dirty="0" smtClean="0">
                <a:solidFill>
                  <a:schemeClr val="tx1"/>
                </a:solidFill>
              </a:rPr>
              <a:t>Forventningsavklaring</a:t>
            </a:r>
          </a:p>
          <a:p>
            <a:pPr>
              <a:buFontTx/>
              <a:buChar char="-"/>
            </a:pPr>
            <a:r>
              <a:rPr lang="nb-NO" i="1" dirty="0" smtClean="0">
                <a:solidFill>
                  <a:schemeClr val="tx1"/>
                </a:solidFill>
              </a:rPr>
              <a:t>Motivasjon – rett og plikt</a:t>
            </a:r>
            <a:endParaRPr lang="nb-NO" i="1" dirty="0">
              <a:solidFill>
                <a:schemeClr val="tx1"/>
              </a:solidFill>
            </a:endParaRPr>
          </a:p>
          <a:p>
            <a:pPr marL="0" indent="0">
              <a:buNone/>
            </a:pPr>
            <a:endParaRPr lang="nb-NO" dirty="0"/>
          </a:p>
          <a:p>
            <a:pPr marL="0" indent="0">
              <a:buNone/>
            </a:pPr>
            <a:r>
              <a:rPr lang="nb-NO" dirty="0"/>
              <a:t>2</a:t>
            </a:r>
            <a:r>
              <a:rPr lang="nb-NO" dirty="0" smtClean="0"/>
              <a:t>.Utarbeidelse </a:t>
            </a:r>
            <a:r>
              <a:rPr lang="nb-NO" dirty="0"/>
              <a:t>av kompetansemål </a:t>
            </a:r>
          </a:p>
          <a:p>
            <a:pPr marL="0" indent="0">
              <a:buNone/>
            </a:pPr>
            <a:r>
              <a:rPr lang="nb-NO" i="1" dirty="0" smtClean="0">
                <a:solidFill>
                  <a:schemeClr val="tx1"/>
                </a:solidFill>
              </a:rPr>
              <a:t>- Kompetanse Norge: Læreplan i norsk og samfunnsfag for voksne innvandrere, Kompetanse</a:t>
            </a:r>
            <a:r>
              <a:rPr lang="nb-NO" i="1" dirty="0" smtClean="0">
                <a:solidFill>
                  <a:schemeClr val="tx1"/>
                </a:solidFill>
              </a:rPr>
              <a:t>+ - yrkesprofiler</a:t>
            </a:r>
            <a:endParaRPr lang="nb-NO" i="1" dirty="0" smtClean="0">
              <a:solidFill>
                <a:schemeClr val="tx1"/>
              </a:solidFill>
            </a:endParaRPr>
          </a:p>
          <a:p>
            <a:pPr marL="0" indent="0">
              <a:buNone/>
            </a:pPr>
            <a:endParaRPr lang="nb-NO" i="1" dirty="0" smtClean="0">
              <a:solidFill>
                <a:schemeClr val="tx1"/>
              </a:solidFill>
            </a:endParaRPr>
          </a:p>
          <a:p>
            <a:pPr marL="0" indent="0">
              <a:buNone/>
            </a:pPr>
            <a:r>
              <a:rPr lang="nb-NO" dirty="0"/>
              <a:t>3</a:t>
            </a:r>
            <a:r>
              <a:rPr lang="nb-NO" dirty="0" smtClean="0"/>
              <a:t>.Elevinnvolvering </a:t>
            </a:r>
            <a:r>
              <a:rPr lang="nb-NO" dirty="0"/>
              <a:t>– mål, vurderingskriterier og vurderingen</a:t>
            </a:r>
          </a:p>
          <a:p>
            <a:pPr>
              <a:buFontTx/>
              <a:buChar char="-"/>
            </a:pPr>
            <a:r>
              <a:rPr lang="nb-NO" i="1" dirty="0">
                <a:solidFill>
                  <a:schemeClr val="tx1"/>
                </a:solidFill>
              </a:rPr>
              <a:t>Mål og vurderingskriterier er gitt i læreplanen </a:t>
            </a:r>
          </a:p>
          <a:p>
            <a:pPr>
              <a:buFontTx/>
              <a:buChar char="-"/>
            </a:pPr>
            <a:r>
              <a:rPr lang="nb-NO" i="1" dirty="0">
                <a:solidFill>
                  <a:schemeClr val="tx1"/>
                </a:solidFill>
              </a:rPr>
              <a:t>Vurderingen gjort i fellesskap eller med lærer</a:t>
            </a:r>
          </a:p>
          <a:p>
            <a:pPr marL="0" indent="0">
              <a:buNone/>
            </a:pPr>
            <a:endParaRPr lang="nb-NO" i="1" dirty="0" smtClean="0">
              <a:solidFill>
                <a:schemeClr val="tx1"/>
              </a:solidFill>
            </a:endParaRPr>
          </a:p>
          <a:p>
            <a:pPr marL="0" indent="0">
              <a:buNone/>
            </a:pPr>
            <a:endParaRPr lang="nb-NO" i="1" dirty="0">
              <a:solidFill>
                <a:schemeClr val="tx1"/>
              </a:solidFill>
            </a:endParaRPr>
          </a:p>
          <a:p>
            <a:pPr>
              <a:buFontTx/>
              <a:buChar char="-"/>
            </a:pPr>
            <a:endParaRPr lang="nb-NO" i="1" dirty="0" smtClean="0">
              <a:solidFill>
                <a:schemeClr val="tx1"/>
              </a:solidFill>
            </a:endParaRPr>
          </a:p>
          <a:p>
            <a:pPr marL="0" indent="0">
              <a:buNone/>
            </a:pPr>
            <a:endParaRPr lang="nb-NO" sz="1800" i="1" dirty="0" smtClean="0">
              <a:solidFill>
                <a:schemeClr val="tx1"/>
              </a:solidFill>
            </a:endParaRPr>
          </a:p>
          <a:p>
            <a:pPr>
              <a:buFontTx/>
              <a:buChar char="-"/>
            </a:pPr>
            <a:endParaRPr lang="nb-NO" sz="1800" dirty="0">
              <a:solidFill>
                <a:schemeClr val="tx1"/>
              </a:solidFill>
            </a:endParaRPr>
          </a:p>
        </p:txBody>
      </p:sp>
    </p:spTree>
    <p:extLst>
      <p:ext uri="{BB962C8B-B14F-4D97-AF65-F5344CB8AC3E}">
        <p14:creationId xmlns:p14="http://schemas.microsoft.com/office/powerpoint/2010/main" val="13448516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B6FBE87-DAFE-4E5E-81C7-AF47E6D7C67E}"/>
              </a:ext>
            </a:extLst>
          </p:cNvPr>
          <p:cNvSpPr>
            <a:spLocks noGrp="1"/>
          </p:cNvSpPr>
          <p:nvPr>
            <p:ph type="title"/>
          </p:nvPr>
        </p:nvSpPr>
        <p:spPr>
          <a:xfrm>
            <a:off x="838200" y="365126"/>
            <a:ext cx="10515600" cy="598435"/>
          </a:xfrm>
        </p:spPr>
        <p:txBody>
          <a:bodyPr>
            <a:normAutofit fontScale="90000"/>
          </a:bodyPr>
          <a:lstStyle/>
          <a:p>
            <a:pPr algn="ctr"/>
            <a:r>
              <a:rPr lang="nb-NO" dirty="0"/>
              <a:t>«</a:t>
            </a:r>
            <a:r>
              <a:rPr lang="nb-NO" dirty="0" err="1" smtClean="0"/>
              <a:t>RefleksjonER</a:t>
            </a:r>
            <a:r>
              <a:rPr lang="nb-NO" dirty="0" smtClean="0"/>
              <a:t>»</a:t>
            </a:r>
            <a:endParaRPr lang="nb-NO" dirty="0"/>
          </a:p>
        </p:txBody>
      </p:sp>
      <p:sp>
        <p:nvSpPr>
          <p:cNvPr id="3" name="Plassholder for innhold 2">
            <a:extLst>
              <a:ext uri="{FF2B5EF4-FFF2-40B4-BE49-F238E27FC236}">
                <a16:creationId xmlns:a16="http://schemas.microsoft.com/office/drawing/2014/main" id="{7A4FA388-80DE-41A1-B9EA-DE17919047FD}"/>
              </a:ext>
            </a:extLst>
          </p:cNvPr>
          <p:cNvSpPr>
            <a:spLocks noGrp="1"/>
          </p:cNvSpPr>
          <p:nvPr>
            <p:ph idx="1"/>
          </p:nvPr>
        </p:nvSpPr>
        <p:spPr>
          <a:xfrm>
            <a:off x="976373" y="1071716"/>
            <a:ext cx="11307097" cy="5653549"/>
          </a:xfrm>
        </p:spPr>
        <p:txBody>
          <a:bodyPr>
            <a:normAutofit/>
          </a:bodyPr>
          <a:lstStyle/>
          <a:p>
            <a:pPr>
              <a:buFontTx/>
              <a:buChar char="-"/>
            </a:pPr>
            <a:endParaRPr lang="nb-NO" i="1" dirty="0" smtClean="0">
              <a:solidFill>
                <a:schemeClr val="tx1"/>
              </a:solidFill>
            </a:endParaRPr>
          </a:p>
          <a:p>
            <a:pPr marL="0" indent="0">
              <a:buNone/>
            </a:pPr>
            <a:r>
              <a:rPr lang="nb-NO" dirty="0" smtClean="0"/>
              <a:t>4.Type undervisning</a:t>
            </a:r>
            <a:endParaRPr lang="nb-NO" dirty="0"/>
          </a:p>
          <a:p>
            <a:pPr>
              <a:buFontTx/>
              <a:buChar char="-"/>
            </a:pPr>
            <a:r>
              <a:rPr lang="nb-NO" i="1" dirty="0" smtClean="0">
                <a:solidFill>
                  <a:schemeClr val="tx1"/>
                </a:solidFill>
              </a:rPr>
              <a:t>«</a:t>
            </a:r>
            <a:r>
              <a:rPr lang="nb-NO" i="1" dirty="0" err="1" smtClean="0">
                <a:solidFill>
                  <a:schemeClr val="tx1"/>
                </a:solidFill>
              </a:rPr>
              <a:t>Flipped</a:t>
            </a:r>
            <a:r>
              <a:rPr lang="nb-NO" i="1" dirty="0" smtClean="0">
                <a:solidFill>
                  <a:schemeClr val="tx1"/>
                </a:solidFill>
              </a:rPr>
              <a:t> </a:t>
            </a:r>
            <a:r>
              <a:rPr lang="nb-NO" i="1" dirty="0" err="1" smtClean="0">
                <a:solidFill>
                  <a:schemeClr val="tx1"/>
                </a:solidFill>
              </a:rPr>
              <a:t>classroom</a:t>
            </a:r>
            <a:r>
              <a:rPr lang="nb-NO" i="1" dirty="0" smtClean="0">
                <a:solidFill>
                  <a:schemeClr val="tx1"/>
                </a:solidFill>
              </a:rPr>
              <a:t> – omvendt undervisning»</a:t>
            </a:r>
          </a:p>
          <a:p>
            <a:pPr>
              <a:buFontTx/>
              <a:buChar char="-"/>
            </a:pPr>
            <a:r>
              <a:rPr lang="nb-NO" i="1" dirty="0" smtClean="0">
                <a:solidFill>
                  <a:schemeClr val="tx1"/>
                </a:solidFill>
              </a:rPr>
              <a:t>Padlet, Alias og Kahoot </a:t>
            </a:r>
          </a:p>
          <a:p>
            <a:pPr marL="0" indent="0">
              <a:buNone/>
            </a:pPr>
            <a:r>
              <a:rPr lang="nb-NO" i="1" dirty="0">
                <a:solidFill>
                  <a:srgbClr val="FF0000"/>
                </a:solidFill>
              </a:rPr>
              <a:t>	</a:t>
            </a:r>
            <a:endParaRPr lang="nb-NO" i="1" dirty="0" smtClean="0">
              <a:solidFill>
                <a:srgbClr val="FF0000"/>
              </a:solidFill>
            </a:endParaRPr>
          </a:p>
          <a:p>
            <a:pPr marL="0" indent="0">
              <a:buNone/>
            </a:pPr>
            <a:r>
              <a:rPr lang="nb-NO" dirty="0" smtClean="0"/>
              <a:t>5.Samarbeidslæring</a:t>
            </a:r>
          </a:p>
          <a:p>
            <a:pPr marL="0" indent="0">
              <a:buNone/>
            </a:pPr>
            <a:r>
              <a:rPr lang="nb-NO" i="1" dirty="0" smtClean="0">
                <a:solidFill>
                  <a:schemeClr val="tx1"/>
                </a:solidFill>
              </a:rPr>
              <a:t>- Individuell forberedelse hjemme - deling og gruppearbeid på skole</a:t>
            </a:r>
          </a:p>
          <a:p>
            <a:pPr>
              <a:buFontTx/>
              <a:buChar char="-"/>
            </a:pPr>
            <a:r>
              <a:rPr lang="nb-NO" i="1" dirty="0" smtClean="0">
                <a:solidFill>
                  <a:schemeClr val="tx1"/>
                </a:solidFill>
              </a:rPr>
              <a:t>Fremføring for klassen - fremføring for </a:t>
            </a:r>
            <a:r>
              <a:rPr lang="nb-NO" i="1" dirty="0" smtClean="0">
                <a:solidFill>
                  <a:schemeClr val="tx1"/>
                </a:solidFill>
              </a:rPr>
              <a:t>lærer</a:t>
            </a:r>
          </a:p>
          <a:p>
            <a:pPr>
              <a:buFontTx/>
              <a:buChar char="-"/>
            </a:pPr>
            <a:r>
              <a:rPr lang="nb-NO" i="1" dirty="0" smtClean="0">
                <a:solidFill>
                  <a:schemeClr val="tx1"/>
                </a:solidFill>
              </a:rPr>
              <a:t>OSS: Kommunikasjon på epost, utveksling av erfaringer og ideer på samlinger</a:t>
            </a:r>
            <a:endParaRPr lang="nb-NO" i="1" dirty="0" smtClean="0">
              <a:solidFill>
                <a:schemeClr val="tx1"/>
              </a:solidFill>
            </a:endParaRPr>
          </a:p>
          <a:p>
            <a:pPr>
              <a:buFontTx/>
              <a:buChar char="-"/>
            </a:pPr>
            <a:endParaRPr lang="nb-NO" i="1" dirty="0" smtClean="0">
              <a:solidFill>
                <a:schemeClr val="tx1"/>
              </a:solidFill>
            </a:endParaRPr>
          </a:p>
          <a:p>
            <a:pPr marL="0" indent="0">
              <a:buNone/>
            </a:pPr>
            <a:r>
              <a:rPr lang="nb-NO" dirty="0"/>
              <a:t>6</a:t>
            </a:r>
            <a:r>
              <a:rPr lang="nb-NO" dirty="0" smtClean="0"/>
              <a:t>.Evaluering </a:t>
            </a:r>
            <a:r>
              <a:rPr lang="nb-NO" dirty="0"/>
              <a:t>av læringsutbytte</a:t>
            </a:r>
          </a:p>
          <a:p>
            <a:pPr>
              <a:buFontTx/>
              <a:buChar char="-"/>
            </a:pPr>
            <a:r>
              <a:rPr lang="nb-NO" i="1" dirty="0" smtClean="0">
                <a:solidFill>
                  <a:schemeClr val="tx1"/>
                </a:solidFill>
              </a:rPr>
              <a:t>Entusiastiske og fornøyde deltakere</a:t>
            </a:r>
          </a:p>
          <a:p>
            <a:pPr>
              <a:buFontTx/>
              <a:buChar char="-"/>
            </a:pPr>
            <a:r>
              <a:rPr lang="nb-NO" i="1" dirty="0" smtClean="0">
                <a:solidFill>
                  <a:schemeClr val="tx1"/>
                </a:solidFill>
              </a:rPr>
              <a:t>Digitale ferdigheter står potensielt i veien for et godt læringsutbytte</a:t>
            </a:r>
          </a:p>
          <a:p>
            <a:pPr marL="0" indent="0">
              <a:buNone/>
            </a:pPr>
            <a:endParaRPr lang="nb-NO" sz="1800" i="1" dirty="0" smtClean="0">
              <a:solidFill>
                <a:schemeClr val="tx1"/>
              </a:solidFill>
            </a:endParaRPr>
          </a:p>
          <a:p>
            <a:pPr>
              <a:buFontTx/>
              <a:buChar char="-"/>
            </a:pPr>
            <a:endParaRPr lang="nb-NO" sz="1800" dirty="0">
              <a:solidFill>
                <a:schemeClr val="tx1"/>
              </a:solidFill>
            </a:endParaRPr>
          </a:p>
        </p:txBody>
      </p:sp>
    </p:spTree>
    <p:extLst>
      <p:ext uri="{BB962C8B-B14F-4D97-AF65-F5344CB8AC3E}">
        <p14:creationId xmlns:p14="http://schemas.microsoft.com/office/powerpoint/2010/main" val="282917795"/>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TM10001106[[fn=Merke]]</Template>
  <TotalTime>440</TotalTime>
  <Words>741</Words>
  <Application>Microsoft Office PowerPoint</Application>
  <PresentationFormat>Widescreen</PresentationFormat>
  <Paragraphs>89</Paragraphs>
  <Slides>7</Slides>
  <Notes>2</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7</vt:i4>
      </vt:variant>
    </vt:vector>
  </HeadingPairs>
  <TitlesOfParts>
    <vt:vector size="13" baseType="lpstr">
      <vt:lpstr>Arial</vt:lpstr>
      <vt:lpstr>Bernard MT Condensed</vt:lpstr>
      <vt:lpstr>Calibri</vt:lpstr>
      <vt:lpstr>Gill Sans MT</vt:lpstr>
      <vt:lpstr>Impact</vt:lpstr>
      <vt:lpstr>Badge</vt:lpstr>
      <vt:lpstr>Ny Vri</vt:lpstr>
      <vt:lpstr>Åshild  </vt:lpstr>
      <vt:lpstr>ÅSHILD</vt:lpstr>
      <vt:lpstr>Tor</vt:lpstr>
      <vt:lpstr>Lillian</vt:lpstr>
      <vt:lpstr>«GRUPPAS RefleksjonER»</vt:lpstr>
      <vt:lpstr>«RefleksjonER»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 Vri</dc:title>
  <dc:creator>Tospann AS</dc:creator>
  <cp:lastModifiedBy>Lillian Engen Nygård</cp:lastModifiedBy>
  <cp:revision>32</cp:revision>
  <dcterms:created xsi:type="dcterms:W3CDTF">2017-11-24T08:58:41Z</dcterms:created>
  <dcterms:modified xsi:type="dcterms:W3CDTF">2017-12-01T11:01:34Z</dcterms:modified>
</cp:coreProperties>
</file>