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>
        <p:scale>
          <a:sx n="143" d="100"/>
          <a:sy n="143" d="100"/>
        </p:scale>
        <p:origin x="-192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FF55-DC60-2F41-9E60-13E40593825A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2A49B9-EDA9-6F40-833E-5D974F708CC5}">
      <dgm:prSet/>
      <dgm:spPr/>
      <dgm:t>
        <a:bodyPr/>
        <a:lstStyle/>
        <a:p>
          <a:r>
            <a:rPr lang="en-GB" dirty="0" smtClean="0"/>
            <a:t>Availability on the world market</a:t>
          </a:r>
          <a:endParaRPr lang="en-GB" dirty="0"/>
        </a:p>
      </dgm:t>
    </dgm:pt>
    <dgm:pt modelId="{CE173AD5-D677-C34D-B78B-AB8DF85593C2}" type="parTrans" cxnId="{8D1F8FE6-5153-1F45-A78A-2D81EED95738}">
      <dgm:prSet/>
      <dgm:spPr/>
      <dgm:t>
        <a:bodyPr/>
        <a:lstStyle/>
        <a:p>
          <a:endParaRPr lang="en-GB"/>
        </a:p>
      </dgm:t>
    </dgm:pt>
    <dgm:pt modelId="{B8FB2CED-A2C8-C943-9A26-48CC858882B7}" type="sibTrans" cxnId="{8D1F8FE6-5153-1F45-A78A-2D81EED95738}">
      <dgm:prSet/>
      <dgm:spPr/>
      <dgm:t>
        <a:bodyPr/>
        <a:lstStyle/>
        <a:p>
          <a:endParaRPr lang="en-GB"/>
        </a:p>
      </dgm:t>
    </dgm:pt>
    <dgm:pt modelId="{A34AF22D-9531-0340-B597-5B86754D490A}">
      <dgm:prSet/>
      <dgm:spPr/>
      <dgm:t>
        <a:bodyPr/>
        <a:lstStyle/>
        <a:p>
          <a:r>
            <a:rPr lang="en-GB" dirty="0" smtClean="0"/>
            <a:t>Demand</a:t>
          </a:r>
          <a:endParaRPr lang="en-GB" dirty="0"/>
        </a:p>
      </dgm:t>
    </dgm:pt>
    <dgm:pt modelId="{92062400-9936-2742-882B-D4FF68B09C93}" type="parTrans" cxnId="{1CFD58A9-593C-434E-84F2-2C28B46D69FD}">
      <dgm:prSet/>
      <dgm:spPr/>
      <dgm:t>
        <a:bodyPr/>
        <a:lstStyle/>
        <a:p>
          <a:endParaRPr lang="en-GB"/>
        </a:p>
      </dgm:t>
    </dgm:pt>
    <dgm:pt modelId="{002FB732-9CF3-CC4A-9273-0D97CB049F3D}" type="sibTrans" cxnId="{1CFD58A9-593C-434E-84F2-2C28B46D69FD}">
      <dgm:prSet/>
      <dgm:spPr/>
      <dgm:t>
        <a:bodyPr/>
        <a:lstStyle/>
        <a:p>
          <a:endParaRPr lang="en-GB"/>
        </a:p>
      </dgm:t>
    </dgm:pt>
    <dgm:pt modelId="{59959454-48F0-FB4B-934B-97BC63ACE18D}">
      <dgm:prSet/>
      <dgm:spPr/>
      <dgm:t>
        <a:bodyPr/>
        <a:lstStyle/>
        <a:p>
          <a:r>
            <a:rPr lang="en-GB" dirty="0" smtClean="0"/>
            <a:t>Regulation of price and output</a:t>
          </a:r>
          <a:endParaRPr lang="en-GB" dirty="0"/>
        </a:p>
      </dgm:t>
    </dgm:pt>
    <dgm:pt modelId="{FCEE39BB-DFB2-9D4C-B4FD-12D476E261A0}" type="parTrans" cxnId="{6B69AC59-5DE9-4841-813E-31B8ADACB8BD}">
      <dgm:prSet/>
      <dgm:spPr/>
      <dgm:t>
        <a:bodyPr/>
        <a:lstStyle/>
        <a:p>
          <a:endParaRPr lang="en-GB"/>
        </a:p>
      </dgm:t>
    </dgm:pt>
    <dgm:pt modelId="{7B2014F1-3AB3-0440-8528-ECA87E2813E2}" type="sibTrans" cxnId="{6B69AC59-5DE9-4841-813E-31B8ADACB8BD}">
      <dgm:prSet/>
      <dgm:spPr/>
      <dgm:t>
        <a:bodyPr/>
        <a:lstStyle/>
        <a:p>
          <a:endParaRPr lang="en-GB"/>
        </a:p>
      </dgm:t>
    </dgm:pt>
    <dgm:pt modelId="{8577C0E5-DEEF-4A40-85E5-E7550BA7A838}">
      <dgm:prSet/>
      <dgm:spPr/>
      <dgm:t>
        <a:bodyPr/>
        <a:lstStyle/>
        <a:p>
          <a:endParaRPr lang="en-GB" dirty="0"/>
        </a:p>
      </dgm:t>
    </dgm:pt>
    <dgm:pt modelId="{FE54F000-9912-1242-997B-86A434ADAD78}" type="parTrans" cxnId="{197F64CC-3EB8-C443-A709-0B1FCBCD46D9}">
      <dgm:prSet/>
      <dgm:spPr/>
      <dgm:t>
        <a:bodyPr/>
        <a:lstStyle/>
        <a:p>
          <a:endParaRPr lang="en-GB"/>
        </a:p>
      </dgm:t>
    </dgm:pt>
    <dgm:pt modelId="{8973A347-0770-B349-9E80-F9BA70E1B663}" type="sibTrans" cxnId="{197F64CC-3EB8-C443-A709-0B1FCBCD46D9}">
      <dgm:prSet/>
      <dgm:spPr/>
      <dgm:t>
        <a:bodyPr/>
        <a:lstStyle/>
        <a:p>
          <a:endParaRPr lang="en-GB"/>
        </a:p>
      </dgm:t>
    </dgm:pt>
    <dgm:pt modelId="{A2190243-B7A7-8E4D-848A-F3DE0BE823CA}" type="pres">
      <dgm:prSet presAssocID="{7D09FF55-DC60-2F41-9E60-13E40593825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14E201A-9B81-1544-8094-575B6E00696F}" type="pres">
      <dgm:prSet presAssocID="{B02A49B9-EDA9-6F40-833E-5D974F708CC5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9EF57A-9776-4A45-B341-5E36CCB2C077}" type="pres">
      <dgm:prSet presAssocID="{B02A49B9-EDA9-6F40-833E-5D974F708CC5}" presName="gear1srcNode" presStyleLbl="node1" presStyleIdx="0" presStyleCnt="3"/>
      <dgm:spPr/>
      <dgm:t>
        <a:bodyPr/>
        <a:lstStyle/>
        <a:p>
          <a:endParaRPr lang="en-GB"/>
        </a:p>
      </dgm:t>
    </dgm:pt>
    <dgm:pt modelId="{64F40E9E-3600-D441-8966-09A021538F80}" type="pres">
      <dgm:prSet presAssocID="{B02A49B9-EDA9-6F40-833E-5D974F708CC5}" presName="gear1dstNode" presStyleLbl="node1" presStyleIdx="0" presStyleCnt="3"/>
      <dgm:spPr/>
      <dgm:t>
        <a:bodyPr/>
        <a:lstStyle/>
        <a:p>
          <a:endParaRPr lang="en-GB"/>
        </a:p>
      </dgm:t>
    </dgm:pt>
    <dgm:pt modelId="{55DA061D-7885-8B46-98D9-95F89F3AD609}" type="pres">
      <dgm:prSet presAssocID="{A34AF22D-9531-0340-B597-5B86754D490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1A0209-09FD-AF49-836F-991B8E14E1E9}" type="pres">
      <dgm:prSet presAssocID="{A34AF22D-9531-0340-B597-5B86754D490A}" presName="gear2srcNode" presStyleLbl="node1" presStyleIdx="1" presStyleCnt="3"/>
      <dgm:spPr/>
      <dgm:t>
        <a:bodyPr/>
        <a:lstStyle/>
        <a:p>
          <a:endParaRPr lang="en-GB"/>
        </a:p>
      </dgm:t>
    </dgm:pt>
    <dgm:pt modelId="{B8808284-D01B-B14A-8316-303DD59657AE}" type="pres">
      <dgm:prSet presAssocID="{A34AF22D-9531-0340-B597-5B86754D490A}" presName="gear2dstNode" presStyleLbl="node1" presStyleIdx="1" presStyleCnt="3"/>
      <dgm:spPr/>
      <dgm:t>
        <a:bodyPr/>
        <a:lstStyle/>
        <a:p>
          <a:endParaRPr lang="en-GB"/>
        </a:p>
      </dgm:t>
    </dgm:pt>
    <dgm:pt modelId="{A59F95EA-B9A2-A743-82A4-5BE5F1D41722}" type="pres">
      <dgm:prSet presAssocID="{59959454-48F0-FB4B-934B-97BC63ACE18D}" presName="gear3" presStyleLbl="node1" presStyleIdx="2" presStyleCnt="3"/>
      <dgm:spPr/>
      <dgm:t>
        <a:bodyPr/>
        <a:lstStyle/>
        <a:p>
          <a:endParaRPr lang="en-GB"/>
        </a:p>
      </dgm:t>
    </dgm:pt>
    <dgm:pt modelId="{8F840C5A-F5B2-284F-A580-1A63EEBF8A41}" type="pres">
      <dgm:prSet presAssocID="{59959454-48F0-FB4B-934B-97BC63ACE18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60DF5D-6330-6046-93F8-B88AA2EAA419}" type="pres">
      <dgm:prSet presAssocID="{59959454-48F0-FB4B-934B-97BC63ACE18D}" presName="gear3srcNode" presStyleLbl="node1" presStyleIdx="2" presStyleCnt="3"/>
      <dgm:spPr/>
      <dgm:t>
        <a:bodyPr/>
        <a:lstStyle/>
        <a:p>
          <a:endParaRPr lang="en-GB"/>
        </a:p>
      </dgm:t>
    </dgm:pt>
    <dgm:pt modelId="{BFDDBAE3-6D5D-4048-83AE-BAF9EFF989B4}" type="pres">
      <dgm:prSet presAssocID="{59959454-48F0-FB4B-934B-97BC63ACE18D}" presName="gear3dstNode" presStyleLbl="node1" presStyleIdx="2" presStyleCnt="3"/>
      <dgm:spPr/>
      <dgm:t>
        <a:bodyPr/>
        <a:lstStyle/>
        <a:p>
          <a:endParaRPr lang="en-GB"/>
        </a:p>
      </dgm:t>
    </dgm:pt>
    <dgm:pt modelId="{8E9C3980-EC00-274E-A926-BE91BE5C4A6B}" type="pres">
      <dgm:prSet presAssocID="{B8FB2CED-A2C8-C943-9A26-48CC858882B7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C2D6B74C-9658-5A45-A3BD-DC34555371EA}" type="pres">
      <dgm:prSet presAssocID="{002FB732-9CF3-CC4A-9273-0D97CB049F3D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BE2D0AEC-C689-564F-A412-CB5CC5FD5DE3}" type="pres">
      <dgm:prSet presAssocID="{7B2014F1-3AB3-0440-8528-ECA87E2813E2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AA08C68B-6590-944C-826A-9438EB11E131}" type="presOf" srcId="{A34AF22D-9531-0340-B597-5B86754D490A}" destId="{B8808284-D01B-B14A-8316-303DD59657AE}" srcOrd="2" destOrd="0" presId="urn:microsoft.com/office/officeart/2005/8/layout/gear1"/>
    <dgm:cxn modelId="{1CFD58A9-593C-434E-84F2-2C28B46D69FD}" srcId="{7D09FF55-DC60-2F41-9E60-13E40593825A}" destId="{A34AF22D-9531-0340-B597-5B86754D490A}" srcOrd="1" destOrd="0" parTransId="{92062400-9936-2742-882B-D4FF68B09C93}" sibTransId="{002FB732-9CF3-CC4A-9273-0D97CB049F3D}"/>
    <dgm:cxn modelId="{E6A5A4E1-ED5E-5A47-BB14-E3CB1343EF8C}" type="presOf" srcId="{A34AF22D-9531-0340-B597-5B86754D490A}" destId="{55DA061D-7885-8B46-98D9-95F89F3AD609}" srcOrd="0" destOrd="0" presId="urn:microsoft.com/office/officeart/2005/8/layout/gear1"/>
    <dgm:cxn modelId="{252D4F17-5EAB-CB4F-85A2-5E7E34E530D3}" type="presOf" srcId="{B02A49B9-EDA9-6F40-833E-5D974F708CC5}" destId="{A49EF57A-9776-4A45-B341-5E36CCB2C077}" srcOrd="1" destOrd="0" presId="urn:microsoft.com/office/officeart/2005/8/layout/gear1"/>
    <dgm:cxn modelId="{32A1E6E0-6952-334A-9959-1AED6D36794D}" type="presOf" srcId="{7D09FF55-DC60-2F41-9E60-13E40593825A}" destId="{A2190243-B7A7-8E4D-848A-F3DE0BE823CA}" srcOrd="0" destOrd="0" presId="urn:microsoft.com/office/officeart/2005/8/layout/gear1"/>
    <dgm:cxn modelId="{197F64CC-3EB8-C443-A709-0B1FCBCD46D9}" srcId="{7D09FF55-DC60-2F41-9E60-13E40593825A}" destId="{8577C0E5-DEEF-4A40-85E5-E7550BA7A838}" srcOrd="3" destOrd="0" parTransId="{FE54F000-9912-1242-997B-86A434ADAD78}" sibTransId="{8973A347-0770-B349-9E80-F9BA70E1B663}"/>
    <dgm:cxn modelId="{8D1F8FE6-5153-1F45-A78A-2D81EED95738}" srcId="{7D09FF55-DC60-2F41-9E60-13E40593825A}" destId="{B02A49B9-EDA9-6F40-833E-5D974F708CC5}" srcOrd="0" destOrd="0" parTransId="{CE173AD5-D677-C34D-B78B-AB8DF85593C2}" sibTransId="{B8FB2CED-A2C8-C943-9A26-48CC858882B7}"/>
    <dgm:cxn modelId="{1FBA236A-BE5D-0243-B1DF-413A99A7DDD1}" type="presOf" srcId="{59959454-48F0-FB4B-934B-97BC63ACE18D}" destId="{A59F95EA-B9A2-A743-82A4-5BE5F1D41722}" srcOrd="0" destOrd="0" presId="urn:microsoft.com/office/officeart/2005/8/layout/gear1"/>
    <dgm:cxn modelId="{49A0091B-3218-364C-B958-37C399DC773A}" type="presOf" srcId="{B02A49B9-EDA9-6F40-833E-5D974F708CC5}" destId="{C14E201A-9B81-1544-8094-575B6E00696F}" srcOrd="0" destOrd="0" presId="urn:microsoft.com/office/officeart/2005/8/layout/gear1"/>
    <dgm:cxn modelId="{BB14A70B-BE5E-F84E-9335-E7CC26548AED}" type="presOf" srcId="{7B2014F1-3AB3-0440-8528-ECA87E2813E2}" destId="{BE2D0AEC-C689-564F-A412-CB5CC5FD5DE3}" srcOrd="0" destOrd="0" presId="urn:microsoft.com/office/officeart/2005/8/layout/gear1"/>
    <dgm:cxn modelId="{878A427E-9E95-8748-9435-0BD89F1C326E}" type="presOf" srcId="{59959454-48F0-FB4B-934B-97BC63ACE18D}" destId="{8F840C5A-F5B2-284F-A580-1A63EEBF8A41}" srcOrd="1" destOrd="0" presId="urn:microsoft.com/office/officeart/2005/8/layout/gear1"/>
    <dgm:cxn modelId="{5B50D52B-E3A8-4548-A7C5-AA9BBCA59B94}" type="presOf" srcId="{B8FB2CED-A2C8-C943-9A26-48CC858882B7}" destId="{8E9C3980-EC00-274E-A926-BE91BE5C4A6B}" srcOrd="0" destOrd="0" presId="urn:microsoft.com/office/officeart/2005/8/layout/gear1"/>
    <dgm:cxn modelId="{D92214AA-A1AD-B64E-A24A-53C124A47614}" type="presOf" srcId="{002FB732-9CF3-CC4A-9273-0D97CB049F3D}" destId="{C2D6B74C-9658-5A45-A3BD-DC34555371EA}" srcOrd="0" destOrd="0" presId="urn:microsoft.com/office/officeart/2005/8/layout/gear1"/>
    <dgm:cxn modelId="{7F2B869F-2EF8-4040-A3D8-446BDEADF1C4}" type="presOf" srcId="{B02A49B9-EDA9-6F40-833E-5D974F708CC5}" destId="{64F40E9E-3600-D441-8966-09A021538F80}" srcOrd="2" destOrd="0" presId="urn:microsoft.com/office/officeart/2005/8/layout/gear1"/>
    <dgm:cxn modelId="{F9345DF4-2957-3C47-BD4D-3ED14EA568D9}" type="presOf" srcId="{59959454-48F0-FB4B-934B-97BC63ACE18D}" destId="{2060DF5D-6330-6046-93F8-B88AA2EAA419}" srcOrd="2" destOrd="0" presId="urn:microsoft.com/office/officeart/2005/8/layout/gear1"/>
    <dgm:cxn modelId="{418C14A7-27DD-0048-8C8C-68BE1BCEEB73}" type="presOf" srcId="{A34AF22D-9531-0340-B597-5B86754D490A}" destId="{251A0209-09FD-AF49-836F-991B8E14E1E9}" srcOrd="1" destOrd="0" presId="urn:microsoft.com/office/officeart/2005/8/layout/gear1"/>
    <dgm:cxn modelId="{6B69AC59-5DE9-4841-813E-31B8ADACB8BD}" srcId="{7D09FF55-DC60-2F41-9E60-13E40593825A}" destId="{59959454-48F0-FB4B-934B-97BC63ACE18D}" srcOrd="2" destOrd="0" parTransId="{FCEE39BB-DFB2-9D4C-B4FD-12D476E261A0}" sibTransId="{7B2014F1-3AB3-0440-8528-ECA87E2813E2}"/>
    <dgm:cxn modelId="{F233B5C9-88E0-EB48-9D18-58FB777F8045}" type="presOf" srcId="{59959454-48F0-FB4B-934B-97BC63ACE18D}" destId="{BFDDBAE3-6D5D-4048-83AE-BAF9EFF989B4}" srcOrd="3" destOrd="0" presId="urn:microsoft.com/office/officeart/2005/8/layout/gear1"/>
    <dgm:cxn modelId="{C4D45E7C-BB50-0D4B-94E1-F298B64A2198}" type="presParOf" srcId="{A2190243-B7A7-8E4D-848A-F3DE0BE823CA}" destId="{C14E201A-9B81-1544-8094-575B6E00696F}" srcOrd="0" destOrd="0" presId="urn:microsoft.com/office/officeart/2005/8/layout/gear1"/>
    <dgm:cxn modelId="{09AD9E4C-4B62-A449-B23A-5818A7D852FF}" type="presParOf" srcId="{A2190243-B7A7-8E4D-848A-F3DE0BE823CA}" destId="{A49EF57A-9776-4A45-B341-5E36CCB2C077}" srcOrd="1" destOrd="0" presId="urn:microsoft.com/office/officeart/2005/8/layout/gear1"/>
    <dgm:cxn modelId="{BE2B0148-E2C6-F54D-B1F4-7EF1D599BDFD}" type="presParOf" srcId="{A2190243-B7A7-8E4D-848A-F3DE0BE823CA}" destId="{64F40E9E-3600-D441-8966-09A021538F80}" srcOrd="2" destOrd="0" presId="urn:microsoft.com/office/officeart/2005/8/layout/gear1"/>
    <dgm:cxn modelId="{AD542DF3-5491-9849-A51D-67D00E3AAE53}" type="presParOf" srcId="{A2190243-B7A7-8E4D-848A-F3DE0BE823CA}" destId="{55DA061D-7885-8B46-98D9-95F89F3AD609}" srcOrd="3" destOrd="0" presId="urn:microsoft.com/office/officeart/2005/8/layout/gear1"/>
    <dgm:cxn modelId="{0B7B2117-EF09-6347-99FE-6B3D72F00870}" type="presParOf" srcId="{A2190243-B7A7-8E4D-848A-F3DE0BE823CA}" destId="{251A0209-09FD-AF49-836F-991B8E14E1E9}" srcOrd="4" destOrd="0" presId="urn:microsoft.com/office/officeart/2005/8/layout/gear1"/>
    <dgm:cxn modelId="{38B6F932-4BC6-1643-895D-CD84F4CC271B}" type="presParOf" srcId="{A2190243-B7A7-8E4D-848A-F3DE0BE823CA}" destId="{B8808284-D01B-B14A-8316-303DD59657AE}" srcOrd="5" destOrd="0" presId="urn:microsoft.com/office/officeart/2005/8/layout/gear1"/>
    <dgm:cxn modelId="{01016002-25B6-8B4F-A4C7-6987B1CAB645}" type="presParOf" srcId="{A2190243-B7A7-8E4D-848A-F3DE0BE823CA}" destId="{A59F95EA-B9A2-A743-82A4-5BE5F1D41722}" srcOrd="6" destOrd="0" presId="urn:microsoft.com/office/officeart/2005/8/layout/gear1"/>
    <dgm:cxn modelId="{56848974-F277-C748-9331-31DCC4AD0100}" type="presParOf" srcId="{A2190243-B7A7-8E4D-848A-F3DE0BE823CA}" destId="{8F840C5A-F5B2-284F-A580-1A63EEBF8A41}" srcOrd="7" destOrd="0" presId="urn:microsoft.com/office/officeart/2005/8/layout/gear1"/>
    <dgm:cxn modelId="{A953CD5E-04EC-DF49-ABC2-E126882119DD}" type="presParOf" srcId="{A2190243-B7A7-8E4D-848A-F3DE0BE823CA}" destId="{2060DF5D-6330-6046-93F8-B88AA2EAA419}" srcOrd="8" destOrd="0" presId="urn:microsoft.com/office/officeart/2005/8/layout/gear1"/>
    <dgm:cxn modelId="{3FF275ED-5408-BE4C-B423-D1ED67AA68F8}" type="presParOf" srcId="{A2190243-B7A7-8E4D-848A-F3DE0BE823CA}" destId="{BFDDBAE3-6D5D-4048-83AE-BAF9EFF989B4}" srcOrd="9" destOrd="0" presId="urn:microsoft.com/office/officeart/2005/8/layout/gear1"/>
    <dgm:cxn modelId="{7DA77472-FEC2-DD4A-81AE-A2911313CE58}" type="presParOf" srcId="{A2190243-B7A7-8E4D-848A-F3DE0BE823CA}" destId="{8E9C3980-EC00-274E-A926-BE91BE5C4A6B}" srcOrd="10" destOrd="0" presId="urn:microsoft.com/office/officeart/2005/8/layout/gear1"/>
    <dgm:cxn modelId="{4B18CA43-FEA9-7545-A3E4-5BD6A26BEF65}" type="presParOf" srcId="{A2190243-B7A7-8E4D-848A-F3DE0BE823CA}" destId="{C2D6B74C-9658-5A45-A3BD-DC34555371EA}" srcOrd="11" destOrd="0" presId="urn:microsoft.com/office/officeart/2005/8/layout/gear1"/>
    <dgm:cxn modelId="{5DEAA15E-1FB9-F649-B3E8-D132B7AEFEA1}" type="presParOf" srcId="{A2190243-B7A7-8E4D-848A-F3DE0BE823CA}" destId="{BE2D0AEC-C689-564F-A412-CB5CC5FD5DE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E201A-9B81-1544-8094-575B6E00696F}">
      <dsp:nvSpPr>
        <dsp:cNvPr id="0" name=""/>
        <dsp:cNvSpPr/>
      </dsp:nvSpPr>
      <dsp:spPr>
        <a:xfrm>
          <a:off x="1644731" y="1542717"/>
          <a:ext cx="1885543" cy="1885543"/>
        </a:xfrm>
        <a:prstGeom prst="gear9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Availability on the world market</a:t>
          </a:r>
          <a:endParaRPr lang="en-GB" sz="1300" kern="1200" dirty="0"/>
        </a:p>
      </dsp:txBody>
      <dsp:txXfrm>
        <a:off x="2023809" y="1984396"/>
        <a:ext cx="1127387" cy="969208"/>
      </dsp:txXfrm>
    </dsp:sp>
    <dsp:sp modelId="{55DA061D-7885-8B46-98D9-95F89F3AD609}">
      <dsp:nvSpPr>
        <dsp:cNvPr id="0" name=""/>
        <dsp:cNvSpPr/>
      </dsp:nvSpPr>
      <dsp:spPr>
        <a:xfrm>
          <a:off x="547687" y="1097043"/>
          <a:ext cx="1371304" cy="1371304"/>
        </a:xfrm>
        <a:prstGeom prst="gear6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Demand</a:t>
          </a:r>
          <a:endParaRPr lang="en-GB" sz="1300" kern="1200" dirty="0"/>
        </a:p>
      </dsp:txBody>
      <dsp:txXfrm>
        <a:off x="892917" y="1444359"/>
        <a:ext cx="680844" cy="676672"/>
      </dsp:txXfrm>
    </dsp:sp>
    <dsp:sp modelId="{A59F95EA-B9A2-A743-82A4-5BE5F1D41722}">
      <dsp:nvSpPr>
        <dsp:cNvPr id="0" name=""/>
        <dsp:cNvSpPr/>
      </dsp:nvSpPr>
      <dsp:spPr>
        <a:xfrm rot="20700000">
          <a:off x="1315758" y="150983"/>
          <a:ext cx="1343598" cy="1343598"/>
        </a:xfrm>
        <a:prstGeom prst="gear6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Regulation of price and output</a:t>
          </a:r>
          <a:endParaRPr lang="en-GB" sz="1300" kern="1200" dirty="0"/>
        </a:p>
      </dsp:txBody>
      <dsp:txXfrm rot="-20700000">
        <a:off x="1610448" y="445673"/>
        <a:ext cx="754217" cy="754217"/>
      </dsp:txXfrm>
    </dsp:sp>
    <dsp:sp modelId="{8E9C3980-EC00-274E-A926-BE91BE5C4A6B}">
      <dsp:nvSpPr>
        <dsp:cNvPr id="0" name=""/>
        <dsp:cNvSpPr/>
      </dsp:nvSpPr>
      <dsp:spPr>
        <a:xfrm>
          <a:off x="1491517" y="1262841"/>
          <a:ext cx="2413495" cy="2413495"/>
        </a:xfrm>
        <a:prstGeom prst="circularArrow">
          <a:avLst>
            <a:gd name="adj1" fmla="val 4688"/>
            <a:gd name="adj2" fmla="val 299029"/>
            <a:gd name="adj3" fmla="val 2494734"/>
            <a:gd name="adj4" fmla="val 15908241"/>
            <a:gd name="adj5" fmla="val 546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6B74C-9658-5A45-A3BD-DC34555371EA}">
      <dsp:nvSpPr>
        <dsp:cNvPr id="0" name=""/>
        <dsp:cNvSpPr/>
      </dsp:nvSpPr>
      <dsp:spPr>
        <a:xfrm>
          <a:off x="304832" y="796913"/>
          <a:ext cx="1753555" cy="17535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2D0AEC-C689-564F-A412-CB5CC5FD5DE3}">
      <dsp:nvSpPr>
        <dsp:cNvPr id="0" name=""/>
        <dsp:cNvSpPr/>
      </dsp:nvSpPr>
      <dsp:spPr>
        <a:xfrm>
          <a:off x="1004970" y="-140027"/>
          <a:ext cx="1890685" cy="18906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2645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46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40128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2536a6b3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2536a6b3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2536a6b3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2536a6b3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2536a6b38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2536a6b38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2536a6b38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2536a6b38_0_1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2536a6b3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2536a6b3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2536a6b3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2536a6b3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2536a6b3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2536a6b3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2536a6b3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2536a6b3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308610"/>
            <a:ext cx="8170254" cy="452628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842962"/>
            <a:ext cx="7342188" cy="1443038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71750"/>
            <a:ext cx="7342188" cy="13144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4592171"/>
            <a:ext cx="2133600" cy="194488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4592170"/>
            <a:ext cx="2895600" cy="19335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4592171"/>
            <a:ext cx="762000" cy="203597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6" y="1270747"/>
            <a:ext cx="3008313" cy="6858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457201"/>
            <a:ext cx="4114800" cy="4099322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6" y="2004242"/>
            <a:ext cx="3008313" cy="255228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3" y="232592"/>
            <a:ext cx="3398837" cy="903684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268730"/>
            <a:ext cx="3008376" cy="6858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459581"/>
            <a:ext cx="4114800" cy="410108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002536"/>
            <a:ext cx="3008376" cy="255117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3215865"/>
            <a:ext cx="8021977" cy="687145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248770"/>
            <a:ext cx="8421624" cy="283733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953436"/>
            <a:ext cx="8021977" cy="75975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7201"/>
            <a:ext cx="1416423" cy="4137422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3" y="457201"/>
            <a:ext cx="6279777" cy="413742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308610"/>
            <a:ext cx="8170254" cy="452628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2581836"/>
            <a:ext cx="7345362" cy="1149724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3771900"/>
            <a:ext cx="7345362" cy="74295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4592171"/>
            <a:ext cx="2133600" cy="194488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4593301"/>
            <a:ext cx="2895600" cy="193358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400050"/>
            <a:ext cx="7836408" cy="2121694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028700"/>
            <a:ext cx="7345362" cy="12573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2350925"/>
            <a:ext cx="7345362" cy="1125140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1610917"/>
            <a:ext cx="3566160" cy="29456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10917"/>
            <a:ext cx="3566160" cy="29456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281743"/>
            <a:ext cx="3566160" cy="62437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1943101"/>
            <a:ext cx="3566160" cy="26134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281743"/>
            <a:ext cx="3566160" cy="62437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1943101"/>
            <a:ext cx="3566160" cy="26134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30274"/>
            <a:ext cx="8778240" cy="488295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6" y="877419"/>
            <a:ext cx="3008313" cy="6858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457201"/>
            <a:ext cx="4114800" cy="4099322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6" y="1610916"/>
            <a:ext cx="3008313" cy="244673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183118"/>
            <a:ext cx="7345362" cy="1004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1600201"/>
            <a:ext cx="7345363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4778694"/>
            <a:ext cx="2133600" cy="1944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08/03/19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4778693"/>
            <a:ext cx="2895600" cy="1933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4767263"/>
            <a:ext cx="762000" cy="203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dirty="0"/>
              <a:t>Oil </a:t>
            </a:r>
            <a:r>
              <a:rPr lang="en-GB" sz="4400" dirty="0" smtClean="0"/>
              <a:t>p</a:t>
            </a:r>
            <a:r>
              <a:rPr lang="es" sz="4400" dirty="0" smtClean="0"/>
              <a:t>olitics </a:t>
            </a:r>
            <a:r>
              <a:rPr lang="es" sz="4400" dirty="0"/>
              <a:t>and </a:t>
            </a:r>
            <a:r>
              <a:rPr lang="es" sz="4400" dirty="0" smtClean="0"/>
              <a:t>economy 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s" sz="4400" dirty="0" smtClean="0"/>
              <a:t>The </a:t>
            </a:r>
            <a:r>
              <a:rPr lang="es" sz="4400" dirty="0"/>
              <a:t>Norwegian perspective</a:t>
            </a:r>
            <a:endParaRPr sz="44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Angel, </a:t>
            </a:r>
            <a:r>
              <a:rPr lang="en-GB" dirty="0" err="1" smtClean="0"/>
              <a:t>Miquel</a:t>
            </a:r>
            <a:r>
              <a:rPr lang="en-GB" dirty="0" smtClean="0"/>
              <a:t> &amp; Sarah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sz="3200" dirty="0" smtClean="0"/>
              <a:t>What affects the price of oil? 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9015060"/>
              </p:ext>
            </p:extLst>
          </p:nvPr>
        </p:nvGraphicFramePr>
        <p:xfrm>
          <a:off x="568378" y="1287817"/>
          <a:ext cx="3632289" cy="3428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22379" y="1594395"/>
            <a:ext cx="3145742" cy="30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+mn-lt"/>
                <a:cs typeface="Cambria"/>
              </a:rPr>
              <a:t>Historic incidents that influenced price:</a:t>
            </a:r>
          </a:p>
          <a:p>
            <a:r>
              <a:rPr lang="en-GB" sz="1200" dirty="0" smtClean="0">
                <a:latin typeface="+mn-lt"/>
                <a:cs typeface="Cambria"/>
              </a:rPr>
              <a:t>1950 Korean war</a:t>
            </a:r>
          </a:p>
          <a:p>
            <a:r>
              <a:rPr lang="en-GB" sz="1200" dirty="0" smtClean="0">
                <a:latin typeface="+mn-lt"/>
                <a:cs typeface="Cambria"/>
              </a:rPr>
              <a:t>1956 Suez crisis</a:t>
            </a:r>
          </a:p>
          <a:p>
            <a:r>
              <a:rPr lang="en-GB" sz="1200" dirty="0" smtClean="0">
                <a:latin typeface="+mn-lt"/>
                <a:cs typeface="Cambria"/>
              </a:rPr>
              <a:t>1967 Six-day war doubled the price of oil</a:t>
            </a:r>
          </a:p>
          <a:p>
            <a:r>
              <a:rPr lang="en-GB" sz="1200" dirty="0" smtClean="0">
                <a:latin typeface="+mn-lt"/>
                <a:cs typeface="Cambria"/>
              </a:rPr>
              <a:t>1973 Yam Kippur war quadrupled the price of oil</a:t>
            </a:r>
          </a:p>
          <a:p>
            <a:r>
              <a:rPr lang="en-GB" sz="1200" dirty="0" smtClean="0">
                <a:latin typeface="+mn-lt"/>
                <a:cs typeface="Cambria"/>
              </a:rPr>
              <a:t>1979 Iranian Revolution</a:t>
            </a:r>
          </a:p>
          <a:p>
            <a:r>
              <a:rPr lang="en-GB" sz="1200" dirty="0" smtClean="0">
                <a:latin typeface="+mn-lt"/>
                <a:cs typeface="Cambria"/>
              </a:rPr>
              <a:t>1991 Gulf war</a:t>
            </a:r>
          </a:p>
          <a:p>
            <a:r>
              <a:rPr lang="en-GB" sz="1200" dirty="0" smtClean="0">
                <a:latin typeface="+mn-lt"/>
                <a:cs typeface="Cambria"/>
              </a:rPr>
              <a:t>1998 Economic crisis in Asia leads to a major fall in the price of oil</a:t>
            </a:r>
          </a:p>
          <a:p>
            <a:r>
              <a:rPr lang="en-GB" sz="1200" dirty="0" smtClean="0">
                <a:latin typeface="+mn-lt"/>
                <a:cs typeface="Cambria"/>
              </a:rPr>
              <a:t>2007-08 The financial crisis and unstable oil production first boosted prices and then prompted a big drop</a:t>
            </a:r>
          </a:p>
          <a:p>
            <a:r>
              <a:rPr lang="en-GB" sz="1200" dirty="0" smtClean="0">
                <a:latin typeface="+mn-lt"/>
                <a:cs typeface="Cambria"/>
              </a:rPr>
              <a:t>2011 Arab Spring political unrest in Egypt, Libya, Yemen, Bahrain and other countries pushed up oil prices</a:t>
            </a:r>
          </a:p>
          <a:p>
            <a:endParaRPr lang="en-GB" sz="1200" dirty="0">
              <a:latin typeface="+mn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1416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The 10 oil </a:t>
            </a:r>
            <a:r>
              <a:rPr lang="en-GB" sz="3200" dirty="0" smtClean="0"/>
              <a:t>commandments (1971)</a:t>
            </a:r>
            <a:endParaRPr lang="en-GB" sz="3200" dirty="0"/>
          </a:p>
        </p:txBody>
      </p:sp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1000" b="1" dirty="0">
                <a:solidFill>
                  <a:srgbClr val="000000"/>
                </a:solidFill>
                <a:cs typeface="Cambria"/>
              </a:rPr>
              <a:t>1st commandment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GB" sz="1000" dirty="0">
                <a:solidFill>
                  <a:srgbClr val="000000"/>
                </a:solidFill>
                <a:cs typeface="Cambria"/>
              </a:rPr>
              <a:t>National supervision and control must be ensured for all operations on the NCS.</a:t>
            </a:r>
            <a:endParaRPr lang="en-GB" sz="1000" b="1" dirty="0">
              <a:solidFill>
                <a:srgbClr val="000000"/>
              </a:solidFill>
              <a:cs typeface="Cambria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GB" sz="1000" b="1" dirty="0">
                <a:solidFill>
                  <a:srgbClr val="000000"/>
                </a:solidFill>
                <a:cs typeface="Cambria"/>
              </a:rPr>
              <a:t>2nd </a:t>
            </a:r>
            <a:r>
              <a:rPr lang="en-GB" sz="1000" b="1" dirty="0" smtClean="0">
                <a:solidFill>
                  <a:srgbClr val="000000"/>
                </a:solidFill>
                <a:cs typeface="Cambria"/>
              </a:rPr>
              <a:t>commandment</a:t>
            </a:r>
            <a:endParaRPr lang="en-GB" sz="1000" b="1" dirty="0">
              <a:solidFill>
                <a:srgbClr val="000000"/>
              </a:solidFill>
              <a:cs typeface="Cambria"/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GB" sz="1000" dirty="0">
                <a:solidFill>
                  <a:srgbClr val="000000"/>
                </a:solidFill>
                <a:cs typeface="Cambria"/>
              </a:rPr>
              <a:t>Petroleum discoveries must be exploited in a way which makes Norway as independent as possible of others for its supplies of crude oil.</a:t>
            </a:r>
            <a:endParaRPr lang="en-GB" sz="1000" b="1" dirty="0">
              <a:solidFill>
                <a:srgbClr val="000000"/>
              </a:solidFill>
              <a:cs typeface="Cambria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GB" sz="1000" b="1" dirty="0">
                <a:solidFill>
                  <a:srgbClr val="000000"/>
                </a:solidFill>
                <a:cs typeface="Cambria"/>
              </a:rPr>
              <a:t>3rdcommandment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GB" sz="1000" dirty="0">
                <a:solidFill>
                  <a:srgbClr val="000000"/>
                </a:solidFill>
                <a:cs typeface="Cambria"/>
              </a:rPr>
              <a:t>New industry will be developed on the basis of petroleum.</a:t>
            </a:r>
            <a:endParaRPr lang="en-GB" sz="1000" b="1" dirty="0">
              <a:solidFill>
                <a:srgbClr val="000000"/>
              </a:solidFill>
              <a:cs typeface="Cambria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GB" sz="1000" b="1" dirty="0">
                <a:solidFill>
                  <a:srgbClr val="000000"/>
                </a:solidFill>
                <a:cs typeface="Cambria"/>
              </a:rPr>
              <a:t>4th commandment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GB" sz="1000" dirty="0">
                <a:solidFill>
                  <a:srgbClr val="000000"/>
                </a:solidFill>
                <a:cs typeface="Cambria"/>
              </a:rPr>
              <a:t>The development of an oil industry must take necessary account of existing industrial activities and the protection of nature and the environment.</a:t>
            </a:r>
            <a:endParaRPr lang="en-GB" sz="1000" b="1" dirty="0">
              <a:solidFill>
                <a:srgbClr val="000000"/>
              </a:solidFill>
              <a:cs typeface="Cambria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GB" sz="1000" b="1" dirty="0">
                <a:solidFill>
                  <a:srgbClr val="000000"/>
                </a:solidFill>
                <a:cs typeface="Cambria"/>
              </a:rPr>
              <a:t>5th </a:t>
            </a:r>
            <a:r>
              <a:rPr lang="en-GB" sz="1000" b="1" dirty="0" smtClean="0">
                <a:solidFill>
                  <a:srgbClr val="000000"/>
                </a:solidFill>
                <a:cs typeface="Cambria"/>
              </a:rPr>
              <a:t>commandment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GB" sz="1000" dirty="0" smtClean="0">
                <a:solidFill>
                  <a:srgbClr val="000000"/>
                </a:solidFill>
                <a:cs typeface="Cambria"/>
              </a:rPr>
              <a:t>Flaring </a:t>
            </a:r>
            <a:r>
              <a:rPr lang="en-GB" sz="1000" dirty="0">
                <a:solidFill>
                  <a:srgbClr val="000000"/>
                </a:solidFill>
                <a:cs typeface="Cambria"/>
              </a:rPr>
              <a:t>of exploitable gas on the NCS must not be accepted except during brief periods of testing</a:t>
            </a:r>
            <a:r>
              <a:rPr lang="en-GB" sz="1000" dirty="0" smtClean="0">
                <a:solidFill>
                  <a:srgbClr val="000000"/>
                </a:solidFill>
                <a:cs typeface="Cambria"/>
              </a:rPr>
              <a:t>.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GB" sz="1000" b="1" dirty="0">
                <a:solidFill>
                  <a:srgbClr val="000000"/>
                </a:solidFill>
                <a:cs typeface="Cambria"/>
              </a:rPr>
              <a:t>6th commandment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en-GB" sz="1000" dirty="0">
                <a:solidFill>
                  <a:srgbClr val="000000"/>
                </a:solidFill>
                <a:cs typeface="Cambria"/>
              </a:rPr>
              <a:t>Petroleum from the NCS must as a general rule be landed in Norway, except in those cases where socio-political considerations dictate a different solution.</a:t>
            </a:r>
            <a:endParaRPr lang="en-GB" sz="1000" b="1" dirty="0">
              <a:solidFill>
                <a:srgbClr val="000000"/>
              </a:solidFill>
              <a:cs typeface="Cambria"/>
            </a:endParaRPr>
          </a:p>
          <a:p>
            <a:pPr>
              <a:spcBef>
                <a:spcPts val="0"/>
              </a:spcBef>
              <a:buFont typeface="Arial"/>
              <a:buChar char="•"/>
            </a:pPr>
            <a:endParaRPr lang="en-GB" sz="1000" b="1" dirty="0">
              <a:solidFill>
                <a:srgbClr val="000000"/>
              </a:solidFill>
              <a:cs typeface="Cambria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000" b="1" dirty="0" smtClean="0">
                <a:solidFill>
                  <a:srgbClr val="000000"/>
                </a:solidFill>
                <a:cs typeface="Cambria"/>
              </a:rPr>
              <a:t>7th </a:t>
            </a:r>
            <a:r>
              <a:rPr lang="en-GB" sz="1000" b="1" dirty="0">
                <a:solidFill>
                  <a:srgbClr val="000000"/>
                </a:solidFill>
                <a:cs typeface="Cambria"/>
              </a:rPr>
              <a:t>commandment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0000"/>
                </a:solidFill>
                <a:cs typeface="Cambria"/>
              </a:rPr>
              <a:t>The state must become involved at all appropriate levels and contribute to a coordination of Norwegian interests in Norway’s petroleum industry as well as the creation of an integrated oil community which sets its sights both nationally and internationally.</a:t>
            </a:r>
            <a:r>
              <a:rPr lang="en-GB" sz="1000" b="1" dirty="0">
                <a:solidFill>
                  <a:srgbClr val="000000"/>
                </a:solidFill>
                <a:cs typeface="Cambria"/>
              </a:rPr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000" b="1" dirty="0">
                <a:solidFill>
                  <a:srgbClr val="000000"/>
                </a:solidFill>
                <a:cs typeface="Cambria"/>
              </a:rPr>
              <a:t>8th commandment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0000"/>
                </a:solidFill>
                <a:cs typeface="Cambria"/>
              </a:rPr>
              <a:t>A state oil company will be established which can look after the government’s commercial interests and pursue appropriate collaboration with domestic and foreign oil interests</a:t>
            </a:r>
            <a:endParaRPr lang="en-GB" sz="1000" b="1" dirty="0">
              <a:solidFill>
                <a:srgbClr val="000000"/>
              </a:solidFill>
              <a:cs typeface="Cambri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000" b="1" dirty="0">
                <a:solidFill>
                  <a:srgbClr val="000000"/>
                </a:solidFill>
                <a:cs typeface="Cambria"/>
              </a:rPr>
              <a:t>9th commandment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0000"/>
                </a:solidFill>
                <a:cs typeface="Cambria"/>
              </a:rPr>
              <a:t>A pattern of activities must be selected north of the 62nd parallel which reflects the special socio-political conditions prevailing in that part of the country.</a:t>
            </a:r>
            <a:endParaRPr lang="en-GB" sz="1000" b="1" dirty="0">
              <a:solidFill>
                <a:srgbClr val="000000"/>
              </a:solidFill>
              <a:cs typeface="Cambria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1000" b="1" dirty="0">
                <a:solidFill>
                  <a:srgbClr val="000000"/>
                </a:solidFill>
                <a:cs typeface="Cambria"/>
              </a:rPr>
              <a:t>10th commandment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0000"/>
                </a:solidFill>
                <a:cs typeface="Cambria"/>
              </a:rPr>
              <a:t>Large Norwegian petroleum discoveries could present new tasks for Norway’s foreign policy.</a:t>
            </a:r>
            <a:endParaRPr lang="en-GB" sz="1000" b="1" dirty="0">
              <a:solidFill>
                <a:srgbClr val="000000"/>
              </a:solidFill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6204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smtClean="0"/>
              <a:t>Introduction</a:t>
            </a:r>
            <a:endParaRPr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025" y="1579923"/>
            <a:ext cx="7370201" cy="2969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 smtClean="0"/>
              <a:t>State </a:t>
            </a:r>
            <a:r>
              <a:rPr lang="en-GB" sz="3200" dirty="0" smtClean="0"/>
              <a:t>organisation</a:t>
            </a:r>
            <a:endParaRPr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023" y="1579924"/>
            <a:ext cx="7450204" cy="2979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Is it only the state who gets the oil?</a:t>
            </a:r>
            <a:endParaRPr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Petroleum Act (1996)</a:t>
            </a:r>
            <a:endParaRPr lang="en-GB" dirty="0"/>
          </a:p>
        </p:txBody>
      </p:sp>
      <p:sp>
        <p:nvSpPr>
          <p:cNvPr id="74" name="Google Shape;74;p1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400" dirty="0" smtClean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The act </a:t>
            </a:r>
            <a:r>
              <a:rPr lang="es" sz="2400" dirty="0" smtClean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provides </a:t>
            </a:r>
            <a:r>
              <a:rPr lang="es" sz="2400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the general legal basis for the licensing system that governs Norwegian petroleum activities. </a:t>
            </a:r>
            <a:endParaRPr sz="2400" dirty="0">
              <a:solidFill>
                <a:srgbClr val="000000"/>
              </a:solidFill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The Licences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s" sz="2400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The license grants companies exclusive rights to surveys, exploration drilling and production of petroleum within the geographical area covered by the licence.</a:t>
            </a:r>
          </a:p>
          <a:p>
            <a:pPr marL="0" indent="0">
              <a:buNone/>
            </a:pPr>
            <a:endParaRPr lang="en-GB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4" grpId="0" build="p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Other </a:t>
            </a:r>
            <a:r>
              <a:rPr lang="es" sz="3200" dirty="0" smtClean="0"/>
              <a:t>example</a:t>
            </a:r>
            <a:r>
              <a:rPr lang="en-GB" sz="3200" dirty="0" smtClean="0"/>
              <a:t>s of organisation</a:t>
            </a:r>
            <a:r>
              <a:rPr lang="es" sz="3200" dirty="0" smtClean="0"/>
              <a:t>: </a:t>
            </a:r>
            <a:r>
              <a:rPr lang="es" sz="3200" dirty="0"/>
              <a:t>free market</a:t>
            </a:r>
            <a:endParaRPr sz="3200" dirty="0"/>
          </a:p>
        </p:txBody>
      </p:sp>
      <p:sp>
        <p:nvSpPr>
          <p:cNvPr id="86" name="Google Shape;86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800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Canada, in contrast to Norway, has a free-market approach. That means that the government is discouraged from long-term public planning, in favour of allowing the market to determine the pace and scope of the development.</a:t>
            </a:r>
            <a:endParaRPr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The oil </a:t>
            </a:r>
            <a:r>
              <a:rPr lang="es" sz="3200" dirty="0" smtClean="0"/>
              <a:t>fund</a:t>
            </a:r>
            <a:r>
              <a:rPr lang="en-GB" sz="3200" smtClean="0"/>
              <a:t> (1991)</a:t>
            </a:r>
            <a:endParaRPr sz="3200" dirty="0"/>
          </a:p>
        </p:txBody>
      </p:sp>
      <p:sp>
        <p:nvSpPr>
          <p:cNvPr id="92" name="Google Shape;92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" sz="2800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The creation of an oil fund ensures a stability in the government revenues and spending. </a:t>
            </a:r>
            <a:endParaRPr sz="2800" dirty="0">
              <a:solidFill>
                <a:srgbClr val="000000"/>
              </a:solidFill>
              <a:ea typeface="Cambria"/>
              <a:cs typeface="Cambria"/>
              <a:sym typeface="Cambria"/>
            </a:endParaRPr>
          </a:p>
          <a:p>
            <a:pPr>
              <a:spcBef>
                <a:spcPts val="0"/>
              </a:spcBef>
            </a:pPr>
            <a:r>
              <a:rPr lang="es" sz="2800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A 96% aboard investment of the GPFG</a:t>
            </a:r>
            <a:endParaRPr sz="2800" dirty="0">
              <a:solidFill>
                <a:srgbClr val="000000"/>
              </a:solidFill>
              <a:ea typeface="Cambria"/>
              <a:cs typeface="Cambria"/>
              <a:sym typeface="Cambria"/>
            </a:endParaRPr>
          </a:p>
          <a:p>
            <a:pPr>
              <a:spcBef>
                <a:spcPts val="0"/>
              </a:spcBef>
            </a:pPr>
            <a:r>
              <a:rPr lang="es" sz="2800" dirty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A 4% annual maximum withdrawal of oil in Norway</a:t>
            </a:r>
            <a:r>
              <a:rPr lang="es" sz="2800" dirty="0" smtClean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.</a:t>
            </a:r>
            <a:endParaRPr lang="en-GB" sz="2800" dirty="0" smtClean="0">
              <a:solidFill>
                <a:srgbClr val="000000"/>
              </a:solidFill>
              <a:ea typeface="Cambria"/>
              <a:cs typeface="Cambria"/>
              <a:sym typeface="Cambria"/>
            </a:endParaRPr>
          </a:p>
          <a:p>
            <a:pPr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295 billion NOK (2000) </a:t>
            </a:r>
            <a:r>
              <a:rPr lang="mr-IN" sz="2800" dirty="0" smtClean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–</a:t>
            </a:r>
            <a:r>
              <a:rPr lang="en-GB" sz="2800" dirty="0" smtClean="0">
                <a:solidFill>
                  <a:srgbClr val="000000"/>
                </a:solidFill>
                <a:ea typeface="Cambria"/>
                <a:cs typeface="Cambria"/>
                <a:sym typeface="Cambria"/>
              </a:rPr>
              <a:t> 5000 billion NOK (2014)</a:t>
            </a:r>
            <a:endParaRPr sz="2800" dirty="0">
              <a:solidFill>
                <a:srgbClr val="000000"/>
              </a:solidFill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 dirty="0">
              <a:solidFill>
                <a:srgbClr val="000000"/>
              </a:solidFill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7356" y="2050898"/>
            <a:ext cx="3836950" cy="255797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Economy</a:t>
            </a:r>
            <a:endParaRPr sz="4400" dirty="0"/>
          </a:p>
        </p:txBody>
      </p:sp>
      <p:sp>
        <p:nvSpPr>
          <p:cNvPr id="98" name="Google Shape;98;p2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>
              <a:spcBef>
                <a:spcPts val="0"/>
              </a:spcBef>
              <a:buSzPts val="1800"/>
            </a:pPr>
            <a:r>
              <a:rPr lang="es" dirty="0">
                <a:solidFill>
                  <a:schemeClr val="tx1"/>
                </a:solidFill>
              </a:rPr>
              <a:t>Why is oil more expensive in Norway?</a:t>
            </a:r>
            <a:endParaRPr dirty="0">
              <a:solidFill>
                <a:schemeClr val="tx1"/>
              </a:solidFill>
            </a:endParaRPr>
          </a:p>
          <a:p>
            <a:pPr marL="457200">
              <a:spcBef>
                <a:spcPts val="0"/>
              </a:spcBef>
              <a:buSzPts val="1800"/>
            </a:pPr>
            <a:r>
              <a:rPr lang="es" dirty="0">
                <a:solidFill>
                  <a:schemeClr val="tx1"/>
                </a:solidFill>
              </a:rPr>
              <a:t>What affects the price of </a:t>
            </a:r>
            <a:r>
              <a:rPr lang="es" dirty="0" smtClean="0">
                <a:solidFill>
                  <a:schemeClr val="tx1"/>
                </a:solidFill>
              </a:rPr>
              <a:t>oil?</a:t>
            </a:r>
            <a:endParaRPr dirty="0" smtClean="0">
              <a:solidFill>
                <a:schemeClr val="tx1"/>
              </a:solidFill>
            </a:endParaRPr>
          </a:p>
          <a:p>
            <a:pPr marL="114300" indent="0">
              <a:spcBef>
                <a:spcPts val="0"/>
              </a:spcBef>
              <a:buSzPts val="1800"/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463" y="3132146"/>
            <a:ext cx="2280064" cy="1384995"/>
          </a:xfrm>
          <a:prstGeom prst="rect">
            <a:avLst/>
          </a:prstGeom>
          <a:solidFill>
            <a:srgbClr val="7C8F97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Quick look:</a:t>
            </a:r>
          </a:p>
          <a:p>
            <a:r>
              <a:rPr lang="en-GB" dirty="0" smtClean="0"/>
              <a:t>1975 - 3% of GDP</a:t>
            </a:r>
          </a:p>
          <a:p>
            <a:r>
              <a:rPr lang="en-GB" dirty="0" smtClean="0"/>
              <a:t>1980 </a:t>
            </a:r>
            <a:r>
              <a:rPr lang="mr-IN" dirty="0" smtClean="0"/>
              <a:t>–</a:t>
            </a:r>
            <a:r>
              <a:rPr lang="en-GB" dirty="0" smtClean="0"/>
              <a:t> 14% of GDP</a:t>
            </a:r>
          </a:p>
          <a:p>
            <a:r>
              <a:rPr lang="en-GB" dirty="0" smtClean="0"/>
              <a:t>2000 </a:t>
            </a:r>
            <a:r>
              <a:rPr lang="mr-IN" dirty="0" smtClean="0"/>
              <a:t>–</a:t>
            </a:r>
            <a:r>
              <a:rPr lang="en-GB" dirty="0" smtClean="0"/>
              <a:t> 23% of GDP</a:t>
            </a:r>
          </a:p>
          <a:p>
            <a:r>
              <a:rPr lang="en-GB" dirty="0" smtClean="0"/>
              <a:t>Currently around 22% and 67% of Norwegian exports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Why is oil more expensive in Norway?</a:t>
            </a:r>
            <a:endParaRPr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025" y="1609922"/>
            <a:ext cx="7350201" cy="2929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3200" dirty="0" smtClean="0"/>
              <a:t>What about </a:t>
            </a:r>
            <a:r>
              <a:rPr lang="en-GB" sz="3200" smtClean="0"/>
              <a:t>other countries?</a:t>
            </a:r>
            <a:endParaRPr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10" y="1267627"/>
            <a:ext cx="324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2742" y="2007466"/>
            <a:ext cx="3240000" cy="215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3074" y="2604534"/>
            <a:ext cx="324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</TotalTime>
  <Words>519</Words>
  <Application>Microsoft Macintosh PowerPoint</Application>
  <PresentationFormat>On-screen Show (16:9)</PresentationFormat>
  <Paragraphs>62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Oil politics and economy  The Norwegian perspective</vt:lpstr>
      <vt:lpstr>Introduction</vt:lpstr>
      <vt:lpstr>State organisation</vt:lpstr>
      <vt:lpstr>Is it only the state who gets the oil?</vt:lpstr>
      <vt:lpstr>Other examples of organisation: free market</vt:lpstr>
      <vt:lpstr>The oil fund (1991)</vt:lpstr>
      <vt:lpstr>Economy</vt:lpstr>
      <vt:lpstr>Why is oil more expensive in Norway?</vt:lpstr>
      <vt:lpstr>What about other countries?</vt:lpstr>
      <vt:lpstr>What affects the price of oil? </vt:lpstr>
      <vt:lpstr>The 10 oil commandments (1971)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politics and economy - The Norwegian perspective</dc:title>
  <cp:lastModifiedBy>Sarah Yan</cp:lastModifiedBy>
  <cp:revision>18</cp:revision>
  <dcterms:modified xsi:type="dcterms:W3CDTF">2019-03-08T09:41:51Z</dcterms:modified>
</cp:coreProperties>
</file>