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8"/>
  </p:normalViewPr>
  <p:slideViewPr>
    <p:cSldViewPr snapToGrid="0" snapToObjects="1">
      <p:cViewPr varScale="1">
        <p:scale>
          <a:sx n="84" d="100"/>
          <a:sy n="84" d="100"/>
        </p:scale>
        <p:origin x="10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64EC2-05E6-364B-B728-58AB1654E70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E844FB6-80FD-704B-9848-E46E23BC4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6B766E4-7103-6047-A51F-AB253D1FD2D3}"/>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5" name="Fußzeilenplatzhalter 4">
            <a:extLst>
              <a:ext uri="{FF2B5EF4-FFF2-40B4-BE49-F238E27FC236}">
                <a16:creationId xmlns:a16="http://schemas.microsoft.com/office/drawing/2014/main" id="{A69CCAD9-4996-7D44-9F60-B86A9A1E0A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D72C5A0-CB5D-854C-9ADE-F367AC26A5D5}"/>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68646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6A3F7-F11F-9E46-B0EA-C65E73CECDA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EF458A6-CF93-C241-9B35-CF7B59B0FF58}"/>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43D2CFAC-2F28-EB40-8DA7-ACD76BC99150}"/>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5" name="Fußzeilenplatzhalter 4">
            <a:extLst>
              <a:ext uri="{FF2B5EF4-FFF2-40B4-BE49-F238E27FC236}">
                <a16:creationId xmlns:a16="http://schemas.microsoft.com/office/drawing/2014/main" id="{97F311CB-855D-2546-89EE-FE74AA4C61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19A4858-C7E3-A34A-9581-41354F771E68}"/>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300617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CE35692-1812-4841-9ECA-64A94DF491F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7499AA6-68D9-2B41-8EA5-DA3E871FDACB}"/>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4D6A422E-F0A6-554D-9A46-F97E5233D525}"/>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5" name="Fußzeilenplatzhalter 4">
            <a:extLst>
              <a:ext uri="{FF2B5EF4-FFF2-40B4-BE49-F238E27FC236}">
                <a16:creationId xmlns:a16="http://schemas.microsoft.com/office/drawing/2014/main" id="{A853B6FE-A227-B14B-B62C-B4B70F6F6A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2F97E9-72DC-1F40-993E-CF49688DC393}"/>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178386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0F850-F617-F84F-AA52-522F13E1477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D2341C0-71D6-8B46-B484-DA7A588BB94F}"/>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CF30800-A5F3-2449-9E7C-8D2F89CF147A}"/>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5" name="Fußzeilenplatzhalter 4">
            <a:extLst>
              <a:ext uri="{FF2B5EF4-FFF2-40B4-BE49-F238E27FC236}">
                <a16:creationId xmlns:a16="http://schemas.microsoft.com/office/drawing/2014/main" id="{233FBCB1-C79C-EC4B-A820-FD7EC0CFFC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F32C61-F7F8-2143-915D-CA78E5F8A93F}"/>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395829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46E2A-0132-4545-BB18-93B5A636A42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AEE30A8-B1B1-2647-A43F-D58A3B691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8412E47-484F-6140-B3BC-96D4441CBA94}"/>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5" name="Fußzeilenplatzhalter 4">
            <a:extLst>
              <a:ext uri="{FF2B5EF4-FFF2-40B4-BE49-F238E27FC236}">
                <a16:creationId xmlns:a16="http://schemas.microsoft.com/office/drawing/2014/main" id="{38451E87-2205-B541-A98B-331E493D17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9C65CA1-091E-6344-9FB7-39BC21BF926E}"/>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179721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A86C4-EE9A-F04E-8E43-A45F557653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EBEFBED-EB57-0242-8BC9-6A1A1C4661FB}"/>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CFA28373-5AC0-A748-A73E-D702D9817056}"/>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1E863650-F37C-0642-BF4E-9B669E70B9D8}"/>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6" name="Fußzeilenplatzhalter 5">
            <a:extLst>
              <a:ext uri="{FF2B5EF4-FFF2-40B4-BE49-F238E27FC236}">
                <a16:creationId xmlns:a16="http://schemas.microsoft.com/office/drawing/2014/main" id="{683C2974-D64B-3842-B0A4-8145C88E038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C0DF6D0-01DD-844B-ACC6-E7FFC91FB90F}"/>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267294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D5760-BC0A-044B-950D-44AC8FA5289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01B612F-B231-3044-A67C-BF13978B3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8C8DFCC4-F826-504B-B2B7-8DD3F0182CFA}"/>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24ED548D-8634-394A-8912-A216224D0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7F846191-C7EE-C243-A089-E0070F831AFC}"/>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38E25266-3042-B645-B283-696792B49C30}"/>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8" name="Fußzeilenplatzhalter 7">
            <a:extLst>
              <a:ext uri="{FF2B5EF4-FFF2-40B4-BE49-F238E27FC236}">
                <a16:creationId xmlns:a16="http://schemas.microsoft.com/office/drawing/2014/main" id="{C42E47C5-F764-4249-B5C4-6D65B2CE633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00F3386-6ED2-2147-994E-A196F8F14D63}"/>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4255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FE388-CA3B-874A-8B76-2B09AF9F39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21B7F5E-6CB3-9849-BA34-55B8380E2999}"/>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4" name="Fußzeilenplatzhalter 3">
            <a:extLst>
              <a:ext uri="{FF2B5EF4-FFF2-40B4-BE49-F238E27FC236}">
                <a16:creationId xmlns:a16="http://schemas.microsoft.com/office/drawing/2014/main" id="{5F7B36E1-FD3B-804B-A227-8F62B281C43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F233396-9AA1-1C40-938B-7E1EEF53DB23}"/>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296265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05D0727-C6F0-8A46-AD3D-6647299A8360}"/>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3" name="Fußzeilenplatzhalter 2">
            <a:extLst>
              <a:ext uri="{FF2B5EF4-FFF2-40B4-BE49-F238E27FC236}">
                <a16:creationId xmlns:a16="http://schemas.microsoft.com/office/drawing/2014/main" id="{F3A8A693-B80D-4B4A-A85D-F081D036709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94284D6-618D-C946-8AB5-53AAAD767713}"/>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374127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C7235-22C7-D948-AC44-3DD65542DD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40CA6B4-E175-014C-B560-8C6B43AF5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939CAD8B-4331-7F44-A7F9-83CD2907D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49851E05-6424-F34E-9C53-FA0DFB9D5D99}"/>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6" name="Fußzeilenplatzhalter 5">
            <a:extLst>
              <a:ext uri="{FF2B5EF4-FFF2-40B4-BE49-F238E27FC236}">
                <a16:creationId xmlns:a16="http://schemas.microsoft.com/office/drawing/2014/main" id="{46952854-3689-324A-B316-24F7161D51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709BAE5-3816-0548-81DA-234C1A3CE726}"/>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140326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86BE3-1D51-E945-99F0-E38C4DA218D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F4E0645-B9CE-6A4E-A2E6-66D006877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FC05EE2-5E80-344D-AF3C-76085DDD8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77C79C7E-C45E-0E44-9CEC-53EBF03440C6}"/>
              </a:ext>
            </a:extLst>
          </p:cNvPr>
          <p:cNvSpPr>
            <a:spLocks noGrp="1"/>
          </p:cNvSpPr>
          <p:nvPr>
            <p:ph type="dt" sz="half" idx="10"/>
          </p:nvPr>
        </p:nvSpPr>
        <p:spPr/>
        <p:txBody>
          <a:bodyPr/>
          <a:lstStyle/>
          <a:p>
            <a:fld id="{73D4749A-F5A4-1D46-B69D-A5ECED22BD3D}" type="datetimeFigureOut">
              <a:rPr lang="de-DE" smtClean="0"/>
              <a:t>11.03.19</a:t>
            </a:fld>
            <a:endParaRPr lang="de-DE"/>
          </a:p>
        </p:txBody>
      </p:sp>
      <p:sp>
        <p:nvSpPr>
          <p:cNvPr id="6" name="Fußzeilenplatzhalter 5">
            <a:extLst>
              <a:ext uri="{FF2B5EF4-FFF2-40B4-BE49-F238E27FC236}">
                <a16:creationId xmlns:a16="http://schemas.microsoft.com/office/drawing/2014/main" id="{954683EC-C3CE-CF49-AB11-5AE30902F7D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A21D45-8DBD-C949-892D-C644154108F2}"/>
              </a:ext>
            </a:extLst>
          </p:cNvPr>
          <p:cNvSpPr>
            <a:spLocks noGrp="1"/>
          </p:cNvSpPr>
          <p:nvPr>
            <p:ph type="sldNum" sz="quarter" idx="12"/>
          </p:nvPr>
        </p:nvSpPr>
        <p:spPr/>
        <p:txBody>
          <a:bodyPr/>
          <a:lstStyle/>
          <a:p>
            <a:fld id="{90AADDBF-7D78-504B-808B-37B45FAA3124}" type="slidenum">
              <a:rPr lang="de-DE" smtClean="0"/>
              <a:t>‹Nr.›</a:t>
            </a:fld>
            <a:endParaRPr lang="de-DE"/>
          </a:p>
        </p:txBody>
      </p:sp>
    </p:spTree>
    <p:extLst>
      <p:ext uri="{BB962C8B-B14F-4D97-AF65-F5344CB8AC3E}">
        <p14:creationId xmlns:p14="http://schemas.microsoft.com/office/powerpoint/2010/main" val="333124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29FCBDF-AC0C-0146-AA63-843E76738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28B444-2FB1-044C-8794-D54DE8359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4694727C-8221-774E-A354-BA3069FE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4749A-F5A4-1D46-B69D-A5ECED22BD3D}" type="datetimeFigureOut">
              <a:rPr lang="de-DE" smtClean="0"/>
              <a:t>11.03.19</a:t>
            </a:fld>
            <a:endParaRPr lang="de-DE"/>
          </a:p>
        </p:txBody>
      </p:sp>
      <p:sp>
        <p:nvSpPr>
          <p:cNvPr id="5" name="Fußzeilenplatzhalter 4">
            <a:extLst>
              <a:ext uri="{FF2B5EF4-FFF2-40B4-BE49-F238E27FC236}">
                <a16:creationId xmlns:a16="http://schemas.microsoft.com/office/drawing/2014/main" id="{03AD1ADB-DE2C-BD40-A3A6-0EE25151C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D2C4CA0-2ED6-9743-82A6-343D6D3CB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ADDBF-7D78-504B-808B-37B45FAA3124}" type="slidenum">
              <a:rPr lang="de-DE" smtClean="0"/>
              <a:t>‹Nr.›</a:t>
            </a:fld>
            <a:endParaRPr lang="de-DE"/>
          </a:p>
        </p:txBody>
      </p:sp>
    </p:spTree>
    <p:extLst>
      <p:ext uri="{BB962C8B-B14F-4D97-AF65-F5344CB8AC3E}">
        <p14:creationId xmlns:p14="http://schemas.microsoft.com/office/powerpoint/2010/main" val="155999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var/folders/xd/mm_lfbj919g7bqmrdh79m5180000gn/T/com.microsoft.Word/WebArchiveCopyPasteTempFiles/page22image15061056"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6886E-A242-834A-B80D-C607B8EE6FEC}"/>
              </a:ext>
            </a:extLst>
          </p:cNvPr>
          <p:cNvSpPr>
            <a:spLocks noGrp="1"/>
          </p:cNvSpPr>
          <p:nvPr>
            <p:ph type="ctrTitle"/>
          </p:nvPr>
        </p:nvSpPr>
        <p:spPr/>
        <p:txBody>
          <a:bodyPr/>
          <a:lstStyle/>
          <a:p>
            <a:r>
              <a:rPr lang="en-US" dirty="0"/>
              <a:t>Rivers and streams </a:t>
            </a:r>
            <a:endParaRPr lang="de-DE" dirty="0"/>
          </a:p>
        </p:txBody>
      </p:sp>
    </p:spTree>
    <p:extLst>
      <p:ext uri="{BB962C8B-B14F-4D97-AF65-F5344CB8AC3E}">
        <p14:creationId xmlns:p14="http://schemas.microsoft.com/office/powerpoint/2010/main" val="314423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3CDED-925A-4F48-9582-FBE4D5A7253F}"/>
              </a:ext>
            </a:extLst>
          </p:cNvPr>
          <p:cNvSpPr>
            <a:spLocks noGrp="1"/>
          </p:cNvSpPr>
          <p:nvPr>
            <p:ph type="title"/>
          </p:nvPr>
        </p:nvSpPr>
        <p:spPr/>
        <p:txBody>
          <a:bodyPr/>
          <a:lstStyle/>
          <a:p>
            <a:r>
              <a:rPr lang="de-DE" dirty="0"/>
              <a:t>Content</a:t>
            </a:r>
          </a:p>
        </p:txBody>
      </p:sp>
      <p:sp>
        <p:nvSpPr>
          <p:cNvPr id="3" name="Inhaltsplatzhalter 2">
            <a:extLst>
              <a:ext uri="{FF2B5EF4-FFF2-40B4-BE49-F238E27FC236}">
                <a16:creationId xmlns:a16="http://schemas.microsoft.com/office/drawing/2014/main" id="{29995CB3-15D9-2341-8EFF-E2588C8A5A12}"/>
              </a:ext>
            </a:extLst>
          </p:cNvPr>
          <p:cNvSpPr>
            <a:spLocks noGrp="1"/>
          </p:cNvSpPr>
          <p:nvPr>
            <p:ph idx="1"/>
          </p:nvPr>
        </p:nvSpPr>
        <p:spPr/>
        <p:txBody>
          <a:bodyPr>
            <a:normAutofit lnSpcReduction="10000"/>
          </a:bodyPr>
          <a:lstStyle/>
          <a:p>
            <a:pPr marL="514350" indent="-514350">
              <a:buAutoNum type="arabicPeriod"/>
            </a:pPr>
            <a:r>
              <a:rPr lang="de-DE" dirty="0" err="1"/>
              <a:t>Geography</a:t>
            </a:r>
            <a:endParaRPr lang="de-DE" dirty="0"/>
          </a:p>
          <a:p>
            <a:pPr marL="514350" indent="-514350">
              <a:buAutoNum type="arabicPeriod"/>
            </a:pPr>
            <a:r>
              <a:rPr lang="de-DE" dirty="0" err="1"/>
              <a:t>Structure</a:t>
            </a:r>
            <a:endParaRPr lang="de-DE" dirty="0"/>
          </a:p>
          <a:p>
            <a:pPr marL="514350" indent="-514350">
              <a:buAutoNum type="arabicPeriod"/>
            </a:pPr>
            <a:r>
              <a:rPr lang="de-DE" dirty="0" err="1"/>
              <a:t>Physical</a:t>
            </a:r>
            <a:r>
              <a:rPr lang="de-DE" dirty="0"/>
              <a:t> </a:t>
            </a:r>
            <a:r>
              <a:rPr lang="de-DE" dirty="0" err="1"/>
              <a:t>Conditions</a:t>
            </a:r>
            <a:endParaRPr lang="de-DE" dirty="0"/>
          </a:p>
          <a:p>
            <a:pPr marL="971550" lvl="1" indent="-514350">
              <a:buAutoNum type="arabicPeriod"/>
            </a:pPr>
            <a:r>
              <a:rPr lang="de-DE" dirty="0"/>
              <a:t>Light</a:t>
            </a:r>
          </a:p>
          <a:p>
            <a:pPr marL="971550" lvl="1" indent="-514350">
              <a:buAutoNum type="arabicPeriod"/>
            </a:pPr>
            <a:r>
              <a:rPr lang="de-DE" dirty="0" err="1"/>
              <a:t>Temperature</a:t>
            </a:r>
            <a:endParaRPr lang="de-DE" dirty="0"/>
          </a:p>
          <a:p>
            <a:pPr marL="971550" lvl="1" indent="-514350">
              <a:buAutoNum type="arabicPeriod"/>
            </a:pPr>
            <a:r>
              <a:rPr lang="de-DE" dirty="0" err="1"/>
              <a:t>Water</a:t>
            </a:r>
            <a:r>
              <a:rPr lang="de-DE" dirty="0"/>
              <a:t> </a:t>
            </a:r>
            <a:r>
              <a:rPr lang="de-DE" dirty="0" err="1"/>
              <a:t>Movements</a:t>
            </a:r>
            <a:endParaRPr lang="de-DE" dirty="0"/>
          </a:p>
          <a:p>
            <a:pPr marL="514350" indent="-514350">
              <a:buAutoNum type="arabicPeriod"/>
            </a:pPr>
            <a:r>
              <a:rPr lang="de-DE" dirty="0"/>
              <a:t>Chemical </a:t>
            </a:r>
            <a:r>
              <a:rPr lang="de-DE" dirty="0" err="1"/>
              <a:t>Conditions</a:t>
            </a:r>
            <a:endParaRPr lang="de-DE" dirty="0"/>
          </a:p>
          <a:p>
            <a:pPr marL="971550" lvl="1" indent="-514350">
              <a:buAutoNum type="arabicPeriod"/>
            </a:pPr>
            <a:r>
              <a:rPr lang="de-DE" dirty="0"/>
              <a:t>Oxygen</a:t>
            </a:r>
          </a:p>
          <a:p>
            <a:pPr marL="971550" lvl="1" indent="-514350">
              <a:buAutoNum type="arabicPeriod"/>
            </a:pPr>
            <a:r>
              <a:rPr lang="de-DE" dirty="0" err="1"/>
              <a:t>Biology</a:t>
            </a:r>
            <a:endParaRPr lang="de-DE" dirty="0"/>
          </a:p>
          <a:p>
            <a:pPr marL="514350" indent="-514350">
              <a:buAutoNum type="arabicPeriod"/>
            </a:pPr>
            <a:r>
              <a:rPr lang="de-DE" dirty="0"/>
              <a:t>Human </a:t>
            </a:r>
            <a:r>
              <a:rPr lang="de-DE" dirty="0" err="1"/>
              <a:t>Influence</a:t>
            </a:r>
            <a:endParaRPr lang="de-DE" dirty="0"/>
          </a:p>
          <a:p>
            <a:pPr lvl="1"/>
            <a:endParaRPr lang="de-DE" dirty="0"/>
          </a:p>
        </p:txBody>
      </p:sp>
    </p:spTree>
    <p:extLst>
      <p:ext uri="{BB962C8B-B14F-4D97-AF65-F5344CB8AC3E}">
        <p14:creationId xmlns:p14="http://schemas.microsoft.com/office/powerpoint/2010/main" val="31211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982E2-6D6D-4A47-8D93-54B55C3799C4}"/>
              </a:ext>
            </a:extLst>
          </p:cNvPr>
          <p:cNvSpPr>
            <a:spLocks noGrp="1"/>
          </p:cNvSpPr>
          <p:nvPr>
            <p:ph type="title"/>
          </p:nvPr>
        </p:nvSpPr>
        <p:spPr/>
        <p:txBody>
          <a:bodyPr/>
          <a:lstStyle/>
          <a:p>
            <a:r>
              <a:rPr lang="de-DE" dirty="0"/>
              <a:t>1. </a:t>
            </a:r>
            <a:r>
              <a:rPr lang="de-DE" dirty="0" err="1"/>
              <a:t>Geography</a:t>
            </a:r>
            <a:endParaRPr lang="de-DE" dirty="0"/>
          </a:p>
        </p:txBody>
      </p:sp>
      <p:sp>
        <p:nvSpPr>
          <p:cNvPr id="3" name="Inhaltsplatzhalter 2">
            <a:extLst>
              <a:ext uri="{FF2B5EF4-FFF2-40B4-BE49-F238E27FC236}">
                <a16:creationId xmlns:a16="http://schemas.microsoft.com/office/drawing/2014/main" id="{F7128E14-40B3-2940-9545-31F278BDE9E2}"/>
              </a:ext>
            </a:extLst>
          </p:cNvPr>
          <p:cNvSpPr>
            <a:spLocks noGrp="1"/>
          </p:cNvSpPr>
          <p:nvPr>
            <p:ph idx="1"/>
          </p:nvPr>
        </p:nvSpPr>
        <p:spPr/>
        <p:txBody>
          <a:bodyPr>
            <a:normAutofit fontScale="92500" lnSpcReduction="10000"/>
          </a:bodyPr>
          <a:lstStyle/>
          <a:p>
            <a:r>
              <a:rPr lang="en-US" dirty="0"/>
              <a:t> Rivers drain most of the landscapes of the world, all this process appears after the  rain pours and drains channels in the soil that will connect furthermore one with each other and become larger and larger. </a:t>
            </a:r>
            <a:endParaRPr lang="de-DE" dirty="0"/>
          </a:p>
          <a:p>
            <a:pPr lvl="1"/>
            <a:r>
              <a:rPr lang="en-US" dirty="0"/>
              <a:t>e.g.: Nile, Danube, Amazon, </a:t>
            </a:r>
            <a:r>
              <a:rPr lang="en-US" dirty="0" err="1"/>
              <a:t>Missippissippi</a:t>
            </a:r>
            <a:r>
              <a:rPr lang="en-US" dirty="0"/>
              <a:t>, Volga</a:t>
            </a:r>
            <a:endParaRPr lang="de-DE" dirty="0"/>
          </a:p>
          <a:p>
            <a:pPr marL="0" indent="0">
              <a:buNone/>
            </a:pPr>
            <a:endParaRPr lang="en-US" dirty="0"/>
          </a:p>
          <a:p>
            <a:r>
              <a:rPr lang="en-US" dirty="0"/>
              <a:t>When it comes to water movements in rivers</a:t>
            </a:r>
          </a:p>
          <a:p>
            <a:pPr lvl="1"/>
            <a:r>
              <a:rPr lang="en-US" dirty="0"/>
              <a:t>they deliver food, remove waste, they affect the size and shape and behavior of the river.</a:t>
            </a:r>
          </a:p>
          <a:p>
            <a:pPr lvl="1"/>
            <a:r>
              <a:rPr lang="en-US" dirty="0"/>
              <a:t>the amount of water carried by rivers is called water discharge and differs on the climate and differs on the climate regime of the specific country e.g.: the tropical rivers that don’t flow that much during dry season become torrents during wet season. </a:t>
            </a:r>
            <a:endParaRPr lang="de-DE" dirty="0"/>
          </a:p>
          <a:p>
            <a:endParaRPr lang="de-DE" dirty="0"/>
          </a:p>
        </p:txBody>
      </p:sp>
    </p:spTree>
    <p:extLst>
      <p:ext uri="{BB962C8B-B14F-4D97-AF65-F5344CB8AC3E}">
        <p14:creationId xmlns:p14="http://schemas.microsoft.com/office/powerpoint/2010/main" val="28792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B12AD-DFC8-BE4E-B882-99A675DE7219}"/>
              </a:ext>
            </a:extLst>
          </p:cNvPr>
          <p:cNvSpPr>
            <a:spLocks noGrp="1"/>
          </p:cNvSpPr>
          <p:nvPr>
            <p:ph type="title"/>
          </p:nvPr>
        </p:nvSpPr>
        <p:spPr/>
        <p:txBody>
          <a:bodyPr/>
          <a:lstStyle/>
          <a:p>
            <a:r>
              <a:rPr lang="de-DE" dirty="0"/>
              <a:t>2. </a:t>
            </a:r>
            <a:r>
              <a:rPr lang="de-DE" dirty="0" err="1"/>
              <a:t>Structure</a:t>
            </a:r>
            <a:endParaRPr lang="de-DE" dirty="0"/>
          </a:p>
        </p:txBody>
      </p:sp>
      <p:sp>
        <p:nvSpPr>
          <p:cNvPr id="3" name="Inhaltsplatzhalter 2">
            <a:extLst>
              <a:ext uri="{FF2B5EF4-FFF2-40B4-BE49-F238E27FC236}">
                <a16:creationId xmlns:a16="http://schemas.microsoft.com/office/drawing/2014/main" id="{8BDBAAA9-F233-7644-B217-CECE7E1FB631}"/>
              </a:ext>
            </a:extLst>
          </p:cNvPr>
          <p:cNvSpPr>
            <a:spLocks noGrp="1"/>
          </p:cNvSpPr>
          <p:nvPr>
            <p:ph idx="1"/>
          </p:nvPr>
        </p:nvSpPr>
        <p:spPr>
          <a:xfrm>
            <a:off x="838200" y="1417320"/>
            <a:ext cx="10515600" cy="5075555"/>
          </a:xfrm>
        </p:spPr>
        <p:txBody>
          <a:bodyPr>
            <a:normAutofit lnSpcReduction="10000"/>
          </a:bodyPr>
          <a:lstStyle/>
          <a:p>
            <a:r>
              <a:rPr lang="de-DE" dirty="0"/>
              <a:t>3 </a:t>
            </a:r>
            <a:r>
              <a:rPr lang="de-DE" dirty="0" err="1"/>
              <a:t>spatial</a:t>
            </a:r>
            <a:r>
              <a:rPr lang="de-DE" dirty="0"/>
              <a:t> </a:t>
            </a:r>
            <a:r>
              <a:rPr lang="de-DE" dirty="0" err="1"/>
              <a:t>dimensions</a:t>
            </a:r>
            <a:r>
              <a:rPr lang="de-DE" dirty="0"/>
              <a:t>:</a:t>
            </a:r>
          </a:p>
          <a:p>
            <a:pPr lvl="1"/>
            <a:r>
              <a:rPr lang="de-DE" dirty="0" err="1"/>
              <a:t>Weed</a:t>
            </a:r>
            <a:r>
              <a:rPr lang="de-DE" dirty="0"/>
              <a:t> </a:t>
            </a:r>
            <a:r>
              <a:rPr lang="de-DE" dirty="0" err="1"/>
              <a:t>channel</a:t>
            </a:r>
            <a:r>
              <a:rPr lang="de-DE" dirty="0"/>
              <a:t>: </a:t>
            </a:r>
            <a:r>
              <a:rPr lang="de-DE" dirty="0" err="1"/>
              <a:t>Contains</a:t>
            </a:r>
            <a:r>
              <a:rPr lang="de-DE" dirty="0"/>
              <a:t> </a:t>
            </a:r>
            <a:r>
              <a:rPr lang="de-DE" dirty="0" err="1"/>
              <a:t>water</a:t>
            </a:r>
            <a:r>
              <a:rPr lang="de-DE" dirty="0"/>
              <a:t> </a:t>
            </a:r>
            <a:r>
              <a:rPr lang="de-DE" dirty="0" err="1"/>
              <a:t>even</a:t>
            </a:r>
            <a:r>
              <a:rPr lang="de-DE" dirty="0"/>
              <a:t> </a:t>
            </a:r>
            <a:r>
              <a:rPr lang="de-DE" dirty="0" err="1"/>
              <a:t>during</a:t>
            </a:r>
            <a:r>
              <a:rPr lang="de-DE" dirty="0"/>
              <a:t> </a:t>
            </a:r>
            <a:r>
              <a:rPr lang="de-DE" dirty="0" err="1"/>
              <a:t>flow</a:t>
            </a:r>
            <a:r>
              <a:rPr lang="de-DE" dirty="0"/>
              <a:t> </a:t>
            </a:r>
            <a:r>
              <a:rPr lang="de-DE" dirty="0" err="1"/>
              <a:t>conditions</a:t>
            </a:r>
            <a:endParaRPr lang="de-DE" dirty="0"/>
          </a:p>
          <a:p>
            <a:pPr lvl="1"/>
            <a:r>
              <a:rPr lang="de-DE" dirty="0" err="1"/>
              <a:t>Active</a:t>
            </a:r>
            <a:r>
              <a:rPr lang="de-DE" dirty="0"/>
              <a:t> </a:t>
            </a:r>
            <a:r>
              <a:rPr lang="de-DE" dirty="0" err="1"/>
              <a:t>channel</a:t>
            </a:r>
            <a:r>
              <a:rPr lang="de-DE" dirty="0"/>
              <a:t>: </a:t>
            </a:r>
            <a:r>
              <a:rPr lang="de-DE" dirty="0" err="1"/>
              <a:t>Inundate</a:t>
            </a:r>
            <a:r>
              <a:rPr lang="de-DE" dirty="0"/>
              <a:t> </a:t>
            </a:r>
            <a:r>
              <a:rPr lang="de-DE" dirty="0" err="1"/>
              <a:t>during</a:t>
            </a:r>
            <a:r>
              <a:rPr lang="de-DE" dirty="0"/>
              <a:t> high </a:t>
            </a:r>
            <a:r>
              <a:rPr lang="de-DE" dirty="0" err="1"/>
              <a:t>flows</a:t>
            </a:r>
            <a:endParaRPr lang="de-DE" dirty="0"/>
          </a:p>
          <a:p>
            <a:pPr lvl="1"/>
            <a:r>
              <a:rPr lang="de-DE" dirty="0" err="1"/>
              <a:t>Riparian</a:t>
            </a:r>
            <a:r>
              <a:rPr lang="de-DE" dirty="0"/>
              <a:t> Zone: Outside </a:t>
            </a:r>
            <a:r>
              <a:rPr lang="de-DE" dirty="0" err="1"/>
              <a:t>the</a:t>
            </a:r>
            <a:r>
              <a:rPr lang="de-DE" dirty="0"/>
              <a:t> </a:t>
            </a:r>
            <a:r>
              <a:rPr lang="de-DE" dirty="0" err="1"/>
              <a:t>active</a:t>
            </a:r>
            <a:r>
              <a:rPr lang="de-DE" dirty="0"/>
              <a:t> </a:t>
            </a:r>
            <a:r>
              <a:rPr lang="de-DE" dirty="0" err="1"/>
              <a:t>channel</a:t>
            </a:r>
            <a:r>
              <a:rPr lang="de-DE"/>
              <a:t>,</a:t>
            </a:r>
            <a:r>
              <a:rPr lang="de-DE" dirty="0"/>
              <a:t> </a:t>
            </a:r>
            <a:r>
              <a:rPr lang="de-DE"/>
              <a:t>Transition </a:t>
            </a:r>
            <a:r>
              <a:rPr lang="de-DE" dirty="0" err="1"/>
              <a:t>between</a:t>
            </a:r>
            <a:r>
              <a:rPr lang="de-DE" dirty="0"/>
              <a:t> </a:t>
            </a:r>
            <a:r>
              <a:rPr lang="de-DE" dirty="0" err="1"/>
              <a:t>aquatic</a:t>
            </a:r>
            <a:r>
              <a:rPr lang="de-DE" dirty="0"/>
              <a:t> </a:t>
            </a:r>
            <a:r>
              <a:rPr lang="de-DE" dirty="0" err="1"/>
              <a:t>environment</a:t>
            </a:r>
            <a:r>
              <a:rPr lang="de-DE" dirty="0"/>
              <a:t> </a:t>
            </a:r>
            <a:r>
              <a:rPr lang="de-DE" dirty="0" err="1"/>
              <a:t>and</a:t>
            </a:r>
            <a:r>
              <a:rPr lang="de-DE" dirty="0"/>
              <a:t> </a:t>
            </a:r>
            <a:r>
              <a:rPr lang="de-DE" dirty="0" err="1"/>
              <a:t>the</a:t>
            </a:r>
            <a:r>
              <a:rPr lang="de-DE" dirty="0"/>
              <a:t> </a:t>
            </a:r>
            <a:r>
              <a:rPr lang="de-DE" dirty="0" err="1"/>
              <a:t>upland</a:t>
            </a:r>
            <a:r>
              <a:rPr lang="de-DE" dirty="0"/>
              <a:t> </a:t>
            </a:r>
            <a:r>
              <a:rPr lang="de-DE" dirty="0" err="1"/>
              <a:t>terrestrial</a:t>
            </a:r>
            <a:r>
              <a:rPr lang="de-DE" dirty="0"/>
              <a:t> </a:t>
            </a:r>
            <a:r>
              <a:rPr lang="de-DE" dirty="0" err="1"/>
              <a:t>environment</a:t>
            </a:r>
            <a:endParaRPr lang="de-DE" dirty="0"/>
          </a:p>
          <a:p>
            <a:endParaRPr lang="de-DE" dirty="0"/>
          </a:p>
          <a:p>
            <a:r>
              <a:rPr lang="de-DE" dirty="0" err="1"/>
              <a:t>divided</a:t>
            </a:r>
            <a:r>
              <a:rPr lang="de-DE" dirty="0"/>
              <a:t> </a:t>
            </a:r>
            <a:r>
              <a:rPr lang="de-DE" dirty="0" err="1"/>
              <a:t>vertically</a:t>
            </a:r>
            <a:r>
              <a:rPr lang="de-DE" dirty="0"/>
              <a:t> </a:t>
            </a:r>
            <a:r>
              <a:rPr lang="de-DE" dirty="0" err="1"/>
              <a:t>into</a:t>
            </a:r>
            <a:r>
              <a:rPr lang="de-DE" dirty="0"/>
              <a:t> </a:t>
            </a:r>
            <a:r>
              <a:rPr lang="de-DE" dirty="0" err="1"/>
              <a:t>water</a:t>
            </a:r>
            <a:r>
              <a:rPr lang="de-DE" dirty="0"/>
              <a:t> </a:t>
            </a:r>
            <a:r>
              <a:rPr lang="de-DE" dirty="0" err="1"/>
              <a:t>surface</a:t>
            </a:r>
            <a:r>
              <a:rPr lang="de-DE" dirty="0"/>
              <a:t>, </a:t>
            </a:r>
            <a:r>
              <a:rPr lang="de-DE" dirty="0" err="1"/>
              <a:t>water</a:t>
            </a:r>
            <a:r>
              <a:rPr lang="de-DE" dirty="0"/>
              <a:t> </a:t>
            </a:r>
            <a:r>
              <a:rPr lang="de-DE" dirty="0" err="1"/>
              <a:t>column</a:t>
            </a:r>
            <a:r>
              <a:rPr lang="de-DE" dirty="0"/>
              <a:t>, </a:t>
            </a:r>
            <a:r>
              <a:rPr lang="de-DE" dirty="0" err="1"/>
              <a:t>the</a:t>
            </a:r>
            <a:r>
              <a:rPr lang="de-DE" dirty="0"/>
              <a:t> </a:t>
            </a:r>
            <a:r>
              <a:rPr lang="de-DE" dirty="0" err="1"/>
              <a:t>bottom</a:t>
            </a:r>
            <a:r>
              <a:rPr lang="de-DE" dirty="0"/>
              <a:t> </a:t>
            </a:r>
            <a:r>
              <a:rPr lang="de-DE" dirty="0" err="1"/>
              <a:t>or</a:t>
            </a:r>
            <a:r>
              <a:rPr lang="de-DE" dirty="0"/>
              <a:t> </a:t>
            </a:r>
            <a:r>
              <a:rPr lang="de-DE" dirty="0" err="1"/>
              <a:t>benthic</a:t>
            </a:r>
            <a:r>
              <a:rPr lang="de-DE" dirty="0"/>
              <a:t> </a:t>
            </a:r>
            <a:r>
              <a:rPr lang="de-DE" dirty="0" err="1"/>
              <a:t>zone</a:t>
            </a:r>
            <a:endParaRPr lang="de-DE" dirty="0"/>
          </a:p>
          <a:p>
            <a:pPr lvl="1"/>
            <a:r>
              <a:rPr lang="de-DE" dirty="0" err="1"/>
              <a:t>Benthic</a:t>
            </a:r>
            <a:r>
              <a:rPr lang="de-DE" dirty="0"/>
              <a:t> </a:t>
            </a:r>
            <a:r>
              <a:rPr lang="de-DE" dirty="0" err="1"/>
              <a:t>zone</a:t>
            </a:r>
            <a:r>
              <a:rPr lang="de-DE" dirty="0"/>
              <a:t>: </a:t>
            </a:r>
            <a:r>
              <a:rPr lang="de-DE" dirty="0" err="1"/>
              <a:t>icludes</a:t>
            </a:r>
            <a:r>
              <a:rPr lang="de-DE" dirty="0"/>
              <a:t> </a:t>
            </a:r>
            <a:r>
              <a:rPr lang="de-DE" dirty="0" err="1"/>
              <a:t>the</a:t>
            </a:r>
            <a:r>
              <a:rPr lang="de-DE" dirty="0"/>
              <a:t> </a:t>
            </a:r>
            <a:r>
              <a:rPr lang="de-DE" dirty="0" err="1"/>
              <a:t>surface</a:t>
            </a:r>
            <a:r>
              <a:rPr lang="de-DE" dirty="0"/>
              <a:t> </a:t>
            </a:r>
            <a:r>
              <a:rPr lang="de-DE" dirty="0" err="1"/>
              <a:t>of</a:t>
            </a:r>
            <a:r>
              <a:rPr lang="de-DE" dirty="0"/>
              <a:t> </a:t>
            </a:r>
            <a:r>
              <a:rPr lang="de-DE" dirty="0" err="1"/>
              <a:t>the</a:t>
            </a:r>
            <a:r>
              <a:rPr lang="de-DE" dirty="0"/>
              <a:t> </a:t>
            </a:r>
            <a:r>
              <a:rPr lang="de-DE" dirty="0" err="1"/>
              <a:t>bottom</a:t>
            </a:r>
            <a:r>
              <a:rPr lang="de-DE" dirty="0"/>
              <a:t> </a:t>
            </a:r>
            <a:r>
              <a:rPr lang="de-DE" dirty="0" err="1"/>
              <a:t>subtrate</a:t>
            </a:r>
            <a:r>
              <a:rPr lang="de-DE" dirty="0"/>
              <a:t> </a:t>
            </a:r>
            <a:r>
              <a:rPr lang="de-DE" dirty="0" err="1"/>
              <a:t>and</a:t>
            </a:r>
            <a:r>
              <a:rPr lang="de-DE" dirty="0"/>
              <a:t> </a:t>
            </a:r>
            <a:r>
              <a:rPr lang="de-DE" dirty="0" err="1"/>
              <a:t>the</a:t>
            </a:r>
            <a:r>
              <a:rPr lang="de-DE" dirty="0"/>
              <a:t> </a:t>
            </a:r>
            <a:r>
              <a:rPr lang="de-DE" dirty="0" err="1"/>
              <a:t>interior</a:t>
            </a:r>
            <a:r>
              <a:rPr lang="de-DE" dirty="0"/>
              <a:t> </a:t>
            </a:r>
            <a:r>
              <a:rPr lang="de-DE" dirty="0" err="1"/>
              <a:t>of</a:t>
            </a:r>
            <a:r>
              <a:rPr lang="de-DE" dirty="0"/>
              <a:t> </a:t>
            </a:r>
            <a:r>
              <a:rPr lang="de-DE" dirty="0" err="1"/>
              <a:t>through</a:t>
            </a:r>
            <a:r>
              <a:rPr lang="de-DE" dirty="0"/>
              <a:t> </a:t>
            </a:r>
            <a:r>
              <a:rPr lang="de-DE" dirty="0" err="1"/>
              <a:t>depths</a:t>
            </a:r>
            <a:r>
              <a:rPr lang="de-DE" dirty="0"/>
              <a:t> at </a:t>
            </a:r>
            <a:r>
              <a:rPr lang="de-DE" dirty="0" err="1"/>
              <a:t>which</a:t>
            </a:r>
            <a:r>
              <a:rPr lang="de-DE" dirty="0"/>
              <a:t> substantial </a:t>
            </a:r>
            <a:r>
              <a:rPr lang="de-DE" dirty="0" err="1"/>
              <a:t>surface</a:t>
            </a:r>
            <a:r>
              <a:rPr lang="de-DE" dirty="0"/>
              <a:t> </a:t>
            </a:r>
            <a:r>
              <a:rPr lang="de-DE" dirty="0" err="1"/>
              <a:t>water</a:t>
            </a:r>
            <a:r>
              <a:rPr lang="de-DE" dirty="0"/>
              <a:t> still </a:t>
            </a:r>
            <a:r>
              <a:rPr lang="de-DE" dirty="0" err="1"/>
              <a:t>flows</a:t>
            </a:r>
            <a:endParaRPr lang="de-DE" dirty="0"/>
          </a:p>
          <a:p>
            <a:pPr lvl="1"/>
            <a:r>
              <a:rPr lang="de-DE" dirty="0" err="1"/>
              <a:t>Hyportheic</a:t>
            </a:r>
            <a:r>
              <a:rPr lang="de-DE" dirty="0"/>
              <a:t> </a:t>
            </a:r>
            <a:r>
              <a:rPr lang="de-DE" dirty="0" err="1"/>
              <a:t>zone</a:t>
            </a:r>
            <a:r>
              <a:rPr lang="de-DE" dirty="0"/>
              <a:t>: </a:t>
            </a:r>
            <a:r>
              <a:rPr lang="de-DE" dirty="0" err="1"/>
              <a:t>transition</a:t>
            </a:r>
            <a:r>
              <a:rPr lang="de-DE" dirty="0"/>
              <a:t> </a:t>
            </a:r>
            <a:r>
              <a:rPr lang="de-DE" dirty="0" err="1"/>
              <a:t>between</a:t>
            </a:r>
            <a:r>
              <a:rPr lang="de-DE" dirty="0"/>
              <a:t> </a:t>
            </a:r>
            <a:r>
              <a:rPr lang="de-DE" dirty="0" err="1"/>
              <a:t>areas</a:t>
            </a:r>
            <a:r>
              <a:rPr lang="de-DE" dirty="0"/>
              <a:t> </a:t>
            </a:r>
            <a:r>
              <a:rPr lang="de-DE" dirty="0" err="1"/>
              <a:t>of</a:t>
            </a:r>
            <a:r>
              <a:rPr lang="de-DE" dirty="0"/>
              <a:t> </a:t>
            </a:r>
            <a:r>
              <a:rPr lang="de-DE" dirty="0" err="1"/>
              <a:t>surface</a:t>
            </a:r>
            <a:r>
              <a:rPr lang="de-DE" dirty="0"/>
              <a:t> </a:t>
            </a:r>
            <a:r>
              <a:rPr lang="de-DE" dirty="0" err="1"/>
              <a:t>water</a:t>
            </a:r>
            <a:r>
              <a:rPr lang="de-DE" dirty="0"/>
              <a:t> </a:t>
            </a:r>
            <a:r>
              <a:rPr lang="de-DE" dirty="0" err="1"/>
              <a:t>flow</a:t>
            </a:r>
            <a:r>
              <a:rPr lang="de-DE" dirty="0"/>
              <a:t> </a:t>
            </a:r>
            <a:r>
              <a:rPr lang="de-DE" dirty="0" err="1"/>
              <a:t>and</a:t>
            </a:r>
            <a:r>
              <a:rPr lang="de-DE" dirty="0"/>
              <a:t> </a:t>
            </a:r>
            <a:r>
              <a:rPr lang="de-DE" dirty="0" err="1"/>
              <a:t>groundwater</a:t>
            </a:r>
            <a:endParaRPr lang="de-DE" dirty="0"/>
          </a:p>
          <a:p>
            <a:pPr lvl="1"/>
            <a:r>
              <a:rPr lang="en" dirty="0" err="1"/>
              <a:t>Preatic</a:t>
            </a:r>
            <a:r>
              <a:rPr lang="en" dirty="0"/>
              <a:t> Zone: containing groundwater below the the hyporheic zone</a:t>
            </a:r>
          </a:p>
        </p:txBody>
      </p:sp>
    </p:spTree>
    <p:extLst>
      <p:ext uri="{BB962C8B-B14F-4D97-AF65-F5344CB8AC3E}">
        <p14:creationId xmlns:p14="http://schemas.microsoft.com/office/powerpoint/2010/main" val="382605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Grafik 4" descr="page22image15061056">
            <a:extLst>
              <a:ext uri="{FF2B5EF4-FFF2-40B4-BE49-F238E27FC236}">
                <a16:creationId xmlns:a16="http://schemas.microsoft.com/office/drawing/2014/main" id="{962ABEE8-15C5-B845-BCAC-99181691C4C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842" t="51186" r="5476"/>
          <a:stretch>
            <a:fillRect/>
          </a:stretch>
        </p:blipFill>
        <p:spPr bwMode="auto">
          <a:xfrm>
            <a:off x="701040" y="207678"/>
            <a:ext cx="10713720" cy="6442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DAA7D2-73AB-AF4C-96FE-AE2F4876377E}"/>
              </a:ext>
            </a:extLst>
          </p:cNvPr>
          <p:cNvSpPr>
            <a:spLocks noChangeArrowheads="1"/>
          </p:cNvSpPr>
          <p:nvPr/>
        </p:nvSpPr>
        <p:spPr bwMode="auto">
          <a:xfrm flipV="1">
            <a:off x="-712044" y="10"/>
            <a:ext cx="13832944" cy="4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70405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8426E-868A-084F-954C-2310A1FF6101}"/>
              </a:ext>
            </a:extLst>
          </p:cNvPr>
          <p:cNvSpPr>
            <a:spLocks noGrp="1"/>
          </p:cNvSpPr>
          <p:nvPr>
            <p:ph type="title"/>
          </p:nvPr>
        </p:nvSpPr>
        <p:spPr/>
        <p:txBody>
          <a:bodyPr/>
          <a:lstStyle/>
          <a:p>
            <a:r>
              <a:rPr lang="de-DE" dirty="0"/>
              <a:t>3. </a:t>
            </a:r>
            <a:r>
              <a:rPr lang="de-DE" dirty="0" err="1"/>
              <a:t>Physical</a:t>
            </a:r>
            <a:r>
              <a:rPr lang="de-DE" dirty="0"/>
              <a:t> </a:t>
            </a:r>
            <a:r>
              <a:rPr lang="de-DE" dirty="0" err="1"/>
              <a:t>Conditions</a:t>
            </a:r>
            <a:endParaRPr lang="de-DE" dirty="0"/>
          </a:p>
        </p:txBody>
      </p:sp>
      <p:sp>
        <p:nvSpPr>
          <p:cNvPr id="3" name="Inhaltsplatzhalter 2">
            <a:extLst>
              <a:ext uri="{FF2B5EF4-FFF2-40B4-BE49-F238E27FC236}">
                <a16:creationId xmlns:a16="http://schemas.microsoft.com/office/drawing/2014/main" id="{EBC5ECC7-BEA5-7F47-95BE-4725B76B5F24}"/>
              </a:ext>
            </a:extLst>
          </p:cNvPr>
          <p:cNvSpPr>
            <a:spLocks noGrp="1"/>
          </p:cNvSpPr>
          <p:nvPr>
            <p:ph idx="1"/>
          </p:nvPr>
        </p:nvSpPr>
        <p:spPr/>
        <p:txBody>
          <a:bodyPr>
            <a:normAutofit fontScale="55000" lnSpcReduction="20000"/>
          </a:bodyPr>
          <a:lstStyle/>
          <a:p>
            <a:pPr marL="514350" indent="-514350">
              <a:buAutoNum type="arabicPeriod"/>
            </a:pPr>
            <a:r>
              <a:rPr lang="de-DE" dirty="0"/>
              <a:t>Light</a:t>
            </a:r>
          </a:p>
          <a:p>
            <a:pPr marL="0" indent="0">
              <a:buNone/>
            </a:pPr>
            <a:r>
              <a:rPr lang="en" dirty="0"/>
              <a:t>There are 2 reasons why they are not that clear:</a:t>
            </a:r>
            <a:br>
              <a:rPr lang="en" dirty="0"/>
            </a:br>
            <a:endParaRPr lang="en" dirty="0"/>
          </a:p>
          <a:p>
            <a:r>
              <a:rPr lang="en" dirty="0"/>
              <a:t>Rivers are in intimate contact with the surrounding landscape. So inorganic and organic materials are falling or blowing into the rivers.</a:t>
            </a:r>
          </a:p>
          <a:p>
            <a:r>
              <a:rPr lang="en" dirty="0"/>
              <a:t>River turbulences erodes bottom sediments</a:t>
            </a:r>
          </a:p>
          <a:p>
            <a:pPr marL="0" indent="0">
              <a:buNone/>
            </a:pPr>
            <a:endParaRPr lang="de-DE" dirty="0"/>
          </a:p>
          <a:p>
            <a:pPr marL="0" indent="0">
              <a:buNone/>
            </a:pPr>
            <a:r>
              <a:rPr lang="de-DE" dirty="0"/>
              <a:t>2. </a:t>
            </a:r>
            <a:r>
              <a:rPr lang="de-DE" dirty="0" err="1"/>
              <a:t>Temperature</a:t>
            </a:r>
            <a:endParaRPr lang="de-DE" dirty="0"/>
          </a:p>
          <a:p>
            <a:r>
              <a:rPr lang="en" dirty="0"/>
              <a:t>The temperature of rivers follow the air temperature.</a:t>
            </a:r>
          </a:p>
          <a:p>
            <a:r>
              <a:rPr lang="en" dirty="0"/>
              <a:t>The coldest river temperatures: 0°C. </a:t>
            </a:r>
          </a:p>
          <a:p>
            <a:r>
              <a:rPr lang="en" dirty="0"/>
              <a:t>The warmest rivers: around 30°C. </a:t>
            </a:r>
          </a:p>
          <a:p>
            <a:pPr marL="0" indent="0">
              <a:buNone/>
            </a:pPr>
            <a:endParaRPr lang="de-DE" dirty="0"/>
          </a:p>
          <a:p>
            <a:pPr marL="0" indent="0">
              <a:buNone/>
            </a:pPr>
            <a:r>
              <a:rPr lang="de-DE" dirty="0"/>
              <a:t>3. </a:t>
            </a:r>
            <a:r>
              <a:rPr lang="de-DE" dirty="0" err="1"/>
              <a:t>Water</a:t>
            </a:r>
            <a:r>
              <a:rPr lang="de-DE" dirty="0"/>
              <a:t> </a:t>
            </a:r>
            <a:r>
              <a:rPr lang="de-DE" dirty="0" err="1"/>
              <a:t>Movements</a:t>
            </a:r>
            <a:endParaRPr lang="de-DE" dirty="0"/>
          </a:p>
          <a:p>
            <a:r>
              <a:rPr lang="en-US" dirty="0"/>
              <a:t>When it comes to water movements in rivers</a:t>
            </a:r>
          </a:p>
          <a:p>
            <a:pPr lvl="1"/>
            <a:r>
              <a:rPr lang="en-US" dirty="0"/>
              <a:t>they deliver food, remove waste, they affect the size and shape and behavior of the river.</a:t>
            </a:r>
          </a:p>
          <a:p>
            <a:pPr lvl="1"/>
            <a:r>
              <a:rPr lang="en-US" dirty="0"/>
              <a:t>the amount of water carried by rivers is called water discharge and differs on the climate and differs on the climate regime of the specific country e.g.: the tropical rivers that don’t flow that much during dry season become torrents during wet season. </a:t>
            </a:r>
            <a:endParaRPr lang="de-DE" dirty="0"/>
          </a:p>
          <a:p>
            <a:pPr marL="0" indent="0">
              <a:buNone/>
            </a:pPr>
            <a:endParaRPr lang="de-DE" dirty="0"/>
          </a:p>
        </p:txBody>
      </p:sp>
    </p:spTree>
    <p:extLst>
      <p:ext uri="{BB962C8B-B14F-4D97-AF65-F5344CB8AC3E}">
        <p14:creationId xmlns:p14="http://schemas.microsoft.com/office/powerpoint/2010/main" val="350253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40357-7C0A-8B43-B11D-8F76D7A88EC0}"/>
              </a:ext>
            </a:extLst>
          </p:cNvPr>
          <p:cNvSpPr>
            <a:spLocks noGrp="1"/>
          </p:cNvSpPr>
          <p:nvPr>
            <p:ph type="title"/>
          </p:nvPr>
        </p:nvSpPr>
        <p:spPr/>
        <p:txBody>
          <a:bodyPr/>
          <a:lstStyle/>
          <a:p>
            <a:r>
              <a:rPr lang="de-DE" dirty="0"/>
              <a:t>4. Chemical </a:t>
            </a:r>
            <a:r>
              <a:rPr lang="de-DE" dirty="0" err="1"/>
              <a:t>Conditions</a:t>
            </a:r>
            <a:endParaRPr lang="de-DE" dirty="0"/>
          </a:p>
        </p:txBody>
      </p:sp>
      <p:sp>
        <p:nvSpPr>
          <p:cNvPr id="3" name="Inhaltsplatzhalter 2">
            <a:extLst>
              <a:ext uri="{FF2B5EF4-FFF2-40B4-BE49-F238E27FC236}">
                <a16:creationId xmlns:a16="http://schemas.microsoft.com/office/drawing/2014/main" id="{59149318-B59A-164F-839A-9CF2CD6BB7CF}"/>
              </a:ext>
            </a:extLst>
          </p:cNvPr>
          <p:cNvSpPr>
            <a:spLocks noGrp="1"/>
          </p:cNvSpPr>
          <p:nvPr>
            <p:ph idx="1"/>
          </p:nvPr>
        </p:nvSpPr>
        <p:spPr/>
        <p:txBody>
          <a:bodyPr>
            <a:normAutofit fontScale="62500" lnSpcReduction="20000"/>
          </a:bodyPr>
          <a:lstStyle/>
          <a:p>
            <a:pPr marL="514350" indent="-514350">
              <a:buAutoNum type="arabicPeriod"/>
            </a:pPr>
            <a:r>
              <a:rPr lang="de-DE" dirty="0"/>
              <a:t>Oxygen</a:t>
            </a:r>
          </a:p>
          <a:p>
            <a:r>
              <a:rPr lang="en" dirty="0"/>
              <a:t>The amount of oxygen found in rivers and streams is inversely correlated to the temperature of the water. This means that when the water is cold there is more Oxygen, and when it is warm there is less Oxygen</a:t>
            </a:r>
          </a:p>
          <a:p>
            <a:pPr marL="0" indent="0">
              <a:buNone/>
            </a:pPr>
            <a:endParaRPr lang="de-DE" dirty="0"/>
          </a:p>
          <a:p>
            <a:pPr marL="0" indent="0">
              <a:buNone/>
            </a:pPr>
            <a:r>
              <a:rPr lang="de-DE" dirty="0"/>
              <a:t>2. </a:t>
            </a:r>
            <a:r>
              <a:rPr lang="de-DE" dirty="0" err="1"/>
              <a:t>Biology</a:t>
            </a:r>
            <a:endParaRPr lang="de-DE" dirty="0"/>
          </a:p>
          <a:p>
            <a:r>
              <a:rPr lang="en" dirty="0"/>
              <a:t>The number of species found in rivers and streams depends on the climate it is in.  Generally there are more species found in tropical climates and less in temperate climates.</a:t>
            </a:r>
            <a:br>
              <a:rPr lang="en" dirty="0"/>
            </a:br>
            <a:endParaRPr lang="en" dirty="0"/>
          </a:p>
          <a:p>
            <a:r>
              <a:rPr lang="en" dirty="0"/>
              <a:t>The amount of species also depends on where in the river they live, due to the oxygen levels and temperature.</a:t>
            </a:r>
          </a:p>
          <a:p>
            <a:r>
              <a:rPr lang="en" dirty="0"/>
              <a:t>At the headwaters - Usually lower temperatures and higher 02.  Leaves and plant parts are the main energy source</a:t>
            </a:r>
          </a:p>
          <a:p>
            <a:r>
              <a:rPr lang="en" dirty="0"/>
              <a:t>Medium sized streams - Algae and Aquatic plants are main energy source.  Warmer temperatures and less oxygen</a:t>
            </a:r>
          </a:p>
          <a:p>
            <a:r>
              <a:rPr lang="en" dirty="0"/>
              <a:t>Large Rivers - Fine particulate organic matter are the main energy sources.  Higher temperatures and far less oxygen</a:t>
            </a:r>
          </a:p>
          <a:p>
            <a:pPr marL="0" indent="0">
              <a:buNone/>
            </a:pPr>
            <a:endParaRPr lang="de-DE" dirty="0"/>
          </a:p>
        </p:txBody>
      </p:sp>
    </p:spTree>
    <p:extLst>
      <p:ext uri="{BB962C8B-B14F-4D97-AF65-F5344CB8AC3E}">
        <p14:creationId xmlns:p14="http://schemas.microsoft.com/office/powerpoint/2010/main" val="228511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81B37-5EF2-9541-8910-C3B657A176ED}"/>
              </a:ext>
            </a:extLst>
          </p:cNvPr>
          <p:cNvSpPr>
            <a:spLocks noGrp="1"/>
          </p:cNvSpPr>
          <p:nvPr>
            <p:ph type="title"/>
          </p:nvPr>
        </p:nvSpPr>
        <p:spPr/>
        <p:txBody>
          <a:bodyPr/>
          <a:lstStyle/>
          <a:p>
            <a:r>
              <a:rPr lang="de-DE" dirty="0"/>
              <a:t>5. Human </a:t>
            </a:r>
            <a:r>
              <a:rPr lang="de-DE" dirty="0" err="1"/>
              <a:t>Influence</a:t>
            </a:r>
            <a:endParaRPr lang="de-DE" dirty="0"/>
          </a:p>
        </p:txBody>
      </p:sp>
      <p:sp>
        <p:nvSpPr>
          <p:cNvPr id="3" name="Inhaltsplatzhalter 2">
            <a:extLst>
              <a:ext uri="{FF2B5EF4-FFF2-40B4-BE49-F238E27FC236}">
                <a16:creationId xmlns:a16="http://schemas.microsoft.com/office/drawing/2014/main" id="{5B9339B5-2B6A-D041-9B15-4B7147824C96}"/>
              </a:ext>
            </a:extLst>
          </p:cNvPr>
          <p:cNvSpPr>
            <a:spLocks noGrp="1"/>
          </p:cNvSpPr>
          <p:nvPr>
            <p:ph idx="1"/>
          </p:nvPr>
        </p:nvSpPr>
        <p:spPr/>
        <p:txBody>
          <a:bodyPr>
            <a:normAutofit fontScale="92500" lnSpcReduction="10000"/>
          </a:bodyPr>
          <a:lstStyle/>
          <a:p>
            <a:pPr marL="0" indent="0">
              <a:buNone/>
            </a:pPr>
            <a:r>
              <a:rPr lang="en-US" dirty="0"/>
              <a:t>Rivers are important for humans for:</a:t>
            </a:r>
            <a:endParaRPr lang="de-DE" dirty="0"/>
          </a:p>
          <a:p>
            <a:pPr lvl="0"/>
            <a:r>
              <a:rPr lang="en-US" dirty="0"/>
              <a:t>Commerce</a:t>
            </a:r>
            <a:endParaRPr lang="de-DE" dirty="0"/>
          </a:p>
          <a:p>
            <a:pPr lvl="0"/>
            <a:r>
              <a:rPr lang="en-US" dirty="0"/>
              <a:t>Transportation </a:t>
            </a:r>
            <a:endParaRPr lang="de-DE" dirty="0"/>
          </a:p>
          <a:p>
            <a:pPr lvl="0"/>
            <a:r>
              <a:rPr lang="en-US" dirty="0"/>
              <a:t>Irrigation </a:t>
            </a:r>
            <a:endParaRPr lang="de-DE" dirty="0"/>
          </a:p>
          <a:p>
            <a:pPr lvl="0"/>
            <a:r>
              <a:rPr lang="en-US" dirty="0"/>
              <a:t>Waste disposal </a:t>
            </a:r>
            <a:endParaRPr lang="de-DE" dirty="0"/>
          </a:p>
          <a:p>
            <a:pPr marL="0" indent="0">
              <a:buNone/>
            </a:pPr>
            <a:endParaRPr lang="de-DE" dirty="0"/>
          </a:p>
          <a:p>
            <a:r>
              <a:rPr lang="en-US" dirty="0"/>
              <a:t>Rivers can also be a threat because they can flood.</a:t>
            </a:r>
            <a:endParaRPr lang="de-DE" dirty="0"/>
          </a:p>
          <a:p>
            <a:r>
              <a:rPr lang="en-US" dirty="0"/>
              <a:t>Humans have poisoned, channelized and polluted rivers by filling them with sewage.</a:t>
            </a:r>
            <a:endParaRPr lang="de-DE" dirty="0"/>
          </a:p>
          <a:p>
            <a:r>
              <a:rPr lang="en-US" dirty="0"/>
              <a:t>The building of reservoirs- has had a huge impact on river systems.</a:t>
            </a:r>
            <a:endParaRPr lang="de-DE" dirty="0"/>
          </a:p>
          <a:p>
            <a:endParaRPr lang="de-DE" dirty="0"/>
          </a:p>
        </p:txBody>
      </p:sp>
    </p:spTree>
    <p:extLst>
      <p:ext uri="{BB962C8B-B14F-4D97-AF65-F5344CB8AC3E}">
        <p14:creationId xmlns:p14="http://schemas.microsoft.com/office/powerpoint/2010/main" val="33730745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Words>
  <Application>Microsoft Macintosh PowerPoint</Application>
  <PresentationFormat>Breitbild</PresentationFormat>
  <Paragraphs>64</Paragraphs>
  <Slides>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Rivers and streams </vt:lpstr>
      <vt:lpstr>Content</vt:lpstr>
      <vt:lpstr>1. Geography</vt:lpstr>
      <vt:lpstr>2. Structure</vt:lpstr>
      <vt:lpstr>PowerPoint-Präsentation</vt:lpstr>
      <vt:lpstr>3. Physical Conditions</vt:lpstr>
      <vt:lpstr>4. Chemical Conditions</vt:lpstr>
      <vt:lpstr>5. Human Influence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Rivers and streams </dc:title>
  <dc:creator>Nadine Murgia</dc:creator>
  <cp:lastModifiedBy>Nadine Murgia</cp:lastModifiedBy>
  <cp:revision>4</cp:revision>
  <dcterms:created xsi:type="dcterms:W3CDTF">2019-03-11T12:25:12Z</dcterms:created>
  <dcterms:modified xsi:type="dcterms:W3CDTF">2019-03-11T12:40:34Z</dcterms:modified>
</cp:coreProperties>
</file>