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71" r:id="rId9"/>
    <p:sldId id="263" r:id="rId10"/>
    <p:sldId id="273" r:id="rId11"/>
    <p:sldId id="264" r:id="rId12"/>
    <p:sldId id="274" r:id="rId13"/>
    <p:sldId id="265" r:id="rId14"/>
    <p:sldId id="269" r:id="rId15"/>
    <p:sldId id="270" r:id="rId16"/>
    <p:sldId id="275" r:id="rId17"/>
    <p:sldId id="272" r:id="rId18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8F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06" autoAdjust="0"/>
    <p:restoredTop sz="94660"/>
  </p:normalViewPr>
  <p:slideViewPr>
    <p:cSldViewPr snapToGrid="0">
      <p:cViewPr>
        <p:scale>
          <a:sx n="99" d="100"/>
          <a:sy n="99" d="100"/>
        </p:scale>
        <p:origin x="-1072" y="-8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24" Type="http://schemas.microsoft.com/office/2015/10/relationships/revisionInfo" Target="revisionInfo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FFD000C-1AD8-413E-9C5F-B3D9441D62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777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8E03EDB-82D0-4978-97C1-547A51E54B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624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FCEE4EC-7A61-41C3-8426-3B1C68D32E40}"/>
              </a:ext>
            </a:extLst>
          </p:cNvPr>
          <p:cNvSpPr txBox="1"/>
          <p:nvPr/>
        </p:nvSpPr>
        <p:spPr>
          <a:xfrm>
            <a:off x="4039264" y="2605796"/>
            <a:ext cx="41267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000" dirty="0">
                <a:solidFill>
                  <a:schemeClr val="bg1"/>
                </a:solidFill>
              </a:rPr>
              <a:t>Presentton Subtitle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4F82845-0672-44D6-8820-9526F29865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402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4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4" Type="http://schemas.openxmlformats.org/officeDocument/2006/relationships/hyperlink" Target="https://thankyouromania.ro/lacul-tarnita/obiective-turistice-transilvania-cluj-lacul-tarnita-foto-panoramio/m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Relationship Id="rId3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romaniatourism.com/cluj-napoca.html" TargetMode="External"/><Relationship Id="rId4" Type="http://schemas.openxmlformats.org/officeDocument/2006/relationships/hyperlink" Target="https://blog.eurail.com/travel-western-romania-by-train/" TargetMode="External"/><Relationship Id="rId5" Type="http://schemas.openxmlformats.org/officeDocument/2006/relationships/hyperlink" Target="https://en.wikipedia.org/wiki/Turda_Gorge" TargetMode="External"/><Relationship Id="rId6" Type="http://schemas.openxmlformats.org/officeDocument/2006/relationships/hyperlink" Target="https://thankyouromania.ro/lacul-tarnita/obiective-turistice-transilvania-cluj-lacul-tarnita-foto-panoramio/m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romaniatourism.com/did-you-know.htm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romaniatourism.com/did-you-know.htm" TargetMode="External"/><Relationship Id="rId3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romaniatourism.com/cluj-napoca.html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Relationship Id="rId3" Type="http://schemas.openxmlformats.org/officeDocument/2006/relationships/hyperlink" Target="https://blog.eurail.com/travel-western-romania-by-train/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hyperlink" Target="https://egea.eu/activities/great-people-from-iasi-is-visiting-cluj-napoca/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Relationship Id="rId3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hyperlink" Target="https://en.wikipedia.org/wiki/Turda_Gorge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2268058-D1C4-47C8-9EE8-01519CC935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469" y="2167131"/>
            <a:ext cx="4961062" cy="4197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A549EC8-E5D9-4ACF-8ABE-CAA4B46B2E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172" y="2847245"/>
            <a:ext cx="3087655" cy="3209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308D1D4-F1B3-4749-B1B1-7535519BCADE}"/>
              </a:ext>
            </a:extLst>
          </p:cNvPr>
          <p:cNvSpPr txBox="1"/>
          <p:nvPr/>
        </p:nvSpPr>
        <p:spPr>
          <a:xfrm>
            <a:off x="4029021" y="1650243"/>
            <a:ext cx="41267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My Homeplace</a:t>
            </a:r>
            <a:endParaRPr lang="x-none" sz="4000" b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FC43A95-9EFC-4667-B159-87FD24D6B621}"/>
              </a:ext>
            </a:extLst>
          </p:cNvPr>
          <p:cNvSpPr txBox="1"/>
          <p:nvPr/>
        </p:nvSpPr>
        <p:spPr>
          <a:xfrm>
            <a:off x="4039264" y="2605796"/>
            <a:ext cx="41267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Cluj-Napoca, Romania</a:t>
            </a:r>
            <a:endParaRPr lang="x-none" sz="20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79019" y="4460915"/>
            <a:ext cx="477158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Anamaria Ioana Coci</a:t>
            </a:r>
          </a:p>
          <a:p>
            <a:pPr algn="r"/>
            <a:r>
              <a:rPr lang="en-US" sz="1600" i="1" dirty="0" smtClean="0">
                <a:solidFill>
                  <a:schemeClr val="bg1"/>
                </a:solidFill>
              </a:rPr>
              <a:t>Babes-Bolyai University, Romania   </a:t>
            </a:r>
          </a:p>
          <a:p>
            <a:pPr algn="r"/>
            <a:r>
              <a:rPr lang="en-US" sz="1600" dirty="0" smtClean="0">
                <a:solidFill>
                  <a:schemeClr val="bg1"/>
                </a:solidFill>
              </a:rPr>
              <a:t>OE</a:t>
            </a:r>
            <a:r>
              <a:rPr lang="en-US" sz="1600" dirty="0">
                <a:solidFill>
                  <a:schemeClr val="bg1"/>
                </a:solidFill>
              </a:rPr>
              <a:t>-FRI1000-1 19V Outdoor and </a:t>
            </a:r>
            <a:r>
              <a:rPr lang="en-US" sz="1600" dirty="0" smtClean="0">
                <a:solidFill>
                  <a:schemeClr val="bg1"/>
                </a:solidFill>
              </a:rPr>
              <a:t>Friluft Course</a:t>
            </a:r>
          </a:p>
          <a:p>
            <a:pPr algn="r"/>
            <a:endParaRPr lang="en-US" b="1" dirty="0" smtClean="0">
              <a:solidFill>
                <a:schemeClr val="bg1"/>
              </a:solidFill>
            </a:endParaRPr>
          </a:p>
          <a:p>
            <a:pPr algn="r"/>
            <a:endParaRPr lang="en-US" b="1" dirty="0" smtClean="0">
              <a:solidFill>
                <a:schemeClr val="bg1"/>
              </a:solidFill>
            </a:endParaRPr>
          </a:p>
          <a:p>
            <a:pPr algn="r"/>
            <a:r>
              <a:rPr lang="en-US" sz="1400" i="1" dirty="0" smtClean="0">
                <a:solidFill>
                  <a:schemeClr val="bg1"/>
                </a:solidFill>
              </a:rPr>
              <a:t>February 25</a:t>
            </a:r>
            <a:r>
              <a:rPr lang="en-US" sz="1400" i="1" baseline="30000" dirty="0" smtClean="0">
                <a:solidFill>
                  <a:schemeClr val="bg1"/>
                </a:solidFill>
              </a:rPr>
              <a:t>th</a:t>
            </a:r>
            <a:r>
              <a:rPr lang="en-US" sz="1400" i="1" dirty="0" smtClean="0">
                <a:solidFill>
                  <a:schemeClr val="bg1"/>
                </a:solidFill>
              </a:rPr>
              <a:t>, 2019</a:t>
            </a:r>
            <a:endParaRPr lang="en-US" sz="1400" i="1" dirty="0">
              <a:solidFill>
                <a:schemeClr val="bg1"/>
              </a:solidFill>
            </a:endParaRPr>
          </a:p>
          <a:p>
            <a:endParaRPr lang="en-US" sz="1400" i="1" dirty="0"/>
          </a:p>
        </p:txBody>
      </p:sp>
      <p:pic>
        <p:nvPicPr>
          <p:cNvPr id="7" name="Picture 6" descr="flag-400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011C6C"/>
              </a:clrFrom>
              <a:clrTo>
                <a:srgbClr val="011C6C">
                  <a:alpha val="0"/>
                </a:srgbClr>
              </a:clrTo>
            </a:clrChange>
            <a:alphaModFix amt="7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346" y="3412297"/>
            <a:ext cx="1380717" cy="92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215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8402" y="769661"/>
            <a:ext cx="10557955" cy="10341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FF"/>
                </a:solidFill>
              </a:rPr>
              <a:t>Affordances for outdoor play and </a:t>
            </a:r>
            <a:r>
              <a:rPr lang="en-US" sz="3200" b="1" dirty="0" smtClean="0">
                <a:solidFill>
                  <a:srgbClr val="FFFFFF"/>
                </a:solidFill>
              </a:rPr>
              <a:t>learning in this place</a:t>
            </a:r>
          </a:p>
          <a:p>
            <a:r>
              <a:rPr lang="en-US" sz="5400" b="1" dirty="0" smtClean="0">
                <a:solidFill>
                  <a:srgbClr val="FFFFFF"/>
                </a:solidFill>
              </a:rPr>
              <a:t>                    </a:t>
            </a:r>
          </a:p>
          <a:p>
            <a:r>
              <a:rPr lang="en-US" sz="5400" b="1" dirty="0">
                <a:solidFill>
                  <a:srgbClr val="FFFFFF"/>
                </a:solidFill>
              </a:rPr>
              <a:t> </a:t>
            </a:r>
            <a:r>
              <a:rPr lang="en-US" sz="5400" b="1" dirty="0" smtClean="0">
                <a:solidFill>
                  <a:srgbClr val="FFFFFF"/>
                </a:solidFill>
              </a:rPr>
              <a:t>           </a:t>
            </a:r>
          </a:p>
          <a:p>
            <a:r>
              <a:rPr lang="en-US" sz="5400" b="1" dirty="0">
                <a:solidFill>
                  <a:srgbClr val="FFFFFF"/>
                </a:solidFill>
              </a:rPr>
              <a:t> </a:t>
            </a:r>
            <a:r>
              <a:rPr lang="en-US" sz="5400" b="1" dirty="0" smtClean="0">
                <a:solidFill>
                  <a:srgbClr val="FFFFFF"/>
                </a:solidFill>
              </a:rPr>
              <a:t>                  Geography lessons</a:t>
            </a:r>
          </a:p>
          <a:p>
            <a:r>
              <a:rPr lang="en-US" sz="3000" b="1" dirty="0">
                <a:solidFill>
                  <a:srgbClr val="FFFFFF"/>
                </a:solidFill>
              </a:rPr>
              <a:t> </a:t>
            </a:r>
            <a:r>
              <a:rPr lang="en-US" sz="3000" b="1" dirty="0" smtClean="0">
                <a:solidFill>
                  <a:srgbClr val="FFFFFF"/>
                </a:solidFill>
              </a:rPr>
              <a:t>  (learning about landforms</a:t>
            </a:r>
            <a:r>
              <a:rPr lang="en-US" sz="3000" b="1" dirty="0">
                <a:solidFill>
                  <a:srgbClr val="FFFFFF"/>
                </a:solidFill>
              </a:rPr>
              <a:t>, rocks, </a:t>
            </a:r>
            <a:r>
              <a:rPr lang="en-US" sz="3000" b="1" dirty="0" smtClean="0">
                <a:solidFill>
                  <a:srgbClr val="FFFFFF"/>
                </a:solidFill>
              </a:rPr>
              <a:t>plants </a:t>
            </a:r>
            <a:r>
              <a:rPr lang="en-US" sz="3000" b="1" dirty="0">
                <a:solidFill>
                  <a:srgbClr val="FFFFFF"/>
                </a:solidFill>
              </a:rPr>
              <a:t>and animal species </a:t>
            </a:r>
            <a:r>
              <a:rPr lang="en-US" sz="3000" b="1" dirty="0" smtClean="0">
                <a:solidFill>
                  <a:srgbClr val="FFFFFF"/>
                </a:solidFill>
              </a:rPr>
              <a:t>some </a:t>
            </a:r>
            <a:r>
              <a:rPr lang="en-US" sz="3000" b="1" dirty="0">
                <a:solidFill>
                  <a:srgbClr val="FFFFFF"/>
                </a:solidFill>
              </a:rPr>
              <a:t>of them rare or </a:t>
            </a:r>
            <a:r>
              <a:rPr lang="en-US" sz="3000" b="1" dirty="0" smtClean="0">
                <a:solidFill>
                  <a:srgbClr val="FFFFFF"/>
                </a:solidFill>
              </a:rPr>
              <a:t>endangered).</a:t>
            </a:r>
          </a:p>
          <a:p>
            <a:endParaRPr lang="en-US" sz="3200" b="1" dirty="0">
              <a:solidFill>
                <a:srgbClr val="FFFFFF"/>
              </a:solidFill>
            </a:endParaRPr>
          </a:p>
          <a:p>
            <a:endParaRPr lang="en-US" sz="3200" b="1" dirty="0" smtClean="0">
              <a:solidFill>
                <a:srgbClr val="FFFFFF"/>
              </a:solidFill>
            </a:endParaRPr>
          </a:p>
          <a:p>
            <a:endParaRPr lang="en-US" sz="3200" b="1" dirty="0" smtClean="0">
              <a:solidFill>
                <a:srgbClr val="FFFFFF"/>
              </a:solidFill>
            </a:endParaRPr>
          </a:p>
          <a:p>
            <a:endParaRPr lang="en-US" sz="3200" b="1" dirty="0">
              <a:solidFill>
                <a:srgbClr val="FFFFFF"/>
              </a:solidFill>
            </a:endParaRPr>
          </a:p>
          <a:p>
            <a:endParaRPr lang="en-US" sz="3200" b="1" dirty="0" smtClean="0">
              <a:solidFill>
                <a:srgbClr val="FFFFFF"/>
              </a:solidFill>
            </a:endParaRPr>
          </a:p>
          <a:p>
            <a:endParaRPr lang="en-US" sz="3200" b="1" dirty="0">
              <a:solidFill>
                <a:srgbClr val="FFFFFF"/>
              </a:solidFill>
            </a:endParaRPr>
          </a:p>
          <a:p>
            <a:endParaRPr lang="en-US" sz="3200" b="1" dirty="0" smtClean="0">
              <a:solidFill>
                <a:srgbClr val="FFFFFF"/>
              </a:solidFill>
            </a:endParaRPr>
          </a:p>
          <a:p>
            <a:endParaRPr lang="en-US" sz="3200" b="1" dirty="0">
              <a:solidFill>
                <a:srgbClr val="FFFFFF"/>
              </a:solidFill>
            </a:endParaRPr>
          </a:p>
          <a:p>
            <a:endParaRPr lang="en-US" sz="3200" b="1" dirty="0" smtClean="0">
              <a:solidFill>
                <a:srgbClr val="FFFFFF"/>
              </a:solidFill>
            </a:endParaRPr>
          </a:p>
          <a:p>
            <a:endParaRPr lang="en-US" sz="3200" b="1" dirty="0">
              <a:solidFill>
                <a:srgbClr val="FFFFFF"/>
              </a:solidFill>
            </a:endParaRPr>
          </a:p>
          <a:p>
            <a:endParaRPr lang="en-US" sz="3200" b="1" dirty="0" smtClean="0">
              <a:solidFill>
                <a:srgbClr val="FFFFFF"/>
              </a:solidFill>
            </a:endParaRPr>
          </a:p>
          <a:p>
            <a:endParaRPr lang="en-US" sz="3200" b="1" dirty="0">
              <a:solidFill>
                <a:srgbClr val="FFFFFF"/>
              </a:solidFill>
            </a:endParaRPr>
          </a:p>
          <a:p>
            <a:endParaRPr lang="en-US" sz="32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4561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82842" y="653143"/>
            <a:ext cx="4378122" cy="13542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FFFF"/>
                </a:solidFill>
              </a:rPr>
              <a:t>Landscapes from my </a:t>
            </a:r>
            <a:r>
              <a:rPr lang="en-US" sz="3200" b="1" dirty="0" smtClean="0">
                <a:solidFill>
                  <a:srgbClr val="FFFFFF"/>
                </a:solidFill>
              </a:rPr>
              <a:t>city</a:t>
            </a:r>
          </a:p>
          <a:p>
            <a:r>
              <a:rPr lang="en-US" sz="3200" b="1" dirty="0" smtClean="0">
                <a:solidFill>
                  <a:srgbClr val="FFFFFF"/>
                </a:solidFill>
              </a:rPr>
              <a:t>III. </a:t>
            </a:r>
            <a:r>
              <a:rPr lang="en-US" sz="3200" b="1" dirty="0" err="1" smtClean="0">
                <a:solidFill>
                  <a:srgbClr val="FFFFFF"/>
                </a:solidFill>
              </a:rPr>
              <a:t>Tarnita</a:t>
            </a:r>
            <a:r>
              <a:rPr lang="en-US" sz="3200" b="1" dirty="0" smtClean="0">
                <a:solidFill>
                  <a:srgbClr val="FFFFFF"/>
                </a:solidFill>
              </a:rPr>
              <a:t> Lake</a:t>
            </a:r>
          </a:p>
          <a:p>
            <a:endParaRPr lang="en-US" b="1" dirty="0">
              <a:solidFill>
                <a:srgbClr val="FFFFFF"/>
              </a:solidFill>
            </a:endParaRPr>
          </a:p>
        </p:txBody>
      </p:sp>
      <p:pic>
        <p:nvPicPr>
          <p:cNvPr id="3" name="Picture 2" descr="Obiective-turistice-Transilvania-Cluj-Lacul-Tarnita-Foto-Panorami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52" y="2142222"/>
            <a:ext cx="5527583" cy="4145687"/>
          </a:xfrm>
          <a:prstGeom prst="rect">
            <a:avLst/>
          </a:prstGeom>
        </p:spPr>
      </p:pic>
      <p:pic>
        <p:nvPicPr>
          <p:cNvPr id="4" name="Picture 3" descr="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583" y="2131895"/>
            <a:ext cx="5644576" cy="41280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62147" y="6311221"/>
            <a:ext cx="101474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</a:rPr>
              <a:t>Source: Thank You Romania. Retrieved February 24</a:t>
            </a:r>
            <a:r>
              <a:rPr lang="en-US" sz="1200" baseline="30000" dirty="0" smtClean="0">
                <a:solidFill>
                  <a:srgbClr val="FFFFFF"/>
                </a:solidFill>
              </a:rPr>
              <a:t>th</a:t>
            </a:r>
            <a:r>
              <a:rPr lang="en-US" sz="1200" dirty="0" smtClean="0">
                <a:solidFill>
                  <a:srgbClr val="FFFFFF"/>
                </a:solidFill>
              </a:rPr>
              <a:t>, 2019</a:t>
            </a:r>
            <a:r>
              <a:rPr lang="en-US" sz="1200" dirty="0">
                <a:solidFill>
                  <a:srgbClr val="FFFFFF"/>
                </a:solidFill>
              </a:rPr>
              <a:t>, from: </a:t>
            </a:r>
            <a:r>
              <a:rPr lang="en-US" sz="1200" dirty="0">
                <a:solidFill>
                  <a:srgbClr val="FFFFFF"/>
                </a:solidFill>
                <a:hlinkClick r:id="rId4"/>
              </a:rPr>
              <a:t>https://thankyouromania.ro/lacul-tarnita/obiective-turistice-transilvania-cluj-lacul-tarnita-foto-panoramio</a:t>
            </a:r>
            <a:r>
              <a:rPr lang="en-US" sz="1200" dirty="0" smtClean="0">
                <a:solidFill>
                  <a:srgbClr val="FFFFFF"/>
                </a:solidFill>
                <a:hlinkClick r:id="rId4"/>
              </a:rPr>
              <a:t>/m</a:t>
            </a:r>
            <a:r>
              <a:rPr lang="en-US" sz="1200" dirty="0" smtClean="0">
                <a:solidFill>
                  <a:srgbClr val="FFFFFF"/>
                </a:solidFill>
              </a:rPr>
              <a:t> </a:t>
            </a:r>
            <a:endParaRPr lang="en-US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9518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8402" y="769661"/>
            <a:ext cx="10557955" cy="10402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FF"/>
                </a:solidFill>
              </a:rPr>
              <a:t>Affordances for outdoor play and </a:t>
            </a:r>
            <a:r>
              <a:rPr lang="en-US" sz="3200" b="1" dirty="0" smtClean="0">
                <a:solidFill>
                  <a:srgbClr val="FFFFFF"/>
                </a:solidFill>
              </a:rPr>
              <a:t>learning in this place</a:t>
            </a:r>
          </a:p>
          <a:p>
            <a:r>
              <a:rPr lang="en-US" sz="5400" b="1" dirty="0" smtClean="0">
                <a:solidFill>
                  <a:srgbClr val="FFFFFF"/>
                </a:solidFill>
              </a:rPr>
              <a:t>                    </a:t>
            </a:r>
          </a:p>
          <a:p>
            <a:r>
              <a:rPr lang="en-US" sz="5400" b="1" dirty="0">
                <a:solidFill>
                  <a:srgbClr val="FFFFFF"/>
                </a:solidFill>
              </a:rPr>
              <a:t> </a:t>
            </a:r>
            <a:r>
              <a:rPr lang="en-US" sz="5400" b="1" dirty="0" smtClean="0">
                <a:solidFill>
                  <a:srgbClr val="FFFFFF"/>
                </a:solidFill>
              </a:rPr>
              <a:t>       </a:t>
            </a:r>
            <a:r>
              <a:rPr lang="en-US" sz="5400" b="1" dirty="0">
                <a:solidFill>
                  <a:srgbClr val="FFFFFF"/>
                </a:solidFill>
              </a:rPr>
              <a:t> </a:t>
            </a:r>
            <a:r>
              <a:rPr lang="en-US" sz="5400" b="1" dirty="0" smtClean="0">
                <a:solidFill>
                  <a:srgbClr val="FFFFFF"/>
                </a:solidFill>
              </a:rPr>
              <a:t>             </a:t>
            </a:r>
          </a:p>
          <a:p>
            <a:r>
              <a:rPr lang="en-US" sz="5400" b="1" dirty="0">
                <a:solidFill>
                  <a:srgbClr val="FFFFFF"/>
                </a:solidFill>
              </a:rPr>
              <a:t> </a:t>
            </a:r>
            <a:r>
              <a:rPr lang="en-US" sz="5400" b="1" dirty="0" smtClean="0">
                <a:solidFill>
                  <a:srgbClr val="FFFFFF"/>
                </a:solidFill>
              </a:rPr>
              <a:t>                       Fishing</a:t>
            </a:r>
            <a:endParaRPr lang="en-US" sz="3200" b="1" dirty="0">
              <a:solidFill>
                <a:srgbClr val="FFFFFF"/>
              </a:solidFill>
            </a:endParaRPr>
          </a:p>
          <a:p>
            <a:r>
              <a:rPr lang="en-US" sz="3200" b="1" dirty="0" smtClean="0">
                <a:solidFill>
                  <a:srgbClr val="FFFFFF"/>
                </a:solidFill>
              </a:rPr>
              <a:t>(</a:t>
            </a:r>
            <a:r>
              <a:rPr lang="en-US" sz="2800" b="1" dirty="0" smtClean="0">
                <a:solidFill>
                  <a:srgbClr val="FFFFFF"/>
                </a:solidFill>
              </a:rPr>
              <a:t>learning about the types of fishes that are found in the lake, playing different water-games.)</a:t>
            </a:r>
          </a:p>
          <a:p>
            <a:endParaRPr lang="en-US" sz="3200" b="1" dirty="0">
              <a:solidFill>
                <a:srgbClr val="FFFFFF"/>
              </a:solidFill>
            </a:endParaRPr>
          </a:p>
          <a:p>
            <a:endParaRPr lang="en-US" sz="3200" b="1" dirty="0" smtClean="0">
              <a:solidFill>
                <a:srgbClr val="FFFFFF"/>
              </a:solidFill>
            </a:endParaRPr>
          </a:p>
          <a:p>
            <a:endParaRPr lang="en-US" sz="3200" b="1" dirty="0" smtClean="0">
              <a:solidFill>
                <a:srgbClr val="FFFFFF"/>
              </a:solidFill>
            </a:endParaRPr>
          </a:p>
          <a:p>
            <a:endParaRPr lang="en-US" sz="3200" b="1" dirty="0">
              <a:solidFill>
                <a:srgbClr val="FFFFFF"/>
              </a:solidFill>
            </a:endParaRPr>
          </a:p>
          <a:p>
            <a:endParaRPr lang="en-US" sz="3200" b="1" dirty="0" smtClean="0">
              <a:solidFill>
                <a:srgbClr val="FFFFFF"/>
              </a:solidFill>
            </a:endParaRPr>
          </a:p>
          <a:p>
            <a:endParaRPr lang="en-US" sz="3200" b="1" dirty="0">
              <a:solidFill>
                <a:srgbClr val="FFFFFF"/>
              </a:solidFill>
            </a:endParaRPr>
          </a:p>
          <a:p>
            <a:endParaRPr lang="en-US" sz="3200" b="1" dirty="0" smtClean="0">
              <a:solidFill>
                <a:srgbClr val="FFFFFF"/>
              </a:solidFill>
            </a:endParaRPr>
          </a:p>
          <a:p>
            <a:endParaRPr lang="en-US" sz="3200" b="1" dirty="0">
              <a:solidFill>
                <a:srgbClr val="FFFFFF"/>
              </a:solidFill>
            </a:endParaRPr>
          </a:p>
          <a:p>
            <a:endParaRPr lang="en-US" sz="3200" b="1" dirty="0" smtClean="0">
              <a:solidFill>
                <a:srgbClr val="FFFFFF"/>
              </a:solidFill>
            </a:endParaRPr>
          </a:p>
          <a:p>
            <a:endParaRPr lang="en-US" sz="3200" b="1" dirty="0">
              <a:solidFill>
                <a:srgbClr val="FFFFFF"/>
              </a:solidFill>
            </a:endParaRPr>
          </a:p>
          <a:p>
            <a:endParaRPr lang="en-US" sz="3200" b="1" dirty="0" smtClean="0">
              <a:solidFill>
                <a:srgbClr val="FFFFFF"/>
              </a:solidFill>
            </a:endParaRPr>
          </a:p>
          <a:p>
            <a:endParaRPr lang="en-US" sz="3200" b="1" dirty="0">
              <a:solidFill>
                <a:srgbClr val="FFFFFF"/>
              </a:solidFill>
            </a:endParaRPr>
          </a:p>
          <a:p>
            <a:endParaRPr lang="en-US" sz="32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9344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4356" y="640314"/>
            <a:ext cx="437812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FFFF"/>
                </a:solidFill>
              </a:rPr>
              <a:t>Landscapes from my </a:t>
            </a:r>
            <a:r>
              <a:rPr lang="en-US" sz="3200" b="1" dirty="0" smtClean="0">
                <a:solidFill>
                  <a:srgbClr val="FFFFFF"/>
                </a:solidFill>
              </a:rPr>
              <a:t>city</a:t>
            </a:r>
          </a:p>
          <a:p>
            <a:r>
              <a:rPr lang="en-US" sz="3200" b="1" dirty="0" smtClean="0">
                <a:solidFill>
                  <a:srgbClr val="FFFFFF"/>
                </a:solidFill>
              </a:rPr>
              <a:t>IV. </a:t>
            </a:r>
            <a:r>
              <a:rPr lang="en-US" sz="3200" b="1" dirty="0" err="1" smtClean="0">
                <a:solidFill>
                  <a:srgbClr val="FFFFFF"/>
                </a:solidFill>
              </a:rPr>
              <a:t>Apuseni</a:t>
            </a:r>
            <a:r>
              <a:rPr lang="en-US" sz="3200" b="1" dirty="0" smtClean="0">
                <a:solidFill>
                  <a:srgbClr val="FFFFFF"/>
                </a:solidFill>
              </a:rPr>
              <a:t> Mountains</a:t>
            </a:r>
            <a:endParaRPr lang="en-US" sz="3200" b="1" dirty="0">
              <a:solidFill>
                <a:srgbClr val="FFFFFF"/>
              </a:solidFill>
            </a:endParaRPr>
          </a:p>
        </p:txBody>
      </p:sp>
      <p:pic>
        <p:nvPicPr>
          <p:cNvPr id="3" name="Picture 2" descr="1491221076095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74" y="1642495"/>
            <a:ext cx="3743099" cy="5079193"/>
          </a:xfrm>
          <a:prstGeom prst="rect">
            <a:avLst/>
          </a:prstGeom>
        </p:spPr>
      </p:pic>
      <p:pic>
        <p:nvPicPr>
          <p:cNvPr id="4" name="Picture 3" descr="54741684-63DC-4CD4-BF4F-F647785615F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160" y="1636302"/>
            <a:ext cx="3743099" cy="5072575"/>
          </a:xfrm>
          <a:prstGeom prst="rect">
            <a:avLst/>
          </a:prstGeom>
        </p:spPr>
      </p:pic>
      <p:pic>
        <p:nvPicPr>
          <p:cNvPr id="6" name="Picture 5" descr="IMG_0425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17527" y="2266506"/>
            <a:ext cx="5120977" cy="3840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9706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4356" y="640314"/>
            <a:ext cx="437812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FFFF"/>
                </a:solidFill>
              </a:rPr>
              <a:t>Landscapes from my </a:t>
            </a:r>
            <a:r>
              <a:rPr lang="en-US" sz="3200" b="1" dirty="0" smtClean="0">
                <a:solidFill>
                  <a:srgbClr val="FFFFFF"/>
                </a:solidFill>
              </a:rPr>
              <a:t>city</a:t>
            </a:r>
          </a:p>
          <a:p>
            <a:r>
              <a:rPr lang="en-US" sz="3200" b="1" dirty="0" smtClean="0">
                <a:solidFill>
                  <a:srgbClr val="FFFFFF"/>
                </a:solidFill>
              </a:rPr>
              <a:t>IV. </a:t>
            </a:r>
            <a:r>
              <a:rPr lang="en-US" sz="3200" b="1" dirty="0" err="1" smtClean="0">
                <a:solidFill>
                  <a:srgbClr val="FFFFFF"/>
                </a:solidFill>
              </a:rPr>
              <a:t>Apuseni</a:t>
            </a:r>
            <a:r>
              <a:rPr lang="en-US" sz="3200" b="1" dirty="0" smtClean="0">
                <a:solidFill>
                  <a:srgbClr val="FFFFFF"/>
                </a:solidFill>
              </a:rPr>
              <a:t> Mountains</a:t>
            </a:r>
            <a:endParaRPr lang="en-US" sz="3200" b="1" dirty="0">
              <a:solidFill>
                <a:srgbClr val="FFFFFF"/>
              </a:solidFill>
            </a:endParaRPr>
          </a:p>
        </p:txBody>
      </p:sp>
      <p:pic>
        <p:nvPicPr>
          <p:cNvPr id="3" name="Picture 2" descr="IMG_294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83" y="1834359"/>
            <a:ext cx="5918634" cy="3976582"/>
          </a:xfrm>
          <a:prstGeom prst="rect">
            <a:avLst/>
          </a:prstGeom>
        </p:spPr>
      </p:pic>
      <p:pic>
        <p:nvPicPr>
          <p:cNvPr id="4" name="Picture 3" descr="IMG_294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933" y="1821531"/>
            <a:ext cx="5781009" cy="401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0299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4356" y="640314"/>
            <a:ext cx="437812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FFFF"/>
                </a:solidFill>
              </a:rPr>
              <a:t>Landscapes from my </a:t>
            </a:r>
            <a:r>
              <a:rPr lang="en-US" sz="3200" b="1" dirty="0" smtClean="0">
                <a:solidFill>
                  <a:srgbClr val="FFFFFF"/>
                </a:solidFill>
              </a:rPr>
              <a:t>city</a:t>
            </a:r>
          </a:p>
          <a:p>
            <a:r>
              <a:rPr lang="en-US" sz="3200" b="1" dirty="0" smtClean="0">
                <a:solidFill>
                  <a:srgbClr val="FFFFFF"/>
                </a:solidFill>
              </a:rPr>
              <a:t>IV. </a:t>
            </a:r>
            <a:r>
              <a:rPr lang="en-US" sz="3200" b="1" dirty="0" err="1" smtClean="0">
                <a:solidFill>
                  <a:srgbClr val="FFFFFF"/>
                </a:solidFill>
              </a:rPr>
              <a:t>Apuseni</a:t>
            </a:r>
            <a:r>
              <a:rPr lang="en-US" sz="3200" b="1" dirty="0" smtClean="0">
                <a:solidFill>
                  <a:srgbClr val="FFFFFF"/>
                </a:solidFill>
              </a:rPr>
              <a:t> Mountains</a:t>
            </a:r>
            <a:endParaRPr lang="en-US" sz="3200" b="1" dirty="0">
              <a:solidFill>
                <a:srgbClr val="FFFFFF"/>
              </a:solidFill>
            </a:endParaRPr>
          </a:p>
        </p:txBody>
      </p:sp>
      <p:pic>
        <p:nvPicPr>
          <p:cNvPr id="3" name="Picture 2" descr="top-down-tilting-view-of-the-scarisoara-ice-cave-in-romania_e1k9160je__F000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72" y="1911325"/>
            <a:ext cx="6887040" cy="3873960"/>
          </a:xfrm>
          <a:prstGeom prst="rect">
            <a:avLst/>
          </a:prstGeom>
        </p:spPr>
      </p:pic>
      <p:pic>
        <p:nvPicPr>
          <p:cNvPr id="4" name="Picture 3" descr="b77e986e65c0bfbbeaef85ac11ddd16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157" y="1212660"/>
            <a:ext cx="3807628" cy="51578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0516" y="5849423"/>
            <a:ext cx="64143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FFFF"/>
                </a:solidFill>
              </a:rPr>
              <a:t>Scarisoara</a:t>
            </a:r>
            <a:r>
              <a:rPr lang="en-US" b="1" dirty="0" smtClean="0">
                <a:solidFill>
                  <a:srgbClr val="FFFFFF"/>
                </a:solidFill>
              </a:rPr>
              <a:t> Ice Cave</a:t>
            </a:r>
            <a:r>
              <a:rPr lang="en-US" b="1" dirty="0">
                <a:solidFill>
                  <a:srgbClr val="FFFFFF"/>
                </a:solidFill>
              </a:rPr>
              <a:t>- second biggest underground glacier in south-eastern Europe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60466" y="6396335"/>
            <a:ext cx="10755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</a:rPr>
              <a:t>Source: Travel Guide Romania, (</a:t>
            </a:r>
            <a:r>
              <a:rPr lang="en-US" sz="1200" dirty="0" err="1" smtClean="0">
                <a:solidFill>
                  <a:srgbClr val="FFFFFF"/>
                </a:solidFill>
              </a:rPr>
              <a:t>n.d.</a:t>
            </a:r>
            <a:r>
              <a:rPr lang="en-US" sz="1200" dirty="0" smtClean="0">
                <a:solidFill>
                  <a:srgbClr val="FFFFFF"/>
                </a:solidFill>
              </a:rPr>
              <a:t>). </a:t>
            </a:r>
            <a:r>
              <a:rPr lang="en-US" sz="1200" dirty="0" err="1" smtClean="0">
                <a:solidFill>
                  <a:srgbClr val="FFFFFF"/>
                </a:solidFill>
              </a:rPr>
              <a:t>Scarisoara</a:t>
            </a:r>
            <a:r>
              <a:rPr lang="en-US" sz="1200" dirty="0" smtClean="0">
                <a:solidFill>
                  <a:srgbClr val="FFFFFF"/>
                </a:solidFill>
              </a:rPr>
              <a:t> Ice Cave. </a:t>
            </a:r>
            <a:r>
              <a:rPr lang="en-US" sz="1200" dirty="0" err="1" smtClean="0">
                <a:solidFill>
                  <a:srgbClr val="FFFFFF"/>
                </a:solidFill>
              </a:rPr>
              <a:t>Retreieved</a:t>
            </a:r>
            <a:r>
              <a:rPr lang="en-US" sz="1200" dirty="0" smtClean="0">
                <a:solidFill>
                  <a:srgbClr val="FFFFFF"/>
                </a:solidFill>
              </a:rPr>
              <a:t> February 24</a:t>
            </a:r>
            <a:r>
              <a:rPr lang="en-US" sz="1200" baseline="30000" dirty="0" smtClean="0">
                <a:solidFill>
                  <a:srgbClr val="FFFFFF"/>
                </a:solidFill>
              </a:rPr>
              <a:t>th</a:t>
            </a:r>
            <a:r>
              <a:rPr lang="en-US" sz="1200" dirty="0" smtClean="0">
                <a:solidFill>
                  <a:srgbClr val="FFFFFF"/>
                </a:solidFill>
              </a:rPr>
              <a:t>, 2019</a:t>
            </a:r>
            <a:r>
              <a:rPr lang="en-US" sz="1200" dirty="0">
                <a:solidFill>
                  <a:srgbClr val="FFFFFF"/>
                </a:solidFill>
              </a:rPr>
              <a:t>, from: https://</a:t>
            </a:r>
            <a:r>
              <a:rPr lang="en-US" sz="1200" dirty="0" err="1">
                <a:solidFill>
                  <a:srgbClr val="FFFFFF"/>
                </a:solidFill>
              </a:rPr>
              <a:t>travelguideromania.com</a:t>
            </a:r>
            <a:r>
              <a:rPr lang="en-US" sz="1200" dirty="0">
                <a:solidFill>
                  <a:srgbClr val="FFFFFF"/>
                </a:solidFill>
              </a:rPr>
              <a:t>/</a:t>
            </a:r>
            <a:r>
              <a:rPr lang="en-US" sz="1200" dirty="0" err="1">
                <a:solidFill>
                  <a:srgbClr val="FFFFFF"/>
                </a:solidFill>
              </a:rPr>
              <a:t>scarisoara</a:t>
            </a:r>
            <a:r>
              <a:rPr lang="en-US" sz="1200" dirty="0">
                <a:solidFill>
                  <a:srgbClr val="FFFFFF"/>
                </a:solidFill>
              </a:rPr>
              <a:t>-ice-cave-biggest-underground-glacier-</a:t>
            </a:r>
            <a:r>
              <a:rPr lang="en-US" sz="1200" dirty="0" err="1">
                <a:solidFill>
                  <a:srgbClr val="FFFFFF"/>
                </a:solidFill>
              </a:rPr>
              <a:t>romania</a:t>
            </a:r>
            <a:r>
              <a:rPr lang="en-US" sz="1200" dirty="0">
                <a:solidFill>
                  <a:srgbClr val="FFFFFF"/>
                </a:solidFill>
              </a:rPr>
              <a:t>/ </a:t>
            </a:r>
          </a:p>
        </p:txBody>
      </p:sp>
    </p:spTree>
    <p:extLst>
      <p:ext uri="{BB962C8B-B14F-4D97-AF65-F5344CB8AC3E}">
        <p14:creationId xmlns:p14="http://schemas.microsoft.com/office/powerpoint/2010/main" val="40726516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8402" y="769661"/>
            <a:ext cx="10557955" cy="11141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FF"/>
                </a:solidFill>
              </a:rPr>
              <a:t>Affordances for outdoor play and </a:t>
            </a:r>
            <a:r>
              <a:rPr lang="en-US" sz="3200" b="1" dirty="0" smtClean="0">
                <a:solidFill>
                  <a:srgbClr val="FFFFFF"/>
                </a:solidFill>
              </a:rPr>
              <a:t>learning in this place</a:t>
            </a:r>
          </a:p>
          <a:p>
            <a:r>
              <a:rPr lang="en-US" sz="5400" b="1" dirty="0" smtClean="0">
                <a:solidFill>
                  <a:srgbClr val="FFFFFF"/>
                </a:solidFill>
              </a:rPr>
              <a:t>                    </a:t>
            </a:r>
          </a:p>
          <a:p>
            <a:pPr algn="ctr"/>
            <a:r>
              <a:rPr lang="en-US" sz="5400" b="1" dirty="0" smtClean="0">
                <a:solidFill>
                  <a:srgbClr val="FFFFFF"/>
                </a:solidFill>
              </a:rPr>
              <a:t>Geography lessons</a:t>
            </a:r>
          </a:p>
          <a:p>
            <a:pPr algn="ctr"/>
            <a:r>
              <a:rPr lang="en-US" sz="5400" b="1" dirty="0" smtClean="0">
                <a:solidFill>
                  <a:srgbClr val="FFFFFF"/>
                </a:solidFill>
              </a:rPr>
              <a:t>Biology lessons</a:t>
            </a:r>
          </a:p>
          <a:p>
            <a:pPr algn="ctr"/>
            <a:r>
              <a:rPr lang="en-US" sz="5400" b="1" dirty="0">
                <a:solidFill>
                  <a:srgbClr val="FFFFFF"/>
                </a:solidFill>
              </a:rPr>
              <a:t>D</a:t>
            </a:r>
            <a:r>
              <a:rPr lang="en-US" sz="5400" b="1" dirty="0" smtClean="0">
                <a:solidFill>
                  <a:srgbClr val="FFFFFF"/>
                </a:solidFill>
              </a:rPr>
              <a:t>ifferent games depending on the season</a:t>
            </a:r>
          </a:p>
          <a:p>
            <a:endParaRPr lang="en-US" sz="3200" b="1" dirty="0">
              <a:solidFill>
                <a:srgbClr val="FFFFFF"/>
              </a:solidFill>
            </a:endParaRPr>
          </a:p>
          <a:p>
            <a:endParaRPr lang="en-US" sz="3200" b="1" dirty="0" smtClean="0">
              <a:solidFill>
                <a:srgbClr val="FFFFFF"/>
              </a:solidFill>
            </a:endParaRPr>
          </a:p>
          <a:p>
            <a:endParaRPr lang="en-US" sz="3200" b="1" dirty="0" smtClean="0">
              <a:solidFill>
                <a:srgbClr val="FFFFFF"/>
              </a:solidFill>
            </a:endParaRPr>
          </a:p>
          <a:p>
            <a:endParaRPr lang="en-US" sz="3200" b="1" dirty="0">
              <a:solidFill>
                <a:srgbClr val="FFFFFF"/>
              </a:solidFill>
            </a:endParaRPr>
          </a:p>
          <a:p>
            <a:endParaRPr lang="en-US" sz="3200" b="1" dirty="0" smtClean="0">
              <a:solidFill>
                <a:srgbClr val="FFFFFF"/>
              </a:solidFill>
            </a:endParaRPr>
          </a:p>
          <a:p>
            <a:endParaRPr lang="en-US" sz="3200" b="1" dirty="0">
              <a:solidFill>
                <a:srgbClr val="FFFFFF"/>
              </a:solidFill>
            </a:endParaRPr>
          </a:p>
          <a:p>
            <a:endParaRPr lang="en-US" sz="3200" b="1" dirty="0" smtClean="0">
              <a:solidFill>
                <a:srgbClr val="FFFFFF"/>
              </a:solidFill>
            </a:endParaRPr>
          </a:p>
          <a:p>
            <a:endParaRPr lang="en-US" sz="3200" b="1" dirty="0">
              <a:solidFill>
                <a:srgbClr val="FFFFFF"/>
              </a:solidFill>
            </a:endParaRPr>
          </a:p>
          <a:p>
            <a:endParaRPr lang="en-US" sz="3200" b="1" dirty="0" smtClean="0">
              <a:solidFill>
                <a:srgbClr val="FFFFFF"/>
              </a:solidFill>
            </a:endParaRPr>
          </a:p>
          <a:p>
            <a:endParaRPr lang="en-US" sz="3200" b="1" dirty="0">
              <a:solidFill>
                <a:srgbClr val="FFFFFF"/>
              </a:solidFill>
            </a:endParaRPr>
          </a:p>
          <a:p>
            <a:endParaRPr lang="en-US" sz="3200" b="1" dirty="0" smtClean="0">
              <a:solidFill>
                <a:srgbClr val="FFFFFF"/>
              </a:solidFill>
            </a:endParaRPr>
          </a:p>
          <a:p>
            <a:endParaRPr lang="en-US" sz="3200" b="1" dirty="0">
              <a:solidFill>
                <a:srgbClr val="FFFFFF"/>
              </a:solidFill>
            </a:endParaRPr>
          </a:p>
          <a:p>
            <a:endParaRPr lang="en-US" sz="32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4893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8403" y="474624"/>
            <a:ext cx="10981299" cy="10926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FF"/>
                </a:solidFill>
              </a:rPr>
              <a:t>References</a:t>
            </a:r>
          </a:p>
          <a:p>
            <a:endParaRPr lang="en-US" sz="3200" b="1" dirty="0" smtClean="0">
              <a:solidFill>
                <a:srgbClr val="FFFFFF"/>
              </a:solidFill>
            </a:endParaRPr>
          </a:p>
          <a:p>
            <a:r>
              <a:rPr lang="en-US" sz="2000" dirty="0" smtClean="0">
                <a:solidFill>
                  <a:srgbClr val="FFFFFF"/>
                </a:solidFill>
              </a:rPr>
              <a:t>Romania</a:t>
            </a:r>
            <a:r>
              <a:rPr lang="en-US" sz="2000" dirty="0">
                <a:solidFill>
                  <a:srgbClr val="FFFFFF"/>
                </a:solidFill>
              </a:rPr>
              <a:t>. Natural and Cultural, (</a:t>
            </a:r>
            <a:r>
              <a:rPr lang="en-US" sz="2000" dirty="0" err="1">
                <a:solidFill>
                  <a:srgbClr val="FFFFFF"/>
                </a:solidFill>
              </a:rPr>
              <a:t>n.d.</a:t>
            </a:r>
            <a:r>
              <a:rPr lang="en-US" sz="2000" dirty="0">
                <a:solidFill>
                  <a:srgbClr val="FFFFFF"/>
                </a:solidFill>
              </a:rPr>
              <a:t>). “Did You know?” Retrieved February 24</a:t>
            </a:r>
            <a:r>
              <a:rPr lang="en-US" sz="2000" baseline="30000" dirty="0">
                <a:solidFill>
                  <a:srgbClr val="FFFFFF"/>
                </a:solidFill>
              </a:rPr>
              <a:t>th</a:t>
            </a:r>
            <a:r>
              <a:rPr lang="en-US" sz="2000" dirty="0">
                <a:solidFill>
                  <a:srgbClr val="FFFFFF"/>
                </a:solidFill>
              </a:rPr>
              <a:t>, 2019, from: </a:t>
            </a:r>
            <a:r>
              <a:rPr lang="en-US" sz="2000" dirty="0">
                <a:solidFill>
                  <a:srgbClr val="FFFFFF"/>
                </a:solidFill>
                <a:hlinkClick r:id="rId2"/>
              </a:rPr>
              <a:t>http://romaniatourism.com/did-you-know.htm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endParaRPr lang="en-US" sz="2000" dirty="0" smtClean="0">
              <a:solidFill>
                <a:srgbClr val="FFFFFF"/>
              </a:solidFill>
            </a:endParaRPr>
          </a:p>
          <a:p>
            <a:r>
              <a:rPr lang="en-US" sz="2000" dirty="0">
                <a:solidFill>
                  <a:srgbClr val="FFFFFF"/>
                </a:solidFill>
              </a:rPr>
              <a:t>Romania. Natural and Cultural, </a:t>
            </a:r>
            <a:r>
              <a:rPr lang="en-US" sz="2000" dirty="0" smtClean="0">
                <a:solidFill>
                  <a:srgbClr val="FFFFFF"/>
                </a:solidFill>
              </a:rPr>
              <a:t>(2018)</a:t>
            </a:r>
            <a:r>
              <a:rPr lang="en-US" sz="2000" dirty="0">
                <a:solidFill>
                  <a:srgbClr val="FFFFFF"/>
                </a:solidFill>
              </a:rPr>
              <a:t>. “Cluj-Napoca” Retrieved February 24</a:t>
            </a:r>
            <a:r>
              <a:rPr lang="en-US" sz="2000" baseline="30000" dirty="0">
                <a:solidFill>
                  <a:srgbClr val="FFFFFF"/>
                </a:solidFill>
              </a:rPr>
              <a:t>th</a:t>
            </a:r>
            <a:r>
              <a:rPr lang="en-US" sz="2000" dirty="0">
                <a:solidFill>
                  <a:srgbClr val="FFFFFF"/>
                </a:solidFill>
              </a:rPr>
              <a:t>, 2019, from: </a:t>
            </a:r>
            <a:r>
              <a:rPr lang="en-US" sz="2000" dirty="0">
                <a:solidFill>
                  <a:srgbClr val="FFFFFF"/>
                </a:solidFill>
                <a:hlinkClick r:id="rId3"/>
              </a:rPr>
              <a:t>http://romaniatourism.com/cluj-napoca.html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endParaRPr lang="en-US" sz="2000" dirty="0" smtClean="0">
              <a:solidFill>
                <a:srgbClr val="FFFFFF"/>
              </a:solidFill>
            </a:endParaRPr>
          </a:p>
          <a:p>
            <a:r>
              <a:rPr lang="en-US" sz="2000" dirty="0">
                <a:solidFill>
                  <a:srgbClr val="FFFFFF"/>
                </a:solidFill>
              </a:rPr>
              <a:t>Marius Iliescu (2018), Retrieved February 24</a:t>
            </a:r>
            <a:r>
              <a:rPr lang="en-US" sz="2000" baseline="30000" dirty="0">
                <a:solidFill>
                  <a:srgbClr val="FFFFFF"/>
                </a:solidFill>
              </a:rPr>
              <a:t>th</a:t>
            </a:r>
            <a:r>
              <a:rPr lang="en-US" sz="2000" dirty="0">
                <a:solidFill>
                  <a:srgbClr val="FFFFFF"/>
                </a:solidFill>
              </a:rPr>
              <a:t>, 2019 from: </a:t>
            </a:r>
            <a:r>
              <a:rPr lang="en-US" sz="2000" dirty="0">
                <a:solidFill>
                  <a:srgbClr val="FFFFFF"/>
                </a:solidFill>
                <a:hlinkClick r:id="rId4"/>
              </a:rPr>
              <a:t>https://blog.eurail.com/travel-western-romania-by-train/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endParaRPr lang="en-US" sz="2000" dirty="0" smtClean="0">
              <a:solidFill>
                <a:srgbClr val="FFFFFF"/>
              </a:solidFill>
            </a:endParaRPr>
          </a:p>
          <a:p>
            <a:r>
              <a:rPr lang="en-US" sz="2000" dirty="0">
                <a:solidFill>
                  <a:srgbClr val="FFFFFF"/>
                </a:solidFill>
              </a:rPr>
              <a:t>Wikipedia, 2016. </a:t>
            </a:r>
            <a:r>
              <a:rPr lang="en-US" sz="2000" dirty="0" err="1">
                <a:solidFill>
                  <a:srgbClr val="FFFFFF"/>
                </a:solidFill>
              </a:rPr>
              <a:t>Turda</a:t>
            </a:r>
            <a:r>
              <a:rPr lang="en-US" sz="2000" dirty="0">
                <a:solidFill>
                  <a:srgbClr val="FFFFFF"/>
                </a:solidFill>
              </a:rPr>
              <a:t> Gorges, Retrieved 24</a:t>
            </a:r>
            <a:r>
              <a:rPr lang="en-US" sz="2000" baseline="30000" dirty="0">
                <a:solidFill>
                  <a:srgbClr val="FFFFFF"/>
                </a:solidFill>
              </a:rPr>
              <a:t>th</a:t>
            </a:r>
            <a:r>
              <a:rPr lang="en-US" sz="2000" dirty="0">
                <a:solidFill>
                  <a:srgbClr val="FFFFFF"/>
                </a:solidFill>
              </a:rPr>
              <a:t> February, 2019, from: </a:t>
            </a:r>
            <a:r>
              <a:rPr lang="en-US" sz="2000" dirty="0">
                <a:solidFill>
                  <a:srgbClr val="FFFFFF"/>
                </a:solidFill>
                <a:hlinkClick r:id="rId5"/>
              </a:rPr>
              <a:t>https://en.wikipedia.org/wiki/Turda_Gorge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</a:p>
          <a:p>
            <a:r>
              <a:rPr lang="en-US" sz="2000" dirty="0" smtClean="0">
                <a:solidFill>
                  <a:srgbClr val="FFFFFF"/>
                </a:solidFill>
              </a:rPr>
              <a:t> </a:t>
            </a:r>
            <a:r>
              <a:rPr lang="en-US" sz="2000" dirty="0">
                <a:solidFill>
                  <a:srgbClr val="FFFFFF"/>
                </a:solidFill>
              </a:rPr>
              <a:t>Thank You Romania. Retrieved February 24</a:t>
            </a:r>
            <a:r>
              <a:rPr lang="en-US" sz="2000" baseline="30000" dirty="0">
                <a:solidFill>
                  <a:srgbClr val="FFFFFF"/>
                </a:solidFill>
              </a:rPr>
              <a:t>th</a:t>
            </a:r>
            <a:r>
              <a:rPr lang="en-US" sz="2000" dirty="0">
                <a:solidFill>
                  <a:srgbClr val="FFFFFF"/>
                </a:solidFill>
              </a:rPr>
              <a:t>, 2019, from: </a:t>
            </a:r>
            <a:r>
              <a:rPr lang="en-US" sz="2000" dirty="0">
                <a:solidFill>
                  <a:srgbClr val="FFFFFF"/>
                </a:solidFill>
                <a:hlinkClick r:id="rId6"/>
              </a:rPr>
              <a:t>https://thankyouromania.ro/lacul-tarnita/obiective-turistice-transilvania-cluj-lacul-tarnita-foto-panoramio/m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endParaRPr lang="en-US" sz="2000" dirty="0" smtClean="0">
              <a:solidFill>
                <a:srgbClr val="FFFFFF"/>
              </a:solidFill>
            </a:endParaRPr>
          </a:p>
          <a:p>
            <a:r>
              <a:rPr lang="en-US" sz="2000" dirty="0" smtClean="0">
                <a:solidFill>
                  <a:srgbClr val="FFFFFF"/>
                </a:solidFill>
              </a:rPr>
              <a:t>Travel </a:t>
            </a:r>
            <a:r>
              <a:rPr lang="en-US" sz="2000" dirty="0">
                <a:solidFill>
                  <a:srgbClr val="FFFFFF"/>
                </a:solidFill>
              </a:rPr>
              <a:t>Guide Romania, (</a:t>
            </a:r>
            <a:r>
              <a:rPr lang="en-US" sz="2000" dirty="0" err="1">
                <a:solidFill>
                  <a:srgbClr val="FFFFFF"/>
                </a:solidFill>
              </a:rPr>
              <a:t>n.d.</a:t>
            </a:r>
            <a:r>
              <a:rPr lang="en-US" sz="2000" dirty="0">
                <a:solidFill>
                  <a:srgbClr val="FFFFFF"/>
                </a:solidFill>
              </a:rPr>
              <a:t>). </a:t>
            </a:r>
            <a:r>
              <a:rPr lang="en-US" sz="2000" dirty="0" err="1">
                <a:solidFill>
                  <a:srgbClr val="FFFFFF"/>
                </a:solidFill>
              </a:rPr>
              <a:t>Scarisoara</a:t>
            </a:r>
            <a:r>
              <a:rPr lang="en-US" sz="2000" dirty="0">
                <a:solidFill>
                  <a:srgbClr val="FFFFFF"/>
                </a:solidFill>
              </a:rPr>
              <a:t> Ice Cave. </a:t>
            </a:r>
            <a:r>
              <a:rPr lang="en-US" sz="2000" dirty="0" err="1">
                <a:solidFill>
                  <a:srgbClr val="FFFFFF"/>
                </a:solidFill>
              </a:rPr>
              <a:t>Retreieved</a:t>
            </a:r>
            <a:r>
              <a:rPr lang="en-US" sz="2000" dirty="0">
                <a:solidFill>
                  <a:srgbClr val="FFFFFF"/>
                </a:solidFill>
              </a:rPr>
              <a:t> February 24</a:t>
            </a:r>
            <a:r>
              <a:rPr lang="en-US" sz="2000" baseline="30000" dirty="0">
                <a:solidFill>
                  <a:srgbClr val="FFFFFF"/>
                </a:solidFill>
              </a:rPr>
              <a:t>th</a:t>
            </a:r>
            <a:r>
              <a:rPr lang="en-US" sz="2000" dirty="0">
                <a:solidFill>
                  <a:srgbClr val="FFFFFF"/>
                </a:solidFill>
              </a:rPr>
              <a:t>, 2019, from: https://</a:t>
            </a:r>
            <a:r>
              <a:rPr lang="en-US" sz="2000" dirty="0" err="1">
                <a:solidFill>
                  <a:srgbClr val="FFFFFF"/>
                </a:solidFill>
              </a:rPr>
              <a:t>travelguideromania.com</a:t>
            </a:r>
            <a:r>
              <a:rPr lang="en-US" sz="2000" dirty="0">
                <a:solidFill>
                  <a:srgbClr val="FFFFFF"/>
                </a:solidFill>
              </a:rPr>
              <a:t>/</a:t>
            </a:r>
            <a:r>
              <a:rPr lang="en-US" sz="2000" dirty="0" err="1">
                <a:solidFill>
                  <a:srgbClr val="FFFFFF"/>
                </a:solidFill>
              </a:rPr>
              <a:t>scarisoara</a:t>
            </a:r>
            <a:r>
              <a:rPr lang="en-US" sz="2000" dirty="0">
                <a:solidFill>
                  <a:srgbClr val="FFFFFF"/>
                </a:solidFill>
              </a:rPr>
              <a:t>-ice-cave-biggest-underground-glacier-</a:t>
            </a:r>
            <a:r>
              <a:rPr lang="en-US" sz="2000" dirty="0" err="1">
                <a:solidFill>
                  <a:srgbClr val="FFFFFF"/>
                </a:solidFill>
              </a:rPr>
              <a:t>romania</a:t>
            </a:r>
            <a:r>
              <a:rPr lang="en-US" sz="2000" dirty="0">
                <a:solidFill>
                  <a:srgbClr val="FFFFFF"/>
                </a:solidFill>
              </a:rPr>
              <a:t>/ </a:t>
            </a: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 smtClean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r>
              <a:rPr lang="en-US" sz="2000" dirty="0" smtClean="0">
                <a:solidFill>
                  <a:srgbClr val="FFFFFF"/>
                </a:solidFill>
              </a:rPr>
              <a:t> </a:t>
            </a:r>
          </a:p>
          <a:p>
            <a:endParaRPr lang="en-US" sz="2000" dirty="0"/>
          </a:p>
          <a:p>
            <a:r>
              <a:rPr lang="en-US" sz="2000" dirty="0" smtClean="0">
                <a:solidFill>
                  <a:srgbClr val="FFFFFF"/>
                </a:solidFill>
              </a:rPr>
              <a:t> </a:t>
            </a: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b="1" dirty="0">
              <a:solidFill>
                <a:srgbClr val="FFFFFF"/>
              </a:solidFill>
            </a:endParaRPr>
          </a:p>
          <a:p>
            <a:endParaRPr lang="en-US" sz="2000" b="1" dirty="0" smtClean="0">
              <a:solidFill>
                <a:srgbClr val="FFFFFF"/>
              </a:solidFill>
            </a:endParaRPr>
          </a:p>
          <a:p>
            <a:endParaRPr lang="en-US" sz="2000" b="1" dirty="0">
              <a:solidFill>
                <a:srgbClr val="FFFFFF"/>
              </a:solidFill>
            </a:endParaRPr>
          </a:p>
          <a:p>
            <a:endParaRPr lang="en-US" sz="2000" b="1" dirty="0" smtClean="0">
              <a:solidFill>
                <a:srgbClr val="FFFFFF"/>
              </a:solidFill>
            </a:endParaRPr>
          </a:p>
          <a:p>
            <a:endParaRPr lang="en-US" sz="2000" b="1" dirty="0">
              <a:solidFill>
                <a:srgbClr val="FFFFFF"/>
              </a:solidFill>
            </a:endParaRPr>
          </a:p>
          <a:p>
            <a:endParaRPr lang="en-US" sz="2000" b="1" dirty="0" smtClean="0">
              <a:solidFill>
                <a:srgbClr val="FFFFFF"/>
              </a:solidFill>
            </a:endParaRPr>
          </a:p>
          <a:p>
            <a:endParaRPr lang="en-US" sz="2000" b="1" dirty="0">
              <a:solidFill>
                <a:srgbClr val="FFFFFF"/>
              </a:solidFill>
            </a:endParaRPr>
          </a:p>
          <a:p>
            <a:endParaRPr lang="en-US" sz="2000" b="1" dirty="0" smtClean="0">
              <a:solidFill>
                <a:srgbClr val="FFFFFF"/>
              </a:solidFill>
            </a:endParaRPr>
          </a:p>
          <a:p>
            <a:endParaRPr lang="en-US" sz="2000" b="1" dirty="0">
              <a:solidFill>
                <a:srgbClr val="FFFFFF"/>
              </a:solidFill>
            </a:endParaRPr>
          </a:p>
          <a:p>
            <a:endParaRPr lang="en-US" sz="2000" b="1" dirty="0" smtClean="0">
              <a:solidFill>
                <a:srgbClr val="FFFFFF"/>
              </a:solidFill>
            </a:endParaRPr>
          </a:p>
          <a:p>
            <a:endParaRPr lang="en-US" sz="2000" b="1" dirty="0">
              <a:solidFill>
                <a:srgbClr val="FFFFFF"/>
              </a:solidFill>
            </a:endParaRPr>
          </a:p>
          <a:p>
            <a:endParaRPr lang="en-US" sz="20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2112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5D09159-6C7B-40A1-8CC1-3E90F00EE71A}"/>
              </a:ext>
            </a:extLst>
          </p:cNvPr>
          <p:cNvSpPr txBox="1"/>
          <p:nvPr/>
        </p:nvSpPr>
        <p:spPr>
          <a:xfrm>
            <a:off x="2959892" y="2161917"/>
            <a:ext cx="737997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I. Fast facts about Romania &amp; Cluj-Napoca</a:t>
            </a:r>
            <a:endParaRPr lang="x-none" sz="32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C46E4BA-4939-4C6A-B841-E3A6F965476C}"/>
              </a:ext>
            </a:extLst>
          </p:cNvPr>
          <p:cNvSpPr txBox="1"/>
          <p:nvPr/>
        </p:nvSpPr>
        <p:spPr>
          <a:xfrm>
            <a:off x="2929164" y="2861436"/>
            <a:ext cx="487535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II. Photos of my homeplace</a:t>
            </a:r>
            <a:endParaRPr lang="x-none" sz="32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7D54DFB-60BB-4C20-B47F-93633DF1415A}"/>
              </a:ext>
            </a:extLst>
          </p:cNvPr>
          <p:cNvSpPr txBox="1"/>
          <p:nvPr/>
        </p:nvSpPr>
        <p:spPr>
          <a:xfrm>
            <a:off x="2898437" y="3683856"/>
            <a:ext cx="833943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III. ‘Sense</a:t>
            </a:r>
            <a:r>
              <a:rPr lang="en-US" sz="3200" dirty="0">
                <a:solidFill>
                  <a:schemeClr val="bg1"/>
                </a:solidFill>
              </a:rPr>
              <a:t>' of </a:t>
            </a:r>
            <a:r>
              <a:rPr lang="en-US" sz="3200" dirty="0" smtClean="0">
                <a:solidFill>
                  <a:schemeClr val="bg1"/>
                </a:solidFill>
              </a:rPr>
              <a:t>my </a:t>
            </a:r>
            <a:r>
              <a:rPr lang="en-US" sz="3200" dirty="0">
                <a:solidFill>
                  <a:schemeClr val="bg1"/>
                </a:solidFill>
              </a:rPr>
              <a:t>home landscapes and places</a:t>
            </a:r>
            <a:endParaRPr lang="x-none" sz="32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6FCEEDA-7032-4911-B9BF-8C0EDA7374BD}"/>
              </a:ext>
            </a:extLst>
          </p:cNvPr>
          <p:cNvSpPr txBox="1"/>
          <p:nvPr/>
        </p:nvSpPr>
        <p:spPr>
          <a:xfrm>
            <a:off x="2909637" y="4344718"/>
            <a:ext cx="778068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IV. Affordances </a:t>
            </a:r>
            <a:r>
              <a:rPr lang="en-US" sz="3200" dirty="0">
                <a:solidFill>
                  <a:schemeClr val="bg1"/>
                </a:solidFill>
              </a:rPr>
              <a:t>for outdoor play and learning</a:t>
            </a:r>
            <a:endParaRPr lang="x-none" sz="3200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9F8D0E7-92E6-44AE-AC81-58D261963E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356" y="1591114"/>
            <a:ext cx="3087655" cy="32090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94A3FE1-B586-4F3E-BF38-F2CF9AE3A1FD}"/>
              </a:ext>
            </a:extLst>
          </p:cNvPr>
          <p:cNvSpPr txBox="1"/>
          <p:nvPr/>
        </p:nvSpPr>
        <p:spPr>
          <a:xfrm>
            <a:off x="3656577" y="1097354"/>
            <a:ext cx="4126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Content</a:t>
            </a:r>
            <a:endParaRPr lang="x-none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8574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2147" y="705523"/>
            <a:ext cx="10198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77288" y="397658"/>
            <a:ext cx="11725360" cy="62170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FF"/>
                </a:solidFill>
              </a:rPr>
              <a:t>Fast Facts - Romania</a:t>
            </a:r>
            <a:endParaRPr lang="en-US" sz="3200" b="1" i="1" dirty="0" smtClean="0">
              <a:solidFill>
                <a:srgbClr val="FFFFFF"/>
              </a:solidFill>
            </a:endParaRPr>
          </a:p>
          <a:p>
            <a:endParaRPr lang="en-US" dirty="0" smtClean="0"/>
          </a:p>
          <a:p>
            <a:r>
              <a:rPr lang="en-US" sz="2400" b="1" dirty="0" smtClean="0">
                <a:solidFill>
                  <a:srgbClr val="FFFFFF"/>
                </a:solidFill>
              </a:rPr>
              <a:t>Location: </a:t>
            </a:r>
            <a:r>
              <a:rPr lang="en-US" sz="2400" dirty="0" smtClean="0">
                <a:solidFill>
                  <a:srgbClr val="FFFFFF"/>
                </a:solidFill>
              </a:rPr>
              <a:t>Romania </a:t>
            </a:r>
            <a:r>
              <a:rPr lang="en-US" sz="2400" dirty="0">
                <a:solidFill>
                  <a:srgbClr val="FFFFFF"/>
                </a:solidFill>
              </a:rPr>
              <a:t>is situated in the southeastern part of Central Europe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FFFFFF"/>
                </a:solidFill>
              </a:rPr>
              <a:t>Main </a:t>
            </a:r>
            <a:r>
              <a:rPr lang="en-US" sz="2400" b="1" dirty="0">
                <a:solidFill>
                  <a:srgbClr val="FFFFFF"/>
                </a:solidFill>
              </a:rPr>
              <a:t>Ethnic Groups</a:t>
            </a:r>
            <a:r>
              <a:rPr lang="en-US" sz="2400" dirty="0">
                <a:solidFill>
                  <a:srgbClr val="FFFFFF"/>
                </a:solidFill>
              </a:rPr>
              <a:t>: Romanian 84%, Hungarian 6.1%, Gipsy 3.1%, German 0.2%, Ukrainian 0.2%</a:t>
            </a:r>
            <a:endParaRPr lang="en-US" sz="2400" dirty="0" smtClean="0">
              <a:solidFill>
                <a:srgbClr val="FFFFFF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FFFF"/>
                </a:solidFill>
              </a:rPr>
              <a:t>Climate: </a:t>
            </a:r>
            <a:r>
              <a:rPr lang="en-US" sz="2400" dirty="0">
                <a:solidFill>
                  <a:srgbClr val="FFFFFF"/>
                </a:solidFill>
              </a:rPr>
              <a:t>Temperate, four distinct </a:t>
            </a:r>
            <a:r>
              <a:rPr lang="en-US" sz="2400" dirty="0" smtClean="0">
                <a:solidFill>
                  <a:srgbClr val="FFFFFF"/>
                </a:solidFill>
              </a:rPr>
              <a:t>seasons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FFFF"/>
                </a:solidFill>
              </a:rPr>
              <a:t>Capital: </a:t>
            </a:r>
            <a:r>
              <a:rPr lang="en-US" sz="2400" dirty="0">
                <a:solidFill>
                  <a:srgbClr val="FFFFFF"/>
                </a:solidFill>
              </a:rPr>
              <a:t>Bucharest </a:t>
            </a:r>
            <a:endParaRPr lang="en-US" sz="2400" dirty="0" smtClean="0">
              <a:solidFill>
                <a:srgbClr val="FFFFFF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FFFF"/>
                </a:solidFill>
              </a:rPr>
              <a:t>Form of State: </a:t>
            </a:r>
            <a:r>
              <a:rPr lang="en-US" sz="2400" dirty="0">
                <a:solidFill>
                  <a:srgbClr val="FFFFFF"/>
                </a:solidFill>
              </a:rPr>
              <a:t>Romania is a semi-presidential democracy based on a bicameral Parliament: the Chamber of Representatives </a:t>
            </a:r>
            <a:r>
              <a:rPr lang="en-US" sz="2400" dirty="0" smtClean="0">
                <a:solidFill>
                  <a:srgbClr val="FFFFFF"/>
                </a:solidFill>
              </a:rPr>
              <a:t>and </a:t>
            </a:r>
            <a:r>
              <a:rPr lang="en-US" sz="2400" dirty="0">
                <a:solidFill>
                  <a:srgbClr val="FFFFFF"/>
                </a:solidFill>
              </a:rPr>
              <a:t>the </a:t>
            </a:r>
            <a:r>
              <a:rPr lang="en-US" sz="2400" dirty="0" smtClean="0">
                <a:solidFill>
                  <a:srgbClr val="FFFFFF"/>
                </a:solidFill>
              </a:rPr>
              <a:t>Senate.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FFFF"/>
                </a:solidFill>
              </a:rPr>
              <a:t>The Carpathian Mountains are home to one of the largest undisturbed forests in Europe. 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15774" y="6311220"/>
            <a:ext cx="11058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</a:rPr>
              <a:t>Source: </a:t>
            </a:r>
            <a:r>
              <a:rPr lang="en-US" sz="1200" dirty="0" smtClean="0">
                <a:solidFill>
                  <a:srgbClr val="FFFFFF"/>
                </a:solidFill>
              </a:rPr>
              <a:t>Romania. Natural and Cultural, (</a:t>
            </a:r>
            <a:r>
              <a:rPr lang="en-US" sz="1200" dirty="0" err="1" smtClean="0">
                <a:solidFill>
                  <a:srgbClr val="FFFFFF"/>
                </a:solidFill>
              </a:rPr>
              <a:t>n.d.</a:t>
            </a:r>
            <a:r>
              <a:rPr lang="en-US" sz="1200" dirty="0" smtClean="0">
                <a:solidFill>
                  <a:srgbClr val="FFFFFF"/>
                </a:solidFill>
              </a:rPr>
              <a:t>). “Did You know?” Retrieved February 24</a:t>
            </a:r>
            <a:r>
              <a:rPr lang="en-US" sz="1200" baseline="30000" dirty="0" smtClean="0">
                <a:solidFill>
                  <a:srgbClr val="FFFFFF"/>
                </a:solidFill>
              </a:rPr>
              <a:t>th</a:t>
            </a:r>
            <a:r>
              <a:rPr lang="en-US" sz="1200" dirty="0" smtClean="0">
                <a:solidFill>
                  <a:srgbClr val="FFFFFF"/>
                </a:solidFill>
              </a:rPr>
              <a:t>, 2019, from: </a:t>
            </a:r>
            <a:r>
              <a:rPr lang="en-US" sz="1200" dirty="0" smtClean="0">
                <a:solidFill>
                  <a:srgbClr val="FFFFFF"/>
                </a:solidFill>
                <a:hlinkClick r:id="rId2"/>
              </a:rPr>
              <a:t>http</a:t>
            </a:r>
            <a:r>
              <a:rPr lang="en-US" sz="1200" dirty="0">
                <a:solidFill>
                  <a:srgbClr val="FFFFFF"/>
                </a:solidFill>
                <a:hlinkClick r:id="rId2"/>
              </a:rPr>
              <a:t>://romaniatourism.com/did-you-</a:t>
            </a:r>
            <a:r>
              <a:rPr lang="en-US" sz="1200" dirty="0" smtClean="0">
                <a:solidFill>
                  <a:srgbClr val="FFFFFF"/>
                </a:solidFill>
                <a:hlinkClick r:id="rId2"/>
              </a:rPr>
              <a:t>know.htm</a:t>
            </a:r>
            <a:r>
              <a:rPr lang="en-US" sz="1200" dirty="0" smtClean="0">
                <a:solidFill>
                  <a:srgbClr val="FFFFFF"/>
                </a:solidFill>
              </a:rPr>
              <a:t>  </a:t>
            </a:r>
            <a:endParaRPr lang="en-US" sz="1200" dirty="0">
              <a:solidFill>
                <a:srgbClr val="FFFFFF"/>
              </a:solidFill>
            </a:endParaRPr>
          </a:p>
        </p:txBody>
      </p:sp>
      <p:pic>
        <p:nvPicPr>
          <p:cNvPr id="5" name="Picture 4" descr="romania_topographi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756" y="2270501"/>
            <a:ext cx="2219256" cy="1575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129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2945" y="297258"/>
            <a:ext cx="11314844" cy="13326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FFFFFF"/>
                </a:solidFill>
              </a:rPr>
              <a:t>Fast Facts about my city - Cluj-Napoca</a:t>
            </a:r>
            <a:endParaRPr lang="en-US" sz="3200" dirty="0" smtClean="0">
              <a:solidFill>
                <a:srgbClr val="FFFFFF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FFFFFF"/>
                </a:solidFill>
              </a:rPr>
              <a:t>Location</a:t>
            </a:r>
            <a:r>
              <a:rPr lang="en-US" sz="2400" b="1" dirty="0">
                <a:solidFill>
                  <a:srgbClr val="FFFFFF"/>
                </a:solidFill>
              </a:rPr>
              <a:t>: </a:t>
            </a:r>
            <a:r>
              <a:rPr lang="en-US" sz="2400" dirty="0" smtClean="0">
                <a:solidFill>
                  <a:srgbClr val="FFFFFF"/>
                </a:solidFill>
              </a:rPr>
              <a:t>Northwestern </a:t>
            </a:r>
            <a:r>
              <a:rPr lang="en-US" sz="2400" dirty="0">
                <a:solidFill>
                  <a:srgbClr val="FFFFFF"/>
                </a:solidFill>
              </a:rPr>
              <a:t>part of </a:t>
            </a:r>
            <a:r>
              <a:rPr lang="en-US" sz="2400" dirty="0" smtClean="0">
                <a:solidFill>
                  <a:srgbClr val="FFFFFF"/>
                </a:solidFill>
              </a:rPr>
              <a:t>Romania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rgbClr val="FFFFFF"/>
                </a:solidFill>
              </a:rPr>
              <a:t>Historic Capital of Transylvania </a:t>
            </a:r>
            <a:endParaRPr lang="en-US" sz="2400" dirty="0">
              <a:solidFill>
                <a:srgbClr val="FFFFFF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FFFFFF"/>
                </a:solidFill>
              </a:rPr>
              <a:t>Population: </a:t>
            </a:r>
            <a:r>
              <a:rPr lang="en-US" sz="2400" dirty="0" smtClean="0">
                <a:solidFill>
                  <a:srgbClr val="FFFFFF"/>
                </a:solidFill>
              </a:rPr>
              <a:t>326.000 (3</a:t>
            </a:r>
            <a:r>
              <a:rPr lang="en-US" sz="2400" baseline="30000" dirty="0" smtClean="0">
                <a:solidFill>
                  <a:srgbClr val="FFFFFF"/>
                </a:solidFill>
              </a:rPr>
              <a:t>rd</a:t>
            </a:r>
            <a:r>
              <a:rPr lang="en-US" sz="2400" dirty="0" smtClean="0">
                <a:solidFill>
                  <a:srgbClr val="FFFFFF"/>
                </a:solidFill>
              </a:rPr>
              <a:t> largest city in Romania)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rgbClr val="FFFFFF"/>
                </a:solidFill>
              </a:rPr>
              <a:t>Cluj-Napoca is the </a:t>
            </a:r>
            <a:r>
              <a:rPr lang="en-US" sz="2400" dirty="0">
                <a:solidFill>
                  <a:srgbClr val="FFFFFF"/>
                </a:solidFill>
              </a:rPr>
              <a:t>most important academic, cultural, industrial and business </a:t>
            </a:r>
            <a:r>
              <a:rPr lang="en-US" sz="2400" dirty="0" smtClean="0">
                <a:solidFill>
                  <a:srgbClr val="FFFFFF"/>
                </a:solidFill>
              </a:rPr>
              <a:t>centers </a:t>
            </a:r>
            <a:r>
              <a:rPr lang="en-US" sz="2400" dirty="0">
                <a:solidFill>
                  <a:srgbClr val="FFFFFF"/>
                </a:solidFill>
              </a:rPr>
              <a:t>in Romania. </a:t>
            </a:r>
            <a:endParaRPr lang="en-US" sz="2400" dirty="0" smtClean="0">
              <a:solidFill>
                <a:srgbClr val="FFFFFF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FFFFFF"/>
                </a:solidFill>
              </a:rPr>
              <a:t>Cluj-Napoca held the titles </a:t>
            </a:r>
            <a:r>
              <a:rPr lang="en-US" sz="2400" i="1" dirty="0">
                <a:solidFill>
                  <a:srgbClr val="FFFFFF"/>
                </a:solidFill>
              </a:rPr>
              <a:t>of European Youth Capital</a:t>
            </a:r>
            <a:r>
              <a:rPr lang="en-US" sz="2400" dirty="0">
                <a:solidFill>
                  <a:srgbClr val="FFFFFF"/>
                </a:solidFill>
              </a:rPr>
              <a:t> in </a:t>
            </a:r>
            <a:r>
              <a:rPr lang="en-US" sz="2400" dirty="0" smtClean="0">
                <a:solidFill>
                  <a:srgbClr val="FFFFFF"/>
                </a:solidFill>
              </a:rPr>
              <a:t>2015 </a:t>
            </a:r>
            <a:r>
              <a:rPr lang="en-US" sz="2400" dirty="0">
                <a:solidFill>
                  <a:srgbClr val="FFFFFF"/>
                </a:solidFill>
              </a:rPr>
              <a:t>and </a:t>
            </a:r>
            <a:r>
              <a:rPr lang="en-US" sz="2400" i="1" dirty="0">
                <a:solidFill>
                  <a:srgbClr val="FFFFFF"/>
                </a:solidFill>
              </a:rPr>
              <a:t>European City of Sport </a:t>
            </a:r>
            <a:r>
              <a:rPr lang="en-US" sz="2400" dirty="0">
                <a:solidFill>
                  <a:srgbClr val="FFFFFF"/>
                </a:solidFill>
              </a:rPr>
              <a:t>in 2018</a:t>
            </a:r>
            <a:r>
              <a:rPr lang="en-US" sz="2400" dirty="0" smtClean="0">
                <a:solidFill>
                  <a:srgbClr val="FFFFFF"/>
                </a:solidFill>
              </a:rPr>
              <a:t>.</a:t>
            </a:r>
            <a:endParaRPr lang="en-US" sz="2400" dirty="0">
              <a:solidFill>
                <a:srgbClr val="FFFFFF"/>
              </a:solidFill>
            </a:endParaRPr>
          </a:p>
          <a:p>
            <a:pPr>
              <a:lnSpc>
                <a:spcPct val="150000"/>
              </a:lnSpc>
            </a:pPr>
            <a:endParaRPr lang="en-US" sz="2400" dirty="0">
              <a:solidFill>
                <a:srgbClr val="FFFFFF"/>
              </a:solidFill>
            </a:endParaRPr>
          </a:p>
          <a:p>
            <a:pPr>
              <a:lnSpc>
                <a:spcPct val="150000"/>
              </a:lnSpc>
            </a:pPr>
            <a:endParaRPr lang="en-US" sz="2400" dirty="0" smtClean="0">
              <a:solidFill>
                <a:srgbClr val="FFFFFF"/>
              </a:solidFill>
            </a:endParaRPr>
          </a:p>
          <a:p>
            <a:pPr>
              <a:lnSpc>
                <a:spcPct val="150000"/>
              </a:lnSpc>
            </a:pPr>
            <a:endParaRPr lang="en-US" sz="2400" dirty="0" smtClean="0">
              <a:solidFill>
                <a:srgbClr val="FFFFFF"/>
              </a:solidFill>
            </a:endParaRPr>
          </a:p>
          <a:p>
            <a:pPr>
              <a:lnSpc>
                <a:spcPct val="150000"/>
              </a:lnSpc>
            </a:pPr>
            <a:endParaRPr lang="en-US" sz="2400" dirty="0" smtClean="0">
              <a:solidFill>
                <a:srgbClr val="FFFFFF"/>
              </a:solidFill>
            </a:endParaRPr>
          </a:p>
          <a:p>
            <a:pPr>
              <a:lnSpc>
                <a:spcPct val="150000"/>
              </a:lnSpc>
            </a:pPr>
            <a:endParaRPr lang="en-US" sz="2400" dirty="0" smtClean="0">
              <a:solidFill>
                <a:srgbClr val="FFFFFF"/>
              </a:solidFill>
            </a:endParaRPr>
          </a:p>
          <a:p>
            <a:pPr>
              <a:lnSpc>
                <a:spcPct val="150000"/>
              </a:lnSpc>
            </a:pPr>
            <a:endParaRPr lang="en-US" sz="2400" dirty="0" smtClean="0">
              <a:solidFill>
                <a:srgbClr val="FFFFFF"/>
              </a:solidFill>
            </a:endParaRPr>
          </a:p>
          <a:p>
            <a:endParaRPr lang="en-US" sz="2400" dirty="0" smtClean="0">
              <a:solidFill>
                <a:srgbClr val="FFFFFF"/>
              </a:solidFill>
            </a:endParaRPr>
          </a:p>
          <a:p>
            <a:endParaRPr lang="en-US" sz="3200" dirty="0" smtClean="0">
              <a:solidFill>
                <a:srgbClr val="FFFFFF"/>
              </a:solidFill>
            </a:endParaRPr>
          </a:p>
          <a:p>
            <a:endParaRPr lang="en-US" sz="3200" dirty="0" smtClean="0">
              <a:solidFill>
                <a:srgbClr val="FFFFFF"/>
              </a:solidFill>
            </a:endParaRPr>
          </a:p>
          <a:p>
            <a:endParaRPr lang="en-US" sz="3200" dirty="0" smtClean="0">
              <a:solidFill>
                <a:srgbClr val="FFFFFF"/>
              </a:solidFill>
            </a:endParaRPr>
          </a:p>
          <a:p>
            <a:endParaRPr lang="en-US" sz="3200" dirty="0" smtClean="0">
              <a:solidFill>
                <a:srgbClr val="FFFFFF"/>
              </a:solidFill>
            </a:endParaRPr>
          </a:p>
          <a:p>
            <a:endParaRPr lang="en-US" sz="3200" dirty="0">
              <a:solidFill>
                <a:srgbClr val="FFFFFF"/>
              </a:solidFill>
            </a:endParaRPr>
          </a:p>
          <a:p>
            <a:endParaRPr lang="en-US" sz="3200" dirty="0" smtClean="0">
              <a:solidFill>
                <a:srgbClr val="FFFFFF"/>
              </a:solidFill>
            </a:endParaRPr>
          </a:p>
          <a:p>
            <a:endParaRPr lang="en-US" sz="3200" dirty="0">
              <a:solidFill>
                <a:srgbClr val="FFFFFF"/>
              </a:solidFill>
            </a:endParaRPr>
          </a:p>
          <a:p>
            <a:endParaRPr lang="en-US" sz="3200" dirty="0" smtClean="0">
              <a:solidFill>
                <a:srgbClr val="FFFFFF"/>
              </a:solidFill>
            </a:endParaRPr>
          </a:p>
          <a:p>
            <a:endParaRPr lang="en-US" sz="3200" dirty="0">
              <a:solidFill>
                <a:srgbClr val="FFFFFF"/>
              </a:solidFill>
            </a:endParaRPr>
          </a:p>
          <a:p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7290" y="6311220"/>
            <a:ext cx="106734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</a:rPr>
              <a:t>Source: Romania. Natural and Cultural, (</a:t>
            </a:r>
            <a:r>
              <a:rPr lang="en-US" sz="1200" dirty="0" err="1">
                <a:solidFill>
                  <a:srgbClr val="FFFFFF"/>
                </a:solidFill>
              </a:rPr>
              <a:t>n.d.</a:t>
            </a:r>
            <a:r>
              <a:rPr lang="en-US" sz="1200" dirty="0">
                <a:solidFill>
                  <a:srgbClr val="FFFFFF"/>
                </a:solidFill>
              </a:rPr>
              <a:t>). </a:t>
            </a:r>
            <a:r>
              <a:rPr lang="en-US" sz="1200" dirty="0" smtClean="0">
                <a:solidFill>
                  <a:srgbClr val="FFFFFF"/>
                </a:solidFill>
              </a:rPr>
              <a:t>“Cluj-Napoca” </a:t>
            </a:r>
            <a:r>
              <a:rPr lang="en-US" sz="1200" dirty="0">
                <a:solidFill>
                  <a:srgbClr val="FFFFFF"/>
                </a:solidFill>
              </a:rPr>
              <a:t>Retrieved February 24</a:t>
            </a:r>
            <a:r>
              <a:rPr lang="en-US" sz="1200" baseline="30000" dirty="0">
                <a:solidFill>
                  <a:srgbClr val="FFFFFF"/>
                </a:solidFill>
              </a:rPr>
              <a:t>th</a:t>
            </a:r>
            <a:r>
              <a:rPr lang="en-US" sz="1200" dirty="0">
                <a:solidFill>
                  <a:srgbClr val="FFFFFF"/>
                </a:solidFill>
              </a:rPr>
              <a:t>, 2019, from</a:t>
            </a:r>
            <a:r>
              <a:rPr lang="en-US" sz="1200" dirty="0" smtClean="0">
                <a:solidFill>
                  <a:srgbClr val="FFFFFF"/>
                </a:solidFill>
              </a:rPr>
              <a:t>: </a:t>
            </a:r>
            <a:r>
              <a:rPr lang="en-US" sz="1200" dirty="0" smtClean="0">
                <a:solidFill>
                  <a:srgbClr val="FFFFFF"/>
                </a:solidFill>
                <a:hlinkClick r:id="rId2"/>
              </a:rPr>
              <a:t>http</a:t>
            </a:r>
            <a:r>
              <a:rPr lang="en-US" sz="1200" dirty="0">
                <a:solidFill>
                  <a:srgbClr val="FFFFFF"/>
                </a:solidFill>
                <a:hlinkClick r:id="rId2"/>
              </a:rPr>
              <a:t>://romaniatourism.com/cluj-</a:t>
            </a:r>
            <a:r>
              <a:rPr lang="en-US" sz="1200" dirty="0" smtClean="0">
                <a:solidFill>
                  <a:srgbClr val="FFFFFF"/>
                </a:solidFill>
                <a:hlinkClick r:id="rId2"/>
              </a:rPr>
              <a:t>napoca.html</a:t>
            </a:r>
            <a:r>
              <a:rPr lang="en-US" sz="1200" dirty="0" smtClean="0">
                <a:solidFill>
                  <a:srgbClr val="FFFFFF"/>
                </a:solidFill>
              </a:rPr>
              <a:t> 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822060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228F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uj-napoca-1.jpg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893" y="397660"/>
            <a:ext cx="8697804" cy="6003354"/>
          </a:xfrm>
          <a:prstGeom prst="rect">
            <a:avLst/>
          </a:prstGeom>
          <a:ln w="76200" cmpd="sng">
            <a:solidFill>
              <a:srgbClr val="228FC3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770350" y="6465153"/>
            <a:ext cx="99421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</a:rPr>
              <a:t>Source: Marius Iliescu (2018), Retrieved February 24</a:t>
            </a:r>
            <a:r>
              <a:rPr lang="en-US" sz="1200" baseline="30000" dirty="0" smtClean="0">
                <a:solidFill>
                  <a:srgbClr val="FFFFFF"/>
                </a:solidFill>
              </a:rPr>
              <a:t>th</a:t>
            </a:r>
            <a:r>
              <a:rPr lang="en-US" sz="1200" dirty="0" smtClean="0">
                <a:solidFill>
                  <a:srgbClr val="FFFFFF"/>
                </a:solidFill>
              </a:rPr>
              <a:t>, 2019 from: </a:t>
            </a:r>
            <a:r>
              <a:rPr lang="en-US" sz="1200" dirty="0" smtClean="0">
                <a:solidFill>
                  <a:srgbClr val="FFFFFF"/>
                </a:solidFill>
                <a:hlinkClick r:id="rId3"/>
              </a:rPr>
              <a:t>https</a:t>
            </a:r>
            <a:r>
              <a:rPr lang="en-US" sz="1200" dirty="0">
                <a:solidFill>
                  <a:srgbClr val="FFFFFF"/>
                </a:solidFill>
                <a:hlinkClick r:id="rId3"/>
              </a:rPr>
              <a:t>://blog.eurail.com/travel-western-romania-by-train</a:t>
            </a:r>
            <a:r>
              <a:rPr lang="en-US" sz="1200" dirty="0" smtClean="0">
                <a:solidFill>
                  <a:srgbClr val="FFFFFF"/>
                </a:solidFill>
                <a:hlinkClick r:id="rId3"/>
              </a:rPr>
              <a:t>/</a:t>
            </a:r>
            <a:r>
              <a:rPr lang="en-US" sz="1200" dirty="0" smtClean="0">
                <a:solidFill>
                  <a:srgbClr val="FFFFFF"/>
                </a:solidFill>
              </a:rPr>
              <a:t> </a:t>
            </a:r>
            <a:endParaRPr lang="en-US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9497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228F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uj-napoca.jp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890" y="338601"/>
            <a:ext cx="8705088" cy="6007608"/>
          </a:xfrm>
          <a:prstGeom prst="rect">
            <a:avLst/>
          </a:prstGeom>
          <a:ln w="76200" cmpd="sng">
            <a:solidFill>
              <a:srgbClr val="228FC3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1508564" y="6396335"/>
            <a:ext cx="111917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</a:rPr>
              <a:t>Source: </a:t>
            </a:r>
            <a:r>
              <a:rPr lang="en-US" sz="1200" dirty="0" smtClean="0">
                <a:solidFill>
                  <a:srgbClr val="FFFFFF"/>
                </a:solidFill>
              </a:rPr>
              <a:t>European </a:t>
            </a:r>
            <a:r>
              <a:rPr lang="en-US" sz="1200" dirty="0">
                <a:solidFill>
                  <a:srgbClr val="FFFFFF"/>
                </a:solidFill>
              </a:rPr>
              <a:t>geography association - for students and young geographers (</a:t>
            </a:r>
            <a:r>
              <a:rPr lang="en-US" sz="1200" dirty="0" smtClean="0">
                <a:solidFill>
                  <a:srgbClr val="FFFFFF"/>
                </a:solidFill>
              </a:rPr>
              <a:t>2017)</a:t>
            </a:r>
            <a:r>
              <a:rPr lang="en-US" sz="1200" dirty="0">
                <a:solidFill>
                  <a:srgbClr val="FFFFFF"/>
                </a:solidFill>
              </a:rPr>
              <a:t>, Retrieved February 24</a:t>
            </a:r>
            <a:r>
              <a:rPr lang="en-US" sz="1200" baseline="30000" dirty="0">
                <a:solidFill>
                  <a:srgbClr val="FFFFFF"/>
                </a:solidFill>
              </a:rPr>
              <a:t>th</a:t>
            </a:r>
            <a:r>
              <a:rPr lang="en-US" sz="1200" dirty="0">
                <a:solidFill>
                  <a:srgbClr val="FFFFFF"/>
                </a:solidFill>
              </a:rPr>
              <a:t>, 2019 from</a:t>
            </a:r>
            <a:r>
              <a:rPr lang="en-US" sz="1200" dirty="0" smtClean="0">
                <a:solidFill>
                  <a:srgbClr val="FFFFFF"/>
                </a:solidFill>
              </a:rPr>
              <a:t>:</a:t>
            </a:r>
          </a:p>
          <a:p>
            <a:r>
              <a:rPr lang="en-US" sz="1200" dirty="0" smtClean="0"/>
              <a:t> </a:t>
            </a:r>
            <a:r>
              <a:rPr lang="en-US" sz="1200" dirty="0">
                <a:hlinkClick r:id="rId3"/>
              </a:rPr>
              <a:t>https://egea.eu/activities/great-people-from-iasi-is-visiting-cluj-napoca</a:t>
            </a:r>
            <a:r>
              <a:rPr lang="en-US" sz="1200" dirty="0" smtClean="0">
                <a:hlinkClick r:id="rId3"/>
              </a:rPr>
              <a:t>/</a:t>
            </a:r>
            <a:r>
              <a:rPr lang="en-US" sz="1200" dirty="0" smtClean="0"/>
              <a:t>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290106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44060" y="500280"/>
            <a:ext cx="105579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FF"/>
                </a:solidFill>
              </a:rPr>
              <a:t>Landscapes from my city</a:t>
            </a:r>
            <a:endParaRPr lang="en-US" sz="3200" b="1" dirty="0">
              <a:solidFill>
                <a:srgbClr val="FFFFFF"/>
              </a:solidFill>
            </a:endParaRPr>
          </a:p>
          <a:p>
            <a:pPr marL="571500" indent="-571500">
              <a:buAutoNum type="romanUcPeriod"/>
            </a:pPr>
            <a:r>
              <a:rPr lang="en-US" sz="3200" b="1" dirty="0" err="1" smtClean="0">
                <a:solidFill>
                  <a:srgbClr val="FFFFFF"/>
                </a:solidFill>
              </a:rPr>
              <a:t>Hoia</a:t>
            </a:r>
            <a:r>
              <a:rPr lang="en-US" sz="3200" b="1" dirty="0" smtClean="0">
                <a:solidFill>
                  <a:srgbClr val="FFFFFF"/>
                </a:solidFill>
              </a:rPr>
              <a:t> - </a:t>
            </a:r>
            <a:r>
              <a:rPr lang="en-US" sz="3200" b="1" dirty="0" err="1" smtClean="0">
                <a:solidFill>
                  <a:srgbClr val="FFFFFF"/>
                </a:solidFill>
              </a:rPr>
              <a:t>Baciu</a:t>
            </a:r>
            <a:r>
              <a:rPr lang="en-US" sz="3200" b="1" dirty="0" smtClean="0">
                <a:solidFill>
                  <a:srgbClr val="FFFFFF"/>
                </a:solidFill>
              </a:rPr>
              <a:t> Woods</a:t>
            </a:r>
          </a:p>
          <a:p>
            <a:endParaRPr lang="en-US" sz="3200" b="1" dirty="0">
              <a:solidFill>
                <a:srgbClr val="FFFFFF"/>
              </a:solidFill>
            </a:endParaRPr>
          </a:p>
        </p:txBody>
      </p:sp>
      <p:pic>
        <p:nvPicPr>
          <p:cNvPr id="3" name="Picture 2" descr="Hoia-Baciu-Forest-Romania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68" y="1680425"/>
            <a:ext cx="5771756" cy="4015493"/>
          </a:xfrm>
          <a:prstGeom prst="rect">
            <a:avLst/>
          </a:prstGeom>
        </p:spPr>
      </p:pic>
      <p:pic>
        <p:nvPicPr>
          <p:cNvPr id="4" name="Picture 3" descr="Hoia-Wood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987" y="1654772"/>
            <a:ext cx="5334372" cy="40663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62147" y="6311221"/>
            <a:ext cx="101474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</a:rPr>
              <a:t>Source: </a:t>
            </a:r>
            <a:r>
              <a:rPr lang="en-US" sz="1200" dirty="0" err="1" smtClean="0">
                <a:solidFill>
                  <a:srgbClr val="FFFFFF"/>
                </a:solidFill>
              </a:rPr>
              <a:t>Hoia</a:t>
            </a:r>
            <a:r>
              <a:rPr lang="en-US" sz="1200" dirty="0" smtClean="0">
                <a:solidFill>
                  <a:srgbClr val="FFFFFF"/>
                </a:solidFill>
              </a:rPr>
              <a:t> </a:t>
            </a:r>
            <a:r>
              <a:rPr lang="en-US" sz="1200" dirty="0" err="1" smtClean="0">
                <a:solidFill>
                  <a:srgbClr val="FFFFFF"/>
                </a:solidFill>
              </a:rPr>
              <a:t>Baciu</a:t>
            </a:r>
            <a:r>
              <a:rPr lang="en-US" sz="1200" dirty="0" smtClean="0">
                <a:solidFill>
                  <a:srgbClr val="FFFFFF"/>
                </a:solidFill>
              </a:rPr>
              <a:t> Forest, Retrieved 24</a:t>
            </a:r>
            <a:r>
              <a:rPr lang="en-US" sz="1200" baseline="30000" dirty="0" smtClean="0">
                <a:solidFill>
                  <a:srgbClr val="FFFFFF"/>
                </a:solidFill>
              </a:rPr>
              <a:t>th</a:t>
            </a:r>
            <a:r>
              <a:rPr lang="en-US" sz="1200" dirty="0" smtClean="0">
                <a:solidFill>
                  <a:srgbClr val="FFFFFF"/>
                </a:solidFill>
              </a:rPr>
              <a:t> February, 2019</a:t>
            </a:r>
            <a:r>
              <a:rPr lang="en-US" sz="1200" dirty="0">
                <a:solidFill>
                  <a:srgbClr val="FFFFFF"/>
                </a:solidFill>
              </a:rPr>
              <a:t>, from: https://</a:t>
            </a:r>
            <a:r>
              <a:rPr lang="en-US" sz="1200" dirty="0" err="1">
                <a:solidFill>
                  <a:srgbClr val="FFFFFF"/>
                </a:solidFill>
              </a:rPr>
              <a:t>hoiabaciuforest.com</a:t>
            </a:r>
            <a:endParaRPr lang="en-US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0971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8402" y="769661"/>
            <a:ext cx="10557955" cy="9971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FF"/>
                </a:solidFill>
              </a:rPr>
              <a:t>Affordances for outdoor play and </a:t>
            </a:r>
            <a:r>
              <a:rPr lang="en-US" sz="3200" b="1" dirty="0" smtClean="0">
                <a:solidFill>
                  <a:srgbClr val="FFFFFF"/>
                </a:solidFill>
              </a:rPr>
              <a:t>learning in this place</a:t>
            </a:r>
          </a:p>
          <a:p>
            <a:r>
              <a:rPr lang="en-US" sz="5400" b="1" dirty="0" smtClean="0">
                <a:solidFill>
                  <a:srgbClr val="FFFFFF"/>
                </a:solidFill>
              </a:rPr>
              <a:t>                    </a:t>
            </a:r>
          </a:p>
          <a:p>
            <a:r>
              <a:rPr lang="en-US" sz="5400" b="1" dirty="0">
                <a:solidFill>
                  <a:srgbClr val="FFFFFF"/>
                </a:solidFill>
              </a:rPr>
              <a:t> </a:t>
            </a:r>
            <a:r>
              <a:rPr lang="en-US" sz="5400" b="1" dirty="0" smtClean="0">
                <a:solidFill>
                  <a:srgbClr val="FFFFFF"/>
                </a:solidFill>
              </a:rPr>
              <a:t>           </a:t>
            </a:r>
          </a:p>
          <a:p>
            <a:r>
              <a:rPr lang="en-US" sz="5400" b="1" dirty="0">
                <a:solidFill>
                  <a:srgbClr val="FFFFFF"/>
                </a:solidFill>
              </a:rPr>
              <a:t> </a:t>
            </a:r>
            <a:r>
              <a:rPr lang="en-US" sz="5400" b="1" dirty="0" smtClean="0">
                <a:solidFill>
                  <a:srgbClr val="FFFFFF"/>
                </a:solidFill>
              </a:rPr>
              <a:t>                  Storytelling</a:t>
            </a:r>
          </a:p>
          <a:p>
            <a:endParaRPr lang="en-US" sz="3200" b="1" dirty="0" smtClean="0">
              <a:solidFill>
                <a:srgbClr val="FFFFFF"/>
              </a:solidFill>
            </a:endParaRPr>
          </a:p>
          <a:p>
            <a:endParaRPr lang="en-US" sz="3200" b="1" dirty="0">
              <a:solidFill>
                <a:srgbClr val="FFFFFF"/>
              </a:solidFill>
            </a:endParaRPr>
          </a:p>
          <a:p>
            <a:endParaRPr lang="en-US" sz="3200" b="1" dirty="0" smtClean="0">
              <a:solidFill>
                <a:srgbClr val="FFFFFF"/>
              </a:solidFill>
            </a:endParaRPr>
          </a:p>
          <a:p>
            <a:endParaRPr lang="en-US" sz="3200" b="1" dirty="0" smtClean="0">
              <a:solidFill>
                <a:srgbClr val="FFFFFF"/>
              </a:solidFill>
            </a:endParaRPr>
          </a:p>
          <a:p>
            <a:endParaRPr lang="en-US" sz="3200" b="1" dirty="0">
              <a:solidFill>
                <a:srgbClr val="FFFFFF"/>
              </a:solidFill>
            </a:endParaRPr>
          </a:p>
          <a:p>
            <a:endParaRPr lang="en-US" sz="3200" b="1" dirty="0" smtClean="0">
              <a:solidFill>
                <a:srgbClr val="FFFFFF"/>
              </a:solidFill>
            </a:endParaRPr>
          </a:p>
          <a:p>
            <a:endParaRPr lang="en-US" sz="3200" b="1" dirty="0">
              <a:solidFill>
                <a:srgbClr val="FFFFFF"/>
              </a:solidFill>
            </a:endParaRPr>
          </a:p>
          <a:p>
            <a:endParaRPr lang="en-US" sz="3200" b="1" dirty="0" smtClean="0">
              <a:solidFill>
                <a:srgbClr val="FFFFFF"/>
              </a:solidFill>
            </a:endParaRPr>
          </a:p>
          <a:p>
            <a:endParaRPr lang="en-US" sz="3200" b="1" dirty="0">
              <a:solidFill>
                <a:srgbClr val="FFFFFF"/>
              </a:solidFill>
            </a:endParaRPr>
          </a:p>
          <a:p>
            <a:endParaRPr lang="en-US" sz="3200" b="1" dirty="0" smtClean="0">
              <a:solidFill>
                <a:srgbClr val="FFFFFF"/>
              </a:solidFill>
            </a:endParaRPr>
          </a:p>
          <a:p>
            <a:endParaRPr lang="en-US" sz="3200" b="1" dirty="0">
              <a:solidFill>
                <a:srgbClr val="FFFFFF"/>
              </a:solidFill>
            </a:endParaRPr>
          </a:p>
          <a:p>
            <a:endParaRPr lang="en-US" sz="3200" b="1" dirty="0" smtClean="0">
              <a:solidFill>
                <a:srgbClr val="FFFFFF"/>
              </a:solidFill>
            </a:endParaRPr>
          </a:p>
          <a:p>
            <a:endParaRPr lang="en-US" sz="3200" b="1" dirty="0">
              <a:solidFill>
                <a:srgbClr val="FFFFFF"/>
              </a:solidFill>
            </a:endParaRPr>
          </a:p>
          <a:p>
            <a:endParaRPr lang="en-US" sz="32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0144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41478" y="709664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b="1" dirty="0">
                <a:solidFill>
                  <a:srgbClr val="FFFFFF"/>
                </a:solidFill>
              </a:rPr>
              <a:t>Landscapes from my </a:t>
            </a:r>
            <a:r>
              <a:rPr lang="en-US" sz="3200" b="1" dirty="0" smtClean="0">
                <a:solidFill>
                  <a:srgbClr val="FFFFFF"/>
                </a:solidFill>
              </a:rPr>
              <a:t>city</a:t>
            </a:r>
            <a:endParaRPr lang="en-US" sz="3200" b="1" dirty="0">
              <a:solidFill>
                <a:srgbClr val="FFFFFF"/>
              </a:solidFill>
            </a:endParaRPr>
          </a:p>
          <a:p>
            <a:r>
              <a:rPr lang="en-US" sz="3200" b="1" dirty="0" smtClean="0">
                <a:solidFill>
                  <a:srgbClr val="FFFFFF"/>
                </a:solidFill>
              </a:rPr>
              <a:t>II. </a:t>
            </a:r>
            <a:r>
              <a:rPr lang="en-US" sz="3200" b="1" dirty="0" err="1" smtClean="0">
                <a:solidFill>
                  <a:srgbClr val="FFFFFF"/>
                </a:solidFill>
              </a:rPr>
              <a:t>Turda</a:t>
            </a:r>
            <a:r>
              <a:rPr lang="en-US" sz="3200" b="1" dirty="0" smtClean="0">
                <a:solidFill>
                  <a:srgbClr val="FFFFFF"/>
                </a:solidFill>
              </a:rPr>
              <a:t> Gorges</a:t>
            </a:r>
            <a:endParaRPr lang="en-US" sz="3200" b="1" dirty="0">
              <a:solidFill>
                <a:srgbClr val="FFFFFF"/>
              </a:solidFill>
            </a:endParaRPr>
          </a:p>
        </p:txBody>
      </p:sp>
      <p:pic>
        <p:nvPicPr>
          <p:cNvPr id="3" name="Picture 2" descr="cheile-turzii-642x33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27" y="1872645"/>
            <a:ext cx="6032583" cy="3758707"/>
          </a:xfrm>
          <a:prstGeom prst="rect">
            <a:avLst/>
          </a:prstGeom>
        </p:spPr>
      </p:pic>
      <p:pic>
        <p:nvPicPr>
          <p:cNvPr id="4" name="Picture 3" descr="3170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034" y="1863777"/>
            <a:ext cx="5721898" cy="37547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62147" y="6311221"/>
            <a:ext cx="101474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</a:rPr>
              <a:t>Source: Wikipedia, 2016. </a:t>
            </a:r>
            <a:r>
              <a:rPr lang="en-US" sz="1200" dirty="0" err="1" smtClean="0">
                <a:solidFill>
                  <a:srgbClr val="FFFFFF"/>
                </a:solidFill>
              </a:rPr>
              <a:t>Turda</a:t>
            </a:r>
            <a:r>
              <a:rPr lang="en-US" sz="1200" dirty="0" smtClean="0">
                <a:solidFill>
                  <a:srgbClr val="FFFFFF"/>
                </a:solidFill>
              </a:rPr>
              <a:t> Gorges, Retrieved 24</a:t>
            </a:r>
            <a:r>
              <a:rPr lang="en-US" sz="1200" baseline="30000" dirty="0" smtClean="0">
                <a:solidFill>
                  <a:srgbClr val="FFFFFF"/>
                </a:solidFill>
              </a:rPr>
              <a:t>th</a:t>
            </a:r>
            <a:r>
              <a:rPr lang="en-US" sz="1200" dirty="0" smtClean="0">
                <a:solidFill>
                  <a:srgbClr val="FFFFFF"/>
                </a:solidFill>
              </a:rPr>
              <a:t> February, 2019</a:t>
            </a:r>
            <a:r>
              <a:rPr lang="en-US" sz="1200" dirty="0">
                <a:solidFill>
                  <a:srgbClr val="FFFFFF"/>
                </a:solidFill>
              </a:rPr>
              <a:t>, from: </a:t>
            </a:r>
            <a:r>
              <a:rPr lang="en-US" sz="1200" dirty="0">
                <a:solidFill>
                  <a:srgbClr val="FFFFFF"/>
                </a:solidFill>
                <a:hlinkClick r:id="rId4"/>
              </a:rPr>
              <a:t>https://en.wikipedia.org/wiki/</a:t>
            </a:r>
            <a:r>
              <a:rPr lang="en-US" sz="1200" dirty="0" smtClean="0">
                <a:solidFill>
                  <a:srgbClr val="FFFFFF"/>
                </a:solidFill>
                <a:hlinkClick r:id="rId4"/>
              </a:rPr>
              <a:t>Turda_Gorge</a:t>
            </a:r>
            <a:r>
              <a:rPr lang="en-US" sz="1200" dirty="0" smtClean="0">
                <a:solidFill>
                  <a:srgbClr val="FFFFFF"/>
                </a:solidFill>
              </a:rPr>
              <a:t> </a:t>
            </a:r>
            <a:endParaRPr lang="en-US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78683"/>
      </p:ext>
    </p:extLst>
  </p:cSld>
  <p:clrMapOvr>
    <a:masterClrMapping/>
  </p:clrMapOvr>
</p:sld>
</file>

<file path=ppt/theme/theme1.xml><?xml version="1.0" encoding="utf-8"?>
<a:theme xmlns:a="http://schemas.openxmlformats.org/drawingml/2006/main" name="nature-blue-gree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esentation1" id="{BB999D59-DCD7-43A0-901A-8E610DFEEA64}" vid="{1FB099E6-72B7-4FB1-9FFF-97B5D879C52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nature-blue-green.potx</Template>
  <TotalTime>438</TotalTime>
  <Words>869</Words>
  <Application>Microsoft Macintosh PowerPoint</Application>
  <PresentationFormat>Custom</PresentationFormat>
  <Paragraphs>155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nature-blue-green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Investintech.com Inc;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Nature PowerPoint Presentation</dc:title>
  <dc:subject>Free PowerPoint Templates;</dc:subject>
  <dc:creator>Investintech.com Inc</dc:creator>
  <cp:keywords>powerpoint slide design free</cp:keywords>
  <dc:description>Download fully free templates for PowerPoint presentations.</dc:description>
  <cp:lastModifiedBy>Ioana Coci</cp:lastModifiedBy>
  <cp:revision>26</cp:revision>
  <dcterms:created xsi:type="dcterms:W3CDTF">2017-11-08T13:20:52Z</dcterms:created>
  <dcterms:modified xsi:type="dcterms:W3CDTF">2019-02-24T21:07:14Z</dcterms:modified>
  <cp:category>Free PowerPoint Templates</cp:category>
</cp:coreProperties>
</file>