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728" r:id="rId2"/>
    <p:sldId id="573" r:id="rId3"/>
    <p:sldId id="922" r:id="rId4"/>
    <p:sldId id="795" r:id="rId5"/>
    <p:sldId id="768" r:id="rId6"/>
    <p:sldId id="776" r:id="rId7"/>
    <p:sldId id="773" r:id="rId8"/>
    <p:sldId id="767" r:id="rId9"/>
    <p:sldId id="784" r:id="rId10"/>
    <p:sldId id="774" r:id="rId11"/>
    <p:sldId id="900" r:id="rId12"/>
    <p:sldId id="764" r:id="rId13"/>
    <p:sldId id="627" r:id="rId14"/>
    <p:sldId id="626" r:id="rId15"/>
    <p:sldId id="829" r:id="rId16"/>
    <p:sldId id="830" r:id="rId17"/>
    <p:sldId id="831" r:id="rId18"/>
    <p:sldId id="832" r:id="rId19"/>
    <p:sldId id="834" r:id="rId20"/>
    <p:sldId id="835" r:id="rId21"/>
    <p:sldId id="904" r:id="rId22"/>
    <p:sldId id="840" r:id="rId23"/>
    <p:sldId id="828" r:id="rId24"/>
    <p:sldId id="688" r:id="rId25"/>
    <p:sldId id="629" r:id="rId26"/>
    <p:sldId id="814" r:id="rId27"/>
    <p:sldId id="914" r:id="rId28"/>
    <p:sldId id="917" r:id="rId29"/>
    <p:sldId id="842" r:id="rId30"/>
    <p:sldId id="843" r:id="rId31"/>
    <p:sldId id="810" r:id="rId32"/>
    <p:sldId id="844" r:id="rId33"/>
    <p:sldId id="845" r:id="rId34"/>
    <p:sldId id="847" r:id="rId35"/>
    <p:sldId id="809" r:id="rId36"/>
    <p:sldId id="899" r:id="rId37"/>
    <p:sldId id="924" r:id="rId38"/>
    <p:sldId id="925" r:id="rId39"/>
    <p:sldId id="893" r:id="rId40"/>
    <p:sldId id="876" r:id="rId41"/>
    <p:sldId id="944" r:id="rId42"/>
    <p:sldId id="919" r:id="rId43"/>
    <p:sldId id="921" r:id="rId44"/>
    <p:sldId id="920" r:id="rId45"/>
    <p:sldId id="692" r:id="rId46"/>
    <p:sldId id="895" r:id="rId47"/>
    <p:sldId id="858" r:id="rId48"/>
    <p:sldId id="863" r:id="rId49"/>
    <p:sldId id="865" r:id="rId50"/>
    <p:sldId id="859" r:id="rId51"/>
    <p:sldId id="717" r:id="rId52"/>
    <p:sldId id="875" r:id="rId53"/>
    <p:sldId id="874" r:id="rId54"/>
    <p:sldId id="883" r:id="rId55"/>
    <p:sldId id="857" r:id="rId56"/>
    <p:sldId id="870" r:id="rId57"/>
    <p:sldId id="856" r:id="rId58"/>
    <p:sldId id="887" r:id="rId59"/>
    <p:sldId id="888" r:id="rId60"/>
    <p:sldId id="889" r:id="rId61"/>
    <p:sldId id="891" r:id="rId62"/>
    <p:sldId id="902" r:id="rId63"/>
    <p:sldId id="903" r:id="rId64"/>
    <p:sldId id="928" r:id="rId65"/>
    <p:sldId id="929" r:id="rId66"/>
    <p:sldId id="938" r:id="rId67"/>
    <p:sldId id="933" r:id="rId68"/>
    <p:sldId id="942" r:id="rId69"/>
    <p:sldId id="941" r:id="rId70"/>
    <p:sldId id="943" r:id="rId71"/>
    <p:sldId id="712" r:id="rId72"/>
    <p:sldId id="852" r:id="rId73"/>
    <p:sldId id="853" r:id="rId74"/>
    <p:sldId id="940" r:id="rId75"/>
    <p:sldId id="932" r:id="rId76"/>
    <p:sldId id="800" r:id="rId77"/>
  </p:sldIdLst>
  <p:sldSz cx="9144000" cy="6858000" type="screen4x3"/>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408" autoAdjust="0"/>
    <p:restoredTop sz="68166" autoAdjust="0"/>
  </p:normalViewPr>
  <p:slideViewPr>
    <p:cSldViewPr>
      <p:cViewPr varScale="1">
        <p:scale>
          <a:sx n="39" d="100"/>
          <a:sy n="39" d="100"/>
        </p:scale>
        <p:origin x="32" y="232"/>
      </p:cViewPr>
      <p:guideLst>
        <p:guide orient="horz" pos="2160"/>
        <p:guide pos="2880"/>
      </p:guideLst>
    </p:cSldViewPr>
  </p:slideViewPr>
  <p:outlineViewPr>
    <p:cViewPr>
      <p:scale>
        <a:sx n="33" d="100"/>
        <a:sy n="33" d="100"/>
      </p:scale>
      <p:origin x="0" y="6636"/>
    </p:cViewPr>
  </p:outlineViewPr>
  <p:notesTextViewPr>
    <p:cViewPr>
      <p:scale>
        <a:sx n="100" d="100"/>
        <a:sy n="100" d="100"/>
      </p:scale>
      <p:origin x="0" y="0"/>
    </p:cViewPr>
  </p:notesTextViewPr>
  <p:sorterViewPr>
    <p:cViewPr varScale="1">
      <p:scale>
        <a:sx n="1" d="1"/>
        <a:sy n="1" d="1"/>
      </p:scale>
      <p:origin x="0" y="-2116"/>
    </p:cViewPr>
  </p:sorterViewPr>
  <p:notesViewPr>
    <p:cSldViewPr>
      <p:cViewPr varScale="1">
        <p:scale>
          <a:sx n="65" d="100"/>
          <a:sy n="65" d="100"/>
        </p:scale>
        <p:origin x="3366" y="6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sz="quarter" idx="1"/>
          </p:nvPr>
        </p:nvSpPr>
        <p:spPr>
          <a:xfrm>
            <a:off x="3848646" y="0"/>
            <a:ext cx="2944283" cy="496570"/>
          </a:xfrm>
          <a:prstGeom prst="rect">
            <a:avLst/>
          </a:prstGeom>
        </p:spPr>
        <p:txBody>
          <a:bodyPr vert="horz" lIns="91430" tIns="45716" rIns="91430" bIns="45716" rtlCol="0"/>
          <a:lstStyle>
            <a:lvl1pPr algn="r">
              <a:defRPr sz="1200"/>
            </a:lvl1pPr>
          </a:lstStyle>
          <a:p>
            <a:fld id="{4B15018F-3222-4908-BB61-4DD3E86CD0A1}" type="datetimeFigureOut">
              <a:rPr lang="nb-NO" smtClean="0"/>
              <a:t>05.03.2019</a:t>
            </a:fld>
            <a:endParaRPr lang="nb-NO"/>
          </a:p>
        </p:txBody>
      </p:sp>
      <p:sp>
        <p:nvSpPr>
          <p:cNvPr id="4" name="Plassholder for bunntekst 3"/>
          <p:cNvSpPr>
            <a:spLocks noGrp="1"/>
          </p:cNvSpPr>
          <p:nvPr>
            <p:ph type="ftr" sz="quarter" idx="2"/>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8646" y="9433106"/>
            <a:ext cx="2944283" cy="496570"/>
          </a:xfrm>
          <a:prstGeom prst="rect">
            <a:avLst/>
          </a:prstGeom>
        </p:spPr>
        <p:txBody>
          <a:bodyPr vert="horz" lIns="91430" tIns="45716" rIns="91430" bIns="45716" rtlCol="0" anchor="b"/>
          <a:lstStyle>
            <a:lvl1pPr algn="r">
              <a:defRPr sz="1200"/>
            </a:lvl1pPr>
          </a:lstStyle>
          <a:p>
            <a:fld id="{32341FF6-3B74-41BE-AD07-4DD138FED27D}" type="slidenum">
              <a:rPr lang="nb-NO" smtClean="0"/>
              <a:t>‹#›</a:t>
            </a:fld>
            <a:endParaRPr lang="nb-NO"/>
          </a:p>
        </p:txBody>
      </p:sp>
    </p:spTree>
    <p:extLst>
      <p:ext uri="{BB962C8B-B14F-4D97-AF65-F5344CB8AC3E}">
        <p14:creationId xmlns:p14="http://schemas.microsoft.com/office/powerpoint/2010/main" val="1554061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idx="1"/>
          </p:nvPr>
        </p:nvSpPr>
        <p:spPr>
          <a:xfrm>
            <a:off x="3848646" y="0"/>
            <a:ext cx="2944283" cy="496570"/>
          </a:xfrm>
          <a:prstGeom prst="rect">
            <a:avLst/>
          </a:prstGeom>
        </p:spPr>
        <p:txBody>
          <a:bodyPr vert="horz" lIns="91430" tIns="45716" rIns="91430" bIns="45716" rtlCol="0"/>
          <a:lstStyle>
            <a:lvl1pPr algn="r">
              <a:defRPr sz="1200"/>
            </a:lvl1pPr>
          </a:lstStyle>
          <a:p>
            <a:fld id="{CB38E7AD-4727-4A53-9F7B-30AC8D113A95}" type="datetimeFigureOut">
              <a:rPr lang="nb-NO" smtClean="0"/>
              <a:t>05.03.2019</a:t>
            </a:fld>
            <a:endParaRPr lang="nb-NO"/>
          </a:p>
        </p:txBody>
      </p:sp>
      <p:sp>
        <p:nvSpPr>
          <p:cNvPr id="4" name="Plassholder for lysbilde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30" tIns="45716" rIns="91430" bIns="45716" rtlCol="0" anchor="ctr"/>
          <a:lstStyle/>
          <a:p>
            <a:endParaRPr lang="nb-NO"/>
          </a:p>
        </p:txBody>
      </p:sp>
      <p:sp>
        <p:nvSpPr>
          <p:cNvPr id="5" name="Plassholder for notater 4"/>
          <p:cNvSpPr>
            <a:spLocks noGrp="1"/>
          </p:cNvSpPr>
          <p:nvPr>
            <p:ph type="body" sz="quarter" idx="3"/>
          </p:nvPr>
        </p:nvSpPr>
        <p:spPr>
          <a:xfrm>
            <a:off x="679450" y="4717415"/>
            <a:ext cx="5435600" cy="4469130"/>
          </a:xfrm>
          <a:prstGeom prst="rect">
            <a:avLst/>
          </a:prstGeom>
        </p:spPr>
        <p:txBody>
          <a:bodyPr vert="horz" lIns="91430" tIns="45716" rIns="91430" bIns="45716"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6" y="9433106"/>
            <a:ext cx="2944283" cy="496570"/>
          </a:xfrm>
          <a:prstGeom prst="rect">
            <a:avLst/>
          </a:prstGeom>
        </p:spPr>
        <p:txBody>
          <a:bodyPr vert="horz" lIns="91430" tIns="45716" rIns="91430" bIns="45716" rtlCol="0" anchor="b"/>
          <a:lstStyle>
            <a:lvl1pPr algn="r">
              <a:defRPr sz="1200"/>
            </a:lvl1pPr>
          </a:lstStyle>
          <a:p>
            <a:fld id="{2759740E-A985-4F94-9657-1FAA841E578E}" type="slidenum">
              <a:rPr lang="nb-NO" smtClean="0"/>
              <a:t>‹#›</a:t>
            </a:fld>
            <a:endParaRPr lang="nb-NO"/>
          </a:p>
        </p:txBody>
      </p:sp>
    </p:spTree>
    <p:extLst>
      <p:ext uri="{BB962C8B-B14F-4D97-AF65-F5344CB8AC3E}">
        <p14:creationId xmlns:p14="http://schemas.microsoft.com/office/powerpoint/2010/main" val="259483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smtClean="0">
                <a:solidFill>
                  <a:schemeClr val="tx1"/>
                </a:solidFill>
                <a:effectLst/>
                <a:latin typeface="+mn-lt"/>
                <a:ea typeface="+mn-ea"/>
                <a:cs typeface="+mn-cs"/>
              </a:rPr>
              <a:t>Jeg har lyst til å starte med noen ord om [hvordan jeg selv ble truffet av </a:t>
            </a:r>
            <a:r>
              <a:rPr lang="nb-NO" sz="1200" kern="1200" dirty="0" err="1" smtClean="0">
                <a:solidFill>
                  <a:schemeClr val="tx1"/>
                </a:solidFill>
                <a:effectLst/>
                <a:latin typeface="+mn-lt"/>
                <a:ea typeface="+mn-ea"/>
                <a:cs typeface="+mn-cs"/>
              </a:rPr>
              <a:t>Sci</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Fi</a:t>
            </a:r>
            <a:r>
              <a:rPr lang="nb-NO" sz="1200" kern="1200" dirty="0" smtClean="0">
                <a:solidFill>
                  <a:schemeClr val="tx1"/>
                </a:solidFill>
                <a:effectLst/>
                <a:latin typeface="+mn-lt"/>
                <a:ea typeface="+mn-ea"/>
                <a:cs typeface="+mn-cs"/>
              </a:rPr>
              <a:t>] og hvordan min interesse for Jules Verne startet – den startet på biblioteket – på </a:t>
            </a:r>
            <a:r>
              <a:rPr lang="nb-NO" sz="1200" kern="1200" dirty="0" err="1" smtClean="0">
                <a:solidFill>
                  <a:schemeClr val="tx1"/>
                </a:solidFill>
                <a:effectLst/>
                <a:latin typeface="+mn-lt"/>
                <a:ea typeface="+mn-ea"/>
                <a:cs typeface="+mn-cs"/>
              </a:rPr>
              <a:t>biblo</a:t>
            </a:r>
            <a:r>
              <a:rPr lang="nb-NO" sz="1200" kern="1200" dirty="0" smtClean="0">
                <a:solidFill>
                  <a:schemeClr val="tx1"/>
                </a:solidFill>
                <a:effectLst/>
                <a:latin typeface="+mn-lt"/>
                <a:ea typeface="+mn-ea"/>
                <a:cs typeface="+mn-cs"/>
              </a:rPr>
              <a:t> som vi sa, da jeg var gutt.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Som ivrig Science </a:t>
            </a:r>
            <a:r>
              <a:rPr lang="nb-NO" sz="1200" kern="1200" dirty="0" err="1" smtClean="0">
                <a:solidFill>
                  <a:schemeClr val="tx1"/>
                </a:solidFill>
                <a:effectLst/>
                <a:latin typeface="+mn-lt"/>
                <a:ea typeface="+mn-ea"/>
                <a:cs typeface="+mn-cs"/>
              </a:rPr>
              <a:t>Fiction</a:t>
            </a:r>
            <a:r>
              <a:rPr lang="nb-NO" sz="1200" kern="1200" dirty="0" smtClean="0">
                <a:solidFill>
                  <a:schemeClr val="tx1"/>
                </a:solidFill>
                <a:effectLst/>
                <a:latin typeface="+mn-lt"/>
                <a:ea typeface="+mn-ea"/>
                <a:cs typeface="+mn-cs"/>
              </a:rPr>
              <a:t> -leser i ungdomsårene ble jeg oppslukt av å forsøke å få oversikt over hvem som først startet å skrive fantastiske fortellinger</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2</a:t>
            </a:fld>
            <a:endParaRPr lang="nb-NO"/>
          </a:p>
        </p:txBody>
      </p:sp>
    </p:spTree>
    <p:extLst>
      <p:ext uri="{BB962C8B-B14F-4D97-AF65-F5344CB8AC3E}">
        <p14:creationId xmlns:p14="http://schemas.microsoft.com/office/powerpoint/2010/main" val="33423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dirty="0" err="1" smtClean="0"/>
              <a:t>Vidarforlaget</a:t>
            </a:r>
            <a:r>
              <a:rPr lang="nb-NO" dirty="0" smtClean="0"/>
              <a:t> fra høsten 2018</a:t>
            </a:r>
            <a:r>
              <a:rPr lang="nb-NO" baseline="0" dirty="0" smtClean="0"/>
              <a:t>  er </a:t>
            </a:r>
            <a:r>
              <a:rPr lang="nb-NO" dirty="0" smtClean="0"/>
              <a:t>Siste norske  Jules Verne utg.</a:t>
            </a:r>
            <a:br>
              <a:rPr lang="nb-NO" dirty="0" smtClean="0"/>
            </a:b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400" dirty="0" smtClean="0"/>
              <a:t> </a:t>
            </a:r>
            <a:r>
              <a:rPr lang="nb-NO" dirty="0" smtClean="0"/>
              <a:t>(serien er </a:t>
            </a:r>
            <a:r>
              <a:rPr lang="nb-NO" dirty="0" err="1" smtClean="0"/>
              <a:t>pt</a:t>
            </a:r>
            <a:r>
              <a:rPr lang="nb-NO" dirty="0" smtClean="0"/>
              <a:t>. På 10 bind) </a:t>
            </a:r>
            <a:r>
              <a:rPr lang="nb-NO" sz="1200" kern="1200" dirty="0" smtClean="0">
                <a:solidFill>
                  <a:schemeClr val="tx1"/>
                </a:solidFill>
                <a:effectLst/>
                <a:latin typeface="+mn-lt"/>
                <a:ea typeface="+mn-ea"/>
                <a:cs typeface="+mn-cs"/>
              </a:rPr>
              <a:t>Jules Verne</a:t>
            </a:r>
            <a:r>
              <a:rPr lang="nb-NO" sz="1200" kern="1200" baseline="0" dirty="0" smtClean="0">
                <a:solidFill>
                  <a:schemeClr val="tx1"/>
                </a:solidFill>
                <a:effectLst/>
                <a:latin typeface="+mn-lt"/>
                <a:ea typeface="+mn-ea"/>
                <a:cs typeface="+mn-cs"/>
              </a:rPr>
              <a:t> berømte bøker blir nå utgitt</a:t>
            </a:r>
            <a:r>
              <a:rPr lang="nb-NO" sz="1200" kern="1200" dirty="0" smtClean="0">
                <a:solidFill>
                  <a:schemeClr val="tx1"/>
                </a:solidFill>
                <a:effectLst/>
                <a:latin typeface="+mn-lt"/>
                <a:ea typeface="+mn-ea"/>
                <a:cs typeface="+mn-cs"/>
              </a:rPr>
              <a:t> med de originale illustrasjonene – for første gang</a:t>
            </a:r>
            <a:r>
              <a:rPr lang="nb-NO" sz="1200" kern="1200" baseline="0" dirty="0" smtClean="0">
                <a:solidFill>
                  <a:schemeClr val="tx1"/>
                </a:solidFill>
                <a:effectLst/>
                <a:latin typeface="+mn-lt"/>
                <a:ea typeface="+mn-ea"/>
                <a:cs typeface="+mn-cs"/>
              </a:rPr>
              <a:t> med alle de originale </a:t>
            </a:r>
            <a:r>
              <a:rPr lang="nb-NO" sz="1200" kern="1200" baseline="0" dirty="0" err="1" smtClean="0">
                <a:solidFill>
                  <a:schemeClr val="tx1"/>
                </a:solidFill>
                <a:effectLst/>
                <a:latin typeface="+mn-lt"/>
                <a:ea typeface="+mn-ea"/>
                <a:cs typeface="+mn-cs"/>
              </a:rPr>
              <a:t>eillustrrasjonene</a:t>
            </a:r>
            <a:r>
              <a:rPr lang="nb-NO" sz="1200" kern="1200" baseline="0" dirty="0" smtClean="0">
                <a:solidFill>
                  <a:schemeClr val="tx1"/>
                </a:solidFill>
                <a:effectLst/>
                <a:latin typeface="+mn-lt"/>
                <a:ea typeface="+mn-ea"/>
                <a:cs typeface="+mn-cs"/>
              </a:rPr>
              <a:t> og i komplett oversettelse. </a:t>
            </a:r>
            <a:r>
              <a:rPr lang="nb-NO" sz="1200" b="1" kern="1200" dirty="0" smtClean="0">
                <a:solidFill>
                  <a:schemeClr val="tx1"/>
                </a:solidFill>
                <a:effectLst/>
                <a:latin typeface="+mn-lt"/>
                <a:ea typeface="+mn-ea"/>
                <a:cs typeface="+mn-cs"/>
              </a:rPr>
              <a:t>Min rolle i disse utgivelsene har vært etterordet </a:t>
            </a:r>
            <a:r>
              <a:rPr lang="nb-NO" sz="1200" kern="1200" dirty="0" smtClean="0">
                <a:solidFill>
                  <a:schemeClr val="tx1"/>
                </a:solidFill>
                <a:effectLst/>
                <a:latin typeface="+mn-lt"/>
                <a:ea typeface="+mn-ea"/>
                <a:cs typeface="+mn-cs"/>
              </a:rPr>
              <a:t>først og fremst – og  dels en viss medvirkning </a:t>
            </a:r>
            <a:r>
              <a:rPr lang="nb-NO" sz="1200" kern="1200" dirty="0" err="1" smtClean="0">
                <a:solidFill>
                  <a:schemeClr val="tx1"/>
                </a:solidFill>
                <a:effectLst/>
                <a:latin typeface="+mn-lt"/>
                <a:ea typeface="+mn-ea"/>
                <a:cs typeface="+mn-cs"/>
              </a:rPr>
              <a:t>mht</a:t>
            </a:r>
            <a:r>
              <a:rPr lang="nb-NO" sz="1200" kern="1200" dirty="0" smtClean="0">
                <a:solidFill>
                  <a:schemeClr val="tx1"/>
                </a:solidFill>
                <a:effectLst/>
                <a:latin typeface="+mn-lt"/>
                <a:ea typeface="+mn-ea"/>
                <a:cs typeface="+mn-cs"/>
              </a:rPr>
              <a:t> utvalg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fortellingen om Kaptein </a:t>
            </a:r>
            <a:r>
              <a:rPr lang="nb-NO" sz="1200" kern="1200" dirty="0" err="1" smtClean="0">
                <a:solidFill>
                  <a:schemeClr val="tx1"/>
                </a:solidFill>
                <a:effectLst/>
                <a:latin typeface="+mn-lt"/>
                <a:ea typeface="+mn-ea"/>
                <a:cs typeface="+mn-cs"/>
              </a:rPr>
              <a:t>Hatteras</a:t>
            </a:r>
            <a:r>
              <a:rPr lang="nb-NO" sz="1200" kern="1200" dirty="0" smtClean="0">
                <a:solidFill>
                  <a:schemeClr val="tx1"/>
                </a:solidFill>
                <a:effectLst/>
                <a:latin typeface="+mn-lt"/>
                <a:ea typeface="+mn-ea"/>
                <a:cs typeface="+mn-cs"/>
              </a:rPr>
              <a:t> er f.eks. aldri trykket på norsk tidligere. </a:t>
            </a:r>
            <a:br>
              <a:rPr lang="nb-NO" sz="1200" kern="1200" dirty="0" smtClean="0">
                <a:solidFill>
                  <a:schemeClr val="tx1"/>
                </a:solidFill>
                <a:effectLst/>
                <a:latin typeface="+mn-lt"/>
                <a:ea typeface="+mn-ea"/>
                <a:cs typeface="+mn-cs"/>
              </a:rPr>
            </a:br>
            <a:endParaRPr lang="nb-NO" sz="1200" kern="1200" dirty="0" smtClean="0">
              <a:solidFill>
                <a:schemeClr val="tx1"/>
              </a:solidFill>
              <a:effectLst/>
              <a:latin typeface="+mn-lt"/>
              <a:ea typeface="+mn-ea"/>
              <a:cs typeface="+mn-cs"/>
            </a:endParaRPr>
          </a:p>
          <a:p>
            <a:pPr defTabSz="914302">
              <a:defRPr/>
            </a:pP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endParaRPr lang="nb-NO" sz="1800" dirty="0">
              <a:solidFill>
                <a:srgbClr val="FF0000"/>
              </a:solidFill>
            </a:endParaRPr>
          </a:p>
        </p:txBody>
      </p:sp>
      <p:sp>
        <p:nvSpPr>
          <p:cNvPr id="4" name="Plassholder for lysbildenummer 3"/>
          <p:cNvSpPr>
            <a:spLocks noGrp="1"/>
          </p:cNvSpPr>
          <p:nvPr>
            <p:ph type="sldNum" sz="quarter" idx="10"/>
          </p:nvPr>
        </p:nvSpPr>
        <p:spPr/>
        <p:txBody>
          <a:bodyPr/>
          <a:lstStyle/>
          <a:p>
            <a:fld id="{2759740E-A985-4F94-9657-1FAA841E578E}" type="slidenum">
              <a:rPr lang="nb-NO" smtClean="0"/>
              <a:t>12</a:t>
            </a:fld>
            <a:endParaRPr lang="nb-NO"/>
          </a:p>
        </p:txBody>
      </p:sp>
    </p:spTree>
    <p:extLst>
      <p:ext uri="{BB962C8B-B14F-4D97-AF65-F5344CB8AC3E}">
        <p14:creationId xmlns:p14="http://schemas.microsoft.com/office/powerpoint/2010/main" val="242062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 mange land utenfor Frankrike har det blitt produsert et utall forkortede versjoner av Vernes fortellinger. Det er – også i Norge – utgitt et utall av publikasjoner med kort-versjoner av Jules Vernes fortellinger. </a:t>
            </a:r>
            <a:r>
              <a:rPr lang="nb-NO" sz="1200" u="sng" kern="1200" dirty="0" smtClean="0">
                <a:solidFill>
                  <a:schemeClr val="tx1"/>
                </a:solidFill>
                <a:effectLst/>
                <a:latin typeface="+mn-lt"/>
                <a:ea typeface="+mn-ea"/>
                <a:cs typeface="+mn-cs"/>
              </a:rPr>
              <a:t>Ofte så forkortet at omtrent bare et handlingsreferat står igjen.</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Noen utgivelser – f.eks. tegneseriene eller bildebokversjonene er </a:t>
            </a:r>
            <a:r>
              <a:rPr lang="nb-NO" sz="1200" kern="1200" dirty="0" err="1" smtClean="0">
                <a:solidFill>
                  <a:schemeClr val="tx1"/>
                </a:solidFill>
                <a:effectLst/>
                <a:latin typeface="+mn-lt"/>
                <a:ea typeface="+mn-ea"/>
                <a:cs typeface="+mn-cs"/>
              </a:rPr>
              <a:t>selvf</a:t>
            </a:r>
            <a:r>
              <a:rPr lang="nb-NO" sz="1200" kern="1200" dirty="0" smtClean="0">
                <a:solidFill>
                  <a:schemeClr val="tx1"/>
                </a:solidFill>
                <a:effectLst/>
                <a:latin typeface="+mn-lt"/>
                <a:ea typeface="+mn-ea"/>
                <a:cs typeface="+mn-cs"/>
              </a:rPr>
              <a:t>. åpenbare kortversjoner.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MEN når det gjelder BOKUTGIVELSER går det ikke alltid like tydelig frem at mange utgivelser som bærer Jules Vernes navn i virkeligheten er omarbeidede,  tilrettelagde tekster</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13</a:t>
            </a:fld>
            <a:endParaRPr lang="nb-NO"/>
          </a:p>
        </p:txBody>
      </p:sp>
    </p:spTree>
    <p:extLst>
      <p:ext uri="{BB962C8B-B14F-4D97-AF65-F5344CB8AC3E}">
        <p14:creationId xmlns:p14="http://schemas.microsoft.com/office/powerpoint/2010/main" val="199479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solidFill>
                  <a:srgbClr val="FF0000"/>
                </a:solidFill>
              </a:rPr>
              <a:t>Norske lesere har ikke hatt en reell sjanse til å bli kjent med den virkelig </a:t>
            </a:r>
            <a:r>
              <a:rPr lang="nb-NO" sz="1200" b="1" dirty="0" err="1" smtClean="0">
                <a:solidFill>
                  <a:srgbClr val="FF0000"/>
                </a:solidFill>
              </a:rPr>
              <a:t>JulesVerne</a:t>
            </a:r>
            <a:r>
              <a:rPr lang="nb-NO" sz="1200" b="1" dirty="0" smtClean="0">
                <a:solidFill>
                  <a:srgbClr val="FF0000"/>
                </a:solidFill>
              </a:rPr>
              <a:t/>
            </a:r>
            <a:br>
              <a:rPr lang="nb-NO" sz="1200" b="1" dirty="0" smtClean="0">
                <a:solidFill>
                  <a:srgbClr val="FF0000"/>
                </a:solidFill>
              </a:rPr>
            </a:br>
            <a:r>
              <a:rPr lang="nb-NO" sz="1200" b="1" dirty="0" smtClean="0">
                <a:solidFill>
                  <a:srgbClr val="FF0000"/>
                </a:solidFill>
              </a:rPr>
              <a:t>#</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Mange har et bilde av forfatterskapet som baserer seg på kortversjoner.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Strengt tatt er de utgivelsene som har gjort forfatteren kjent utenfor Frankrike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er ikke skrevet av Jules Verne.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Paradoksalt nok – er Det andre skribenters kortversjoner av Vernes fortellinger som for en stor del har gjort forfatterskapet verdensberømt.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Dette har bidratt til å befeste et bilde av Jules Verne som forfatter av guttebøker </a:t>
            </a:r>
            <a:br>
              <a:rPr lang="nb-NO" sz="1200"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NBNB</a:t>
            </a:r>
            <a:r>
              <a:rPr lang="nb-NO" sz="1200" kern="1200" baseline="0" dirty="0" smtClean="0">
                <a:solidFill>
                  <a:schemeClr val="tx1"/>
                </a:solidFill>
                <a:effectLst/>
                <a:latin typeface="+mn-lt"/>
                <a:ea typeface="+mn-ea"/>
                <a:cs typeface="+mn-cs"/>
              </a:rPr>
              <a:t> </a:t>
            </a:r>
            <a:r>
              <a:rPr lang="nb-NO" b="1" dirty="0" smtClean="0">
                <a:solidFill>
                  <a:srgbClr val="FF0000"/>
                </a:solidFill>
              </a:rPr>
              <a:t>- allikevel har disse fortellingene hatt en  egen magi over seg </a:t>
            </a:r>
            <a:br>
              <a:rPr lang="nb-NO" b="1" dirty="0" smtClean="0">
                <a:solidFill>
                  <a:srgbClr val="FF0000"/>
                </a:solidFill>
              </a:rPr>
            </a:br>
            <a:r>
              <a:rPr lang="nb-NO" b="1" dirty="0" smtClean="0">
                <a:solidFill>
                  <a:srgbClr val="FF0000"/>
                </a:solidFill>
              </a:rPr>
              <a:t>- har igangsatt interessen for lesing av </a:t>
            </a:r>
            <a:r>
              <a:rPr lang="nb-NO" b="1" dirty="0" err="1" smtClean="0">
                <a:solidFill>
                  <a:srgbClr val="FF0000"/>
                </a:solidFill>
              </a:rPr>
              <a:t>fantasisk</a:t>
            </a:r>
            <a:r>
              <a:rPr lang="nb-NO" b="1" dirty="0" smtClean="0">
                <a:solidFill>
                  <a:srgbClr val="FF0000"/>
                </a:solidFill>
              </a:rPr>
              <a:t> litteratur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14</a:t>
            </a:fld>
            <a:endParaRPr lang="nb-NO"/>
          </a:p>
        </p:txBody>
      </p:sp>
    </p:spTree>
    <p:extLst>
      <p:ext uri="{BB962C8B-B14F-4D97-AF65-F5344CB8AC3E}">
        <p14:creationId xmlns:p14="http://schemas.microsoft.com/office/powerpoint/2010/main" val="88101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En av Frankrikes store forfatternavn – kom fra en velstående familie oppvokst ved </a:t>
            </a:r>
            <a:r>
              <a:rPr lang="nb-NO" dirty="0" smtClean="0"/>
              <a:t>Biscayabukta  </a:t>
            </a:r>
            <a:br>
              <a:rPr lang="nb-NO" dirty="0" smtClean="0"/>
            </a:br>
            <a:r>
              <a:rPr lang="nb-NO" dirty="0" smtClean="0"/>
              <a:t>– arbeidet på børsen i Paris – skrev samtidig,</a:t>
            </a:r>
            <a:r>
              <a:rPr lang="nb-NO" baseline="0" dirty="0" smtClean="0"/>
              <a:t> </a:t>
            </a:r>
            <a:r>
              <a:rPr lang="nb-NO" dirty="0" smtClean="0"/>
              <a:t>fra unge</a:t>
            </a:r>
            <a:r>
              <a:rPr lang="nb-NO" baseline="0" dirty="0" smtClean="0"/>
              <a:t> år dikt og noveller og stykker for musikkteater – </a:t>
            </a:r>
            <a:br>
              <a:rPr lang="nb-NO" baseline="0" dirty="0" smtClean="0"/>
            </a:br>
            <a:r>
              <a:rPr lang="nb-NO" sz="1200" dirty="0" smtClean="0"/>
              <a:t>- Kunnskapsrik  om kystkultur og skip</a:t>
            </a:r>
            <a:br>
              <a:rPr lang="nb-NO" sz="1200" dirty="0" smtClean="0"/>
            </a:b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15</a:t>
            </a:fld>
            <a:endParaRPr lang="nb-NO"/>
          </a:p>
        </p:txBody>
      </p:sp>
    </p:spTree>
    <p:extLst>
      <p:ext uri="{BB962C8B-B14F-4D97-AF65-F5344CB8AC3E}">
        <p14:creationId xmlns:p14="http://schemas.microsoft.com/office/powerpoint/2010/main" val="79618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 skrev</a:t>
            </a:r>
            <a:r>
              <a:rPr lang="nb-NO" baseline="0" dirty="0" smtClean="0"/>
              <a:t> m.a.o. helt parallelt med Skram (Hellemyrsfolket) og Ibsen – JV født samme år som Ibsen – litterært </a:t>
            </a:r>
            <a:r>
              <a:rPr lang="nb-NO" baseline="0" dirty="0" err="1" smtClean="0"/>
              <a:t>gj.brudd</a:t>
            </a:r>
            <a:r>
              <a:rPr lang="nb-NO" baseline="0" dirty="0" smtClean="0"/>
              <a:t> på likt – alle døde ved unionsoppløsningen.</a:t>
            </a:r>
            <a:br>
              <a:rPr lang="nb-NO" baseline="0" dirty="0" smtClean="0"/>
            </a:br>
            <a:r>
              <a:rPr lang="nb-NO" baseline="0" dirty="0" err="1" smtClean="0"/>
              <a:t>Parellellt</a:t>
            </a:r>
            <a:r>
              <a:rPr lang="nb-NO" baseline="0" dirty="0" smtClean="0"/>
              <a:t>:  </a:t>
            </a:r>
            <a:r>
              <a:rPr lang="nb-NO" baseline="0" dirty="0" err="1" smtClean="0"/>
              <a:t>AnnaKarenina</a:t>
            </a:r>
            <a:r>
              <a:rPr lang="nb-NO" baseline="0" dirty="0" smtClean="0"/>
              <a:t> – </a:t>
            </a:r>
            <a:r>
              <a:rPr lang="nb-NO" baseline="0" dirty="0" err="1" smtClean="0"/>
              <a:t>SamfunnetsStøtter</a:t>
            </a:r>
            <a:r>
              <a:rPr lang="nb-NO" baseline="0" dirty="0" smtClean="0"/>
              <a:t>/Ibsen på teater eksakt samtidig med Tsarens </a:t>
            </a:r>
            <a:r>
              <a:rPr lang="nb-NO" baseline="0" dirty="0" err="1" smtClean="0"/>
              <a:t>kurér</a:t>
            </a:r>
            <a:r>
              <a:rPr lang="nb-NO" baseline="0" dirty="0" smtClean="0"/>
              <a:t> gikk startet føljetong</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16</a:t>
            </a:fld>
            <a:endParaRPr lang="nb-NO"/>
          </a:p>
        </p:txBody>
      </p:sp>
    </p:spTree>
    <p:extLst>
      <p:ext uri="{BB962C8B-B14F-4D97-AF65-F5344CB8AC3E}">
        <p14:creationId xmlns:p14="http://schemas.microsoft.com/office/powerpoint/2010/main" val="331035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I TILLEGG:</a:t>
            </a:r>
            <a:r>
              <a:rPr lang="nb-NO" sz="1200" kern="1200" baseline="0" dirty="0" smtClean="0">
                <a:solidFill>
                  <a:schemeClr val="tx1"/>
                </a:solidFill>
                <a:effectLst/>
                <a:latin typeface="+mn-lt"/>
                <a:ea typeface="+mn-ea"/>
                <a:cs typeface="+mn-cs"/>
              </a:rPr>
              <a:t> DIKT – MUSIKKTEATER – NOVELLER – KORTFORTELLINGER (</a:t>
            </a:r>
            <a:r>
              <a:rPr lang="nb-NO" sz="1200" kern="1200" baseline="0" dirty="0" err="1" smtClean="0">
                <a:solidFill>
                  <a:schemeClr val="tx1"/>
                </a:solidFill>
                <a:effectLst/>
                <a:latin typeface="+mn-lt"/>
                <a:ea typeface="+mn-ea"/>
                <a:cs typeface="+mn-cs"/>
              </a:rPr>
              <a:t>ti</a:t>
            </a:r>
            <a:r>
              <a:rPr lang="nb-NO" sz="1200" kern="1200" dirty="0" err="1" smtClean="0">
                <a:solidFill>
                  <a:schemeClr val="tx1"/>
                </a:solidFill>
                <a:effectLst/>
                <a:latin typeface="+mn-lt"/>
                <a:ea typeface="+mn-ea"/>
                <a:cs typeface="+mn-cs"/>
              </a:rPr>
              <a:t>Is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Ca</a:t>
            </a:r>
            <a:r>
              <a:rPr lang="nb-NO" sz="1200" kern="1200" dirty="0" smtClean="0">
                <a:solidFill>
                  <a:schemeClr val="tx1"/>
                </a:solidFill>
                <a:effectLst/>
                <a:latin typeface="+mn-lt"/>
                <a:ea typeface="+mn-ea"/>
                <a:cs typeface="+mn-cs"/>
              </a:rPr>
              <a:t> 60)</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Bokserien som etter</a:t>
            </a:r>
            <a:r>
              <a:rPr lang="nb-NO" sz="1200" kern="1200" baseline="0" dirty="0" smtClean="0">
                <a:solidFill>
                  <a:schemeClr val="tx1"/>
                </a:solidFill>
                <a:effectLst/>
                <a:latin typeface="+mn-lt"/>
                <a:ea typeface="+mn-ea"/>
                <a:cs typeface="+mn-cs"/>
              </a:rPr>
              <a:t> denne introduksjonsteksten ble</a:t>
            </a:r>
            <a:r>
              <a:rPr lang="nb-NO" sz="1200" kern="1200" dirty="0" smtClean="0">
                <a:solidFill>
                  <a:schemeClr val="tx1"/>
                </a:solidFill>
                <a:effectLst/>
                <a:latin typeface="+mn-lt"/>
                <a:ea typeface="+mn-ea"/>
                <a:cs typeface="+mn-cs"/>
              </a:rPr>
              <a:t> kalt de ekstraordinære reiser – </a:t>
            </a:r>
            <a:r>
              <a:rPr lang="nb-NO" sz="1200" kern="1200" dirty="0" err="1" smtClean="0">
                <a:solidFill>
                  <a:schemeClr val="tx1"/>
                </a:solidFill>
                <a:effectLst/>
                <a:latin typeface="+mn-lt"/>
                <a:ea typeface="+mn-ea"/>
                <a:cs typeface="+mn-cs"/>
              </a:rPr>
              <a:t>Voyages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Extraordinaires</a:t>
            </a:r>
            <a:r>
              <a:rPr lang="nb-NO" sz="1200" kern="1200" dirty="0" smtClean="0">
                <a:solidFill>
                  <a:schemeClr val="tx1"/>
                </a:solidFill>
                <a:effectLst/>
                <a:latin typeface="+mn-lt"/>
                <a:ea typeface="+mn-ea"/>
                <a:cs typeface="+mn-cs"/>
              </a:rPr>
              <a:t>  - ble det opprinnelig utgitt 54 bind i storformat, </a:t>
            </a:r>
            <a:r>
              <a:rPr lang="nb-NO" sz="1200" b="1" kern="1200" dirty="0" smtClean="0">
                <a:solidFill>
                  <a:schemeClr val="tx1"/>
                </a:solidFill>
                <a:effectLst/>
                <a:latin typeface="+mn-lt"/>
                <a:ea typeface="+mn-ea"/>
                <a:cs typeface="+mn-cs"/>
              </a:rPr>
              <a:t>rikt illustrert. </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De er det vi kaller sammensatte tekster – </a:t>
            </a:r>
            <a:r>
              <a:rPr lang="nb-NO" sz="1200" b="1" kern="1200" dirty="0" err="1" smtClean="0">
                <a:solidFill>
                  <a:schemeClr val="tx1"/>
                </a:solidFill>
                <a:effectLst/>
                <a:latin typeface="+mn-lt"/>
                <a:ea typeface="+mn-ea"/>
                <a:cs typeface="+mn-cs"/>
              </a:rPr>
              <a:t>MultimodaleTekster</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a:t>
            </a:r>
            <a:br>
              <a:rPr lang="nb-NO" sz="1200" b="1" kern="1200" dirty="0" smtClean="0">
                <a:solidFill>
                  <a:schemeClr val="tx1"/>
                </a:solidFill>
                <a:effectLst/>
                <a:latin typeface="+mn-lt"/>
                <a:ea typeface="+mn-ea"/>
                <a:cs typeface="+mn-cs"/>
              </a:rPr>
            </a:br>
            <a:r>
              <a:rPr lang="nb-NO" sz="1200" dirty="0" smtClean="0"/>
              <a:t>50 - 60 romaner</a:t>
            </a:r>
            <a:r>
              <a:rPr lang="nb-NO" sz="1200" baseline="0" dirty="0" smtClean="0"/>
              <a:t>     </a:t>
            </a:r>
            <a:r>
              <a:rPr lang="nb-NO" sz="1200" dirty="0" smtClean="0"/>
              <a:t>14 manus igjen e. Vernes død  [ 6 noveller etter 1905]</a:t>
            </a:r>
            <a:r>
              <a:rPr lang="nb-NO" dirty="0" smtClean="0">
                <a:solidFill>
                  <a:srgbClr val="FF0000"/>
                </a:solidFill>
              </a:rPr>
              <a:t/>
            </a:r>
            <a:br>
              <a:rPr lang="nb-NO" dirty="0" smtClean="0">
                <a:solidFill>
                  <a:srgbClr val="FF0000"/>
                </a:solidFill>
              </a:rPr>
            </a:br>
            <a:r>
              <a:rPr lang="nb-NO" dirty="0" smtClean="0"/>
              <a:t>16 noveller før 1905</a:t>
            </a:r>
            <a:r>
              <a:rPr lang="nb-NO" dirty="0" smtClean="0">
                <a:solidFill>
                  <a:srgbClr val="FF0000"/>
                </a:solidFill>
              </a:rPr>
              <a:t/>
            </a:r>
            <a:br>
              <a:rPr lang="nb-NO" dirty="0" smtClean="0">
                <a:solidFill>
                  <a:srgbClr val="FF0000"/>
                </a:solidFill>
              </a:rPr>
            </a:br>
            <a:r>
              <a:rPr lang="nb-NO" dirty="0" smtClean="0"/>
              <a:t>10 bøker er utgitt i Vernes navn</a:t>
            </a:r>
          </a:p>
          <a:p>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17</a:t>
            </a:fld>
            <a:endParaRPr lang="nb-NO"/>
          </a:p>
        </p:txBody>
      </p:sp>
    </p:spTree>
    <p:extLst>
      <p:ext uri="{BB962C8B-B14F-4D97-AF65-F5344CB8AC3E}">
        <p14:creationId xmlns:p14="http://schemas.microsoft.com/office/powerpoint/2010/main" val="1407870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20 romaner  - mest kjent er de (7-8) fra hans </a:t>
            </a:r>
            <a:r>
              <a:rPr lang="nb-NO" dirty="0" err="1" smtClean="0"/>
              <a:t>gyldne</a:t>
            </a:r>
            <a:r>
              <a:rPr lang="nb-NO" baseline="0" dirty="0" smtClean="0"/>
              <a:t> tiår 1864-1874</a:t>
            </a:r>
            <a:r>
              <a:rPr lang="nb-NO" dirty="0" smtClean="0"/>
              <a:t/>
            </a:r>
            <a:br>
              <a:rPr lang="nb-NO" dirty="0" smtClean="0"/>
            </a:br>
            <a:r>
              <a:rPr lang="nb-NO" dirty="0" smtClean="0"/>
              <a:t>( + et par noveller + Onkel Robinson + Jordens </a:t>
            </a:r>
            <a:r>
              <a:rPr lang="nb-NO" dirty="0" err="1" smtClean="0"/>
              <a:t>opdagelseshistorie</a:t>
            </a:r>
            <a:r>
              <a:rPr lang="nb-NO" dirty="0" smtClean="0"/>
              <a:t> + De tre lystige</a:t>
            </a:r>
            <a:r>
              <a:rPr lang="nb-NO" baseline="0" dirty="0" smtClean="0"/>
              <a:t> Skandinavia-reisende)</a:t>
            </a:r>
            <a:br>
              <a:rPr lang="nb-NO" baseline="0" dirty="0" smtClean="0"/>
            </a:br>
            <a:r>
              <a:rPr lang="nb-NO" baseline="0" dirty="0" smtClean="0"/>
              <a:t>NB – det er så få fra 1800talet – da danske utgaver ble markedsført også Norge</a:t>
            </a:r>
            <a:br>
              <a:rPr lang="nb-NO" baseline="0" dirty="0" smtClean="0"/>
            </a:br>
            <a:r>
              <a:rPr lang="nb-NO" baseline="0" dirty="0" smtClean="0"/>
              <a:t>(listet opp her i rekkefølgen de ble skrevet)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18</a:t>
            </a:fld>
            <a:endParaRPr lang="nb-NO"/>
          </a:p>
        </p:txBody>
      </p:sp>
    </p:spTree>
    <p:extLst>
      <p:ext uri="{BB962C8B-B14F-4D97-AF65-F5344CB8AC3E}">
        <p14:creationId xmlns:p14="http://schemas.microsoft.com/office/powerpoint/2010/main" val="89569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u="sng" kern="1200" dirty="0" smtClean="0">
                <a:solidFill>
                  <a:schemeClr val="tx1"/>
                </a:solidFill>
                <a:effectLst/>
                <a:latin typeface="+mn-lt"/>
                <a:ea typeface="+mn-ea"/>
                <a:cs typeface="+mn-cs"/>
              </a:rPr>
              <a:t>Jules V</a:t>
            </a:r>
            <a:r>
              <a:rPr lang="nb-NO" sz="1200" kern="1200" dirty="0" smtClean="0">
                <a:solidFill>
                  <a:schemeClr val="tx1"/>
                </a:solidFill>
                <a:effectLst/>
                <a:latin typeface="+mn-lt"/>
                <a:ea typeface="+mn-ea"/>
                <a:cs typeface="+mn-cs"/>
              </a:rPr>
              <a:t>erne ga ut sin første roman i tiden da europeerne gjorde sine siste store landoppdagelser.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bl.a.det</a:t>
            </a:r>
            <a:r>
              <a:rPr lang="nb-NO" sz="1200" kern="1200" dirty="0" smtClean="0">
                <a:solidFill>
                  <a:schemeClr val="tx1"/>
                </a:solidFill>
                <a:effectLst/>
                <a:latin typeface="+mn-lt"/>
                <a:ea typeface="+mn-ea"/>
                <a:cs typeface="+mn-cs"/>
              </a:rPr>
              <a:t> indre av Afrika.  </a:t>
            </a:r>
            <a:r>
              <a:rPr lang="nb-NO" sz="1200" b="1" kern="1200" dirty="0" smtClean="0">
                <a:solidFill>
                  <a:schemeClr val="tx1"/>
                </a:solidFill>
                <a:effectLst/>
                <a:latin typeface="+mn-lt"/>
                <a:ea typeface="+mn-ea"/>
                <a:cs typeface="+mn-cs"/>
              </a:rPr>
              <a:t>Det var få uutforskede områder igjen </a:t>
            </a:r>
            <a:r>
              <a:rPr lang="nb-NO" sz="1200" b="1" kern="1200" dirty="0" err="1" smtClean="0">
                <a:solidFill>
                  <a:schemeClr val="tx1"/>
                </a:solidFill>
                <a:effectLst/>
                <a:latin typeface="+mn-lt"/>
                <a:ea typeface="+mn-ea"/>
                <a:cs typeface="+mn-cs"/>
              </a:rPr>
              <a:t>pa</a:t>
            </a:r>
            <a:r>
              <a:rPr lang="nb-NO" sz="1200" b="1" kern="1200" dirty="0" smtClean="0">
                <a:solidFill>
                  <a:schemeClr val="tx1"/>
                </a:solidFill>
                <a:effectLst/>
                <a:latin typeface="+mn-lt"/>
                <a:ea typeface="+mn-ea"/>
                <a:cs typeface="+mn-cs"/>
              </a:rPr>
              <a:t> kartet </a:t>
            </a:r>
            <a:r>
              <a:rPr lang="nb-NO" sz="1200" kern="1200" dirty="0" smtClean="0">
                <a:solidFill>
                  <a:schemeClr val="tx1"/>
                </a:solidFill>
                <a:effectLst/>
                <a:latin typeface="+mn-lt"/>
                <a:ea typeface="+mn-ea"/>
                <a:cs typeface="+mn-cs"/>
              </a:rPr>
              <a:t>ved starten på bokserien VE. Realistiske skildringer av reiser i fjerne, ukjente strøk på kloden ble senere Vernes varemerke.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uoppdagede steder -  polpunktene  -  jorden rundt, over og under vann -  inn i kloden -  ut fra kloden</a:t>
            </a:r>
            <a:r>
              <a:rPr lang="nb-NO" sz="1200" b="1" kern="1200" dirty="0" smtClean="0">
                <a:solidFill>
                  <a:schemeClr val="tx1"/>
                </a:solidFill>
                <a:effectLst/>
                <a:latin typeface="+mn-lt"/>
                <a:ea typeface="+mn-ea"/>
                <a:cs typeface="+mn-cs"/>
              </a:rPr>
              <a:t> </a:t>
            </a:r>
            <a:br>
              <a:rPr lang="nb-NO" sz="1200" b="1"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Han hadde et uttrykt ønske om etter hvert å beskrive hele kloden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19</a:t>
            </a:fld>
            <a:endParaRPr lang="nb-NO"/>
          </a:p>
        </p:txBody>
      </p:sp>
    </p:spTree>
    <p:extLst>
      <p:ext uri="{BB962C8B-B14F-4D97-AF65-F5344CB8AC3E}">
        <p14:creationId xmlns:p14="http://schemas.microsoft.com/office/powerpoint/2010/main" val="61981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Verne konstruerer en kjernehistorie som sender romanfigurene ut på en reise – med en bifigur i persongalleriet (som den distre </a:t>
            </a:r>
            <a:r>
              <a:rPr lang="nb-NO" sz="1200" kern="1200" dirty="0" err="1" smtClean="0">
                <a:solidFill>
                  <a:schemeClr val="tx1"/>
                </a:solidFill>
                <a:effectLst/>
                <a:latin typeface="+mn-lt"/>
                <a:ea typeface="+mn-ea"/>
                <a:cs typeface="+mn-cs"/>
              </a:rPr>
              <a:t>Paganel</a:t>
            </a:r>
            <a:r>
              <a:rPr lang="nb-NO" sz="1200" kern="1200" dirty="0" smtClean="0">
                <a:solidFill>
                  <a:schemeClr val="tx1"/>
                </a:solidFill>
                <a:effectLst/>
                <a:latin typeface="+mn-lt"/>
                <a:ea typeface="+mn-ea"/>
                <a:cs typeface="+mn-cs"/>
              </a:rPr>
              <a:t>) som blir både reiseleder for de øvrige i følget  - og leseren – OG samtidig forfatterens </a:t>
            </a:r>
            <a:r>
              <a:rPr lang="nb-NO" sz="1200" kern="1200" dirty="0" err="1" smtClean="0">
                <a:solidFill>
                  <a:schemeClr val="tx1"/>
                </a:solidFill>
                <a:effectLst/>
                <a:latin typeface="+mn-lt"/>
                <a:ea typeface="+mn-ea"/>
                <a:cs typeface="+mn-cs"/>
              </a:rPr>
              <a:t>talrør</a:t>
            </a: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Verne tar lange belærende pauser i handling der han putter inn lange </a:t>
            </a:r>
            <a:r>
              <a:rPr lang="nb-NO" sz="1200" kern="1200" dirty="0" err="1" smtClean="0">
                <a:solidFill>
                  <a:schemeClr val="tx1"/>
                </a:solidFill>
                <a:effectLst/>
                <a:latin typeface="+mn-lt"/>
                <a:ea typeface="+mn-ea"/>
                <a:cs typeface="+mn-cs"/>
              </a:rPr>
              <a:t>utgreiiinger</a:t>
            </a:r>
            <a:r>
              <a:rPr lang="nb-NO" sz="1200" kern="1200" dirty="0" smtClean="0">
                <a:solidFill>
                  <a:schemeClr val="tx1"/>
                </a:solidFill>
                <a:effectLst/>
                <a:latin typeface="+mn-lt"/>
                <a:ea typeface="+mn-ea"/>
                <a:cs typeface="+mn-cs"/>
              </a:rPr>
              <a:t> og rent fagstoff</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20</a:t>
            </a:fld>
            <a:endParaRPr lang="nb-NO"/>
          </a:p>
        </p:txBody>
      </p:sp>
    </p:spTree>
    <p:extLst>
      <p:ext uri="{BB962C8B-B14F-4D97-AF65-F5344CB8AC3E}">
        <p14:creationId xmlns:p14="http://schemas.microsoft.com/office/powerpoint/2010/main" val="2166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Den jagede jeger    - thriller/</a:t>
            </a:r>
            <a:r>
              <a:rPr lang="nb-NO" dirty="0" smtClean="0"/>
              <a:t>krim – </a:t>
            </a:r>
            <a:r>
              <a:rPr lang="nb-NO" dirty="0" err="1" smtClean="0"/>
              <a:t>sci</a:t>
            </a:r>
            <a:r>
              <a:rPr lang="nb-NO" dirty="0" smtClean="0"/>
              <a:t> </a:t>
            </a:r>
            <a:r>
              <a:rPr lang="nb-NO" dirty="0" err="1" smtClean="0"/>
              <a:t>fi</a:t>
            </a:r>
            <a:r>
              <a:rPr lang="nb-NO" dirty="0" smtClean="0"/>
              <a:t> – </a:t>
            </a:r>
            <a:r>
              <a:rPr lang="nb-NO" dirty="0" err="1" smtClean="0"/>
              <a:t>tidreise</a:t>
            </a:r>
            <a:r>
              <a:rPr lang="nb-NO" dirty="0" smtClean="0"/>
              <a:t>   </a:t>
            </a:r>
            <a:r>
              <a:rPr lang="nb-NO" b="1" dirty="0" smtClean="0"/>
              <a:t>- </a:t>
            </a:r>
            <a:r>
              <a:rPr lang="nb-NO" sz="1200" b="1" dirty="0" smtClean="0"/>
              <a:t>The mad professor (Mary Shelley) </a:t>
            </a:r>
            <a:r>
              <a:rPr lang="nb-NO" b="1" dirty="0" smtClean="0"/>
              <a:t/>
            </a:r>
            <a:br>
              <a:rPr lang="nb-NO" b="1" dirty="0" smtClean="0"/>
            </a:br>
            <a:r>
              <a:rPr lang="nb-NO" b="1" dirty="0" smtClean="0"/>
              <a:t>heller ikke heltens fortrolige</a:t>
            </a:r>
            <a:r>
              <a:rPr lang="nb-NO" b="1" baseline="0" dirty="0" smtClean="0"/>
              <a:t> er JV </a:t>
            </a:r>
            <a:r>
              <a:rPr lang="nb-NO" b="1" baseline="0" dirty="0" err="1" smtClean="0"/>
              <a:t>oppfinelse</a:t>
            </a:r>
            <a:r>
              <a:rPr lang="nb-NO" b="1" baseline="0" dirty="0" smtClean="0"/>
              <a:t> ….. </a:t>
            </a:r>
            <a:r>
              <a:rPr lang="nb-NO" dirty="0" smtClean="0"/>
              <a:t>Elementært min Kjære watson 1887  (</a:t>
            </a:r>
            <a:r>
              <a:rPr lang="nb-NO" dirty="0" err="1" smtClean="0"/>
              <a:t>ACDoyle</a:t>
            </a:r>
            <a:r>
              <a:rPr lang="nb-NO" dirty="0" smtClean="0"/>
              <a:t> 1869-1930)  </a:t>
            </a:r>
            <a:br>
              <a:rPr lang="nb-NO" dirty="0" smtClean="0"/>
            </a:br>
            <a:r>
              <a:rPr lang="nb-NO" dirty="0" smtClean="0"/>
              <a:t>MEN</a:t>
            </a:r>
            <a:r>
              <a:rPr lang="nb-NO" baseline="0" dirty="0" smtClean="0"/>
              <a:t> </a:t>
            </a:r>
            <a:r>
              <a:rPr lang="nb-NO" sz="1200" b="1" dirty="0" smtClean="0"/>
              <a:t>Skaper av forteller/film –klisjeer  </a:t>
            </a:r>
            <a:r>
              <a:rPr lang="nb-NO" sz="1200" b="1" dirty="0" err="1" smtClean="0"/>
              <a:t>pg.a</a:t>
            </a:r>
            <a:r>
              <a:rPr lang="nb-NO" sz="1200" b="1" dirty="0" smtClean="0"/>
              <a:t>.</a:t>
            </a:r>
            <a:r>
              <a:rPr lang="nb-NO" sz="1200" b="1" baseline="0" dirty="0" smtClean="0"/>
              <a:t>  Produksjonsvolum</a:t>
            </a:r>
            <a:br>
              <a:rPr lang="nb-NO" sz="1200" b="1" baseline="0" dirty="0" smtClean="0"/>
            </a:br>
            <a:r>
              <a:rPr lang="nb-NO" sz="1200" b="0" baseline="0" dirty="0" smtClean="0"/>
              <a:t>[for øvrig Få sønner og døtre + fedre (mødre ) SOM I Andeby :  mye nevøer og onkler]</a:t>
            </a:r>
            <a:r>
              <a:rPr lang="nb-NO" dirty="0" smtClean="0"/>
              <a:t/>
            </a:r>
            <a:br>
              <a:rPr lang="nb-NO" dirty="0" smtClean="0"/>
            </a:b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21</a:t>
            </a:fld>
            <a:endParaRPr lang="nb-NO"/>
          </a:p>
        </p:txBody>
      </p:sp>
    </p:spTree>
    <p:extLst>
      <p:ext uri="{BB962C8B-B14F-4D97-AF65-F5344CB8AC3E}">
        <p14:creationId xmlns:p14="http://schemas.microsoft.com/office/powerpoint/2010/main" val="428917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smtClean="0"/>
              <a:t>JV </a:t>
            </a:r>
            <a:r>
              <a:rPr lang="en-GB" dirty="0" err="1" smtClean="0"/>
              <a:t>dramatiserte</a:t>
            </a:r>
            <a:r>
              <a:rPr lang="en-GB" dirty="0" smtClean="0"/>
              <a:t> ….. </a:t>
            </a:r>
            <a:r>
              <a:rPr lang="en-GB" dirty="0" err="1" smtClean="0"/>
              <a:t>Skrev</a:t>
            </a:r>
            <a:r>
              <a:rPr lang="en-GB" baseline="0" dirty="0" smtClean="0"/>
              <a:t> Jon Bing, [</a:t>
            </a:r>
            <a:r>
              <a:rPr lang="en-GB" baseline="0" dirty="0" err="1" smtClean="0">
                <a:solidFill>
                  <a:srgbClr val="FF0000"/>
                </a:solidFill>
              </a:rPr>
              <a:t>som</a:t>
            </a:r>
            <a:r>
              <a:rPr lang="en-GB" baseline="0" dirty="0" smtClean="0">
                <a:solidFill>
                  <a:srgbClr val="FF0000"/>
                </a:solidFill>
              </a:rPr>
              <a:t> </a:t>
            </a:r>
            <a:r>
              <a:rPr lang="en-GB" baseline="0" dirty="0" err="1" smtClean="0">
                <a:solidFill>
                  <a:srgbClr val="FF0000"/>
                </a:solidFill>
              </a:rPr>
              <a:t>vel</a:t>
            </a:r>
            <a:r>
              <a:rPr lang="en-GB" baseline="0" dirty="0" smtClean="0">
                <a:solidFill>
                  <a:srgbClr val="FF0000"/>
                </a:solidFill>
              </a:rPr>
              <a:t> da </a:t>
            </a:r>
            <a:r>
              <a:rPr lang="en-GB" baseline="0" dirty="0" err="1" smtClean="0">
                <a:solidFill>
                  <a:srgbClr val="FF0000"/>
                </a:solidFill>
              </a:rPr>
              <a:t>var</a:t>
            </a:r>
            <a:r>
              <a:rPr lang="en-GB" baseline="0" dirty="0" smtClean="0">
                <a:solidFill>
                  <a:srgbClr val="FF0000"/>
                </a:solidFill>
              </a:rPr>
              <a:t> 23]</a:t>
            </a:r>
            <a:r>
              <a:rPr lang="en-GB" baseline="0" dirty="0" smtClean="0"/>
              <a:t>, </a:t>
            </a:r>
            <a:r>
              <a:rPr lang="en-GB" baseline="0" dirty="0" err="1" smtClean="0"/>
              <a:t>sammen</a:t>
            </a:r>
            <a:r>
              <a:rPr lang="en-GB" baseline="0" dirty="0" smtClean="0"/>
              <a:t> med </a:t>
            </a:r>
            <a:r>
              <a:rPr lang="en-GB" baseline="0" dirty="0" err="1" smtClean="0"/>
              <a:t>skrivemakker</a:t>
            </a:r>
            <a:r>
              <a:rPr lang="en-GB" baseline="0" dirty="0" smtClean="0"/>
              <a:t> Tor </a:t>
            </a:r>
            <a:r>
              <a:rPr lang="en-GB" baseline="0" dirty="0" err="1" smtClean="0"/>
              <a:t>Åge</a:t>
            </a:r>
            <a:r>
              <a:rPr lang="en-GB" baseline="0" dirty="0" smtClean="0"/>
              <a:t> </a:t>
            </a:r>
            <a:r>
              <a:rPr lang="en-GB" baseline="0" dirty="0" err="1" smtClean="0"/>
              <a:t>Bringsværd</a:t>
            </a:r>
            <a:r>
              <a:rPr lang="en-GB" baseline="0" dirty="0" smtClean="0"/>
              <a:t> </a:t>
            </a:r>
            <a:r>
              <a:rPr lang="en-GB" baseline="0" dirty="0" err="1" smtClean="0"/>
              <a:t>meget</a:t>
            </a:r>
            <a:r>
              <a:rPr lang="en-GB" baseline="0" dirty="0" smtClean="0"/>
              <a:t> </a:t>
            </a:r>
            <a:r>
              <a:rPr lang="en-GB" baseline="0" dirty="0" err="1" smtClean="0"/>
              <a:t>innsiktsfullt</a:t>
            </a:r>
            <a:r>
              <a:rPr lang="en-GB" baseline="0" dirty="0" smtClean="0"/>
              <a:t> om Jules Verne I 1967.</a:t>
            </a:r>
            <a:r>
              <a:rPr lang="en-GB" dirty="0" smtClean="0"/>
              <a:t/>
            </a:r>
            <a:br>
              <a:rPr lang="en-GB" dirty="0" smtClean="0"/>
            </a:br>
            <a:r>
              <a:rPr lang="en-GB" dirty="0" smtClean="0"/>
              <a:t/>
            </a:r>
            <a:br>
              <a:rPr lang="en-GB" dirty="0" smtClean="0"/>
            </a:br>
            <a:r>
              <a:rPr lang="en-GB" dirty="0" smtClean="0"/>
              <a:t>I </a:t>
            </a:r>
            <a:r>
              <a:rPr lang="en-GB" dirty="0" err="1" smtClean="0"/>
              <a:t>etterordet</a:t>
            </a:r>
            <a:r>
              <a:rPr lang="en-GB" baseline="0" dirty="0" smtClean="0"/>
              <a:t> </a:t>
            </a:r>
            <a:r>
              <a:rPr lang="en-GB" baseline="0" dirty="0" err="1" smtClean="0"/>
              <a:t>til</a:t>
            </a:r>
            <a:r>
              <a:rPr lang="en-GB" baseline="0" dirty="0" smtClean="0"/>
              <a:t> </a:t>
            </a:r>
            <a:r>
              <a:rPr lang="en-GB" dirty="0" err="1" smtClean="0"/>
              <a:t>bokklubbens</a:t>
            </a:r>
            <a:r>
              <a:rPr lang="en-GB" dirty="0" smtClean="0"/>
              <a:t> 7 bind </a:t>
            </a:r>
            <a:r>
              <a:rPr lang="en-GB" dirty="0" err="1" smtClean="0"/>
              <a:t>serie</a:t>
            </a:r>
            <a:r>
              <a:rPr lang="en-GB" dirty="0" smtClean="0"/>
              <a:t> med JV-</a:t>
            </a:r>
            <a:r>
              <a:rPr lang="en-GB" dirty="0" err="1" smtClean="0"/>
              <a:t>romaner</a:t>
            </a:r>
            <a:r>
              <a:rPr lang="en-GB" baseline="0" dirty="0" smtClean="0"/>
              <a:t> </a:t>
            </a:r>
            <a:r>
              <a:rPr lang="en-GB" baseline="0" dirty="0" err="1" smtClean="0"/>
              <a:t>fra</a:t>
            </a:r>
            <a:r>
              <a:rPr lang="en-GB" baseline="0" dirty="0" smtClean="0"/>
              <a:t> 1967 </a:t>
            </a:r>
            <a:r>
              <a:rPr lang="en-GB" baseline="0" dirty="0" err="1" smtClean="0"/>
              <a:t>karakteriserer</a:t>
            </a:r>
            <a:r>
              <a:rPr lang="en-GB" baseline="0" dirty="0" smtClean="0"/>
              <a:t> B&amp;B </a:t>
            </a:r>
            <a:r>
              <a:rPr lang="en-GB" baseline="0" dirty="0" err="1" smtClean="0"/>
              <a:t>forfatterskapet</a:t>
            </a:r>
            <a:r>
              <a:rPr lang="en-GB" baseline="0" dirty="0" smtClean="0"/>
              <a:t> </a:t>
            </a:r>
            <a:r>
              <a:rPr lang="en-GB" baseline="0" dirty="0" err="1" smtClean="0"/>
              <a:t>temmelig</a:t>
            </a:r>
            <a:r>
              <a:rPr lang="en-GB" baseline="0" dirty="0" smtClean="0"/>
              <a:t> </a:t>
            </a:r>
            <a:r>
              <a:rPr lang="en-GB" b="1" baseline="0" dirty="0" err="1" smtClean="0"/>
              <a:t>treffende</a:t>
            </a:r>
            <a:r>
              <a:rPr lang="en-GB" baseline="0" dirty="0" smtClean="0"/>
              <a: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a:t>
            </a:fld>
            <a:endParaRPr lang="nb-NO"/>
          </a:p>
        </p:txBody>
      </p:sp>
    </p:spTree>
    <p:extLst>
      <p:ext uri="{BB962C8B-B14F-4D97-AF65-F5344CB8AC3E}">
        <p14:creationId xmlns:p14="http://schemas.microsoft.com/office/powerpoint/2010/main" val="295767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solidFill>
                  <a:srgbClr val="FF0000"/>
                </a:solidFill>
              </a:rPr>
              <a:t>OM SJANGERE –</a:t>
            </a:r>
            <a:r>
              <a:rPr lang="nb-NO" sz="1200" baseline="0" dirty="0" smtClean="0">
                <a:solidFill>
                  <a:srgbClr val="FF0000"/>
                </a:solidFill>
              </a:rPr>
              <a:t> den gale professor </a:t>
            </a:r>
            <a:br>
              <a:rPr lang="nb-NO" sz="1200" baseline="0" dirty="0" smtClean="0">
                <a:solidFill>
                  <a:srgbClr val="FF0000"/>
                </a:solidFill>
              </a:rPr>
            </a:br>
            <a:r>
              <a:rPr lang="nb-NO" sz="1200" dirty="0" smtClean="0">
                <a:solidFill>
                  <a:srgbClr val="FF0000"/>
                </a:solidFill>
              </a:rPr>
              <a:t>Verdensomseiling kollektiv fiende  - Lex </a:t>
            </a:r>
            <a:r>
              <a:rPr lang="nb-NO" sz="1200" dirty="0" err="1" smtClean="0">
                <a:solidFill>
                  <a:srgbClr val="FF0000"/>
                </a:solidFill>
              </a:rPr>
              <a:t>Luthor</a:t>
            </a:r>
            <a:r>
              <a:rPr lang="nb-NO" sz="1200" dirty="0" smtClean="0">
                <a:solidFill>
                  <a:srgbClr val="FF0000"/>
                </a:solidFill>
              </a:rPr>
              <a:t> / Spectre</a:t>
            </a:r>
            <a:r>
              <a:rPr lang="nb-NO" sz="1200" baseline="0" dirty="0" smtClean="0">
                <a:solidFill>
                  <a:srgbClr val="FF0000"/>
                </a:solidFill>
              </a:rPr>
              <a:t/>
            </a:r>
            <a:br>
              <a:rPr lang="nb-NO" sz="1200" baseline="0" dirty="0" smtClean="0">
                <a:solidFill>
                  <a:srgbClr val="FF0000"/>
                </a:solidFill>
              </a:rPr>
            </a:br>
            <a:r>
              <a:rPr lang="nb-NO" sz="1200" dirty="0" smtClean="0">
                <a:solidFill>
                  <a:srgbClr val="FF0000"/>
                </a:solidFill>
              </a:rPr>
              <a:t>Tidsreise</a:t>
            </a:r>
            <a:r>
              <a:rPr lang="nb-NO" sz="1200" baseline="0" dirty="0" smtClean="0">
                <a:solidFill>
                  <a:srgbClr val="FF0000"/>
                </a:solidFill>
              </a:rPr>
              <a:t> – </a:t>
            </a:r>
            <a:r>
              <a:rPr lang="nb-NO" sz="1200" dirty="0" smtClean="0">
                <a:solidFill>
                  <a:srgbClr val="FF0000"/>
                </a:solidFill>
              </a:rPr>
              <a:t>Thriller</a:t>
            </a:r>
            <a:r>
              <a:rPr lang="nb-NO" sz="1200" baseline="0" dirty="0" smtClean="0">
                <a:solidFill>
                  <a:srgbClr val="FF0000"/>
                </a:solidFill>
              </a:rPr>
              <a:t>  - </a:t>
            </a:r>
            <a:r>
              <a:rPr lang="nb-NO" sz="1200" dirty="0" err="1" smtClean="0">
                <a:solidFill>
                  <a:srgbClr val="FF0000"/>
                </a:solidFill>
              </a:rPr>
              <a:t>Sci-Fi</a:t>
            </a:r>
            <a:r>
              <a:rPr lang="nb-NO" sz="1200" dirty="0" smtClean="0">
                <a:solidFill>
                  <a:srgbClr val="FF0000"/>
                </a:solidFill>
              </a:rPr>
              <a:t> /reisen Månen – DEN første </a:t>
            </a:r>
            <a:r>
              <a:rPr lang="nb-NO" sz="1200" dirty="0" err="1" smtClean="0">
                <a:solidFill>
                  <a:srgbClr val="FF0000"/>
                </a:solidFill>
              </a:rPr>
              <a:t>sci</a:t>
            </a:r>
            <a:r>
              <a:rPr lang="nb-NO" sz="1200" dirty="0" smtClean="0">
                <a:solidFill>
                  <a:srgbClr val="FF0000"/>
                </a:solidFill>
              </a:rPr>
              <a:t> </a:t>
            </a:r>
            <a:r>
              <a:rPr lang="nb-NO" sz="1200" dirty="0" err="1" smtClean="0">
                <a:solidFill>
                  <a:srgbClr val="FF0000"/>
                </a:solidFill>
              </a:rPr>
              <a:t>fi</a:t>
            </a:r>
            <a:r>
              <a:rPr lang="nb-NO" sz="1200" dirty="0" smtClean="0">
                <a:solidFill>
                  <a:srgbClr val="FF0000"/>
                </a:solidFill>
              </a:rPr>
              <a:t> bok?  - utgitt i Paris i 1865 (første gang</a:t>
            </a:r>
            <a:r>
              <a:rPr lang="nb-NO" sz="1200" baseline="0" dirty="0" smtClean="0">
                <a:solidFill>
                  <a:srgbClr val="FF0000"/>
                </a:solidFill>
              </a:rPr>
              <a:t> i Norge 1899 , på dansk - NB: Schou 1876)</a:t>
            </a:r>
            <a:r>
              <a:rPr lang="nb-NO" sz="1200" dirty="0" smtClean="0">
                <a:solidFill>
                  <a:srgbClr val="FF0000"/>
                </a:solidFill>
              </a:rPr>
              <a:t/>
            </a:r>
            <a:br>
              <a:rPr lang="nb-NO" sz="1200" dirty="0" smtClean="0">
                <a:solidFill>
                  <a:srgbClr val="FF0000"/>
                </a:solidFill>
              </a:rPr>
            </a:br>
            <a:endParaRPr lang="nb-NO" sz="1200" dirty="0">
              <a:solidFill>
                <a:srgbClr val="FF0000"/>
              </a:solidFill>
            </a:endParaRPr>
          </a:p>
        </p:txBody>
      </p:sp>
      <p:sp>
        <p:nvSpPr>
          <p:cNvPr id="4" name="Slide Number Placeholder 3"/>
          <p:cNvSpPr>
            <a:spLocks noGrp="1"/>
          </p:cNvSpPr>
          <p:nvPr>
            <p:ph type="sldNum" sz="quarter" idx="10"/>
          </p:nvPr>
        </p:nvSpPr>
        <p:spPr/>
        <p:txBody>
          <a:bodyPr/>
          <a:lstStyle/>
          <a:p>
            <a:fld id="{2759740E-A985-4F94-9657-1FAA841E578E}" type="slidenum">
              <a:rPr lang="nb-NO" smtClean="0"/>
              <a:t>22</a:t>
            </a:fld>
            <a:endParaRPr lang="nb-NO"/>
          </a:p>
        </p:txBody>
      </p:sp>
    </p:spTree>
    <p:extLst>
      <p:ext uri="{BB962C8B-B14F-4D97-AF65-F5344CB8AC3E}">
        <p14:creationId xmlns:p14="http://schemas.microsoft.com/office/powerpoint/2010/main" val="381798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Reisen til månen</a:t>
            </a:r>
            <a:br>
              <a:rPr lang="nb-NO" dirty="0" smtClean="0"/>
            </a:br>
            <a:r>
              <a:rPr lang="nb-NO" dirty="0" smtClean="0"/>
              <a:t>Fem uker i Ballong</a:t>
            </a:r>
            <a:br>
              <a:rPr lang="nb-NO" dirty="0" smtClean="0"/>
            </a:br>
            <a:r>
              <a:rPr lang="nb-NO" dirty="0" smtClean="0"/>
              <a:t>Reisen til Jordens indre </a:t>
            </a:r>
            <a:br>
              <a:rPr lang="nb-NO" dirty="0" smtClean="0"/>
            </a:br>
            <a:r>
              <a:rPr lang="nb-NO" dirty="0" smtClean="0"/>
              <a:t>Verdensomseiling under havet</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23</a:t>
            </a:fld>
            <a:endParaRPr lang="nb-NO"/>
          </a:p>
        </p:txBody>
      </p:sp>
    </p:spTree>
    <p:extLst>
      <p:ext uri="{BB962C8B-B14F-4D97-AF65-F5344CB8AC3E}">
        <p14:creationId xmlns:p14="http://schemas.microsoft.com/office/powerpoint/2010/main" val="266404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 første kapittel i en av de tidligste utgaver av ‘Jorden rundt</a:t>
            </a:r>
            <a:r>
              <a:rPr lang="nb-NO" sz="1200" b="1"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på 80 dager’</a:t>
            </a:r>
            <a:r>
              <a:rPr lang="nb-NO" sz="1200" b="1" kern="1200" dirty="0" smtClean="0">
                <a:solidFill>
                  <a:schemeClr val="tx1"/>
                </a:solidFill>
                <a:effectLst/>
                <a:latin typeface="+mn-lt"/>
                <a:ea typeface="+mn-ea"/>
                <a:cs typeface="+mn-cs"/>
              </a:rPr>
              <a:t> </a:t>
            </a:r>
            <a:br>
              <a:rPr lang="nb-NO" sz="1200" b="1"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ser vi tydelig eksempel på at en har tenkt at den yngre leser i Norge  - ‘må </a:t>
            </a:r>
            <a:r>
              <a:rPr lang="nb-NO" sz="1200" kern="1200" dirty="0" err="1" smtClean="0">
                <a:solidFill>
                  <a:schemeClr val="tx1"/>
                </a:solidFill>
                <a:effectLst/>
                <a:latin typeface="+mn-lt"/>
                <a:ea typeface="+mn-ea"/>
                <a:cs typeface="+mn-cs"/>
              </a:rPr>
              <a:t>hjelpes’</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I </a:t>
            </a:r>
            <a:r>
              <a:rPr lang="nb-NO" sz="1200" kern="1200" dirty="0" err="1" smtClean="0">
                <a:solidFill>
                  <a:schemeClr val="tx1"/>
                </a:solidFill>
                <a:effectLst/>
                <a:latin typeface="+mn-lt"/>
                <a:ea typeface="+mn-ea"/>
                <a:cs typeface="+mn-cs"/>
              </a:rPr>
              <a:t>børnenes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bogsamlings</a:t>
            </a:r>
            <a:r>
              <a:rPr lang="nb-NO" sz="1200" kern="1200" dirty="0" smtClean="0">
                <a:solidFill>
                  <a:schemeClr val="tx1"/>
                </a:solidFill>
                <a:effectLst/>
                <a:latin typeface="+mn-lt"/>
                <a:ea typeface="+mn-ea"/>
                <a:cs typeface="+mn-cs"/>
              </a:rPr>
              <a:t> versjon av Vernes jorda rundt –fortelling, finner vi en ukomplisert, lettfattelig presentasjon av den senere så verdenskjente romankarakter </a:t>
            </a:r>
            <a:r>
              <a:rPr lang="nb-NO" sz="1200" kern="1200" dirty="0" err="1" smtClean="0">
                <a:solidFill>
                  <a:schemeClr val="tx1"/>
                </a:solidFill>
                <a:effectLst/>
                <a:latin typeface="+mn-lt"/>
                <a:ea typeface="+mn-ea"/>
                <a:cs typeface="+mn-cs"/>
              </a:rPr>
              <a:t>Phileas</a:t>
            </a:r>
            <a:r>
              <a:rPr lang="nb-NO" sz="1200" kern="1200" dirty="0" smtClean="0">
                <a:solidFill>
                  <a:schemeClr val="tx1"/>
                </a:solidFill>
                <a:effectLst/>
                <a:latin typeface="+mn-lt"/>
                <a:ea typeface="+mn-ea"/>
                <a:cs typeface="+mn-cs"/>
              </a:rPr>
              <a:t> Fogg.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LES høyt – både kapittel overskrift boktekst</a:t>
            </a:r>
            <a:br>
              <a:rPr lang="nb-NO" sz="1200" kern="1200" dirty="0" smtClean="0">
                <a:solidFill>
                  <a:schemeClr val="tx1"/>
                </a:solidFill>
                <a:effectLst/>
                <a:latin typeface="+mn-lt"/>
                <a:ea typeface="+mn-ea"/>
                <a:cs typeface="+mn-cs"/>
              </a:rPr>
            </a:br>
            <a:endParaRPr lang="nb-NO" b="0"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24</a:t>
            </a:fld>
            <a:endParaRPr lang="nb-NO"/>
          </a:p>
        </p:txBody>
      </p:sp>
    </p:spTree>
    <p:extLst>
      <p:ext uri="{BB962C8B-B14F-4D97-AF65-F5344CB8AC3E}">
        <p14:creationId xmlns:p14="http://schemas.microsoft.com/office/powerpoint/2010/main" val="1124155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Om vi går til originalversjonen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som for øvrig ble meget godt oversatt til norsk i 2004 av Kari og Kjell Risvik</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Kan vi utlede av romanteksten en moden og velorientert </a:t>
            </a:r>
            <a:r>
              <a:rPr lang="nb-NO" sz="1200" kern="1200" dirty="0" err="1" smtClean="0">
                <a:solidFill>
                  <a:schemeClr val="tx1"/>
                </a:solidFill>
                <a:effectLst/>
                <a:latin typeface="+mn-lt"/>
                <a:ea typeface="+mn-ea"/>
                <a:cs typeface="+mn-cs"/>
              </a:rPr>
              <a:t>modelleser</a:t>
            </a:r>
            <a:r>
              <a:rPr lang="nb-NO" sz="1200" kern="1200" dirty="0" smtClean="0">
                <a:solidFill>
                  <a:schemeClr val="tx1"/>
                </a:solidFill>
                <a:effectLst/>
                <a:latin typeface="+mn-lt"/>
                <a:ea typeface="+mn-ea"/>
                <a:cs typeface="+mn-cs"/>
              </a:rPr>
              <a:t>? Uten noen ytterligere forklaring omtales Byron og </a:t>
            </a:r>
            <a:r>
              <a:rPr lang="nb-NO" sz="1200" kern="1200" dirty="0" err="1" smtClean="0">
                <a:solidFill>
                  <a:schemeClr val="tx1"/>
                </a:solidFill>
                <a:effectLst/>
                <a:latin typeface="+mn-lt"/>
                <a:ea typeface="+mn-ea"/>
                <a:cs typeface="+mn-cs"/>
              </a:rPr>
              <a:t>Sheridan</a:t>
            </a:r>
            <a:r>
              <a:rPr lang="nb-NO" sz="1200" kern="1200" dirty="0" smtClean="0">
                <a:solidFill>
                  <a:schemeClr val="tx1"/>
                </a:solidFill>
                <a:effectLst/>
                <a:latin typeface="+mn-lt"/>
                <a:ea typeface="+mn-ea"/>
                <a:cs typeface="+mn-cs"/>
              </a:rPr>
              <a:t>, nærmest som i en bisetning.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Jules Verne forventer at leseren kjenner sine klassikere ----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25</a:t>
            </a:fld>
            <a:endParaRPr lang="nb-NO"/>
          </a:p>
        </p:txBody>
      </p:sp>
    </p:spTree>
    <p:extLst>
      <p:ext uri="{BB962C8B-B14F-4D97-AF65-F5344CB8AC3E}">
        <p14:creationId xmlns:p14="http://schemas.microsoft.com/office/powerpoint/2010/main" val="2282908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skal ikke dvele lenge m/detaljer</a:t>
            </a:r>
            <a:r>
              <a:rPr lang="nb-NO" baseline="0" dirty="0" smtClean="0"/>
              <a:t> om hvem – poenget er: hvordan forfatteren baker inn i teksten en melding til leseren om hvordan ‘antennene skal stilles inn’ for at det følgende skal oppfattes hensiktsmessig</a:t>
            </a:r>
            <a:br>
              <a:rPr lang="nb-NO" baseline="0" dirty="0" smtClean="0"/>
            </a:br>
            <a:r>
              <a:rPr lang="nb-NO" baseline="0" dirty="0" err="1" smtClean="0"/>
              <a:t>Sheridan</a:t>
            </a:r>
            <a:r>
              <a:rPr lang="nb-NO" baseline="0" dirty="0" smtClean="0"/>
              <a:t>:  </a:t>
            </a:r>
            <a:r>
              <a:rPr lang="nb-NO" baseline="0" dirty="0" err="1" smtClean="0"/>
              <a:t>Drury</a:t>
            </a:r>
            <a:r>
              <a:rPr lang="nb-NO" baseline="0" dirty="0" smtClean="0"/>
              <a:t> –</a:t>
            </a:r>
            <a:r>
              <a:rPr lang="nb-NO" baseline="0" dirty="0" err="1" smtClean="0"/>
              <a:t>lane</a:t>
            </a:r>
            <a:r>
              <a:rPr lang="nb-NO" baseline="0" dirty="0" smtClean="0"/>
              <a:t> teatret i London   (bodde i </a:t>
            </a:r>
            <a:r>
              <a:rPr lang="nb-NO" baseline="0" dirty="0" err="1" smtClean="0"/>
              <a:t>Savile</a:t>
            </a:r>
            <a:r>
              <a:rPr lang="nb-NO" baseline="0" dirty="0" smtClean="0"/>
              <a:t> </a:t>
            </a:r>
            <a:r>
              <a:rPr lang="nb-NO" baseline="0" dirty="0" err="1" smtClean="0"/>
              <a:t>row</a:t>
            </a:r>
            <a:r>
              <a:rPr lang="nb-NO" baseline="0" dirty="0" smtClean="0"/>
              <a:t> – men sannsynligvis ikke i nr. 7 – og døde 2 år senere enn JV skriver)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26</a:t>
            </a:fld>
            <a:endParaRPr lang="nb-NO"/>
          </a:p>
        </p:txBody>
      </p:sp>
    </p:spTree>
    <p:extLst>
      <p:ext uri="{BB962C8B-B14F-4D97-AF65-F5344CB8AC3E}">
        <p14:creationId xmlns:p14="http://schemas.microsoft.com/office/powerpoint/2010/main" val="171456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Oversatt (fra Sv.?)   Jo Ørjasæter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27</a:t>
            </a:fld>
            <a:endParaRPr lang="nb-NO"/>
          </a:p>
        </p:txBody>
      </p:sp>
    </p:spTree>
    <p:extLst>
      <p:ext uri="{BB962C8B-B14F-4D97-AF65-F5344CB8AC3E}">
        <p14:creationId xmlns:p14="http://schemas.microsoft.com/office/powerpoint/2010/main" val="2414718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smtClean="0">
                <a:solidFill>
                  <a:srgbClr val="FF0000"/>
                </a:solidFill>
              </a:rPr>
              <a:t>Litt </a:t>
            </a:r>
            <a:r>
              <a:rPr lang="nb-NO" sz="1200" dirty="0" err="1" smtClean="0">
                <a:solidFill>
                  <a:srgbClr val="FF0000"/>
                </a:solidFill>
              </a:rPr>
              <a:t>bokhistore</a:t>
            </a:r>
            <a:r>
              <a:rPr lang="nb-NO" sz="1200" dirty="0" smtClean="0">
                <a:solidFill>
                  <a:srgbClr val="FF0000"/>
                </a:solidFill>
              </a:rPr>
              <a:t>  - oversettelses-historie</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28</a:t>
            </a:fld>
            <a:endParaRPr lang="nb-NO"/>
          </a:p>
        </p:txBody>
      </p:sp>
    </p:spTree>
    <p:extLst>
      <p:ext uri="{BB962C8B-B14F-4D97-AF65-F5344CB8AC3E}">
        <p14:creationId xmlns:p14="http://schemas.microsoft.com/office/powerpoint/2010/main" val="1786305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Første utgivelse på nasjonalt forlag</a:t>
            </a:r>
            <a:br>
              <a:rPr lang="nb-NO" dirty="0" smtClean="0"/>
            </a:br>
            <a:r>
              <a:rPr lang="nb-NO" dirty="0" smtClean="0"/>
              <a:t>Trykt på tittelbladet :  1873 </a:t>
            </a:r>
            <a:br>
              <a:rPr lang="nb-NO" dirty="0" smtClean="0"/>
            </a:br>
            <a:r>
              <a:rPr lang="nb-NO" dirty="0" smtClean="0"/>
              <a:t>- men allerede i salg 1872  </a:t>
            </a:r>
            <a:r>
              <a:rPr lang="nb-NO" dirty="0" err="1" smtClean="0"/>
              <a:t>dvs</a:t>
            </a:r>
            <a:r>
              <a:rPr lang="nb-NO" dirty="0" smtClean="0"/>
              <a:t> samme år som Schous Verdensomseiling</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30</a:t>
            </a:fld>
            <a:endParaRPr lang="nb-NO"/>
          </a:p>
        </p:txBody>
      </p:sp>
    </p:spTree>
    <p:extLst>
      <p:ext uri="{BB962C8B-B14F-4D97-AF65-F5344CB8AC3E}">
        <p14:creationId xmlns:p14="http://schemas.microsoft.com/office/powerpoint/2010/main" val="3490578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Verne hadde fortid som librettist for musikkteater</a:t>
            </a:r>
            <a:br>
              <a:rPr lang="nb-NO" dirty="0" smtClean="0"/>
            </a:br>
            <a:r>
              <a:rPr lang="nb-NO" dirty="0" smtClean="0"/>
              <a:t>Laget forestilling av sin boksuksess:  Tour du </a:t>
            </a:r>
            <a:r>
              <a:rPr lang="nb-NO" dirty="0" err="1" smtClean="0"/>
              <a:t>Monde</a:t>
            </a:r>
            <a:r>
              <a:rPr lang="nb-NO" dirty="0" smtClean="0"/>
              <a:t> en 80 </a:t>
            </a:r>
            <a:r>
              <a:rPr lang="nb-NO" dirty="0" err="1" smtClean="0"/>
              <a:t>jours</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31</a:t>
            </a:fld>
            <a:endParaRPr lang="nb-NO"/>
          </a:p>
        </p:txBody>
      </p:sp>
    </p:spTree>
    <p:extLst>
      <p:ext uri="{BB962C8B-B14F-4D97-AF65-F5344CB8AC3E}">
        <p14:creationId xmlns:p14="http://schemas.microsoft.com/office/powerpoint/2010/main" val="632704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Teaterforestilling</a:t>
            </a:r>
            <a:r>
              <a:rPr lang="nb-NO" baseline="0" dirty="0" smtClean="0"/>
              <a:t> fra 10. august – boklansering samtidig – i salg fra juni </a:t>
            </a:r>
            <a:br>
              <a:rPr lang="nb-NO" baseline="0" dirty="0" smtClean="0"/>
            </a:br>
            <a:r>
              <a:rPr lang="nb-NO" baseline="0" dirty="0" smtClean="0"/>
              <a:t>- </a:t>
            </a:r>
            <a:r>
              <a:rPr lang="nb-NO" b="1" baseline="0" dirty="0" smtClean="0"/>
              <a:t>NB må ha vært avtalt</a:t>
            </a:r>
            <a:r>
              <a:rPr lang="nb-NO" baseline="0" dirty="0" smtClean="0"/>
              <a:t>, da teaterstykkets tittel er påført tittelbladet</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32</a:t>
            </a:fld>
            <a:endParaRPr lang="nb-NO"/>
          </a:p>
        </p:txBody>
      </p:sp>
    </p:spTree>
    <p:extLst>
      <p:ext uri="{BB962C8B-B14F-4D97-AF65-F5344CB8AC3E}">
        <p14:creationId xmlns:p14="http://schemas.microsoft.com/office/powerpoint/2010/main" val="342401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Da jeg var 11 år</a:t>
            </a:r>
            <a:r>
              <a:rPr lang="nb-NO" baseline="0" dirty="0" smtClean="0"/>
              <a:t> var Bing og Bringsværd allerede godt i gang med sitt formidlingsarbeid om FABELPROSA</a:t>
            </a:r>
            <a:br>
              <a:rPr lang="nb-NO" baseline="0" dirty="0" smtClean="0"/>
            </a:br>
            <a:r>
              <a:rPr lang="nb-NO" baseline="0" dirty="0" smtClean="0"/>
              <a:t>Da bokklubbens 5 bind-serie var Verne var </a:t>
            </a:r>
            <a:r>
              <a:rPr lang="nb-NO" baseline="0" dirty="0" err="1" smtClean="0"/>
              <a:t>J.Bing</a:t>
            </a:r>
            <a:r>
              <a:rPr lang="nb-NO" baseline="0" dirty="0" smtClean="0"/>
              <a:t> (f.1944) 23 år  </a:t>
            </a:r>
            <a:br>
              <a:rPr lang="nb-NO" baseline="0" dirty="0" smtClean="0"/>
            </a:br>
            <a:r>
              <a:rPr lang="nb-NO" baseline="0" dirty="0" smtClean="0"/>
              <a:t>Hemm øy. </a:t>
            </a:r>
            <a:r>
              <a:rPr lang="nb-NO" sz="1200" dirty="0" smtClean="0"/>
              <a:t>overs. tysk v/ Anna M. Norum</a:t>
            </a:r>
            <a:endParaRPr lang="nb-NO" dirty="0" smtClean="0"/>
          </a:p>
          <a:p>
            <a:r>
              <a:rPr lang="nb-NO" sz="1200" dirty="0" smtClean="0">
                <a:solidFill>
                  <a:srgbClr val="FF0000"/>
                </a:solidFill>
              </a:rPr>
              <a:t> etter </a:t>
            </a:r>
            <a:r>
              <a:rPr lang="nb-NO" sz="1200" dirty="0" err="1" smtClean="0">
                <a:solidFill>
                  <a:srgbClr val="FF0000"/>
                </a:solidFill>
              </a:rPr>
              <a:t>Bärmeier</a:t>
            </a:r>
            <a:r>
              <a:rPr lang="nb-NO" sz="1200" dirty="0" smtClean="0">
                <a:solidFill>
                  <a:srgbClr val="FF0000"/>
                </a:solidFill>
              </a:rPr>
              <a:t> &amp; Nikels noe forkortede utgave</a:t>
            </a:r>
            <a:r>
              <a:rPr lang="nb-NO" baseline="0" dirty="0" smtClean="0"/>
              <a:t/>
            </a:r>
            <a:br>
              <a:rPr lang="nb-NO" baseline="0" dirty="0" smtClean="0"/>
            </a:br>
            <a:endParaRPr lang="nb-NO" baseline="0" dirty="0" smtClean="0"/>
          </a:p>
          <a:p>
            <a:r>
              <a:rPr lang="nb-NO" baseline="0" dirty="0" smtClean="0"/>
              <a:t>-</a:t>
            </a:r>
            <a:br>
              <a:rPr lang="nb-NO" baseline="0" dirty="0" smtClean="0"/>
            </a:b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a:t>
            </a:fld>
            <a:endParaRPr lang="nb-NO"/>
          </a:p>
        </p:txBody>
      </p:sp>
    </p:spTree>
    <p:extLst>
      <p:ext uri="{BB962C8B-B14F-4D97-AF65-F5344CB8AC3E}">
        <p14:creationId xmlns:p14="http://schemas.microsoft.com/office/powerpoint/2010/main" val="369213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Det er bemerkelsesverdig hvor</a:t>
            </a:r>
            <a:r>
              <a:rPr lang="nb-NO" baseline="0" dirty="0" smtClean="0"/>
              <a:t> raskt etter førsteutgaven forelå i Paris – Norske aviser evnet å få vernes ferske romaner på trykk i avisen</a:t>
            </a:r>
            <a:br>
              <a:rPr lang="nb-NO" baseline="0" dirty="0" smtClean="0"/>
            </a:br>
            <a:r>
              <a:rPr lang="nb-NO" baseline="0" dirty="0" smtClean="0"/>
              <a:t>Flere kom samme år som førsteutgaven [ </a:t>
            </a:r>
            <a:r>
              <a:rPr lang="nb-NO" baseline="0" dirty="0" err="1" smtClean="0"/>
              <a:t>Kinfo</a:t>
            </a:r>
            <a:r>
              <a:rPr lang="nb-NO" baseline="0" dirty="0" smtClean="0"/>
              <a:t> - </a:t>
            </a:r>
            <a:r>
              <a:rPr lang="nb-NO" baseline="0" dirty="0" err="1" smtClean="0"/>
              <a:t>Sandorf</a:t>
            </a:r>
            <a:r>
              <a:rPr lang="nb-NO" baseline="0" dirty="0" smtClean="0"/>
              <a:t> – Straale2år e. ]</a:t>
            </a:r>
            <a:br>
              <a:rPr lang="nb-NO" baseline="0" dirty="0" smtClean="0"/>
            </a:br>
            <a:r>
              <a:rPr lang="nb-NO" baseline="0" dirty="0" smtClean="0"/>
              <a:t>-</a:t>
            </a:r>
            <a:br>
              <a:rPr lang="nb-NO" baseline="0" dirty="0" smtClean="0"/>
            </a:br>
            <a:r>
              <a:rPr lang="nb-NO" sz="1200" b="0" i="0" u="none" strike="noStrike" kern="1200" baseline="0" dirty="0" smtClean="0">
                <a:solidFill>
                  <a:schemeClr val="tx1"/>
                </a:solidFill>
                <a:latin typeface="+mn-lt"/>
                <a:ea typeface="+mn-ea"/>
                <a:cs typeface="+mn-cs"/>
              </a:rPr>
              <a:t>I takt med politisk engasjement henimot unionsoppløsningen økte antallet norske aviser sterkt. Mange hadde ikke råd til både å holde avis og kjøpe bøker, skriver </a:t>
            </a:r>
            <a:r>
              <a:rPr lang="nb-NO" sz="1200" b="1" i="0" u="none" strike="noStrike" kern="1200" baseline="0" dirty="0" smtClean="0">
                <a:solidFill>
                  <a:schemeClr val="tx1"/>
                </a:solidFill>
                <a:latin typeface="+mn-lt"/>
                <a:ea typeface="+mn-ea"/>
                <a:cs typeface="+mn-cs"/>
              </a:rPr>
              <a:t>Harald Tveterås </a:t>
            </a:r>
            <a:r>
              <a:rPr lang="nb-NO" sz="1200" b="0" i="0" u="none" strike="noStrike" kern="1200" baseline="0" dirty="0" smtClean="0">
                <a:solidFill>
                  <a:schemeClr val="tx1"/>
                </a:solidFill>
                <a:latin typeface="+mn-lt"/>
                <a:ea typeface="+mn-ea"/>
                <a:cs typeface="+mn-cs"/>
              </a:rPr>
              <a:t>i sitt verk </a:t>
            </a:r>
            <a:r>
              <a:rPr lang="nb-NO" sz="1200" b="1" i="1" u="none" strike="noStrike" kern="1200" baseline="0" dirty="0" smtClean="0">
                <a:solidFill>
                  <a:schemeClr val="tx1"/>
                </a:solidFill>
                <a:latin typeface="+mn-lt"/>
                <a:ea typeface="+mn-ea"/>
                <a:cs typeface="+mn-cs"/>
              </a:rPr>
              <a:t>Den norske bokhandels historie</a:t>
            </a:r>
            <a:r>
              <a:rPr lang="nb-NO" sz="1200" b="0" i="0" u="none" strike="noStrike" kern="1200" baseline="0" dirty="0" smtClean="0">
                <a:solidFill>
                  <a:schemeClr val="tx1"/>
                </a:solidFill>
                <a:latin typeface="+mn-lt"/>
                <a:ea typeface="+mn-ea"/>
                <a:cs typeface="+mn-cs"/>
              </a:rPr>
              <a:t>, og beskriver hvordan bokbransjen disse årene opplevde en viss konkurranse fra magasiner og aviser som trykket romaner som føljetonger. Avisene la til rette tosidige, utklippbare elementer nederst på siden, ferdig til innbinding - en såkalt «Kjeller». </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33</a:t>
            </a:fld>
            <a:endParaRPr lang="nb-NO"/>
          </a:p>
        </p:txBody>
      </p:sp>
    </p:spTree>
    <p:extLst>
      <p:ext uri="{BB962C8B-B14F-4D97-AF65-F5344CB8AC3E}">
        <p14:creationId xmlns:p14="http://schemas.microsoft.com/office/powerpoint/2010/main" val="2579210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Oversatt - ord for ord fra Schous Danske oversettelse </a:t>
            </a:r>
            <a:br>
              <a:rPr lang="nb-NO" dirty="0" smtClean="0"/>
            </a:br>
            <a:r>
              <a:rPr lang="nb-NO" dirty="0" smtClean="0"/>
              <a:t>i motsetning til København-utgaven gjengir Aas 30 av den</a:t>
            </a:r>
            <a:r>
              <a:rPr lang="nb-NO" baseline="0" dirty="0" smtClean="0"/>
              <a:t> franske </a:t>
            </a:r>
            <a:r>
              <a:rPr lang="nb-NO" dirty="0" smtClean="0"/>
              <a:t> originalutgavens</a:t>
            </a:r>
            <a:r>
              <a:rPr lang="nb-NO" baseline="0" dirty="0" smtClean="0"/>
              <a:t> 111 illustrasjoner.</a:t>
            </a:r>
            <a:br>
              <a:rPr lang="nb-NO" baseline="0" dirty="0" smtClean="0"/>
            </a:br>
            <a:r>
              <a:rPr lang="nb-NO" baseline="0" dirty="0" smtClean="0"/>
              <a:t>Tegnet av </a:t>
            </a:r>
            <a:r>
              <a:rPr lang="fr-FR" b="1" dirty="0" smtClean="0"/>
              <a:t>Alphonse de Neuville and Édouard </a:t>
            </a:r>
            <a:r>
              <a:rPr lang="fr-FR" b="1" dirty="0" err="1" smtClean="0"/>
              <a:t>Riou</a:t>
            </a:r>
            <a:r>
              <a:rPr lang="fr-FR" b="1" dirty="0" smtClean="0"/>
              <a:t/>
            </a:r>
            <a:br>
              <a:rPr lang="fr-FR" b="1" dirty="0" smtClean="0"/>
            </a:br>
            <a:r>
              <a:rPr lang="nb-NO" baseline="0" dirty="0" smtClean="0"/>
              <a:t>NBNBNB Vernes forfatterskap introduseres i Norge i en tid da </a:t>
            </a:r>
            <a:r>
              <a:rPr lang="nb-NO" b="1" baseline="0" dirty="0" smtClean="0"/>
              <a:t>boka som artefakt </a:t>
            </a:r>
            <a:r>
              <a:rPr lang="nb-NO" baseline="0" dirty="0" smtClean="0"/>
              <a:t>gjennomgår en rivende utviklingen.</a:t>
            </a:r>
            <a:br>
              <a:rPr lang="nb-NO" baseline="0" dirty="0" smtClean="0"/>
            </a:br>
            <a:r>
              <a:rPr lang="nb-NO" baseline="0" dirty="0" smtClean="0"/>
              <a:t>- spesielt </a:t>
            </a:r>
            <a:r>
              <a:rPr lang="fr-FR" b="1" dirty="0" err="1" smtClean="0"/>
              <a:t>Ytre</a:t>
            </a:r>
            <a:r>
              <a:rPr lang="fr-FR" b="1" dirty="0" smtClean="0"/>
              <a:t> </a:t>
            </a:r>
            <a:r>
              <a:rPr lang="fr-FR" b="1" dirty="0" err="1" smtClean="0"/>
              <a:t>sett</a:t>
            </a:r>
            <a:r>
              <a:rPr lang="fr-FR" b="1" dirty="0" smtClean="0"/>
              <a:t> </a:t>
            </a:r>
            <a:r>
              <a:rPr lang="nb-NO" baseline="0" dirty="0" smtClean="0"/>
              <a:t/>
            </a:r>
            <a:br>
              <a:rPr lang="nb-NO" baseline="0" dirty="0" smtClean="0"/>
            </a:br>
            <a:r>
              <a:rPr lang="nb-NO" baseline="0" dirty="0" smtClean="0"/>
              <a:t>Fra å bli solgt som hefte på 1800 tallet – for privatinnbinding alternativt i ornamenterte men ellers anonyme forlagsbindbind </a:t>
            </a:r>
            <a:br>
              <a:rPr lang="nb-NO" baseline="0" dirty="0" smtClean="0"/>
            </a:br>
            <a:r>
              <a:rPr lang="nb-NO" baseline="0" dirty="0" smtClean="0"/>
              <a:t>TIL forlagsutgivelser (pappbind)  med illustrerte forsider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smtClean="0"/>
          </a:p>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34</a:t>
            </a:fld>
            <a:endParaRPr lang="nb-NO"/>
          </a:p>
        </p:txBody>
      </p:sp>
    </p:spTree>
    <p:extLst>
      <p:ext uri="{BB962C8B-B14F-4D97-AF65-F5344CB8AC3E}">
        <p14:creationId xmlns:p14="http://schemas.microsoft.com/office/powerpoint/2010/main" val="163155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none" strike="noStrike" kern="1200" baseline="0" dirty="0" smtClean="0">
                <a:solidFill>
                  <a:schemeClr val="tx1"/>
                </a:solidFill>
                <a:latin typeface="+mn-lt"/>
                <a:ea typeface="+mn-ea"/>
                <a:cs typeface="+mn-cs"/>
              </a:rPr>
              <a:t>Språklig sett var slutten av unionsårene en brytningstid </a:t>
            </a:r>
            <a:r>
              <a:rPr lang="nb-NO" sz="1200" b="0" i="0" u="none" strike="noStrike" kern="1200" baseline="0" dirty="0" smtClean="0">
                <a:solidFill>
                  <a:schemeClr val="tx1"/>
                </a:solidFill>
                <a:latin typeface="+mn-lt"/>
                <a:ea typeface="+mn-ea"/>
                <a:cs typeface="+mn-cs"/>
              </a:rPr>
              <a:t>med debatter om den videre utvikling av norsk skriftspråk. Ivar Aasen (1813-1896) arbeidet med </a:t>
            </a:r>
            <a:r>
              <a:rPr lang="nb-NO" sz="1200" b="1" i="0" u="none" strike="noStrike" kern="1200" baseline="0" dirty="0" smtClean="0">
                <a:solidFill>
                  <a:schemeClr val="tx1"/>
                </a:solidFill>
                <a:latin typeface="+mn-lt"/>
                <a:ea typeface="+mn-ea"/>
                <a:cs typeface="+mn-cs"/>
              </a:rPr>
              <a:t>utviklingen av landsmål opp mot 1850-tallet </a:t>
            </a:r>
            <a:r>
              <a:rPr lang="nb-NO" sz="1200" b="0" i="0" u="none" strike="noStrike" kern="1200" baseline="0" dirty="0" smtClean="0">
                <a:solidFill>
                  <a:schemeClr val="tx1"/>
                </a:solidFill>
                <a:latin typeface="+mn-lt"/>
                <a:ea typeface="+mn-ea"/>
                <a:cs typeface="+mn-cs"/>
              </a:rPr>
              <a:t>– det som senere ble kalt nynorsk. Som et ledd i kampen for nynorsken startet pressemannen Rasmus Steinsvik (1863-1913) målbladet </a:t>
            </a:r>
            <a:r>
              <a:rPr lang="nb-NO" sz="1200" b="0" i="1" u="none" strike="noStrike" kern="1200" baseline="0" dirty="0" smtClean="0">
                <a:solidFill>
                  <a:schemeClr val="tx1"/>
                </a:solidFill>
                <a:latin typeface="+mn-lt"/>
                <a:ea typeface="+mn-ea"/>
                <a:cs typeface="+mn-cs"/>
              </a:rPr>
              <a:t>Den 17de Mai. </a:t>
            </a:r>
            <a:r>
              <a:rPr lang="nb-NO" sz="1200" b="0" i="0" u="none" strike="noStrike" kern="1200" baseline="0" dirty="0" smtClean="0">
                <a:solidFill>
                  <a:schemeClr val="tx1"/>
                </a:solidFill>
                <a:latin typeface="+mn-lt"/>
                <a:ea typeface="+mn-ea"/>
                <a:cs typeface="+mn-cs"/>
              </a:rPr>
              <a:t>Dette kom ut tre ganger i uken. Noe av formålet var å gjøre tilgjengelig </a:t>
            </a:r>
            <a:r>
              <a:rPr lang="nb-NO" sz="1200" b="0" i="0" u="none" strike="noStrike" kern="1200" baseline="0" dirty="0" err="1" smtClean="0">
                <a:solidFill>
                  <a:schemeClr val="tx1"/>
                </a:solidFill>
                <a:latin typeface="+mn-lt"/>
                <a:ea typeface="+mn-ea"/>
                <a:cs typeface="+mn-cs"/>
              </a:rPr>
              <a:t>nyoversatt</a:t>
            </a:r>
            <a:r>
              <a:rPr lang="nb-NO" sz="1200" b="0" i="0" u="none" strike="noStrike" kern="1200" baseline="0" dirty="0" smtClean="0">
                <a:solidFill>
                  <a:schemeClr val="tx1"/>
                </a:solidFill>
                <a:latin typeface="+mn-lt"/>
                <a:ea typeface="+mn-ea"/>
                <a:cs typeface="+mn-cs"/>
              </a:rPr>
              <a:t> litteratur på landsmål. </a:t>
            </a:r>
            <a:endParaRPr lang="nb-NO" sz="1200"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solidFill>
                  <a:srgbClr val="FF0000"/>
                </a:solidFill>
              </a:rPr>
              <a:t>Olsen 1901</a:t>
            </a:r>
            <a:r>
              <a:rPr lang="nb-NO" sz="1200" baseline="0" dirty="0" smtClean="0">
                <a:solidFill>
                  <a:srgbClr val="FF0000"/>
                </a:solidFill>
              </a:rPr>
              <a:t> = </a:t>
            </a:r>
            <a:r>
              <a:rPr lang="nb-NO" sz="1200" dirty="0" smtClean="0">
                <a:solidFill>
                  <a:srgbClr val="FF0000"/>
                </a:solidFill>
              </a:rPr>
              <a:t>Første bind i Nemo trilogien  - utgitt på norsk forlag sist .  </a:t>
            </a:r>
            <a:br>
              <a:rPr lang="nb-NO" sz="1200" dirty="0" smtClean="0">
                <a:solidFill>
                  <a:srgbClr val="FF0000"/>
                </a:solidFill>
              </a:rPr>
            </a:br>
            <a:r>
              <a:rPr lang="nb-NO" sz="1200" b="1" dirty="0" smtClean="0">
                <a:solidFill>
                  <a:srgbClr val="FF0000"/>
                </a:solidFill>
              </a:rPr>
              <a:t>NBNBNB vektlegge Forlagsbind</a:t>
            </a:r>
            <a:r>
              <a:rPr lang="nb-NO" sz="1200" b="1" baseline="0" dirty="0" smtClean="0">
                <a:solidFill>
                  <a:srgbClr val="FF0000"/>
                </a:solidFill>
              </a:rPr>
              <a:t> med BILDE både på Grant </a:t>
            </a:r>
            <a:r>
              <a:rPr lang="nb-NO" sz="1200" b="1" baseline="0" dirty="0" err="1" smtClean="0">
                <a:solidFill>
                  <a:srgbClr val="FF0000"/>
                </a:solidFill>
              </a:rPr>
              <a:t>ogHemm</a:t>
            </a:r>
            <a:r>
              <a:rPr lang="nb-NO" sz="1200" b="1" baseline="0" dirty="0" smtClean="0">
                <a:solidFill>
                  <a:srgbClr val="FF0000"/>
                </a:solidFill>
              </a:rPr>
              <a:t> øy</a:t>
            </a:r>
            <a:endParaRPr lang="nb-NO" sz="1200" b="1" dirty="0" smtClean="0">
              <a:solidFill>
                <a:srgbClr val="FF0000"/>
              </a:solidFill>
            </a:endParaRPr>
          </a:p>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35</a:t>
            </a:fld>
            <a:endParaRPr lang="nb-NO"/>
          </a:p>
        </p:txBody>
      </p:sp>
    </p:spTree>
    <p:extLst>
      <p:ext uri="{BB962C8B-B14F-4D97-AF65-F5344CB8AC3E}">
        <p14:creationId xmlns:p14="http://schemas.microsoft.com/office/powerpoint/2010/main" val="3458721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Instituttkollega Kåre Kverndokken skriver i verket «Gutter og lesing» om </a:t>
            </a:r>
            <a:r>
              <a:rPr lang="nb-NO" b="1" dirty="0" smtClean="0"/>
              <a:t>fenomenet BOKAS</a:t>
            </a:r>
            <a:r>
              <a:rPr lang="nb-NO" b="1" baseline="0" dirty="0" smtClean="0"/>
              <a:t> GRIPEFAKTOR </a:t>
            </a:r>
            <a:r>
              <a:rPr lang="nb-NO" baseline="0" dirty="0" smtClean="0"/>
              <a:t>– og vektlegger betydningen av baksideteksten og forsideillustrasjonen som avgjørende for at en ung leser i det hele tatt setter seg ned med en bok.</a:t>
            </a:r>
            <a:br>
              <a:rPr lang="nb-NO" baseline="0" dirty="0" smtClean="0"/>
            </a:b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36</a:t>
            </a:fld>
            <a:endParaRPr lang="nb-NO"/>
          </a:p>
        </p:txBody>
      </p:sp>
    </p:spTree>
    <p:extLst>
      <p:ext uri="{BB962C8B-B14F-4D97-AF65-F5344CB8AC3E}">
        <p14:creationId xmlns:p14="http://schemas.microsoft.com/office/powerpoint/2010/main" val="65816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kern="1200" dirty="0" smtClean="0">
                <a:solidFill>
                  <a:schemeClr val="tx1"/>
                </a:solidFill>
                <a:effectLst/>
                <a:latin typeface="+mn-lt"/>
                <a:ea typeface="+mn-ea"/>
                <a:cs typeface="+mn-cs"/>
              </a:rPr>
              <a:t>Vernes intensjonen var nok </a:t>
            </a:r>
            <a:r>
              <a:rPr lang="nb-NO" sz="1200" u="sng" kern="1200" dirty="0" smtClean="0">
                <a:solidFill>
                  <a:schemeClr val="tx1"/>
                </a:solidFill>
                <a:effectLst/>
                <a:latin typeface="+mn-lt"/>
                <a:ea typeface="+mn-ea"/>
                <a:cs typeface="+mn-cs"/>
              </a:rPr>
              <a:t>folkeopplysning</a:t>
            </a:r>
            <a:r>
              <a:rPr lang="nb-NO" sz="1200" kern="1200" dirty="0" smtClean="0">
                <a:solidFill>
                  <a:schemeClr val="tx1"/>
                </a:solidFill>
                <a:effectLst/>
                <a:latin typeface="+mn-lt"/>
                <a:ea typeface="+mn-ea"/>
                <a:cs typeface="+mn-cs"/>
              </a:rPr>
              <a:t> gjennom illustrerte, underholdende bøker</a:t>
            </a:r>
            <a:r>
              <a:rPr lang="en-GB" sz="1200" b="0" dirty="0" smtClean="0"/>
              <a:t/>
            </a:r>
            <a:br>
              <a:rPr lang="en-GB" sz="1200" b="0" dirty="0" smtClean="0"/>
            </a:br>
            <a:r>
              <a:rPr lang="en-GB" sz="1200" b="0" dirty="0" err="1" smtClean="0"/>
              <a:t>En</a:t>
            </a:r>
            <a:r>
              <a:rPr lang="en-GB" sz="1200" b="0" dirty="0" smtClean="0"/>
              <a:t> </a:t>
            </a:r>
            <a:r>
              <a:rPr lang="en-GB" sz="1200" b="0" dirty="0" err="1" smtClean="0"/>
              <a:t>meget</a:t>
            </a:r>
            <a:r>
              <a:rPr lang="en-GB" sz="1200" b="0" dirty="0" smtClean="0"/>
              <a:t> </a:t>
            </a:r>
            <a:r>
              <a:rPr lang="en-GB" sz="1200" b="0" dirty="0" err="1" smtClean="0"/>
              <a:t>viktig</a:t>
            </a:r>
            <a:r>
              <a:rPr lang="en-GB" sz="1200" b="0" dirty="0" smtClean="0"/>
              <a:t> side </a:t>
            </a:r>
            <a:r>
              <a:rPr lang="en-GB" sz="1200" b="0" dirty="0" err="1" smtClean="0"/>
              <a:t>ved</a:t>
            </a:r>
            <a:r>
              <a:rPr lang="en-GB" sz="1200" b="0" dirty="0" smtClean="0"/>
              <a:t> </a:t>
            </a:r>
            <a:r>
              <a:rPr lang="en-GB" sz="1200" b="0" dirty="0" err="1" smtClean="0"/>
              <a:t>Vernes</a:t>
            </a:r>
            <a:r>
              <a:rPr lang="en-GB" sz="1200" b="0" dirty="0" smtClean="0"/>
              <a:t> </a:t>
            </a:r>
            <a:r>
              <a:rPr lang="en-GB" sz="1200" b="0" dirty="0" err="1" smtClean="0"/>
              <a:t>forfatterskap</a:t>
            </a:r>
            <a:r>
              <a:rPr lang="en-GB" sz="1200" b="0" dirty="0" smtClean="0"/>
              <a:t> </a:t>
            </a:r>
            <a:r>
              <a:rPr lang="en-GB" sz="1200" b="0" dirty="0" err="1" smtClean="0"/>
              <a:t>er</a:t>
            </a:r>
            <a:r>
              <a:rPr lang="en-GB" sz="1200" b="0" dirty="0" smtClean="0"/>
              <a:t> at</a:t>
            </a:r>
            <a:r>
              <a:rPr lang="en-GB" sz="1200" b="0" baseline="0" dirty="0" smtClean="0"/>
              <a:t> de </a:t>
            </a:r>
            <a:r>
              <a:rPr lang="en-GB" sz="1200" b="0" baseline="0" dirty="0" err="1" smtClean="0"/>
              <a:t>tidlig</a:t>
            </a:r>
            <a:r>
              <a:rPr lang="en-GB" sz="1200" b="0" baseline="0" dirty="0" smtClean="0"/>
              <a:t> </a:t>
            </a:r>
            <a:r>
              <a:rPr lang="en-GB" sz="1200" b="0" baseline="0" dirty="0" err="1" smtClean="0"/>
              <a:t>ble</a:t>
            </a:r>
            <a:r>
              <a:rPr lang="en-GB" sz="1200" b="0" baseline="0" dirty="0" smtClean="0"/>
              <a:t> </a:t>
            </a:r>
            <a:r>
              <a:rPr lang="en-GB" sz="1200" b="0" baseline="0" dirty="0" err="1" smtClean="0"/>
              <a:t>planlagt</a:t>
            </a:r>
            <a:r>
              <a:rPr lang="en-GB" sz="1200" b="0" baseline="0" dirty="0" smtClean="0"/>
              <a:t> </a:t>
            </a:r>
            <a:r>
              <a:rPr lang="en-GB" sz="1200" b="0" baseline="0" dirty="0" err="1" smtClean="0"/>
              <a:t>som</a:t>
            </a:r>
            <a:r>
              <a:rPr lang="en-GB" sz="1200" b="0" baseline="0" dirty="0" smtClean="0"/>
              <a:t> </a:t>
            </a:r>
            <a:r>
              <a:rPr lang="en-GB" sz="1200" b="0" baseline="0" dirty="0" err="1" smtClean="0"/>
              <a:t>sammensatte</a:t>
            </a:r>
            <a:r>
              <a:rPr lang="en-GB" sz="1200" b="0" baseline="0" dirty="0" smtClean="0"/>
              <a:t> </a:t>
            </a:r>
            <a:r>
              <a:rPr lang="en-GB" sz="1200" b="0" baseline="0" dirty="0" err="1" smtClean="0"/>
              <a:t>tekster</a:t>
            </a:r>
            <a:r>
              <a:rPr lang="en-GB" sz="1200" b="0" baseline="0" dirty="0" smtClean="0"/>
              <a:t>. Hetzel </a:t>
            </a:r>
            <a:r>
              <a:rPr lang="en-GB" sz="1200" b="0" baseline="0" dirty="0" err="1" smtClean="0"/>
              <a:t>forlagt</a:t>
            </a:r>
            <a:r>
              <a:rPr lang="en-GB" sz="1200" b="0" baseline="0" dirty="0" smtClean="0"/>
              <a:t> </a:t>
            </a:r>
            <a:r>
              <a:rPr lang="en-GB" sz="1200" b="0" baseline="0" dirty="0" err="1" smtClean="0"/>
              <a:t>engasjerte</a:t>
            </a:r>
            <a:r>
              <a:rPr lang="en-GB" sz="1200" b="0" baseline="0" dirty="0" smtClean="0"/>
              <a:t> </a:t>
            </a:r>
            <a:r>
              <a:rPr lang="en-GB" sz="1200" b="0" baseline="0" dirty="0" err="1" smtClean="0"/>
              <a:t>flere</a:t>
            </a:r>
            <a:r>
              <a:rPr lang="en-GB" sz="1200" b="0" baseline="0" dirty="0" smtClean="0"/>
              <a:t> </a:t>
            </a:r>
            <a:r>
              <a:rPr lang="en-GB" sz="1200" b="0" baseline="0" dirty="0" err="1" smtClean="0"/>
              <a:t>av</a:t>
            </a:r>
            <a:r>
              <a:rPr lang="en-GB" sz="1200" b="0" baseline="0" dirty="0" smtClean="0"/>
              <a:t> </a:t>
            </a:r>
            <a:r>
              <a:rPr lang="en-GB" sz="1200" b="0" baseline="0" dirty="0" err="1" smtClean="0"/>
              <a:t>samtidens</a:t>
            </a:r>
            <a:r>
              <a:rPr lang="en-GB" sz="1200" b="0" baseline="0" dirty="0" smtClean="0"/>
              <a:t> </a:t>
            </a:r>
            <a:r>
              <a:rPr lang="en-GB" sz="1200" b="0" baseline="0" dirty="0" err="1" smtClean="0"/>
              <a:t>beste</a:t>
            </a:r>
            <a:r>
              <a:rPr lang="en-GB" sz="1200" b="0" baseline="0" dirty="0" smtClean="0"/>
              <a:t> </a:t>
            </a:r>
            <a:r>
              <a:rPr lang="en-GB" sz="1200" b="0" baseline="0" dirty="0" err="1" smtClean="0"/>
              <a:t>bokillustratører</a:t>
            </a:r>
            <a:r>
              <a:rPr lang="en-GB" sz="1200" b="0" baseline="0" dirty="0" smtClean="0"/>
              <a:t>. </a:t>
            </a:r>
            <a:r>
              <a:rPr lang="en-GB" sz="1200" b="0" baseline="0" dirty="0" err="1" smtClean="0"/>
              <a:t>Det</a:t>
            </a:r>
            <a:r>
              <a:rPr lang="en-GB" sz="1200" b="0" baseline="0" dirty="0" smtClean="0"/>
              <a:t> </a:t>
            </a:r>
            <a:r>
              <a:rPr lang="en-GB" sz="1200" b="0" baseline="0" dirty="0" err="1" smtClean="0"/>
              <a:t>ble</a:t>
            </a:r>
            <a:r>
              <a:rPr lang="en-GB" sz="1200" b="0" baseline="0" dirty="0" smtClean="0"/>
              <a:t> </a:t>
            </a:r>
            <a:r>
              <a:rPr lang="en-GB" sz="1200" b="0" baseline="0" dirty="0" err="1" smtClean="0"/>
              <a:t>g</a:t>
            </a:r>
            <a:r>
              <a:rPr lang="en-GB" sz="1200" b="0" dirty="0" err="1" smtClean="0"/>
              <a:t>jerne</a:t>
            </a:r>
            <a:r>
              <a:rPr lang="en-GB" sz="1200" b="0" dirty="0" smtClean="0"/>
              <a:t> </a:t>
            </a:r>
            <a:r>
              <a:rPr lang="en-GB" sz="1200" b="0" dirty="0" err="1" smtClean="0"/>
              <a:t>produsert</a:t>
            </a:r>
            <a:r>
              <a:rPr lang="en-GB" sz="1200" b="0" dirty="0" smtClean="0"/>
              <a:t> </a:t>
            </a:r>
            <a:r>
              <a:rPr lang="en-GB" sz="1200" b="0" dirty="0" err="1" smtClean="0"/>
              <a:t>mellom</a:t>
            </a:r>
            <a:r>
              <a:rPr lang="en-GB" sz="1200" b="0" dirty="0" smtClean="0"/>
              <a:t> 50 </a:t>
            </a:r>
            <a:r>
              <a:rPr lang="en-GB" sz="1200" b="0" dirty="0" err="1" smtClean="0"/>
              <a:t>og</a:t>
            </a:r>
            <a:r>
              <a:rPr lang="en-GB" sz="1200" b="0" dirty="0" smtClean="0"/>
              <a:t> 150 </a:t>
            </a:r>
            <a:r>
              <a:rPr lang="en-GB" sz="1200" b="0" dirty="0" err="1" smtClean="0"/>
              <a:t>bilder</a:t>
            </a:r>
            <a:r>
              <a:rPr lang="en-GB" sz="1200" b="0" dirty="0" smtClean="0"/>
              <a:t> I et </a:t>
            </a:r>
            <a:r>
              <a:rPr lang="en-GB" sz="1200" b="0" dirty="0" err="1" smtClean="0"/>
              <a:t>bokverk</a:t>
            </a:r>
            <a:r>
              <a:rPr lang="en-GB" sz="1200" b="0" baseline="0" dirty="0" smtClean="0"/>
              <a:t>   - </a:t>
            </a:r>
            <a:r>
              <a:rPr lang="en-GB" sz="1200" b="0" baseline="0" dirty="0" err="1" smtClean="0"/>
              <a:t>bilde</a:t>
            </a:r>
            <a:r>
              <a:rPr lang="en-GB" sz="1200" b="0" baseline="0" dirty="0" smtClean="0"/>
              <a:t> </a:t>
            </a:r>
            <a:r>
              <a:rPr lang="en-GB" sz="1200" b="0" baseline="0" dirty="0" err="1" smtClean="0"/>
              <a:t>på</a:t>
            </a:r>
            <a:r>
              <a:rPr lang="en-GB" sz="1200" b="0" baseline="0" dirty="0" smtClean="0"/>
              <a:t> </a:t>
            </a:r>
            <a:r>
              <a:rPr lang="en-GB" sz="1200" b="0" baseline="0" dirty="0" err="1" smtClean="0"/>
              <a:t>hver</a:t>
            </a:r>
            <a:r>
              <a:rPr lang="en-GB" sz="1200" b="0" baseline="0" dirty="0" smtClean="0"/>
              <a:t> 4. side </a:t>
            </a:r>
            <a:r>
              <a:rPr lang="en-GB" sz="1200" b="0" baseline="0" dirty="0" err="1" smtClean="0"/>
              <a:t>var</a:t>
            </a:r>
            <a:r>
              <a:rPr lang="en-GB" sz="1200" b="0" baseline="0" dirty="0" smtClean="0"/>
              <a:t> </a:t>
            </a:r>
            <a:r>
              <a:rPr lang="en-GB" sz="1200" b="0" baseline="0" dirty="0" err="1" smtClean="0"/>
              <a:t>ikke</a:t>
            </a:r>
            <a:r>
              <a:rPr lang="en-GB" sz="1200" b="0" baseline="0" dirty="0" smtClean="0"/>
              <a:t> </a:t>
            </a:r>
            <a:r>
              <a:rPr lang="en-GB" sz="1200" b="0" baseline="0" dirty="0" err="1" smtClean="0"/>
              <a:t>uvanlig</a:t>
            </a:r>
            <a:r>
              <a:rPr lang="en-GB" sz="1200" b="0" baseline="0" dirty="0" smtClean="0"/>
              <a:t>)</a:t>
            </a:r>
            <a:r>
              <a:rPr lang="en-GB" sz="1200" b="0" dirty="0" smtClean="0"/>
              <a:t/>
            </a:r>
            <a:br>
              <a:rPr lang="en-GB" sz="1200" b="0" dirty="0" smtClean="0"/>
            </a:br>
            <a:r>
              <a:rPr lang="en-GB" sz="1200" b="0" dirty="0" smtClean="0"/>
              <a:t>I</a:t>
            </a:r>
            <a:r>
              <a:rPr lang="en-GB" sz="1200" b="0" baseline="0" dirty="0" smtClean="0"/>
              <a:t> </a:t>
            </a:r>
            <a:r>
              <a:rPr lang="nb-NO" sz="1800" b="0" dirty="0" smtClean="0"/>
              <a:t>Verne</a:t>
            </a:r>
            <a:r>
              <a:rPr lang="nb-NO" sz="1800" b="0" baseline="0" dirty="0" smtClean="0"/>
              <a:t> og hans formidlingsprosjekt var bilder helt vesentlig.</a:t>
            </a:r>
            <a:r>
              <a:rPr lang="nb-NO" sz="1800" b="0" dirty="0" smtClean="0"/>
              <a:t> </a:t>
            </a:r>
            <a:br>
              <a:rPr lang="nb-NO" sz="1800" b="0" dirty="0" smtClean="0"/>
            </a:br>
            <a:r>
              <a:rPr lang="nb-NO" sz="1800" b="0" dirty="0" smtClean="0"/>
              <a:t>Verne tegnet selv og </a:t>
            </a:r>
            <a:r>
              <a:rPr lang="nb-NO" sz="1800" b="1" dirty="0" smtClean="0"/>
              <a:t>kommuniserte direkte med forlaget bokkunstnere</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37</a:t>
            </a:fld>
            <a:endParaRPr lang="nb-NO"/>
          </a:p>
        </p:txBody>
      </p:sp>
    </p:spTree>
    <p:extLst>
      <p:ext uri="{BB962C8B-B14F-4D97-AF65-F5344CB8AC3E}">
        <p14:creationId xmlns:p14="http://schemas.microsoft.com/office/powerpoint/2010/main" val="4107099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4 hovedtyper av illustrasjoner i de første franske utgavene.</a:t>
            </a:r>
            <a:br>
              <a:rPr lang="nb-NO" dirty="0" smtClean="0"/>
            </a:br>
            <a:r>
              <a:rPr lang="nb-NO" dirty="0" smtClean="0"/>
              <a:t>Utgivelsene ble planlagt med tanke på også den visuelle delen</a:t>
            </a:r>
            <a:br>
              <a:rPr lang="nb-NO" dirty="0" smtClean="0"/>
            </a:br>
            <a:r>
              <a:rPr lang="nb-NO" dirty="0" smtClean="0"/>
              <a:t>Bare unntaksvis har disse bokillustrasjonene</a:t>
            </a:r>
            <a:r>
              <a:rPr lang="nb-NO" baseline="0" dirty="0" smtClean="0"/>
              <a:t> blitt gjengitt i norske oversettelser – uansett kun i et mindre utvalg.</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38</a:t>
            </a:fld>
            <a:endParaRPr lang="nb-NO"/>
          </a:p>
        </p:txBody>
      </p:sp>
    </p:spTree>
    <p:extLst>
      <p:ext uri="{BB962C8B-B14F-4D97-AF65-F5344CB8AC3E}">
        <p14:creationId xmlns:p14="http://schemas.microsoft.com/office/powerpoint/2010/main" val="3612225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
            </a:r>
            <a:br>
              <a:rPr lang="nb-NO" dirty="0" smtClean="0"/>
            </a:br>
            <a:r>
              <a:rPr lang="nb-NO" dirty="0" smtClean="0"/>
              <a:t>Den hemmelighetsfulle</a:t>
            </a:r>
            <a:r>
              <a:rPr lang="nb-NO" baseline="0" dirty="0" smtClean="0"/>
              <a:t> øya – Ble en helt sentral Verne-bok i Norge - </a:t>
            </a:r>
            <a:r>
              <a:rPr lang="nb-NO" sz="1200" dirty="0" smtClean="0">
                <a:solidFill>
                  <a:srgbClr val="FF0000"/>
                </a:solidFill>
              </a:rPr>
              <a:t> gr. Tidlig omfangsrike utgaver – tils. 12</a:t>
            </a:r>
            <a:r>
              <a:rPr lang="nb-NO" dirty="0" smtClean="0"/>
              <a:t>norske utgaver over år– tidlig meget fyldige, </a:t>
            </a:r>
            <a:r>
              <a:rPr lang="nb-NO" b="1" dirty="0" smtClean="0"/>
              <a:t>illustrerte utgaver </a:t>
            </a:r>
            <a:r>
              <a:rPr lang="nb-NO" dirty="0" smtClean="0"/>
              <a:t>-   Først </a:t>
            </a:r>
            <a:r>
              <a:rPr lang="nb-NO" dirty="0" err="1" smtClean="0"/>
              <a:t>Férat</a:t>
            </a:r>
            <a:r>
              <a:rPr lang="nb-NO" dirty="0" smtClean="0"/>
              <a:t>  (hos Cammermeyer </a:t>
            </a:r>
            <a:r>
              <a:rPr lang="nb-NO" sz="1200" dirty="0" smtClean="0"/>
              <a:t>- 138 ill. </a:t>
            </a:r>
            <a:r>
              <a:rPr lang="nb-NO" sz="1200" dirty="0" smtClean="0">
                <a:solidFill>
                  <a:srgbClr val="FF0000"/>
                </a:solidFill>
              </a:rPr>
              <a:t>(av 154)</a:t>
            </a:r>
            <a:br>
              <a:rPr lang="nb-NO" sz="1200" dirty="0" smtClean="0">
                <a:solidFill>
                  <a:srgbClr val="FF0000"/>
                </a:solidFill>
              </a:rPr>
            </a:br>
            <a:r>
              <a:rPr lang="nb-NO" b="1" dirty="0" smtClean="0"/>
              <a:t>FLOM tegnet AV etter </a:t>
            </a:r>
            <a:r>
              <a:rPr lang="nb-NO" b="1" dirty="0" err="1" smtClean="0"/>
              <a:t>Férat</a:t>
            </a:r>
            <a:r>
              <a:rPr lang="nb-NO" b="1" dirty="0" smtClean="0"/>
              <a:t>  - som vi ser her til sammenligning.</a:t>
            </a:r>
            <a:br>
              <a:rPr lang="nb-NO" b="1" dirty="0" smtClean="0"/>
            </a:br>
            <a:r>
              <a:rPr lang="nb-NO" b="1" dirty="0" smtClean="0"/>
              <a:t>Jeg har lyst til å stoppe litt opp ved den viktige fortellerhandlingen </a:t>
            </a:r>
            <a:r>
              <a:rPr lang="nb-NO" b="0" dirty="0" smtClean="0"/>
              <a:t>som ligger i dette  å velge ut hvilke deler av handlingen </a:t>
            </a:r>
            <a:r>
              <a:rPr lang="nb-NO" b="0" baseline="0" dirty="0" smtClean="0"/>
              <a:t>som skal avbildes</a:t>
            </a:r>
            <a:r>
              <a:rPr lang="nb-NO" dirty="0" smtClean="0"/>
              <a:t/>
            </a:r>
            <a:br>
              <a:rPr lang="nb-NO" dirty="0" smtClean="0"/>
            </a:br>
            <a:endParaRPr lang="nb-NO" sz="1200" dirty="0" smtClean="0">
              <a:solidFill>
                <a:srgbClr val="FF0000"/>
              </a:solidFill>
            </a:endParaRPr>
          </a:p>
          <a:p>
            <a:r>
              <a:rPr lang="nb-NO" sz="1200" b="0" dirty="0" smtClean="0">
                <a:solidFill>
                  <a:schemeClr val="tx1"/>
                </a:solidFill>
              </a:rPr>
              <a:t>I</a:t>
            </a:r>
            <a:r>
              <a:rPr lang="nb-NO" sz="1200" b="1" dirty="0" smtClean="0">
                <a:solidFill>
                  <a:srgbClr val="FF0000"/>
                </a:solidFill>
              </a:rPr>
              <a:t>llustratørene </a:t>
            </a:r>
            <a:r>
              <a:rPr lang="nb-NO" sz="1200" dirty="0" smtClean="0">
                <a:solidFill>
                  <a:srgbClr val="FF0000"/>
                </a:solidFill>
              </a:rPr>
              <a:t>– OG:  forside-kunstnerne har</a:t>
            </a:r>
            <a:r>
              <a:rPr lang="nb-NO" sz="1200" baseline="0" dirty="0" smtClean="0">
                <a:solidFill>
                  <a:srgbClr val="FF0000"/>
                </a:solidFill>
              </a:rPr>
              <a:t> en</a:t>
            </a:r>
            <a:r>
              <a:rPr lang="nb-NO" sz="1200" dirty="0" smtClean="0">
                <a:solidFill>
                  <a:srgbClr val="FF0000"/>
                </a:solidFill>
              </a:rPr>
              <a:t>  NØKKELROLLE både </a:t>
            </a:r>
            <a:r>
              <a:rPr lang="nb-NO" sz="1200" dirty="0" err="1" smtClean="0">
                <a:solidFill>
                  <a:srgbClr val="FF0000"/>
                </a:solidFill>
              </a:rPr>
              <a:t>mht</a:t>
            </a:r>
            <a:r>
              <a:rPr lang="nb-NO" sz="1200" dirty="0" smtClean="0">
                <a:solidFill>
                  <a:srgbClr val="FF0000"/>
                </a:solidFill>
              </a:rPr>
              <a:t> forside OG LESERENS </a:t>
            </a:r>
            <a:r>
              <a:rPr lang="nb-NO" sz="1200" dirty="0" err="1" smtClean="0">
                <a:solidFill>
                  <a:srgbClr val="FF0000"/>
                </a:solidFill>
              </a:rPr>
              <a:t>hukommelsesBilder</a:t>
            </a:r>
            <a:r>
              <a:rPr lang="nb-NO" sz="1200" dirty="0" smtClean="0">
                <a:solidFill>
                  <a:srgbClr val="FF0000"/>
                </a:solidFill>
              </a:rPr>
              <a:t> i etterkant</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39</a:t>
            </a:fld>
            <a:endParaRPr lang="nb-NO"/>
          </a:p>
        </p:txBody>
      </p:sp>
    </p:spTree>
    <p:extLst>
      <p:ext uri="{BB962C8B-B14F-4D97-AF65-F5344CB8AC3E}">
        <p14:creationId xmlns:p14="http://schemas.microsoft.com/office/powerpoint/2010/main" val="2549358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Xylograf Anders </a:t>
            </a:r>
            <a:r>
              <a:rPr lang="nb-NO" dirty="0" err="1" smtClean="0"/>
              <a:t>cornelius</a:t>
            </a:r>
            <a:r>
              <a:rPr lang="nb-NO" dirty="0" smtClean="0"/>
              <a:t> Flom  - gravering i </a:t>
            </a:r>
            <a:r>
              <a:rPr lang="nb-NO" dirty="0" err="1" smtClean="0"/>
              <a:t>endeved</a:t>
            </a:r>
            <a:r>
              <a:rPr lang="nb-NO" dirty="0" smtClean="0"/>
              <a:t> på hard </a:t>
            </a:r>
            <a:r>
              <a:rPr lang="nb-NO" dirty="0" err="1" smtClean="0"/>
              <a:t>treblokk</a:t>
            </a:r>
            <a:r>
              <a:rPr lang="nb-NO" dirty="0" smtClean="0"/>
              <a:t>  - som kunne bli satt sammen med </a:t>
            </a:r>
            <a:r>
              <a:rPr lang="nb-NO" dirty="0" err="1" smtClean="0"/>
              <a:t>blytypene</a:t>
            </a:r>
            <a:r>
              <a:rPr lang="nb-NO" dirty="0" smtClean="0"/>
              <a:t> i trykkeprosessen</a:t>
            </a:r>
            <a:br>
              <a:rPr lang="nb-NO" dirty="0" smtClean="0"/>
            </a:br>
            <a:r>
              <a:rPr lang="nb-NO" dirty="0" smtClean="0"/>
              <a:t># sentrale hendelser i fortellingen er utvalgt av kunstneren for avbildning – og får leseren til å stoppe opp.</a:t>
            </a:r>
            <a:r>
              <a:rPr lang="nb-NO" baseline="0" dirty="0" smtClean="0"/>
              <a:t> </a:t>
            </a:r>
            <a:br>
              <a:rPr lang="nb-NO" baseline="0" dirty="0" smtClean="0"/>
            </a:br>
            <a:r>
              <a:rPr lang="nb-NO" baseline="0" dirty="0" smtClean="0"/>
              <a:t>Floms tegninger fokuserer på </a:t>
            </a:r>
            <a:r>
              <a:rPr lang="nb-NO" baseline="0" dirty="0" err="1" smtClean="0"/>
              <a:t>romankarakaterene</a:t>
            </a:r>
            <a:r>
              <a:rPr lang="nb-NO" baseline="0" dirty="0" smtClean="0"/>
              <a:t> og praktiske handlinger med stor detaljrikdom – mens bakgrunnene er en del forenklet i forhold til de franske illustrasjonene.</a:t>
            </a:r>
            <a:br>
              <a:rPr lang="nb-NO" baseline="0" dirty="0" smtClean="0"/>
            </a:br>
            <a:r>
              <a:rPr lang="nb-NO" baseline="0" dirty="0" smtClean="0"/>
              <a:t>Her ser vi avbildet den meget sentrale episoden der en enkelt gjenglemt fyrstikk brukes til å tenne øyboernes første  livgivende bål.</a:t>
            </a:r>
            <a:br>
              <a:rPr lang="nb-NO" baseline="0" dirty="0" smtClean="0"/>
            </a:br>
            <a:r>
              <a:rPr lang="nb-NO" baseline="0" dirty="0" smtClean="0"/>
              <a:t>Etter hvert evner de å igangsette produksjon av en rekke av sivilisasjonens goder – som her jernutvinning.</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40</a:t>
            </a:fld>
            <a:endParaRPr lang="nb-NO"/>
          </a:p>
        </p:txBody>
      </p:sp>
    </p:spTree>
    <p:extLst>
      <p:ext uri="{BB962C8B-B14F-4D97-AF65-F5344CB8AC3E}">
        <p14:creationId xmlns:p14="http://schemas.microsoft.com/office/powerpoint/2010/main" val="3925742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smtClean="0"/>
              <a:t>Unntaket er Den </a:t>
            </a:r>
            <a:r>
              <a:rPr lang="nb-NO" baseline="0" dirty="0" err="1" smtClean="0"/>
              <a:t>Hemmelighertsfulle</a:t>
            </a:r>
            <a:r>
              <a:rPr lang="nb-NO" baseline="0" dirty="0" smtClean="0"/>
              <a:t> øya – den andre Verne -bok som kom ut fra et norsk forlag.</a:t>
            </a:r>
            <a:r>
              <a:rPr lang="nb-NO" dirty="0" smtClean="0"/>
              <a:t/>
            </a:r>
            <a:br>
              <a:rPr lang="nb-NO" dirty="0" smtClean="0"/>
            </a:br>
            <a:r>
              <a:rPr lang="nb-NO" dirty="0" smtClean="0"/>
              <a:t>Cammermeyer forlag trykket</a:t>
            </a:r>
            <a:r>
              <a:rPr lang="nb-NO" baseline="0" dirty="0" smtClean="0"/>
              <a:t> boken i en rekke ILLUSTRERTE versjoner i komplett lengde på 759 sider.</a:t>
            </a:r>
            <a:br>
              <a:rPr lang="nb-NO" baseline="0" dirty="0" smtClean="0"/>
            </a:br>
            <a:r>
              <a:rPr lang="nb-NO" baseline="0" dirty="0" smtClean="0"/>
              <a:t>Det ga dette verket en helt spesiell stilling i Norge. </a:t>
            </a:r>
            <a:br>
              <a:rPr lang="nb-NO" baseline="0" dirty="0" smtClean="0"/>
            </a:br>
            <a:r>
              <a:rPr lang="nb-NO" baseline="0" dirty="0" smtClean="0"/>
              <a:t>Mange lesere med en spesiell interesse for Verne fremhever kvalitetene på dette verket</a:t>
            </a:r>
            <a:br>
              <a:rPr lang="nb-NO" baseline="0" dirty="0" smtClean="0"/>
            </a:br>
            <a:r>
              <a:rPr lang="nb-NO" baseline="0" dirty="0" smtClean="0"/>
              <a:t>Forfatteren Kristian Elster uttrykte sin begeistring slik</a:t>
            </a:r>
            <a:br>
              <a:rPr lang="nb-NO" baseline="0" dirty="0" smtClean="0"/>
            </a:b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41</a:t>
            </a:fld>
            <a:endParaRPr lang="nb-NO"/>
          </a:p>
        </p:txBody>
      </p:sp>
    </p:spTree>
    <p:extLst>
      <p:ext uri="{BB962C8B-B14F-4D97-AF65-F5344CB8AC3E}">
        <p14:creationId xmlns:p14="http://schemas.microsoft.com/office/powerpoint/2010/main" val="3430485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Louis Moe lager</a:t>
            </a:r>
            <a:r>
              <a:rPr lang="nb-NO" baseline="0" dirty="0" smtClean="0"/>
              <a:t> i 1898 (Danmark /</a:t>
            </a:r>
            <a:r>
              <a:rPr lang="nb-NO" dirty="0" smtClean="0"/>
              <a:t>Chr. Erichsens Forlag)  </a:t>
            </a:r>
            <a:r>
              <a:rPr lang="nb-NO" baseline="0" dirty="0" smtClean="0"/>
              <a:t> </a:t>
            </a:r>
            <a:r>
              <a:rPr lang="nb-NO" dirty="0" smtClean="0"/>
              <a:t> 37 illustrasjoner</a:t>
            </a:r>
            <a:br>
              <a:rPr lang="nb-NO" dirty="0" smtClean="0"/>
            </a:br>
            <a:r>
              <a:rPr lang="nb-NO" dirty="0" err="1" smtClean="0"/>
              <a:t>Neuville</a:t>
            </a:r>
            <a:r>
              <a:rPr lang="nb-NO" dirty="0" smtClean="0"/>
              <a:t> / </a:t>
            </a:r>
            <a:r>
              <a:rPr lang="nb-NO" dirty="0" err="1" smtClean="0"/>
              <a:t>Benett</a:t>
            </a:r>
            <a:r>
              <a:rPr lang="nb-NO" dirty="0" smtClean="0"/>
              <a:t>  =  59</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42</a:t>
            </a:fld>
            <a:endParaRPr lang="nb-NO"/>
          </a:p>
        </p:txBody>
      </p:sp>
    </p:spTree>
    <p:extLst>
      <p:ext uri="{BB962C8B-B14F-4D97-AF65-F5344CB8AC3E}">
        <p14:creationId xmlns:p14="http://schemas.microsoft.com/office/powerpoint/2010/main" val="248229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På tittelbladet</a:t>
            </a:r>
            <a:r>
              <a:rPr lang="nb-NO" baseline="0" dirty="0" smtClean="0"/>
              <a:t> for serien – gjengis illustrasjonene fra en fantastisk 1700-talls fortelling med norsk opphav……..</a:t>
            </a:r>
            <a:br>
              <a:rPr lang="nb-NO" baseline="0" dirty="0" smtClean="0"/>
            </a:br>
            <a:r>
              <a:rPr lang="nb-NO" baseline="0" dirty="0" smtClean="0"/>
              <a:t>{{</a:t>
            </a:r>
            <a:r>
              <a:rPr lang="nb-NO" sz="1200" dirty="0" smtClean="0">
                <a:solidFill>
                  <a:srgbClr val="FF0000"/>
                </a:solidFill>
              </a:rPr>
              <a:t>? Flytte over tegningene?   }}</a:t>
            </a:r>
          </a:p>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a:t>
            </a:fld>
            <a:endParaRPr lang="nb-NO"/>
          </a:p>
        </p:txBody>
      </p:sp>
    </p:spTree>
    <p:extLst>
      <p:ext uri="{BB962C8B-B14F-4D97-AF65-F5344CB8AC3E}">
        <p14:creationId xmlns:p14="http://schemas.microsoft.com/office/powerpoint/2010/main" val="1111421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Gassen som brenner i hybelværelset til Passepartout</a:t>
            </a:r>
            <a:r>
              <a:rPr lang="nb-NO" baseline="0" dirty="0" smtClean="0"/>
              <a:t> – alle de 79 dagene underveis</a:t>
            </a:r>
            <a:br>
              <a:rPr lang="nb-NO" baseline="0" dirty="0" smtClean="0"/>
            </a:br>
            <a:r>
              <a:rPr lang="nb-NO" baseline="0" dirty="0" err="1" smtClean="0"/>
              <a:t>Aouda</a:t>
            </a:r>
            <a:r>
              <a:rPr lang="nb-NO" baseline="0" dirty="0" smtClean="0"/>
              <a:t> som reddes fra enkebrenning i India</a:t>
            </a:r>
            <a:br>
              <a:rPr lang="nb-NO" baseline="0" dirty="0" smtClean="0"/>
            </a:br>
            <a:r>
              <a:rPr lang="nb-NO" baseline="0" dirty="0" smtClean="0"/>
              <a:t>Passepartout blir drukket under bordet av politidetektiv </a:t>
            </a:r>
            <a:r>
              <a:rPr lang="nb-NO" baseline="0" dirty="0" err="1" smtClean="0"/>
              <a:t>Fix</a:t>
            </a:r>
            <a:r>
              <a:rPr lang="nb-NO" baseline="0" dirty="0" smtClean="0"/>
              <a:t/>
            </a:r>
            <a:br>
              <a:rPr lang="nb-NO" baseline="0" dirty="0" smtClean="0"/>
            </a:br>
            <a:r>
              <a:rPr lang="nb-NO" baseline="0" dirty="0" smtClean="0"/>
              <a:t>Fogg kjøper en arbeidselefant til erstatning for togtransport</a:t>
            </a:r>
            <a:br>
              <a:rPr lang="nb-NO" baseline="0" dirty="0" smtClean="0"/>
            </a:br>
            <a:r>
              <a:rPr lang="nb-NO" baseline="0" dirty="0" smtClean="0"/>
              <a:t>Fogg tilbake i reformklubben – ‘HER er jeg’ (</a:t>
            </a:r>
            <a:r>
              <a:rPr lang="nb-NO" baseline="0" dirty="0" err="1" smtClean="0"/>
              <a:t>sjk</a:t>
            </a:r>
            <a:r>
              <a:rPr lang="nb-NO" baseline="0" dirty="0" smtClean="0"/>
              <a:t>)</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43</a:t>
            </a:fld>
            <a:endParaRPr lang="nb-NO"/>
          </a:p>
        </p:txBody>
      </p:sp>
    </p:spTree>
    <p:extLst>
      <p:ext uri="{BB962C8B-B14F-4D97-AF65-F5344CB8AC3E}">
        <p14:creationId xmlns:p14="http://schemas.microsoft.com/office/powerpoint/2010/main" val="6624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Louis Moe velger en annen synsvinkel</a:t>
            </a:r>
            <a:r>
              <a:rPr lang="nb-NO" baseline="0" dirty="0" smtClean="0"/>
              <a:t> </a:t>
            </a:r>
            <a:br>
              <a:rPr lang="nb-NO" baseline="0" dirty="0" smtClean="0"/>
            </a:br>
            <a:r>
              <a:rPr lang="nb-NO" baseline="0" dirty="0" smtClean="0"/>
              <a:t>- ser over skulderen på den som agerer – fokuserer på </a:t>
            </a:r>
            <a:r>
              <a:rPr lang="nb-NO" baseline="0" dirty="0" err="1" smtClean="0"/>
              <a:t>toghjul</a:t>
            </a:r>
            <a:r>
              <a:rPr lang="nb-NO" baseline="0" dirty="0" smtClean="0"/>
              <a:t>   og at ulvene kommer i mot ‘oss’</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44</a:t>
            </a:fld>
            <a:endParaRPr lang="nb-NO"/>
          </a:p>
        </p:txBody>
      </p:sp>
    </p:spTree>
    <p:extLst>
      <p:ext uri="{BB962C8B-B14F-4D97-AF65-F5344CB8AC3E}">
        <p14:creationId xmlns:p14="http://schemas.microsoft.com/office/powerpoint/2010/main" val="3157375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Forkortede utgivelser omkring unionsoppløsningen</a:t>
            </a:r>
            <a:br>
              <a:rPr lang="nb-NO" dirty="0" smtClean="0"/>
            </a:br>
            <a:r>
              <a:rPr lang="nb-NO" dirty="0" smtClean="0"/>
              <a:t>Vernes</a:t>
            </a:r>
            <a:r>
              <a:rPr lang="nb-NO" baseline="0" dirty="0" smtClean="0"/>
              <a:t> første roman ble publisert i Norge første gang </a:t>
            </a:r>
            <a:r>
              <a:rPr lang="nb-NO" baseline="0" dirty="0" err="1" smtClean="0"/>
              <a:t>h.ele</a:t>
            </a:r>
            <a:r>
              <a:rPr lang="nb-NO" baseline="0" dirty="0" smtClean="0"/>
              <a:t> 40 år etter at den ble skrevet.</a:t>
            </a:r>
            <a:br>
              <a:rPr lang="nb-NO" baseline="0" dirty="0" smtClean="0"/>
            </a:br>
            <a:r>
              <a:rPr lang="nb-NO" baseline="0" dirty="0" smtClean="0"/>
              <a:t>- på svensk og dansk noe før – NB </a:t>
            </a:r>
            <a:r>
              <a:rPr lang="nb-NO" baseline="0" dirty="0" err="1" smtClean="0"/>
              <a:t>handlingenh</a:t>
            </a:r>
            <a:r>
              <a:rPr lang="nb-NO" baseline="0" dirty="0" smtClean="0"/>
              <a:t> var endret  - presentasjonen av hovedkarakterer er amputert og vi stuper inni handlingen et stykke uti fortellingen</a:t>
            </a:r>
            <a:br>
              <a:rPr lang="nb-NO" baseline="0" dirty="0" smtClean="0"/>
            </a:br>
            <a:r>
              <a:rPr lang="nb-NO" baseline="0" dirty="0" smtClean="0"/>
              <a:t>.</a:t>
            </a:r>
            <a:br>
              <a:rPr lang="nb-NO" baseline="0" dirty="0" smtClean="0"/>
            </a:br>
            <a:r>
              <a:rPr lang="nb-NO" sz="1200" b="0" i="0" u="none" strike="noStrike" kern="1200" baseline="0" dirty="0" err="1" smtClean="0">
                <a:solidFill>
                  <a:schemeClr val="tx1"/>
                </a:solidFill>
                <a:latin typeface="+mn-lt"/>
                <a:ea typeface="+mn-ea"/>
                <a:cs typeface="+mn-cs"/>
              </a:rPr>
              <a:t>Uansdtt</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orig</a:t>
            </a:r>
            <a:r>
              <a:rPr lang="nb-NO" sz="1200" b="0" i="0" u="none" strike="noStrike" kern="1200" baseline="0" dirty="0" smtClean="0">
                <a:solidFill>
                  <a:schemeClr val="tx1"/>
                </a:solidFill>
                <a:latin typeface="+mn-lt"/>
                <a:ea typeface="+mn-ea"/>
                <a:cs typeface="+mn-cs"/>
              </a:rPr>
              <a:t>. Lengde </a:t>
            </a:r>
            <a:r>
              <a:rPr lang="nb-NO" sz="1200" b="0" i="0" u="none" strike="noStrike" kern="1200" baseline="0" dirty="0" err="1" smtClean="0">
                <a:solidFill>
                  <a:schemeClr val="tx1"/>
                </a:solidFill>
                <a:latin typeface="+mn-lt"/>
                <a:ea typeface="+mn-ea"/>
                <a:cs typeface="+mn-cs"/>
              </a:rPr>
              <a:t>tandardlengde</a:t>
            </a:r>
            <a:r>
              <a:rPr lang="nb-NO" sz="1200" b="0" i="0" u="none" strike="noStrike" kern="1200" baseline="0" dirty="0" smtClean="0">
                <a:solidFill>
                  <a:schemeClr val="tx1"/>
                </a:solidFill>
                <a:latin typeface="+mn-lt"/>
                <a:ea typeface="+mn-ea"/>
                <a:cs typeface="+mn-cs"/>
              </a:rPr>
              <a:t> på om lag 160 sider. </a:t>
            </a:r>
            <a:br>
              <a:rPr lang="nb-NO" sz="1200" b="0" i="0" u="none" strike="noStrike" kern="1200" baseline="0" dirty="0" smtClean="0">
                <a:solidFill>
                  <a:schemeClr val="tx1"/>
                </a:solidFill>
                <a:latin typeface="+mn-lt"/>
                <a:ea typeface="+mn-ea"/>
                <a:cs typeface="+mn-cs"/>
              </a:rPr>
            </a:br>
            <a:r>
              <a:rPr lang="nb-NO" sz="1200" b="0" i="0" u="none" strike="noStrike" kern="1200" baseline="0" dirty="0" smtClean="0">
                <a:solidFill>
                  <a:schemeClr val="tx1"/>
                </a:solidFill>
                <a:latin typeface="+mn-lt"/>
                <a:ea typeface="+mn-ea"/>
                <a:cs typeface="+mn-cs"/>
              </a:rPr>
              <a:t>[ På denne måten presset man en 700-siders tekst som </a:t>
            </a:r>
            <a:r>
              <a:rPr lang="nb-NO" sz="1200" b="0" i="1" u="none" strike="noStrike" kern="1200" baseline="0" dirty="0" smtClean="0">
                <a:solidFill>
                  <a:schemeClr val="tx1"/>
                </a:solidFill>
                <a:latin typeface="+mn-lt"/>
                <a:ea typeface="+mn-ea"/>
                <a:cs typeface="+mn-cs"/>
              </a:rPr>
              <a:t>Den Hemmelighetsfulle Ø]</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45</a:t>
            </a:fld>
            <a:endParaRPr lang="nb-NO"/>
          </a:p>
        </p:txBody>
      </p:sp>
    </p:spTree>
    <p:extLst>
      <p:ext uri="{BB962C8B-B14F-4D97-AF65-F5344CB8AC3E}">
        <p14:creationId xmlns:p14="http://schemas.microsoft.com/office/powerpoint/2010/main" val="1717051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b="0" i="0" u="none" strike="noStrike" kern="1200" baseline="0" dirty="0" smtClean="0">
                <a:solidFill>
                  <a:schemeClr val="tx1"/>
                </a:solidFill>
                <a:latin typeface="+mn-lt"/>
                <a:ea typeface="+mn-ea"/>
                <a:cs typeface="+mn-cs"/>
              </a:rPr>
              <a:t>Anton Aure (1916): </a:t>
            </a:r>
            <a:r>
              <a:rPr lang="nn-NO" sz="1200" b="0" i="1" u="none" strike="noStrike" kern="1200" baseline="0" dirty="0" smtClean="0">
                <a:solidFill>
                  <a:schemeClr val="tx1"/>
                </a:solidFill>
                <a:latin typeface="+mn-lt"/>
                <a:ea typeface="+mn-ea"/>
                <a:cs typeface="+mn-cs"/>
              </a:rPr>
              <a:t>Kvinnor i den nynorske bokheimen. Stutte livsskildringar</a:t>
            </a:r>
            <a:r>
              <a:rPr lang="nn-NO" sz="1200" b="0" i="0" u="none" strike="noStrike" kern="1200" baseline="0" dirty="0" smtClean="0">
                <a:solidFill>
                  <a:schemeClr val="tx1"/>
                </a:solidFill>
                <a:latin typeface="+mn-lt"/>
                <a:ea typeface="+mn-ea"/>
                <a:cs typeface="+mn-cs"/>
              </a:rPr>
              <a:t>. Kristiania: Nikolai Olsens Prenteverk </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46</a:t>
            </a:fld>
            <a:endParaRPr lang="nb-NO"/>
          </a:p>
        </p:txBody>
      </p:sp>
    </p:spTree>
    <p:extLst>
      <p:ext uri="{BB962C8B-B14F-4D97-AF65-F5344CB8AC3E}">
        <p14:creationId xmlns:p14="http://schemas.microsoft.com/office/powerpoint/2010/main" val="1025205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Fra MELLOMKRIGSTIDEN 	- 1924 kommer flere norske </a:t>
            </a:r>
            <a:r>
              <a:rPr lang="nb-NO" dirty="0" err="1" smtClean="0"/>
              <a:t>forlage</a:t>
            </a:r>
            <a:r>
              <a:rPr lang="nb-NO" dirty="0" smtClean="0"/>
              <a:t> med Verne </a:t>
            </a:r>
            <a:r>
              <a:rPr lang="nb-NO" baseline="0" dirty="0" smtClean="0"/>
              <a:t> - serier </a:t>
            </a:r>
            <a:br>
              <a:rPr lang="nb-NO" baseline="0" dirty="0" smtClean="0"/>
            </a:br>
            <a:r>
              <a:rPr lang="nb-NO" baseline="0" dirty="0" smtClean="0"/>
              <a:t>- de fleste  oversatt fra 3. språk </a:t>
            </a:r>
            <a:br>
              <a:rPr lang="nb-NO" baseline="0" dirty="0" smtClean="0"/>
            </a:br>
            <a:r>
              <a:rPr lang="nb-NO" baseline="0" dirty="0" smtClean="0"/>
              <a:t>OG </a:t>
            </a:r>
            <a:r>
              <a:rPr lang="nb-NO" sz="1200" b="1" dirty="0" smtClean="0">
                <a:solidFill>
                  <a:srgbClr val="FF0000"/>
                </a:solidFill>
              </a:rPr>
              <a:t>ofte de samme 5-8 titlene  </a:t>
            </a:r>
            <a:r>
              <a:rPr lang="nb-NO" sz="1200" dirty="0" smtClean="0">
                <a:solidFill>
                  <a:srgbClr val="FF0000"/>
                </a:solidFill>
              </a:rPr>
              <a:t>- i 60-årene (+ 70?)</a:t>
            </a:r>
            <a:br>
              <a:rPr lang="nb-NO" sz="1200" dirty="0" smtClean="0">
                <a:solidFill>
                  <a:srgbClr val="FF0000"/>
                </a:solidFill>
              </a:rPr>
            </a:br>
            <a:r>
              <a:rPr lang="nb-NO" sz="1200" dirty="0" smtClean="0">
                <a:solidFill>
                  <a:srgbClr val="FF0000"/>
                </a:solidFill>
              </a:rPr>
              <a:t>(noen med et</a:t>
            </a:r>
            <a:r>
              <a:rPr lang="nb-NO" sz="1200" baseline="0" dirty="0" smtClean="0">
                <a:solidFill>
                  <a:srgbClr val="FF0000"/>
                </a:solidFill>
              </a:rPr>
              <a:t> utvalg av de franske originalillustrasjonene)</a:t>
            </a:r>
            <a:br>
              <a:rPr lang="nb-NO" sz="1200" baseline="0" dirty="0" smtClean="0">
                <a:solidFill>
                  <a:srgbClr val="FF0000"/>
                </a:solidFill>
              </a:rPr>
            </a:br>
            <a:r>
              <a:rPr lang="nb-NO" sz="1200" baseline="0" dirty="0" smtClean="0">
                <a:solidFill>
                  <a:srgbClr val="FF0000"/>
                </a:solidFill>
              </a:rPr>
              <a:t>Jens R. Nilssen var fra Lofoten i Nordland – </a:t>
            </a:r>
            <a:r>
              <a:rPr lang="nb-NO" sz="1200" baseline="0" dirty="0" err="1" smtClean="0">
                <a:solidFill>
                  <a:srgbClr val="FF0000"/>
                </a:solidFill>
              </a:rPr>
              <a:t>utd</a:t>
            </a:r>
            <a:r>
              <a:rPr lang="nb-NO" sz="1200" baseline="0" dirty="0" smtClean="0">
                <a:solidFill>
                  <a:srgbClr val="FF0000"/>
                </a:solidFill>
              </a:rPr>
              <a:t>. SHKS + akademiet + </a:t>
            </a:r>
            <a:r>
              <a:rPr lang="nb-NO" sz="1200" baseline="0" dirty="0" err="1" smtClean="0">
                <a:solidFill>
                  <a:srgbClr val="FF0000"/>
                </a:solidFill>
              </a:rPr>
              <a:t>Kreyers</a:t>
            </a:r>
            <a:r>
              <a:rPr lang="nb-NO" sz="1200" baseline="0" dirty="0" smtClean="0">
                <a:solidFill>
                  <a:srgbClr val="FF0000"/>
                </a:solidFill>
              </a:rPr>
              <a:t> malerskole i København</a:t>
            </a:r>
            <a:br>
              <a:rPr lang="nb-NO" sz="1200" baseline="0" dirty="0" smtClean="0">
                <a:solidFill>
                  <a:srgbClr val="FF0000"/>
                </a:solidFill>
              </a:rPr>
            </a:br>
            <a:r>
              <a:rPr lang="nb-NO" sz="1200" baseline="0" dirty="0" smtClean="0">
                <a:solidFill>
                  <a:srgbClr val="FF0000"/>
                </a:solidFill>
              </a:rPr>
              <a:t>.</a:t>
            </a:r>
            <a:br>
              <a:rPr lang="nb-NO" sz="1200" baseline="0" dirty="0" smtClean="0">
                <a:solidFill>
                  <a:srgbClr val="FF0000"/>
                </a:solidFill>
              </a:rPr>
            </a:br>
            <a:r>
              <a:rPr lang="nb-NO" sz="1200" baseline="0" dirty="0" smtClean="0">
                <a:solidFill>
                  <a:srgbClr val="FF0000"/>
                </a:solidFill>
              </a:rPr>
              <a:t>Et par fantasifulle titler – </a:t>
            </a:r>
            <a:r>
              <a:rPr lang="nb-NO" sz="1200" baseline="0" dirty="0" err="1" smtClean="0">
                <a:solidFill>
                  <a:srgbClr val="FF0000"/>
                </a:solidFill>
              </a:rPr>
              <a:t>kavbåt</a:t>
            </a:r>
            <a:r>
              <a:rPr lang="nb-NO" sz="1200" baseline="0" dirty="0" smtClean="0">
                <a:solidFill>
                  <a:srgbClr val="FF0000"/>
                </a:solidFill>
              </a:rPr>
              <a:t> – ei ferieferd – </a:t>
            </a:r>
            <a:br>
              <a:rPr lang="nb-NO" sz="1200" baseline="0" dirty="0" smtClean="0">
                <a:solidFill>
                  <a:srgbClr val="FF0000"/>
                </a:solidFill>
              </a:rPr>
            </a:br>
            <a:r>
              <a:rPr lang="nb-NO" sz="1200" baseline="0" dirty="0" smtClean="0">
                <a:solidFill>
                  <a:srgbClr val="FF0000"/>
                </a:solidFill>
              </a:rPr>
              <a:t>Oversetter av Tsar –kureren Inger Hagerup som overtok som </a:t>
            </a:r>
            <a:r>
              <a:rPr lang="nb-NO" sz="1200" baseline="0" dirty="0" err="1" smtClean="0">
                <a:solidFill>
                  <a:srgbClr val="FF0000"/>
                </a:solidFill>
              </a:rPr>
              <a:t>forlagsskretær</a:t>
            </a:r>
            <a:r>
              <a:rPr lang="nb-NO" sz="1200" baseline="0" dirty="0" smtClean="0">
                <a:solidFill>
                  <a:srgbClr val="FF0000"/>
                </a:solidFill>
              </a:rPr>
              <a:t> etter en annen oversetter, Johannes Horvei</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47</a:t>
            </a:fld>
            <a:endParaRPr lang="nb-NO"/>
          </a:p>
        </p:txBody>
      </p:sp>
    </p:spTree>
    <p:extLst>
      <p:ext uri="{BB962C8B-B14F-4D97-AF65-F5344CB8AC3E}">
        <p14:creationId xmlns:p14="http://schemas.microsoft.com/office/powerpoint/2010/main" val="1820421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Tiden forlags 7 verk av Jules Verne ble utgitt i 2 versjoner: </a:t>
            </a:r>
            <a:br>
              <a:rPr lang="nb-NO" dirty="0" smtClean="0"/>
            </a:br>
            <a:r>
              <a:rPr lang="nb-NO" dirty="0" smtClean="0"/>
              <a:t>på bokmål – ikke komplett lengde – men langt mer omfattende enn Norsk barneblad</a:t>
            </a:r>
            <a:br>
              <a:rPr lang="nb-NO" dirty="0" smtClean="0"/>
            </a:br>
            <a:r>
              <a:rPr lang="nb-NO" dirty="0" smtClean="0"/>
              <a:t>Den ene hadde</a:t>
            </a:r>
            <a:r>
              <a:rPr lang="nb-NO" baseline="0" dirty="0" smtClean="0"/>
              <a:t> anonyme forsider med illustrasjon på bokens forsatsblad som hadde elementer fra bøkene</a:t>
            </a:r>
            <a:br>
              <a:rPr lang="nb-NO" baseline="0" dirty="0" smtClean="0"/>
            </a:br>
            <a:r>
              <a:rPr lang="nb-NO" baseline="0" dirty="0" smtClean="0"/>
              <a:t>x</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49</a:t>
            </a:fld>
            <a:endParaRPr lang="nb-NO"/>
          </a:p>
        </p:txBody>
      </p:sp>
    </p:spTree>
    <p:extLst>
      <p:ext uri="{BB962C8B-B14F-4D97-AF65-F5344CB8AC3E}">
        <p14:creationId xmlns:p14="http://schemas.microsoft.com/office/powerpoint/2010/main" val="4165892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 skift:   --- Den andre hadde spennende forsidebilde – spesifikk for hver roman</a:t>
            </a:r>
            <a:endParaRPr lang="nb-NO" dirty="0" smtClean="0"/>
          </a:p>
          <a:p>
            <a:r>
              <a:rPr lang="nb-NO" dirty="0" smtClean="0"/>
              <a:t/>
            </a:r>
            <a:br>
              <a:rPr lang="nb-NO" dirty="0" smtClean="0"/>
            </a:br>
            <a:r>
              <a:rPr lang="nb-NO" dirty="0" smtClean="0"/>
              <a:t>Kunstneren Finn Havrevold er</a:t>
            </a:r>
            <a:r>
              <a:rPr lang="nb-NO" baseline="0" dirty="0" smtClean="0"/>
              <a:t> kanskje for de fleste mest kjent som forfatter </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50</a:t>
            </a:fld>
            <a:endParaRPr lang="nb-NO"/>
          </a:p>
        </p:txBody>
      </p:sp>
    </p:spTree>
    <p:extLst>
      <p:ext uri="{BB962C8B-B14F-4D97-AF65-F5344CB8AC3E}">
        <p14:creationId xmlns:p14="http://schemas.microsoft.com/office/powerpoint/2010/main" val="58427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En rekke Verne-serier</a:t>
            </a:r>
            <a:r>
              <a:rPr lang="nb-NO" sz="12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nb-NO" sz="1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på norsk for unge lesere – var  ikke oversatt fra fransk</a:t>
            </a:r>
            <a:r>
              <a:rPr lang="nb-NO" b="1" dirty="0" smtClean="0"/>
              <a:t/>
            </a:r>
            <a:br>
              <a:rPr lang="nb-NO" b="1" dirty="0" smtClean="0"/>
            </a:br>
            <a:r>
              <a:rPr lang="nb-NO" b="1" dirty="0" smtClean="0"/>
              <a:t>eksempelvis </a:t>
            </a:r>
            <a:r>
              <a:rPr lang="nb-NO" sz="1600" b="1" dirty="0" smtClean="0"/>
              <a:t>Gyldendal 1950 – 57</a:t>
            </a:r>
            <a:r>
              <a:rPr lang="nb-NO" sz="1600" b="0" baseline="0" dirty="0" smtClean="0"/>
              <a:t>  </a:t>
            </a:r>
            <a:r>
              <a:rPr lang="nb-NO" sz="1600" dirty="0" smtClean="0"/>
              <a:t>«De aller beste»</a:t>
            </a:r>
            <a:r>
              <a:rPr lang="nb-NO" sz="1400" baseline="0" dirty="0" smtClean="0"/>
              <a:t> </a:t>
            </a:r>
            <a:r>
              <a:rPr lang="nb-NO" sz="1400" dirty="0" smtClean="0"/>
              <a:t>Oversatt fra </a:t>
            </a:r>
            <a:r>
              <a:rPr lang="nb-NO" sz="1400" b="1" dirty="0" smtClean="0"/>
              <a:t>SVENSK </a:t>
            </a:r>
            <a:r>
              <a:rPr lang="nb-NO" sz="1400" dirty="0" smtClean="0"/>
              <a:t>Bearbeidet for ungdom</a:t>
            </a:r>
            <a:r>
              <a:rPr lang="nb-NO" sz="1400" baseline="0" dirty="0" smtClean="0"/>
              <a:t> </a:t>
            </a:r>
            <a:r>
              <a:rPr lang="nb-NO" sz="1400" dirty="0" smtClean="0"/>
              <a:t>av Hugo </a:t>
            </a:r>
            <a:r>
              <a:rPr lang="nb-NO" sz="1400" dirty="0" err="1" smtClean="0"/>
              <a:t>Gyllander</a:t>
            </a:r>
            <a:r>
              <a:rPr lang="nb-NO" sz="1400" dirty="0" smtClean="0"/>
              <a:t/>
            </a:r>
            <a:br>
              <a:rPr lang="nb-NO" sz="1400" dirty="0" smtClean="0"/>
            </a:br>
            <a:r>
              <a:rPr lang="nb-NO" sz="1400" dirty="0" smtClean="0">
                <a:solidFill>
                  <a:srgbClr val="FF0000"/>
                </a:solidFill>
              </a:rPr>
              <a:t>(</a:t>
            </a:r>
            <a:r>
              <a:rPr lang="sv-SE" dirty="0" smtClean="0"/>
              <a:t>‘fritt berättad efter Jules Verne för Sveriges ungdom’ ‘Barnbiblioteket Saga’. </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51</a:t>
            </a:fld>
            <a:endParaRPr lang="nb-NO"/>
          </a:p>
        </p:txBody>
      </p:sp>
    </p:spTree>
    <p:extLst>
      <p:ext uri="{BB962C8B-B14F-4D97-AF65-F5344CB8AC3E}">
        <p14:creationId xmlns:p14="http://schemas.microsoft.com/office/powerpoint/2010/main" val="15016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smtClean="0"/>
              <a:t>Kanskje noen gjenkjenner disse? Selv om innholdet var tilrettelagt fra svensk – var det visuelle norsk.</a:t>
            </a:r>
            <a:br>
              <a:rPr lang="nb-NO" baseline="0" dirty="0" smtClean="0"/>
            </a:br>
            <a:r>
              <a:rPr lang="nb-NO" baseline="0" dirty="0" smtClean="0"/>
              <a:t>Svært ofte når jeg holder foredrag kommer det tilhørere opp til meg etterpå – som spesielt trekker frem at de husker godt forsider og illustrasjonene fra Gyldendals «De aller beste» - serien. Kunstneren tegnet forsider for Verne –bøker for flere forlag</a:t>
            </a:r>
            <a:br>
              <a:rPr lang="nb-NO" baseline="0" dirty="0" smtClean="0"/>
            </a:br>
            <a:r>
              <a:rPr lang="nb-NO" baseline="0" dirty="0" smtClean="0"/>
              <a:t>Gunnar Bratlie – sto for tegningene inne i Gyldendals …..</a:t>
            </a:r>
            <a:br>
              <a:rPr lang="nb-NO" baseline="0" dirty="0" smtClean="0"/>
            </a:b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52</a:t>
            </a:fld>
            <a:endParaRPr lang="nb-NO"/>
          </a:p>
        </p:txBody>
      </p:sp>
    </p:spTree>
    <p:extLst>
      <p:ext uri="{BB962C8B-B14F-4D97-AF65-F5344CB8AC3E}">
        <p14:creationId xmlns:p14="http://schemas.microsoft.com/office/powerpoint/2010/main" val="3296627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Bøkene var på bare omkring 130 små sider og Gunnar Bratlies tegninger var ikke mange – kun 2-8 </a:t>
            </a:r>
            <a:r>
              <a:rPr lang="nb-NO" baseline="0" dirty="0" err="1" smtClean="0"/>
              <a:t>stk</a:t>
            </a:r>
            <a:r>
              <a:rPr lang="nb-NO" baseline="0" dirty="0" smtClean="0"/>
              <a:t> pr. fortelling – men de var sentrale for leseopplevelsen</a:t>
            </a:r>
            <a:endParaRPr lang="nb-NO" dirty="0" smtClean="0"/>
          </a:p>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53</a:t>
            </a:fld>
            <a:endParaRPr lang="nb-NO"/>
          </a:p>
        </p:txBody>
      </p:sp>
    </p:spTree>
    <p:extLst>
      <p:ext uri="{BB962C8B-B14F-4D97-AF65-F5344CB8AC3E}">
        <p14:creationId xmlns:p14="http://schemas.microsoft.com/office/powerpoint/2010/main" val="392812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SCI-FI – </a:t>
            </a:r>
            <a:r>
              <a:rPr lang="nb-NO" sz="1200" b="1"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kritisk blikk på egen samtid</a:t>
            </a:r>
            <a: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 som Holbergs Klim</a:t>
            </a:r>
            <a:b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
            </a:r>
            <a:b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nb-NO" sz="1200" dirty="0"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ellers  ville vite om  POE – Wells - Swift - </a:t>
            </a:r>
            <a:r>
              <a:rPr lang="nb-NO" sz="1200" dirty="0" err="1" smtClean="0">
                <a:highlight>
                  <a:srgbClr val="FFFF00"/>
                </a:highlight>
                <a:latin typeface="Calibri" panose="020F0502020204030204" pitchFamily="34" charset="0"/>
                <a:ea typeface="Calibri" panose="020F0502020204030204" pitchFamily="34" charset="0"/>
                <a:cs typeface="Times New Roman" panose="02020603050405020304" pitchFamily="18" charset="0"/>
              </a:rPr>
              <a:t>Defor</a:t>
            </a:r>
            <a:r>
              <a:rPr lang="nb-NO" dirty="0" smtClean="0"/>
              <a:t/>
            </a:r>
            <a:br>
              <a:rPr lang="nb-NO" dirty="0" smtClean="0"/>
            </a:br>
            <a:r>
              <a:rPr lang="nb-NO" dirty="0" smtClean="0"/>
              <a:t/>
            </a:r>
            <a:br>
              <a:rPr lang="nb-NO" dirty="0" smtClean="0"/>
            </a:br>
            <a:endParaRPr lang="nb-NO" sz="1200" dirty="0"/>
          </a:p>
        </p:txBody>
      </p:sp>
      <p:sp>
        <p:nvSpPr>
          <p:cNvPr id="4" name="Slide Number Placeholder 3"/>
          <p:cNvSpPr>
            <a:spLocks noGrp="1"/>
          </p:cNvSpPr>
          <p:nvPr>
            <p:ph type="sldNum" sz="quarter" idx="10"/>
          </p:nvPr>
        </p:nvSpPr>
        <p:spPr/>
        <p:txBody>
          <a:bodyPr/>
          <a:lstStyle/>
          <a:p>
            <a:fld id="{2759740E-A985-4F94-9657-1FAA841E578E}" type="slidenum">
              <a:rPr lang="nb-NO" smtClean="0"/>
              <a:t>6</a:t>
            </a:fld>
            <a:endParaRPr lang="nb-NO"/>
          </a:p>
        </p:txBody>
      </p:sp>
    </p:spTree>
    <p:extLst>
      <p:ext uri="{BB962C8B-B14F-4D97-AF65-F5344CB8AC3E}">
        <p14:creationId xmlns:p14="http://schemas.microsoft.com/office/powerpoint/2010/main" val="4288599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Parallelt med de mange </a:t>
            </a:r>
            <a:r>
              <a:rPr lang="nb-NO" dirty="0" err="1" smtClean="0"/>
              <a:t>forlagserne</a:t>
            </a:r>
            <a:r>
              <a:rPr lang="nb-NO" dirty="0" smtClean="0"/>
              <a:t>-seriene</a:t>
            </a:r>
            <a:r>
              <a:rPr lang="nb-NO" baseline="0" dirty="0" smtClean="0"/>
              <a:t> fra norske </a:t>
            </a:r>
            <a:r>
              <a:rPr lang="nb-NO" dirty="0" smtClean="0"/>
              <a:t>forlags</a:t>
            </a:r>
            <a:r>
              <a:rPr lang="nb-NO" baseline="0" dirty="0" smtClean="0"/>
              <a:t> – stort sett med de samme 5-8 titlene hele tiden kom den amerikanske tegneserien Classics </a:t>
            </a:r>
            <a:r>
              <a:rPr lang="nb-NO" baseline="0" dirty="0" err="1" smtClean="0"/>
              <a:t>Illustrated</a:t>
            </a:r>
            <a:r>
              <a:rPr lang="nb-NO" baseline="0" dirty="0" smtClean="0"/>
              <a:t> i norsk oversettelse.</a:t>
            </a:r>
            <a:br>
              <a:rPr lang="nb-NO" baseline="0" dirty="0" smtClean="0"/>
            </a:br>
            <a:r>
              <a:rPr lang="nb-NO" baseline="0" dirty="0" smtClean="0"/>
              <a:t>Det første heftet var En verdensomseiling under havet og ble utgitt fra Se-bladene i Stavanger i 1955 i forfatter Zinken Hopps oversettelse</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54</a:t>
            </a:fld>
            <a:endParaRPr lang="nb-NO"/>
          </a:p>
        </p:txBody>
      </p:sp>
    </p:spTree>
    <p:extLst>
      <p:ext uri="{BB962C8B-B14F-4D97-AF65-F5344CB8AC3E}">
        <p14:creationId xmlns:p14="http://schemas.microsoft.com/office/powerpoint/2010/main" val="1676020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En annen Stavanger utgivelse var serien «Verdens beste ungdomsbøker» – der 4 Verne –titler var med.</a:t>
            </a:r>
            <a:br>
              <a:rPr lang="nb-NO" dirty="0" smtClean="0"/>
            </a:br>
            <a:r>
              <a:rPr lang="nb-NO" dirty="0" smtClean="0"/>
              <a:t>Nemo trilogien + Tsarens Kurer</a:t>
            </a:r>
          </a:p>
          <a:p>
            <a:r>
              <a:rPr lang="nb-NO" dirty="0" smtClean="0"/>
              <a:t>x</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55</a:t>
            </a:fld>
            <a:endParaRPr lang="nb-NO"/>
          </a:p>
        </p:txBody>
      </p:sp>
    </p:spTree>
    <p:extLst>
      <p:ext uri="{BB962C8B-B14F-4D97-AF65-F5344CB8AC3E}">
        <p14:creationId xmlns:p14="http://schemas.microsoft.com/office/powerpoint/2010/main" val="3838686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Disse utgivelsene var en hybridform – en kombinasjon</a:t>
            </a:r>
            <a:r>
              <a:rPr lang="nb-NO" baseline="0" dirty="0" smtClean="0"/>
              <a:t> av tegneserie og konvensjonell verbaltekst – som kunne leses uavhengig av hverandre</a:t>
            </a:r>
            <a:br>
              <a:rPr lang="nb-NO" baseline="0" dirty="0" smtClean="0"/>
            </a:br>
            <a:r>
              <a:rPr lang="nb-NO" baseline="0" dirty="0" smtClean="0"/>
              <a:t>Serien oppstod i Spania – og oversatt for utgivelse i flere land. </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56</a:t>
            </a:fld>
            <a:endParaRPr lang="nb-NO"/>
          </a:p>
        </p:txBody>
      </p:sp>
    </p:spTree>
    <p:extLst>
      <p:ext uri="{BB962C8B-B14F-4D97-AF65-F5344CB8AC3E}">
        <p14:creationId xmlns:p14="http://schemas.microsoft.com/office/powerpoint/2010/main" val="2240651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Like før og like etter krigen utga Aschehoug et par av de aller mest kjente Verne-fortellingene</a:t>
            </a:r>
            <a:r>
              <a:rPr lang="nb-NO" baseline="0" dirty="0" smtClean="0"/>
              <a:t> </a:t>
            </a:r>
            <a:br>
              <a:rPr lang="nb-NO" baseline="0" dirty="0" smtClean="0"/>
            </a:br>
            <a:r>
              <a:rPr lang="nb-NO" baseline="0" dirty="0" smtClean="0"/>
              <a:t>Verdensomseilingen kom i 1930 – </a:t>
            </a:r>
            <a:r>
              <a:rPr lang="nb-NO" sz="1200" b="0" i="0" u="none" strike="noStrike" kern="1200" baseline="0" dirty="0" smtClean="0">
                <a:solidFill>
                  <a:schemeClr val="tx1"/>
                </a:solidFill>
                <a:latin typeface="+mn-lt"/>
                <a:ea typeface="+mn-ea"/>
                <a:cs typeface="+mn-cs"/>
              </a:rPr>
              <a:t>Den hemmelighetsfulle øy i -49</a:t>
            </a:r>
            <a:br>
              <a:rPr lang="nb-NO" sz="1200" b="0" i="0" u="none" strike="noStrike" kern="1200" baseline="0" dirty="0" smtClean="0">
                <a:solidFill>
                  <a:schemeClr val="tx1"/>
                </a:solidFill>
                <a:latin typeface="+mn-lt"/>
                <a:ea typeface="+mn-ea"/>
                <a:cs typeface="+mn-cs"/>
              </a:rPr>
            </a:br>
            <a:r>
              <a:rPr lang="nb-NO" sz="1200" b="0" i="0" u="none" strike="noStrike" kern="1200" baseline="0" dirty="0" smtClean="0">
                <a:solidFill>
                  <a:schemeClr val="tx1"/>
                </a:solidFill>
                <a:latin typeface="+mn-lt"/>
                <a:ea typeface="+mn-ea"/>
                <a:cs typeface="+mn-cs"/>
              </a:rPr>
              <a:t>Ingen av dem gjengir Paris-forlagets </a:t>
            </a:r>
            <a:r>
              <a:rPr lang="nb-NO" sz="1200" b="0" i="0" u="none" strike="noStrike" kern="1200" baseline="0" dirty="0" err="1" smtClean="0">
                <a:solidFill>
                  <a:schemeClr val="tx1"/>
                </a:solidFill>
                <a:latin typeface="+mn-lt"/>
                <a:ea typeface="+mn-ea"/>
                <a:cs typeface="+mn-cs"/>
              </a:rPr>
              <a:t>originaltegninge</a:t>
            </a:r>
            <a:r>
              <a:rPr lang="nb-NO" sz="1200" b="0" i="0" u="none" strike="noStrike" kern="1200" baseline="0" dirty="0" smtClean="0">
                <a:solidFill>
                  <a:schemeClr val="tx1"/>
                </a:solidFill>
                <a:latin typeface="+mn-lt"/>
                <a:ea typeface="+mn-ea"/>
                <a:cs typeface="+mn-cs"/>
              </a:rPr>
              <a:t>. Men for 1949 –utgivelsen engasjerte forlaget kunstneren</a:t>
            </a:r>
            <a:br>
              <a:rPr lang="nb-NO" sz="1200" b="0" i="0" u="none" strike="noStrike" kern="1200" baseline="0" dirty="0" smtClean="0">
                <a:solidFill>
                  <a:schemeClr val="tx1"/>
                </a:solidFill>
                <a:latin typeface="+mn-lt"/>
                <a:ea typeface="+mn-ea"/>
                <a:cs typeface="+mn-cs"/>
              </a:rPr>
            </a:br>
            <a:r>
              <a:rPr lang="nb-NO" sz="1200" kern="1200" dirty="0" err="1" smtClean="0">
                <a:solidFill>
                  <a:schemeClr val="tx1"/>
                </a:solidFill>
                <a:effectLst/>
                <a:latin typeface="+mn-lt"/>
                <a:ea typeface="+mn-ea"/>
                <a:cs typeface="+mn-cs"/>
              </a:rPr>
              <a:t>Chrix</a:t>
            </a:r>
            <a:r>
              <a:rPr lang="nb-NO" sz="1200" kern="1200" dirty="0" smtClean="0">
                <a:solidFill>
                  <a:schemeClr val="tx1"/>
                </a:solidFill>
                <a:effectLst/>
                <a:latin typeface="+mn-lt"/>
                <a:ea typeface="+mn-ea"/>
                <a:cs typeface="+mn-cs"/>
              </a:rPr>
              <a:t>. Dahl (1906-1994),</a:t>
            </a:r>
            <a:r>
              <a:rPr lang="nb-NO" sz="1200" kern="1200" baseline="0" dirty="0" smtClean="0">
                <a:solidFill>
                  <a:schemeClr val="tx1"/>
                </a:solidFill>
                <a:effectLst/>
                <a:latin typeface="+mn-lt"/>
                <a:ea typeface="+mn-ea"/>
                <a:cs typeface="+mn-cs"/>
              </a:rPr>
              <a:t> som da var lærer ved Kunst &amp; Håndverkskolen.</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58</a:t>
            </a:fld>
            <a:endParaRPr lang="nb-NO"/>
          </a:p>
        </p:txBody>
      </p:sp>
    </p:spTree>
    <p:extLst>
      <p:ext uri="{BB962C8B-B14F-4D97-AF65-F5344CB8AC3E}">
        <p14:creationId xmlns:p14="http://schemas.microsoft.com/office/powerpoint/2010/main" val="1150389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Hans pennetegninger for Den</a:t>
            </a:r>
            <a:r>
              <a:rPr lang="nb-NO" sz="1200" kern="1200" baseline="0" dirty="0" smtClean="0">
                <a:solidFill>
                  <a:schemeClr val="tx1"/>
                </a:solidFill>
                <a:effectLst/>
                <a:latin typeface="+mn-lt"/>
                <a:ea typeface="+mn-ea"/>
                <a:cs typeface="+mn-cs"/>
              </a:rPr>
              <a:t> hemmelighetsfulle øy er i </a:t>
            </a:r>
            <a:r>
              <a:rPr lang="nb-NO" sz="1200" kern="1200" baseline="0" dirty="0" err="1" smtClean="0">
                <a:solidFill>
                  <a:schemeClr val="tx1"/>
                </a:solidFill>
                <a:effectLst/>
                <a:latin typeface="+mn-lt"/>
                <a:ea typeface="+mn-ea"/>
                <a:cs typeface="+mn-cs"/>
              </a:rPr>
              <a:t>særklasse.</a:t>
            </a:r>
            <a:r>
              <a:rPr lang="nb-NO" sz="1200" kern="1200" dirty="0" err="1" smtClean="0">
                <a:solidFill>
                  <a:schemeClr val="tx1"/>
                </a:solidFill>
                <a:effectLst/>
                <a:latin typeface="+mn-lt"/>
                <a:ea typeface="+mn-ea"/>
                <a:cs typeface="+mn-cs"/>
              </a:rPr>
              <a:t>Til</a:t>
            </a:r>
            <a:r>
              <a:rPr lang="nb-NO" sz="1200" kern="1200" dirty="0" smtClean="0">
                <a:solidFill>
                  <a:schemeClr val="tx1"/>
                </a:solidFill>
                <a:effectLst/>
                <a:latin typeface="+mn-lt"/>
                <a:ea typeface="+mn-ea"/>
                <a:cs typeface="+mn-cs"/>
              </a:rPr>
              <a:t> Aschehougs 1949- utgave, skildrer han nøkkelhendelser i fortellingen gjennom et 30 talls bilder. Med sin antydende, abstraherende strek gir han et drømmende bidrag til helheten som kler teksten på en særegen måte. (Bildene/boken er tilgjengelig på NB.no)</a:t>
            </a:r>
          </a:p>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59</a:t>
            </a:fld>
            <a:endParaRPr lang="nb-NO"/>
          </a:p>
        </p:txBody>
      </p:sp>
    </p:spTree>
    <p:extLst>
      <p:ext uri="{BB962C8B-B14F-4D97-AF65-F5344CB8AC3E}">
        <p14:creationId xmlns:p14="http://schemas.microsoft.com/office/powerpoint/2010/main" val="2224559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60</a:t>
            </a:fld>
            <a:endParaRPr lang="nb-NO"/>
          </a:p>
        </p:txBody>
      </p:sp>
    </p:spTree>
    <p:extLst>
      <p:ext uri="{BB962C8B-B14F-4D97-AF65-F5344CB8AC3E}">
        <p14:creationId xmlns:p14="http://schemas.microsoft.com/office/powerpoint/2010/main" val="1655670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Hva får vi lese om når Verne utgis i komplett form?</a:t>
            </a:r>
            <a:r>
              <a:rPr lang="nb-NO" baseline="0" dirty="0" smtClean="0"/>
              <a:t> </a:t>
            </a:r>
            <a:r>
              <a:rPr lang="nb-NO" dirty="0" smtClean="0"/>
              <a:t>GENERELT KAN VI SI at </a:t>
            </a:r>
            <a:r>
              <a:rPr lang="nb-NO" dirty="0" err="1" smtClean="0"/>
              <a:t>faktabolker</a:t>
            </a:r>
            <a:r>
              <a:rPr lang="nb-NO" dirty="0" smtClean="0"/>
              <a:t>/vitenskap, </a:t>
            </a:r>
            <a:r>
              <a:rPr lang="nb-NO" dirty="0"/>
              <a:t>sammen med dypere beskrivelser, ordspill og underfundigheter</a:t>
            </a:r>
            <a:br>
              <a:rPr lang="nb-NO" dirty="0"/>
            </a:br>
            <a:r>
              <a:rPr lang="nb-NO" dirty="0"/>
              <a:t>og ikke minst den store mengden illustrasjoner som opprinnelig ble laget for </a:t>
            </a:r>
            <a:r>
              <a:rPr lang="nb-NO" dirty="0" smtClean="0"/>
              <a:t>romantekstene</a:t>
            </a:r>
            <a:r>
              <a:rPr lang="nb-NO" baseline="0" dirty="0" smtClean="0"/>
              <a:t> – dette skal jeg komme tilbake til.</a:t>
            </a:r>
            <a:br>
              <a:rPr lang="nb-NO" baseline="0" dirty="0" smtClean="0"/>
            </a:br>
            <a:r>
              <a:rPr lang="nb-NO" baseline="0" dirty="0" err="1" smtClean="0"/>
              <a:t>Spesiellt</a:t>
            </a:r>
            <a:r>
              <a:rPr lang="nb-NO" baseline="0" dirty="0" smtClean="0"/>
              <a:t> full av sakprosa i form av en </a:t>
            </a:r>
            <a:r>
              <a:rPr lang="nb-NO" baseline="0" dirty="0" err="1" smtClean="0"/>
              <a:t>slaks</a:t>
            </a:r>
            <a:r>
              <a:rPr lang="nb-NO" baseline="0" dirty="0" smtClean="0"/>
              <a:t> historikk over afrika-</a:t>
            </a:r>
            <a:r>
              <a:rPr lang="nb-NO" baseline="0" dirty="0" err="1" smtClean="0"/>
              <a:t>akspedisjoner</a:t>
            </a:r>
            <a:r>
              <a:rPr lang="nb-NO" baseline="0" dirty="0" smtClean="0"/>
              <a:t> frem til 1862. FOR dette var ikke en bok om ballonger – men først og fremst om Afrika.</a:t>
            </a:r>
            <a:br>
              <a:rPr lang="nb-NO" baseline="0" dirty="0" smtClean="0"/>
            </a:br>
            <a:r>
              <a:rPr lang="nb-NO" baseline="0" dirty="0" smtClean="0"/>
              <a:t>Boken var en av tekstene som stod gjengitt i bokklubbens 5-bind serie jeg </a:t>
            </a:r>
            <a:r>
              <a:rPr lang="nb-NO" baseline="0" dirty="0" err="1" smtClean="0"/>
              <a:t>nettop</a:t>
            </a:r>
            <a:r>
              <a:rPr lang="nb-NO" baseline="0" dirty="0" smtClean="0"/>
              <a:t> omtalte.</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61</a:t>
            </a:fld>
            <a:endParaRPr lang="nb-NO"/>
          </a:p>
        </p:txBody>
      </p:sp>
    </p:spTree>
    <p:extLst>
      <p:ext uri="{BB962C8B-B14F-4D97-AF65-F5344CB8AC3E}">
        <p14:creationId xmlns:p14="http://schemas.microsoft.com/office/powerpoint/2010/main" val="284607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dirty="0">
                <a:solidFill>
                  <a:srgbClr val="FF0000"/>
                </a:solidFill>
              </a:rPr>
              <a:t>Det er ofte ikke tydelig opplyst at mange utgivelser som bærer JV-navn i virkeligheten er  tilrettelagde tekster – eg.  adaptasjoner av Vernes oppr. Bokforelegg]</a:t>
            </a:r>
            <a:endParaRPr lang="nb-NO" sz="2000" dirty="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62</a:t>
            </a:fld>
            <a:endParaRPr lang="nb-NO"/>
          </a:p>
        </p:txBody>
      </p:sp>
    </p:spTree>
    <p:extLst>
      <p:ext uri="{BB962C8B-B14F-4D97-AF65-F5344CB8AC3E}">
        <p14:creationId xmlns:p14="http://schemas.microsoft.com/office/powerpoint/2010/main" val="844128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63</a:t>
            </a:fld>
            <a:endParaRPr lang="nb-NO"/>
          </a:p>
        </p:txBody>
      </p:sp>
    </p:spTree>
    <p:extLst>
      <p:ext uri="{BB962C8B-B14F-4D97-AF65-F5344CB8AC3E}">
        <p14:creationId xmlns:p14="http://schemas.microsoft.com/office/powerpoint/2010/main" val="1344245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100 år siden Amundsen</a:t>
            </a:r>
            <a:r>
              <a:rPr lang="nb-NO" baseline="0" dirty="0" smtClean="0"/>
              <a:t> på Sydpolen – 150 siden Nansens fødsel </a:t>
            </a:r>
            <a:r>
              <a:rPr lang="nb-NO" dirty="0" smtClean="0"/>
              <a:t>Anmeldt i Aftenposten 1875</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65</a:t>
            </a:fld>
            <a:endParaRPr lang="nb-NO"/>
          </a:p>
        </p:txBody>
      </p:sp>
    </p:spTree>
    <p:extLst>
      <p:ext uri="{BB962C8B-B14F-4D97-AF65-F5344CB8AC3E}">
        <p14:creationId xmlns:p14="http://schemas.microsoft.com/office/powerpoint/2010/main" val="324488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Holberg</a:t>
            </a:r>
            <a:r>
              <a:rPr lang="nb-NO" baseline="0" dirty="0" smtClean="0"/>
              <a:t> inspirert av Thomas Moores Utopia</a:t>
            </a:r>
            <a:br>
              <a:rPr lang="nb-NO" baseline="0" dirty="0" smtClean="0"/>
            </a:br>
            <a:r>
              <a:rPr lang="nb-NO" baseline="0" dirty="0" smtClean="0"/>
              <a:t>og Defoe 1719</a:t>
            </a:r>
            <a:br>
              <a:rPr lang="nb-NO" baseline="0" dirty="0" smtClean="0"/>
            </a:br>
            <a:r>
              <a:rPr lang="nb-NO" baseline="0" dirty="0" smtClean="0"/>
              <a:t>Spesielt Swift 1726</a:t>
            </a:r>
            <a:br>
              <a:rPr lang="nb-NO" baseline="0" dirty="0" smtClean="0"/>
            </a:br>
            <a:r>
              <a:rPr lang="nb-NO" baseline="0" dirty="0" smtClean="0"/>
              <a:t>.  SLIK KOM JEG TIL Å STOPPE OPP VED JULES VERNES…..</a:t>
            </a:r>
            <a:r>
              <a:rPr lang="nb-NO" sz="1200" kern="1200" dirty="0" smtClean="0">
                <a:solidFill>
                  <a:schemeClr val="tx1"/>
                </a:solidFill>
                <a:effectLst/>
                <a:latin typeface="+mn-lt"/>
                <a:ea typeface="+mn-ea"/>
                <a:cs typeface="+mn-cs"/>
              </a:rPr>
              <a:t> forfatterskap – som jeg kjent godt fra barneårene.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Sannsynligvis opplevde jeg nok Vernes fortellinger første gang i 7-9 års alderen både fra tegneseriehefter, </a:t>
            </a:r>
            <a:r>
              <a:rPr lang="nb-NO" sz="1200" kern="1200" dirty="0" err="1" smtClean="0">
                <a:solidFill>
                  <a:schemeClr val="tx1"/>
                </a:solidFill>
                <a:effectLst/>
                <a:latin typeface="+mn-lt"/>
                <a:ea typeface="+mn-ea"/>
                <a:cs typeface="+mn-cs"/>
              </a:rPr>
              <a:t>bibliotekshyllene</a:t>
            </a:r>
            <a:r>
              <a:rPr lang="nb-NO" sz="1200" kern="1200" dirty="0" smtClean="0">
                <a:solidFill>
                  <a:schemeClr val="tx1"/>
                </a:solidFill>
                <a:effectLst/>
                <a:latin typeface="+mn-lt"/>
                <a:ea typeface="+mn-ea"/>
                <a:cs typeface="+mn-cs"/>
              </a:rPr>
              <a:t> og</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7</a:t>
            </a:fld>
            <a:endParaRPr lang="nb-NO"/>
          </a:p>
        </p:txBody>
      </p:sp>
    </p:spTree>
    <p:extLst>
      <p:ext uri="{BB962C8B-B14F-4D97-AF65-F5344CB8AC3E}">
        <p14:creationId xmlns:p14="http://schemas.microsoft.com/office/powerpoint/2010/main" val="11114996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Historien om Nansen og hans skute «Fram», kjenner de fleste av oss….</a:t>
            </a:r>
            <a:br>
              <a:rPr lang="nb-NO" dirty="0" smtClean="0"/>
            </a:br>
            <a:r>
              <a:rPr lang="nb-NO" dirty="0" smtClean="0"/>
              <a:t>- selv fortalte han ikke stort om hvorfor han døpte skuta Fram….</a:t>
            </a:r>
            <a:br>
              <a:rPr lang="nb-NO" dirty="0" smtClean="0"/>
            </a:br>
            <a:r>
              <a:rPr lang="nb-NO" dirty="0" smtClean="0"/>
              <a:t>JEG har forsket og lett  mye etter spor som kan si noe</a:t>
            </a:r>
            <a:r>
              <a:rPr lang="nb-NO" baseline="0" dirty="0" smtClean="0"/>
              <a:t> om hvor godt Nansen kjente Vernes </a:t>
            </a:r>
            <a:r>
              <a:rPr lang="nb-NO" baseline="0" dirty="0" err="1" smtClean="0"/>
              <a:t>Hatteras</a:t>
            </a:r>
            <a:r>
              <a:rPr lang="nb-NO" baseline="0" dirty="0" smtClean="0"/>
              <a:t>-bok</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66</a:t>
            </a:fld>
            <a:endParaRPr lang="nb-NO"/>
          </a:p>
        </p:txBody>
      </p:sp>
    </p:spTree>
    <p:extLst>
      <p:ext uri="{BB962C8B-B14F-4D97-AF65-F5344CB8AC3E}">
        <p14:creationId xmlns:p14="http://schemas.microsoft.com/office/powerpoint/2010/main" val="4910519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t>De franske tilhørerne var allerede</a:t>
            </a:r>
            <a:r>
              <a:rPr lang="nb-NO" sz="1200" baseline="0" dirty="0" smtClean="0"/>
              <a:t> på forhånd kjent med at avisene hadde kommentert Vernes påvirkning på kjente oppdagelsesreisende. Fremmøtte journalister spurte derfor om Nansen også var en av disse ‘elevene’?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68</a:t>
            </a:fld>
            <a:endParaRPr lang="nb-NO"/>
          </a:p>
        </p:txBody>
      </p:sp>
    </p:spTree>
    <p:extLst>
      <p:ext uri="{BB962C8B-B14F-4D97-AF65-F5344CB8AC3E}">
        <p14:creationId xmlns:p14="http://schemas.microsoft.com/office/powerpoint/2010/main" val="36627475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69</a:t>
            </a:fld>
            <a:endParaRPr lang="nb-NO"/>
          </a:p>
        </p:txBody>
      </p:sp>
    </p:spTree>
    <p:extLst>
      <p:ext uri="{BB962C8B-B14F-4D97-AF65-F5344CB8AC3E}">
        <p14:creationId xmlns:p14="http://schemas.microsoft.com/office/powerpoint/2010/main" val="4192264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70</a:t>
            </a:fld>
            <a:endParaRPr lang="nb-NO"/>
          </a:p>
        </p:txBody>
      </p:sp>
    </p:spTree>
    <p:extLst>
      <p:ext uri="{BB962C8B-B14F-4D97-AF65-F5344CB8AC3E}">
        <p14:creationId xmlns:p14="http://schemas.microsoft.com/office/powerpoint/2010/main" val="1255181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Holdt</a:t>
            </a:r>
            <a:r>
              <a:rPr lang="nb-NO" baseline="0" dirty="0" smtClean="0"/>
              <a:t> foredrag på det geografiske selskap der JV var medlem -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74</a:t>
            </a:fld>
            <a:endParaRPr lang="nb-NO"/>
          </a:p>
        </p:txBody>
      </p:sp>
    </p:spTree>
    <p:extLst>
      <p:ext uri="{BB962C8B-B14F-4D97-AF65-F5344CB8AC3E}">
        <p14:creationId xmlns:p14="http://schemas.microsoft.com/office/powerpoint/2010/main" val="2238133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Litt om tidlige Jules Verne oversettelser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76</a:t>
            </a:fld>
            <a:endParaRPr lang="nb-NO"/>
          </a:p>
        </p:txBody>
      </p:sp>
    </p:spTree>
    <p:extLst>
      <p:ext uri="{BB962C8B-B14F-4D97-AF65-F5344CB8AC3E}">
        <p14:creationId xmlns:p14="http://schemas.microsoft.com/office/powerpoint/2010/main" val="125120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smtClean="0">
                <a:solidFill>
                  <a:schemeClr val="tx1"/>
                </a:solidFill>
                <a:effectLst/>
                <a:latin typeface="+mn-lt"/>
                <a:ea typeface="+mn-ea"/>
                <a:cs typeface="+mn-cs"/>
              </a:rPr>
              <a:t>Sannsynligvis opplevde jeg nok Vernes fortellinger første gang i 7-9 års alderen både fra tegneseriehefter, </a:t>
            </a:r>
            <a:r>
              <a:rPr lang="nb-NO" sz="1200" kern="1200" dirty="0" err="1" smtClean="0">
                <a:solidFill>
                  <a:schemeClr val="tx1"/>
                </a:solidFill>
                <a:effectLst/>
                <a:latin typeface="+mn-lt"/>
                <a:ea typeface="+mn-ea"/>
                <a:cs typeface="+mn-cs"/>
              </a:rPr>
              <a:t>bibliotekshyllene</a:t>
            </a:r>
            <a:r>
              <a:rPr lang="nb-NO" sz="1200" kern="1200" dirty="0" smtClean="0">
                <a:solidFill>
                  <a:schemeClr val="tx1"/>
                </a:solidFill>
                <a:effectLst/>
                <a:latin typeface="+mn-lt"/>
                <a:ea typeface="+mn-ea"/>
                <a:cs typeface="+mn-cs"/>
              </a:rPr>
              <a:t> og, ikke minst fra kinosalen.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Blant min første Jules Verne –minner er undervannsbåten «Nautilus» i overflatestilling, som gled summende gjennom vannet lik et sjømonster, mens de lysende utkikksåpningene på farkosten glødet som øynene på et fabelvesen. Disneys adaptasjon ble til i 1954 og ble vist i flere omganger på norske kinoer på 60-tallet. Dette uutslettelige, visuelle minnet i farger sitter selvsagt ekstra godt, av den grunn at TV-sendinger var et stykke unna for mange av oss {ren science –</a:t>
            </a:r>
            <a:r>
              <a:rPr lang="nb-NO" sz="1200" kern="1200" dirty="0" err="1" smtClean="0">
                <a:solidFill>
                  <a:schemeClr val="tx1"/>
                </a:solidFill>
                <a:effectLst/>
                <a:latin typeface="+mn-lt"/>
                <a:ea typeface="+mn-ea"/>
                <a:cs typeface="+mn-cs"/>
              </a:rPr>
              <a:t>fiction</a:t>
            </a:r>
            <a:r>
              <a:rPr lang="nb-NO" sz="1200" kern="1200" dirty="0" smtClean="0">
                <a:solidFill>
                  <a:schemeClr val="tx1"/>
                </a:solidFill>
                <a:effectLst/>
                <a:latin typeface="+mn-lt"/>
                <a:ea typeface="+mn-ea"/>
                <a:cs typeface="+mn-cs"/>
              </a:rPr>
              <a:t>} – og lenge enda kun fantes i sort/hvitt. </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8</a:t>
            </a:fld>
            <a:endParaRPr lang="nb-NO"/>
          </a:p>
        </p:txBody>
      </p:sp>
    </p:spTree>
    <p:extLst>
      <p:ext uri="{BB962C8B-B14F-4D97-AF65-F5344CB8AC3E}">
        <p14:creationId xmlns:p14="http://schemas.microsoft.com/office/powerpoint/2010/main" val="214843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Nevnte roman om En reise inn i jordkloden</a:t>
            </a:r>
            <a:r>
              <a:rPr lang="nb-NO" dirty="0" smtClean="0"/>
              <a:t>- starter</a:t>
            </a:r>
            <a:r>
              <a:rPr lang="nb-NO" baseline="0" dirty="0" smtClean="0"/>
              <a:t> i Norden ……</a:t>
            </a:r>
            <a:br>
              <a:rPr lang="nb-NO" baseline="0" dirty="0" smtClean="0"/>
            </a:br>
            <a:r>
              <a:rPr lang="nb-NO" baseline="0" dirty="0" smtClean="0"/>
              <a:t>+ </a:t>
            </a:r>
            <a:r>
              <a:rPr lang="nb-NO" baseline="0" dirty="0" err="1" smtClean="0"/>
              <a:t>Hatteras</a:t>
            </a:r>
            <a:r>
              <a:rPr lang="nb-NO" baseline="0" dirty="0" smtClean="0"/>
              <a:t>  - </a:t>
            </a:r>
            <a:br>
              <a:rPr lang="nb-NO" baseline="0" dirty="0" smtClean="0"/>
            </a:br>
            <a:r>
              <a:rPr lang="nb-NO" baseline="0" dirty="0" smtClean="0"/>
              <a:t/>
            </a:r>
            <a:br>
              <a:rPr lang="nb-NO" baseline="0" dirty="0" smtClean="0"/>
            </a:br>
            <a:r>
              <a:rPr lang="nb-NO" dirty="0" smtClean="0"/>
              <a:t>Mye av det Verne skrev om Norge er ikke trykket på norsk</a:t>
            </a:r>
            <a:endParaRPr lang="nb-NO" dirty="0"/>
          </a:p>
        </p:txBody>
      </p:sp>
      <p:sp>
        <p:nvSpPr>
          <p:cNvPr id="4" name="Slide Number Placeholder 3"/>
          <p:cNvSpPr>
            <a:spLocks noGrp="1"/>
          </p:cNvSpPr>
          <p:nvPr>
            <p:ph type="sldNum" sz="quarter" idx="10"/>
          </p:nvPr>
        </p:nvSpPr>
        <p:spPr/>
        <p:txBody>
          <a:bodyPr/>
          <a:lstStyle/>
          <a:p>
            <a:fld id="{2759740E-A985-4F94-9657-1FAA841E578E}" type="slidenum">
              <a:rPr lang="nb-NO" smtClean="0"/>
              <a:t>10</a:t>
            </a:fld>
            <a:endParaRPr lang="nb-NO"/>
          </a:p>
        </p:txBody>
      </p:sp>
    </p:spTree>
    <p:extLst>
      <p:ext uri="{BB962C8B-B14F-4D97-AF65-F5344CB8AC3E}">
        <p14:creationId xmlns:p14="http://schemas.microsoft.com/office/powerpoint/2010/main" val="32910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 korrespondanse er også tilgjengelig for forskning  - og han </a:t>
            </a:r>
            <a:br>
              <a:rPr lang="nb-NO" dirty="0" smtClean="0"/>
            </a:br>
            <a:r>
              <a:rPr lang="nb-NO" dirty="0" smtClean="0"/>
              <a:t>Verne</a:t>
            </a:r>
            <a:r>
              <a:rPr lang="nb-NO" baseline="0" dirty="0" smtClean="0"/>
              <a:t> førte dagbok – og han var en habil tegner. </a:t>
            </a:r>
            <a:r>
              <a:rPr lang="nb-NO" dirty="0" smtClean="0"/>
              <a:t>På hans tegning i midten</a:t>
            </a:r>
            <a:r>
              <a:rPr lang="nb-NO" baseline="0" dirty="0" smtClean="0"/>
              <a:t> – utsikt over Christiania</a:t>
            </a:r>
            <a:br>
              <a:rPr lang="nb-NO" baseline="0" dirty="0" smtClean="0"/>
            </a:br>
            <a:r>
              <a:rPr lang="nb-NO" baseline="0" dirty="0" smtClean="0"/>
              <a:t>+ Notodden – Gaustatoppen</a:t>
            </a:r>
            <a:br>
              <a:rPr lang="nb-NO" baseline="0" dirty="0" smtClean="0"/>
            </a:br>
            <a:r>
              <a:rPr lang="nb-NO" baseline="0" dirty="0" smtClean="0"/>
              <a:t>Brev – relatert dette </a:t>
            </a:r>
            <a:br>
              <a:rPr lang="nb-NO" baseline="0" dirty="0" smtClean="0"/>
            </a:br>
            <a:r>
              <a:rPr lang="nb-NO" baseline="0" dirty="0" smtClean="0"/>
              <a:t>De 5  første bøkene:</a:t>
            </a:r>
            <a:br>
              <a:rPr lang="nb-NO" baseline="0" dirty="0" smtClean="0"/>
            </a:br>
            <a:r>
              <a:rPr lang="nb-NO" b="1" i="1" dirty="0" err="1" smtClean="0"/>
              <a:t>Kapten</a:t>
            </a:r>
            <a:r>
              <a:rPr lang="nb-NO" b="1" i="1" dirty="0" smtClean="0"/>
              <a:t> Hatteras´ eventyr</a:t>
            </a:r>
            <a:r>
              <a:rPr lang="nb-NO" dirty="0" smtClean="0"/>
              <a:t> 1864</a:t>
            </a:r>
            <a:br>
              <a:rPr lang="nb-NO" dirty="0" smtClean="0"/>
            </a:br>
            <a:r>
              <a:rPr lang="nb-NO" dirty="0" smtClean="0"/>
              <a:t>-omtaler norske klestradisjoner og matvaner</a:t>
            </a:r>
            <a:br>
              <a:rPr lang="nb-NO" dirty="0" smtClean="0"/>
            </a:br>
            <a:r>
              <a:rPr lang="nb-NO" b="1" i="1" dirty="0" smtClean="0"/>
              <a:t>Reisen til Jordens indre</a:t>
            </a:r>
            <a:r>
              <a:rPr lang="nb-NO" dirty="0" smtClean="0"/>
              <a:t> 1864</a:t>
            </a:r>
            <a:br>
              <a:rPr lang="nb-NO" dirty="0" smtClean="0"/>
            </a:br>
            <a:r>
              <a:rPr lang="nb-NO" dirty="0" smtClean="0"/>
              <a:t>-innleder med Norges kongesagaer</a:t>
            </a:r>
            <a:br>
              <a:rPr lang="nb-NO" dirty="0" smtClean="0"/>
            </a:br>
            <a:r>
              <a:rPr lang="nb-NO" b="1" i="1" dirty="0" smtClean="0"/>
              <a:t>Reisen til månen</a:t>
            </a:r>
            <a:r>
              <a:rPr lang="nb-NO" dirty="0" smtClean="0"/>
              <a:t> 1865</a:t>
            </a:r>
            <a:br>
              <a:rPr lang="nb-NO" dirty="0" smtClean="0"/>
            </a:br>
            <a:r>
              <a:rPr lang="nb-NO" dirty="0" smtClean="0"/>
              <a:t>-refererer til norske sølvgruver</a:t>
            </a:r>
            <a:br>
              <a:rPr lang="nb-NO" dirty="0" smtClean="0"/>
            </a:br>
            <a:r>
              <a:rPr lang="nb-NO" b="1" i="1" dirty="0" smtClean="0"/>
              <a:t>Kaptein </a:t>
            </a:r>
            <a:r>
              <a:rPr lang="nb-NO" b="1" i="1" dirty="0" err="1" smtClean="0"/>
              <a:t>Grants</a:t>
            </a:r>
            <a:r>
              <a:rPr lang="nb-NO" b="1" i="1" dirty="0" smtClean="0"/>
              <a:t> barn</a:t>
            </a:r>
            <a:r>
              <a:rPr lang="nb-NO" dirty="0" smtClean="0"/>
              <a:t> 1865</a:t>
            </a:r>
            <a:br>
              <a:rPr lang="nb-NO" dirty="0" smtClean="0"/>
            </a:br>
            <a:r>
              <a:rPr lang="nb-NO" dirty="0" smtClean="0"/>
              <a:t>-omtaler «den berømte norske dalen ved Telemark som få steder kan måle seg med”</a:t>
            </a:r>
            <a:br>
              <a:rPr lang="nb-NO" dirty="0" smtClean="0"/>
            </a:br>
            <a:r>
              <a:rPr lang="nb-NO" b="1" i="1" dirty="0" smtClean="0"/>
              <a:t>En verdensomseiling under havet</a:t>
            </a:r>
            <a:r>
              <a:rPr lang="nb-NO" i="1" dirty="0" smtClean="0"/>
              <a:t> </a:t>
            </a:r>
            <a:r>
              <a:rPr lang="nb-NO" dirty="0" smtClean="0"/>
              <a:t>1869</a:t>
            </a:r>
            <a:br>
              <a:rPr lang="nb-NO" dirty="0" smtClean="0"/>
            </a:br>
            <a:r>
              <a:rPr lang="nb-NO" dirty="0" smtClean="0"/>
              <a:t>-</a:t>
            </a:r>
            <a:r>
              <a:rPr lang="nb-NO" dirty="0" err="1" smtClean="0"/>
              <a:t>skibbrudne</a:t>
            </a:r>
            <a:r>
              <a:rPr lang="nb-NO" dirty="0" smtClean="0"/>
              <a:t> fra «Nautilus» strander i Lofoten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11</a:t>
            </a:fld>
            <a:endParaRPr lang="nb-NO"/>
          </a:p>
        </p:txBody>
      </p:sp>
    </p:spTree>
    <p:extLst>
      <p:ext uri="{BB962C8B-B14F-4D97-AF65-F5344CB8AC3E}">
        <p14:creationId xmlns:p14="http://schemas.microsoft.com/office/powerpoint/2010/main" val="3766075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B56636F-9E64-48A9-A0E8-D6911EA208CE}" type="datetimeFigureOut">
              <a:rPr lang="nb-NO" smtClean="0"/>
              <a:t>05.03.2019</a:t>
            </a:fld>
            <a:endParaRPr lang="nb-NO"/>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b-NO"/>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AEFB388-42AA-4DF2-851A-CCA4A06B24AA}" type="slidenum">
              <a:rPr lang="nb-NO" smtClean="0"/>
              <a:t>‹#›</a:t>
            </a:fld>
            <a:endParaRPr lang="nb-NO"/>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nb-NO" smtClean="0"/>
              <a:t>Klikk for å redigere tittelstil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Vertical Text Placeholder 2"/>
          <p:cNvSpPr>
            <a:spLocks noGrp="1"/>
          </p:cNvSpPr>
          <p:nvPr>
            <p:ph type="body" orient="vert" idx="1"/>
          </p:nvPr>
        </p:nvSpPr>
        <p:spPr/>
        <p:txBody>
          <a:bodyPr vert="eaVert" anchor="ct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05.03.2019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05.03.2019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05.03.2019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
        <p:nvSpPr>
          <p:cNvPr id="11" name="Title 10"/>
          <p:cNvSpPr>
            <a:spLocks noGrp="1"/>
          </p:cNvSpPr>
          <p:nvPr>
            <p:ph type="title"/>
          </p:nvPr>
        </p:nvSpPr>
        <p:spPr/>
        <p:txBody>
          <a:bodyPr/>
          <a:lstStyle/>
          <a:p>
            <a:r>
              <a:rPr lang="nb-NO" smtClean="0"/>
              <a:t>Klikk for å redigere tittelstil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nb-NO" smtClean="0"/>
              <a:t>Klikk for å redigere tittelstil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BB56636F-9E64-48A9-A0E8-D6911EA208CE}" type="datetimeFigureOut">
              <a:rPr lang="nb-NO" smtClean="0"/>
              <a:t>05.03.2019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56636F-9E64-48A9-A0E8-D6911EA208CE}" type="datetimeFigureOut">
              <a:rPr lang="nb-NO" smtClean="0"/>
              <a:t>05.03.2019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
        <p:nvSpPr>
          <p:cNvPr id="12" name="Title 11"/>
          <p:cNvSpPr>
            <a:spLocks noGrp="1"/>
          </p:cNvSpPr>
          <p:nvPr>
            <p:ph type="title"/>
          </p:nvPr>
        </p:nvSpPr>
        <p:spPr/>
        <p:txBody>
          <a:bodyPr/>
          <a:lstStyle>
            <a:lvl1pPr>
              <a:defRPr>
                <a:solidFill>
                  <a:schemeClr val="tx2"/>
                </a:solidFill>
              </a:defRPr>
            </a:lvl1pPr>
          </a:lstStyle>
          <a:p>
            <a:r>
              <a:rPr lang="nb-NO" smtClean="0"/>
              <a:t>Klikk for å redigere tittelstil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BB56636F-9E64-48A9-A0E8-D6911EA208CE}" type="datetimeFigureOut">
              <a:rPr lang="nb-NO" smtClean="0"/>
              <a:t>05.03.2019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AEFB388-42AA-4DF2-851A-CCA4A06B24AA}" type="slidenum">
              <a:rPr lang="nb-NO" smtClean="0"/>
              <a:t>‹#›</a:t>
            </a:fld>
            <a:endParaRPr lang="nb-NO"/>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BB56636F-9E64-48A9-A0E8-D6911EA208CE}" type="datetimeFigureOut">
              <a:rPr lang="nb-NO" smtClean="0"/>
              <a:t>05.03.2019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AEFB388-42AA-4DF2-851A-CCA4A06B24AA}" type="slidenum">
              <a:rPr lang="nb-NO" smtClean="0"/>
              <a:t>‹#›</a:t>
            </a:fld>
            <a:endParaRPr lang="nb-NO"/>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6636F-9E64-48A9-A0E8-D6911EA208CE}" type="datetimeFigureOut">
              <a:rPr lang="nb-NO" smtClean="0"/>
              <a:t>05.03.2019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nb-NO" smtClean="0"/>
              <a:t>Klikk for å redigere tittelstil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05.03.2019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nb-NO" smtClean="0"/>
              <a:t>Klikk for å redigere tittelstil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05.03.2019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nb-NO" smtClean="0"/>
              <a:t>Klikk for å redigere tittelstil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B56636F-9E64-48A9-A0E8-D6911EA208CE}" type="datetimeFigureOut">
              <a:rPr lang="nb-NO" smtClean="0"/>
              <a:t>05.03.2019</a:t>
            </a:fld>
            <a:endParaRPr lang="nb-NO"/>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nb-NO"/>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AEFB388-42AA-4DF2-851A-CCA4A06B24AA}" type="slidenum">
              <a:rPr lang="nb-NO" smtClean="0"/>
              <a:t>‹#›</a:t>
            </a:fld>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0.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6.jpg"/><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7.jpe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gif"/></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0.jpg"/><Relationship Id="rId7"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nb.no/items/ed0683b6b095f5643f1401c061155b52?page=1&amp;searchText=" TargetMode="External"/><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g"/></Relationships>
</file>

<file path=ppt/slides/_rels/slide37.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117.jp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8" Type="http://schemas.openxmlformats.org/officeDocument/2006/relationships/hyperlink" Target="https://issuu.com/gyldendalnorskforlag/docs/vinduet_2_1967" TargetMode="External"/><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29.jpg"/></Relationships>
</file>

<file path=ppt/slides/_rels/slide4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eg"/></Relationships>
</file>

<file path=ppt/slides/_rels/slide4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image" Target="../media/image149.jpg"/><Relationship Id="rId7" Type="http://schemas.openxmlformats.org/officeDocument/2006/relationships/image" Target="../media/image153.jp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2.jpg"/><Relationship Id="rId5" Type="http://schemas.openxmlformats.org/officeDocument/2006/relationships/image" Target="../media/image151.jpg"/><Relationship Id="rId4" Type="http://schemas.openxmlformats.org/officeDocument/2006/relationships/image" Target="../media/image150.jpg"/></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g"/><Relationship Id="rId4" Type="http://schemas.openxmlformats.org/officeDocument/2006/relationships/image" Target="../media/image161.jpg"/></Relationships>
</file>

<file path=ppt/slides/_rels/slide53.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eg"/></Relationships>
</file>

<file path=ppt/slides/_rels/slide54.xml.rels><?xml version="1.0" encoding="UTF-8" standalone="yes"?>
<Relationships xmlns="http://schemas.openxmlformats.org/package/2006/relationships"><Relationship Id="rId3" Type="http://schemas.openxmlformats.org/officeDocument/2006/relationships/hyperlink" Target="https://julesgverne.wordpress.com/bibliografi/lesetips/illustrerte-klassikere/#jp-carousel-4542"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69.jpg"/></Relationships>
</file>

<file path=ppt/slides/_rels/slide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72.jpg"/><Relationship Id="rId4" Type="http://schemas.openxmlformats.org/officeDocument/2006/relationships/image" Target="../media/image171.jpg"/></Relationships>
</file>

<file path=ppt/slides/_rels/slide5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74.jpg"/></Relationships>
</file>

<file path=ppt/slides/_rels/slide5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8.jpg"/><Relationship Id="rId4" Type="http://schemas.openxmlformats.org/officeDocument/2006/relationships/image" Target="../media/image177.jpg"/></Relationships>
</file>

<file path=ppt/slides/_rels/slide5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81.jpg"/><Relationship Id="rId4" Type="http://schemas.openxmlformats.org/officeDocument/2006/relationships/image" Target="../media/image180.jpeg"/></Relationships>
</file>

<file path=ppt/slides/_rels/slide59.xml.rels><?xml version="1.0" encoding="UTF-8" standalone="yes"?>
<Relationships xmlns="http://schemas.openxmlformats.org/package/2006/relationships"><Relationship Id="rId8" Type="http://schemas.openxmlformats.org/officeDocument/2006/relationships/image" Target="../media/image187.jpg"/><Relationship Id="rId3" Type="http://schemas.openxmlformats.org/officeDocument/2006/relationships/image" Target="../media/image182.jpg"/><Relationship Id="rId7" Type="http://schemas.openxmlformats.org/officeDocument/2006/relationships/image" Target="../media/image186.jp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85.jpg"/><Relationship Id="rId11" Type="http://schemas.openxmlformats.org/officeDocument/2006/relationships/image" Target="../media/image190.jpg"/><Relationship Id="rId5" Type="http://schemas.openxmlformats.org/officeDocument/2006/relationships/image" Target="../media/image184.jpg"/><Relationship Id="rId10" Type="http://schemas.openxmlformats.org/officeDocument/2006/relationships/image" Target="../media/image189.jpg"/><Relationship Id="rId4" Type="http://schemas.openxmlformats.org/officeDocument/2006/relationships/image" Target="../media/image183.jpg"/><Relationship Id="rId9" Type="http://schemas.openxmlformats.org/officeDocument/2006/relationships/image" Target="../media/image18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2.jpg"/></Relationships>
</file>

<file path=ppt/slides/_rels/slide6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94.jp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98.jp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g"/><Relationship Id="rId4" Type="http://schemas.openxmlformats.org/officeDocument/2006/relationships/image" Target="../media/image195.jpg"/></Relationships>
</file>

<file path=ppt/slides/_rels/slide6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00.jpg"/></Relationships>
</file>

<file path=ppt/slides/_rels/slide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 Id="rId4" Type="http://schemas.openxmlformats.org/officeDocument/2006/relationships/image" Target="../media/image203.jpg"/></Relationships>
</file>

<file path=ppt/slides/_rels/slide65.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06.jpg"/><Relationship Id="rId4" Type="http://schemas.openxmlformats.org/officeDocument/2006/relationships/image" Target="../media/image205.jpg"/></Relationships>
</file>

<file path=ppt/slides/_rels/slide6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67.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7.xml"/><Relationship Id="rId5" Type="http://schemas.openxmlformats.org/officeDocument/2006/relationships/image" Target="../media/image212.jpg"/><Relationship Id="rId4" Type="http://schemas.openxmlformats.org/officeDocument/2006/relationships/image" Target="../media/image211.jpg"/></Relationships>
</file>

<file path=ppt/slides/_rels/slide68.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215.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1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2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22.jpg"/><Relationship Id="rId4" Type="http://schemas.openxmlformats.org/officeDocument/2006/relationships/image" Target="../media/image221.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ideo" Target="https://www.youtube.com/embed/0NcvqhN1lcU?start=2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PJ-HVE-HOVEDFAG_JV_DOKUSITE_MASTERPROSJEKT\###JULES_VERNE_DOT_no-HOVED_PROSJEKTdoku-siteJV\####JV_juni2011\ferdige_AVISartikler_juni2011\Foredrags_illustrasjoner\hetzel_2elefant_loterie_ro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140968"/>
            <a:ext cx="4216683" cy="6567262"/>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txBox="1">
            <a:spLocks/>
          </p:cNvSpPr>
          <p:nvPr/>
        </p:nvSpPr>
        <p:spPr>
          <a:xfrm>
            <a:off x="539552" y="260648"/>
            <a:ext cx="7709139" cy="792089"/>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800" dirty="0" smtClean="0"/>
              <a:t>Jules Verne </a:t>
            </a:r>
            <a:br>
              <a:rPr lang="nb-NO" sz="4800" dirty="0" smtClean="0"/>
            </a:br>
            <a:r>
              <a:rPr lang="nb-NO" sz="4800" dirty="0" smtClean="0"/>
              <a:t>for norske lesere</a:t>
            </a:r>
            <a:endParaRPr lang="nb-NO" sz="4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524" y="2420888"/>
            <a:ext cx="3992696" cy="6244327"/>
          </a:xfrm>
          <a:prstGeom prst="rect">
            <a:avLst/>
          </a:prstGeom>
        </p:spPr>
      </p:pic>
      <p:sp>
        <p:nvSpPr>
          <p:cNvPr id="4" name="Rectangle 3"/>
          <p:cNvSpPr/>
          <p:nvPr/>
        </p:nvSpPr>
        <p:spPr>
          <a:xfrm>
            <a:off x="306150" y="2204864"/>
            <a:ext cx="4572000" cy="1046440"/>
          </a:xfrm>
          <a:prstGeom prst="rect">
            <a:avLst/>
          </a:prstGeom>
        </p:spPr>
        <p:txBody>
          <a:bodyPr>
            <a:spAutoFit/>
          </a:bodyPr>
          <a:lstStyle/>
          <a:p>
            <a:r>
              <a:rPr lang="nb-NO" dirty="0"/>
              <a:t>Nasjonalbiblioteket 6. mars 2019</a:t>
            </a:r>
            <a:br>
              <a:rPr lang="nb-NO" dirty="0"/>
            </a:br>
            <a:r>
              <a:rPr lang="nb-NO" sz="1400" dirty="0"/>
              <a:t>Per Johan Moe </a:t>
            </a:r>
            <a:br>
              <a:rPr lang="nb-NO" sz="1400" dirty="0"/>
            </a:br>
            <a:r>
              <a:rPr lang="nb-NO" sz="1200" dirty="0" err="1"/>
              <a:t>Inst</a:t>
            </a:r>
            <a:r>
              <a:rPr lang="nb-NO" sz="1200" dirty="0"/>
              <a:t>. språk og litteratur, </a:t>
            </a:r>
            <a:r>
              <a:rPr lang="nb-NO" sz="1200" dirty="0" smtClean="0"/>
              <a:t>Universitetet </a:t>
            </a:r>
            <a:r>
              <a:rPr lang="nb-NO" sz="1200" dirty="0"/>
              <a:t>i Sørøst-Norge </a:t>
            </a:r>
          </a:p>
          <a:p>
            <a:endParaRPr lang="nb-NO" dirty="0"/>
          </a:p>
        </p:txBody>
      </p:sp>
    </p:spTree>
    <p:extLst>
      <p:ext uri="{BB962C8B-B14F-4D97-AF65-F5344CB8AC3E}">
        <p14:creationId xmlns:p14="http://schemas.microsoft.com/office/powerpoint/2010/main" val="157065630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pjm\Documents\HVE_Norsk\FLS (sjekk_for_andre_mapper)\PJ_eget_mstr_ProsjektPRESENTASJON\JV_150_2011_jub_norve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29" y="2996952"/>
            <a:ext cx="3214409" cy="20411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251520" y="267171"/>
            <a:ext cx="8820043" cy="830997"/>
          </a:xfrm>
          <a:prstGeom prst="rect">
            <a:avLst/>
          </a:prstGeom>
          <a:noFill/>
        </p:spPr>
        <p:txBody>
          <a:bodyPr wrap="none" rtlCol="0">
            <a:spAutoFit/>
          </a:bodyPr>
          <a:lstStyle/>
          <a:p>
            <a:r>
              <a:rPr lang="nb-NO" sz="2400" b="1" i="1" dirty="0" smtClean="0"/>
              <a:t>Reisen til jordens </a:t>
            </a:r>
            <a:r>
              <a:rPr lang="nb-NO" sz="2400" b="1" i="1" dirty="0" err="1" smtClean="0"/>
              <a:t>centrum</a:t>
            </a:r>
            <a:r>
              <a:rPr lang="nb-NO" sz="2400" b="1" i="1" dirty="0" smtClean="0"/>
              <a:t>  </a:t>
            </a:r>
            <a:r>
              <a:rPr lang="nb-NO" sz="2400" dirty="0" smtClean="0"/>
              <a:t>(skrevet 1863) starter i Norden, og</a:t>
            </a:r>
            <a:br>
              <a:rPr lang="nb-NO" sz="2400" dirty="0" smtClean="0"/>
            </a:br>
            <a:r>
              <a:rPr lang="nb-NO" sz="2400" dirty="0" smtClean="0"/>
              <a:t> inneholder referanser til Norges kongesagaer, Snorre og Island</a:t>
            </a:r>
            <a:endParaRPr lang="nb-NO" dirty="0"/>
          </a:p>
        </p:txBody>
      </p:sp>
      <p:pic>
        <p:nvPicPr>
          <p:cNvPr id="5" name="Picture 2" descr="F:\PJ-HVE-HOVEDFAG_JV_DOKUSITE_MASTERPROSJEKT\###JULES_VERNE_DOT_no-HOVED_PROSJEKTdoku-siteJV\####JV_juni2011\ferdige_AVISartikler_juni2011\Foredrags_illustrasjoner\pj_lite_gulnet_norge_europ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228489"/>
            <a:ext cx="4601039" cy="19481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16" y="1951741"/>
            <a:ext cx="2268350" cy="3118982"/>
          </a:xfrm>
          <a:prstGeom prst="rect">
            <a:avLst/>
          </a:prstGeom>
        </p:spPr>
      </p:pic>
      <p:sp>
        <p:nvSpPr>
          <p:cNvPr id="8" name="TekstSylinder 2"/>
          <p:cNvSpPr txBox="1"/>
          <p:nvPr/>
        </p:nvSpPr>
        <p:spPr>
          <a:xfrm>
            <a:off x="467544" y="5070723"/>
            <a:ext cx="7488832" cy="2062103"/>
          </a:xfrm>
          <a:prstGeom prst="rect">
            <a:avLst/>
          </a:prstGeom>
          <a:noFill/>
        </p:spPr>
        <p:txBody>
          <a:bodyPr wrap="square" rtlCol="0">
            <a:spAutoFit/>
          </a:bodyPr>
          <a:lstStyle/>
          <a:p>
            <a:r>
              <a:rPr lang="nb-NO" b="1" dirty="0" smtClean="0"/>
              <a:t>Jules Verne</a:t>
            </a:r>
            <a:r>
              <a:rPr lang="nb-NO" b="1" dirty="0"/>
              <a:t> </a:t>
            </a:r>
            <a:r>
              <a:rPr lang="nb-NO" b="1" dirty="0" smtClean="0"/>
              <a:t>var </a:t>
            </a:r>
            <a:r>
              <a:rPr lang="nb-NO" b="1" dirty="0"/>
              <a:t>spesielt opptatt av Norge og nordområdene</a:t>
            </a:r>
            <a:br>
              <a:rPr lang="nb-NO" b="1" dirty="0"/>
            </a:br>
            <a:r>
              <a:rPr lang="nb-NO" b="1" dirty="0"/>
              <a:t>Hans</a:t>
            </a:r>
            <a:r>
              <a:rPr lang="nb-NO" dirty="0"/>
              <a:t> </a:t>
            </a:r>
            <a:r>
              <a:rPr lang="nb-NO" b="1" dirty="0"/>
              <a:t>reise til Skandinavia i 1861 </a:t>
            </a:r>
            <a:br>
              <a:rPr lang="nb-NO" b="1" dirty="0"/>
            </a:br>
            <a:r>
              <a:rPr lang="nb-NO" b="1" dirty="0"/>
              <a:t>satte </a:t>
            </a:r>
            <a:r>
              <a:rPr lang="nb-NO" b="1" dirty="0" err="1"/>
              <a:t>igang</a:t>
            </a:r>
            <a:r>
              <a:rPr lang="nb-NO" b="1" dirty="0"/>
              <a:t> en serie av bøker med polar og nordisk tematikk</a:t>
            </a:r>
            <a:endParaRPr lang="nb-NO" dirty="0"/>
          </a:p>
          <a:p>
            <a:r>
              <a:rPr lang="nb-NO" dirty="0" smtClean="0"/>
              <a:t/>
            </a:r>
            <a:br>
              <a:rPr lang="nb-NO" dirty="0" smtClean="0"/>
            </a:br>
            <a:r>
              <a:rPr lang="nb-NO" dirty="0" smtClean="0"/>
              <a:t/>
            </a:r>
            <a:br>
              <a:rPr lang="nb-NO" dirty="0" smtClean="0"/>
            </a:br>
            <a:r>
              <a:rPr lang="nb-NO" dirty="0" smtClean="0"/>
              <a:t>                                                                                                   </a:t>
            </a:r>
            <a:endParaRPr lang="nb-NO" dirty="0"/>
          </a:p>
          <a:p>
            <a:endParaRPr lang="nb-NO" dirty="0"/>
          </a:p>
        </p:txBody>
      </p:sp>
      <p:sp>
        <p:nvSpPr>
          <p:cNvPr id="10" name="TekstSylinder 1"/>
          <p:cNvSpPr txBox="1"/>
          <p:nvPr/>
        </p:nvSpPr>
        <p:spPr>
          <a:xfrm>
            <a:off x="7460704" y="63841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3625044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742704" y="282813"/>
            <a:ext cx="7992888" cy="2062103"/>
          </a:xfrm>
          <a:prstGeom prst="rect">
            <a:avLst/>
          </a:prstGeom>
          <a:noFill/>
        </p:spPr>
        <p:txBody>
          <a:bodyPr wrap="square" rtlCol="0">
            <a:spAutoFit/>
          </a:bodyPr>
          <a:lstStyle/>
          <a:p>
            <a:r>
              <a:rPr lang="nb-NO" sz="2800" b="1" dirty="0" smtClean="0"/>
              <a:t>Forskningsfelt:  Jules Verne og Norge</a:t>
            </a:r>
          </a:p>
          <a:p>
            <a:endParaRPr lang="nb-NO" sz="2000" dirty="0"/>
          </a:p>
          <a:p>
            <a:r>
              <a:rPr lang="nb-NO" sz="2000" dirty="0" smtClean="0"/>
              <a:t>Opplevelsene fra Norge satte spor. </a:t>
            </a:r>
            <a:br>
              <a:rPr lang="nb-NO" sz="2000" dirty="0" smtClean="0"/>
            </a:br>
            <a:r>
              <a:rPr lang="nb-NO" sz="2000" b="1" dirty="0" smtClean="0"/>
              <a:t>7</a:t>
            </a:r>
            <a:r>
              <a:rPr lang="nb-NO" sz="2000" dirty="0" smtClean="0"/>
              <a:t>  </a:t>
            </a:r>
            <a:r>
              <a:rPr lang="nb-NO" sz="2000" dirty="0"/>
              <a:t>tekster har </a:t>
            </a:r>
            <a:r>
              <a:rPr lang="nb-NO" sz="2000" dirty="0" smtClean="0"/>
              <a:t>handling eller lange beskrivelser fra Norge. </a:t>
            </a:r>
            <a:br>
              <a:rPr lang="nb-NO" sz="2000" dirty="0" smtClean="0"/>
            </a:br>
            <a:r>
              <a:rPr lang="nb-NO" sz="2000" dirty="0" smtClean="0"/>
              <a:t>Ytterligere 10 verk har kortere referanser til landet.</a:t>
            </a:r>
            <a:br>
              <a:rPr lang="nb-NO" sz="2000" dirty="0" smtClean="0"/>
            </a:br>
            <a:r>
              <a:rPr lang="nb-NO" sz="2000" dirty="0" smtClean="0"/>
              <a:t>Svært lite av dette er trykket på norsk.</a:t>
            </a:r>
            <a:endParaRPr lang="nb-NO" dirty="0">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520" y="4544260"/>
            <a:ext cx="3168351" cy="2053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21393" y="2746939"/>
            <a:ext cx="5014903" cy="3490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58425" y="1905398"/>
            <a:ext cx="2992668" cy="346027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7207366" y="5634950"/>
            <a:ext cx="1781257" cy="523220"/>
          </a:xfrm>
          <a:prstGeom prst="rect">
            <a:avLst/>
          </a:prstGeom>
          <a:noFill/>
        </p:spPr>
        <p:txBody>
          <a:bodyPr wrap="none" rtlCol="0">
            <a:spAutoFit/>
          </a:bodyPr>
          <a:lstStyle/>
          <a:p>
            <a:r>
              <a:rPr lang="nb-NO" sz="1400" dirty="0"/>
              <a:t>f</a:t>
            </a:r>
            <a:r>
              <a:rPr lang="nb-NO" sz="1400" dirty="0" smtClean="0"/>
              <a:t>ra </a:t>
            </a:r>
            <a:br>
              <a:rPr lang="nb-NO" sz="1400" dirty="0" smtClean="0"/>
            </a:br>
            <a:r>
              <a:rPr lang="nb-NO" sz="1400" dirty="0" smtClean="0"/>
              <a:t>Vernes dagbok 1861</a:t>
            </a:r>
            <a:endParaRPr lang="nb-NO" sz="1400" dirty="0"/>
          </a:p>
        </p:txBody>
      </p:sp>
      <p:sp>
        <p:nvSpPr>
          <p:cNvPr id="11" name="TextBox 10"/>
          <p:cNvSpPr txBox="1"/>
          <p:nvPr/>
        </p:nvSpPr>
        <p:spPr>
          <a:xfrm>
            <a:off x="508464" y="2348880"/>
            <a:ext cx="6048672" cy="646331"/>
          </a:xfrm>
          <a:prstGeom prst="rect">
            <a:avLst/>
          </a:prstGeom>
          <a:noFill/>
        </p:spPr>
        <p:txBody>
          <a:bodyPr wrap="square" rtlCol="0">
            <a:spAutoFit/>
          </a:bodyPr>
          <a:lstStyle/>
          <a:p>
            <a:r>
              <a:rPr lang="nb-NO" sz="3600" dirty="0" smtClean="0"/>
              <a:t>www.jules-verne.no</a:t>
            </a:r>
            <a:endParaRPr lang="nb-NO" sz="3600" dirty="0"/>
          </a:p>
        </p:txBody>
      </p:sp>
    </p:spTree>
    <p:extLst>
      <p:ext uri="{BB962C8B-B14F-4D97-AF65-F5344CB8AC3E}">
        <p14:creationId xmlns:p14="http://schemas.microsoft.com/office/powerpoint/2010/main" val="310079575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16820" y="1484784"/>
            <a:ext cx="2290655" cy="2769989"/>
          </a:xfrm>
          <a:prstGeom prst="rect">
            <a:avLst/>
          </a:prstGeom>
        </p:spPr>
        <p:txBody>
          <a:bodyPr wrap="square">
            <a:spAutoFit/>
          </a:bodyPr>
          <a:lstStyle/>
          <a:p>
            <a:r>
              <a:rPr lang="nb-NO" sz="2000" dirty="0" err="1" smtClean="0"/>
              <a:t>Vidarforlagets</a:t>
            </a:r>
            <a:r>
              <a:rPr lang="nb-NO" sz="2000" dirty="0" smtClean="0"/>
              <a:t> Verne –serie:</a:t>
            </a:r>
            <a:br>
              <a:rPr lang="nb-NO" sz="2000" dirty="0" smtClean="0"/>
            </a:br>
            <a:r>
              <a:rPr lang="nb-NO" sz="2000" dirty="0" smtClean="0"/>
              <a:t>uforkortede, fullillustrerte utgaver</a:t>
            </a:r>
            <a:br>
              <a:rPr lang="nb-NO" sz="2000" dirty="0" smtClean="0"/>
            </a:br>
            <a:r>
              <a:rPr lang="nb-NO" dirty="0" smtClean="0"/>
              <a:t/>
            </a:r>
            <a:br>
              <a:rPr lang="nb-NO" dirty="0" smtClean="0"/>
            </a:br>
            <a:r>
              <a:rPr lang="nb-NO" dirty="0" smtClean="0"/>
              <a:t/>
            </a:r>
            <a:br>
              <a:rPr lang="nb-NO" dirty="0" smtClean="0"/>
            </a:br>
            <a:r>
              <a:rPr lang="nb-NO" dirty="0" smtClean="0">
                <a:solidFill>
                  <a:srgbClr val="FF0000"/>
                </a:solidFill>
              </a:rPr>
              <a:t/>
            </a:r>
            <a:br>
              <a:rPr lang="nb-NO" dirty="0" smtClean="0">
                <a:solidFill>
                  <a:srgbClr val="FF0000"/>
                </a:solidFill>
              </a:rPr>
            </a:br>
            <a:endParaRPr lang="nb-NO" dirty="0">
              <a:solidFill>
                <a:srgbClr val="FF0000"/>
              </a:solidFill>
            </a:endParaRP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13" y="3542621"/>
            <a:ext cx="1946706" cy="2996952"/>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618" y="404664"/>
            <a:ext cx="1921374" cy="2996952"/>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404664"/>
            <a:ext cx="1913683" cy="3017358"/>
          </a:xfrm>
          <a:prstGeom prst="rect">
            <a:avLst/>
          </a:prstGeom>
        </p:spPr>
      </p:pic>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8424" y="404664"/>
            <a:ext cx="1874726" cy="2996952"/>
          </a:xfrm>
          <a:prstGeom prst="rect">
            <a:avLst/>
          </a:prstGeom>
        </p:spPr>
      </p:pic>
      <p:pic>
        <p:nvPicPr>
          <p:cNvPr id="10" name="Bild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3544245"/>
            <a:ext cx="1915425" cy="2996754"/>
          </a:xfrm>
          <a:prstGeom prst="rect">
            <a:avLst/>
          </a:prstGeom>
        </p:spPr>
      </p:pic>
      <p:pic>
        <p:nvPicPr>
          <p:cNvPr id="11" name="Bild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0093" y="3544245"/>
            <a:ext cx="1898371" cy="2973950"/>
          </a:xfrm>
          <a:prstGeom prst="rect">
            <a:avLst/>
          </a:prstGeom>
        </p:spPr>
      </p:pic>
      <p:sp>
        <p:nvSpPr>
          <p:cNvPr id="13" name="TekstSylinder 12"/>
          <p:cNvSpPr txBox="1"/>
          <p:nvPr/>
        </p:nvSpPr>
        <p:spPr>
          <a:xfrm>
            <a:off x="7308304" y="645333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12" name="Bild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5776" y="3544244"/>
            <a:ext cx="1913683" cy="299532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2857" y="1268760"/>
            <a:ext cx="2713357" cy="424847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7550" y="1941710"/>
            <a:ext cx="1893057" cy="2960623"/>
          </a:xfrm>
          <a:prstGeom prst="rect">
            <a:avLst/>
          </a:prstGeom>
        </p:spPr>
      </p:pic>
      <p:sp>
        <p:nvSpPr>
          <p:cNvPr id="16" name="TextBox 15"/>
          <p:cNvSpPr txBox="1"/>
          <p:nvPr/>
        </p:nvSpPr>
        <p:spPr>
          <a:xfrm>
            <a:off x="216820" y="379603"/>
            <a:ext cx="2016224" cy="646331"/>
          </a:xfrm>
          <a:prstGeom prst="rect">
            <a:avLst/>
          </a:prstGeom>
          <a:noFill/>
        </p:spPr>
        <p:txBody>
          <a:bodyPr wrap="square" rtlCol="0">
            <a:spAutoFit/>
          </a:bodyPr>
          <a:lstStyle/>
          <a:p>
            <a:r>
              <a:rPr lang="nb-NO" b="1" dirty="0" smtClean="0"/>
              <a:t>Jules Verne</a:t>
            </a:r>
            <a:br>
              <a:rPr lang="nb-NO" b="1" dirty="0" smtClean="0"/>
            </a:br>
            <a:r>
              <a:rPr lang="nb-NO" b="1" dirty="0" smtClean="0"/>
              <a:t>stadig aktuell</a:t>
            </a:r>
            <a:endParaRPr lang="nb-NO" b="1" dirty="0"/>
          </a:p>
        </p:txBody>
      </p:sp>
    </p:spTree>
    <p:extLst>
      <p:ext uri="{BB962C8B-B14F-4D97-AF65-F5344CB8AC3E}">
        <p14:creationId xmlns:p14="http://schemas.microsoft.com/office/powerpoint/2010/main" val="382432742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F:\PJ-HVE-HOVEDFAG_JV_DOKUSITE_MASTERPROSJEKT\bokbilder\Stabenfeldt_ungesbibliotek_JordensIndr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43723">
            <a:off x="1755004" y="1757423"/>
            <a:ext cx="3037510" cy="4174679"/>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F:\PJ-HVE-HOVEDFAG_JV_DOKUSITE_MASTERPROSJEKT\bokbilder\nrk_radioteateret_1981_20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2838">
            <a:off x="1261273" y="2326597"/>
            <a:ext cx="3702844" cy="381685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F:\PJ-HVE-HOVEDFAG_JV_DOKUSITE_MASTERPROSJEKT\###JULES_VERNE_DOT_no-HOVED_PROSJEKTdoku-siteJV\####JV_juni2011\ferdige_AVISartikler_juni2011\Foredrags_illustrasjoner\se_biblioteket_jorden_rundt_fo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068960"/>
            <a:ext cx="2520280" cy="343674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PJ-HVE-HOVEDFAG_JV_DOKUSITE_MASTERPROSJEKT\###JULES_VERNE_DOT_no-HOVED_PROSJEKTdoku-siteJV\####JV_juni2011\ferdige_AVISartikler_juni2011\Foredrags_illustrasjoner\Tegneseriebokklubben_JordensInd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53541">
            <a:off x="3477313" y="1816684"/>
            <a:ext cx="3132437" cy="42536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PJ-HVE-HOVEDFAG_JV_DOKUSITE_MASTERPROSJEKT\bilder\JV_fra_asus_bokscan_mm\ALLeBøker\komprimert\KapteinGrant_n_kunstforl19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70219">
            <a:off x="4716016" y="1897376"/>
            <a:ext cx="3429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PJ-HVE-HOVEDFAG_JV_DOKUSITE_MASTERPROSJEKT\bilder\JV_fra_asus_bokscan_mm\ALLeBøker\komprimert\BarnasBokpakke_JR80_19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940" y="2371547"/>
            <a:ext cx="2870076" cy="398621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F:\PJ-HVE-HOVEDFAG_JV_DOKUSITE_MASTERPROSJEKT\bilder\JV_fra_asus_bokscan_mm\ALLeBøker\komprimert\IK32_jordens_ind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41227">
            <a:off x="5461035" y="803377"/>
            <a:ext cx="2990850" cy="42862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PJ-HVE-HOVEDFAG_JV_DOKUSITE_MASTERPROSJEKT\bilder\JV_fra_asus_bokscan_mm\ALLeBøker\komprimert\IK36_jordenrundt_8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68355">
            <a:off x="2341936" y="2209926"/>
            <a:ext cx="3012857" cy="4223631"/>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F:\PJ-HVE-HOVEDFAG_JV_DOKUSITE_MASTERPROSJEKT\bilder\JV_fra_asus_bokscan_mm\ALLeBøker\komprimert\IK65_reisen_til_maane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005149">
            <a:off x="3008323" y="1631696"/>
            <a:ext cx="2844632" cy="39878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PJ-HVE-HOVEDFAG_JV_DOKUSITE_MASTERPROSJEKT\###JULES_VERNE_DOT_no-HOVED_PROSJEKTdoku-siteJV\####JV_juni2011\ferdige_AVISartikler_juni2011\Foredrags_illustrasjoner\Stabenfeldt1961_mystiske_oya(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32794">
            <a:off x="2912244" y="2074556"/>
            <a:ext cx="3096026" cy="39318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PJ-HVE-HOVEDFAG_JV_DOKUSITE_MASTERPROSJEKT\bokbilder\se_biblioteket_Hemmelighets_oy_for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18171">
            <a:off x="630725" y="2417197"/>
            <a:ext cx="2594861" cy="354920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F:\PJ-HVE-HOVEDFAG_JV_DOKUSITE_MASTERPROSJEKT\bokbilder\Stabenfeldt_verdsensomseiling(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a:off x="4939119" y="1470165"/>
            <a:ext cx="3149987" cy="3967377"/>
          </a:xfrm>
          <a:prstGeom prst="rect">
            <a:avLst/>
          </a:prstGeom>
          <a:noFill/>
          <a:extLst>
            <a:ext uri="{909E8E84-426E-40DD-AFC4-6F175D3DCCD1}">
              <a14:hiddenFill xmlns:a14="http://schemas.microsoft.com/office/drawing/2010/main">
                <a:solidFill>
                  <a:srgbClr val="FFFFFF"/>
                </a:solidFill>
              </a14:hiddenFill>
            </a:ext>
          </a:extLst>
        </p:spPr>
      </p:pic>
      <p:sp>
        <p:nvSpPr>
          <p:cNvPr id="15" name="TekstSylinder 3"/>
          <p:cNvSpPr txBox="1"/>
          <p:nvPr/>
        </p:nvSpPr>
        <p:spPr>
          <a:xfrm>
            <a:off x="325111" y="279040"/>
            <a:ext cx="4445448" cy="830997"/>
          </a:xfrm>
          <a:prstGeom prst="rect">
            <a:avLst/>
          </a:prstGeom>
          <a:noFill/>
        </p:spPr>
        <p:txBody>
          <a:bodyPr wrap="none" rtlCol="0">
            <a:spAutoFit/>
          </a:bodyPr>
          <a:lstStyle/>
          <a:p>
            <a:r>
              <a:rPr lang="nb-NO" sz="2400" b="1" dirty="0" smtClean="0"/>
              <a:t>Hvorfor oversette Jules Verne </a:t>
            </a:r>
            <a:br>
              <a:rPr lang="nb-NO" sz="2400" b="1" dirty="0" smtClean="0"/>
            </a:br>
            <a:r>
              <a:rPr lang="nb-NO" sz="2400" b="1" dirty="0" smtClean="0"/>
              <a:t>- på nytt?</a:t>
            </a:r>
            <a:endParaRPr lang="nb-NO" sz="2400" b="1" dirty="0"/>
          </a:p>
        </p:txBody>
      </p:sp>
    </p:spTree>
    <p:extLst>
      <p:ext uri="{BB962C8B-B14F-4D97-AF65-F5344CB8AC3E}">
        <p14:creationId xmlns:p14="http://schemas.microsoft.com/office/powerpoint/2010/main" val="2164149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5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05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9"/>
                                          </p:stCondLst>
                                        </p:cTn>
                                        <p:tgtEl>
                                          <p:spTgt spid="1047"/>
                                        </p:tgtEl>
                                        <p:attrNameLst>
                                          <p:attrName>style.visibility</p:attrName>
                                        </p:attrNameLst>
                                      </p:cBhvr>
                                      <p:to>
                                        <p:strVal val="visible"/>
                                      </p:to>
                                    </p:set>
                                  </p:childTnLst>
                                </p:cTn>
                              </p:par>
                            </p:childTnLst>
                          </p:cTn>
                        </p:par>
                        <p:par>
                          <p:cTn id="12" fill="hold">
                            <p:stCondLst>
                              <p:cond delay="1010"/>
                            </p:stCondLst>
                            <p:childTnLst>
                              <p:par>
                                <p:cTn id="13" presetID="1" presetClass="entr" presetSubtype="0" fill="hold" nodeType="afterEffect">
                                  <p:stCondLst>
                                    <p:cond delay="290"/>
                                  </p:stCondLst>
                                  <p:childTnLst>
                                    <p:set>
                                      <p:cBhvr>
                                        <p:cTn id="14" dur="1" fill="hold">
                                          <p:stCondLst>
                                            <p:cond delay="0"/>
                                          </p:stCondLst>
                                        </p:cTn>
                                        <p:tgtEl>
                                          <p:spTgt spid="1054"/>
                                        </p:tgtEl>
                                        <p:attrNameLst>
                                          <p:attrName>style.visibility</p:attrName>
                                        </p:attrNameLst>
                                      </p:cBhvr>
                                      <p:to>
                                        <p:strVal val="visible"/>
                                      </p:to>
                                    </p:set>
                                  </p:childTnLst>
                                </p:cTn>
                              </p:par>
                            </p:childTnLst>
                          </p:cTn>
                        </p:par>
                        <p:par>
                          <p:cTn id="15" fill="hold">
                            <p:stCondLst>
                              <p:cond delay="1300"/>
                            </p:stCondLst>
                            <p:childTnLst>
                              <p:par>
                                <p:cTn id="16" presetID="1" presetClass="entr" presetSubtype="0" fill="hold" nodeType="afterEffect">
                                  <p:stCondLst>
                                    <p:cond delay="50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1800"/>
                            </p:stCondLst>
                            <p:childTnLst>
                              <p:par>
                                <p:cTn id="19" presetID="1" presetClass="entr" presetSubtype="0" fill="hold" nodeType="afterEffect">
                                  <p:stCondLst>
                                    <p:cond delay="500"/>
                                  </p:stCondLst>
                                  <p:childTnLst>
                                    <p:set>
                                      <p:cBhvr>
                                        <p:cTn id="20" dur="1" fill="hold">
                                          <p:stCondLst>
                                            <p:cond delay="0"/>
                                          </p:stCondLst>
                                        </p:cTn>
                                        <p:tgtEl>
                                          <p:spTgt spid="1026"/>
                                        </p:tgtEl>
                                        <p:attrNameLst>
                                          <p:attrName>style.visibility</p:attrName>
                                        </p:attrNameLst>
                                      </p:cBhvr>
                                      <p:to>
                                        <p:strVal val="visible"/>
                                      </p:to>
                                    </p:set>
                                  </p:childTnLst>
                                </p:cTn>
                              </p:par>
                            </p:childTnLst>
                          </p:cTn>
                        </p:par>
                        <p:par>
                          <p:cTn id="21" fill="hold">
                            <p:stCondLst>
                              <p:cond delay="2300"/>
                            </p:stCondLst>
                            <p:childTnLst>
                              <p:par>
                                <p:cTn id="22" presetID="1" presetClass="entr" presetSubtype="0" fill="hold" nodeType="afterEffect">
                                  <p:stCondLst>
                                    <p:cond delay="500"/>
                                  </p:stCondLst>
                                  <p:childTnLst>
                                    <p:set>
                                      <p:cBhvr>
                                        <p:cTn id="23" dur="1" fill="hold">
                                          <p:stCondLst>
                                            <p:cond delay="0"/>
                                          </p:stCondLst>
                                        </p:cTn>
                                        <p:tgtEl>
                                          <p:spTgt spid="1043"/>
                                        </p:tgtEl>
                                        <p:attrNameLst>
                                          <p:attrName>style.visibility</p:attrName>
                                        </p:attrNameLst>
                                      </p:cBhvr>
                                      <p:to>
                                        <p:strVal val="visible"/>
                                      </p:to>
                                    </p:set>
                                  </p:childTnLst>
                                </p:cTn>
                              </p:par>
                            </p:childTnLst>
                          </p:cTn>
                        </p:par>
                        <p:par>
                          <p:cTn id="24" fill="hold">
                            <p:stCondLst>
                              <p:cond delay="2800"/>
                            </p:stCondLst>
                            <p:childTnLst>
                              <p:par>
                                <p:cTn id="25" presetID="1" presetClass="entr" presetSubtype="0" fill="hold" nodeType="afterEffect">
                                  <p:stCondLst>
                                    <p:cond delay="500"/>
                                  </p:stCondLst>
                                  <p:childTnLst>
                                    <p:set>
                                      <p:cBhvr>
                                        <p:cTn id="26" dur="1" fill="hold">
                                          <p:stCondLst>
                                            <p:cond delay="0"/>
                                          </p:stCondLst>
                                        </p:cTn>
                                        <p:tgtEl>
                                          <p:spTgt spid="1044"/>
                                        </p:tgtEl>
                                        <p:attrNameLst>
                                          <p:attrName>style.visibility</p:attrName>
                                        </p:attrNameLst>
                                      </p:cBhvr>
                                      <p:to>
                                        <p:strVal val="visible"/>
                                      </p:to>
                                    </p:set>
                                  </p:childTnLst>
                                </p:cTn>
                              </p:par>
                            </p:childTnLst>
                          </p:cTn>
                        </p:par>
                        <p:par>
                          <p:cTn id="27" fill="hold">
                            <p:stCondLst>
                              <p:cond delay="3300"/>
                            </p:stCondLst>
                            <p:childTnLst>
                              <p:par>
                                <p:cTn id="28" presetID="1" presetClass="entr" presetSubtype="0" fill="hold" nodeType="afterEffect">
                                  <p:stCondLst>
                                    <p:cond delay="500"/>
                                  </p:stCondLst>
                                  <p:childTnLst>
                                    <p:set>
                                      <p:cBhvr>
                                        <p:cTn id="29" dur="1" fill="hold">
                                          <p:stCondLst>
                                            <p:cond delay="0"/>
                                          </p:stCondLst>
                                        </p:cTn>
                                        <p:tgtEl>
                                          <p:spTgt spid="1045"/>
                                        </p:tgtEl>
                                        <p:attrNameLst>
                                          <p:attrName>style.visibility</p:attrName>
                                        </p:attrNameLst>
                                      </p:cBhvr>
                                      <p:to>
                                        <p:strVal val="visible"/>
                                      </p:to>
                                    </p:set>
                                  </p:childTnLst>
                                </p:cTn>
                              </p:par>
                            </p:childTnLst>
                          </p:cTn>
                        </p:par>
                        <p:par>
                          <p:cTn id="30" fill="hold">
                            <p:stCondLst>
                              <p:cond delay="3800"/>
                            </p:stCondLst>
                            <p:childTnLst>
                              <p:par>
                                <p:cTn id="31" presetID="1" presetClass="entr" presetSubtype="0" fill="hold" nodeType="afterEffect">
                                  <p:stCondLst>
                                    <p:cond delay="390"/>
                                  </p:stCondLst>
                                  <p:childTnLst>
                                    <p:set>
                                      <p:cBhvr>
                                        <p:cTn id="32" dur="1" fill="hold">
                                          <p:stCondLst>
                                            <p:cond delay="0"/>
                                          </p:stCondLst>
                                        </p:cTn>
                                        <p:tgtEl>
                                          <p:spTgt spid="1046"/>
                                        </p:tgtEl>
                                        <p:attrNameLst>
                                          <p:attrName>style.visibility</p:attrName>
                                        </p:attrNameLst>
                                      </p:cBhvr>
                                      <p:to>
                                        <p:strVal val="visible"/>
                                      </p:to>
                                    </p:set>
                                  </p:childTnLst>
                                </p:cTn>
                              </p:par>
                            </p:childTnLst>
                          </p:cTn>
                        </p:par>
                        <p:par>
                          <p:cTn id="33" fill="hold">
                            <p:stCondLst>
                              <p:cond delay="4190"/>
                            </p:stCondLst>
                            <p:childTnLst>
                              <p:par>
                                <p:cTn id="34" presetID="1" presetClass="entr" presetSubtype="0" fill="hold" nodeType="afterEffect">
                                  <p:stCondLst>
                                    <p:cond delay="400"/>
                                  </p:stCondLst>
                                  <p:childTnLst>
                                    <p:set>
                                      <p:cBhvr>
                                        <p:cTn id="35" dur="1" fill="hold">
                                          <p:stCondLst>
                                            <p:cond delay="0"/>
                                          </p:stCondLst>
                                        </p:cTn>
                                        <p:tgtEl>
                                          <p:spTgt spid="1048"/>
                                        </p:tgtEl>
                                        <p:attrNameLst>
                                          <p:attrName>style.visibility</p:attrName>
                                        </p:attrNameLst>
                                      </p:cBhvr>
                                      <p:to>
                                        <p:strVal val="visible"/>
                                      </p:to>
                                    </p:set>
                                  </p:childTnLst>
                                </p:cTn>
                              </p:par>
                            </p:childTnLst>
                          </p:cTn>
                        </p:par>
                        <p:par>
                          <p:cTn id="36" fill="hold">
                            <p:stCondLst>
                              <p:cond delay="4590"/>
                            </p:stCondLst>
                            <p:childTnLst>
                              <p:par>
                                <p:cTn id="37" presetID="1" presetClass="entr" presetSubtype="0" fill="hold" nodeType="afterEffect">
                                  <p:stCondLst>
                                    <p:cond delay="400"/>
                                  </p:stCondLst>
                                  <p:childTnLst>
                                    <p:set>
                                      <p:cBhvr>
                                        <p:cTn id="38"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7" name="TekstSylinder 6"/>
          <p:cNvSpPr txBox="1"/>
          <p:nvPr/>
        </p:nvSpPr>
        <p:spPr>
          <a:xfrm>
            <a:off x="4276571" y="2323330"/>
            <a:ext cx="4111853" cy="1908215"/>
          </a:xfrm>
          <a:prstGeom prst="rect">
            <a:avLst/>
          </a:prstGeom>
          <a:noFill/>
        </p:spPr>
        <p:txBody>
          <a:bodyPr wrap="square" rtlCol="0">
            <a:spAutoFit/>
          </a:bodyPr>
          <a:lstStyle/>
          <a:p>
            <a:r>
              <a:rPr lang="nb-NO" sz="2000" b="1" dirty="0" smtClean="0"/>
              <a:t>Mange av utgivelsene/tekstene</a:t>
            </a:r>
            <a:br>
              <a:rPr lang="nb-NO" sz="2000" b="1" dirty="0" smtClean="0"/>
            </a:br>
            <a:r>
              <a:rPr lang="nb-NO" sz="2000" b="1" dirty="0" smtClean="0"/>
              <a:t> </a:t>
            </a:r>
            <a:r>
              <a:rPr lang="nb-NO" sz="2000" b="1" dirty="0"/>
              <a:t>som gjorde </a:t>
            </a:r>
            <a:r>
              <a:rPr lang="nb-NO" sz="2000" b="1" dirty="0" smtClean="0"/>
              <a:t>ham berømt</a:t>
            </a:r>
            <a:r>
              <a:rPr lang="nb-NO" sz="2000" b="1" dirty="0"/>
              <a:t/>
            </a:r>
            <a:br>
              <a:rPr lang="nb-NO" sz="2000" b="1" dirty="0"/>
            </a:br>
            <a:r>
              <a:rPr lang="nb-NO" sz="2000" b="1" dirty="0" smtClean="0"/>
              <a:t>er ikke utformet av Jules Verne</a:t>
            </a:r>
            <a:r>
              <a:rPr lang="nb-NO" sz="2400" b="1" dirty="0"/>
              <a:t/>
            </a:r>
            <a:br>
              <a:rPr lang="nb-NO" sz="2400" b="1" dirty="0"/>
            </a:br>
            <a:r>
              <a:rPr lang="nb-NO" sz="2000" b="1" dirty="0" smtClean="0"/>
              <a:t>……på den måten </a:t>
            </a:r>
            <a:r>
              <a:rPr lang="nb-NO" sz="2000" b="1" i="1" dirty="0" smtClean="0"/>
              <a:t>vi</a:t>
            </a:r>
            <a:r>
              <a:rPr lang="nb-NO" sz="2000" b="1" dirty="0" smtClean="0"/>
              <a:t> har fått dem presentert</a:t>
            </a:r>
            <a:endParaRPr lang="nb-NO" sz="2000" b="1" dirty="0"/>
          </a:p>
          <a:p>
            <a:endParaRPr lang="nb-NO" dirty="0"/>
          </a:p>
        </p:txBody>
      </p:sp>
      <p:sp>
        <p:nvSpPr>
          <p:cNvPr id="4" name="Rektangel 3"/>
          <p:cNvSpPr/>
          <p:nvPr/>
        </p:nvSpPr>
        <p:spPr>
          <a:xfrm>
            <a:off x="4716016" y="4581128"/>
            <a:ext cx="4572000" cy="1292662"/>
          </a:xfrm>
          <a:prstGeom prst="rect">
            <a:avLst/>
          </a:prstGeom>
        </p:spPr>
        <p:txBody>
          <a:bodyPr>
            <a:spAutoFit/>
          </a:bodyPr>
          <a:lstStyle/>
          <a:p>
            <a:r>
              <a:rPr lang="nb-NO" sz="2000" dirty="0"/>
              <a:t>Folk flest kjenner forfatterskapet </a:t>
            </a:r>
            <a:br>
              <a:rPr lang="nb-NO" sz="2000" dirty="0"/>
            </a:br>
            <a:r>
              <a:rPr lang="nb-NO" sz="2000" dirty="0"/>
              <a:t>gjennom andre skribenters </a:t>
            </a:r>
            <a:br>
              <a:rPr lang="nb-NO" sz="2000" dirty="0"/>
            </a:br>
            <a:r>
              <a:rPr lang="nb-NO" sz="2000" dirty="0"/>
              <a:t>forkortede gjenfortellinger</a:t>
            </a:r>
            <a:r>
              <a:rPr lang="nb-NO" dirty="0"/>
              <a:t/>
            </a:r>
            <a:br>
              <a:rPr lang="nb-NO" dirty="0"/>
            </a:br>
            <a:endParaRPr lang="nb-NO" dirty="0"/>
          </a:p>
        </p:txBody>
      </p:sp>
      <p:pic>
        <p:nvPicPr>
          <p:cNvPr id="9"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5872"/>
            <a:ext cx="3851920" cy="5352127"/>
          </a:xfrm>
          <a:prstGeom prst="rect">
            <a:avLst/>
          </a:prstGeom>
        </p:spPr>
      </p:pic>
      <p:sp>
        <p:nvSpPr>
          <p:cNvPr id="5" name="Rectangle 4"/>
          <p:cNvSpPr/>
          <p:nvPr/>
        </p:nvSpPr>
        <p:spPr>
          <a:xfrm>
            <a:off x="2809922" y="4807600"/>
            <a:ext cx="5238328" cy="923330"/>
          </a:xfrm>
          <a:prstGeom prst="rect">
            <a:avLst/>
          </a:prstGeom>
        </p:spPr>
        <p:txBody>
          <a:bodyPr wrap="square">
            <a:spAutoFit/>
          </a:bodyPr>
          <a:lstStyle/>
          <a:p>
            <a:r>
              <a:rPr lang="nb-NO" b="1" dirty="0">
                <a:solidFill>
                  <a:srgbClr val="FF0000"/>
                </a:solidFill>
              </a:rPr>
              <a:t/>
            </a:r>
            <a:br>
              <a:rPr lang="nb-NO" b="1" dirty="0">
                <a:solidFill>
                  <a:srgbClr val="FF0000"/>
                </a:solidFill>
              </a:rPr>
            </a:br>
            <a:r>
              <a:rPr lang="nb-NO" b="1" dirty="0">
                <a:solidFill>
                  <a:srgbClr val="FF0000"/>
                </a:solidFill>
              </a:rPr>
              <a:t/>
            </a:r>
            <a:br>
              <a:rPr lang="nb-NO" b="1" dirty="0">
                <a:solidFill>
                  <a:srgbClr val="FF0000"/>
                </a:solidFill>
              </a:rPr>
            </a:br>
            <a:endParaRPr lang="nb-NO" b="1" dirty="0">
              <a:solidFill>
                <a:srgbClr val="FF0000"/>
              </a:solidFill>
            </a:endParaRPr>
          </a:p>
        </p:txBody>
      </p:sp>
      <p:sp>
        <p:nvSpPr>
          <p:cNvPr id="10" name="TekstSylinder 1"/>
          <p:cNvSpPr txBox="1"/>
          <p:nvPr/>
        </p:nvSpPr>
        <p:spPr>
          <a:xfrm>
            <a:off x="223497" y="132603"/>
            <a:ext cx="4373653" cy="1384995"/>
          </a:xfrm>
          <a:prstGeom prst="rect">
            <a:avLst/>
          </a:prstGeom>
          <a:noFill/>
        </p:spPr>
        <p:txBody>
          <a:bodyPr wrap="square" rtlCol="0">
            <a:spAutoFit/>
          </a:bodyPr>
          <a:lstStyle/>
          <a:p>
            <a:r>
              <a:rPr lang="nb-NO" sz="2800" b="1" dirty="0" smtClean="0"/>
              <a:t>Norske </a:t>
            </a:r>
            <a:r>
              <a:rPr lang="nb-NO" sz="2800" b="1" dirty="0"/>
              <a:t>kort-versjoner</a:t>
            </a:r>
            <a:br>
              <a:rPr lang="nb-NO" sz="2800" b="1" dirty="0"/>
            </a:br>
            <a:r>
              <a:rPr lang="nb-NO" sz="2800" b="1" dirty="0"/>
              <a:t>Adaptasjoner</a:t>
            </a:r>
          </a:p>
          <a:p>
            <a:endParaRPr lang="nb-NO" sz="2800" dirty="0"/>
          </a:p>
        </p:txBody>
      </p:sp>
    </p:spTree>
    <p:extLst>
      <p:ext uri="{BB962C8B-B14F-4D97-AF65-F5344CB8AC3E}">
        <p14:creationId xmlns:p14="http://schemas.microsoft.com/office/powerpoint/2010/main" val="128270713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664" y="2982858"/>
            <a:ext cx="6645559" cy="4015025"/>
          </a:xfrm>
          <a:prstGeom prst="rect">
            <a:avLst/>
          </a:prstGeom>
        </p:spPr>
      </p:pic>
      <p:sp>
        <p:nvSpPr>
          <p:cNvPr id="2" name="TekstSylinder 1"/>
          <p:cNvSpPr txBox="1"/>
          <p:nvPr/>
        </p:nvSpPr>
        <p:spPr>
          <a:xfrm>
            <a:off x="236855" y="461571"/>
            <a:ext cx="5573962" cy="2585323"/>
          </a:xfrm>
          <a:prstGeom prst="rect">
            <a:avLst/>
          </a:prstGeom>
          <a:noFill/>
        </p:spPr>
        <p:txBody>
          <a:bodyPr wrap="none" rtlCol="0">
            <a:spAutoFit/>
          </a:bodyPr>
          <a:lstStyle/>
          <a:p>
            <a:r>
              <a:rPr lang="nb-NO" sz="2800" b="1" dirty="0" smtClean="0"/>
              <a:t>Hvem var Jules Verne? </a:t>
            </a:r>
            <a:r>
              <a:rPr lang="nb-NO" sz="2400" dirty="0" smtClean="0"/>
              <a:t>(1828-1905)</a:t>
            </a:r>
            <a:r>
              <a:rPr lang="nb-NO" sz="2000" dirty="0" smtClean="0">
                <a:solidFill>
                  <a:srgbClr val="FF0000"/>
                </a:solidFill>
              </a:rPr>
              <a:t/>
            </a:r>
            <a:br>
              <a:rPr lang="nb-NO" sz="2000" dirty="0" smtClean="0">
                <a:solidFill>
                  <a:srgbClr val="FF0000"/>
                </a:solidFill>
              </a:rPr>
            </a:br>
            <a:r>
              <a:rPr lang="nb-NO" sz="2000" dirty="0" smtClean="0"/>
              <a:t/>
            </a:r>
            <a:br>
              <a:rPr lang="nb-NO" sz="2000" dirty="0" smtClean="0"/>
            </a:br>
            <a:r>
              <a:rPr lang="nb-NO" sz="2000" dirty="0" smtClean="0"/>
              <a:t>- Født i Nantes i Bretagne </a:t>
            </a:r>
            <a:br>
              <a:rPr lang="nb-NO" sz="2000" dirty="0" smtClean="0"/>
            </a:br>
            <a:r>
              <a:rPr lang="nb-NO" sz="2000" dirty="0" smtClean="0"/>
              <a:t>- utdannet jurist</a:t>
            </a:r>
            <a:br>
              <a:rPr lang="nb-NO" sz="2000" dirty="0" smtClean="0"/>
            </a:br>
            <a:r>
              <a:rPr lang="nb-NO" sz="2000" dirty="0" smtClean="0"/>
              <a:t>- skrev tidlig dikt og musikkteater</a:t>
            </a:r>
            <a:br>
              <a:rPr lang="nb-NO" sz="2000" dirty="0" smtClean="0"/>
            </a:br>
            <a:r>
              <a:rPr lang="nb-NO" dirty="0"/>
              <a:t>-</a:t>
            </a:r>
            <a:r>
              <a:rPr lang="nb-NO" dirty="0" smtClean="0"/>
              <a:t> interessert i vitenskap </a:t>
            </a:r>
            <a:r>
              <a:rPr lang="nb-NO" dirty="0"/>
              <a:t>og geografi</a:t>
            </a:r>
            <a:br>
              <a:rPr lang="nb-NO" dirty="0"/>
            </a:br>
            <a:r>
              <a:rPr lang="nb-NO" dirty="0"/>
              <a:t>-</a:t>
            </a:r>
            <a:r>
              <a:rPr lang="nb-NO" dirty="0" smtClean="0"/>
              <a:t> </a:t>
            </a:r>
            <a:r>
              <a:rPr lang="nb-NO" dirty="0"/>
              <a:t>opptatt av å formidle kunnskap</a:t>
            </a:r>
            <a:br>
              <a:rPr lang="nb-NO" dirty="0"/>
            </a:br>
            <a:endParaRPr lang="nb-NO" dirty="0"/>
          </a:p>
        </p:txBody>
      </p:sp>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6574" y="116632"/>
            <a:ext cx="3141890" cy="4320099"/>
          </a:xfrm>
          <a:prstGeom prst="rect">
            <a:avLst/>
          </a:prstGeom>
        </p:spPr>
      </p:pic>
      <p:sp>
        <p:nvSpPr>
          <p:cNvPr id="7" name="Rektangel 6"/>
          <p:cNvSpPr/>
          <p:nvPr/>
        </p:nvSpPr>
        <p:spPr>
          <a:xfrm>
            <a:off x="7694462" y="4131793"/>
            <a:ext cx="1342034" cy="338554"/>
          </a:xfrm>
          <a:prstGeom prst="rect">
            <a:avLst/>
          </a:prstGeom>
        </p:spPr>
        <p:txBody>
          <a:bodyPr wrap="none">
            <a:spAutoFit/>
          </a:bodyPr>
          <a:lstStyle/>
          <a:p>
            <a:r>
              <a:rPr lang="nb-NO" sz="1600" dirty="0"/>
              <a:t>Verne - </a:t>
            </a:r>
            <a:r>
              <a:rPr lang="nb-NO" sz="1600" dirty="0" smtClean="0"/>
              <a:t>30 år</a:t>
            </a:r>
            <a:endParaRPr lang="nb-NO" sz="1600" dirty="0"/>
          </a:p>
        </p:txBody>
      </p:sp>
      <p:sp>
        <p:nvSpPr>
          <p:cNvPr id="8" name="TekstSylinder 7"/>
          <p:cNvSpPr txBox="1"/>
          <p:nvPr/>
        </p:nvSpPr>
        <p:spPr>
          <a:xfrm>
            <a:off x="5353141" y="4658321"/>
            <a:ext cx="3648756" cy="1538883"/>
          </a:xfrm>
          <a:prstGeom prst="rect">
            <a:avLst/>
          </a:prstGeom>
          <a:noFill/>
        </p:spPr>
        <p:txBody>
          <a:bodyPr wrap="none" rtlCol="0">
            <a:spAutoFit/>
          </a:bodyPr>
          <a:lstStyle/>
          <a:p>
            <a:r>
              <a:rPr lang="nb-NO" sz="2800" dirty="0"/>
              <a:t>E</a:t>
            </a:r>
            <a:r>
              <a:rPr lang="nb-NO" sz="2400" dirty="0" smtClean="0"/>
              <a:t>n av verdens mest leste </a:t>
            </a:r>
            <a:br>
              <a:rPr lang="nb-NO" sz="2400" dirty="0" smtClean="0"/>
            </a:br>
            <a:r>
              <a:rPr lang="nb-NO" sz="2400" dirty="0" smtClean="0"/>
              <a:t>og oversatte forfattere</a:t>
            </a:r>
            <a:br>
              <a:rPr lang="nb-NO" sz="2400" dirty="0" smtClean="0"/>
            </a:br>
            <a:r>
              <a:rPr lang="nb-NO" sz="2400" dirty="0" smtClean="0"/>
              <a:t/>
            </a:r>
            <a:br>
              <a:rPr lang="nb-NO" sz="2400" dirty="0" smtClean="0"/>
            </a:br>
            <a:r>
              <a:rPr lang="nb-NO" dirty="0" smtClean="0"/>
              <a:t>www.unesco.org/xtrans</a:t>
            </a:r>
            <a:endParaRPr lang="nb-NO" dirty="0"/>
          </a:p>
        </p:txBody>
      </p:sp>
      <p:sp>
        <p:nvSpPr>
          <p:cNvPr id="12" name="TekstSylinder 11"/>
          <p:cNvSpPr txBox="1"/>
          <p:nvPr/>
        </p:nvSpPr>
        <p:spPr>
          <a:xfrm>
            <a:off x="7380312" y="6385178"/>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83613640"/>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95536" y="332656"/>
            <a:ext cx="4824535" cy="2677656"/>
          </a:xfrm>
          <a:prstGeom prst="rect">
            <a:avLst/>
          </a:prstGeom>
          <a:noFill/>
        </p:spPr>
        <p:txBody>
          <a:bodyPr wrap="square" rtlCol="0">
            <a:spAutoFit/>
          </a:bodyPr>
          <a:lstStyle/>
          <a:p>
            <a:r>
              <a:rPr lang="nb-NO" sz="2400" dirty="0"/>
              <a:t>F</a:t>
            </a:r>
            <a:r>
              <a:rPr lang="nb-NO" sz="2400" dirty="0" smtClean="0"/>
              <a:t>orfattere </a:t>
            </a:r>
            <a:r>
              <a:rPr lang="nb-NO" sz="2400" dirty="0"/>
              <a:t>i samtiden</a:t>
            </a:r>
            <a:r>
              <a:rPr lang="nb-NO" sz="2400" dirty="0" smtClean="0"/>
              <a:t>:</a:t>
            </a:r>
            <a:br>
              <a:rPr lang="nb-NO" sz="2400" dirty="0" smtClean="0"/>
            </a:br>
            <a:r>
              <a:rPr lang="nb-NO" sz="2400" dirty="0" smtClean="0"/>
              <a:t/>
            </a:r>
            <a:br>
              <a:rPr lang="nb-NO" sz="2400" dirty="0" smtClean="0"/>
            </a:br>
            <a:r>
              <a:rPr lang="nb-NO" sz="2400" dirty="0"/>
              <a:t>Alexandre Dumas </a:t>
            </a:r>
            <a:r>
              <a:rPr lang="nb-NO" sz="2400" dirty="0" smtClean="0"/>
              <a:t>1802 - 1870</a:t>
            </a:r>
            <a:r>
              <a:rPr lang="nb-NO" sz="2400" dirty="0"/>
              <a:t/>
            </a:r>
            <a:br>
              <a:rPr lang="nb-NO" sz="2400" dirty="0"/>
            </a:br>
            <a:r>
              <a:rPr lang="nb-NO" sz="2400" dirty="0"/>
              <a:t>Charles Dickens    </a:t>
            </a:r>
            <a:r>
              <a:rPr lang="nb-NO" sz="2400" dirty="0" smtClean="0"/>
              <a:t> 1812 - 1870</a:t>
            </a:r>
            <a:br>
              <a:rPr lang="nb-NO" sz="2400" dirty="0" smtClean="0"/>
            </a:br>
            <a:r>
              <a:rPr lang="nb-NO" sz="2400" dirty="0" smtClean="0"/>
              <a:t>Jules Verne              1828 - 1905</a:t>
            </a:r>
            <a:br>
              <a:rPr lang="nb-NO" sz="2400" dirty="0" smtClean="0"/>
            </a:br>
            <a:r>
              <a:rPr lang="nb-NO" sz="2400" dirty="0" smtClean="0"/>
              <a:t>Henrik </a:t>
            </a:r>
            <a:r>
              <a:rPr lang="nb-NO" sz="2400" dirty="0"/>
              <a:t>Ibsen </a:t>
            </a:r>
            <a:r>
              <a:rPr lang="nb-NO" sz="2400" dirty="0" smtClean="0"/>
              <a:t>          1828 - 1906</a:t>
            </a:r>
            <a:br>
              <a:rPr lang="nb-NO" sz="2400" dirty="0" smtClean="0"/>
            </a:br>
            <a:r>
              <a:rPr lang="nb-NO" sz="2400" dirty="0" smtClean="0"/>
              <a:t>Lev </a:t>
            </a:r>
            <a:r>
              <a:rPr lang="nb-NO" sz="2400" dirty="0" err="1" smtClean="0"/>
              <a:t>Tolstoi</a:t>
            </a:r>
            <a:r>
              <a:rPr lang="nb-NO" sz="2400" dirty="0" smtClean="0"/>
              <a:t>              1828 - 1910</a:t>
            </a:r>
            <a:endParaRPr lang="nb-NO" sz="2400"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93" y="-1035496"/>
            <a:ext cx="4096945" cy="6048672"/>
          </a:xfrm>
          <a:prstGeom prst="rect">
            <a:avLst/>
          </a:prstGeom>
        </p:spPr>
      </p:pic>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3068960"/>
            <a:ext cx="3812252" cy="5777880"/>
          </a:xfrm>
          <a:prstGeom prst="rect">
            <a:avLst/>
          </a:prstGeom>
        </p:spPr>
      </p:pic>
      <p:sp>
        <p:nvSpPr>
          <p:cNvPr id="7" name="TekstSylinder 6"/>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0629303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sp>
        <p:nvSpPr>
          <p:cNvPr id="5" name="Plassholder for innhold 1"/>
          <p:cNvSpPr txBox="1">
            <a:spLocks/>
          </p:cNvSpPr>
          <p:nvPr/>
        </p:nvSpPr>
        <p:spPr>
          <a:xfrm>
            <a:off x="467544" y="4920285"/>
            <a:ext cx="7745505" cy="1532483"/>
          </a:xfrm>
          <a:prstGeom prst="rect">
            <a:avLst/>
          </a:prstGeom>
        </p:spPr>
        <p:txBody>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nb-NO" dirty="0" smtClean="0">
                <a:solidFill>
                  <a:schemeClr val="tx1"/>
                </a:solidFill>
              </a:rPr>
              <a:t>Multimodale</a:t>
            </a:r>
            <a:r>
              <a:rPr lang="nb-NO" dirty="0" smtClean="0"/>
              <a:t> tekster </a:t>
            </a:r>
            <a:br>
              <a:rPr lang="nb-NO" dirty="0" smtClean="0"/>
            </a:br>
            <a:r>
              <a:rPr lang="nb-NO" dirty="0" smtClean="0"/>
              <a:t>om </a:t>
            </a:r>
            <a:r>
              <a:rPr lang="nb-NO" dirty="0"/>
              <a:t>reiser i fantasien</a:t>
            </a:r>
            <a:br>
              <a:rPr lang="nb-NO" dirty="0"/>
            </a:br>
            <a:endParaRPr lang="nb-NO" dirty="0" smtClean="0"/>
          </a:p>
          <a:p>
            <a:pPr marL="0" indent="0">
              <a:buNone/>
            </a:pPr>
            <a:r>
              <a:rPr lang="nb-NO" sz="3600" dirty="0" smtClean="0"/>
              <a:t/>
            </a:r>
            <a:br>
              <a:rPr lang="nb-NO" sz="3600" dirty="0" smtClean="0"/>
            </a:br>
            <a:r>
              <a:rPr lang="nb-NO" dirty="0" smtClean="0"/>
              <a:t> </a:t>
            </a:r>
            <a:endParaRPr lang="nb-NO" dirty="0"/>
          </a:p>
        </p:txBody>
      </p:sp>
      <p:sp>
        <p:nvSpPr>
          <p:cNvPr id="6" name="Tittel 2"/>
          <p:cNvSpPr txBox="1">
            <a:spLocks/>
          </p:cNvSpPr>
          <p:nvPr/>
        </p:nvSpPr>
        <p:spPr>
          <a:xfrm>
            <a:off x="179512" y="188640"/>
            <a:ext cx="7478532" cy="1969482"/>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b-NO" sz="3200" b="1" dirty="0" err="1" smtClean="0"/>
              <a:t>Voyages</a:t>
            </a:r>
            <a:r>
              <a:rPr lang="nb-NO" sz="3200" b="1" dirty="0" smtClean="0"/>
              <a:t> </a:t>
            </a:r>
            <a:r>
              <a:rPr lang="nb-NO" sz="3200" b="1" dirty="0" err="1" smtClean="0"/>
              <a:t>Extraordinaires</a:t>
            </a:r>
            <a:r>
              <a:rPr lang="nb-NO" sz="4800" dirty="0" smtClean="0"/>
              <a:t/>
            </a:r>
            <a:br>
              <a:rPr lang="nb-NO" sz="4800" dirty="0" smtClean="0"/>
            </a:br>
            <a:r>
              <a:rPr lang="nb-NO" sz="2400" i="1" dirty="0" smtClean="0"/>
              <a:t>-dans </a:t>
            </a:r>
            <a:r>
              <a:rPr lang="nb-NO" sz="2400" i="1" dirty="0"/>
              <a:t>les </a:t>
            </a:r>
            <a:r>
              <a:rPr lang="nb-NO" sz="2400" i="1" dirty="0" err="1"/>
              <a:t>Mondes</a:t>
            </a:r>
            <a:r>
              <a:rPr lang="nb-NO" sz="2400" i="1" dirty="0"/>
              <a:t> </a:t>
            </a:r>
            <a:r>
              <a:rPr lang="nb-NO" sz="2400" i="1" dirty="0" err="1"/>
              <a:t>connus</a:t>
            </a:r>
            <a:r>
              <a:rPr lang="nb-NO" sz="2400" i="1" dirty="0"/>
              <a:t> et </a:t>
            </a:r>
            <a:r>
              <a:rPr lang="nb-NO" sz="2400" i="1" dirty="0" err="1" smtClean="0"/>
              <a:t>inconnus</a:t>
            </a:r>
            <a:r>
              <a:rPr lang="nb-NO" sz="2400" i="1" dirty="0"/>
              <a:t/>
            </a:r>
            <a:br>
              <a:rPr lang="nb-NO" sz="2400" i="1" dirty="0"/>
            </a:br>
            <a:r>
              <a:rPr lang="nb-NO" sz="4800" i="1" dirty="0" smtClean="0"/>
              <a:t/>
            </a:r>
            <a:br>
              <a:rPr lang="nb-NO" sz="4800" i="1" dirty="0" smtClean="0"/>
            </a:br>
            <a:r>
              <a:rPr lang="nb-NO" sz="2000" dirty="0" smtClean="0">
                <a:solidFill>
                  <a:schemeClr val="tx1"/>
                </a:solidFill>
              </a:rPr>
              <a:t>Ekstraordinære </a:t>
            </a:r>
            <a:r>
              <a:rPr lang="nb-NO" sz="2000" dirty="0">
                <a:solidFill>
                  <a:schemeClr val="tx1"/>
                </a:solidFill>
              </a:rPr>
              <a:t>reiser </a:t>
            </a:r>
            <a:r>
              <a:rPr lang="nb-NO" sz="2000" dirty="0" smtClean="0">
                <a:solidFill>
                  <a:schemeClr val="tx1"/>
                </a:solidFill>
              </a:rPr>
              <a:t/>
            </a:r>
            <a:br>
              <a:rPr lang="nb-NO" sz="2000" dirty="0" smtClean="0">
                <a:solidFill>
                  <a:schemeClr val="tx1"/>
                </a:solidFill>
              </a:rPr>
            </a:br>
            <a:r>
              <a:rPr lang="nb-NO" sz="2000" dirty="0" smtClean="0">
                <a:solidFill>
                  <a:schemeClr val="tx1"/>
                </a:solidFill>
              </a:rPr>
              <a:t>inn </a:t>
            </a:r>
            <a:r>
              <a:rPr lang="nb-NO" sz="2000" dirty="0">
                <a:solidFill>
                  <a:schemeClr val="tx1"/>
                </a:solidFill>
              </a:rPr>
              <a:t>i de kjente og ukjente verdener</a:t>
            </a:r>
            <a:r>
              <a:rPr lang="nb-NO" sz="2000" dirty="0" smtClean="0"/>
              <a:t/>
            </a:r>
            <a:br>
              <a:rPr lang="nb-NO" sz="2000" dirty="0" smtClean="0"/>
            </a:br>
            <a:endParaRPr lang="nb-NO" sz="2000" dirty="0" smtClean="0"/>
          </a:p>
          <a:p>
            <a:pPr algn="l"/>
            <a:r>
              <a:rPr lang="nb-NO" sz="3200" dirty="0" smtClean="0">
                <a:solidFill>
                  <a:schemeClr val="tx1"/>
                </a:solidFill>
              </a:rPr>
              <a:t>54 reiseromaner </a:t>
            </a:r>
            <a:r>
              <a:rPr lang="nb-NO" sz="2400" dirty="0" smtClean="0">
                <a:solidFill>
                  <a:schemeClr val="tx1"/>
                </a:solidFill>
              </a:rPr>
              <a:t>1863 </a:t>
            </a:r>
            <a:r>
              <a:rPr lang="nb-NO" sz="2400" dirty="0">
                <a:solidFill>
                  <a:schemeClr val="tx1"/>
                </a:solidFill>
              </a:rPr>
              <a:t>– </a:t>
            </a:r>
            <a:r>
              <a:rPr lang="nb-NO" sz="2400" dirty="0" smtClean="0">
                <a:solidFill>
                  <a:schemeClr val="tx1"/>
                </a:solidFill>
              </a:rPr>
              <a:t>1905</a:t>
            </a:r>
            <a:br>
              <a:rPr lang="nb-NO" sz="2400" dirty="0" smtClean="0">
                <a:solidFill>
                  <a:schemeClr val="tx1"/>
                </a:solidFill>
              </a:rPr>
            </a:br>
            <a:r>
              <a:rPr lang="nb-NO" sz="2400" dirty="0" smtClean="0">
                <a:solidFill>
                  <a:schemeClr val="tx1"/>
                </a:solidFill>
              </a:rPr>
              <a:t>       </a:t>
            </a:r>
            <a:br>
              <a:rPr lang="nb-NO" sz="2400" dirty="0" smtClean="0">
                <a:solidFill>
                  <a:schemeClr val="tx1"/>
                </a:solidFill>
              </a:rPr>
            </a:br>
            <a:r>
              <a:rPr lang="nb-NO" sz="2400" dirty="0" smtClean="0">
                <a:solidFill>
                  <a:schemeClr val="tx1"/>
                </a:solidFill>
              </a:rPr>
              <a:t>Bare 18 utgitt i Norge</a:t>
            </a:r>
            <a:endParaRPr lang="nb-NO" sz="2400" dirty="0">
              <a:solidFill>
                <a:schemeClr val="tx1"/>
              </a:solidFill>
            </a:endParaRPr>
          </a:p>
        </p:txBody>
      </p:sp>
      <p:pic>
        <p:nvPicPr>
          <p:cNvPr id="7" name="Picture 2" descr="F:\PJ-HVE-HOVEDFAG_JV_DOKUSITE_MASTERPROSJEKT\###JULES_VERNE_DOT_no-HOVED_PROSJEKTdoku-siteJV\####JV_juni2011\ferdige_AVISartikler_juni2011\Foredrags_illustrasjoner\hetzel_2elefant_loterie_ro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6632"/>
            <a:ext cx="3909714" cy="608917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p:cNvSpPr txBox="1"/>
          <p:nvPr/>
        </p:nvSpPr>
        <p:spPr>
          <a:xfrm>
            <a:off x="7380312" y="6385178"/>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198669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259632" y="404664"/>
            <a:ext cx="6611105" cy="6247864"/>
          </a:xfrm>
          <a:prstGeom prst="rect">
            <a:avLst/>
          </a:prstGeom>
          <a:noFill/>
        </p:spPr>
        <p:txBody>
          <a:bodyPr wrap="none" rtlCol="0">
            <a:spAutoFit/>
          </a:bodyPr>
          <a:lstStyle/>
          <a:p>
            <a:r>
              <a:rPr lang="nb-NO" sz="2000" dirty="0"/>
              <a:t>1930  </a:t>
            </a:r>
            <a:r>
              <a:rPr lang="nb-NO" sz="2000" b="1" dirty="0"/>
              <a:t>Fem uker i ballong</a:t>
            </a:r>
            <a:r>
              <a:rPr lang="nb-NO" sz="2000" dirty="0" smtClean="0"/>
              <a:t/>
            </a:r>
            <a:br>
              <a:rPr lang="nb-NO" sz="2000" dirty="0" smtClean="0"/>
            </a:br>
            <a:r>
              <a:rPr lang="nb-NO" sz="2000" dirty="0" smtClean="0"/>
              <a:t>2014  Kaptein </a:t>
            </a:r>
            <a:r>
              <a:rPr lang="nb-NO" sz="2000" dirty="0"/>
              <a:t>Hatteras’ eventyrlige ferd til Nordpolen  </a:t>
            </a:r>
          </a:p>
          <a:p>
            <a:r>
              <a:rPr lang="nb-NO" sz="2000" dirty="0" smtClean="0"/>
              <a:t>1873  </a:t>
            </a:r>
            <a:r>
              <a:rPr lang="nb-NO" sz="2000" b="1" dirty="0" smtClean="0"/>
              <a:t>Reisen </a:t>
            </a:r>
            <a:r>
              <a:rPr lang="nb-NO" sz="2000" b="1" dirty="0"/>
              <a:t>til jordens </a:t>
            </a:r>
            <a:r>
              <a:rPr lang="nb-NO" sz="2000" b="1" dirty="0" err="1"/>
              <a:t>centrum</a:t>
            </a:r>
            <a:endParaRPr lang="nb-NO" sz="2000" b="1" dirty="0"/>
          </a:p>
          <a:p>
            <a:r>
              <a:rPr lang="nb-NO" sz="2000" dirty="0" smtClean="0"/>
              <a:t>1899  </a:t>
            </a:r>
            <a:r>
              <a:rPr lang="nb-NO" sz="2000" b="1" dirty="0"/>
              <a:t>Reisen til månen</a:t>
            </a:r>
          </a:p>
          <a:p>
            <a:r>
              <a:rPr lang="nb-NO" sz="2000" dirty="0" smtClean="0"/>
              <a:t>1901  </a:t>
            </a:r>
            <a:r>
              <a:rPr lang="nb-NO" sz="2000" b="1" dirty="0"/>
              <a:t>Kaptein </a:t>
            </a:r>
            <a:r>
              <a:rPr lang="nb-NO" sz="2000" b="1" dirty="0" err="1"/>
              <a:t>Grants</a:t>
            </a:r>
            <a:r>
              <a:rPr lang="nb-NO" sz="2000" b="1" dirty="0"/>
              <a:t> </a:t>
            </a:r>
            <a:r>
              <a:rPr lang="nb-NO" sz="2000" b="1" dirty="0" err="1" smtClean="0"/>
              <a:t>Børn</a:t>
            </a:r>
            <a:r>
              <a:rPr lang="nb-NO" sz="2000" dirty="0" smtClean="0"/>
              <a:t/>
            </a:r>
            <a:br>
              <a:rPr lang="nb-NO" sz="2000" dirty="0" smtClean="0"/>
            </a:br>
            <a:r>
              <a:rPr lang="nb-NO" sz="2000" dirty="0" smtClean="0"/>
              <a:t>1894  </a:t>
            </a:r>
            <a:r>
              <a:rPr lang="nb-NO" sz="2000" b="1" dirty="0"/>
              <a:t>En verdensomseiling under havet</a:t>
            </a:r>
          </a:p>
          <a:p>
            <a:r>
              <a:rPr lang="nb-NO" sz="2000" dirty="0" smtClean="0"/>
              <a:t>1882  </a:t>
            </a:r>
            <a:r>
              <a:rPr lang="nb-NO" sz="2000" b="1" dirty="0" smtClean="0"/>
              <a:t>Jorden </a:t>
            </a:r>
            <a:r>
              <a:rPr lang="nb-NO" sz="2000" b="1" dirty="0"/>
              <a:t>rundt i 80 Dage</a:t>
            </a:r>
          </a:p>
          <a:p>
            <a:r>
              <a:rPr lang="nb-NO" sz="2000" dirty="0" smtClean="0"/>
              <a:t>1876  </a:t>
            </a:r>
            <a:r>
              <a:rPr lang="nb-NO" sz="2000" b="1" dirty="0" smtClean="0"/>
              <a:t>Den </a:t>
            </a:r>
            <a:r>
              <a:rPr lang="nb-NO" sz="2000" b="1" dirty="0" err="1"/>
              <a:t>Hemmelighedsfulde</a:t>
            </a:r>
            <a:r>
              <a:rPr lang="nb-NO" sz="2000" b="1" dirty="0"/>
              <a:t> Ø</a:t>
            </a:r>
          </a:p>
          <a:p>
            <a:r>
              <a:rPr lang="nb-NO" sz="2000" dirty="0" smtClean="0"/>
              <a:t>1896  </a:t>
            </a:r>
            <a:r>
              <a:rPr lang="nb-NO" sz="2000" b="1" dirty="0" err="1" smtClean="0"/>
              <a:t>Zarens</a:t>
            </a:r>
            <a:r>
              <a:rPr lang="nb-NO" sz="2000" b="1" dirty="0" smtClean="0"/>
              <a:t> </a:t>
            </a:r>
            <a:r>
              <a:rPr lang="nb-NO" sz="2000" b="1" dirty="0" err="1"/>
              <a:t>kurér</a:t>
            </a:r>
            <a:endParaRPr lang="nb-NO" sz="2000" b="1" dirty="0"/>
          </a:p>
          <a:p>
            <a:r>
              <a:rPr lang="nb-NO" sz="2000" dirty="0" smtClean="0"/>
              <a:t>1967  En </a:t>
            </a:r>
            <a:r>
              <a:rPr lang="nb-NO" sz="2000" dirty="0"/>
              <a:t>reise gjennom solsystemet</a:t>
            </a:r>
          </a:p>
          <a:p>
            <a:r>
              <a:rPr lang="nb-NO" sz="2000" dirty="0" smtClean="0"/>
              <a:t>1993  Den </a:t>
            </a:r>
            <a:r>
              <a:rPr lang="nb-NO" sz="2000" dirty="0"/>
              <a:t>underjordiske </a:t>
            </a:r>
            <a:r>
              <a:rPr lang="nb-NO" sz="2000" dirty="0" smtClean="0"/>
              <a:t>byen</a:t>
            </a:r>
          </a:p>
          <a:p>
            <a:r>
              <a:rPr lang="nb-NO" sz="2000" dirty="0" smtClean="0"/>
              <a:t>1951  </a:t>
            </a:r>
            <a:r>
              <a:rPr lang="nb-NO" sz="2000" b="1" dirty="0" smtClean="0"/>
              <a:t>Kapteinen på femten år</a:t>
            </a:r>
            <a:r>
              <a:rPr lang="nb-NO" sz="2000" dirty="0" smtClean="0"/>
              <a:t/>
            </a:r>
            <a:br>
              <a:rPr lang="nb-NO" sz="2000" dirty="0" smtClean="0"/>
            </a:br>
            <a:r>
              <a:rPr lang="nb-NO" sz="2000" dirty="0" smtClean="0"/>
              <a:t>1879</a:t>
            </a:r>
            <a:r>
              <a:rPr lang="nb-NO" sz="2000" dirty="0"/>
              <a:t>. En Kinesers </a:t>
            </a:r>
            <a:r>
              <a:rPr lang="nb-NO" sz="2000" dirty="0" err="1"/>
              <a:t>gjenvordigheder</a:t>
            </a:r>
            <a:r>
              <a:rPr lang="nb-NO" sz="2000" dirty="0"/>
              <a:t> i Kina</a:t>
            </a:r>
          </a:p>
          <a:p>
            <a:r>
              <a:rPr lang="nb-NO" sz="2000" dirty="0" smtClean="0"/>
              <a:t>1884  Den </a:t>
            </a:r>
            <a:r>
              <a:rPr lang="nb-NO" sz="2000" dirty="0"/>
              <a:t>grønne </a:t>
            </a:r>
            <a:r>
              <a:rPr lang="nb-NO" sz="2000" dirty="0" err="1"/>
              <a:t>Straale</a:t>
            </a:r>
            <a:endParaRPr lang="nb-NO" sz="2000" dirty="0"/>
          </a:p>
          <a:p>
            <a:r>
              <a:rPr lang="nb-NO" sz="2000" dirty="0" smtClean="0"/>
              <a:t>1885/2008  </a:t>
            </a:r>
            <a:r>
              <a:rPr lang="nb-NO" sz="2000" dirty="0"/>
              <a:t>Mathias </a:t>
            </a:r>
            <a:r>
              <a:rPr lang="nb-NO" sz="2000" dirty="0" err="1"/>
              <a:t>Sandorf</a:t>
            </a:r>
            <a:endParaRPr lang="nb-NO" sz="2000" dirty="0"/>
          </a:p>
          <a:p>
            <a:r>
              <a:rPr lang="nb-NO" sz="2000" dirty="0" smtClean="0"/>
              <a:t>1971  Det </a:t>
            </a:r>
            <a:r>
              <a:rPr lang="nb-NO" sz="2000" dirty="0"/>
              <a:t>store loddet</a:t>
            </a:r>
          </a:p>
          <a:p>
            <a:r>
              <a:rPr lang="nb-NO" sz="2000" dirty="0" smtClean="0"/>
              <a:t>1902  </a:t>
            </a:r>
            <a:r>
              <a:rPr lang="nb-NO" sz="2000" b="1" dirty="0" smtClean="0"/>
              <a:t>To </a:t>
            </a:r>
            <a:r>
              <a:rPr lang="nb-NO" sz="2000" b="1" dirty="0"/>
              <a:t>Aars Ferie</a:t>
            </a:r>
          </a:p>
          <a:p>
            <a:r>
              <a:rPr lang="nb-NO" sz="2000" dirty="0" smtClean="0"/>
              <a:t>1967  Skuddet </a:t>
            </a:r>
            <a:r>
              <a:rPr lang="nb-NO" sz="2000" dirty="0"/>
              <a:t>på Kilimanjaro</a:t>
            </a:r>
          </a:p>
          <a:p>
            <a:r>
              <a:rPr lang="nb-NO" sz="2000" dirty="0" smtClean="0"/>
              <a:t>1918  Verdens </a:t>
            </a:r>
            <a:r>
              <a:rPr lang="nb-NO" sz="2000" dirty="0"/>
              <a:t>behersker</a:t>
            </a:r>
          </a:p>
          <a:p>
            <a:r>
              <a:rPr lang="nb-NO" sz="2000" dirty="0" smtClean="0"/>
              <a:t>1982  Den </a:t>
            </a:r>
            <a:r>
              <a:rPr lang="nb-NO" sz="2000" dirty="0" err="1"/>
              <a:t>gyldne</a:t>
            </a:r>
            <a:r>
              <a:rPr lang="nb-NO" sz="2000" dirty="0"/>
              <a:t> Vulkan</a:t>
            </a:r>
          </a:p>
        </p:txBody>
      </p:sp>
      <p:sp>
        <p:nvSpPr>
          <p:cNvPr id="3" name="TekstSylinder 2"/>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504231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0480" y="1530438"/>
            <a:ext cx="5203819" cy="5337679"/>
          </a:xfrm>
          <a:prstGeom prst="rect">
            <a:avLst/>
          </a:prstGeom>
        </p:spPr>
      </p:pic>
      <p:sp>
        <p:nvSpPr>
          <p:cNvPr id="2" name="TekstSylinder 1"/>
          <p:cNvSpPr txBox="1"/>
          <p:nvPr/>
        </p:nvSpPr>
        <p:spPr>
          <a:xfrm>
            <a:off x="395536" y="2852936"/>
            <a:ext cx="5109091" cy="3046988"/>
          </a:xfrm>
          <a:prstGeom prst="rect">
            <a:avLst/>
          </a:prstGeom>
          <a:noFill/>
        </p:spPr>
        <p:txBody>
          <a:bodyPr wrap="none" rtlCol="0">
            <a:spAutoFit/>
          </a:bodyPr>
          <a:lstStyle/>
          <a:p>
            <a:r>
              <a:rPr lang="nb-NO" sz="2400" b="1" dirty="0" smtClean="0"/>
              <a:t>De «Ekstraordinære reiser»</a:t>
            </a:r>
            <a:r>
              <a:rPr lang="nb-NO" sz="2400" b="1" dirty="0"/>
              <a:t/>
            </a:r>
            <a:br>
              <a:rPr lang="nb-NO" sz="2400" b="1" dirty="0"/>
            </a:br>
            <a:r>
              <a:rPr lang="nb-NO" sz="2400" b="1" dirty="0" smtClean="0"/>
              <a:t>tar </a:t>
            </a:r>
            <a:r>
              <a:rPr lang="nb-NO" sz="2400" b="1" dirty="0"/>
              <a:t>for seg hele </a:t>
            </a:r>
            <a:r>
              <a:rPr lang="nb-NO" sz="2400" b="1" dirty="0" smtClean="0"/>
              <a:t>kloden: </a:t>
            </a:r>
            <a:br>
              <a:rPr lang="nb-NO" sz="2400" b="1" dirty="0" smtClean="0"/>
            </a:br>
            <a:r>
              <a:rPr lang="nb-NO" sz="2400" b="1" dirty="0" smtClean="0"/>
              <a:t/>
            </a:r>
            <a:br>
              <a:rPr lang="nb-NO" sz="2400" b="1" dirty="0" smtClean="0"/>
            </a:br>
            <a:r>
              <a:rPr lang="nb-NO" sz="2400" b="1" dirty="0" smtClean="0"/>
              <a:t>– </a:t>
            </a:r>
            <a:r>
              <a:rPr lang="nb-NO" sz="2400" b="1" dirty="0"/>
              <a:t>uoppdagede </a:t>
            </a:r>
            <a:r>
              <a:rPr lang="nb-NO" sz="2400" b="1" dirty="0" smtClean="0"/>
              <a:t>steder</a:t>
            </a:r>
            <a:br>
              <a:rPr lang="nb-NO" sz="2400" b="1" dirty="0" smtClean="0"/>
            </a:br>
            <a:r>
              <a:rPr lang="nb-NO" sz="2400" b="1" dirty="0" smtClean="0"/>
              <a:t>-  polpunktene </a:t>
            </a:r>
            <a:br>
              <a:rPr lang="nb-NO" sz="2400" b="1" dirty="0" smtClean="0"/>
            </a:br>
            <a:r>
              <a:rPr lang="nb-NO" sz="2400" b="1" dirty="0"/>
              <a:t>-</a:t>
            </a:r>
            <a:r>
              <a:rPr lang="nb-NO" sz="2400" b="1" dirty="0" smtClean="0"/>
              <a:t>  jorden </a:t>
            </a:r>
            <a:r>
              <a:rPr lang="nb-NO" sz="2400" b="1" dirty="0"/>
              <a:t>rundt, over og under </a:t>
            </a:r>
            <a:r>
              <a:rPr lang="nb-NO" sz="2400" b="1" dirty="0">
                <a:solidFill>
                  <a:schemeClr val="accent6">
                    <a:lumMod val="20000"/>
                    <a:lumOff val="80000"/>
                  </a:schemeClr>
                </a:solidFill>
              </a:rPr>
              <a:t>vann</a:t>
            </a:r>
            <a:r>
              <a:rPr lang="nb-NO" sz="2400" b="1" dirty="0"/>
              <a:t/>
            </a:r>
            <a:br>
              <a:rPr lang="nb-NO" sz="2400" b="1" dirty="0"/>
            </a:br>
            <a:r>
              <a:rPr lang="nb-NO" sz="2400" b="1" dirty="0" smtClean="0"/>
              <a:t>-  inn </a:t>
            </a:r>
            <a:r>
              <a:rPr lang="nb-NO" sz="2400" b="1" dirty="0"/>
              <a:t>i kloden </a:t>
            </a:r>
            <a:endParaRPr lang="nb-NO" sz="2400" b="1" dirty="0" smtClean="0"/>
          </a:p>
          <a:p>
            <a:r>
              <a:rPr lang="nb-NO" sz="2400" b="1" dirty="0" smtClean="0"/>
              <a:t>-  </a:t>
            </a:r>
            <a:r>
              <a:rPr lang="nb-NO" sz="2400" b="1" dirty="0"/>
              <a:t>ut fra kloden </a:t>
            </a:r>
            <a:endParaRPr lang="nb-NO" sz="3600" b="1" dirty="0"/>
          </a:p>
        </p:txBody>
      </p:sp>
      <p:sp>
        <p:nvSpPr>
          <p:cNvPr id="9" name="TekstSylinder 8"/>
          <p:cNvSpPr txBox="1"/>
          <p:nvPr/>
        </p:nvSpPr>
        <p:spPr>
          <a:xfrm>
            <a:off x="1619672" y="188640"/>
            <a:ext cx="5933881" cy="923330"/>
          </a:xfrm>
          <a:prstGeom prst="rect">
            <a:avLst/>
          </a:prstGeom>
          <a:noFill/>
        </p:spPr>
        <p:txBody>
          <a:bodyPr wrap="square" rtlCol="0">
            <a:spAutoFit/>
          </a:bodyPr>
          <a:lstStyle/>
          <a:p>
            <a:r>
              <a:rPr lang="nb-NO" sz="3600" b="1" dirty="0"/>
              <a:t>Jules Verne og universet</a:t>
            </a:r>
          </a:p>
          <a:p>
            <a:endParaRPr lang="nb-NO" dirty="0"/>
          </a:p>
        </p:txBody>
      </p:sp>
      <p:sp>
        <p:nvSpPr>
          <p:cNvPr id="10" name="TekstSylinder 9"/>
          <p:cNvSpPr txBox="1"/>
          <p:nvPr/>
        </p:nvSpPr>
        <p:spPr>
          <a:xfrm>
            <a:off x="467544" y="1299605"/>
            <a:ext cx="7909538" cy="461665"/>
          </a:xfrm>
          <a:prstGeom prst="rect">
            <a:avLst/>
          </a:prstGeom>
          <a:noFill/>
        </p:spPr>
        <p:txBody>
          <a:bodyPr wrap="none" rtlCol="0">
            <a:spAutoFit/>
          </a:bodyPr>
          <a:lstStyle/>
          <a:p>
            <a:r>
              <a:rPr lang="nb-NO" sz="2400" b="1" dirty="0" smtClean="0"/>
              <a:t>Tiden for europeernes sine </a:t>
            </a:r>
            <a:r>
              <a:rPr lang="nb-NO" sz="2400" b="1" dirty="0"/>
              <a:t>siste store </a:t>
            </a:r>
            <a:r>
              <a:rPr lang="nb-NO" sz="2400" b="1" dirty="0" smtClean="0"/>
              <a:t>landoppdagelser.</a:t>
            </a:r>
            <a:endParaRPr lang="nb-NO" sz="2400" b="1" dirty="0"/>
          </a:p>
        </p:txBody>
      </p:sp>
    </p:spTree>
    <p:extLst>
      <p:ext uri="{BB962C8B-B14F-4D97-AF65-F5344CB8AC3E}">
        <p14:creationId xmlns:p14="http://schemas.microsoft.com/office/powerpoint/2010/main" val="185522118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636912"/>
            <a:ext cx="2448272" cy="3508671"/>
          </a:xfrm>
          <a:prstGeom prst="rect">
            <a:avLst/>
          </a:prstGeom>
        </p:spPr>
      </p:pic>
      <p:sp>
        <p:nvSpPr>
          <p:cNvPr id="2" name="TekstSylinder 1"/>
          <p:cNvSpPr txBox="1"/>
          <p:nvPr/>
        </p:nvSpPr>
        <p:spPr>
          <a:xfrm>
            <a:off x="251520" y="219339"/>
            <a:ext cx="9145016" cy="1908215"/>
          </a:xfrm>
          <a:prstGeom prst="rect">
            <a:avLst/>
          </a:prstGeom>
          <a:noFill/>
        </p:spPr>
        <p:txBody>
          <a:bodyPr wrap="square" rtlCol="0">
            <a:spAutoFit/>
          </a:bodyPr>
          <a:lstStyle/>
          <a:p>
            <a:r>
              <a:rPr lang="nb-NO" sz="3200" b="1" dirty="0"/>
              <a:t>Jules Vernes </a:t>
            </a:r>
            <a:r>
              <a:rPr lang="nb-NO" sz="3200" b="1" dirty="0" smtClean="0"/>
              <a:t/>
            </a:r>
            <a:br>
              <a:rPr lang="nb-NO" sz="3200" b="1" dirty="0" smtClean="0"/>
            </a:br>
            <a:r>
              <a:rPr lang="nb-NO" sz="3200" b="1" dirty="0" smtClean="0"/>
              <a:t>fantasi-reisefortellinger </a:t>
            </a:r>
            <a:r>
              <a:rPr lang="nb-NO" sz="3200" b="1" dirty="0"/>
              <a:t>på norsk </a:t>
            </a:r>
            <a:r>
              <a:rPr lang="nb-NO" b="1" dirty="0"/>
              <a:t/>
            </a:r>
            <a:br>
              <a:rPr lang="nb-NO" b="1" dirty="0"/>
            </a:br>
            <a:r>
              <a:rPr lang="nb-NO" b="1" dirty="0" smtClean="0"/>
              <a:t/>
            </a:r>
            <a:br>
              <a:rPr lang="nb-NO" b="1" dirty="0" smtClean="0"/>
            </a:br>
            <a:r>
              <a:rPr lang="nb-NO" b="1" dirty="0" smtClean="0"/>
              <a:t>- </a:t>
            </a:r>
            <a:r>
              <a:rPr lang="nb-NO" b="1" dirty="0"/>
              <a:t>ofte sterkt forkortet, </a:t>
            </a:r>
            <a:r>
              <a:rPr lang="nb-NO" b="1" dirty="0" smtClean="0"/>
              <a:t/>
            </a:r>
            <a:br>
              <a:rPr lang="nb-NO" b="1" dirty="0" smtClean="0"/>
            </a:br>
            <a:r>
              <a:rPr lang="nb-NO" b="1" dirty="0" smtClean="0"/>
              <a:t>allikevel en </a:t>
            </a:r>
            <a:r>
              <a:rPr lang="nb-NO" b="1" dirty="0"/>
              <a:t>viktig døråpner til den fantastiske </a:t>
            </a:r>
            <a:r>
              <a:rPr lang="nb-NO" b="1" dirty="0" smtClean="0"/>
              <a:t>bokverden</a:t>
            </a:r>
            <a:endParaRPr lang="nb-NO" sz="2400" dirty="0" smtClean="0">
              <a:solidFill>
                <a:srgbClr val="FF0000"/>
              </a:solidFill>
            </a:endParaRPr>
          </a:p>
        </p:txBody>
      </p:sp>
      <p:pic>
        <p:nvPicPr>
          <p:cNvPr id="6"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914" y="1844824"/>
            <a:ext cx="2376264" cy="30181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2259022"/>
            <a:ext cx="2304256" cy="3515915"/>
          </a:xfrm>
          <a:prstGeom prst="rect">
            <a:avLst/>
          </a:prstGeom>
        </p:spPr>
      </p:pic>
      <p:sp>
        <p:nvSpPr>
          <p:cNvPr id="3" name="Rectangle 2"/>
          <p:cNvSpPr/>
          <p:nvPr/>
        </p:nvSpPr>
        <p:spPr>
          <a:xfrm>
            <a:off x="2771800" y="5938544"/>
            <a:ext cx="4572000" cy="769441"/>
          </a:xfrm>
          <a:prstGeom prst="rect">
            <a:avLst/>
          </a:prstGeom>
        </p:spPr>
        <p:txBody>
          <a:bodyPr>
            <a:spAutoFit/>
          </a:bodyPr>
          <a:lstStyle/>
          <a:p>
            <a:pPr algn="ctr"/>
            <a:r>
              <a:rPr lang="nb-NO" sz="1600" dirty="0"/>
              <a:t>Nasjonalbiblioteket 6. mars 2019</a:t>
            </a:r>
            <a:r>
              <a:rPr lang="nb-NO" dirty="0"/>
              <a:t/>
            </a:r>
            <a:br>
              <a:rPr lang="nb-NO" dirty="0"/>
            </a:br>
            <a:r>
              <a:rPr lang="nb-NO" sz="1600" dirty="0"/>
              <a:t>Per Johan </a:t>
            </a:r>
            <a:r>
              <a:rPr lang="nb-NO" sz="1600" dirty="0" smtClean="0"/>
              <a:t>Moe </a:t>
            </a:r>
            <a:r>
              <a:rPr lang="nb-NO" sz="1400" dirty="0" smtClean="0"/>
              <a:t/>
            </a:r>
            <a:br>
              <a:rPr lang="nb-NO" sz="1400" dirty="0" smtClean="0"/>
            </a:br>
            <a:r>
              <a:rPr lang="nb-NO" sz="1200" dirty="0" err="1" smtClean="0"/>
              <a:t>Inst</a:t>
            </a:r>
            <a:r>
              <a:rPr lang="nb-NO" sz="1200" dirty="0" smtClean="0"/>
              <a:t>. språk og litteratur, Universitetet i Sørøst-Norge </a:t>
            </a:r>
            <a:endParaRPr lang="nb-NO" sz="12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2602985"/>
            <a:ext cx="2473930" cy="3253755"/>
          </a:xfrm>
          <a:prstGeom prst="rect">
            <a:avLst/>
          </a:prstGeom>
        </p:spPr>
      </p:pic>
    </p:spTree>
    <p:extLst>
      <p:ext uri="{BB962C8B-B14F-4D97-AF65-F5344CB8AC3E}">
        <p14:creationId xmlns:p14="http://schemas.microsoft.com/office/powerpoint/2010/main" val="128785469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18040" y="692696"/>
            <a:ext cx="8012262" cy="4462760"/>
          </a:xfrm>
          <a:prstGeom prst="rect">
            <a:avLst/>
          </a:prstGeom>
          <a:noFill/>
        </p:spPr>
        <p:txBody>
          <a:bodyPr wrap="square" rtlCol="0">
            <a:spAutoFit/>
          </a:bodyPr>
          <a:lstStyle/>
          <a:p>
            <a:r>
              <a:rPr lang="nb-NO" sz="2800" b="1" dirty="0" smtClean="0"/>
              <a:t>Jules Vernes reise-fortellinger</a:t>
            </a:r>
            <a:r>
              <a:rPr lang="nb-NO" sz="2800" dirty="0" smtClean="0"/>
              <a:t> </a:t>
            </a:r>
            <a:br>
              <a:rPr lang="nb-NO" sz="2800" dirty="0" smtClean="0"/>
            </a:br>
            <a:r>
              <a:rPr lang="nb-NO" sz="2800" b="1" dirty="0" smtClean="0"/>
              <a:t>fiksjon og sakprosa</a:t>
            </a:r>
            <a:r>
              <a:rPr lang="nb-NO" sz="3600" b="1" dirty="0" smtClean="0"/>
              <a:t/>
            </a:r>
            <a:br>
              <a:rPr lang="nb-NO" sz="3600" b="1" dirty="0" smtClean="0"/>
            </a:br>
            <a:r>
              <a:rPr lang="nb-NO" sz="3600" dirty="0"/>
              <a:t/>
            </a:r>
            <a:br>
              <a:rPr lang="nb-NO" sz="3600" dirty="0"/>
            </a:br>
            <a:r>
              <a:rPr lang="nb-NO" sz="2400" dirty="0" smtClean="0"/>
              <a:t>Verne</a:t>
            </a:r>
            <a:r>
              <a:rPr lang="nb-NO" sz="2400" dirty="0" smtClean="0">
                <a:solidFill>
                  <a:srgbClr val="FF0000"/>
                </a:solidFill>
              </a:rPr>
              <a:t> </a:t>
            </a:r>
            <a:r>
              <a:rPr lang="nb-NO" sz="2400" dirty="0" smtClean="0"/>
              <a:t>konstruerer en kjernehistorie </a:t>
            </a:r>
            <a:br>
              <a:rPr lang="nb-NO" sz="2400" dirty="0" smtClean="0"/>
            </a:br>
            <a:r>
              <a:rPr lang="nb-NO" sz="2400" dirty="0" smtClean="0"/>
              <a:t>som </a:t>
            </a:r>
            <a:r>
              <a:rPr lang="nb-NO" sz="2400" dirty="0"/>
              <a:t>sender </a:t>
            </a:r>
            <a:r>
              <a:rPr lang="nb-NO" sz="2400" dirty="0" smtClean="0"/>
              <a:t>romanfigurene (og leserne) ut </a:t>
            </a:r>
            <a:r>
              <a:rPr lang="nb-NO" sz="2400" dirty="0"/>
              <a:t>på en reise </a:t>
            </a:r>
            <a:r>
              <a:rPr lang="nb-NO" sz="2400" dirty="0" smtClean="0"/>
              <a:t/>
            </a:r>
            <a:br>
              <a:rPr lang="nb-NO" sz="2400" dirty="0" smtClean="0"/>
            </a:br>
            <a:r>
              <a:rPr lang="nb-NO" sz="2400" dirty="0"/>
              <a:t/>
            </a:r>
            <a:br>
              <a:rPr lang="nb-NO" sz="2400" dirty="0"/>
            </a:br>
            <a:r>
              <a:rPr lang="nb-NO" sz="2400" dirty="0"/>
              <a:t>– </a:t>
            </a:r>
            <a:r>
              <a:rPr lang="nb-NO" sz="2400" dirty="0" smtClean="0"/>
              <a:t>denne gir </a:t>
            </a:r>
            <a:r>
              <a:rPr lang="nb-NO" sz="2400" dirty="0"/>
              <a:t>forfatteren</a:t>
            </a:r>
            <a:r>
              <a:rPr lang="nb-NO" sz="2400" dirty="0" smtClean="0"/>
              <a:t> </a:t>
            </a:r>
            <a:r>
              <a:rPr lang="nb-NO" sz="2400" dirty="0"/>
              <a:t>en </a:t>
            </a:r>
            <a:r>
              <a:rPr lang="nb-NO" sz="2400" dirty="0" smtClean="0"/>
              <a:t>anledning </a:t>
            </a:r>
            <a:r>
              <a:rPr lang="nb-NO" sz="2400" dirty="0"/>
              <a:t>til å legge ut om </a:t>
            </a:r>
            <a:r>
              <a:rPr lang="nb-NO" sz="2400" dirty="0" smtClean="0"/>
              <a:t>  </a:t>
            </a:r>
            <a:br>
              <a:rPr lang="nb-NO" sz="2400" dirty="0" smtClean="0"/>
            </a:br>
            <a:r>
              <a:rPr lang="nb-NO" sz="2400" dirty="0" smtClean="0"/>
              <a:t>    jordens geografi</a:t>
            </a:r>
            <a:br>
              <a:rPr lang="nb-NO" sz="2400" dirty="0" smtClean="0"/>
            </a:br>
            <a:r>
              <a:rPr lang="nb-NO" sz="2400" dirty="0" smtClean="0"/>
              <a:t/>
            </a:r>
            <a:br>
              <a:rPr lang="nb-NO" sz="2400" dirty="0" smtClean="0"/>
            </a:br>
            <a:r>
              <a:rPr lang="nb-NO" sz="2400" dirty="0" smtClean="0"/>
              <a:t>- ofte </a:t>
            </a:r>
            <a:r>
              <a:rPr lang="nb-NO" sz="2400" dirty="0"/>
              <a:t>tar </a:t>
            </a:r>
            <a:r>
              <a:rPr lang="nb-NO" sz="2400" dirty="0" smtClean="0"/>
              <a:t>han lange ‘pedagogiske’ </a:t>
            </a:r>
            <a:r>
              <a:rPr lang="nb-NO" sz="2400" dirty="0"/>
              <a:t>pauser i </a:t>
            </a:r>
            <a:r>
              <a:rPr lang="nb-NO" sz="2400" dirty="0" smtClean="0"/>
              <a:t>handlingen</a:t>
            </a:r>
          </a:p>
          <a:p>
            <a:r>
              <a:rPr lang="nb-NO" sz="2400" dirty="0" smtClean="0"/>
              <a:t>   der en ‘reiseleder’ er forfatterens talerør</a:t>
            </a:r>
            <a:endParaRPr lang="nb-NO" sz="2400" dirty="0"/>
          </a:p>
        </p:txBody>
      </p:sp>
      <p:sp>
        <p:nvSpPr>
          <p:cNvPr id="5" name="TekstSylinder 2"/>
          <p:cNvSpPr txBox="1"/>
          <p:nvPr/>
        </p:nvSpPr>
        <p:spPr>
          <a:xfrm>
            <a:off x="7350410" y="645333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380676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67544" y="229498"/>
            <a:ext cx="8676456" cy="4647426"/>
          </a:xfrm>
          <a:prstGeom prst="rect">
            <a:avLst/>
          </a:prstGeom>
        </p:spPr>
        <p:txBody>
          <a:bodyPr wrap="square">
            <a:spAutoFit/>
          </a:bodyPr>
          <a:lstStyle/>
          <a:p>
            <a:r>
              <a:rPr lang="nb-NO" sz="2400" b="1" dirty="0"/>
              <a:t>Jules Vernes </a:t>
            </a:r>
            <a:r>
              <a:rPr lang="nb-NO" sz="2400" b="1" dirty="0" smtClean="0"/>
              <a:t>påvirkning</a:t>
            </a:r>
            <a:br>
              <a:rPr lang="nb-NO" sz="2400" b="1" dirty="0" smtClean="0"/>
            </a:br>
            <a:r>
              <a:rPr lang="nb-NO" sz="2400" b="1" dirty="0" smtClean="0"/>
              <a:t>- skoledannende </a:t>
            </a:r>
            <a:r>
              <a:rPr lang="nb-NO" sz="2400" b="1" dirty="0"/>
              <a:t>forteller-måter</a:t>
            </a:r>
            <a:r>
              <a:rPr lang="nb-NO" sz="3200" b="1" dirty="0"/>
              <a:t/>
            </a:r>
            <a:br>
              <a:rPr lang="nb-NO" sz="3200" b="1" dirty="0"/>
            </a:br>
            <a:r>
              <a:rPr lang="nb-NO" sz="3200" b="1" dirty="0"/>
              <a:t/>
            </a:r>
            <a:br>
              <a:rPr lang="nb-NO" sz="3200" b="1" dirty="0"/>
            </a:br>
            <a:r>
              <a:rPr lang="nb-NO" sz="2400" b="1" dirty="0"/>
              <a:t>- senere forfattere</a:t>
            </a:r>
            <a:br>
              <a:rPr lang="nb-NO" sz="2400" b="1" dirty="0"/>
            </a:br>
            <a:r>
              <a:rPr lang="nb-NO" sz="2400" b="1" dirty="0"/>
              <a:t>- </a:t>
            </a:r>
            <a:r>
              <a:rPr lang="nb-NO" sz="2400" b="1" dirty="0" smtClean="0"/>
              <a:t>fortellersjangere</a:t>
            </a:r>
            <a:r>
              <a:rPr lang="nb-NO" b="1" dirty="0" smtClean="0"/>
              <a:t/>
            </a:r>
            <a:br>
              <a:rPr lang="nb-NO" b="1" dirty="0" smtClean="0"/>
            </a:br>
            <a:r>
              <a:rPr lang="nb-NO" b="1" dirty="0"/>
              <a:t/>
            </a:r>
            <a:br>
              <a:rPr lang="nb-NO" b="1" dirty="0"/>
            </a:br>
            <a:r>
              <a:rPr lang="nb-NO" sz="2000" b="1" dirty="0" smtClean="0"/>
              <a:t>Tidsreise</a:t>
            </a:r>
            <a:r>
              <a:rPr lang="nb-NO" sz="2000" b="1" dirty="0"/>
              <a:t/>
            </a:r>
            <a:br>
              <a:rPr lang="nb-NO" sz="2000" b="1" dirty="0"/>
            </a:br>
            <a:r>
              <a:rPr lang="nb-NO" sz="2000" b="1" dirty="0" smtClean="0"/>
              <a:t>Jakt/Forfølgelse</a:t>
            </a:r>
            <a:br>
              <a:rPr lang="nb-NO" sz="2000" b="1" dirty="0" smtClean="0"/>
            </a:br>
            <a:r>
              <a:rPr lang="nb-NO" sz="2000" b="1" dirty="0" smtClean="0"/>
              <a:t>- </a:t>
            </a:r>
            <a:r>
              <a:rPr lang="nb-NO" sz="2000" b="1" dirty="0"/>
              <a:t>moderne </a:t>
            </a:r>
            <a:r>
              <a:rPr lang="nb-NO" sz="2000" b="1" dirty="0" smtClean="0"/>
              <a:t>thriller</a:t>
            </a:r>
            <a:br>
              <a:rPr lang="nb-NO" sz="2000" b="1" dirty="0" smtClean="0"/>
            </a:br>
            <a:r>
              <a:rPr lang="nb-NO" sz="2000" b="1" dirty="0" smtClean="0"/>
              <a:t>Vendetta mot verden </a:t>
            </a:r>
            <a:r>
              <a:rPr lang="nb-NO" b="1" dirty="0" smtClean="0"/>
              <a:t/>
            </a:r>
            <a:br>
              <a:rPr lang="nb-NO" b="1" dirty="0" smtClean="0"/>
            </a:br>
            <a:r>
              <a:rPr lang="nb-NO" b="1" dirty="0" smtClean="0">
                <a:solidFill>
                  <a:srgbClr val="FF0000"/>
                </a:solidFill>
              </a:rPr>
              <a:t/>
            </a:r>
            <a:br>
              <a:rPr lang="nb-NO" b="1" dirty="0" smtClean="0">
                <a:solidFill>
                  <a:srgbClr val="FF0000"/>
                </a:solidFill>
              </a:rPr>
            </a:br>
            <a:r>
              <a:rPr lang="nb-NO" b="1" dirty="0" smtClean="0">
                <a:solidFill>
                  <a:srgbClr val="FF0000"/>
                </a:solidFill>
              </a:rPr>
              <a:t/>
            </a:r>
            <a:br>
              <a:rPr lang="nb-NO" b="1" dirty="0" smtClean="0">
                <a:solidFill>
                  <a:srgbClr val="FF0000"/>
                </a:solidFill>
              </a:rPr>
            </a:br>
            <a:r>
              <a:rPr lang="nb-NO" b="1" dirty="0" smtClean="0"/>
              <a:t/>
            </a:r>
            <a:br>
              <a:rPr lang="nb-NO" b="1" dirty="0" smtClean="0"/>
            </a:br>
            <a:endParaRPr lang="nb-NO" b="1" dirty="0" smtClean="0"/>
          </a:p>
        </p:txBody>
      </p:sp>
      <p:sp>
        <p:nvSpPr>
          <p:cNvPr id="8" name="TekstSylinder 7"/>
          <p:cNvSpPr txBox="1"/>
          <p:nvPr/>
        </p:nvSpPr>
        <p:spPr>
          <a:xfrm>
            <a:off x="7308304" y="6231796"/>
            <a:ext cx="1479892" cy="553998"/>
          </a:xfrm>
          <a:prstGeom prst="rect">
            <a:avLst/>
          </a:prstGeom>
          <a:noFill/>
        </p:spPr>
        <p:txBody>
          <a:bodyPr wrap="none" rtlCol="0">
            <a:spAutoFit/>
          </a:bodyPr>
          <a:lstStyle/>
          <a:p>
            <a:r>
              <a:rPr lang="nb-NO" sz="1000" dirty="0" err="1" smtClean="0">
                <a:latin typeface="Verdana" pitchFamily="34" charset="0"/>
                <a:ea typeface="Verdana" pitchFamily="34" charset="0"/>
                <a:cs typeface="Verdana" pitchFamily="34" charset="0"/>
              </a:rPr>
              <a:t>www</a:t>
            </a:r>
            <a:r>
              <a:rPr lang="nb-NO" sz="1000" dirty="0" smtClean="0">
                <a:latin typeface="Verdana" pitchFamily="34" charset="0"/>
                <a:ea typeface="Verdana" pitchFamily="34" charset="0"/>
                <a:cs typeface="Verdana" pitchFamily="34" charset="0"/>
              </a:rPr>
              <a:t> jules-verne.no</a:t>
            </a:r>
            <a:br>
              <a:rPr lang="nb-NO" sz="1000" dirty="0" smtClean="0">
                <a:latin typeface="Verdana" pitchFamily="34" charset="0"/>
                <a:ea typeface="Verdana" pitchFamily="34" charset="0"/>
                <a:cs typeface="Verdana" pitchFamily="34" charset="0"/>
              </a:rPr>
            </a:br>
            <a:r>
              <a:rPr lang="nb-NO" sz="1000" dirty="0" smtClean="0">
                <a:latin typeface="Verdana" pitchFamily="34" charset="0"/>
                <a:ea typeface="Verdana" pitchFamily="34" charset="0"/>
                <a:cs typeface="Verdana" pitchFamily="34" charset="0"/>
              </a:rPr>
              <a:t/>
            </a:r>
            <a:br>
              <a:rPr lang="nb-NO" sz="1000" dirty="0" smtClean="0">
                <a:latin typeface="Verdana" pitchFamily="34" charset="0"/>
                <a:ea typeface="Verdana" pitchFamily="34" charset="0"/>
                <a:cs typeface="Verdana" pitchFamily="34" charset="0"/>
              </a:rPr>
            </a:br>
            <a:r>
              <a:rPr lang="nb-NO" sz="1000" b="1" dirty="0"/>
              <a:t> xx</a:t>
            </a:r>
            <a:endParaRPr lang="nb-NO" sz="1000" dirty="0">
              <a:latin typeface="Verdana" pitchFamily="34" charset="0"/>
              <a:ea typeface="Verdana" pitchFamily="34" charset="0"/>
              <a:cs typeface="Verdana" pitchFamily="34" charset="0"/>
            </a:endParaRPr>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6232" y="3559122"/>
            <a:ext cx="1996359" cy="29296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2455821"/>
            <a:ext cx="2725134" cy="40329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885" y="193924"/>
            <a:ext cx="2405633" cy="3667124"/>
          </a:xfrm>
          <a:prstGeom prst="rect">
            <a:avLst/>
          </a:prstGeom>
        </p:spPr>
      </p:pic>
      <p:pic>
        <p:nvPicPr>
          <p:cNvPr id="9" name="Picture 2" descr="F:\PJ-HVE-HOVEDFAG_JV_DOKUSITE_MASTERPROSJEKT\###JULES_VERNE_DOT_no-HOVED_PROSJEKTdoku-siteJV\####JV_juni2011\ferdige_AVISartikler_juni2011\Foredrags_illustrasjoner\Nemo_tilro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82" y="3789040"/>
            <a:ext cx="1918610" cy="284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90982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805" y="-99392"/>
            <a:ext cx="4053884" cy="48428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941" y="548680"/>
            <a:ext cx="3148275" cy="5013176"/>
          </a:xfrm>
          <a:prstGeom prst="rect">
            <a:avLst/>
          </a:prstGeom>
        </p:spPr>
      </p:pic>
      <p:pic>
        <p:nvPicPr>
          <p:cNvPr id="2" name="Bil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59" y="381933"/>
            <a:ext cx="3457644" cy="5416675"/>
          </a:xfrm>
          <a:prstGeom prst="rect">
            <a:avLst/>
          </a:prstGeom>
        </p:spPr>
      </p:pic>
      <p:sp>
        <p:nvSpPr>
          <p:cNvPr id="5" name="TextBox 4"/>
          <p:cNvSpPr txBox="1"/>
          <p:nvPr/>
        </p:nvSpPr>
        <p:spPr>
          <a:xfrm>
            <a:off x="356261" y="5980576"/>
            <a:ext cx="4104456" cy="707886"/>
          </a:xfrm>
          <a:prstGeom prst="rect">
            <a:avLst/>
          </a:prstGeom>
          <a:noFill/>
        </p:spPr>
        <p:txBody>
          <a:bodyPr wrap="square" rtlCol="0">
            <a:spAutoFit/>
          </a:bodyPr>
          <a:lstStyle/>
          <a:p>
            <a:r>
              <a:rPr lang="nb-NO" sz="2000" b="1" i="1" dirty="0" smtClean="0"/>
              <a:t>Fra jorda til månen -</a:t>
            </a:r>
            <a:br>
              <a:rPr lang="nb-NO" sz="2000" b="1" i="1" dirty="0" smtClean="0"/>
            </a:br>
            <a:r>
              <a:rPr lang="nb-NO" sz="2000" b="1" i="1" dirty="0" smtClean="0"/>
              <a:t>Den</a:t>
            </a:r>
            <a:r>
              <a:rPr lang="nb-NO" sz="2000" b="1" dirty="0" smtClean="0"/>
              <a:t> </a:t>
            </a:r>
            <a:r>
              <a:rPr lang="nb-NO" sz="2000" b="1" dirty="0" smtClean="0"/>
              <a:t>første </a:t>
            </a:r>
            <a:r>
              <a:rPr lang="nb-NO" sz="2000" b="1" dirty="0"/>
              <a:t>s</a:t>
            </a:r>
            <a:r>
              <a:rPr lang="nb-NO" sz="2000" b="1" dirty="0" smtClean="0"/>
              <a:t>cience </a:t>
            </a:r>
            <a:r>
              <a:rPr lang="nb-NO" sz="2000" b="1" dirty="0" err="1" smtClean="0"/>
              <a:t>fiction</a:t>
            </a:r>
            <a:r>
              <a:rPr lang="nb-NO" sz="2000" b="1" dirty="0" smtClean="0"/>
              <a:t> -bok?</a:t>
            </a:r>
            <a:endParaRPr lang="nb-NO" sz="2000" b="1" dirty="0"/>
          </a:p>
        </p:txBody>
      </p:sp>
      <p:sp>
        <p:nvSpPr>
          <p:cNvPr id="6"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4" y="2484598"/>
            <a:ext cx="2844433" cy="4149080"/>
          </a:xfrm>
          <a:prstGeom prst="rect">
            <a:avLst/>
          </a:prstGeom>
        </p:spPr>
      </p:pic>
    </p:spTree>
    <p:extLst>
      <p:ext uri="{BB962C8B-B14F-4D97-AF65-F5344CB8AC3E}">
        <p14:creationId xmlns:p14="http://schemas.microsoft.com/office/powerpoint/2010/main" val="127878754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13252" y="273699"/>
            <a:ext cx="8012262" cy="954107"/>
          </a:xfrm>
          <a:prstGeom prst="rect">
            <a:avLst/>
          </a:prstGeom>
          <a:noFill/>
        </p:spPr>
        <p:txBody>
          <a:bodyPr wrap="square" rtlCol="0">
            <a:spAutoFit/>
          </a:bodyPr>
          <a:lstStyle/>
          <a:p>
            <a:r>
              <a:rPr lang="nb-NO" sz="3200" b="1" dirty="0" smtClean="0"/>
              <a:t>Reisefølget på tre personer</a:t>
            </a:r>
            <a:r>
              <a:rPr lang="nb-NO" sz="3200" dirty="0" smtClean="0"/>
              <a:t> </a:t>
            </a:r>
            <a:r>
              <a:rPr lang="nb-NO" sz="3600" dirty="0" smtClean="0"/>
              <a:t/>
            </a:r>
            <a:br>
              <a:rPr lang="nb-NO" sz="3600" dirty="0" smtClean="0"/>
            </a:br>
            <a:r>
              <a:rPr lang="nb-NO" sz="2400" dirty="0" smtClean="0"/>
              <a:t>de tre H-er:   Hode, Hjerte og Hånd </a:t>
            </a:r>
            <a:r>
              <a:rPr lang="nb-NO" sz="1600" dirty="0" smtClean="0"/>
              <a:t>(Evans </a:t>
            </a:r>
            <a:r>
              <a:rPr lang="nb-NO" sz="1600" dirty="0" smtClean="0"/>
              <a:t>2001 ) </a:t>
            </a:r>
            <a:endParaRPr lang="nb-NO"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268760"/>
            <a:ext cx="3565482" cy="528624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3709982"/>
            <a:ext cx="2378267" cy="3429770"/>
          </a:xfrm>
          <a:prstGeom prst="rect">
            <a:avLst/>
          </a:prstGeom>
        </p:spPr>
      </p:pic>
      <p:pic>
        <p:nvPicPr>
          <p:cNvPr id="7" name="Picture 2" descr="F:\PJ-HVE-HOVEDFAG_JV_DOKUSITE_MASTERPROSJEKT\###JULES_VERNE_DOT_no-HOVED_PROSJEKTdoku-siteJV\####JV_juni2011\ferdige_AVISartikler_juni2011\Foredrags_illustrasjoner\underhavet_hytte-i-lofoten-se-torrfis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349983"/>
            <a:ext cx="2048777" cy="3007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7576" y="3713036"/>
            <a:ext cx="1902933" cy="2900813"/>
          </a:xfrm>
          <a:prstGeom prst="rect">
            <a:avLst/>
          </a:prstGeom>
        </p:spPr>
      </p:pic>
      <p:sp>
        <p:nvSpPr>
          <p:cNvPr id="5" name="TekstSylinder 4"/>
          <p:cNvSpPr txBox="1"/>
          <p:nvPr/>
        </p:nvSpPr>
        <p:spPr>
          <a:xfrm>
            <a:off x="467544" y="2204864"/>
            <a:ext cx="3978974" cy="3139321"/>
          </a:xfrm>
          <a:prstGeom prst="rect">
            <a:avLst/>
          </a:prstGeom>
          <a:noFill/>
        </p:spPr>
        <p:txBody>
          <a:bodyPr wrap="none" rtlCol="0">
            <a:spAutoFit/>
          </a:bodyPr>
          <a:lstStyle/>
          <a:p>
            <a:r>
              <a:rPr lang="nb-NO" dirty="0" smtClean="0"/>
              <a:t>Den </a:t>
            </a:r>
            <a:r>
              <a:rPr lang="nb-NO" dirty="0"/>
              <a:t>første er klok og kunnskapsrik </a:t>
            </a:r>
            <a:r>
              <a:rPr lang="nb-NO" dirty="0" smtClean="0"/>
              <a:t/>
            </a:r>
            <a:br>
              <a:rPr lang="nb-NO" dirty="0" smtClean="0"/>
            </a:br>
            <a:r>
              <a:rPr lang="nb-NO" dirty="0" smtClean="0"/>
              <a:t>og </a:t>
            </a:r>
            <a:r>
              <a:rPr lang="nb-NO" dirty="0"/>
              <a:t>tar de store avgjørelsene. </a:t>
            </a:r>
            <a:r>
              <a:rPr lang="nb-NO" dirty="0" smtClean="0"/>
              <a:t/>
            </a:r>
            <a:br>
              <a:rPr lang="nb-NO" dirty="0" smtClean="0"/>
            </a:br>
            <a:r>
              <a:rPr lang="nb-NO" dirty="0" smtClean="0"/>
              <a:t/>
            </a:r>
            <a:br>
              <a:rPr lang="nb-NO" dirty="0" smtClean="0"/>
            </a:br>
            <a:r>
              <a:rPr lang="nb-NO" dirty="0" smtClean="0"/>
              <a:t>Den </a:t>
            </a:r>
            <a:r>
              <a:rPr lang="nb-NO" dirty="0"/>
              <a:t>andre er preget av hengivenhet, </a:t>
            </a:r>
            <a:r>
              <a:rPr lang="nb-NO" dirty="0" smtClean="0"/>
              <a:t/>
            </a:r>
            <a:br>
              <a:rPr lang="nb-NO" dirty="0" smtClean="0"/>
            </a:br>
            <a:r>
              <a:rPr lang="nb-NO" dirty="0" smtClean="0"/>
              <a:t>lojalitet</a:t>
            </a:r>
            <a:r>
              <a:rPr lang="nb-NO" dirty="0"/>
              <a:t>, og oppofrelse. </a:t>
            </a:r>
            <a:r>
              <a:rPr lang="nb-NO" dirty="0" smtClean="0"/>
              <a:t/>
            </a:r>
            <a:br>
              <a:rPr lang="nb-NO" dirty="0" smtClean="0"/>
            </a:br>
            <a:r>
              <a:rPr lang="nb-NO" dirty="0" smtClean="0"/>
              <a:t/>
            </a:r>
            <a:br>
              <a:rPr lang="nb-NO" dirty="0" smtClean="0"/>
            </a:br>
            <a:r>
              <a:rPr lang="nb-NO" dirty="0" smtClean="0"/>
              <a:t>Den </a:t>
            </a:r>
            <a:r>
              <a:rPr lang="nb-NO" dirty="0"/>
              <a:t>tredje er uredd, </a:t>
            </a:r>
            <a:r>
              <a:rPr lang="nb-NO" dirty="0" smtClean="0"/>
              <a:t/>
            </a:r>
            <a:br>
              <a:rPr lang="nb-NO" dirty="0" smtClean="0"/>
            </a:br>
            <a:r>
              <a:rPr lang="nb-NO" dirty="0" smtClean="0"/>
              <a:t>fysisk </a:t>
            </a:r>
            <a:r>
              <a:rPr lang="nb-NO" dirty="0"/>
              <a:t>sterk </a:t>
            </a:r>
            <a:r>
              <a:rPr lang="nb-NO" dirty="0" smtClean="0"/>
              <a:t/>
            </a:r>
            <a:br>
              <a:rPr lang="nb-NO" dirty="0" smtClean="0"/>
            </a:br>
            <a:r>
              <a:rPr lang="nb-NO" dirty="0" smtClean="0"/>
              <a:t>og </a:t>
            </a:r>
            <a:r>
              <a:rPr lang="nb-NO" dirty="0"/>
              <a:t>klar til handling. </a:t>
            </a:r>
            <a:r>
              <a:rPr lang="nb-NO" dirty="0" smtClean="0"/>
              <a:t/>
            </a:r>
            <a:br>
              <a:rPr lang="nb-NO" dirty="0" smtClean="0"/>
            </a:br>
            <a:r>
              <a:rPr lang="nb-NO" dirty="0" smtClean="0"/>
              <a:t/>
            </a:r>
            <a:br>
              <a:rPr lang="nb-NO" dirty="0" smtClean="0"/>
            </a:br>
            <a:endParaRPr lang="nb-NO" dirty="0">
              <a:solidFill>
                <a:srgbClr val="FF0000"/>
              </a:solidFill>
            </a:endParaRPr>
          </a:p>
        </p:txBody>
      </p:sp>
    </p:spTree>
    <p:extLst>
      <p:ext uri="{BB962C8B-B14F-4D97-AF65-F5344CB8AC3E}">
        <p14:creationId xmlns:p14="http://schemas.microsoft.com/office/powerpoint/2010/main" val="197115481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109356"/>
            <a:ext cx="6972926" cy="4896544"/>
          </a:xfrm>
          <a:prstGeom prst="rect">
            <a:avLst/>
          </a:prstGeom>
        </p:spPr>
      </p:pic>
      <p:sp>
        <p:nvSpPr>
          <p:cNvPr id="4" name="Rektangel 3"/>
          <p:cNvSpPr/>
          <p:nvPr/>
        </p:nvSpPr>
        <p:spPr>
          <a:xfrm>
            <a:off x="2267744" y="332656"/>
            <a:ext cx="6120680" cy="461665"/>
          </a:xfrm>
          <a:prstGeom prst="rect">
            <a:avLst/>
          </a:prstGeom>
        </p:spPr>
        <p:txBody>
          <a:bodyPr wrap="square">
            <a:spAutoFit/>
          </a:bodyPr>
          <a:lstStyle/>
          <a:p>
            <a:r>
              <a:rPr lang="nb-NO" sz="2400" dirty="0"/>
              <a:t>Skrev </a:t>
            </a:r>
            <a:r>
              <a:rPr lang="nb-NO" sz="2400" dirty="0" smtClean="0"/>
              <a:t>Jules Verne </a:t>
            </a:r>
            <a:r>
              <a:rPr lang="nb-NO" sz="2400" dirty="0"/>
              <a:t>for </a:t>
            </a:r>
            <a:r>
              <a:rPr lang="nb-NO" sz="2400" dirty="0" smtClean="0"/>
              <a:t>barn?</a:t>
            </a:r>
            <a:endParaRPr lang="nb-NO" sz="2400" dirty="0"/>
          </a:p>
        </p:txBody>
      </p:sp>
      <p:sp>
        <p:nvSpPr>
          <p:cNvPr id="5" name="TekstSylinder 4"/>
          <p:cNvSpPr txBox="1"/>
          <p:nvPr/>
        </p:nvSpPr>
        <p:spPr>
          <a:xfrm>
            <a:off x="4564179" y="6114782"/>
            <a:ext cx="2975495" cy="338554"/>
          </a:xfrm>
          <a:prstGeom prst="rect">
            <a:avLst/>
          </a:prstGeom>
          <a:noFill/>
        </p:spPr>
        <p:txBody>
          <a:bodyPr wrap="none" rtlCol="0">
            <a:spAutoFit/>
          </a:bodyPr>
          <a:lstStyle/>
          <a:p>
            <a:r>
              <a:rPr lang="nb-NO" sz="1600" dirty="0" smtClean="0"/>
              <a:t>oversatt </a:t>
            </a:r>
            <a:r>
              <a:rPr lang="nb-NO" sz="1600" dirty="0" smtClean="0"/>
              <a:t>av Kr</a:t>
            </a:r>
            <a:r>
              <a:rPr lang="nb-NO" sz="1600" dirty="0"/>
              <a:t>. </a:t>
            </a:r>
            <a:r>
              <a:rPr lang="nb-NO" sz="1600" dirty="0"/>
              <a:t>Hauglid  (</a:t>
            </a:r>
            <a:r>
              <a:rPr lang="nb-NO" sz="1600" dirty="0" smtClean="0"/>
              <a:t>1899)</a:t>
            </a:r>
            <a:endParaRPr lang="nb-NO" sz="1600" dirty="0"/>
          </a:p>
        </p:txBody>
      </p:sp>
    </p:spTree>
    <p:extLst>
      <p:ext uri="{BB962C8B-B14F-4D97-AF65-F5344CB8AC3E}">
        <p14:creationId xmlns:p14="http://schemas.microsoft.com/office/powerpoint/2010/main" val="101001118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835696" y="261989"/>
            <a:ext cx="4713150" cy="1077218"/>
          </a:xfrm>
          <a:prstGeom prst="rect">
            <a:avLst/>
          </a:prstGeom>
          <a:noFill/>
        </p:spPr>
        <p:txBody>
          <a:bodyPr wrap="none" rtlCol="0">
            <a:spAutoFit/>
          </a:bodyPr>
          <a:lstStyle/>
          <a:p>
            <a:r>
              <a:rPr lang="nb-NO" sz="2400" dirty="0" smtClean="0"/>
              <a:t>En voksen </a:t>
            </a:r>
            <a:r>
              <a:rPr lang="nb-NO" sz="2400" dirty="0" err="1" smtClean="0"/>
              <a:t>modelleser</a:t>
            </a:r>
            <a:r>
              <a:rPr lang="nb-NO" sz="2400" dirty="0" smtClean="0"/>
              <a:t> er tydelig: </a:t>
            </a:r>
            <a:br>
              <a:rPr lang="nb-NO" sz="2400" dirty="0" smtClean="0"/>
            </a:br>
            <a:r>
              <a:rPr lang="fr-FR" sz="2400" b="1" i="1" dirty="0" err="1" smtClean="0"/>
              <a:t>Jorden</a:t>
            </a:r>
            <a:r>
              <a:rPr lang="fr-FR" sz="2400" b="1" i="1" dirty="0" smtClean="0"/>
              <a:t> </a:t>
            </a:r>
            <a:r>
              <a:rPr lang="fr-FR" sz="2400" b="1" i="1" dirty="0" err="1" smtClean="0"/>
              <a:t>rundt</a:t>
            </a:r>
            <a:r>
              <a:rPr lang="fr-FR" sz="2400" b="1" i="1" dirty="0" smtClean="0"/>
              <a:t> </a:t>
            </a:r>
            <a:r>
              <a:rPr lang="fr-FR" sz="2400" b="1" i="1" dirty="0" err="1" smtClean="0"/>
              <a:t>på</a:t>
            </a:r>
            <a:r>
              <a:rPr lang="fr-FR" sz="2400" b="1" i="1" dirty="0" smtClean="0"/>
              <a:t> 80 </a:t>
            </a:r>
            <a:r>
              <a:rPr lang="fr-FR" sz="2400" b="1" i="1" dirty="0" err="1" smtClean="0"/>
              <a:t>dager</a:t>
            </a:r>
            <a:r>
              <a:rPr lang="fr-FR" sz="2400" b="1" i="1" dirty="0" smtClean="0"/>
              <a:t> </a:t>
            </a:r>
            <a:r>
              <a:rPr lang="fr-FR" sz="2400" b="1" dirty="0" smtClean="0"/>
              <a:t>(1873)</a:t>
            </a:r>
            <a:br>
              <a:rPr lang="fr-FR" sz="2400" b="1" dirty="0" smtClean="0"/>
            </a:br>
            <a:endParaRPr lang="nb-NO" sz="1600" dirty="0"/>
          </a:p>
        </p:txBody>
      </p:sp>
      <p:pic>
        <p:nvPicPr>
          <p:cNvPr id="1026" name="Picture 2" descr="http://jv.gilead.org.il/kelvin/tdm80j/figures/titr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1675669" cy="2511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jv.gilead.org.il/kelvin/tdm80j/figures/fig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101073"/>
            <a:ext cx="2950921" cy="435223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8" name="TekstSylinder 4"/>
          <p:cNvSpPr txBox="1"/>
          <p:nvPr/>
        </p:nvSpPr>
        <p:spPr>
          <a:xfrm>
            <a:off x="293932" y="3284984"/>
            <a:ext cx="6470041" cy="2862322"/>
          </a:xfrm>
          <a:prstGeom prst="rect">
            <a:avLst/>
          </a:prstGeom>
          <a:noFill/>
        </p:spPr>
        <p:txBody>
          <a:bodyPr wrap="none" rtlCol="0">
            <a:spAutoFit/>
          </a:bodyPr>
          <a:lstStyle/>
          <a:p>
            <a:r>
              <a:rPr lang="nb-NO" sz="2000" i="1" dirty="0" smtClean="0"/>
              <a:t>‘</a:t>
            </a:r>
            <a:r>
              <a:rPr lang="nb-NO" sz="2000" dirty="0" smtClean="0"/>
              <a:t>’I </a:t>
            </a:r>
            <a:r>
              <a:rPr lang="nb-NO" sz="2000" dirty="0"/>
              <a:t>året 1872, </a:t>
            </a:r>
            <a:r>
              <a:rPr lang="nb-NO" sz="2000" dirty="0" smtClean="0"/>
              <a:t/>
            </a:r>
            <a:br>
              <a:rPr lang="nb-NO" sz="2000" dirty="0" smtClean="0"/>
            </a:br>
            <a:r>
              <a:rPr lang="nb-NO" sz="2000" dirty="0" smtClean="0"/>
              <a:t>i </a:t>
            </a:r>
            <a:r>
              <a:rPr lang="nb-NO" sz="2000" dirty="0" err="1"/>
              <a:t>Saville</a:t>
            </a:r>
            <a:r>
              <a:rPr lang="nb-NO" sz="2000" dirty="0"/>
              <a:t> </a:t>
            </a:r>
            <a:r>
              <a:rPr lang="nb-NO" sz="2000" dirty="0" err="1"/>
              <a:t>Row</a:t>
            </a:r>
            <a:r>
              <a:rPr lang="nb-NO" sz="2000" dirty="0"/>
              <a:t> nr. 7 i  Burlington Gardens, </a:t>
            </a:r>
            <a:r>
              <a:rPr lang="nb-NO" sz="2000" dirty="0" smtClean="0"/>
              <a:t/>
            </a:r>
            <a:br>
              <a:rPr lang="nb-NO" sz="2000" dirty="0" smtClean="0"/>
            </a:br>
            <a:r>
              <a:rPr lang="nb-NO" sz="2000" dirty="0" smtClean="0"/>
              <a:t>i </a:t>
            </a:r>
            <a:r>
              <a:rPr lang="nb-NO" sz="2000" dirty="0"/>
              <a:t>det huset der </a:t>
            </a:r>
            <a:r>
              <a:rPr lang="nb-NO" sz="2000" b="1" dirty="0" err="1"/>
              <a:t>Sheridan</a:t>
            </a:r>
            <a:r>
              <a:rPr lang="nb-NO" sz="2000" dirty="0"/>
              <a:t> døde </a:t>
            </a:r>
            <a:r>
              <a:rPr lang="nb-NO" sz="2000" dirty="0" smtClean="0"/>
              <a:t>i </a:t>
            </a:r>
            <a:r>
              <a:rPr lang="nb-NO" sz="2000" dirty="0"/>
              <a:t>1814, </a:t>
            </a:r>
            <a:r>
              <a:rPr lang="nb-NO" sz="2000" dirty="0" smtClean="0"/>
              <a:t/>
            </a:r>
            <a:br>
              <a:rPr lang="nb-NO" sz="2000" dirty="0" smtClean="0"/>
            </a:br>
            <a:r>
              <a:rPr lang="nb-NO" sz="2000" dirty="0" smtClean="0"/>
              <a:t>bodde </a:t>
            </a:r>
            <a:r>
              <a:rPr lang="nb-NO" sz="2000" dirty="0"/>
              <a:t>Mr. </a:t>
            </a:r>
            <a:r>
              <a:rPr lang="nb-NO" sz="2000" dirty="0" err="1"/>
              <a:t>Phileas</a:t>
            </a:r>
            <a:r>
              <a:rPr lang="nb-NO" sz="2000" dirty="0"/>
              <a:t> Fogg, </a:t>
            </a:r>
            <a:r>
              <a:rPr lang="nb-NO" sz="2000" dirty="0" err="1"/>
              <a:t>esq</a:t>
            </a:r>
            <a:r>
              <a:rPr lang="nb-NO" sz="2000" dirty="0"/>
              <a:t>.</a:t>
            </a:r>
            <a:r>
              <a:rPr lang="nb-NO" sz="2000" i="1" dirty="0"/>
              <a:t> </a:t>
            </a:r>
            <a:r>
              <a:rPr lang="nb-NO" sz="2000" i="1" dirty="0" smtClean="0"/>
              <a:t/>
            </a:r>
            <a:br>
              <a:rPr lang="nb-NO" sz="2000" i="1" dirty="0" smtClean="0"/>
            </a:br>
            <a:r>
              <a:rPr lang="nb-NO" sz="2000" i="1" dirty="0" smtClean="0"/>
              <a:t>-</a:t>
            </a:r>
            <a:br>
              <a:rPr lang="nb-NO" sz="2000" i="1" dirty="0" smtClean="0"/>
            </a:br>
            <a:r>
              <a:rPr lang="nb-NO" sz="2000" dirty="0" smtClean="0"/>
              <a:t>Folk </a:t>
            </a:r>
            <a:r>
              <a:rPr lang="nb-NO" sz="2000" dirty="0"/>
              <a:t>sa han lignet </a:t>
            </a:r>
            <a:r>
              <a:rPr lang="nb-NO" sz="2000" b="1" dirty="0" smtClean="0"/>
              <a:t>Byron </a:t>
            </a:r>
            <a:r>
              <a:rPr lang="nb-NO" sz="2000" dirty="0" smtClean="0"/>
              <a:t>– når </a:t>
            </a:r>
            <a:r>
              <a:rPr lang="nb-NO" sz="2000" dirty="0"/>
              <a:t>det gjaldt hodet, </a:t>
            </a:r>
            <a:r>
              <a:rPr lang="nb-NO" sz="2000" dirty="0" smtClean="0"/>
              <a:t/>
            </a:r>
            <a:br>
              <a:rPr lang="nb-NO" sz="2000" dirty="0" smtClean="0"/>
            </a:br>
            <a:r>
              <a:rPr lang="nb-NO" sz="2000" dirty="0" smtClean="0"/>
              <a:t>for </a:t>
            </a:r>
            <a:r>
              <a:rPr lang="nb-NO" sz="2000" dirty="0"/>
              <a:t>angående bena var han uklanderlig, </a:t>
            </a:r>
            <a:r>
              <a:rPr lang="nb-NO" sz="2000" dirty="0" smtClean="0"/>
              <a:t/>
            </a:r>
            <a:br>
              <a:rPr lang="nb-NO" sz="2000" dirty="0" smtClean="0"/>
            </a:br>
            <a:r>
              <a:rPr lang="nb-NO" sz="2000" dirty="0" smtClean="0"/>
              <a:t>men </a:t>
            </a:r>
            <a:r>
              <a:rPr lang="nb-NO" sz="2000" dirty="0"/>
              <a:t>en avslappet Byron med bart og kinnskjegg, </a:t>
            </a:r>
            <a:r>
              <a:rPr lang="nb-NO" sz="2000" dirty="0" smtClean="0"/>
              <a:t/>
            </a:r>
            <a:br>
              <a:rPr lang="nb-NO" sz="2000" dirty="0" smtClean="0"/>
            </a:br>
            <a:r>
              <a:rPr lang="nb-NO" sz="2000" dirty="0" smtClean="0"/>
              <a:t>som </a:t>
            </a:r>
            <a:r>
              <a:rPr lang="nb-NO" sz="2000" dirty="0"/>
              <a:t>godt kunne komme til å leve tusen å uten å eldes</a:t>
            </a:r>
            <a:r>
              <a:rPr lang="nb-NO" sz="2000" dirty="0" smtClean="0"/>
              <a:t>.’’</a:t>
            </a:r>
            <a:endParaRPr lang="nb-NO" sz="2000" dirty="0"/>
          </a:p>
        </p:txBody>
      </p:sp>
      <p:sp>
        <p:nvSpPr>
          <p:cNvPr id="3" name="Rectangle 2"/>
          <p:cNvSpPr/>
          <p:nvPr/>
        </p:nvSpPr>
        <p:spPr>
          <a:xfrm>
            <a:off x="2987824" y="6147306"/>
            <a:ext cx="3594254" cy="338554"/>
          </a:xfrm>
          <a:prstGeom prst="rect">
            <a:avLst/>
          </a:prstGeom>
        </p:spPr>
        <p:txBody>
          <a:bodyPr wrap="none">
            <a:spAutoFit/>
          </a:bodyPr>
          <a:lstStyle/>
          <a:p>
            <a:r>
              <a:rPr lang="nb-NO" sz="1600" dirty="0" smtClean="0"/>
              <a:t>oversatt av Kari </a:t>
            </a:r>
            <a:r>
              <a:rPr lang="nb-NO" sz="1600" dirty="0"/>
              <a:t>og Kjell </a:t>
            </a:r>
            <a:r>
              <a:rPr lang="nb-NO" sz="1600" dirty="0" smtClean="0"/>
              <a:t>Risvik (2004)</a:t>
            </a:r>
            <a:endParaRPr lang="nb-NO" sz="1600" dirty="0"/>
          </a:p>
        </p:txBody>
      </p:sp>
    </p:spTree>
    <p:extLst>
      <p:ext uri="{BB962C8B-B14F-4D97-AF65-F5344CB8AC3E}">
        <p14:creationId xmlns:p14="http://schemas.microsoft.com/office/powerpoint/2010/main" val="126882918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8" name="TekstSylinder 7"/>
          <p:cNvSpPr txBox="1"/>
          <p:nvPr/>
        </p:nvSpPr>
        <p:spPr>
          <a:xfrm>
            <a:off x="112011" y="116632"/>
            <a:ext cx="8261068" cy="1261884"/>
          </a:xfrm>
          <a:prstGeom prst="rect">
            <a:avLst/>
          </a:prstGeom>
          <a:noFill/>
        </p:spPr>
        <p:txBody>
          <a:bodyPr wrap="square" rtlCol="0">
            <a:spAutoFit/>
          </a:bodyPr>
          <a:lstStyle/>
          <a:p>
            <a:r>
              <a:rPr lang="nb-NO" sz="2800" dirty="0" smtClean="0"/>
              <a:t/>
            </a:r>
            <a:br>
              <a:rPr lang="nb-NO" sz="2800" dirty="0" smtClean="0"/>
            </a:br>
            <a:r>
              <a:rPr lang="nb-NO" sz="2400" dirty="0" smtClean="0"/>
              <a:t/>
            </a:r>
            <a:br>
              <a:rPr lang="nb-NO" sz="2400" dirty="0" smtClean="0"/>
            </a:br>
            <a:endParaRPr lang="nb-NO" sz="2400" dirty="0"/>
          </a:p>
        </p:txBody>
      </p:sp>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68" y="2831813"/>
            <a:ext cx="2818520" cy="3726409"/>
          </a:xfrm>
          <a:prstGeom prst="rect">
            <a:avLst/>
          </a:prstGeom>
        </p:spPr>
      </p:pic>
      <p:sp>
        <p:nvSpPr>
          <p:cNvPr id="10" name="TekstSylinder 9"/>
          <p:cNvSpPr txBox="1"/>
          <p:nvPr/>
        </p:nvSpPr>
        <p:spPr>
          <a:xfrm>
            <a:off x="4211960" y="4550773"/>
            <a:ext cx="4392488" cy="1938992"/>
          </a:xfrm>
          <a:prstGeom prst="rect">
            <a:avLst/>
          </a:prstGeom>
          <a:noFill/>
        </p:spPr>
        <p:txBody>
          <a:bodyPr wrap="square" rtlCol="0">
            <a:spAutoFit/>
          </a:bodyPr>
          <a:lstStyle/>
          <a:p>
            <a:r>
              <a:rPr lang="nb-NO" sz="2400" dirty="0" smtClean="0"/>
              <a:t>Romantikkens store helt </a:t>
            </a:r>
            <a:br>
              <a:rPr lang="nb-NO" sz="2400" dirty="0" smtClean="0"/>
            </a:br>
            <a:r>
              <a:rPr lang="nb-NO" sz="2400" dirty="0" smtClean="0"/>
              <a:t>George Gordon [Lord] </a:t>
            </a:r>
            <a:r>
              <a:rPr lang="nb-NO" sz="2400" b="1" dirty="0" smtClean="0"/>
              <a:t>Byron</a:t>
            </a:r>
            <a:r>
              <a:rPr lang="nb-NO" sz="2400" dirty="0" smtClean="0"/>
              <a:t> </a:t>
            </a:r>
            <a:br>
              <a:rPr lang="nb-NO" sz="2400" dirty="0" smtClean="0"/>
            </a:br>
            <a:r>
              <a:rPr lang="nb-NO" sz="2400" dirty="0" smtClean="0"/>
              <a:t>(</a:t>
            </a:r>
            <a:r>
              <a:rPr lang="nb-NO" sz="2400" dirty="0"/>
              <a:t>1788-1824) </a:t>
            </a:r>
            <a:r>
              <a:rPr lang="nb-NO" sz="2400" dirty="0" smtClean="0"/>
              <a:t/>
            </a:r>
            <a:br>
              <a:rPr lang="nb-NO" sz="2400" dirty="0" smtClean="0"/>
            </a:br>
            <a:r>
              <a:rPr lang="nb-NO" sz="2400" dirty="0"/>
              <a:t>– </a:t>
            </a:r>
            <a:r>
              <a:rPr lang="nb-NO" sz="2400" dirty="0" smtClean="0"/>
              <a:t>dikter (Don Juan), frihetskjemper og bohem            </a:t>
            </a:r>
            <a:endParaRPr lang="nb-NO" sz="2400" dirty="0"/>
          </a:p>
        </p:txBody>
      </p:sp>
      <p:sp>
        <p:nvSpPr>
          <p:cNvPr id="13" name="TekstSylinder 12"/>
          <p:cNvSpPr txBox="1"/>
          <p:nvPr/>
        </p:nvSpPr>
        <p:spPr>
          <a:xfrm>
            <a:off x="827584" y="542830"/>
            <a:ext cx="3950120" cy="1200329"/>
          </a:xfrm>
          <a:prstGeom prst="rect">
            <a:avLst/>
          </a:prstGeom>
          <a:noFill/>
        </p:spPr>
        <p:txBody>
          <a:bodyPr wrap="none" rtlCol="0">
            <a:spAutoFit/>
          </a:bodyPr>
          <a:lstStyle/>
          <a:p>
            <a:r>
              <a:rPr lang="nb-NO" sz="2400" dirty="0" smtClean="0"/>
              <a:t>Richard </a:t>
            </a:r>
            <a:r>
              <a:rPr lang="nb-NO" sz="2400" dirty="0" err="1"/>
              <a:t>Brinsley</a:t>
            </a:r>
            <a:r>
              <a:rPr lang="nb-NO" sz="2400" dirty="0"/>
              <a:t> </a:t>
            </a:r>
            <a:r>
              <a:rPr lang="nb-NO" sz="2400" b="1" dirty="0" err="1"/>
              <a:t>Sheridan</a:t>
            </a:r>
            <a:r>
              <a:rPr lang="nb-NO" sz="2400" dirty="0"/>
              <a:t>, </a:t>
            </a:r>
            <a:br>
              <a:rPr lang="nb-NO" sz="2400" dirty="0"/>
            </a:br>
            <a:r>
              <a:rPr lang="nb-NO" sz="2400" dirty="0"/>
              <a:t>(1751 – 1816</a:t>
            </a:r>
            <a:r>
              <a:rPr lang="nb-NO" sz="2400" dirty="0" smtClean="0"/>
              <a:t>)</a:t>
            </a:r>
            <a:br>
              <a:rPr lang="nb-NO" sz="2400" dirty="0" smtClean="0"/>
            </a:br>
            <a:r>
              <a:rPr lang="nb-NO" sz="2400" dirty="0" smtClean="0"/>
              <a:t>Irsk dramatiker og politier </a:t>
            </a:r>
            <a:r>
              <a:rPr lang="nb-NO" sz="2400" dirty="0"/>
              <a:t> </a:t>
            </a:r>
            <a:endParaRPr lang="nb-NO" sz="3600" dirty="0"/>
          </a:p>
        </p:txBody>
      </p:sp>
      <p:pic>
        <p:nvPicPr>
          <p:cNvPr id="15" name="Bild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9044" y="260714"/>
            <a:ext cx="2740063" cy="3312302"/>
          </a:xfrm>
          <a:prstGeom prst="rect">
            <a:avLst/>
          </a:prstGeom>
        </p:spPr>
      </p:pic>
    </p:spTree>
    <p:extLst>
      <p:ext uri="{BB962C8B-B14F-4D97-AF65-F5344CB8AC3E}">
        <p14:creationId xmlns:p14="http://schemas.microsoft.com/office/powerpoint/2010/main" val="407216809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26544"/>
            <a:ext cx="2816161" cy="3985133"/>
          </a:xfrm>
          <a:prstGeom prst="rect">
            <a:avLst/>
          </a:prstGeom>
        </p:spPr>
      </p:pic>
      <p:sp>
        <p:nvSpPr>
          <p:cNvPr id="10" name="TekstSylinder 9"/>
          <p:cNvSpPr txBox="1"/>
          <p:nvPr/>
        </p:nvSpPr>
        <p:spPr>
          <a:xfrm>
            <a:off x="539552" y="1277202"/>
            <a:ext cx="3494867" cy="1631216"/>
          </a:xfrm>
          <a:prstGeom prst="rect">
            <a:avLst/>
          </a:prstGeom>
          <a:noFill/>
        </p:spPr>
        <p:txBody>
          <a:bodyPr wrap="none" rtlCol="0">
            <a:spAutoFit/>
          </a:bodyPr>
          <a:lstStyle/>
          <a:p>
            <a:r>
              <a:rPr lang="nb-NO" sz="2000" dirty="0" smtClean="0"/>
              <a:t>‘Jean Passepartout’  oversatt:</a:t>
            </a:r>
            <a:br>
              <a:rPr lang="nb-NO" sz="2000" dirty="0" smtClean="0"/>
            </a:br>
            <a:r>
              <a:rPr lang="nb-NO" sz="2000" dirty="0" smtClean="0"/>
              <a:t/>
            </a:r>
            <a:br>
              <a:rPr lang="nb-NO" sz="2000" dirty="0" smtClean="0"/>
            </a:br>
            <a:r>
              <a:rPr lang="nb-NO" sz="2000" dirty="0" smtClean="0"/>
              <a:t>=&gt;  Johan </a:t>
            </a:r>
            <a:r>
              <a:rPr lang="nb-NO" sz="2000" dirty="0" err="1" smtClean="0"/>
              <a:t>Hurtigkarl</a:t>
            </a:r>
            <a:r>
              <a:rPr lang="nb-NO" sz="2000" dirty="0" smtClean="0"/>
              <a:t>  (DK)</a:t>
            </a:r>
            <a:br>
              <a:rPr lang="nb-NO" sz="2000" dirty="0" smtClean="0"/>
            </a:br>
            <a:r>
              <a:rPr lang="nb-NO" sz="2000" dirty="0" smtClean="0"/>
              <a:t>=&gt;  Johan </a:t>
            </a:r>
            <a:r>
              <a:rPr lang="nb-NO" sz="2000" dirty="0" err="1" smtClean="0"/>
              <a:t>Letvint</a:t>
            </a:r>
            <a:r>
              <a:rPr lang="nb-NO" sz="2000" dirty="0" smtClean="0"/>
              <a:t>  (N </a:t>
            </a:r>
            <a:r>
              <a:rPr lang="nb-NO" sz="2000" dirty="0" smtClean="0"/>
              <a:t>1899)</a:t>
            </a:r>
            <a:r>
              <a:rPr lang="nb-NO" sz="2000" dirty="0" smtClean="0"/>
              <a:t/>
            </a:r>
            <a:br>
              <a:rPr lang="nb-NO" sz="2000" dirty="0" smtClean="0"/>
            </a:br>
            <a:r>
              <a:rPr lang="nb-NO" sz="2000" dirty="0" smtClean="0"/>
              <a:t>=&gt;  Jean Smart  (N 1950)</a:t>
            </a:r>
          </a:p>
        </p:txBody>
      </p:sp>
      <p:pic>
        <p:nvPicPr>
          <p:cNvPr id="11" name="Bil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25" y="3251191"/>
            <a:ext cx="2138577" cy="3239442"/>
          </a:xfrm>
          <a:prstGeom prst="rect">
            <a:avLst/>
          </a:prstGeom>
        </p:spPr>
      </p:pic>
      <p:sp>
        <p:nvSpPr>
          <p:cNvPr id="13" name="TekstSylinder 7"/>
          <p:cNvSpPr txBox="1"/>
          <p:nvPr/>
        </p:nvSpPr>
        <p:spPr>
          <a:xfrm>
            <a:off x="369674" y="226544"/>
            <a:ext cx="6637625" cy="707886"/>
          </a:xfrm>
          <a:prstGeom prst="rect">
            <a:avLst/>
          </a:prstGeom>
          <a:noFill/>
        </p:spPr>
        <p:txBody>
          <a:bodyPr wrap="square" rtlCol="0">
            <a:spAutoFit/>
          </a:bodyPr>
          <a:lstStyle/>
          <a:p>
            <a:r>
              <a:rPr lang="nb-NO" sz="2000" b="1" dirty="0" smtClean="0"/>
              <a:t>Annen ‘hjelp’ til </a:t>
            </a:r>
            <a:r>
              <a:rPr lang="nb-NO" sz="2000" b="1" dirty="0"/>
              <a:t>yngre </a:t>
            </a:r>
            <a:r>
              <a:rPr lang="nb-NO" sz="2000" b="1" dirty="0" smtClean="0"/>
              <a:t>lesere </a:t>
            </a:r>
            <a:r>
              <a:rPr lang="nb-NO" sz="2000" b="1" dirty="0"/>
              <a:t/>
            </a:r>
            <a:br>
              <a:rPr lang="nb-NO" sz="2000" b="1" dirty="0"/>
            </a:br>
            <a:r>
              <a:rPr lang="nb-NO" sz="2000" b="1" dirty="0" smtClean="0"/>
              <a:t>- oversatte rollenavn </a:t>
            </a:r>
            <a:r>
              <a:rPr lang="nb-NO" sz="2000" b="1" dirty="0"/>
              <a:t>i </a:t>
            </a:r>
            <a:r>
              <a:rPr lang="nb-NO" sz="2000" b="1" dirty="0" smtClean="0"/>
              <a:t>nordiske utgaver</a:t>
            </a:r>
            <a:endParaRPr lang="nb-NO" sz="2000" b="1" dirty="0"/>
          </a:p>
        </p:txBody>
      </p:sp>
      <p:sp>
        <p:nvSpPr>
          <p:cNvPr id="8"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2" name="Rectangle 1"/>
          <p:cNvSpPr/>
          <p:nvPr/>
        </p:nvSpPr>
        <p:spPr>
          <a:xfrm>
            <a:off x="3078088" y="4415950"/>
            <a:ext cx="4572000" cy="1631216"/>
          </a:xfrm>
          <a:prstGeom prst="rect">
            <a:avLst/>
          </a:prstGeom>
        </p:spPr>
        <p:txBody>
          <a:bodyPr>
            <a:spAutoFit/>
          </a:bodyPr>
          <a:lstStyle/>
          <a:p>
            <a:r>
              <a:rPr lang="nb-NO" b="1" dirty="0"/>
              <a:t>OK å oversette betydningsfulle navn?</a:t>
            </a:r>
            <a:r>
              <a:rPr lang="nb-NO" dirty="0"/>
              <a:t/>
            </a:r>
            <a:br>
              <a:rPr lang="nb-NO" dirty="0"/>
            </a:br>
            <a:r>
              <a:rPr lang="nb-NO" sz="2800" dirty="0"/>
              <a:t/>
            </a:r>
            <a:br>
              <a:rPr lang="nb-NO" sz="2800" dirty="0"/>
            </a:br>
            <a:r>
              <a:rPr lang="nb-NO" b="1" dirty="0"/>
              <a:t>Passepartout </a:t>
            </a:r>
            <a:r>
              <a:rPr lang="nb-NO" dirty="0"/>
              <a:t> - komme seg gjennom alt</a:t>
            </a:r>
            <a:br>
              <a:rPr lang="nb-NO" dirty="0"/>
            </a:br>
            <a:r>
              <a:rPr lang="nb-NO" b="1" dirty="0"/>
              <a:t>Conseil</a:t>
            </a:r>
            <a:r>
              <a:rPr lang="nb-NO" dirty="0"/>
              <a:t> – rådgiver </a:t>
            </a:r>
            <a:br>
              <a:rPr lang="nb-NO" dirty="0"/>
            </a:br>
            <a:r>
              <a:rPr lang="nb-NO" b="1" dirty="0"/>
              <a:t>Politidetektiv</a:t>
            </a:r>
            <a:r>
              <a:rPr lang="nb-NO" dirty="0"/>
              <a:t> </a:t>
            </a:r>
            <a:r>
              <a:rPr lang="nb-NO" dirty="0" err="1"/>
              <a:t>Fix</a:t>
            </a:r>
            <a:r>
              <a:rPr lang="nb-NO" dirty="0"/>
              <a:t>  - </a:t>
            </a:r>
            <a:r>
              <a:rPr lang="nb-NO" dirty="0" err="1"/>
              <a:t>fix</a:t>
            </a:r>
            <a:r>
              <a:rPr lang="nb-NO" dirty="0"/>
              <a:t> idé </a:t>
            </a:r>
          </a:p>
        </p:txBody>
      </p:sp>
    </p:spTree>
    <p:extLst>
      <p:ext uri="{BB962C8B-B14F-4D97-AF65-F5344CB8AC3E}">
        <p14:creationId xmlns:p14="http://schemas.microsoft.com/office/powerpoint/2010/main" val="372819786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856984" cy="4154984"/>
          </a:xfrm>
          <a:prstGeom prst="rect">
            <a:avLst/>
          </a:prstGeom>
        </p:spPr>
        <p:txBody>
          <a:bodyPr wrap="square">
            <a:spAutoFit/>
          </a:bodyPr>
          <a:lstStyle/>
          <a:p>
            <a:r>
              <a:rPr lang="nb-NO" sz="2400" b="1" dirty="0" smtClean="0"/>
              <a:t>Jules Verne fra norske utgivere</a:t>
            </a:r>
            <a:r>
              <a:rPr lang="nb-NO" sz="3600" dirty="0" smtClean="0">
                <a:solidFill>
                  <a:srgbClr val="FF0000"/>
                </a:solidFill>
              </a:rPr>
              <a:t/>
            </a:r>
            <a:br>
              <a:rPr lang="nb-NO" sz="3600" dirty="0" smtClean="0">
                <a:solidFill>
                  <a:srgbClr val="FF0000"/>
                </a:solidFill>
              </a:rPr>
            </a:br>
            <a:r>
              <a:rPr lang="nb-NO" sz="2400" dirty="0">
                <a:solidFill>
                  <a:srgbClr val="FF0000"/>
                </a:solidFill>
              </a:rPr>
              <a:t/>
            </a:r>
            <a:br>
              <a:rPr lang="nb-NO" sz="2400" dirty="0">
                <a:solidFill>
                  <a:srgbClr val="FF0000"/>
                </a:solidFill>
              </a:rPr>
            </a:br>
            <a:r>
              <a:rPr lang="nb-NO" sz="2400" dirty="0" smtClean="0"/>
              <a:t>1872 </a:t>
            </a:r>
            <a:r>
              <a:rPr lang="nb-NO" sz="2400" dirty="0"/>
              <a:t> – </a:t>
            </a:r>
            <a:r>
              <a:rPr lang="nb-NO" sz="2400" dirty="0" smtClean="0"/>
              <a:t>omfangsrike oversettelser</a:t>
            </a:r>
            <a:r>
              <a:rPr lang="nb-NO" sz="2400" dirty="0"/>
              <a:t/>
            </a:r>
            <a:br>
              <a:rPr lang="nb-NO" sz="2400" dirty="0"/>
            </a:br>
            <a:r>
              <a:rPr lang="nb-NO" sz="2400" dirty="0" smtClean="0"/>
              <a:t>1882 </a:t>
            </a:r>
            <a:r>
              <a:rPr lang="nb-NO" sz="2400" dirty="0"/>
              <a:t> – </a:t>
            </a:r>
            <a:r>
              <a:rPr lang="nb-NO" sz="2400" dirty="0" smtClean="0"/>
              <a:t>avisføljetonger</a:t>
            </a:r>
            <a:r>
              <a:rPr lang="nb-NO" sz="2400" dirty="0">
                <a:solidFill>
                  <a:srgbClr val="FF0000"/>
                </a:solidFill>
              </a:rPr>
              <a:t/>
            </a:r>
            <a:br>
              <a:rPr lang="nb-NO" sz="2400" dirty="0">
                <a:solidFill>
                  <a:srgbClr val="FF0000"/>
                </a:solidFill>
              </a:rPr>
            </a:br>
            <a:r>
              <a:rPr lang="nb-NO" sz="2400" dirty="0" smtClean="0"/>
              <a:t>1899 </a:t>
            </a:r>
            <a:r>
              <a:rPr lang="nb-NO" sz="2400" dirty="0"/>
              <a:t> – </a:t>
            </a:r>
            <a:r>
              <a:rPr lang="nb-NO" sz="2400" dirty="0" smtClean="0"/>
              <a:t>forkortede fellesutgaver dansk/norsk</a:t>
            </a:r>
            <a:r>
              <a:rPr lang="nb-NO" sz="2400" dirty="0">
                <a:solidFill>
                  <a:srgbClr val="FF0000"/>
                </a:solidFill>
              </a:rPr>
              <a:t/>
            </a:r>
            <a:br>
              <a:rPr lang="nb-NO" sz="2400" dirty="0">
                <a:solidFill>
                  <a:srgbClr val="FF0000"/>
                </a:solidFill>
              </a:rPr>
            </a:br>
            <a:r>
              <a:rPr lang="nb-NO" sz="2400" dirty="0" smtClean="0"/>
              <a:t>1900 </a:t>
            </a:r>
            <a:r>
              <a:rPr lang="nb-NO" sz="2400" dirty="0"/>
              <a:t> – </a:t>
            </a:r>
            <a:r>
              <a:rPr lang="nb-NO" sz="2400" dirty="0" smtClean="0"/>
              <a:t>barneutgaver</a:t>
            </a:r>
            <a:r>
              <a:rPr lang="nb-NO" sz="2400" dirty="0"/>
              <a:t/>
            </a:r>
            <a:br>
              <a:rPr lang="nb-NO" sz="2400" dirty="0"/>
            </a:br>
            <a:r>
              <a:rPr lang="nb-NO" sz="2400" dirty="0" smtClean="0"/>
              <a:t>1924 </a:t>
            </a:r>
            <a:r>
              <a:rPr lang="nb-NO" sz="2400" dirty="0"/>
              <a:t> – </a:t>
            </a:r>
            <a:r>
              <a:rPr lang="nb-NO" sz="2400" dirty="0" smtClean="0"/>
              <a:t>forlagsserier</a:t>
            </a:r>
            <a:r>
              <a:rPr lang="nb-NO" sz="2400" dirty="0"/>
              <a:t/>
            </a:r>
            <a:br>
              <a:rPr lang="nb-NO" sz="2400" dirty="0"/>
            </a:br>
            <a:r>
              <a:rPr lang="nb-NO" sz="2400" dirty="0" smtClean="0"/>
              <a:t>1950 </a:t>
            </a:r>
            <a:r>
              <a:rPr lang="nb-NO" sz="2400" dirty="0"/>
              <a:t> – </a:t>
            </a:r>
            <a:r>
              <a:rPr lang="nb-NO" sz="2400" dirty="0" smtClean="0"/>
              <a:t>kortversjoner, </a:t>
            </a:r>
            <a:r>
              <a:rPr lang="nb-NO" sz="2400" i="1" dirty="0" smtClean="0"/>
              <a:t>ikke</a:t>
            </a:r>
            <a:r>
              <a:rPr lang="nb-NO" sz="2400" dirty="0" smtClean="0"/>
              <a:t> oversatt fra Fransk</a:t>
            </a:r>
            <a:r>
              <a:rPr lang="nb-NO" sz="2400" dirty="0"/>
              <a:t/>
            </a:r>
            <a:br>
              <a:rPr lang="nb-NO" sz="2400" dirty="0"/>
            </a:br>
            <a:r>
              <a:rPr lang="nb-NO" sz="2400" dirty="0" smtClean="0"/>
              <a:t>1955 </a:t>
            </a:r>
            <a:r>
              <a:rPr lang="nb-NO" sz="2400" dirty="0"/>
              <a:t> – </a:t>
            </a:r>
            <a:r>
              <a:rPr lang="nb-NO" sz="2400" dirty="0" smtClean="0"/>
              <a:t>tegneserier</a:t>
            </a:r>
            <a:r>
              <a:rPr lang="nb-NO" sz="2400" dirty="0"/>
              <a:t>/ filmer /hørespill</a:t>
            </a:r>
            <a:br>
              <a:rPr lang="nb-NO" sz="2400" dirty="0"/>
            </a:br>
            <a:r>
              <a:rPr lang="nb-NO" sz="2400" dirty="0" smtClean="0"/>
              <a:t>2004 </a:t>
            </a:r>
            <a:r>
              <a:rPr lang="nb-NO" sz="2400" dirty="0"/>
              <a:t> – n</a:t>
            </a:r>
            <a:r>
              <a:rPr lang="nb-NO" sz="2400" dirty="0" smtClean="0"/>
              <a:t>ye, </a:t>
            </a:r>
            <a:r>
              <a:rPr lang="nb-NO" sz="2400" dirty="0"/>
              <a:t>komplette </a:t>
            </a:r>
            <a:r>
              <a:rPr lang="nb-NO" sz="2400" dirty="0" smtClean="0"/>
              <a:t>oversettelser</a:t>
            </a:r>
            <a:r>
              <a:rPr lang="nb-NO" sz="2400" dirty="0">
                <a:solidFill>
                  <a:srgbClr val="FF0000"/>
                </a:solidFill>
              </a:rPr>
              <a:t/>
            </a:r>
            <a:br>
              <a:rPr lang="nb-NO" sz="2400" dirty="0">
                <a:solidFill>
                  <a:srgbClr val="FF0000"/>
                </a:solidFill>
              </a:rPr>
            </a:br>
            <a:endParaRPr lang="nb-NO" sz="2400" dirty="0">
              <a:solidFill>
                <a:srgbClr val="FF0000"/>
              </a:solidFill>
            </a:endParaRPr>
          </a:p>
        </p:txBody>
      </p:sp>
      <p:pic>
        <p:nvPicPr>
          <p:cNvPr id="3"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283258"/>
            <a:ext cx="2708824" cy="3440504"/>
          </a:xfrm>
          <a:prstGeom prst="rect">
            <a:avLst/>
          </a:prstGeom>
        </p:spPr>
      </p:pic>
      <p:pic>
        <p:nvPicPr>
          <p:cNvPr id="4"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4108459"/>
            <a:ext cx="2348538" cy="2038531"/>
          </a:xfrm>
          <a:prstGeom prst="rect">
            <a:avLst/>
          </a:prstGeom>
        </p:spPr>
      </p:pic>
      <p:sp>
        <p:nvSpPr>
          <p:cNvPr id="5" name="TekstSylinder 6"/>
          <p:cNvSpPr txBox="1"/>
          <p:nvPr/>
        </p:nvSpPr>
        <p:spPr>
          <a:xfrm>
            <a:off x="1115615" y="6236709"/>
            <a:ext cx="3140847" cy="307777"/>
          </a:xfrm>
          <a:prstGeom prst="rect">
            <a:avLst/>
          </a:prstGeom>
          <a:noFill/>
        </p:spPr>
        <p:txBody>
          <a:bodyPr wrap="square" rtlCol="0">
            <a:spAutoFit/>
          </a:bodyPr>
          <a:lstStyle/>
          <a:p>
            <a:r>
              <a:rPr lang="nb-NO" sz="1400" dirty="0" smtClean="0"/>
              <a:t>Kagge </a:t>
            </a:r>
            <a:r>
              <a:rPr lang="nb-NO" sz="1400" dirty="0"/>
              <a:t>2004/Stenersen 2008</a:t>
            </a:r>
          </a:p>
        </p:txBody>
      </p:sp>
      <p:sp>
        <p:nvSpPr>
          <p:cNvPr id="6" name="TekstSylinder 7"/>
          <p:cNvSpPr txBox="1"/>
          <p:nvPr/>
        </p:nvSpPr>
        <p:spPr>
          <a:xfrm>
            <a:off x="5192935" y="6237312"/>
            <a:ext cx="3456041" cy="307777"/>
          </a:xfrm>
          <a:prstGeom prst="rect">
            <a:avLst/>
          </a:prstGeom>
          <a:noFill/>
        </p:spPr>
        <p:txBody>
          <a:bodyPr wrap="square" rtlCol="0">
            <a:spAutoFit/>
          </a:bodyPr>
          <a:lstStyle/>
          <a:p>
            <a:r>
              <a:rPr lang="nb-NO" sz="1400" dirty="0" err="1"/>
              <a:t>Børnenes</a:t>
            </a:r>
            <a:r>
              <a:rPr lang="nb-NO" sz="1400" dirty="0"/>
              <a:t> </a:t>
            </a:r>
            <a:r>
              <a:rPr lang="nb-NO" sz="1400" dirty="0" err="1"/>
              <a:t>Bogsamling</a:t>
            </a:r>
            <a:r>
              <a:rPr lang="nb-NO" sz="1400" dirty="0"/>
              <a:t> 1899</a:t>
            </a:r>
          </a:p>
        </p:txBody>
      </p:sp>
    </p:spTree>
    <p:extLst>
      <p:ext uri="{BB962C8B-B14F-4D97-AF65-F5344CB8AC3E}">
        <p14:creationId xmlns:p14="http://schemas.microsoft.com/office/powerpoint/2010/main" val="65270911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332656"/>
            <a:ext cx="7632848" cy="1908215"/>
          </a:xfrm>
          <a:prstGeom prst="rect">
            <a:avLst/>
          </a:prstGeom>
        </p:spPr>
        <p:txBody>
          <a:bodyPr wrap="square">
            <a:spAutoFit/>
          </a:bodyPr>
          <a:lstStyle/>
          <a:p>
            <a:r>
              <a:rPr lang="nb-NO" sz="2800" dirty="0" smtClean="0"/>
              <a:t>1872</a:t>
            </a:r>
            <a:r>
              <a:rPr lang="nb-NO" dirty="0" smtClean="0"/>
              <a:t>    - De </a:t>
            </a:r>
            <a:r>
              <a:rPr lang="nb-NO" dirty="0"/>
              <a:t>første Verne </a:t>
            </a:r>
            <a:r>
              <a:rPr lang="nb-NO" dirty="0" smtClean="0"/>
              <a:t>-bøker </a:t>
            </a:r>
            <a:r>
              <a:rPr lang="nb-NO" dirty="0"/>
              <a:t>til salgs i </a:t>
            </a:r>
            <a:r>
              <a:rPr lang="nb-NO" dirty="0" smtClean="0"/>
              <a:t>Danmark-Norge </a:t>
            </a:r>
            <a:br>
              <a:rPr lang="nb-NO" dirty="0" smtClean="0"/>
            </a:br>
            <a:r>
              <a:rPr lang="nb-NO" dirty="0" smtClean="0">
                <a:solidFill>
                  <a:srgbClr val="FF0000"/>
                </a:solidFill>
                <a:sym typeface="Wingdings" panose="05000000000000000000" pitchFamily="2" charset="2"/>
              </a:rPr>
              <a:t/>
            </a:r>
            <a:br>
              <a:rPr lang="nb-NO" dirty="0" smtClean="0">
                <a:solidFill>
                  <a:srgbClr val="FF0000"/>
                </a:solidFill>
                <a:sym typeface="Wingdings" panose="05000000000000000000" pitchFamily="2" charset="2"/>
              </a:rPr>
            </a:br>
            <a:r>
              <a:rPr lang="nb-NO" b="1" dirty="0" err="1" smtClean="0"/>
              <a:t>Andr</a:t>
            </a:r>
            <a:r>
              <a:rPr lang="nb-NO" b="1" dirty="0" smtClean="0"/>
              <a:t>. </a:t>
            </a:r>
            <a:r>
              <a:rPr lang="nb-NO" b="1" dirty="0"/>
              <a:t>S</a:t>
            </a:r>
            <a:r>
              <a:rPr lang="nb-NO" b="1" dirty="0" smtClean="0"/>
              <a:t>chous forlag </a:t>
            </a:r>
            <a:r>
              <a:rPr lang="nb-NO" dirty="0" smtClean="0"/>
              <a:t>i København </a:t>
            </a:r>
            <a:br>
              <a:rPr lang="nb-NO" dirty="0" smtClean="0"/>
            </a:br>
            <a:r>
              <a:rPr lang="nb-NO" dirty="0" smtClean="0"/>
              <a:t>utga til sammen </a:t>
            </a:r>
            <a:r>
              <a:rPr lang="nb-NO" b="1" dirty="0" smtClean="0"/>
              <a:t>24 </a:t>
            </a:r>
            <a:r>
              <a:rPr lang="nb-NO" b="1" dirty="0"/>
              <a:t>Verne -titler </a:t>
            </a:r>
          </a:p>
          <a:p>
            <a:r>
              <a:rPr lang="nb-NO" dirty="0" smtClean="0"/>
              <a:t> </a:t>
            </a:r>
            <a:br>
              <a:rPr lang="nb-NO" dirty="0" smtClean="0"/>
            </a:br>
            <a:endParaRPr lang="nb-NO"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772816"/>
            <a:ext cx="5695950" cy="4286250"/>
          </a:xfrm>
          <a:prstGeom prst="rect">
            <a:avLst/>
          </a:prstGeom>
        </p:spPr>
      </p:pic>
      <p:sp>
        <p:nvSpPr>
          <p:cNvPr id="4" name="TextBox 3"/>
          <p:cNvSpPr txBox="1"/>
          <p:nvPr/>
        </p:nvSpPr>
        <p:spPr>
          <a:xfrm>
            <a:off x="4427984" y="6165304"/>
            <a:ext cx="4608512" cy="369332"/>
          </a:xfrm>
          <a:prstGeom prst="rect">
            <a:avLst/>
          </a:prstGeom>
          <a:noFill/>
        </p:spPr>
        <p:txBody>
          <a:bodyPr wrap="square" rtlCol="0">
            <a:spAutoFit/>
          </a:bodyPr>
          <a:lstStyle/>
          <a:p>
            <a:r>
              <a:rPr lang="nb-NO" b="1" i="1" dirty="0"/>
              <a:t>En Verdensomseiling under </a:t>
            </a:r>
            <a:r>
              <a:rPr lang="nb-NO" b="1" i="1" dirty="0" smtClean="0"/>
              <a:t>havet </a:t>
            </a:r>
            <a:r>
              <a:rPr lang="nb-NO" i="1" dirty="0" smtClean="0"/>
              <a:t>- </a:t>
            </a:r>
            <a:r>
              <a:rPr lang="nb-NO" b="1" i="1" dirty="0" smtClean="0"/>
              <a:t>1872</a:t>
            </a:r>
            <a:endParaRPr lang="nb-NO"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988840"/>
            <a:ext cx="3562829" cy="4436547"/>
          </a:xfrm>
          <a:prstGeom prst="rect">
            <a:avLst/>
          </a:prstGeom>
        </p:spPr>
      </p:pic>
      <p:sp>
        <p:nvSpPr>
          <p:cNvPr id="6" name="TextBox 5"/>
          <p:cNvSpPr txBox="1"/>
          <p:nvPr/>
        </p:nvSpPr>
        <p:spPr>
          <a:xfrm>
            <a:off x="494359" y="6372488"/>
            <a:ext cx="1656184" cy="369332"/>
          </a:xfrm>
          <a:prstGeom prst="rect">
            <a:avLst/>
          </a:prstGeom>
          <a:noFill/>
        </p:spPr>
        <p:txBody>
          <a:bodyPr wrap="square" rtlCol="0">
            <a:spAutoFit/>
          </a:bodyPr>
          <a:lstStyle/>
          <a:p>
            <a:r>
              <a:rPr lang="nb-NO" sz="1000" dirty="0" smtClean="0"/>
              <a:t>1876 -innb</a:t>
            </a:r>
            <a:r>
              <a:rPr lang="nb-NO" dirty="0" smtClean="0"/>
              <a:t>.</a:t>
            </a:r>
            <a:endParaRPr lang="nb-NO" dirty="0"/>
          </a:p>
        </p:txBody>
      </p:sp>
    </p:spTree>
    <p:extLst>
      <p:ext uri="{BB962C8B-B14F-4D97-AF65-F5344CB8AC3E}">
        <p14:creationId xmlns:p14="http://schemas.microsoft.com/office/powerpoint/2010/main" val="335758931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521270" y="3393977"/>
            <a:ext cx="8244565" cy="830997"/>
          </a:xfrm>
          <a:prstGeom prst="rect">
            <a:avLst/>
          </a:prstGeom>
          <a:noFill/>
        </p:spPr>
        <p:txBody>
          <a:bodyPr wrap="none" rtlCol="0">
            <a:spAutoFit/>
          </a:bodyPr>
          <a:lstStyle/>
          <a:p>
            <a:r>
              <a:rPr lang="nb-NO" sz="2400" dirty="0" smtClean="0"/>
              <a:t>«</a:t>
            </a:r>
            <a:r>
              <a:rPr lang="nb-NO" sz="2400" b="1" dirty="0" smtClean="0"/>
              <a:t>Jules </a:t>
            </a:r>
            <a:r>
              <a:rPr lang="nb-NO" sz="2400" b="1" dirty="0"/>
              <a:t>Verne </a:t>
            </a:r>
            <a:r>
              <a:rPr lang="nb-NO" sz="2400" dirty="0"/>
              <a:t>dramatiserte geografi </a:t>
            </a:r>
            <a:r>
              <a:rPr lang="nb-NO" sz="2400" dirty="0" smtClean="0"/>
              <a:t/>
            </a:r>
            <a:br>
              <a:rPr lang="nb-NO" sz="2400" dirty="0" smtClean="0"/>
            </a:br>
            <a:r>
              <a:rPr lang="nb-NO" sz="2400" dirty="0" smtClean="0"/>
              <a:t>like </a:t>
            </a:r>
            <a:r>
              <a:rPr lang="nb-NO" sz="2400" dirty="0"/>
              <a:t>effektivt som Alexandre Dumas dramatiserte </a:t>
            </a:r>
            <a:r>
              <a:rPr lang="nb-NO" sz="2400" dirty="0" smtClean="0"/>
              <a:t>historie» </a:t>
            </a:r>
            <a:endParaRPr lang="nb-NO" dirty="0" smtClean="0"/>
          </a:p>
        </p:txBody>
      </p:sp>
      <p:sp>
        <p:nvSpPr>
          <p:cNvPr id="6" name="TekstSylinder 5"/>
          <p:cNvSpPr txBox="1"/>
          <p:nvPr/>
        </p:nvSpPr>
        <p:spPr>
          <a:xfrm>
            <a:off x="4499992" y="4604355"/>
            <a:ext cx="3942105" cy="984885"/>
          </a:xfrm>
          <a:prstGeom prst="rect">
            <a:avLst/>
          </a:prstGeom>
          <a:noFill/>
        </p:spPr>
        <p:txBody>
          <a:bodyPr wrap="none" rtlCol="0">
            <a:spAutoFit/>
          </a:bodyPr>
          <a:lstStyle/>
          <a:p>
            <a:r>
              <a:rPr lang="nb-NO" sz="2000" dirty="0"/>
              <a:t>Jon Bing og Tor Åge Bringsværd </a:t>
            </a:r>
            <a:br>
              <a:rPr lang="nb-NO" sz="2000" dirty="0"/>
            </a:br>
            <a:r>
              <a:rPr lang="nb-NO" sz="2000" dirty="0" smtClean="0"/>
              <a:t>1967</a:t>
            </a:r>
            <a:endParaRPr lang="nb-NO" sz="2000" dirty="0"/>
          </a:p>
          <a:p>
            <a:endParaRPr lang="nb-NO" dirty="0"/>
          </a:p>
        </p:txBody>
      </p:sp>
      <p:pic>
        <p:nvPicPr>
          <p:cNvPr id="5"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36599"/>
            <a:ext cx="3536201" cy="2538255"/>
          </a:xfrm>
          <a:prstGeom prst="rect">
            <a:avLst/>
          </a:prstGeom>
        </p:spPr>
      </p:pic>
    </p:spTree>
    <p:extLst>
      <p:ext uri="{BB962C8B-B14F-4D97-AF65-F5344CB8AC3E}">
        <p14:creationId xmlns:p14="http://schemas.microsoft.com/office/powerpoint/2010/main" val="258506213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5679" y="2717546"/>
            <a:ext cx="5794793" cy="1468104"/>
          </a:xfrm>
          <a:prstGeom prst="rect">
            <a:avLst/>
          </a:prstGeom>
        </p:spPr>
      </p:pic>
      <p:sp>
        <p:nvSpPr>
          <p:cNvPr id="5" name="TextBox 4"/>
          <p:cNvSpPr txBox="1"/>
          <p:nvPr/>
        </p:nvSpPr>
        <p:spPr>
          <a:xfrm>
            <a:off x="4801142" y="6309320"/>
            <a:ext cx="3083226" cy="338554"/>
          </a:xfrm>
          <a:prstGeom prst="rect">
            <a:avLst/>
          </a:prstGeom>
          <a:noFill/>
        </p:spPr>
        <p:txBody>
          <a:bodyPr wrap="square" rtlCol="0">
            <a:spAutoFit/>
          </a:bodyPr>
          <a:lstStyle/>
          <a:p>
            <a:r>
              <a:rPr lang="nb-NO" sz="1600" dirty="0" smtClean="0"/>
              <a:t>Aftenposten 16. desember 1872</a:t>
            </a:r>
            <a:endParaRPr lang="nb-NO"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6403"/>
            <a:ext cx="3728201" cy="54228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3916379"/>
            <a:ext cx="6513502" cy="2384452"/>
          </a:xfrm>
          <a:prstGeom prst="rect">
            <a:avLst/>
          </a:prstGeom>
        </p:spPr>
      </p:pic>
      <p:sp>
        <p:nvSpPr>
          <p:cNvPr id="6" name="TekstSylinder 1"/>
          <p:cNvSpPr txBox="1"/>
          <p:nvPr/>
        </p:nvSpPr>
        <p:spPr>
          <a:xfrm>
            <a:off x="4038654" y="503890"/>
            <a:ext cx="4650876" cy="523220"/>
          </a:xfrm>
          <a:prstGeom prst="rect">
            <a:avLst/>
          </a:prstGeom>
          <a:noFill/>
        </p:spPr>
        <p:txBody>
          <a:bodyPr wrap="square" rtlCol="0">
            <a:spAutoFit/>
          </a:bodyPr>
          <a:lstStyle/>
          <a:p>
            <a:r>
              <a:rPr lang="nb-NO" sz="2800" dirty="0" smtClean="0"/>
              <a:t>Jules </a:t>
            </a:r>
            <a:r>
              <a:rPr lang="nb-NO" sz="2800" dirty="0"/>
              <a:t>Verne </a:t>
            </a:r>
            <a:r>
              <a:rPr lang="nb-NO" sz="2800" dirty="0" smtClean="0"/>
              <a:t>på norsk forlag:</a:t>
            </a:r>
          </a:p>
        </p:txBody>
      </p:sp>
      <p:sp>
        <p:nvSpPr>
          <p:cNvPr id="8" name="TekstSylinder 10"/>
          <p:cNvSpPr txBox="1"/>
          <p:nvPr/>
        </p:nvSpPr>
        <p:spPr>
          <a:xfrm>
            <a:off x="4129256" y="1047903"/>
            <a:ext cx="4979248" cy="646331"/>
          </a:xfrm>
          <a:prstGeom prst="rect">
            <a:avLst/>
          </a:prstGeom>
          <a:noFill/>
        </p:spPr>
        <p:txBody>
          <a:bodyPr wrap="none" rtlCol="0">
            <a:spAutoFit/>
          </a:bodyPr>
          <a:lstStyle/>
          <a:p>
            <a:r>
              <a:rPr lang="nb-NO" b="1" i="1" dirty="0" smtClean="0"/>
              <a:t>Reise </a:t>
            </a:r>
            <a:r>
              <a:rPr lang="nb-NO" b="1" i="1" dirty="0"/>
              <a:t>til Jordens Centrum</a:t>
            </a:r>
            <a:r>
              <a:rPr lang="nb-NO" dirty="0"/>
              <a:t>  </a:t>
            </a:r>
            <a:br>
              <a:rPr lang="nb-NO" dirty="0"/>
            </a:br>
            <a:r>
              <a:rPr lang="nb-NO" dirty="0"/>
              <a:t>P. F. </a:t>
            </a:r>
            <a:r>
              <a:rPr lang="nb-NO" dirty="0" err="1"/>
              <a:t>Steensballes</a:t>
            </a:r>
            <a:r>
              <a:rPr lang="nb-NO" dirty="0"/>
              <a:t> </a:t>
            </a:r>
            <a:r>
              <a:rPr lang="nb-NO" dirty="0" err="1"/>
              <a:t>boghandels</a:t>
            </a:r>
            <a:r>
              <a:rPr lang="nb-NO" dirty="0"/>
              <a:t> eftf., Christiania. </a:t>
            </a:r>
            <a:endParaRPr lang="nb-NO" sz="2800" dirty="0"/>
          </a:p>
        </p:txBody>
      </p:sp>
    </p:spTree>
    <p:extLst>
      <p:ext uri="{BB962C8B-B14F-4D97-AF65-F5344CB8AC3E}">
        <p14:creationId xmlns:p14="http://schemas.microsoft.com/office/powerpoint/2010/main" val="255157920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5220072" cy="547027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005" y="1916832"/>
            <a:ext cx="2698757" cy="3960440"/>
          </a:xfrm>
          <a:prstGeom prst="rect">
            <a:avLst/>
          </a:prstGeom>
        </p:spPr>
      </p:pic>
      <p:pic>
        <p:nvPicPr>
          <p:cNvPr id="2"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2744170"/>
            <a:ext cx="6158453" cy="40324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0443" y="3344004"/>
            <a:ext cx="2544125" cy="345638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2077" y="1118032"/>
            <a:ext cx="3312368" cy="2358973"/>
          </a:xfrm>
          <a:prstGeom prst="rect">
            <a:avLst/>
          </a:prstGeom>
        </p:spPr>
      </p:pic>
      <p:sp>
        <p:nvSpPr>
          <p:cNvPr id="7" name="TextBox 6"/>
          <p:cNvSpPr txBox="1"/>
          <p:nvPr/>
        </p:nvSpPr>
        <p:spPr>
          <a:xfrm>
            <a:off x="5938101" y="194702"/>
            <a:ext cx="2235689" cy="707886"/>
          </a:xfrm>
          <a:prstGeom prst="rect">
            <a:avLst/>
          </a:prstGeom>
          <a:noFill/>
        </p:spPr>
        <p:txBody>
          <a:bodyPr wrap="square" rtlCol="0">
            <a:spAutoFit/>
          </a:bodyPr>
          <a:lstStyle/>
          <a:p>
            <a:r>
              <a:rPr lang="nb-NO" sz="2000" b="1" dirty="0" smtClean="0"/>
              <a:t>Verne for teater</a:t>
            </a:r>
            <a:r>
              <a:rPr lang="nb-NO" sz="2000" dirty="0" smtClean="0"/>
              <a:t/>
            </a:r>
            <a:br>
              <a:rPr lang="nb-NO" sz="2000" dirty="0" smtClean="0"/>
            </a:br>
            <a:r>
              <a:rPr lang="nb-NO" sz="2000" b="1" dirty="0" smtClean="0"/>
              <a:t>Christiania 1876</a:t>
            </a:r>
            <a:endParaRPr lang="nb-NO" sz="2000" b="1" dirty="0"/>
          </a:p>
        </p:txBody>
      </p:sp>
    </p:spTree>
    <p:extLst>
      <p:ext uri="{BB962C8B-B14F-4D97-AF65-F5344CB8AC3E}">
        <p14:creationId xmlns:p14="http://schemas.microsoft.com/office/powerpoint/2010/main" val="299010690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66" y="2420065"/>
            <a:ext cx="8570978" cy="4236512"/>
          </a:xfrm>
          <a:prstGeom prst="rect">
            <a:avLst/>
          </a:prstGeom>
        </p:spPr>
      </p:pic>
      <p:sp>
        <p:nvSpPr>
          <p:cNvPr id="4" name="TextBox 3"/>
          <p:cNvSpPr txBox="1"/>
          <p:nvPr/>
        </p:nvSpPr>
        <p:spPr>
          <a:xfrm>
            <a:off x="4035401" y="692696"/>
            <a:ext cx="5688632" cy="830997"/>
          </a:xfrm>
          <a:prstGeom prst="rect">
            <a:avLst/>
          </a:prstGeom>
          <a:noFill/>
        </p:spPr>
        <p:txBody>
          <a:bodyPr wrap="square" rtlCol="0">
            <a:spAutoFit/>
          </a:bodyPr>
          <a:lstStyle/>
          <a:p>
            <a:r>
              <a:rPr lang="nb-NO" sz="2400" dirty="0" smtClean="0"/>
              <a:t>Jules Verne -begeistring </a:t>
            </a:r>
            <a:br>
              <a:rPr lang="nb-NO" sz="2400" dirty="0" smtClean="0"/>
            </a:br>
            <a:r>
              <a:rPr lang="nb-NO" sz="2400" dirty="0" smtClean="0"/>
              <a:t>i hovedstaden, sommeren 1876</a:t>
            </a:r>
            <a:endParaRPr lang="nb-NO" sz="2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61728"/>
            <a:ext cx="3528392" cy="5578960"/>
          </a:xfrm>
          <a:prstGeom prst="rect">
            <a:avLst/>
          </a:prstGeom>
        </p:spPr>
      </p:pic>
    </p:spTree>
    <p:extLst>
      <p:ext uri="{BB962C8B-B14F-4D97-AF65-F5344CB8AC3E}">
        <p14:creationId xmlns:p14="http://schemas.microsoft.com/office/powerpoint/2010/main" val="3207830743"/>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43" y="2708920"/>
            <a:ext cx="3950245" cy="3939597"/>
          </a:xfrm>
          <a:prstGeom prst="rect">
            <a:avLst/>
          </a:prstGeom>
        </p:spPr>
      </p:pic>
      <p:sp>
        <p:nvSpPr>
          <p:cNvPr id="2" name="TextBox 1"/>
          <p:cNvSpPr txBox="1"/>
          <p:nvPr/>
        </p:nvSpPr>
        <p:spPr>
          <a:xfrm>
            <a:off x="158439" y="92054"/>
            <a:ext cx="4855804" cy="830997"/>
          </a:xfrm>
          <a:prstGeom prst="rect">
            <a:avLst/>
          </a:prstGeom>
          <a:noFill/>
        </p:spPr>
        <p:txBody>
          <a:bodyPr wrap="square" rtlCol="0">
            <a:spAutoFit/>
          </a:bodyPr>
          <a:lstStyle/>
          <a:p>
            <a:r>
              <a:rPr lang="nb-NO" sz="2400" b="1" dirty="0" smtClean="0"/>
              <a:t>Føljetonger </a:t>
            </a:r>
            <a:br>
              <a:rPr lang="nb-NO" sz="2400" b="1" dirty="0" smtClean="0"/>
            </a:br>
            <a:r>
              <a:rPr lang="nb-NO" sz="2400" b="1" dirty="0" smtClean="0"/>
              <a:t>i aviser og magasiner</a:t>
            </a:r>
            <a:endParaRPr lang="nb-NO" sz="24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5014924"/>
            <a:ext cx="5614922" cy="17144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966" y="2256972"/>
            <a:ext cx="2585050" cy="3859369"/>
          </a:xfrm>
          <a:prstGeom prst="rect">
            <a:avLst/>
          </a:prstGeom>
        </p:spPr>
      </p:pic>
      <p:sp>
        <p:nvSpPr>
          <p:cNvPr id="9" name="TextBox 8"/>
          <p:cNvSpPr txBox="1"/>
          <p:nvPr/>
        </p:nvSpPr>
        <p:spPr>
          <a:xfrm>
            <a:off x="198224" y="1056643"/>
            <a:ext cx="4589799" cy="1200329"/>
          </a:xfrm>
          <a:prstGeom prst="rect">
            <a:avLst/>
          </a:prstGeom>
          <a:noFill/>
        </p:spPr>
        <p:txBody>
          <a:bodyPr wrap="square" rtlCol="0">
            <a:spAutoFit/>
          </a:bodyPr>
          <a:lstStyle/>
          <a:p>
            <a:r>
              <a:rPr lang="nb-NO" dirty="0" smtClean="0"/>
              <a:t>1879 ‘En kinesers </a:t>
            </a:r>
            <a:r>
              <a:rPr lang="nb-NO" dirty="0" err="1" smtClean="0"/>
              <a:t>Gjenvordigheder</a:t>
            </a:r>
            <a:r>
              <a:rPr lang="nb-NO" dirty="0" smtClean="0"/>
              <a:t> i Kina’</a:t>
            </a:r>
            <a:br>
              <a:rPr lang="nb-NO" dirty="0" smtClean="0"/>
            </a:br>
            <a:r>
              <a:rPr lang="nb-NO" dirty="0" smtClean="0"/>
              <a:t>1882 ‘Jorden rundt i </a:t>
            </a:r>
            <a:r>
              <a:rPr lang="nb-NO" dirty="0" err="1" smtClean="0"/>
              <a:t>otti</a:t>
            </a:r>
            <a:r>
              <a:rPr lang="nb-NO" dirty="0" smtClean="0"/>
              <a:t> Dage’</a:t>
            </a:r>
            <a:br>
              <a:rPr lang="nb-NO" dirty="0" smtClean="0"/>
            </a:br>
            <a:r>
              <a:rPr lang="nb-NO" dirty="0" smtClean="0"/>
              <a:t>1884 ‘Den Grønne </a:t>
            </a:r>
            <a:r>
              <a:rPr lang="nb-NO" dirty="0" err="1" smtClean="0"/>
              <a:t>Straale</a:t>
            </a:r>
            <a:r>
              <a:rPr lang="nb-NO" dirty="0" smtClean="0"/>
              <a:t>’</a:t>
            </a:r>
            <a:br>
              <a:rPr lang="nb-NO" dirty="0" smtClean="0"/>
            </a:br>
            <a:r>
              <a:rPr lang="nb-NO" dirty="0" smtClean="0"/>
              <a:t>1885 ‘Mathias </a:t>
            </a:r>
            <a:r>
              <a:rPr lang="nb-NO" dirty="0" err="1" smtClean="0"/>
              <a:t>Sandorf</a:t>
            </a:r>
            <a:r>
              <a:rPr lang="nb-NO" dirty="0" smtClean="0"/>
              <a:t>’  </a:t>
            </a:r>
            <a:r>
              <a:rPr lang="nb-NO" dirty="0" smtClean="0">
                <a:solidFill>
                  <a:srgbClr val="FFC000"/>
                </a:solidFill>
                <a:hlinkClick r:id="rId6"/>
              </a:rPr>
              <a:t>[</a:t>
            </a:r>
            <a:r>
              <a:rPr lang="nb-NO" dirty="0" err="1" smtClean="0">
                <a:solidFill>
                  <a:srgbClr val="FFC000"/>
                </a:solidFill>
                <a:hlinkClick r:id="rId6"/>
              </a:rPr>
              <a:t>Dagbl</a:t>
            </a:r>
            <a:r>
              <a:rPr lang="nb-NO" dirty="0" smtClean="0">
                <a:solidFill>
                  <a:srgbClr val="FFC000"/>
                </a:solidFill>
                <a:hlinkClick r:id="rId6"/>
              </a:rPr>
              <a:t>.]</a:t>
            </a:r>
            <a:endParaRPr lang="nb-NO" dirty="0">
              <a:solidFill>
                <a:srgbClr val="FFC000"/>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485253"/>
            <a:ext cx="2509341" cy="370140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4805" y="147774"/>
            <a:ext cx="2135181" cy="318156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938" y="2683379"/>
            <a:ext cx="1980798" cy="3265901"/>
          </a:xfrm>
          <a:prstGeom prst="rect">
            <a:avLst/>
          </a:prstGeom>
        </p:spPr>
      </p:pic>
    </p:spTree>
    <p:extLst>
      <p:ext uri="{BB962C8B-B14F-4D97-AF65-F5344CB8AC3E}">
        <p14:creationId xmlns:p14="http://schemas.microsoft.com/office/powerpoint/2010/main" val="400838762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178" y="1340768"/>
            <a:ext cx="3603182" cy="502322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0648"/>
            <a:ext cx="5046787" cy="6310024"/>
          </a:xfrm>
          <a:prstGeom prst="rect">
            <a:avLst/>
          </a:prstGeom>
        </p:spPr>
      </p:pic>
      <p:sp>
        <p:nvSpPr>
          <p:cNvPr id="3" name="TextBox 2"/>
          <p:cNvSpPr txBox="1"/>
          <p:nvPr/>
        </p:nvSpPr>
        <p:spPr>
          <a:xfrm>
            <a:off x="5783857" y="332656"/>
            <a:ext cx="2987824" cy="646331"/>
          </a:xfrm>
          <a:prstGeom prst="rect">
            <a:avLst/>
          </a:prstGeom>
          <a:noFill/>
        </p:spPr>
        <p:txBody>
          <a:bodyPr wrap="square" rtlCol="0">
            <a:spAutoFit/>
          </a:bodyPr>
          <a:lstStyle/>
          <a:p>
            <a:r>
              <a:rPr lang="nb-NO" b="1" dirty="0" err="1" smtClean="0"/>
              <a:t>Ludv</a:t>
            </a:r>
            <a:r>
              <a:rPr lang="nb-NO" b="1" dirty="0" smtClean="0"/>
              <a:t>. B. Aas forlag 1894</a:t>
            </a:r>
            <a:r>
              <a:rPr lang="nb-NO" dirty="0" smtClean="0"/>
              <a:t/>
            </a:r>
            <a:br>
              <a:rPr lang="nb-NO" dirty="0" smtClean="0"/>
            </a:br>
            <a:r>
              <a:rPr lang="nb-NO" dirty="0" smtClean="0"/>
              <a:t>- 30 illustrasjoner</a:t>
            </a:r>
            <a:endParaRPr lang="nb-NO" dirty="0"/>
          </a:p>
        </p:txBody>
      </p:sp>
    </p:spTree>
    <p:extLst>
      <p:ext uri="{BB962C8B-B14F-4D97-AF65-F5344CB8AC3E}">
        <p14:creationId xmlns:p14="http://schemas.microsoft.com/office/powerpoint/2010/main" val="457614492"/>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507239"/>
            <a:ext cx="3672408" cy="4096455"/>
          </a:xfrm>
          <a:prstGeom prst="rect">
            <a:avLst/>
          </a:prstGeom>
        </p:spPr>
      </p:pic>
      <p:sp>
        <p:nvSpPr>
          <p:cNvPr id="4" name="Rectangle 3"/>
          <p:cNvSpPr/>
          <p:nvPr/>
        </p:nvSpPr>
        <p:spPr>
          <a:xfrm>
            <a:off x="107504" y="105855"/>
            <a:ext cx="6194554" cy="677108"/>
          </a:xfrm>
          <a:prstGeom prst="rect">
            <a:avLst/>
          </a:prstGeom>
        </p:spPr>
        <p:txBody>
          <a:bodyPr wrap="square">
            <a:spAutoFit/>
          </a:bodyPr>
          <a:lstStyle/>
          <a:p>
            <a:r>
              <a:rPr lang="nb-NO" sz="2000" b="1" dirty="0"/>
              <a:t>Jules Verne på </a:t>
            </a:r>
            <a:r>
              <a:rPr lang="nb-NO" sz="2000" b="1" dirty="0" smtClean="0"/>
              <a:t>landsmål </a:t>
            </a:r>
            <a:r>
              <a:rPr lang="nb-NO" sz="2000" b="1" dirty="0"/>
              <a:t>og </a:t>
            </a:r>
            <a:r>
              <a:rPr lang="nb-NO" sz="2000" b="1" dirty="0" err="1" smtClean="0"/>
              <a:t>bogmål</a:t>
            </a:r>
            <a:r>
              <a:rPr lang="nb-NO" sz="2000" b="1" dirty="0" smtClean="0"/>
              <a:t> </a:t>
            </a:r>
            <a:r>
              <a:rPr lang="nb-NO" b="1" dirty="0" smtClean="0"/>
              <a:t/>
            </a:r>
            <a:br>
              <a:rPr lang="nb-NO" b="1" dirty="0" smtClean="0"/>
            </a:br>
            <a:r>
              <a:rPr lang="nb-NO" b="1" dirty="0" smtClean="0"/>
              <a:t>1896 </a:t>
            </a:r>
            <a:r>
              <a:rPr lang="nb-NO" b="1" dirty="0"/>
              <a:t>og </a:t>
            </a:r>
            <a:r>
              <a:rPr lang="nb-NO" b="1" dirty="0" smtClean="0"/>
              <a:t>1901</a:t>
            </a:r>
            <a:endParaRPr lang="nb-NO"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007" y="2707243"/>
            <a:ext cx="4519943" cy="421650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740" y="3040473"/>
            <a:ext cx="3637736" cy="128193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65" y="1098635"/>
            <a:ext cx="3622618" cy="122436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080" y="2924944"/>
            <a:ext cx="1902321" cy="2882993"/>
          </a:xfrm>
          <a:prstGeom prst="rect">
            <a:avLst/>
          </a:prstGeom>
        </p:spPr>
      </p:pic>
      <p:sp>
        <p:nvSpPr>
          <p:cNvPr id="12" name="TextBox 11"/>
          <p:cNvSpPr txBox="1"/>
          <p:nvPr/>
        </p:nvSpPr>
        <p:spPr>
          <a:xfrm>
            <a:off x="4283968" y="5840090"/>
            <a:ext cx="4248472" cy="861774"/>
          </a:xfrm>
          <a:prstGeom prst="rect">
            <a:avLst/>
          </a:prstGeom>
          <a:noFill/>
        </p:spPr>
        <p:txBody>
          <a:bodyPr wrap="square" rtlCol="0">
            <a:spAutoFit/>
          </a:bodyPr>
          <a:lstStyle/>
          <a:p>
            <a:r>
              <a:rPr lang="nn-NO" sz="1600" dirty="0"/>
              <a:t>«Den vidgjetne romanen av </a:t>
            </a:r>
            <a:r>
              <a:rPr lang="nn-NO" sz="1600" dirty="0" err="1"/>
              <a:t>Jules</a:t>
            </a:r>
            <a:r>
              <a:rPr lang="nn-NO" sz="1600" dirty="0"/>
              <a:t> Verne skal </a:t>
            </a:r>
            <a:r>
              <a:rPr lang="nn-NO" sz="1600" dirty="0" err="1"/>
              <a:t>fraa</a:t>
            </a:r>
            <a:r>
              <a:rPr lang="nn-NO" sz="1600" dirty="0"/>
              <a:t> </a:t>
            </a:r>
            <a:r>
              <a:rPr lang="nn-NO" sz="1600" dirty="0" err="1"/>
              <a:t>nyaar</a:t>
            </a:r>
            <a:r>
              <a:rPr lang="nn-NO" sz="1600" dirty="0"/>
              <a:t> koma som </a:t>
            </a:r>
            <a:r>
              <a:rPr lang="nn-NO" sz="1600" dirty="0" err="1"/>
              <a:t>utklipningsforteljing</a:t>
            </a:r>
            <a:r>
              <a:rPr lang="nn-NO" sz="1600" dirty="0" smtClean="0"/>
              <a:t>»           </a:t>
            </a:r>
            <a:br>
              <a:rPr lang="nn-NO" sz="1600" dirty="0" smtClean="0"/>
            </a:br>
            <a:r>
              <a:rPr lang="nn-NO" sz="1600" dirty="0" smtClean="0"/>
              <a:t>                         -   </a:t>
            </a:r>
            <a:r>
              <a:rPr lang="nb-NO" sz="1600" dirty="0" smtClean="0"/>
              <a:t>Rasmus </a:t>
            </a:r>
            <a:r>
              <a:rPr lang="nb-NO" sz="1600" dirty="0"/>
              <a:t>og Marta Steinsvik</a:t>
            </a:r>
            <a:r>
              <a:rPr lang="nn-NO" sz="1600" dirty="0" smtClean="0"/>
              <a:t> </a:t>
            </a:r>
            <a:endParaRPr lang="nb-NO" sz="1600" dirty="0"/>
          </a:p>
        </p:txBody>
      </p:sp>
    </p:spTree>
    <p:extLst>
      <p:ext uri="{BB962C8B-B14F-4D97-AF65-F5344CB8AC3E}">
        <p14:creationId xmlns:p14="http://schemas.microsoft.com/office/powerpoint/2010/main" val="2155419055"/>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76672"/>
            <a:ext cx="3298673" cy="4622854"/>
          </a:xfrm>
          <a:prstGeom prst="rect">
            <a:avLst/>
          </a:prstGeom>
        </p:spPr>
      </p:pic>
      <p:sp>
        <p:nvSpPr>
          <p:cNvPr id="5" name="TextBox 4"/>
          <p:cNvSpPr txBox="1"/>
          <p:nvPr/>
        </p:nvSpPr>
        <p:spPr>
          <a:xfrm>
            <a:off x="323528" y="310440"/>
            <a:ext cx="3240360" cy="461665"/>
          </a:xfrm>
          <a:prstGeom prst="rect">
            <a:avLst/>
          </a:prstGeom>
          <a:noFill/>
        </p:spPr>
        <p:txBody>
          <a:bodyPr wrap="square" rtlCol="0">
            <a:spAutoFit/>
          </a:bodyPr>
          <a:lstStyle/>
          <a:p>
            <a:r>
              <a:rPr lang="nb-NO" sz="2400" b="1" dirty="0" smtClean="0"/>
              <a:t>Bokas gripefaktor</a:t>
            </a:r>
            <a:endParaRPr lang="nb-NO" sz="2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 y="1854878"/>
            <a:ext cx="3958025" cy="50031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211" y="2204864"/>
            <a:ext cx="2988301" cy="4435325"/>
          </a:xfrm>
          <a:prstGeom prst="rect">
            <a:avLst/>
          </a:prstGeom>
        </p:spPr>
      </p:pic>
      <p:sp>
        <p:nvSpPr>
          <p:cNvPr id="8" name="Rectangle 7"/>
          <p:cNvSpPr/>
          <p:nvPr/>
        </p:nvSpPr>
        <p:spPr>
          <a:xfrm>
            <a:off x="301899" y="704110"/>
            <a:ext cx="5184576" cy="923330"/>
          </a:xfrm>
          <a:prstGeom prst="rect">
            <a:avLst/>
          </a:prstGeom>
        </p:spPr>
        <p:txBody>
          <a:bodyPr wrap="square">
            <a:spAutoFit/>
          </a:bodyPr>
          <a:lstStyle/>
          <a:p>
            <a:r>
              <a:rPr lang="nb-NO" dirty="0"/>
              <a:t/>
            </a:r>
            <a:br>
              <a:rPr lang="nb-NO" dirty="0"/>
            </a:br>
            <a:r>
              <a:rPr lang="nb-NO" dirty="0" smtClean="0"/>
              <a:t>Kverndokken</a:t>
            </a:r>
            <a:r>
              <a:rPr lang="nb-NO" dirty="0"/>
              <a:t>, </a:t>
            </a:r>
            <a:r>
              <a:rPr lang="nb-NO" dirty="0" smtClean="0"/>
              <a:t>K (2013): </a:t>
            </a:r>
            <a:br>
              <a:rPr lang="nb-NO" dirty="0" smtClean="0"/>
            </a:br>
            <a:r>
              <a:rPr lang="nb-NO" i="1" dirty="0" smtClean="0"/>
              <a:t>Gutter og lesing</a:t>
            </a:r>
            <a:endParaRPr lang="nb-NO" i="1" dirty="0"/>
          </a:p>
        </p:txBody>
      </p:sp>
    </p:spTree>
    <p:extLst>
      <p:ext uri="{BB962C8B-B14F-4D97-AF65-F5344CB8AC3E}">
        <p14:creationId xmlns:p14="http://schemas.microsoft.com/office/powerpoint/2010/main" val="60136295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351131"/>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388232" y="275497"/>
            <a:ext cx="8288223" cy="1261884"/>
          </a:xfrm>
          <a:prstGeom prst="rect">
            <a:avLst/>
          </a:prstGeom>
          <a:noFill/>
        </p:spPr>
        <p:txBody>
          <a:bodyPr wrap="square" rtlCol="0">
            <a:spAutoFit/>
          </a:bodyPr>
          <a:lstStyle/>
          <a:p>
            <a:r>
              <a:rPr lang="nb-NO" sz="2800" b="1" dirty="0" smtClean="0"/>
              <a:t>Jules Verne og </a:t>
            </a:r>
            <a:r>
              <a:rPr lang="nb-NO" sz="2800" b="1" dirty="0" err="1" smtClean="0"/>
              <a:t>Hetzels</a:t>
            </a:r>
            <a:r>
              <a:rPr lang="nb-NO" sz="2800" b="1" dirty="0" smtClean="0"/>
              <a:t> didaktiske prosjekt</a:t>
            </a:r>
            <a:r>
              <a:rPr lang="nb-NO" sz="2800" b="1" dirty="0"/>
              <a:t/>
            </a:r>
            <a:br>
              <a:rPr lang="nb-NO" sz="2800" b="1" dirty="0"/>
            </a:br>
            <a:r>
              <a:rPr lang="en-GB" sz="2400" dirty="0" err="1" smtClean="0"/>
              <a:t>folkeopplysning</a:t>
            </a:r>
            <a:r>
              <a:rPr lang="en-GB" sz="2400" dirty="0"/>
              <a:t> </a:t>
            </a:r>
            <a:r>
              <a:rPr lang="en-GB" sz="2400" dirty="0" err="1" smtClean="0"/>
              <a:t>gjennom</a:t>
            </a:r>
            <a:r>
              <a:rPr lang="en-GB" sz="2400" dirty="0" smtClean="0"/>
              <a:t>  </a:t>
            </a:r>
            <a:r>
              <a:rPr lang="en-GB" sz="2400" dirty="0" err="1" smtClean="0"/>
              <a:t>multimodale</a:t>
            </a:r>
            <a:r>
              <a:rPr lang="en-GB" sz="2400" dirty="0" smtClean="0"/>
              <a:t> </a:t>
            </a:r>
            <a:r>
              <a:rPr lang="en-GB" sz="2400" dirty="0" err="1" smtClean="0"/>
              <a:t>tekster</a:t>
            </a:r>
            <a:r>
              <a:rPr lang="en-GB" sz="2400" dirty="0" smtClean="0"/>
              <a:t/>
            </a:r>
            <a:br>
              <a:rPr lang="en-GB" sz="2400" dirty="0" smtClean="0"/>
            </a:br>
            <a:endParaRPr lang="nb-NO" sz="2400" b="1" dirty="0"/>
          </a:p>
        </p:txBody>
      </p:sp>
      <p:sp>
        <p:nvSpPr>
          <p:cNvPr id="3" name="Rektangel 2"/>
          <p:cNvSpPr/>
          <p:nvPr/>
        </p:nvSpPr>
        <p:spPr>
          <a:xfrm>
            <a:off x="300767" y="1628800"/>
            <a:ext cx="6102424" cy="984885"/>
          </a:xfrm>
          <a:prstGeom prst="rect">
            <a:avLst/>
          </a:prstGeom>
        </p:spPr>
        <p:txBody>
          <a:bodyPr wrap="square">
            <a:spAutoFit/>
          </a:bodyPr>
          <a:lstStyle/>
          <a:p>
            <a:r>
              <a:rPr lang="en-GB" sz="2000" dirty="0" err="1" smtClean="0"/>
              <a:t>Verbaltekst</a:t>
            </a:r>
            <a:r>
              <a:rPr lang="en-GB" sz="2000" dirty="0" smtClean="0"/>
              <a:t> </a:t>
            </a:r>
            <a:r>
              <a:rPr lang="en-GB" sz="2000" dirty="0" err="1"/>
              <a:t>og</a:t>
            </a:r>
            <a:r>
              <a:rPr lang="en-GB" sz="2000" dirty="0"/>
              <a:t> </a:t>
            </a:r>
            <a:r>
              <a:rPr lang="en-GB" sz="2000" dirty="0" err="1" smtClean="0"/>
              <a:t>bilder</a:t>
            </a:r>
            <a:r>
              <a:rPr lang="en-GB" sz="2000" dirty="0" smtClean="0"/>
              <a:t> </a:t>
            </a:r>
            <a:r>
              <a:rPr lang="en-GB" sz="2000" dirty="0" err="1" smtClean="0"/>
              <a:t>samhandler</a:t>
            </a:r>
            <a:r>
              <a:rPr lang="en-GB" sz="2000" dirty="0" smtClean="0"/>
              <a:t/>
            </a:r>
            <a:br>
              <a:rPr lang="en-GB" sz="2000" dirty="0" smtClean="0"/>
            </a:br>
            <a:r>
              <a:rPr lang="en-GB" sz="2000" dirty="0" err="1" smtClean="0"/>
              <a:t>som</a:t>
            </a:r>
            <a:r>
              <a:rPr lang="en-GB" sz="2000" dirty="0" smtClean="0"/>
              <a:t> </a:t>
            </a:r>
            <a:r>
              <a:rPr lang="en-GB" sz="2000" dirty="0"/>
              <a:t>et </a:t>
            </a:r>
            <a:r>
              <a:rPr lang="en-GB" sz="2000" dirty="0" err="1"/>
              <a:t>integrert</a:t>
            </a:r>
            <a:r>
              <a:rPr lang="en-GB" sz="2000" dirty="0"/>
              <a:t> hele</a:t>
            </a:r>
            <a:endParaRPr lang="nb-NO" sz="2000" dirty="0"/>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442" y="2952329"/>
            <a:ext cx="2500766" cy="3789039"/>
          </a:xfrm>
          <a:prstGeom prst="rect">
            <a:avLst/>
          </a:prstGeom>
        </p:spPr>
      </p:pic>
      <p:pic>
        <p:nvPicPr>
          <p:cNvPr id="18434" name="Picture 2" descr="F:\PJ-HVE-HOVEDFAG_JV_DOKUSITE_MASTERPROSJEKT\###JULES_VERNE_DOT_no-HOVED_PROSJEKTdoku-siteJV\####JV_juni2011\ferdige_AVISartikler_juni2011\Foredrags_illustrasjoner\dampelefan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2796610"/>
            <a:ext cx="2520280" cy="368982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628800"/>
            <a:ext cx="3065337" cy="4491972"/>
          </a:xfrm>
          <a:prstGeom prst="rect">
            <a:avLst/>
          </a:prstGeom>
        </p:spPr>
      </p:pic>
      <p:pic>
        <p:nvPicPr>
          <p:cNvPr id="18435" name="Picture 3" descr="F:\PJ-HVE-HOVEDFAG_JV_DOKUSITE_MASTERPROSJEKT\###JULES_VERNE_DOT_no-HOVED_PROSJEKTdoku-siteJV\ANTIFER\bilder-Antifer\antifer_svalbard_no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275" y="1517776"/>
            <a:ext cx="287972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233" y="2949159"/>
            <a:ext cx="2463153" cy="3717032"/>
          </a:xfrm>
          <a:prstGeom prst="rect">
            <a:avLst/>
          </a:prstGeom>
        </p:spPr>
      </p:pic>
    </p:spTree>
    <p:extLst>
      <p:ext uri="{BB962C8B-B14F-4D97-AF65-F5344CB8AC3E}">
        <p14:creationId xmlns:p14="http://schemas.microsoft.com/office/powerpoint/2010/main" val="31780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100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32656"/>
            <a:ext cx="4680520" cy="1908215"/>
          </a:xfrm>
          <a:prstGeom prst="rect">
            <a:avLst/>
          </a:prstGeom>
          <a:noFill/>
        </p:spPr>
        <p:txBody>
          <a:bodyPr wrap="square" rtlCol="0">
            <a:spAutoFit/>
          </a:bodyPr>
          <a:lstStyle/>
          <a:p>
            <a:r>
              <a:rPr lang="nb-NO" sz="2000" dirty="0" smtClean="0"/>
              <a:t>4 kategorier </a:t>
            </a:r>
            <a:r>
              <a:rPr lang="nb-NO" dirty="0" smtClean="0"/>
              <a:t>illustrasjoner</a:t>
            </a:r>
            <a:br>
              <a:rPr lang="nb-NO" dirty="0" smtClean="0"/>
            </a:br>
            <a:endParaRPr lang="nb-NO" dirty="0" smtClean="0"/>
          </a:p>
          <a:p>
            <a:r>
              <a:rPr lang="nb-NO" sz="2000" dirty="0" smtClean="0"/>
              <a:t>Steder</a:t>
            </a:r>
            <a:br>
              <a:rPr lang="nb-NO" sz="2000" dirty="0" smtClean="0"/>
            </a:br>
            <a:r>
              <a:rPr lang="nb-NO" sz="2000" dirty="0" smtClean="0"/>
              <a:t>Plansjer/kart</a:t>
            </a:r>
            <a:br>
              <a:rPr lang="nb-NO" sz="2000" dirty="0" smtClean="0"/>
            </a:br>
            <a:r>
              <a:rPr lang="nb-NO" sz="2000" dirty="0" smtClean="0"/>
              <a:t>Personer</a:t>
            </a:r>
            <a:br>
              <a:rPr lang="nb-NO" sz="2000" dirty="0" smtClean="0"/>
            </a:br>
            <a:r>
              <a:rPr lang="nb-NO" sz="2000" dirty="0" smtClean="0"/>
              <a:t>Dramatikk</a:t>
            </a:r>
            <a:endParaRPr lang="nb-NO" sz="2000" dirty="0"/>
          </a:p>
        </p:txBody>
      </p:sp>
      <p:pic>
        <p:nvPicPr>
          <p:cNvPr id="3"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68" y="2468407"/>
            <a:ext cx="3017968" cy="4602565"/>
          </a:xfrm>
          <a:prstGeom prst="rect">
            <a:avLst/>
          </a:prstGeom>
        </p:spPr>
      </p:pic>
      <p:pic>
        <p:nvPicPr>
          <p:cNvPr id="4"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925" y="137642"/>
            <a:ext cx="2732531" cy="3960440"/>
          </a:xfrm>
          <a:prstGeom prst="rect">
            <a:avLst/>
          </a:prstGeom>
        </p:spPr>
      </p:pic>
      <p:pic>
        <p:nvPicPr>
          <p:cNvPr id="6"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716" y="2924944"/>
            <a:ext cx="2702733" cy="3861048"/>
          </a:xfrm>
          <a:prstGeom prst="rect">
            <a:avLst/>
          </a:prstGeom>
        </p:spPr>
      </p:pic>
      <p:pic>
        <p:nvPicPr>
          <p:cNvPr id="8"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6216" y="2276210"/>
            <a:ext cx="2664295" cy="3806137"/>
          </a:xfrm>
          <a:prstGeom prst="rect">
            <a:avLst/>
          </a:prstGeom>
        </p:spPr>
      </p:pic>
      <p:sp>
        <p:nvSpPr>
          <p:cNvPr id="9"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2626831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2852936"/>
            <a:ext cx="2225909" cy="36662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412775"/>
            <a:ext cx="3360707" cy="3794005"/>
          </a:xfrm>
          <a:prstGeom prst="rect">
            <a:avLst/>
          </a:prstGeom>
        </p:spPr>
      </p:pic>
      <p:sp>
        <p:nvSpPr>
          <p:cNvPr id="3" name="TextBox 2"/>
          <p:cNvSpPr txBox="1"/>
          <p:nvPr/>
        </p:nvSpPr>
        <p:spPr>
          <a:xfrm>
            <a:off x="3203848" y="313492"/>
            <a:ext cx="5616624" cy="800219"/>
          </a:xfrm>
          <a:prstGeom prst="rect">
            <a:avLst/>
          </a:prstGeom>
          <a:noFill/>
        </p:spPr>
        <p:txBody>
          <a:bodyPr wrap="square" rtlCol="0">
            <a:spAutoFit/>
          </a:bodyPr>
          <a:lstStyle/>
          <a:p>
            <a:r>
              <a:rPr lang="nb-NO" sz="2800" dirty="0" smtClean="0"/>
              <a:t>«Den hemmelighetsfulle øy»</a:t>
            </a:r>
            <a:br>
              <a:rPr lang="nb-NO" sz="2800" dirty="0" smtClean="0"/>
            </a:br>
            <a:r>
              <a:rPr lang="nb-NO" dirty="0" smtClean="0"/>
              <a:t>- sentral Verne-utgivelse i Norge</a:t>
            </a:r>
            <a:endParaRPr lang="nb-NO" dirty="0">
              <a:solidFill>
                <a:srgbClr val="FF000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3573016"/>
            <a:ext cx="1897709" cy="268598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908720"/>
            <a:ext cx="2736304" cy="4326540"/>
          </a:xfrm>
          <a:prstGeom prst="rect">
            <a:avLst/>
          </a:prstGeom>
        </p:spPr>
      </p:pic>
      <p:sp>
        <p:nvSpPr>
          <p:cNvPr id="8" name="TextBox 7"/>
          <p:cNvSpPr txBox="1"/>
          <p:nvPr/>
        </p:nvSpPr>
        <p:spPr>
          <a:xfrm>
            <a:off x="280558" y="5445224"/>
            <a:ext cx="2264166" cy="646331"/>
          </a:xfrm>
          <a:prstGeom prst="rect">
            <a:avLst/>
          </a:prstGeom>
          <a:noFill/>
        </p:spPr>
        <p:txBody>
          <a:bodyPr wrap="square" rtlCol="0">
            <a:spAutoFit/>
          </a:bodyPr>
          <a:lstStyle/>
          <a:p>
            <a:r>
              <a:rPr lang="nb-NO" dirty="0" smtClean="0"/>
              <a:t>Cammermeyer 1876</a:t>
            </a:r>
            <a:br>
              <a:rPr lang="nb-NO" dirty="0" smtClean="0"/>
            </a:br>
            <a:r>
              <a:rPr lang="nb-NO" dirty="0" smtClean="0"/>
              <a:t>- 138 ill. J.D. </a:t>
            </a:r>
            <a:r>
              <a:rPr lang="nb-NO" dirty="0" err="1" smtClean="0"/>
              <a:t>Férat</a:t>
            </a:r>
            <a:endParaRPr lang="nb-NO" dirty="0">
              <a:solidFill>
                <a:srgbClr val="FF0000"/>
              </a:solidFill>
            </a:endParaRPr>
          </a:p>
        </p:txBody>
      </p:sp>
      <p:sp>
        <p:nvSpPr>
          <p:cNvPr id="9" name="TextBox 8"/>
          <p:cNvSpPr txBox="1"/>
          <p:nvPr/>
        </p:nvSpPr>
        <p:spPr>
          <a:xfrm>
            <a:off x="5004048" y="5230941"/>
            <a:ext cx="2264166" cy="646331"/>
          </a:xfrm>
          <a:prstGeom prst="rect">
            <a:avLst/>
          </a:prstGeom>
          <a:noFill/>
        </p:spPr>
        <p:txBody>
          <a:bodyPr wrap="square" rtlCol="0">
            <a:spAutoFit/>
          </a:bodyPr>
          <a:lstStyle/>
          <a:p>
            <a:r>
              <a:rPr lang="nb-NO" dirty="0" smtClean="0"/>
              <a:t>Cammermeyer 1897</a:t>
            </a:r>
            <a:br>
              <a:rPr lang="nb-NO" dirty="0" smtClean="0"/>
            </a:br>
            <a:r>
              <a:rPr lang="nb-NO" dirty="0" smtClean="0"/>
              <a:t>-  37 ill. </a:t>
            </a:r>
            <a:r>
              <a:rPr lang="nb-NO" dirty="0" err="1" smtClean="0"/>
              <a:t>A.C.Flom</a:t>
            </a:r>
            <a:endParaRPr lang="nb-NO" dirty="0"/>
          </a:p>
        </p:txBody>
      </p:sp>
    </p:spTree>
    <p:extLst>
      <p:ext uri="{BB962C8B-B14F-4D97-AF65-F5344CB8AC3E}">
        <p14:creationId xmlns:p14="http://schemas.microsoft.com/office/powerpoint/2010/main" val="374148521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635366"/>
            <a:ext cx="4824536" cy="2289578"/>
          </a:xfrm>
          <a:prstGeom prst="rect">
            <a:avLst/>
          </a:prstGeom>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758189"/>
            <a:ext cx="3481191" cy="4263099"/>
          </a:xfrm>
          <a:prstGeom prst="rect">
            <a:avLst/>
          </a:prstGeom>
        </p:spPr>
      </p:pic>
      <p:sp>
        <p:nvSpPr>
          <p:cNvPr id="4" name="TextBox 3"/>
          <p:cNvSpPr txBox="1"/>
          <p:nvPr/>
        </p:nvSpPr>
        <p:spPr>
          <a:xfrm>
            <a:off x="311254" y="725795"/>
            <a:ext cx="4584782" cy="830997"/>
          </a:xfrm>
          <a:prstGeom prst="rect">
            <a:avLst/>
          </a:prstGeom>
          <a:noFill/>
        </p:spPr>
        <p:txBody>
          <a:bodyPr wrap="square" rtlCol="0">
            <a:spAutoFit/>
          </a:bodyPr>
          <a:lstStyle/>
          <a:p>
            <a:r>
              <a:rPr lang="nb-NO" sz="2400" b="1" dirty="0" smtClean="0"/>
              <a:t>Etterord om Jules Verne</a:t>
            </a:r>
            <a:br>
              <a:rPr lang="nb-NO" sz="2400" b="1" dirty="0" smtClean="0"/>
            </a:br>
            <a:r>
              <a:rPr lang="nb-NO" sz="2400" b="1" dirty="0" smtClean="0"/>
              <a:t>ved Bing &amp; Bringsværd</a:t>
            </a:r>
            <a:endParaRPr lang="nb-NO" sz="2400" b="1" dirty="0">
              <a:solidFill>
                <a:srgbClr val="FF0000"/>
              </a:solidFill>
            </a:endParaRPr>
          </a:p>
        </p:txBody>
      </p:sp>
      <p:sp>
        <p:nvSpPr>
          <p:cNvPr id="6" name="TekstSylinder 2"/>
          <p:cNvSpPr txBox="1"/>
          <p:nvPr/>
        </p:nvSpPr>
        <p:spPr>
          <a:xfrm>
            <a:off x="179512" y="5976425"/>
            <a:ext cx="3600400" cy="523220"/>
          </a:xfrm>
          <a:prstGeom prst="rect">
            <a:avLst/>
          </a:prstGeom>
          <a:noFill/>
        </p:spPr>
        <p:txBody>
          <a:bodyPr wrap="square" rtlCol="0">
            <a:spAutoFit/>
          </a:bodyPr>
          <a:lstStyle/>
          <a:p>
            <a:r>
              <a:rPr lang="nb-NO" sz="1400" dirty="0" smtClean="0"/>
              <a:t>Bokklubben 1967</a:t>
            </a:r>
            <a:r>
              <a:rPr lang="nb-NO" sz="1400" dirty="0"/>
              <a:t/>
            </a:r>
            <a:br>
              <a:rPr lang="nb-NO" sz="1400" dirty="0"/>
            </a:br>
            <a:r>
              <a:rPr lang="nb-NO" sz="1400" dirty="0" smtClean="0"/>
              <a:t>- oversatt fra tysk forkortet utg.</a:t>
            </a:r>
            <a:endParaRPr lang="nb-NO" sz="1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958" y="3174046"/>
            <a:ext cx="3266169" cy="5448530"/>
          </a:xfrm>
          <a:prstGeom prst="rect">
            <a:avLst/>
          </a:prstGeom>
        </p:spPr>
      </p:pic>
      <p:sp>
        <p:nvSpPr>
          <p:cNvPr id="8" name="TextBox 7"/>
          <p:cNvSpPr txBox="1"/>
          <p:nvPr/>
        </p:nvSpPr>
        <p:spPr>
          <a:xfrm>
            <a:off x="6112333" y="164320"/>
            <a:ext cx="3096344" cy="461665"/>
          </a:xfrm>
          <a:prstGeom prst="rect">
            <a:avLst/>
          </a:prstGeom>
          <a:noFill/>
        </p:spPr>
        <p:txBody>
          <a:bodyPr wrap="square" rtlCol="0">
            <a:spAutoFit/>
          </a:bodyPr>
          <a:lstStyle/>
          <a:p>
            <a:r>
              <a:rPr lang="nb-NO" sz="2400" b="1" dirty="0" smtClean="0"/>
              <a:t>‘Fabelprosa’   1967</a:t>
            </a:r>
            <a:endParaRPr lang="nb-NO" sz="240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4" y="4193408"/>
            <a:ext cx="3294770" cy="57818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6379" y="2348225"/>
            <a:ext cx="1712125" cy="1994214"/>
          </a:xfrm>
          <a:prstGeom prst="rect">
            <a:avLst/>
          </a:prstGeom>
        </p:spPr>
      </p:pic>
      <p:sp>
        <p:nvSpPr>
          <p:cNvPr id="7" name="TextBox 6"/>
          <p:cNvSpPr txBox="1"/>
          <p:nvPr/>
        </p:nvSpPr>
        <p:spPr>
          <a:xfrm>
            <a:off x="6425422" y="4005482"/>
            <a:ext cx="2395050" cy="369332"/>
          </a:xfrm>
          <a:prstGeom prst="rect">
            <a:avLst/>
          </a:prstGeom>
          <a:noFill/>
        </p:spPr>
        <p:txBody>
          <a:bodyPr wrap="square" rtlCol="0">
            <a:spAutoFit/>
          </a:bodyPr>
          <a:lstStyle/>
          <a:p>
            <a:r>
              <a:rPr lang="nb-NO" dirty="0">
                <a:hlinkClick r:id="rId8"/>
              </a:rPr>
              <a:t>[</a:t>
            </a:r>
            <a:r>
              <a:rPr lang="nb-NO" dirty="0" smtClean="0">
                <a:hlinkClick r:id="rId8"/>
              </a:rPr>
              <a:t>web]</a:t>
            </a:r>
            <a:r>
              <a:rPr lang="nb-NO" dirty="0" smtClean="0"/>
              <a:t> Vinduet 1967</a:t>
            </a:r>
            <a:endParaRPr lang="nb-NO" dirty="0"/>
          </a:p>
        </p:txBody>
      </p:sp>
    </p:spTree>
    <p:extLst>
      <p:ext uri="{BB962C8B-B14F-4D97-AF65-F5344CB8AC3E}">
        <p14:creationId xmlns:p14="http://schemas.microsoft.com/office/powerpoint/2010/main" val="1813669212"/>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89" y="957159"/>
            <a:ext cx="3881706" cy="54774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456659"/>
            <a:ext cx="3875685" cy="5913100"/>
          </a:xfrm>
          <a:prstGeom prst="rect">
            <a:avLst/>
          </a:prstGeom>
        </p:spPr>
      </p:pic>
      <p:sp>
        <p:nvSpPr>
          <p:cNvPr id="9" name="TextBox 8"/>
          <p:cNvSpPr txBox="1"/>
          <p:nvPr/>
        </p:nvSpPr>
        <p:spPr>
          <a:xfrm>
            <a:off x="118672" y="131649"/>
            <a:ext cx="5245416" cy="677108"/>
          </a:xfrm>
          <a:prstGeom prst="rect">
            <a:avLst/>
          </a:prstGeom>
          <a:noFill/>
        </p:spPr>
        <p:txBody>
          <a:bodyPr wrap="square" rtlCol="0">
            <a:spAutoFit/>
          </a:bodyPr>
          <a:lstStyle/>
          <a:p>
            <a:r>
              <a:rPr lang="nb-NO" sz="2000" dirty="0" smtClean="0"/>
              <a:t>Anders Cornelius Flom </a:t>
            </a:r>
            <a:r>
              <a:rPr lang="nb-NO" dirty="0" smtClean="0"/>
              <a:t>(1866-1903) </a:t>
            </a:r>
            <a:br>
              <a:rPr lang="nb-NO" dirty="0" smtClean="0"/>
            </a:br>
            <a:r>
              <a:rPr lang="nb-NO" dirty="0" smtClean="0"/>
              <a:t>- xylografi</a:t>
            </a:r>
            <a:endParaRPr lang="nb-NO"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50" y="870313"/>
            <a:ext cx="3881706" cy="570539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012" y="328668"/>
            <a:ext cx="3706420" cy="537479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89" y="780935"/>
            <a:ext cx="3504937" cy="603244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012" y="247144"/>
            <a:ext cx="4231650" cy="6167056"/>
          </a:xfrm>
          <a:prstGeom prst="rect">
            <a:avLst/>
          </a:prstGeom>
        </p:spPr>
      </p:pic>
      <p:sp>
        <p:nvSpPr>
          <p:cNvPr id="10" name="TekstSylinder 2"/>
          <p:cNvSpPr txBox="1"/>
          <p:nvPr/>
        </p:nvSpPr>
        <p:spPr>
          <a:xfrm>
            <a:off x="7517785" y="652534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0266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3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3500"/>
                            </p:stCondLst>
                            <p:childTnLst>
                              <p:par>
                                <p:cTn id="12" presetID="10" presetClass="entr" presetSubtype="0" fill="hold" nodeType="afterEffect">
                                  <p:stCondLst>
                                    <p:cond delay="3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3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2780928"/>
            <a:ext cx="2871216" cy="3657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2003648"/>
            <a:ext cx="2852928" cy="3657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672" y="2795736"/>
            <a:ext cx="2816352" cy="3657600"/>
          </a:xfrm>
          <a:prstGeom prst="rect">
            <a:avLst/>
          </a:prstGeom>
        </p:spPr>
      </p:pic>
      <p:sp>
        <p:nvSpPr>
          <p:cNvPr id="2" name="TextBox 1"/>
          <p:cNvSpPr txBox="1"/>
          <p:nvPr/>
        </p:nvSpPr>
        <p:spPr>
          <a:xfrm>
            <a:off x="3419872" y="260648"/>
            <a:ext cx="5724128" cy="1785104"/>
          </a:xfrm>
          <a:prstGeom prst="rect">
            <a:avLst/>
          </a:prstGeom>
          <a:noFill/>
        </p:spPr>
        <p:txBody>
          <a:bodyPr wrap="square" rtlCol="0">
            <a:spAutoFit/>
          </a:bodyPr>
          <a:lstStyle/>
          <a:p>
            <a:r>
              <a:rPr lang="nb-NO" sz="1600" dirty="0" smtClean="0"/>
              <a:t>"</a:t>
            </a:r>
            <a:r>
              <a:rPr lang="nb-NO" sz="1600" b="1" dirty="0"/>
              <a:t>Vor ungdoms herligste bok, den </a:t>
            </a:r>
            <a:r>
              <a:rPr lang="nb-NO" sz="1600" b="1" dirty="0" err="1"/>
              <a:t>overgik</a:t>
            </a:r>
            <a:r>
              <a:rPr lang="nb-NO" sz="1600" b="1" dirty="0"/>
              <a:t> alle andre, </a:t>
            </a:r>
            <a:r>
              <a:rPr lang="nb-NO" sz="1600" b="1" dirty="0" err="1"/>
              <a:t>hvad</a:t>
            </a:r>
            <a:r>
              <a:rPr lang="nb-NO" sz="1600" b="1" dirty="0"/>
              <a:t> </a:t>
            </a:r>
            <a:r>
              <a:rPr lang="nb-NO" sz="1600" b="1" dirty="0" err="1"/>
              <a:t>spænding</a:t>
            </a:r>
            <a:r>
              <a:rPr lang="nb-NO" sz="1600" b="1" dirty="0"/>
              <a:t> og fantastiske begivenheter </a:t>
            </a:r>
            <a:r>
              <a:rPr lang="nb-NO" sz="1600" b="1" dirty="0" err="1"/>
              <a:t>angik</a:t>
            </a:r>
            <a:r>
              <a:rPr lang="nb-NO" sz="1600" b="1" dirty="0"/>
              <a:t>. Man </a:t>
            </a:r>
            <a:r>
              <a:rPr lang="nb-NO" sz="1600" b="1" dirty="0" err="1"/>
              <a:t>befandt</a:t>
            </a:r>
            <a:r>
              <a:rPr lang="nb-NO" sz="1600" b="1" dirty="0"/>
              <a:t> sig i luften og under havet, og overalt og </a:t>
            </a:r>
            <a:r>
              <a:rPr lang="nb-NO" sz="1600" b="1" dirty="0" err="1"/>
              <a:t>altid</a:t>
            </a:r>
            <a:r>
              <a:rPr lang="nb-NO" sz="1600" b="1" dirty="0"/>
              <a:t> </a:t>
            </a:r>
            <a:r>
              <a:rPr lang="nb-NO" sz="1600" b="1" dirty="0" err="1"/>
              <a:t>hændte</a:t>
            </a:r>
            <a:r>
              <a:rPr lang="nb-NO" sz="1600" b="1" dirty="0"/>
              <a:t> det uventede i det avgjørende </a:t>
            </a:r>
            <a:r>
              <a:rPr lang="nb-NO" sz="1600" b="1" dirty="0" err="1"/>
              <a:t>øieblik</a:t>
            </a:r>
            <a:r>
              <a:rPr lang="nb-NO" sz="1600" b="1" dirty="0"/>
              <a:t>." </a:t>
            </a:r>
            <a:r>
              <a:rPr lang="nb-NO" sz="1600" b="1" dirty="0" smtClean="0"/>
              <a:t/>
            </a:r>
            <a:br>
              <a:rPr lang="nb-NO" sz="1600" b="1" dirty="0" smtClean="0"/>
            </a:br>
            <a:r>
              <a:rPr lang="nb-NO" sz="1600" b="1" dirty="0" smtClean="0"/>
              <a:t>                               </a:t>
            </a:r>
            <a:r>
              <a:rPr lang="nb-NO" sz="1200" dirty="0" smtClean="0"/>
              <a:t>Litteraturkritiker </a:t>
            </a:r>
            <a:r>
              <a:rPr lang="nb-NO" sz="1200" dirty="0"/>
              <a:t>og forfatter </a:t>
            </a:r>
            <a:r>
              <a:rPr lang="nb-NO" sz="1200" b="1" dirty="0"/>
              <a:t>Kristian Elster  </a:t>
            </a:r>
            <a:r>
              <a:rPr lang="nb-NO" sz="1200" dirty="0"/>
              <a:t>(1881-1947)</a:t>
            </a:r>
            <a:endParaRPr lang="nb-NO" sz="1600" b="1" dirty="0"/>
          </a:p>
          <a:p>
            <a:pPr algn="r"/>
            <a:r>
              <a:rPr lang="nb-NO" sz="1200" dirty="0" smtClean="0"/>
              <a:t>sitert </a:t>
            </a:r>
            <a:r>
              <a:rPr lang="nb-NO" sz="1200" dirty="0"/>
              <a:t>i bokannonse i </a:t>
            </a:r>
            <a:r>
              <a:rPr lang="nb-NO" sz="1200" i="1" dirty="0"/>
              <a:t>Aftenposten</a:t>
            </a:r>
            <a:r>
              <a:rPr lang="nb-NO" sz="1200" dirty="0"/>
              <a:t> i 1918. </a:t>
            </a:r>
          </a:p>
          <a:p>
            <a:endParaRPr lang="nb-NO"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268" y="260648"/>
            <a:ext cx="2846832" cy="3657600"/>
          </a:xfrm>
          <a:prstGeom prst="rect">
            <a:avLst/>
          </a:prstGeom>
        </p:spPr>
      </p:pic>
    </p:spTree>
    <p:extLst>
      <p:ext uri="{BB962C8B-B14F-4D97-AF65-F5344CB8AC3E}">
        <p14:creationId xmlns:p14="http://schemas.microsoft.com/office/powerpoint/2010/main" val="2036452611"/>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196752"/>
            <a:ext cx="3540958" cy="51225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764704"/>
            <a:ext cx="3638937" cy="5544616"/>
          </a:xfrm>
          <a:prstGeom prst="rect">
            <a:avLst/>
          </a:prstGeom>
        </p:spPr>
      </p:pic>
      <p:sp>
        <p:nvSpPr>
          <p:cNvPr id="4" name="TextBox 3"/>
          <p:cNvSpPr txBox="1"/>
          <p:nvPr/>
        </p:nvSpPr>
        <p:spPr>
          <a:xfrm>
            <a:off x="937182" y="332656"/>
            <a:ext cx="3994858" cy="461665"/>
          </a:xfrm>
          <a:prstGeom prst="rect">
            <a:avLst/>
          </a:prstGeom>
          <a:noFill/>
        </p:spPr>
        <p:txBody>
          <a:bodyPr wrap="square" rtlCol="0">
            <a:spAutoFit/>
          </a:bodyPr>
          <a:lstStyle/>
          <a:p>
            <a:r>
              <a:rPr lang="nb-NO" sz="2400" dirty="0" err="1" smtClean="0"/>
              <a:t>Børnenes</a:t>
            </a:r>
            <a:r>
              <a:rPr lang="nb-NO" sz="2400" dirty="0" smtClean="0"/>
              <a:t> </a:t>
            </a:r>
            <a:r>
              <a:rPr lang="nb-NO" sz="2400" dirty="0" err="1" smtClean="0"/>
              <a:t>Bogsamling</a:t>
            </a:r>
            <a:r>
              <a:rPr lang="nb-NO" sz="2400" dirty="0" smtClean="0"/>
              <a:t> - 1899</a:t>
            </a:r>
            <a:endParaRPr lang="nb-NO" sz="2400" dirty="0"/>
          </a:p>
        </p:txBody>
      </p:sp>
      <p:sp>
        <p:nvSpPr>
          <p:cNvPr id="5"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7711525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984" y="292873"/>
            <a:ext cx="4824536" cy="984885"/>
          </a:xfrm>
          <a:prstGeom prst="rect">
            <a:avLst/>
          </a:prstGeom>
          <a:noFill/>
        </p:spPr>
        <p:txBody>
          <a:bodyPr wrap="square" rtlCol="0">
            <a:spAutoFit/>
          </a:bodyPr>
          <a:lstStyle/>
          <a:p>
            <a:r>
              <a:rPr lang="nb-NO" sz="2000" b="1" i="1" dirty="0" smtClean="0"/>
              <a:t>Jorden rundt i 80 dage</a:t>
            </a:r>
            <a:r>
              <a:rPr lang="nb-NO" sz="2000" b="1" dirty="0" smtClean="0"/>
              <a:t/>
            </a:r>
            <a:br>
              <a:rPr lang="nb-NO" sz="2000" b="1" dirty="0" smtClean="0"/>
            </a:br>
            <a:r>
              <a:rPr lang="nb-NO" sz="2000" b="1" dirty="0" smtClean="0"/>
              <a:t>Louis Moe</a:t>
            </a:r>
            <a:r>
              <a:rPr lang="nb-NO" dirty="0" smtClean="0"/>
              <a:t> (1857-1945)</a:t>
            </a:r>
            <a:endParaRPr lang="nb-NO" dirty="0"/>
          </a:p>
          <a:p>
            <a:endParaRPr lang="nb-NO"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2852936"/>
            <a:ext cx="2780772" cy="378957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50" y="327762"/>
            <a:ext cx="3456784" cy="299100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260" y="1449529"/>
            <a:ext cx="2855178" cy="442774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2608" y="3492545"/>
            <a:ext cx="2592313" cy="3931552"/>
          </a:xfrm>
          <a:prstGeom prst="rect">
            <a:avLst/>
          </a:prstGeom>
        </p:spPr>
      </p:pic>
      <p:sp>
        <p:nvSpPr>
          <p:cNvPr id="16" name="Rectangle 15"/>
          <p:cNvSpPr/>
          <p:nvPr/>
        </p:nvSpPr>
        <p:spPr>
          <a:xfrm>
            <a:off x="160805" y="1068927"/>
            <a:ext cx="4572000" cy="1200329"/>
          </a:xfrm>
          <a:prstGeom prst="rect">
            <a:avLst/>
          </a:prstGeom>
        </p:spPr>
        <p:txBody>
          <a:bodyPr>
            <a:spAutoFit/>
          </a:bodyPr>
          <a:lstStyle/>
          <a:p>
            <a:r>
              <a:rPr lang="nb-NO" dirty="0"/>
              <a:t>viktige </a:t>
            </a:r>
            <a:r>
              <a:rPr lang="nb-NO" dirty="0" smtClean="0"/>
              <a:t>utvalg </a:t>
            </a:r>
            <a:r>
              <a:rPr lang="nb-NO" dirty="0"/>
              <a:t>av </a:t>
            </a:r>
            <a:r>
              <a:rPr lang="nb-NO" dirty="0" smtClean="0"/>
              <a:t>kjernefunksjoner</a:t>
            </a:r>
            <a:br>
              <a:rPr lang="nb-NO" dirty="0" smtClean="0"/>
            </a:br>
            <a:r>
              <a:rPr lang="nb-NO" dirty="0" smtClean="0"/>
              <a:t>for avbildning  </a:t>
            </a:r>
            <a:br>
              <a:rPr lang="nb-NO" dirty="0" smtClean="0"/>
            </a:br>
            <a:r>
              <a:rPr lang="nb-NO" dirty="0" smtClean="0"/>
              <a:t>- vesentlig  </a:t>
            </a:r>
            <a:br>
              <a:rPr lang="nb-NO" dirty="0" smtClean="0"/>
            </a:br>
            <a:r>
              <a:rPr lang="nb-NO" dirty="0" smtClean="0"/>
              <a:t>for leseopplevelsen </a:t>
            </a:r>
            <a:endParaRPr lang="nb-NO"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77" y="2708920"/>
            <a:ext cx="2121408" cy="3675888"/>
          </a:xfrm>
          <a:prstGeom prst="rect">
            <a:avLst/>
          </a:prstGeom>
        </p:spPr>
      </p:pic>
    </p:spTree>
    <p:extLst>
      <p:ext uri="{BB962C8B-B14F-4D97-AF65-F5344CB8AC3E}">
        <p14:creationId xmlns:p14="http://schemas.microsoft.com/office/powerpoint/2010/main" val="2973335989"/>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4968552" cy="400110"/>
          </a:xfrm>
          <a:prstGeom prst="rect">
            <a:avLst/>
          </a:prstGeom>
          <a:noFill/>
        </p:spPr>
        <p:txBody>
          <a:bodyPr wrap="square" rtlCol="0">
            <a:spAutoFit/>
          </a:bodyPr>
          <a:lstStyle/>
          <a:p>
            <a:r>
              <a:rPr lang="nb-NO" sz="2000" b="1" dirty="0" smtClean="0"/>
              <a:t>Billedkunstneren, en aktiv </a:t>
            </a:r>
            <a:r>
              <a:rPr lang="nb-NO" sz="2000" b="1" dirty="0" err="1" smtClean="0"/>
              <a:t>medforteller</a:t>
            </a:r>
            <a:endParaRPr lang="nb-NO" sz="20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980" y="1252426"/>
            <a:ext cx="3111116" cy="49128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12" y="764704"/>
            <a:ext cx="2190268" cy="32142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2920826"/>
            <a:ext cx="2876550" cy="38925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088" y="-891480"/>
            <a:ext cx="3054168" cy="4510374"/>
          </a:xfrm>
          <a:prstGeom prst="rect">
            <a:avLst/>
          </a:prstGeom>
        </p:spPr>
      </p:pic>
      <p:sp>
        <p:nvSpPr>
          <p:cNvPr id="7" name="TextBox 6"/>
          <p:cNvSpPr txBox="1"/>
          <p:nvPr/>
        </p:nvSpPr>
        <p:spPr>
          <a:xfrm>
            <a:off x="134712" y="3923764"/>
            <a:ext cx="1857436" cy="369332"/>
          </a:xfrm>
          <a:prstGeom prst="rect">
            <a:avLst/>
          </a:prstGeom>
          <a:noFill/>
        </p:spPr>
        <p:txBody>
          <a:bodyPr wrap="square" rtlCol="0">
            <a:spAutoFit/>
          </a:bodyPr>
          <a:lstStyle/>
          <a:p>
            <a:r>
              <a:rPr lang="nb-NO" dirty="0" smtClean="0"/>
              <a:t>L. </a:t>
            </a:r>
            <a:r>
              <a:rPr lang="nb-NO" dirty="0" err="1" smtClean="0"/>
              <a:t>Benett</a:t>
            </a:r>
            <a:r>
              <a:rPr lang="nb-NO" dirty="0" smtClean="0"/>
              <a:t> 1873</a:t>
            </a:r>
            <a:endParaRPr lang="nb-NO" dirty="0"/>
          </a:p>
        </p:txBody>
      </p:sp>
      <p:sp>
        <p:nvSpPr>
          <p:cNvPr id="8" name="TextBox 7"/>
          <p:cNvSpPr txBox="1"/>
          <p:nvPr/>
        </p:nvSpPr>
        <p:spPr>
          <a:xfrm>
            <a:off x="5436096" y="3315810"/>
            <a:ext cx="1857436" cy="369332"/>
          </a:xfrm>
          <a:prstGeom prst="rect">
            <a:avLst/>
          </a:prstGeom>
          <a:noFill/>
        </p:spPr>
        <p:txBody>
          <a:bodyPr wrap="square" rtlCol="0">
            <a:spAutoFit/>
          </a:bodyPr>
          <a:lstStyle/>
          <a:p>
            <a:r>
              <a:rPr lang="nb-NO" dirty="0" smtClean="0"/>
              <a:t>L. </a:t>
            </a:r>
            <a:r>
              <a:rPr lang="nb-NO" dirty="0" err="1" smtClean="0"/>
              <a:t>Benett</a:t>
            </a:r>
            <a:r>
              <a:rPr lang="nb-NO" dirty="0" smtClean="0"/>
              <a:t> 1873</a:t>
            </a:r>
            <a:endParaRPr lang="nb-NO" dirty="0"/>
          </a:p>
        </p:txBody>
      </p:sp>
      <p:sp>
        <p:nvSpPr>
          <p:cNvPr id="9" name="TextBox 8"/>
          <p:cNvSpPr txBox="1"/>
          <p:nvPr/>
        </p:nvSpPr>
        <p:spPr>
          <a:xfrm>
            <a:off x="2305696" y="6125581"/>
            <a:ext cx="1857436" cy="369332"/>
          </a:xfrm>
          <a:prstGeom prst="rect">
            <a:avLst/>
          </a:prstGeom>
          <a:noFill/>
        </p:spPr>
        <p:txBody>
          <a:bodyPr wrap="square" rtlCol="0">
            <a:spAutoFit/>
          </a:bodyPr>
          <a:lstStyle/>
          <a:p>
            <a:r>
              <a:rPr lang="nb-NO" dirty="0" smtClean="0"/>
              <a:t>Louis Moe 1899</a:t>
            </a:r>
            <a:endParaRPr lang="nb-NO" dirty="0"/>
          </a:p>
        </p:txBody>
      </p:sp>
      <p:sp>
        <p:nvSpPr>
          <p:cNvPr id="10" name="TextBox 9"/>
          <p:cNvSpPr txBox="1"/>
          <p:nvPr/>
        </p:nvSpPr>
        <p:spPr>
          <a:xfrm>
            <a:off x="7743968" y="6488668"/>
            <a:ext cx="1857436" cy="369332"/>
          </a:xfrm>
          <a:prstGeom prst="rect">
            <a:avLst/>
          </a:prstGeom>
          <a:noFill/>
        </p:spPr>
        <p:txBody>
          <a:bodyPr wrap="square" rtlCol="0">
            <a:spAutoFit/>
          </a:bodyPr>
          <a:lstStyle/>
          <a:p>
            <a:r>
              <a:rPr lang="nb-NO" dirty="0" smtClean="0"/>
              <a:t>L. Moe 1899</a:t>
            </a:r>
            <a:endParaRPr lang="nb-NO" dirty="0"/>
          </a:p>
        </p:txBody>
      </p:sp>
    </p:spTree>
    <p:extLst>
      <p:ext uri="{BB962C8B-B14F-4D97-AF65-F5344CB8AC3E}">
        <p14:creationId xmlns:p14="http://schemas.microsoft.com/office/powerpoint/2010/main" val="3674378316"/>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83568" y="260648"/>
            <a:ext cx="4608512" cy="1692771"/>
          </a:xfrm>
          <a:prstGeom prst="rect">
            <a:avLst/>
          </a:prstGeom>
          <a:noFill/>
        </p:spPr>
        <p:txBody>
          <a:bodyPr wrap="square" rtlCol="0">
            <a:spAutoFit/>
          </a:bodyPr>
          <a:lstStyle/>
          <a:p>
            <a:r>
              <a:rPr lang="nb-NO" sz="2400" b="1" dirty="0" smtClean="0"/>
              <a:t>Forkortede felles-utgivelser </a:t>
            </a:r>
            <a:r>
              <a:rPr lang="nb-NO" sz="2000" dirty="0" smtClean="0"/>
              <a:t/>
            </a:r>
            <a:br>
              <a:rPr lang="nb-NO" sz="2000" dirty="0" smtClean="0"/>
            </a:br>
            <a:r>
              <a:rPr lang="nb-NO" sz="2000" dirty="0" smtClean="0"/>
              <a:t>København - Kristiania</a:t>
            </a:r>
            <a:r>
              <a:rPr lang="nb-NO" sz="2000" b="1" dirty="0" smtClean="0"/>
              <a:t/>
            </a:r>
            <a:br>
              <a:rPr lang="nb-NO" sz="2000" b="1" dirty="0" smtClean="0"/>
            </a:br>
            <a:r>
              <a:rPr lang="nb-NO" sz="2000" dirty="0" err="1"/>
              <a:t>E.Jespersen</a:t>
            </a:r>
            <a:r>
              <a:rPr lang="nb-NO" sz="2000" dirty="0"/>
              <a:t> forlag </a:t>
            </a:r>
            <a:r>
              <a:rPr lang="nb-NO" sz="2000" dirty="0" smtClean="0"/>
              <a:t>1904</a:t>
            </a:r>
            <a:br>
              <a:rPr lang="nb-NO" sz="2000" dirty="0" smtClean="0"/>
            </a:br>
            <a:r>
              <a:rPr lang="nb-NO" sz="2000" dirty="0" smtClean="0"/>
              <a:t>- standardlengde på 160 sider</a:t>
            </a:r>
            <a:r>
              <a:rPr lang="nb-NO" sz="2000" b="1" dirty="0" smtClean="0"/>
              <a:t/>
            </a:r>
            <a:br>
              <a:rPr lang="nb-NO" sz="2000" b="1" dirty="0" smtClean="0"/>
            </a:br>
            <a:r>
              <a:rPr lang="nb-NO" sz="2000" b="1" dirty="0" smtClean="0"/>
              <a:t>                                             </a:t>
            </a:r>
            <a:endParaRPr lang="nb-NO" sz="2000" dirty="0" smtClean="0"/>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1772816"/>
            <a:ext cx="4032448" cy="5410261"/>
          </a:xfrm>
          <a:prstGeom prst="rect">
            <a:avLst/>
          </a:prstGeom>
        </p:spPr>
      </p:pic>
      <p:sp>
        <p:nvSpPr>
          <p:cNvPr id="5" name="Rectangle 4"/>
          <p:cNvSpPr/>
          <p:nvPr/>
        </p:nvSpPr>
        <p:spPr>
          <a:xfrm>
            <a:off x="5508104" y="5795126"/>
            <a:ext cx="4572000" cy="707886"/>
          </a:xfrm>
          <a:prstGeom prst="rect">
            <a:avLst/>
          </a:prstGeom>
        </p:spPr>
        <p:txBody>
          <a:bodyPr>
            <a:spAutoFit/>
          </a:bodyPr>
          <a:lstStyle/>
          <a:p>
            <a:r>
              <a:rPr lang="nb-NO" sz="2000" dirty="0" smtClean="0"/>
              <a:t>‘Fornorsket</a:t>
            </a:r>
            <a:r>
              <a:rPr lang="nb-NO" sz="2000" dirty="0"/>
              <a:t>’ versjon </a:t>
            </a:r>
            <a:r>
              <a:rPr lang="nb-NO" sz="2000" dirty="0" smtClean="0"/>
              <a:t>i 1930</a:t>
            </a:r>
            <a:r>
              <a:rPr lang="nb-NO" sz="2000" dirty="0"/>
              <a:t/>
            </a:r>
            <a:br>
              <a:rPr lang="nb-NO" sz="2000" dirty="0"/>
            </a:br>
            <a:r>
              <a:rPr lang="nb-NO" sz="2000" dirty="0" err="1" smtClean="0"/>
              <a:t>Steensballes</a:t>
            </a:r>
            <a:r>
              <a:rPr lang="nb-NO" sz="2000" dirty="0" smtClean="0"/>
              <a:t> </a:t>
            </a:r>
            <a:r>
              <a:rPr lang="nb-NO" sz="2000" dirty="0"/>
              <a:t>forlag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42204"/>
            <a:ext cx="3856764" cy="5360902"/>
          </a:xfrm>
          <a:prstGeom prst="rect">
            <a:avLst/>
          </a:prstGeom>
        </p:spPr>
      </p:pic>
      <p:sp>
        <p:nvSpPr>
          <p:cNvPr id="8" name="TekstSylinder 2"/>
          <p:cNvSpPr txBox="1"/>
          <p:nvPr/>
        </p:nvSpPr>
        <p:spPr>
          <a:xfrm>
            <a:off x="7524328" y="6503012"/>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459411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3068960"/>
            <a:ext cx="7308304" cy="1938992"/>
          </a:xfrm>
          <a:prstGeom prst="rect">
            <a:avLst/>
          </a:prstGeom>
          <a:noFill/>
        </p:spPr>
        <p:txBody>
          <a:bodyPr wrap="square" rtlCol="0">
            <a:spAutoFit/>
          </a:bodyPr>
          <a:lstStyle/>
          <a:p>
            <a:r>
              <a:rPr lang="nn-NO" sz="2000" dirty="0" smtClean="0"/>
              <a:t>«Ei </a:t>
            </a:r>
            <a:r>
              <a:rPr lang="nn-NO" sz="2000" dirty="0"/>
              <a:t>sers </a:t>
            </a:r>
            <a:r>
              <a:rPr lang="nn-NO" sz="2000" dirty="0" err="1"/>
              <a:t>vigtug</a:t>
            </a:r>
            <a:r>
              <a:rPr lang="nn-NO" sz="2000" dirty="0"/>
              <a:t> grein av den norske </a:t>
            </a:r>
            <a:r>
              <a:rPr lang="nn-NO" sz="2000" dirty="0" err="1"/>
              <a:t>maalreisingi</a:t>
            </a:r>
            <a:r>
              <a:rPr lang="nn-NO" sz="2000" dirty="0"/>
              <a:t> </a:t>
            </a:r>
            <a:r>
              <a:rPr lang="nn-NO" sz="2000" dirty="0" smtClean="0"/>
              <a:t/>
            </a:r>
            <a:br>
              <a:rPr lang="nn-NO" sz="2000" dirty="0" smtClean="0"/>
            </a:br>
            <a:r>
              <a:rPr lang="nn-NO" sz="2000" dirty="0" smtClean="0"/>
              <a:t>er </a:t>
            </a:r>
            <a:r>
              <a:rPr lang="nn-NO" sz="2000" dirty="0"/>
              <a:t>det </a:t>
            </a:r>
            <a:r>
              <a:rPr lang="nn-NO" sz="2000" dirty="0" err="1"/>
              <a:t>aa</a:t>
            </a:r>
            <a:r>
              <a:rPr lang="nn-NO" sz="2000" dirty="0"/>
              <a:t> </a:t>
            </a:r>
            <a:r>
              <a:rPr lang="nn-NO" sz="2000" dirty="0" err="1"/>
              <a:t>faa</a:t>
            </a:r>
            <a:r>
              <a:rPr lang="nn-NO" sz="2000" dirty="0"/>
              <a:t> </a:t>
            </a:r>
            <a:r>
              <a:rPr lang="nn-NO" sz="2000" dirty="0" err="1"/>
              <a:t>umsett</a:t>
            </a:r>
            <a:r>
              <a:rPr lang="nn-NO" sz="2000" dirty="0"/>
              <a:t> </a:t>
            </a:r>
            <a:r>
              <a:rPr lang="nn-NO" sz="2000" dirty="0" err="1"/>
              <a:t>paa</a:t>
            </a:r>
            <a:r>
              <a:rPr lang="nn-NO" sz="2000" dirty="0"/>
              <a:t> norsk dei beste </a:t>
            </a:r>
            <a:r>
              <a:rPr lang="nn-NO" sz="2000" dirty="0" err="1"/>
              <a:t>bøkerne</a:t>
            </a:r>
            <a:r>
              <a:rPr lang="nn-NO" sz="2000" dirty="0"/>
              <a:t> </a:t>
            </a:r>
            <a:r>
              <a:rPr lang="nn-NO" sz="2000" dirty="0" smtClean="0"/>
              <a:t/>
            </a:r>
            <a:br>
              <a:rPr lang="nn-NO" sz="2000" dirty="0" smtClean="0"/>
            </a:br>
            <a:r>
              <a:rPr lang="nn-NO" sz="2000" dirty="0" smtClean="0"/>
              <a:t>i </a:t>
            </a:r>
            <a:r>
              <a:rPr lang="nn-NO" sz="2000" dirty="0"/>
              <a:t>den utanlandske bokheimen. </a:t>
            </a:r>
            <a:r>
              <a:rPr lang="nn-NO" sz="2000" dirty="0" smtClean="0"/>
              <a:t/>
            </a:r>
            <a:br>
              <a:rPr lang="nn-NO" sz="2000" dirty="0" smtClean="0"/>
            </a:br>
            <a:r>
              <a:rPr lang="nn-NO" sz="2000" dirty="0" smtClean="0"/>
              <a:t>Skal </a:t>
            </a:r>
            <a:r>
              <a:rPr lang="nn-NO" sz="2000" dirty="0"/>
              <a:t>eit folk halda seg </a:t>
            </a:r>
            <a:r>
              <a:rPr lang="nn-NO" sz="2000" dirty="0" err="1"/>
              <a:t>paa</a:t>
            </a:r>
            <a:r>
              <a:rPr lang="nn-NO" sz="2000" dirty="0"/>
              <a:t> høgd med si tid, so kann det ikkje stengja seg ute </a:t>
            </a:r>
            <a:r>
              <a:rPr lang="nn-NO" sz="2000" dirty="0" err="1"/>
              <a:t>fraa</a:t>
            </a:r>
            <a:r>
              <a:rPr lang="nn-NO" sz="2000" dirty="0"/>
              <a:t> dei straumdrag som ovrar seg </a:t>
            </a:r>
            <a:r>
              <a:rPr lang="nn-NO" sz="2000" dirty="0" smtClean="0"/>
              <a:t/>
            </a:r>
            <a:br>
              <a:rPr lang="nn-NO" sz="2000" dirty="0" smtClean="0"/>
            </a:br>
            <a:r>
              <a:rPr lang="nn-NO" sz="2000" dirty="0" smtClean="0"/>
              <a:t>ute </a:t>
            </a:r>
            <a:r>
              <a:rPr lang="nn-NO" sz="2000" dirty="0"/>
              <a:t>i </a:t>
            </a:r>
            <a:r>
              <a:rPr lang="nn-NO" sz="2000" dirty="0" smtClean="0"/>
              <a:t>den </a:t>
            </a:r>
            <a:r>
              <a:rPr lang="nn-NO" sz="2000" dirty="0"/>
              <a:t>store verdi</a:t>
            </a:r>
            <a:r>
              <a:rPr lang="nn-NO" sz="2000" dirty="0" smtClean="0"/>
              <a:t>.» </a:t>
            </a:r>
            <a:r>
              <a:rPr lang="nn-NO" dirty="0" smtClean="0"/>
              <a:t>  - Anton Aure,</a:t>
            </a:r>
            <a:r>
              <a:rPr lang="nn-NO" dirty="0" smtClean="0">
                <a:solidFill>
                  <a:srgbClr val="FF0000"/>
                </a:solidFill>
              </a:rPr>
              <a:t> </a:t>
            </a:r>
            <a:r>
              <a:rPr lang="nn-NO" dirty="0" smtClean="0"/>
              <a:t>1916</a:t>
            </a:r>
            <a:endParaRPr lang="nb-NO" dirty="0"/>
          </a:p>
        </p:txBody>
      </p:sp>
      <p:sp>
        <p:nvSpPr>
          <p:cNvPr id="3" name="TextBox 2"/>
          <p:cNvSpPr txBox="1"/>
          <p:nvPr/>
        </p:nvSpPr>
        <p:spPr>
          <a:xfrm>
            <a:off x="971600" y="836712"/>
            <a:ext cx="9721080" cy="1569660"/>
          </a:xfrm>
          <a:prstGeom prst="rect">
            <a:avLst/>
          </a:prstGeom>
          <a:noFill/>
        </p:spPr>
        <p:txBody>
          <a:bodyPr wrap="square" rtlCol="0">
            <a:spAutoFit/>
          </a:bodyPr>
          <a:lstStyle/>
          <a:p>
            <a:r>
              <a:rPr lang="nb-NO" sz="2400" b="1" dirty="0" err="1"/>
              <a:t>R</a:t>
            </a:r>
            <a:r>
              <a:rPr lang="nb-NO" sz="2400" b="1" dirty="0" err="1" smtClean="0"/>
              <a:t>ettskrivningsnormen</a:t>
            </a:r>
            <a:r>
              <a:rPr lang="nb-NO" sz="2400" b="1" dirty="0" smtClean="0"/>
              <a:t> </a:t>
            </a:r>
            <a:r>
              <a:rPr lang="nb-NO" sz="2400" b="1" dirty="0"/>
              <a:t>av 1907.</a:t>
            </a:r>
            <a:r>
              <a:rPr lang="nb-NO" sz="2400" dirty="0"/>
              <a:t/>
            </a:r>
            <a:br>
              <a:rPr lang="nb-NO" sz="2400" dirty="0"/>
            </a:br>
            <a:r>
              <a:rPr lang="nb-NO" sz="2400" dirty="0"/>
              <a:t/>
            </a:r>
            <a:br>
              <a:rPr lang="nb-NO" sz="2400" dirty="0"/>
            </a:br>
            <a:r>
              <a:rPr lang="nb-NO" sz="2400" dirty="0" smtClean="0"/>
              <a:t>«</a:t>
            </a:r>
            <a:r>
              <a:rPr lang="nb-NO" sz="2400" dirty="0"/>
              <a:t>landsmålet» (fra 1929 nynorsk) </a:t>
            </a:r>
            <a:r>
              <a:rPr lang="nb-NO" sz="2400" dirty="0" smtClean="0"/>
              <a:t/>
            </a:r>
            <a:br>
              <a:rPr lang="nb-NO" sz="2400" dirty="0" smtClean="0"/>
            </a:br>
            <a:r>
              <a:rPr lang="nb-NO" sz="2400" dirty="0" smtClean="0"/>
              <a:t>og </a:t>
            </a:r>
            <a:r>
              <a:rPr lang="nb-NO" sz="2400" dirty="0"/>
              <a:t>«det </a:t>
            </a:r>
            <a:r>
              <a:rPr lang="nb-NO" sz="2400" dirty="0" err="1"/>
              <a:t>almindelige</a:t>
            </a:r>
            <a:r>
              <a:rPr lang="nb-NO" sz="2400" dirty="0"/>
              <a:t> </a:t>
            </a:r>
            <a:r>
              <a:rPr lang="nb-NO" sz="2400" dirty="0" err="1"/>
              <a:t>Bogsprog</a:t>
            </a:r>
            <a:r>
              <a:rPr lang="nb-NO" sz="2400" dirty="0"/>
              <a:t>» </a:t>
            </a:r>
            <a:r>
              <a:rPr lang="nb-NO" sz="2400" dirty="0" smtClean="0"/>
              <a:t>(</a:t>
            </a:r>
            <a:r>
              <a:rPr lang="nb-NO" sz="2400" dirty="0"/>
              <a:t>fra 1929 bokmål) </a:t>
            </a:r>
          </a:p>
        </p:txBody>
      </p:sp>
    </p:spTree>
    <p:extLst>
      <p:ext uri="{BB962C8B-B14F-4D97-AF65-F5344CB8AC3E}">
        <p14:creationId xmlns:p14="http://schemas.microsoft.com/office/powerpoint/2010/main" val="3528403135"/>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656" y="3244947"/>
            <a:ext cx="3096344" cy="400047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396" y="156126"/>
            <a:ext cx="2665184" cy="37464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627" y="393267"/>
            <a:ext cx="3617565" cy="520172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916832"/>
            <a:ext cx="3217989" cy="4676992"/>
          </a:xfrm>
          <a:prstGeom prst="rect">
            <a:avLst/>
          </a:prstGeom>
        </p:spPr>
      </p:pic>
      <p:sp>
        <p:nvSpPr>
          <p:cNvPr id="6" name="TextBox 5"/>
          <p:cNvSpPr txBox="1"/>
          <p:nvPr/>
        </p:nvSpPr>
        <p:spPr>
          <a:xfrm>
            <a:off x="234355" y="156126"/>
            <a:ext cx="2448272" cy="646331"/>
          </a:xfrm>
          <a:prstGeom prst="rect">
            <a:avLst/>
          </a:prstGeom>
          <a:noFill/>
        </p:spPr>
        <p:txBody>
          <a:bodyPr wrap="square" rtlCol="0">
            <a:spAutoFit/>
          </a:bodyPr>
          <a:lstStyle/>
          <a:p>
            <a:r>
              <a:rPr lang="nb-NO" b="1" dirty="0" smtClean="0"/>
              <a:t>Norsk Barneblad</a:t>
            </a:r>
            <a:r>
              <a:rPr lang="nb-NO" dirty="0" smtClean="0"/>
              <a:t/>
            </a:r>
            <a:br>
              <a:rPr lang="nb-NO" dirty="0" smtClean="0"/>
            </a:br>
            <a:r>
              <a:rPr lang="nb-NO" dirty="0" smtClean="0"/>
              <a:t>(nynorsk) 1924-1958</a:t>
            </a:r>
            <a:endParaRPr lang="nb-NO" dirty="0"/>
          </a:p>
        </p:txBody>
      </p:sp>
      <p:sp>
        <p:nvSpPr>
          <p:cNvPr id="8" name="TextBox 7"/>
          <p:cNvSpPr txBox="1"/>
          <p:nvPr/>
        </p:nvSpPr>
        <p:spPr>
          <a:xfrm>
            <a:off x="3347864" y="5771243"/>
            <a:ext cx="2736304" cy="646331"/>
          </a:xfrm>
          <a:prstGeom prst="rect">
            <a:avLst/>
          </a:prstGeom>
          <a:noFill/>
        </p:spPr>
        <p:txBody>
          <a:bodyPr wrap="square" rtlCol="0">
            <a:spAutoFit/>
          </a:bodyPr>
          <a:lstStyle/>
          <a:p>
            <a:r>
              <a:rPr lang="nb-NO" dirty="0"/>
              <a:t>i</a:t>
            </a:r>
            <a:r>
              <a:rPr lang="nb-NO" dirty="0" smtClean="0"/>
              <a:t>ll. Jens </a:t>
            </a:r>
            <a:r>
              <a:rPr lang="nb-NO" dirty="0"/>
              <a:t>Richard Nilssen (1880-1964)</a:t>
            </a:r>
            <a:endParaRPr lang="nb-NO" dirty="0">
              <a:solidFill>
                <a:srgbClr val="FF0000"/>
              </a:solidFill>
            </a:endParaRPr>
          </a:p>
        </p:txBody>
      </p:sp>
    </p:spTree>
    <p:extLst>
      <p:ext uri="{BB962C8B-B14F-4D97-AF65-F5344CB8AC3E}">
        <p14:creationId xmlns:p14="http://schemas.microsoft.com/office/powerpoint/2010/main" val="156871148"/>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692695"/>
            <a:ext cx="3024336" cy="461463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32656"/>
            <a:ext cx="4381506" cy="5445224"/>
          </a:xfrm>
          <a:prstGeom prst="rect">
            <a:avLst/>
          </a:prstGeom>
        </p:spPr>
      </p:pic>
      <p:sp>
        <p:nvSpPr>
          <p:cNvPr id="4" name="TextBox 3"/>
          <p:cNvSpPr txBox="1"/>
          <p:nvPr/>
        </p:nvSpPr>
        <p:spPr>
          <a:xfrm>
            <a:off x="971600" y="5949280"/>
            <a:ext cx="2664296" cy="646331"/>
          </a:xfrm>
          <a:prstGeom prst="rect">
            <a:avLst/>
          </a:prstGeom>
          <a:noFill/>
        </p:spPr>
        <p:txBody>
          <a:bodyPr wrap="square" rtlCol="0">
            <a:spAutoFit/>
          </a:bodyPr>
          <a:lstStyle/>
          <a:p>
            <a:r>
              <a:rPr lang="nb-NO" dirty="0" smtClean="0"/>
              <a:t>Solveig Muren Sanden  (1918-2013)</a:t>
            </a:r>
            <a:endParaRPr lang="nb-NO" dirty="0"/>
          </a:p>
        </p:txBody>
      </p:sp>
      <p:sp>
        <p:nvSpPr>
          <p:cNvPr id="5"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7680880"/>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12776"/>
            <a:ext cx="4843960" cy="5061560"/>
          </a:xfrm>
          <a:prstGeom prst="rect">
            <a:avLst/>
          </a:prstGeom>
        </p:spPr>
      </p:pic>
      <p:sp>
        <p:nvSpPr>
          <p:cNvPr id="3" name="Rectangle 2"/>
          <p:cNvSpPr/>
          <p:nvPr/>
        </p:nvSpPr>
        <p:spPr>
          <a:xfrm>
            <a:off x="454466" y="188640"/>
            <a:ext cx="4572000" cy="677108"/>
          </a:xfrm>
          <a:prstGeom prst="rect">
            <a:avLst/>
          </a:prstGeom>
        </p:spPr>
        <p:txBody>
          <a:bodyPr>
            <a:spAutoFit/>
          </a:bodyPr>
          <a:lstStyle/>
          <a:p>
            <a:r>
              <a:rPr lang="nb-NO" sz="2000" b="1" dirty="0"/>
              <a:t>Tiden Norsk </a:t>
            </a:r>
            <a:r>
              <a:rPr lang="nb-NO" sz="2000" b="1" dirty="0" smtClean="0"/>
              <a:t>Forlag  </a:t>
            </a:r>
            <a:r>
              <a:rPr lang="nb-NO" dirty="0" smtClean="0"/>
              <a:t>(bokmål) 1950 - 51</a:t>
            </a:r>
            <a:r>
              <a:rPr lang="nb-NO" dirty="0"/>
              <a:t/>
            </a:r>
            <a:br>
              <a:rPr lang="nb-NO" dirty="0"/>
            </a:br>
            <a:endParaRPr lang="nb-NO" dirty="0"/>
          </a:p>
        </p:txBody>
      </p:sp>
      <p:sp>
        <p:nvSpPr>
          <p:cNvPr id="4" name="Rectangle 3"/>
          <p:cNvSpPr/>
          <p:nvPr/>
        </p:nvSpPr>
        <p:spPr>
          <a:xfrm>
            <a:off x="5508104" y="6237312"/>
            <a:ext cx="3432350" cy="369332"/>
          </a:xfrm>
          <a:prstGeom prst="rect">
            <a:avLst/>
          </a:prstGeom>
        </p:spPr>
        <p:txBody>
          <a:bodyPr wrap="none">
            <a:spAutoFit/>
          </a:bodyPr>
          <a:lstStyle/>
          <a:p>
            <a:r>
              <a:rPr lang="nb-NO" dirty="0"/>
              <a:t>ill. </a:t>
            </a:r>
            <a:r>
              <a:rPr lang="nb-NO" b="1" dirty="0"/>
              <a:t>Finn Havrevold  </a:t>
            </a:r>
            <a:r>
              <a:rPr lang="nb-NO" dirty="0"/>
              <a:t>(1905-1988)</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759" y="692696"/>
            <a:ext cx="6181032" cy="4615935"/>
          </a:xfrm>
          <a:prstGeom prst="rect">
            <a:avLst/>
          </a:prstGeom>
        </p:spPr>
      </p:pic>
    </p:spTree>
    <p:extLst>
      <p:ext uri="{BB962C8B-B14F-4D97-AF65-F5344CB8AC3E}">
        <p14:creationId xmlns:p14="http://schemas.microsoft.com/office/powerpoint/2010/main" val="368440455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4"/>
          <p:cNvSpPr txBox="1"/>
          <p:nvPr/>
        </p:nvSpPr>
        <p:spPr>
          <a:xfrm>
            <a:off x="467544" y="318032"/>
            <a:ext cx="4968552" cy="923330"/>
          </a:xfrm>
          <a:prstGeom prst="rect">
            <a:avLst/>
          </a:prstGeom>
          <a:noFill/>
        </p:spPr>
        <p:txBody>
          <a:bodyPr wrap="square" rtlCol="0">
            <a:spAutoFit/>
          </a:bodyPr>
          <a:lstStyle/>
          <a:p>
            <a:r>
              <a:rPr lang="nb-NO" b="1" dirty="0"/>
              <a:t>Bing &amp; </a:t>
            </a:r>
            <a:r>
              <a:rPr lang="nb-NO" b="1" dirty="0" smtClean="0"/>
              <a:t>Bringsværd</a:t>
            </a:r>
            <a:r>
              <a:rPr lang="nb-NO" dirty="0" smtClean="0"/>
              <a:t>:</a:t>
            </a:r>
            <a:r>
              <a:rPr lang="nb-NO" b="1" dirty="0" smtClean="0"/>
              <a:t/>
            </a:r>
            <a:br>
              <a:rPr lang="nb-NO" b="1" dirty="0" smtClean="0"/>
            </a:br>
            <a:r>
              <a:rPr lang="nb-NO" sz="2400" b="1" dirty="0" err="1" smtClean="0"/>
              <a:t>Nazar</a:t>
            </a:r>
            <a:r>
              <a:rPr lang="nb-NO" sz="2400" dirty="0" smtClean="0"/>
              <a:t> </a:t>
            </a:r>
            <a:r>
              <a:rPr lang="nb-NO" sz="2000" b="1" dirty="0" smtClean="0"/>
              <a:t>–antologiene </a:t>
            </a:r>
            <a:r>
              <a:rPr lang="nb-NO" dirty="0"/>
              <a:t>(Gyldendal 1977</a:t>
            </a:r>
            <a:r>
              <a:rPr lang="nb-NO" dirty="0" smtClean="0"/>
              <a:t>)</a:t>
            </a:r>
            <a:r>
              <a:rPr lang="nb-NO" dirty="0"/>
              <a:t/>
            </a:r>
            <a:br>
              <a:rPr lang="nb-NO" dirty="0"/>
            </a:br>
            <a:endParaRPr lang="nb-NO" sz="1200" dirty="0"/>
          </a:p>
        </p:txBody>
      </p:sp>
      <p:pic>
        <p:nvPicPr>
          <p:cNvPr id="3"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47048"/>
            <a:ext cx="4155007" cy="7235507"/>
          </a:xfrm>
          <a:prstGeom prst="rect">
            <a:avLst/>
          </a:prstGeom>
        </p:spPr>
      </p:pic>
      <p:pic>
        <p:nvPicPr>
          <p:cNvPr id="4"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038" y="476672"/>
            <a:ext cx="2914450" cy="5772284"/>
          </a:xfrm>
          <a:prstGeom prst="rect">
            <a:avLst/>
          </a:prstGeom>
        </p:spPr>
      </p:pic>
      <p:pic>
        <p:nvPicPr>
          <p:cNvPr id="5"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797" y="3016401"/>
            <a:ext cx="1592395" cy="3496802"/>
          </a:xfrm>
          <a:prstGeom prst="rect">
            <a:avLst/>
          </a:prstGeom>
        </p:spPr>
      </p:pic>
    </p:spTree>
    <p:extLst>
      <p:ext uri="{BB962C8B-B14F-4D97-AF65-F5344CB8AC3E}">
        <p14:creationId xmlns:p14="http://schemas.microsoft.com/office/powerpoint/2010/main" val="984302503"/>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445" y="2420888"/>
            <a:ext cx="3107605" cy="51558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982" y="123530"/>
            <a:ext cx="3763378" cy="60732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84" y="1225294"/>
            <a:ext cx="3941356" cy="631047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93" y="2492896"/>
            <a:ext cx="3772124" cy="606591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5816" y="2317842"/>
            <a:ext cx="3498187" cy="5722977"/>
          </a:xfrm>
          <a:prstGeom prst="rect">
            <a:avLst/>
          </a:prstGeom>
        </p:spPr>
      </p:pic>
      <p:sp>
        <p:nvSpPr>
          <p:cNvPr id="9" name="TextBox 8"/>
          <p:cNvSpPr txBox="1"/>
          <p:nvPr/>
        </p:nvSpPr>
        <p:spPr>
          <a:xfrm>
            <a:off x="269699" y="117298"/>
            <a:ext cx="4878365" cy="984885"/>
          </a:xfrm>
          <a:prstGeom prst="rect">
            <a:avLst/>
          </a:prstGeom>
          <a:noFill/>
        </p:spPr>
        <p:txBody>
          <a:bodyPr wrap="square" rtlCol="0">
            <a:spAutoFit/>
          </a:bodyPr>
          <a:lstStyle/>
          <a:p>
            <a:r>
              <a:rPr lang="nb-NO" sz="2000" b="1" dirty="0" smtClean="0"/>
              <a:t>Tiden Norsk Forlag</a:t>
            </a:r>
            <a:r>
              <a:rPr lang="nb-NO" sz="2000" dirty="0" smtClean="0"/>
              <a:t/>
            </a:r>
            <a:br>
              <a:rPr lang="nb-NO" sz="2000" dirty="0" smtClean="0"/>
            </a:br>
            <a:r>
              <a:rPr lang="nb-NO" sz="2000" dirty="0" smtClean="0"/>
              <a:t>forsider Finn Havrevold</a:t>
            </a:r>
            <a:r>
              <a:rPr lang="nb-NO" dirty="0" smtClean="0"/>
              <a:t/>
            </a:r>
            <a:br>
              <a:rPr lang="nb-NO" dirty="0" smtClean="0"/>
            </a:br>
            <a:r>
              <a:rPr lang="nb-NO" dirty="0" smtClean="0"/>
              <a:t> (1905-1988)S</a:t>
            </a:r>
            <a:endParaRPr lang="nb-NO"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0806" y="1279612"/>
            <a:ext cx="3872754" cy="6761207"/>
          </a:xfrm>
          <a:prstGeom prst="rect">
            <a:avLst/>
          </a:prstGeom>
        </p:spPr>
      </p:pic>
    </p:spTree>
    <p:extLst>
      <p:ext uri="{BB962C8B-B14F-4D97-AF65-F5344CB8AC3E}">
        <p14:creationId xmlns:p14="http://schemas.microsoft.com/office/powerpoint/2010/main" val="3887329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3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052736"/>
            <a:ext cx="3667748" cy="2514452"/>
          </a:xfrm>
          <a:prstGeom prst="rect">
            <a:avLst/>
          </a:prstGeom>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977076"/>
            <a:ext cx="3682330" cy="3080724"/>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4077072"/>
            <a:ext cx="3675925" cy="2658553"/>
          </a:xfrm>
          <a:prstGeom prst="rect">
            <a:avLst/>
          </a:prstGeom>
        </p:spPr>
      </p:pic>
      <p:sp>
        <p:nvSpPr>
          <p:cNvPr id="2" name="TekstSylinder 1"/>
          <p:cNvSpPr txBox="1"/>
          <p:nvPr/>
        </p:nvSpPr>
        <p:spPr>
          <a:xfrm>
            <a:off x="323528" y="151400"/>
            <a:ext cx="8376011" cy="707886"/>
          </a:xfrm>
          <a:prstGeom prst="rect">
            <a:avLst/>
          </a:prstGeom>
          <a:noFill/>
        </p:spPr>
        <p:txBody>
          <a:bodyPr wrap="none" rtlCol="0">
            <a:spAutoFit/>
          </a:bodyPr>
          <a:lstStyle/>
          <a:p>
            <a:r>
              <a:rPr lang="nb-NO" sz="2000" b="1" dirty="0" smtClean="0"/>
              <a:t>Norske bokutgivelser </a:t>
            </a:r>
            <a:r>
              <a:rPr lang="nb-NO" sz="2000" dirty="0" smtClean="0"/>
              <a:t/>
            </a:r>
            <a:br>
              <a:rPr lang="nb-NO" sz="2000" dirty="0" smtClean="0"/>
            </a:br>
            <a:r>
              <a:rPr lang="nb-NO" sz="2000" dirty="0" smtClean="0"/>
              <a:t>– oversatt fra utenlandske, omarbeidede</a:t>
            </a:r>
            <a:r>
              <a:rPr lang="nb-NO" sz="2000" dirty="0"/>
              <a:t> </a:t>
            </a:r>
            <a:r>
              <a:rPr lang="nb-NO" sz="2000" dirty="0" smtClean="0"/>
              <a:t>og forkortede ungdomsutgaver</a:t>
            </a:r>
            <a:endParaRPr lang="nb-NO" sz="2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968" y="4586956"/>
            <a:ext cx="4327896" cy="1913804"/>
          </a:xfrm>
          <a:prstGeom prst="rect">
            <a:avLst/>
          </a:prstGeom>
        </p:spPr>
      </p:pic>
      <p:pic>
        <p:nvPicPr>
          <p:cNvPr id="9" name="Bil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5432" y="1369170"/>
            <a:ext cx="3687128" cy="2707902"/>
          </a:xfrm>
          <a:prstGeom prst="rect">
            <a:avLst/>
          </a:prstGeom>
        </p:spPr>
      </p:pic>
    </p:spTree>
    <p:extLst>
      <p:ext uri="{BB962C8B-B14F-4D97-AF65-F5344CB8AC3E}">
        <p14:creationId xmlns:p14="http://schemas.microsoft.com/office/powerpoint/2010/main" val="2396010568"/>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101" y="96750"/>
            <a:ext cx="3318401" cy="49252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837" y="1738587"/>
            <a:ext cx="2958999" cy="449872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348" y="877324"/>
            <a:ext cx="3666744" cy="547268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4174" y="2636912"/>
            <a:ext cx="3116349" cy="4098676"/>
          </a:xfrm>
          <a:prstGeom prst="rect">
            <a:avLst/>
          </a:prstGeom>
        </p:spPr>
      </p:pic>
      <p:sp>
        <p:nvSpPr>
          <p:cNvPr id="7" name="TextBox 6"/>
          <p:cNvSpPr txBox="1"/>
          <p:nvPr/>
        </p:nvSpPr>
        <p:spPr>
          <a:xfrm>
            <a:off x="340468" y="188765"/>
            <a:ext cx="3363034" cy="461665"/>
          </a:xfrm>
          <a:prstGeom prst="rect">
            <a:avLst/>
          </a:prstGeom>
          <a:noFill/>
        </p:spPr>
        <p:txBody>
          <a:bodyPr wrap="square" rtlCol="0">
            <a:spAutoFit/>
          </a:bodyPr>
          <a:lstStyle/>
          <a:p>
            <a:r>
              <a:rPr lang="nb-NO" sz="2400" b="1" dirty="0" smtClean="0"/>
              <a:t>Gyldendal 1950 - 57 </a:t>
            </a:r>
            <a:endParaRPr lang="nb-NO" sz="2400" b="1" dirty="0"/>
          </a:p>
        </p:txBody>
      </p:sp>
    </p:spTree>
    <p:extLst>
      <p:ext uri="{BB962C8B-B14F-4D97-AF65-F5344CB8AC3E}">
        <p14:creationId xmlns:p14="http://schemas.microsoft.com/office/powerpoint/2010/main" val="2435103114"/>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213" y="1352969"/>
            <a:ext cx="2776637" cy="4617986"/>
          </a:xfrm>
          <a:prstGeom prst="rect">
            <a:avLst/>
          </a:prstGeom>
        </p:spPr>
      </p:pic>
      <p:sp>
        <p:nvSpPr>
          <p:cNvPr id="2" name="TextBox 1"/>
          <p:cNvSpPr txBox="1"/>
          <p:nvPr/>
        </p:nvSpPr>
        <p:spPr>
          <a:xfrm>
            <a:off x="251520" y="231443"/>
            <a:ext cx="4464496" cy="369332"/>
          </a:xfrm>
          <a:prstGeom prst="rect">
            <a:avLst/>
          </a:prstGeom>
          <a:noFill/>
        </p:spPr>
        <p:txBody>
          <a:bodyPr wrap="square" rtlCol="0">
            <a:spAutoFit/>
          </a:bodyPr>
          <a:lstStyle/>
          <a:p>
            <a:r>
              <a:rPr lang="nb-NO" dirty="0" smtClean="0"/>
              <a:t>Gunnar Bratlie (1918-1990)</a:t>
            </a:r>
            <a:endParaRPr lang="nb-NO"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52" y="1113876"/>
            <a:ext cx="3472795" cy="50961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0562" y="1112108"/>
            <a:ext cx="3370907" cy="556199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803092"/>
            <a:ext cx="3864238" cy="571773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461" y="600775"/>
            <a:ext cx="3805192" cy="5971688"/>
          </a:xfrm>
          <a:prstGeom prst="rect">
            <a:avLst/>
          </a:prstGeom>
        </p:spPr>
      </p:pic>
    </p:spTree>
    <p:extLst>
      <p:ext uri="{BB962C8B-B14F-4D97-AF65-F5344CB8AC3E}">
        <p14:creationId xmlns:p14="http://schemas.microsoft.com/office/powerpoint/2010/main" val="148819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822191"/>
            <a:ext cx="6408712" cy="2800767"/>
          </a:xfrm>
          <a:prstGeom prst="rect">
            <a:avLst/>
          </a:prstGeom>
          <a:noFill/>
        </p:spPr>
        <p:txBody>
          <a:bodyPr wrap="square" rtlCol="0">
            <a:spAutoFit/>
          </a:bodyPr>
          <a:lstStyle/>
          <a:p>
            <a:r>
              <a:rPr lang="nb-NO" sz="2400" dirty="0" smtClean="0"/>
              <a:t>Serie-heftene</a:t>
            </a:r>
            <a:br>
              <a:rPr lang="nb-NO" sz="2400" dirty="0" smtClean="0"/>
            </a:br>
            <a:r>
              <a:rPr lang="nb-NO" sz="2400" b="1" dirty="0" smtClean="0"/>
              <a:t>Illustrerte klassikere</a:t>
            </a:r>
            <a:r>
              <a:rPr lang="nb-NO" sz="2400" dirty="0" smtClean="0"/>
              <a:t/>
            </a:r>
            <a:br>
              <a:rPr lang="nb-NO" sz="2400" dirty="0" smtClean="0"/>
            </a:br>
            <a:r>
              <a:rPr lang="nb-NO" sz="2400" dirty="0" smtClean="0"/>
              <a:t/>
            </a:r>
            <a:br>
              <a:rPr lang="nb-NO" sz="2400" dirty="0" smtClean="0"/>
            </a:br>
            <a:r>
              <a:rPr lang="nb-NO" sz="2400" dirty="0" smtClean="0"/>
              <a:t>12 adapterte </a:t>
            </a:r>
            <a:br>
              <a:rPr lang="nb-NO" sz="2400" dirty="0" smtClean="0"/>
            </a:br>
            <a:r>
              <a:rPr lang="nb-NO" sz="2400" dirty="0" smtClean="0"/>
              <a:t>Verne</a:t>
            </a:r>
            <a:r>
              <a:rPr lang="nb-NO" sz="2400" dirty="0"/>
              <a:t> </a:t>
            </a:r>
            <a:r>
              <a:rPr lang="nb-NO" sz="2400" dirty="0" smtClean="0"/>
              <a:t>–fortellinger</a:t>
            </a:r>
            <a:r>
              <a:rPr lang="nb-NO" sz="2800" dirty="0" smtClean="0"/>
              <a:t/>
            </a:r>
            <a:br>
              <a:rPr lang="nb-NO" sz="2800" dirty="0" smtClean="0"/>
            </a:br>
            <a:r>
              <a:rPr lang="nb-NO" sz="2800" dirty="0" smtClean="0"/>
              <a:t/>
            </a:r>
            <a:br>
              <a:rPr lang="nb-NO" sz="2800" dirty="0" smtClean="0"/>
            </a:br>
            <a:r>
              <a:rPr lang="nb-NO" dirty="0" smtClean="0">
                <a:hlinkClick r:id="rId3"/>
              </a:rPr>
              <a:t>web-oversikt</a:t>
            </a:r>
            <a:r>
              <a:rPr lang="nb-NO" sz="2800" dirty="0" smtClean="0"/>
              <a:t> </a:t>
            </a:r>
            <a:endParaRPr lang="nb-NO" sz="2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784" y="188640"/>
            <a:ext cx="3966592" cy="6494247"/>
          </a:xfrm>
          <a:prstGeom prst="rect">
            <a:avLst/>
          </a:prstGeom>
        </p:spPr>
      </p:pic>
      <p:sp>
        <p:nvSpPr>
          <p:cNvPr id="4"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3443322"/>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091781"/>
            <a:ext cx="3982295" cy="576621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2780928"/>
            <a:ext cx="3689690" cy="465087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195793"/>
            <a:ext cx="3709638" cy="4680520"/>
          </a:xfrm>
          <a:prstGeom prst="rect">
            <a:avLst/>
          </a:prstGeom>
        </p:spPr>
      </p:pic>
      <p:sp>
        <p:nvSpPr>
          <p:cNvPr id="5" name="TextBox 4"/>
          <p:cNvSpPr txBox="1"/>
          <p:nvPr/>
        </p:nvSpPr>
        <p:spPr>
          <a:xfrm>
            <a:off x="395536" y="195793"/>
            <a:ext cx="3998210" cy="461665"/>
          </a:xfrm>
          <a:prstGeom prst="rect">
            <a:avLst/>
          </a:prstGeom>
          <a:noFill/>
        </p:spPr>
        <p:txBody>
          <a:bodyPr wrap="none" rtlCol="0">
            <a:spAutoFit/>
          </a:bodyPr>
          <a:lstStyle/>
          <a:p>
            <a:r>
              <a:rPr lang="nb-NO" sz="2400" b="1" dirty="0" err="1" smtClean="0"/>
              <a:t>Stabenfeldt</a:t>
            </a:r>
            <a:r>
              <a:rPr lang="nb-NO" sz="2400" b="1" dirty="0" smtClean="0"/>
              <a:t> forlag 1959 - 61</a:t>
            </a:r>
            <a:endParaRPr lang="nb-NO" sz="2400" b="1" dirty="0"/>
          </a:p>
        </p:txBody>
      </p:sp>
      <p:sp>
        <p:nvSpPr>
          <p:cNvPr id="6"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9999936"/>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79494"/>
            <a:ext cx="6858161" cy="51571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87" y="188640"/>
            <a:ext cx="3151793" cy="4752528"/>
          </a:xfrm>
          <a:prstGeom prst="rect">
            <a:avLst/>
          </a:prstGeom>
        </p:spPr>
      </p:pic>
      <p:sp>
        <p:nvSpPr>
          <p:cNvPr id="4" name="TextBox 3"/>
          <p:cNvSpPr txBox="1"/>
          <p:nvPr/>
        </p:nvSpPr>
        <p:spPr>
          <a:xfrm>
            <a:off x="1547664" y="5805264"/>
            <a:ext cx="4896544" cy="646331"/>
          </a:xfrm>
          <a:prstGeom prst="rect">
            <a:avLst/>
          </a:prstGeom>
          <a:noFill/>
        </p:spPr>
        <p:txBody>
          <a:bodyPr wrap="square" rtlCol="0">
            <a:spAutoFit/>
          </a:bodyPr>
          <a:lstStyle/>
          <a:p>
            <a:r>
              <a:rPr lang="nb-NO" dirty="0" smtClean="0"/>
              <a:t>‘Hybrid’ – grafisk roman / verbaltekst</a:t>
            </a:r>
            <a:br>
              <a:rPr lang="nb-NO" dirty="0" smtClean="0"/>
            </a:br>
            <a:r>
              <a:rPr lang="nb-NO" dirty="0" smtClean="0"/>
              <a:t>oversatt av </a:t>
            </a:r>
            <a:r>
              <a:rPr lang="nb-NO" dirty="0"/>
              <a:t>Axel </a:t>
            </a:r>
            <a:r>
              <a:rPr lang="nb-NO" dirty="0" err="1"/>
              <a:t>Segelcke</a:t>
            </a:r>
            <a:r>
              <a:rPr lang="nb-NO" dirty="0"/>
              <a:t> Seeberg</a:t>
            </a:r>
          </a:p>
        </p:txBody>
      </p:sp>
      <p:sp>
        <p:nvSpPr>
          <p:cNvPr id="5"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757068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260648"/>
            <a:ext cx="3857625"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62" y="1340768"/>
            <a:ext cx="3333924" cy="51094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44624"/>
            <a:ext cx="2693264" cy="41745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821" y="958081"/>
            <a:ext cx="3280659" cy="4343593"/>
          </a:xfrm>
          <a:prstGeom prst="rect">
            <a:avLst/>
          </a:prstGeom>
        </p:spPr>
      </p:pic>
      <p:sp>
        <p:nvSpPr>
          <p:cNvPr id="7" name="TextBox 6"/>
          <p:cNvSpPr txBox="1"/>
          <p:nvPr/>
        </p:nvSpPr>
        <p:spPr>
          <a:xfrm>
            <a:off x="395535" y="188640"/>
            <a:ext cx="4740295" cy="769441"/>
          </a:xfrm>
          <a:prstGeom prst="rect">
            <a:avLst/>
          </a:prstGeom>
          <a:noFill/>
        </p:spPr>
        <p:txBody>
          <a:bodyPr wrap="square" rtlCol="0">
            <a:spAutoFit/>
          </a:bodyPr>
          <a:lstStyle/>
          <a:p>
            <a:r>
              <a:rPr lang="nb-NO" sz="2400" b="1" dirty="0" smtClean="0"/>
              <a:t>Ingar </a:t>
            </a:r>
            <a:r>
              <a:rPr lang="nb-NO" sz="2400" b="1" dirty="0" err="1" smtClean="0"/>
              <a:t>Weyer</a:t>
            </a:r>
            <a:r>
              <a:rPr lang="nb-NO" sz="2400" b="1" dirty="0" smtClean="0"/>
              <a:t> Tveitans forlag </a:t>
            </a:r>
            <a:r>
              <a:rPr lang="nb-NO" sz="2000" b="1" dirty="0" smtClean="0"/>
              <a:t/>
            </a:r>
            <a:br>
              <a:rPr lang="nb-NO" sz="2000" b="1" dirty="0" smtClean="0"/>
            </a:br>
            <a:r>
              <a:rPr lang="nb-NO" sz="2000" b="1" dirty="0" smtClean="0"/>
              <a:t>1966-1970</a:t>
            </a:r>
            <a:endParaRPr lang="nb-NO" sz="2000" b="1" dirty="0"/>
          </a:p>
        </p:txBody>
      </p:sp>
    </p:spTree>
    <p:extLst>
      <p:ext uri="{BB962C8B-B14F-4D97-AF65-F5344CB8AC3E}">
        <p14:creationId xmlns:p14="http://schemas.microsoft.com/office/powerpoint/2010/main" val="51173435"/>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15" y="86983"/>
            <a:ext cx="4549328" cy="35790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343" y="332656"/>
            <a:ext cx="3456384" cy="43336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3356992"/>
            <a:ext cx="5177774" cy="3596158"/>
          </a:xfrm>
          <a:prstGeom prst="rect">
            <a:avLst/>
          </a:prstGeom>
        </p:spPr>
      </p:pic>
      <p:sp>
        <p:nvSpPr>
          <p:cNvPr id="6" name="Rectangle 5"/>
          <p:cNvSpPr/>
          <p:nvPr/>
        </p:nvSpPr>
        <p:spPr>
          <a:xfrm>
            <a:off x="467544" y="4020017"/>
            <a:ext cx="1478290" cy="646331"/>
          </a:xfrm>
          <a:prstGeom prst="rect">
            <a:avLst/>
          </a:prstGeom>
        </p:spPr>
        <p:txBody>
          <a:bodyPr wrap="none">
            <a:spAutoFit/>
          </a:bodyPr>
          <a:lstStyle/>
          <a:p>
            <a:r>
              <a:rPr lang="nb-NO" b="1" dirty="0"/>
              <a:t>Aschehoug</a:t>
            </a:r>
            <a:r>
              <a:rPr lang="nb-NO" dirty="0"/>
              <a:t> </a:t>
            </a:r>
            <a:r>
              <a:rPr lang="nb-NO" dirty="0" smtClean="0"/>
              <a:t/>
            </a:r>
            <a:br>
              <a:rPr lang="nb-NO" dirty="0" smtClean="0"/>
            </a:br>
            <a:r>
              <a:rPr lang="nb-NO" dirty="0" smtClean="0"/>
              <a:t>1930 </a:t>
            </a:r>
            <a:r>
              <a:rPr lang="nb-NO" dirty="0"/>
              <a:t>+ 1949  </a:t>
            </a:r>
          </a:p>
        </p:txBody>
      </p:sp>
      <p:sp>
        <p:nvSpPr>
          <p:cNvPr id="2" name="TextBox 1"/>
          <p:cNvSpPr txBox="1"/>
          <p:nvPr/>
        </p:nvSpPr>
        <p:spPr>
          <a:xfrm>
            <a:off x="6975340" y="5805264"/>
            <a:ext cx="1872208" cy="646331"/>
          </a:xfrm>
          <a:prstGeom prst="rect">
            <a:avLst/>
          </a:prstGeom>
          <a:noFill/>
        </p:spPr>
        <p:txBody>
          <a:bodyPr wrap="square" rtlCol="0">
            <a:spAutoFit/>
          </a:bodyPr>
          <a:lstStyle/>
          <a:p>
            <a:r>
              <a:rPr lang="nb-NO" dirty="0" smtClean="0"/>
              <a:t>Pennetegninger </a:t>
            </a:r>
            <a:r>
              <a:rPr lang="nb-NO" dirty="0" err="1" smtClean="0"/>
              <a:t>Chrix</a:t>
            </a:r>
            <a:r>
              <a:rPr lang="nb-NO" dirty="0" smtClean="0"/>
              <a:t> Dahl</a:t>
            </a:r>
            <a:endParaRPr lang="nb-NO" dirty="0"/>
          </a:p>
        </p:txBody>
      </p:sp>
      <p:sp>
        <p:nvSpPr>
          <p:cNvPr id="7" name="TextBox 6"/>
          <p:cNvSpPr txBox="1"/>
          <p:nvPr/>
        </p:nvSpPr>
        <p:spPr>
          <a:xfrm>
            <a:off x="6660232" y="2710936"/>
            <a:ext cx="2016225" cy="523220"/>
          </a:xfrm>
          <a:prstGeom prst="rect">
            <a:avLst/>
          </a:prstGeom>
          <a:noFill/>
        </p:spPr>
        <p:txBody>
          <a:bodyPr wrap="square" rtlCol="0">
            <a:spAutoFit/>
          </a:bodyPr>
          <a:lstStyle/>
          <a:p>
            <a:r>
              <a:rPr lang="nb-NO" sz="1400" dirty="0" smtClean="0"/>
              <a:t>Oversatt av </a:t>
            </a:r>
            <a:br>
              <a:rPr lang="nb-NO" sz="1400" dirty="0" smtClean="0"/>
            </a:br>
            <a:r>
              <a:rPr lang="nb-NO" sz="1400" dirty="0" smtClean="0"/>
              <a:t>Haakon </a:t>
            </a:r>
            <a:r>
              <a:rPr lang="nb-NO" sz="1400" dirty="0"/>
              <a:t>H. Halvorsen</a:t>
            </a:r>
          </a:p>
        </p:txBody>
      </p:sp>
    </p:spTree>
    <p:extLst>
      <p:ext uri="{BB962C8B-B14F-4D97-AF65-F5344CB8AC3E}">
        <p14:creationId xmlns:p14="http://schemas.microsoft.com/office/powerpoint/2010/main" val="3234472642"/>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73167"/>
            <a:ext cx="4333424" cy="28224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3723"/>
            <a:ext cx="4343400" cy="32232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24" y="3448761"/>
            <a:ext cx="3858768" cy="312267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8662" y="135250"/>
            <a:ext cx="4108434" cy="652226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77" y="844974"/>
            <a:ext cx="3835908" cy="238201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118" y="716035"/>
            <a:ext cx="3867912" cy="5879592"/>
          </a:xfrm>
          <a:prstGeom prst="rect">
            <a:avLst/>
          </a:prstGeom>
        </p:spPr>
      </p:pic>
      <p:sp>
        <p:nvSpPr>
          <p:cNvPr id="12" name="TextBox 11"/>
          <p:cNvSpPr txBox="1"/>
          <p:nvPr/>
        </p:nvSpPr>
        <p:spPr>
          <a:xfrm>
            <a:off x="244600" y="135250"/>
            <a:ext cx="3024336" cy="400110"/>
          </a:xfrm>
          <a:prstGeom prst="rect">
            <a:avLst/>
          </a:prstGeom>
          <a:noFill/>
        </p:spPr>
        <p:txBody>
          <a:bodyPr wrap="square" rtlCol="0">
            <a:spAutoFit/>
          </a:bodyPr>
          <a:lstStyle/>
          <a:p>
            <a:r>
              <a:rPr lang="nb-NO" sz="2000" b="1" dirty="0" err="1" smtClean="0"/>
              <a:t>Chrix</a:t>
            </a:r>
            <a:r>
              <a:rPr lang="nb-NO" sz="2000" b="1" dirty="0" smtClean="0"/>
              <a:t> Dahl </a:t>
            </a:r>
            <a:r>
              <a:rPr lang="nb-NO" sz="2000" dirty="0" smtClean="0"/>
              <a:t>(1906-1994)</a:t>
            </a:r>
            <a:endParaRPr lang="nb-NO" sz="2000" dirty="0"/>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4107" y="844974"/>
            <a:ext cx="3886200" cy="583844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69" y="2154930"/>
            <a:ext cx="4988141" cy="4552174"/>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6032" y="93049"/>
            <a:ext cx="4713313" cy="3068865"/>
          </a:xfrm>
          <a:prstGeom prst="rect">
            <a:avLst/>
          </a:prstGeom>
        </p:spPr>
      </p:pic>
      <p:sp>
        <p:nvSpPr>
          <p:cNvPr id="5" name="TextBox 4"/>
          <p:cNvSpPr txBox="1"/>
          <p:nvPr/>
        </p:nvSpPr>
        <p:spPr>
          <a:xfrm>
            <a:off x="2615539" y="414846"/>
            <a:ext cx="648072" cy="276999"/>
          </a:xfrm>
          <a:prstGeom prst="rect">
            <a:avLst/>
          </a:prstGeom>
          <a:noFill/>
        </p:spPr>
        <p:txBody>
          <a:bodyPr wrap="square" rtlCol="0">
            <a:spAutoFit/>
          </a:bodyPr>
          <a:lstStyle/>
          <a:p>
            <a:r>
              <a:rPr lang="nb-NO" sz="1200" dirty="0" smtClean="0"/>
              <a:t>xxx</a:t>
            </a:r>
            <a:endParaRPr lang="nb-NO" sz="1200" dirty="0"/>
          </a:p>
        </p:txBody>
      </p:sp>
    </p:spTree>
    <p:extLst>
      <p:ext uri="{BB962C8B-B14F-4D97-AF65-F5344CB8AC3E}">
        <p14:creationId xmlns:p14="http://schemas.microsoft.com/office/powerpoint/2010/main" val="4240034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754" y="2268292"/>
            <a:ext cx="2485611" cy="4138644"/>
          </a:xfrm>
          <a:prstGeom prst="rect">
            <a:avLst/>
          </a:prstGeom>
        </p:spPr>
      </p:pic>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sp>
        <p:nvSpPr>
          <p:cNvPr id="7" name="TekstSylinder 6"/>
          <p:cNvSpPr txBox="1"/>
          <p:nvPr/>
        </p:nvSpPr>
        <p:spPr>
          <a:xfrm>
            <a:off x="189871" y="755299"/>
            <a:ext cx="6918882" cy="400110"/>
          </a:xfrm>
          <a:prstGeom prst="rect">
            <a:avLst/>
          </a:prstGeom>
          <a:noFill/>
        </p:spPr>
        <p:txBody>
          <a:bodyPr wrap="none" rtlCol="0">
            <a:spAutoFit/>
          </a:bodyPr>
          <a:lstStyle/>
          <a:p>
            <a:r>
              <a:rPr lang="nb-NO" sz="2000" dirty="0" smtClean="0"/>
              <a:t>L. Holberg: </a:t>
            </a:r>
            <a:r>
              <a:rPr lang="nb-NO" sz="2000" i="1" dirty="0"/>
              <a:t>Niels Klims reise til den underjordiske verden </a:t>
            </a:r>
            <a:r>
              <a:rPr lang="nb-NO" dirty="0" smtClean="0"/>
              <a:t>(</a:t>
            </a:r>
            <a:r>
              <a:rPr lang="nb-NO" dirty="0" smtClean="0"/>
              <a:t>1741)</a:t>
            </a:r>
            <a:endParaRPr lang="nb-NO" dirty="0"/>
          </a:p>
        </p:txBody>
      </p:sp>
      <p:sp>
        <p:nvSpPr>
          <p:cNvPr id="8" name="Rektangel 7"/>
          <p:cNvSpPr/>
          <p:nvPr/>
        </p:nvSpPr>
        <p:spPr>
          <a:xfrm>
            <a:off x="179512" y="297638"/>
            <a:ext cx="5416357" cy="400110"/>
          </a:xfrm>
          <a:prstGeom prst="rect">
            <a:avLst/>
          </a:prstGeom>
        </p:spPr>
        <p:txBody>
          <a:bodyPr wrap="square">
            <a:spAutoFit/>
          </a:bodyPr>
          <a:lstStyle/>
          <a:p>
            <a:r>
              <a:rPr lang="nb-NO" sz="2000" dirty="0" smtClean="0"/>
              <a:t>Planeten </a:t>
            </a:r>
            <a:r>
              <a:rPr lang="nb-NO" sz="2000" dirty="0" err="1" smtClean="0"/>
              <a:t>Nazar</a:t>
            </a:r>
            <a:r>
              <a:rPr lang="nb-NO" sz="2000" dirty="0" smtClean="0"/>
              <a:t> i jordens indre</a:t>
            </a:r>
            <a:endParaRPr lang="nb-NO" sz="2000" dirty="0"/>
          </a:p>
        </p:txBody>
      </p:sp>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042" y="1246775"/>
            <a:ext cx="2950711" cy="4896544"/>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966" y="2268292"/>
            <a:ext cx="2808312" cy="4012810"/>
          </a:xfrm>
          <a:prstGeom prst="rect">
            <a:avLst/>
          </a:prstGeom>
        </p:spPr>
      </p:pic>
      <p:sp>
        <p:nvSpPr>
          <p:cNvPr id="5" name="TextBox 4"/>
          <p:cNvSpPr txBox="1"/>
          <p:nvPr/>
        </p:nvSpPr>
        <p:spPr>
          <a:xfrm>
            <a:off x="1697122" y="6353920"/>
            <a:ext cx="1930176" cy="276999"/>
          </a:xfrm>
          <a:prstGeom prst="rect">
            <a:avLst/>
          </a:prstGeom>
          <a:noFill/>
        </p:spPr>
        <p:txBody>
          <a:bodyPr wrap="square" rtlCol="0">
            <a:spAutoFit/>
          </a:bodyPr>
          <a:lstStyle/>
          <a:p>
            <a:r>
              <a:rPr lang="nb-NO" sz="1200" dirty="0" smtClean="0"/>
              <a:t>Tegning: Jens Juel 1789</a:t>
            </a:r>
            <a:endParaRPr lang="nb-NO" sz="1200" dirty="0"/>
          </a:p>
        </p:txBody>
      </p:sp>
      <p:sp>
        <p:nvSpPr>
          <p:cNvPr id="1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60777898"/>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6612"/>
            <a:ext cx="3024336" cy="400110"/>
          </a:xfrm>
          <a:prstGeom prst="rect">
            <a:avLst/>
          </a:prstGeom>
          <a:noFill/>
        </p:spPr>
        <p:txBody>
          <a:bodyPr wrap="square" rtlCol="0">
            <a:spAutoFit/>
          </a:bodyPr>
          <a:lstStyle/>
          <a:p>
            <a:r>
              <a:rPr lang="nb-NO" sz="2000" dirty="0" err="1" smtClean="0"/>
              <a:t>Chrix</a:t>
            </a:r>
            <a:r>
              <a:rPr lang="nb-NO" sz="2000" dirty="0" smtClean="0"/>
              <a:t> Dahl </a:t>
            </a:r>
            <a:r>
              <a:rPr lang="nb-NO" dirty="0" smtClean="0"/>
              <a:t>(1906-1994)</a:t>
            </a:r>
            <a:endParaRPr lang="nb-NO"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1044940"/>
            <a:ext cx="4392488" cy="37522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2564904"/>
            <a:ext cx="4320480" cy="3686743"/>
          </a:xfrm>
          <a:prstGeom prst="rect">
            <a:avLst/>
          </a:prstGeom>
        </p:spPr>
      </p:pic>
      <p:sp>
        <p:nvSpPr>
          <p:cNvPr id="2" name="TextBox 1"/>
          <p:cNvSpPr txBox="1"/>
          <p:nvPr/>
        </p:nvSpPr>
        <p:spPr>
          <a:xfrm>
            <a:off x="1259632" y="5013176"/>
            <a:ext cx="2376264" cy="369332"/>
          </a:xfrm>
          <a:prstGeom prst="rect">
            <a:avLst/>
          </a:prstGeom>
          <a:noFill/>
        </p:spPr>
        <p:txBody>
          <a:bodyPr wrap="square" rtlCol="0">
            <a:spAutoFit/>
          </a:bodyPr>
          <a:lstStyle/>
          <a:p>
            <a:r>
              <a:rPr lang="nb-NO" dirty="0" smtClean="0"/>
              <a:t>«Nautilus» i hulen</a:t>
            </a:r>
            <a:endParaRPr lang="nb-NO" dirty="0"/>
          </a:p>
        </p:txBody>
      </p:sp>
      <p:sp>
        <p:nvSpPr>
          <p:cNvPr id="6" name="TextBox 5"/>
          <p:cNvSpPr txBox="1"/>
          <p:nvPr/>
        </p:nvSpPr>
        <p:spPr>
          <a:xfrm>
            <a:off x="5868144" y="6263962"/>
            <a:ext cx="3384376" cy="369332"/>
          </a:xfrm>
          <a:prstGeom prst="rect">
            <a:avLst/>
          </a:prstGeom>
          <a:noFill/>
        </p:spPr>
        <p:txBody>
          <a:bodyPr wrap="square" rtlCol="0">
            <a:spAutoFit/>
          </a:bodyPr>
          <a:lstStyle/>
          <a:p>
            <a:r>
              <a:rPr lang="nb-NO" dirty="0" err="1" smtClean="0"/>
              <a:t>Kpt</a:t>
            </a:r>
            <a:r>
              <a:rPr lang="nb-NO" dirty="0" smtClean="0"/>
              <a:t>. Nemo på dødsleiet</a:t>
            </a:r>
            <a:endParaRPr lang="nb-NO" dirty="0"/>
          </a:p>
        </p:txBody>
      </p:sp>
    </p:spTree>
    <p:extLst>
      <p:ext uri="{BB962C8B-B14F-4D97-AF65-F5344CB8AC3E}">
        <p14:creationId xmlns:p14="http://schemas.microsoft.com/office/powerpoint/2010/main" val="140736702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183584" y="328301"/>
            <a:ext cx="4028667" cy="461665"/>
          </a:xfrm>
          <a:prstGeom prst="rect">
            <a:avLst/>
          </a:prstGeom>
          <a:noFill/>
        </p:spPr>
        <p:txBody>
          <a:bodyPr wrap="none" rtlCol="0">
            <a:spAutoFit/>
          </a:bodyPr>
          <a:lstStyle/>
          <a:p>
            <a:pPr algn="ctr"/>
            <a:r>
              <a:rPr lang="nb-NO" sz="2400" dirty="0" smtClean="0"/>
              <a:t>Ofte utelatt i norske utgaver</a:t>
            </a:r>
          </a:p>
        </p:txBody>
      </p:sp>
      <p:sp>
        <p:nvSpPr>
          <p:cNvPr id="6" name="TekstSylinder 5"/>
          <p:cNvSpPr txBox="1"/>
          <p:nvPr/>
        </p:nvSpPr>
        <p:spPr>
          <a:xfrm>
            <a:off x="859806" y="1412776"/>
            <a:ext cx="3384376" cy="1846659"/>
          </a:xfrm>
          <a:prstGeom prst="rect">
            <a:avLst/>
          </a:prstGeom>
          <a:noFill/>
        </p:spPr>
        <p:txBody>
          <a:bodyPr wrap="square" rtlCol="0">
            <a:spAutoFit/>
          </a:bodyPr>
          <a:lstStyle/>
          <a:p>
            <a:r>
              <a:rPr lang="nb-NO" sz="2400" dirty="0" smtClean="0"/>
              <a:t>Humor </a:t>
            </a:r>
            <a:br>
              <a:rPr lang="nb-NO" sz="2400" dirty="0" smtClean="0"/>
            </a:br>
            <a:r>
              <a:rPr lang="nb-NO" sz="2400" dirty="0" smtClean="0"/>
              <a:t>Bilder</a:t>
            </a:r>
          </a:p>
          <a:p>
            <a:r>
              <a:rPr lang="nb-NO" sz="2400" dirty="0"/>
              <a:t>Dypere beskrivelser</a:t>
            </a:r>
            <a:br>
              <a:rPr lang="nb-NO" sz="2400" dirty="0"/>
            </a:br>
            <a:r>
              <a:rPr lang="nb-NO" sz="2400" dirty="0"/>
              <a:t>Sakprosa</a:t>
            </a:r>
            <a:endParaRPr lang="nb-NO" sz="2400" dirty="0" smtClean="0"/>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634" y="968871"/>
            <a:ext cx="3893766" cy="6021288"/>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048" y="2996952"/>
            <a:ext cx="2509904" cy="3724045"/>
          </a:xfrm>
          <a:prstGeom prst="rect">
            <a:avLst/>
          </a:prstGeom>
        </p:spPr>
      </p:pic>
      <p:sp>
        <p:nvSpPr>
          <p:cNvPr id="9" name="TekstSylinder 2"/>
          <p:cNvSpPr txBox="1"/>
          <p:nvPr/>
        </p:nvSpPr>
        <p:spPr>
          <a:xfrm>
            <a:off x="7637239" y="6587197"/>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401592"/>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1052736"/>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8" name="TekstSylinder 7"/>
          <p:cNvSpPr txBox="1"/>
          <p:nvPr/>
        </p:nvSpPr>
        <p:spPr>
          <a:xfrm>
            <a:off x="336156" y="1261209"/>
            <a:ext cx="5037258" cy="1015663"/>
          </a:xfrm>
          <a:prstGeom prst="rect">
            <a:avLst/>
          </a:prstGeom>
          <a:noFill/>
        </p:spPr>
        <p:txBody>
          <a:bodyPr wrap="square" rtlCol="0">
            <a:spAutoFit/>
          </a:bodyPr>
          <a:lstStyle/>
          <a:p>
            <a:r>
              <a:rPr lang="nb-NO" sz="2000" b="1" dirty="0" smtClean="0"/>
              <a:t>Kjempeblekkspruter</a:t>
            </a:r>
            <a:r>
              <a:rPr lang="nb-NO" sz="2000" dirty="0" smtClean="0"/>
              <a:t> omtalt av </a:t>
            </a:r>
            <a:br>
              <a:rPr lang="nb-NO" sz="2000" dirty="0" smtClean="0"/>
            </a:br>
            <a:r>
              <a:rPr lang="nb-NO" sz="2000" dirty="0" smtClean="0"/>
              <a:t>biskop Erik Pontoppidan fra Bergen og </a:t>
            </a:r>
            <a:br>
              <a:rPr lang="nb-NO" sz="2000" dirty="0" smtClean="0"/>
            </a:br>
            <a:r>
              <a:rPr lang="nb-NO" sz="2000" dirty="0" smtClean="0"/>
              <a:t>Paul Egede, misjonsprest på Grønland</a:t>
            </a:r>
            <a:endParaRPr lang="nb-NO" sz="2000" dirty="0"/>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862" y="1196752"/>
            <a:ext cx="4107229" cy="6048672"/>
          </a:xfrm>
          <a:prstGeom prst="rect">
            <a:avLst/>
          </a:prstGeom>
        </p:spPr>
      </p:pic>
      <p:sp>
        <p:nvSpPr>
          <p:cNvPr id="11" name="Rektangel 10"/>
          <p:cNvSpPr/>
          <p:nvPr/>
        </p:nvSpPr>
        <p:spPr>
          <a:xfrm>
            <a:off x="510871" y="2466762"/>
            <a:ext cx="6462464" cy="1754326"/>
          </a:xfrm>
          <a:prstGeom prst="rect">
            <a:avLst/>
          </a:prstGeom>
        </p:spPr>
        <p:txBody>
          <a:bodyPr wrap="square">
            <a:spAutoFit/>
          </a:bodyPr>
          <a:lstStyle/>
          <a:p>
            <a:r>
              <a:rPr lang="nb-NO" dirty="0" smtClean="0">
                <a:solidFill>
                  <a:schemeClr val="accent1">
                    <a:lumMod val="50000"/>
                  </a:schemeClr>
                </a:solidFill>
              </a:rPr>
              <a:t>«Den </a:t>
            </a:r>
            <a:r>
              <a:rPr lang="nb-NO" dirty="0">
                <a:solidFill>
                  <a:schemeClr val="accent1">
                    <a:lumMod val="50000"/>
                  </a:schemeClr>
                </a:solidFill>
              </a:rPr>
              <a:t>enorme </a:t>
            </a:r>
            <a:r>
              <a:rPr lang="nb-NO" dirty="0" smtClean="0">
                <a:solidFill>
                  <a:schemeClr val="accent1">
                    <a:lumMod val="50000"/>
                  </a:schemeClr>
                </a:solidFill>
              </a:rPr>
              <a:t>Kraken, </a:t>
            </a:r>
            <a:r>
              <a:rPr lang="nb-NO" dirty="0">
                <a:solidFill>
                  <a:schemeClr val="accent1">
                    <a:lumMod val="50000"/>
                  </a:schemeClr>
                </a:solidFill>
              </a:rPr>
              <a:t>med fangarmer </a:t>
            </a:r>
            <a:br>
              <a:rPr lang="nb-NO" dirty="0">
                <a:solidFill>
                  <a:schemeClr val="accent1">
                    <a:lumMod val="50000"/>
                  </a:schemeClr>
                </a:solidFill>
              </a:rPr>
            </a:br>
            <a:r>
              <a:rPr lang="nb-NO" dirty="0">
                <a:solidFill>
                  <a:schemeClr val="accent1">
                    <a:lumMod val="50000"/>
                  </a:schemeClr>
                </a:solidFill>
              </a:rPr>
              <a:t>som kan slynge seg omkring et skip </a:t>
            </a:r>
            <a:br>
              <a:rPr lang="nb-NO" dirty="0">
                <a:solidFill>
                  <a:schemeClr val="accent1">
                    <a:lumMod val="50000"/>
                  </a:schemeClr>
                </a:solidFill>
              </a:rPr>
            </a:br>
            <a:r>
              <a:rPr lang="nb-NO" dirty="0">
                <a:solidFill>
                  <a:schemeClr val="accent1">
                    <a:lumMod val="50000"/>
                  </a:schemeClr>
                </a:solidFill>
              </a:rPr>
              <a:t>på fem hundre tonn og trekke det ned </a:t>
            </a:r>
            <a:r>
              <a:rPr lang="nb-NO" dirty="0" smtClean="0">
                <a:solidFill>
                  <a:schemeClr val="accent1">
                    <a:lumMod val="50000"/>
                  </a:schemeClr>
                </a:solidFill>
              </a:rPr>
              <a:t/>
            </a:r>
            <a:br>
              <a:rPr lang="nb-NO" dirty="0" smtClean="0">
                <a:solidFill>
                  <a:schemeClr val="accent1">
                    <a:lumMod val="50000"/>
                  </a:schemeClr>
                </a:solidFill>
              </a:rPr>
            </a:br>
            <a:r>
              <a:rPr lang="nb-NO" dirty="0" smtClean="0">
                <a:solidFill>
                  <a:schemeClr val="accent1">
                    <a:lumMod val="50000"/>
                  </a:schemeClr>
                </a:solidFill>
              </a:rPr>
              <a:t>i </a:t>
            </a:r>
            <a:r>
              <a:rPr lang="nb-NO" dirty="0">
                <a:solidFill>
                  <a:schemeClr val="accent1">
                    <a:lumMod val="50000"/>
                  </a:schemeClr>
                </a:solidFill>
              </a:rPr>
              <a:t>havdypet. </a:t>
            </a:r>
            <a:r>
              <a:rPr lang="nb-NO" dirty="0" smtClean="0">
                <a:solidFill>
                  <a:schemeClr val="accent1">
                    <a:lumMod val="50000"/>
                  </a:schemeClr>
                </a:solidFill>
              </a:rPr>
              <a:t>[…], </a:t>
            </a:r>
            <a:r>
              <a:rPr lang="nb-NO" dirty="0">
                <a:solidFill>
                  <a:schemeClr val="accent1">
                    <a:lumMod val="50000"/>
                  </a:schemeClr>
                </a:solidFill>
              </a:rPr>
              <a:t>de norske fortellingene </a:t>
            </a:r>
            <a:br>
              <a:rPr lang="nb-NO" dirty="0">
                <a:solidFill>
                  <a:schemeClr val="accent1">
                    <a:lumMod val="50000"/>
                  </a:schemeClr>
                </a:solidFill>
              </a:rPr>
            </a:br>
            <a:r>
              <a:rPr lang="nb-NO" dirty="0">
                <a:solidFill>
                  <a:schemeClr val="accent1">
                    <a:lumMod val="50000"/>
                  </a:schemeClr>
                </a:solidFill>
              </a:rPr>
              <a:t>til biskop Pontoppidan, </a:t>
            </a:r>
            <a:br>
              <a:rPr lang="nb-NO" dirty="0">
                <a:solidFill>
                  <a:schemeClr val="accent1">
                    <a:lumMod val="50000"/>
                  </a:schemeClr>
                </a:solidFill>
              </a:rPr>
            </a:br>
            <a:r>
              <a:rPr lang="nb-NO" dirty="0">
                <a:solidFill>
                  <a:schemeClr val="accent1">
                    <a:lumMod val="50000"/>
                  </a:schemeClr>
                </a:solidFill>
              </a:rPr>
              <a:t>Paul </a:t>
            </a:r>
            <a:r>
              <a:rPr lang="nb-NO" dirty="0" err="1">
                <a:solidFill>
                  <a:schemeClr val="accent1">
                    <a:lumMod val="50000"/>
                  </a:schemeClr>
                </a:solidFill>
              </a:rPr>
              <a:t>Heggedes</a:t>
            </a:r>
            <a:r>
              <a:rPr lang="nb-NO" dirty="0">
                <a:solidFill>
                  <a:schemeClr val="accent1">
                    <a:lumMod val="50000"/>
                  </a:schemeClr>
                </a:solidFill>
              </a:rPr>
              <a:t> [Egede] </a:t>
            </a:r>
            <a:r>
              <a:rPr lang="nb-NO" dirty="0" smtClean="0">
                <a:solidFill>
                  <a:schemeClr val="accent1">
                    <a:lumMod val="50000"/>
                  </a:schemeClr>
                </a:solidFill>
              </a:rPr>
              <a:t>beretninger»</a:t>
            </a:r>
            <a:endParaRPr lang="nb-NO" dirty="0">
              <a:solidFill>
                <a:schemeClr val="accent1">
                  <a:lumMod val="50000"/>
                </a:schemeClr>
              </a:solidFill>
            </a:endParaRPr>
          </a:p>
        </p:txBody>
      </p:sp>
      <p:pic>
        <p:nvPicPr>
          <p:cNvPr id="13" name="Bild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4565" y="4456887"/>
            <a:ext cx="1859443" cy="1872788"/>
          </a:xfrm>
          <a:prstGeom prst="rect">
            <a:avLst/>
          </a:prstGeom>
        </p:spPr>
      </p:pic>
      <p:sp>
        <p:nvSpPr>
          <p:cNvPr id="14" name="TekstSylinder 13"/>
          <p:cNvSpPr txBox="1"/>
          <p:nvPr/>
        </p:nvSpPr>
        <p:spPr>
          <a:xfrm>
            <a:off x="2861894" y="6392361"/>
            <a:ext cx="1760418" cy="276999"/>
          </a:xfrm>
          <a:prstGeom prst="rect">
            <a:avLst/>
          </a:prstGeom>
          <a:noFill/>
        </p:spPr>
        <p:txBody>
          <a:bodyPr wrap="none" rtlCol="0">
            <a:spAutoFit/>
          </a:bodyPr>
          <a:lstStyle/>
          <a:p>
            <a:r>
              <a:rPr lang="nb-NO" sz="1200" dirty="0" smtClean="0"/>
              <a:t>Paul Egede (1709-1789)</a:t>
            </a:r>
            <a:endParaRPr lang="nb-NO" sz="1200" dirty="0"/>
          </a:p>
        </p:txBody>
      </p:sp>
      <p:pic>
        <p:nvPicPr>
          <p:cNvPr id="15" name="Bil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124" y="4456886"/>
            <a:ext cx="2125132" cy="1872788"/>
          </a:xfrm>
          <a:prstGeom prst="rect">
            <a:avLst/>
          </a:prstGeom>
        </p:spPr>
      </p:pic>
      <p:sp>
        <p:nvSpPr>
          <p:cNvPr id="16" name="TekstSylinder 15"/>
          <p:cNvSpPr txBox="1"/>
          <p:nvPr/>
        </p:nvSpPr>
        <p:spPr>
          <a:xfrm>
            <a:off x="420128" y="6388508"/>
            <a:ext cx="2207656" cy="276999"/>
          </a:xfrm>
          <a:prstGeom prst="rect">
            <a:avLst/>
          </a:prstGeom>
          <a:noFill/>
        </p:spPr>
        <p:txBody>
          <a:bodyPr wrap="none" rtlCol="0">
            <a:spAutoFit/>
          </a:bodyPr>
          <a:lstStyle/>
          <a:p>
            <a:r>
              <a:rPr lang="nb-NO" sz="1200" dirty="0" smtClean="0"/>
              <a:t>Erik Pontoppidan </a:t>
            </a:r>
            <a:r>
              <a:rPr lang="nb-NO" sz="1200" dirty="0"/>
              <a:t>(</a:t>
            </a:r>
            <a:r>
              <a:rPr lang="nb-NO" sz="1200" dirty="0" smtClean="0"/>
              <a:t>1698-1764</a:t>
            </a:r>
            <a:r>
              <a:rPr lang="nb-NO" sz="1200" dirty="0"/>
              <a:t>)</a:t>
            </a:r>
          </a:p>
        </p:txBody>
      </p:sp>
      <p:pic>
        <p:nvPicPr>
          <p:cNvPr id="17" name="Bild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862" y="704004"/>
            <a:ext cx="4222032" cy="6282786"/>
          </a:xfrm>
          <a:prstGeom prst="rect">
            <a:avLst/>
          </a:prstGeom>
        </p:spPr>
      </p:pic>
      <p:sp>
        <p:nvSpPr>
          <p:cNvPr id="5" name="TextBox 4"/>
          <p:cNvSpPr txBox="1"/>
          <p:nvPr/>
        </p:nvSpPr>
        <p:spPr>
          <a:xfrm>
            <a:off x="251520" y="242339"/>
            <a:ext cx="6264696" cy="892552"/>
          </a:xfrm>
          <a:prstGeom prst="rect">
            <a:avLst/>
          </a:prstGeom>
          <a:noFill/>
        </p:spPr>
        <p:txBody>
          <a:bodyPr wrap="square" rtlCol="0">
            <a:spAutoFit/>
          </a:bodyPr>
          <a:lstStyle/>
          <a:p>
            <a:r>
              <a:rPr lang="nb-NO" sz="2800" b="1" dirty="0" smtClean="0"/>
              <a:t>«En Verdensomseiling under havet</a:t>
            </a:r>
            <a:r>
              <a:rPr lang="nb-NO" sz="2800" b="1" dirty="0"/>
              <a:t>»</a:t>
            </a:r>
            <a:br>
              <a:rPr lang="nb-NO" sz="2800" b="1" dirty="0"/>
            </a:br>
            <a:r>
              <a:rPr lang="nb-NO" sz="2400" b="1" dirty="0"/>
              <a:t>150 år i 2019</a:t>
            </a:r>
          </a:p>
        </p:txBody>
      </p:sp>
    </p:spTree>
    <p:extLst>
      <p:ext uri="{BB962C8B-B14F-4D97-AF65-F5344CB8AC3E}">
        <p14:creationId xmlns:p14="http://schemas.microsoft.com/office/powerpoint/2010/main" val="1090211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sp>
        <p:nvSpPr>
          <p:cNvPr id="5" name="TekstSylinder 4"/>
          <p:cNvSpPr txBox="1"/>
          <p:nvPr/>
        </p:nvSpPr>
        <p:spPr>
          <a:xfrm>
            <a:off x="905589" y="1189298"/>
            <a:ext cx="7560840" cy="1477328"/>
          </a:xfrm>
          <a:prstGeom prst="rect">
            <a:avLst/>
          </a:prstGeom>
          <a:noFill/>
        </p:spPr>
        <p:txBody>
          <a:bodyPr wrap="square" rtlCol="0">
            <a:spAutoFit/>
          </a:bodyPr>
          <a:lstStyle/>
          <a:p>
            <a:r>
              <a:rPr lang="nb-NO" dirty="0" smtClean="0">
                <a:solidFill>
                  <a:schemeClr val="accent1">
                    <a:lumMod val="50000"/>
                  </a:schemeClr>
                </a:solidFill>
              </a:rPr>
              <a:t>‘’Retningen </a:t>
            </a:r>
            <a:r>
              <a:rPr lang="nb-NO" dirty="0">
                <a:solidFill>
                  <a:schemeClr val="accent1">
                    <a:lumMod val="50000"/>
                  </a:schemeClr>
                </a:solidFill>
              </a:rPr>
              <a:t>på kompasset var </a:t>
            </a:r>
            <a:r>
              <a:rPr lang="nb-NO" dirty="0" smtClean="0">
                <a:solidFill>
                  <a:schemeClr val="accent1">
                    <a:lumMod val="50000"/>
                  </a:schemeClr>
                </a:solidFill>
              </a:rPr>
              <a:t>ikke lenger </a:t>
            </a:r>
            <a:r>
              <a:rPr lang="nb-NO" dirty="0">
                <a:solidFill>
                  <a:schemeClr val="accent1">
                    <a:lumMod val="50000"/>
                  </a:schemeClr>
                </a:solidFill>
              </a:rPr>
              <a:t>noen garanti. </a:t>
            </a:r>
            <a:br>
              <a:rPr lang="nb-NO" dirty="0">
                <a:solidFill>
                  <a:schemeClr val="accent1">
                    <a:lumMod val="50000"/>
                  </a:schemeClr>
                </a:solidFill>
              </a:rPr>
            </a:br>
            <a:r>
              <a:rPr lang="nb-NO" dirty="0" smtClean="0">
                <a:solidFill>
                  <a:schemeClr val="accent1">
                    <a:lumMod val="50000"/>
                  </a:schemeClr>
                </a:solidFill>
              </a:rPr>
              <a:t>Nålene </a:t>
            </a:r>
            <a:r>
              <a:rPr lang="nb-NO" dirty="0">
                <a:solidFill>
                  <a:schemeClr val="accent1">
                    <a:lumMod val="50000"/>
                  </a:schemeClr>
                </a:solidFill>
              </a:rPr>
              <a:t>gikk hit og dit og viste </a:t>
            </a:r>
            <a:r>
              <a:rPr lang="nb-NO" dirty="0" smtClean="0">
                <a:solidFill>
                  <a:schemeClr val="accent1">
                    <a:lumMod val="50000"/>
                  </a:schemeClr>
                </a:solidFill>
              </a:rPr>
              <a:t>motstridende retninger</a:t>
            </a:r>
            <a:r>
              <a:rPr lang="nb-NO" dirty="0">
                <a:solidFill>
                  <a:schemeClr val="accent1">
                    <a:lumMod val="50000"/>
                  </a:schemeClr>
                </a:solidFill>
              </a:rPr>
              <a:t>, </a:t>
            </a:r>
            <a:r>
              <a:rPr lang="nb-NO" dirty="0" smtClean="0">
                <a:solidFill>
                  <a:schemeClr val="accent1">
                    <a:lumMod val="50000"/>
                  </a:schemeClr>
                </a:solidFill>
              </a:rPr>
              <a:t/>
            </a:r>
            <a:br>
              <a:rPr lang="nb-NO" dirty="0" smtClean="0">
                <a:solidFill>
                  <a:schemeClr val="accent1">
                    <a:lumMod val="50000"/>
                  </a:schemeClr>
                </a:solidFill>
              </a:rPr>
            </a:br>
            <a:r>
              <a:rPr lang="nb-NO" dirty="0" smtClean="0">
                <a:solidFill>
                  <a:schemeClr val="accent1">
                    <a:lumMod val="50000"/>
                  </a:schemeClr>
                </a:solidFill>
              </a:rPr>
              <a:t>da </a:t>
            </a:r>
            <a:r>
              <a:rPr lang="nb-NO" dirty="0">
                <a:solidFill>
                  <a:schemeClr val="accent1">
                    <a:lumMod val="50000"/>
                  </a:schemeClr>
                </a:solidFill>
              </a:rPr>
              <a:t>vi nærmet oss den magnetiske sydpol, som ikke faller</a:t>
            </a:r>
          </a:p>
          <a:p>
            <a:r>
              <a:rPr lang="nb-NO" dirty="0">
                <a:solidFill>
                  <a:schemeClr val="accent1">
                    <a:lumMod val="50000"/>
                  </a:schemeClr>
                </a:solidFill>
              </a:rPr>
              <a:t>sammen med sør på kloden. </a:t>
            </a:r>
            <a:r>
              <a:rPr lang="nb-NO" b="1" dirty="0">
                <a:solidFill>
                  <a:schemeClr val="accent1">
                    <a:lumMod val="50000"/>
                  </a:schemeClr>
                </a:solidFill>
              </a:rPr>
              <a:t>For ifølge </a:t>
            </a:r>
            <a:r>
              <a:rPr lang="nb-NO" b="1" dirty="0" err="1">
                <a:solidFill>
                  <a:schemeClr val="accent1">
                    <a:lumMod val="50000"/>
                  </a:schemeClr>
                </a:solidFill>
              </a:rPr>
              <a:t>Hansten</a:t>
            </a:r>
            <a:r>
              <a:rPr lang="nb-NO" b="1" dirty="0">
                <a:solidFill>
                  <a:schemeClr val="accent1">
                    <a:lumMod val="50000"/>
                  </a:schemeClr>
                </a:solidFill>
              </a:rPr>
              <a:t> [Hansteen]</a:t>
            </a:r>
          </a:p>
          <a:p>
            <a:r>
              <a:rPr lang="nb-NO" dirty="0">
                <a:solidFill>
                  <a:schemeClr val="accent1">
                    <a:lumMod val="50000"/>
                  </a:schemeClr>
                </a:solidFill>
              </a:rPr>
              <a:t>ligger denne polen på omtrent 70° bredde og 130° lengde</a:t>
            </a:r>
            <a:r>
              <a:rPr lang="nb-NO" dirty="0" smtClean="0">
                <a:solidFill>
                  <a:schemeClr val="accent1">
                    <a:lumMod val="50000"/>
                  </a:schemeClr>
                </a:solidFill>
              </a:rPr>
              <a:t>.’’</a:t>
            </a:r>
            <a:endParaRPr lang="nb-NO" dirty="0">
              <a:solidFill>
                <a:schemeClr val="accent1">
                  <a:lumMod val="50000"/>
                </a:schemeClr>
              </a:solidFill>
            </a:endParaRPr>
          </a:p>
        </p:txBody>
      </p:sp>
      <p:sp>
        <p:nvSpPr>
          <p:cNvPr id="6" name="TekstSylinder 5"/>
          <p:cNvSpPr txBox="1"/>
          <p:nvPr/>
        </p:nvSpPr>
        <p:spPr>
          <a:xfrm>
            <a:off x="827584" y="505445"/>
            <a:ext cx="4225837" cy="523220"/>
          </a:xfrm>
          <a:prstGeom prst="rect">
            <a:avLst/>
          </a:prstGeom>
          <a:noFill/>
        </p:spPr>
        <p:txBody>
          <a:bodyPr wrap="none" rtlCol="0">
            <a:spAutoFit/>
          </a:bodyPr>
          <a:lstStyle/>
          <a:p>
            <a:r>
              <a:rPr lang="nb-NO" dirty="0" smtClean="0"/>
              <a:t>  «</a:t>
            </a:r>
            <a:r>
              <a:rPr lang="nb-NO" sz="2800" dirty="0" smtClean="0"/>
              <a:t>Nautilus» ved sydpolen</a:t>
            </a:r>
            <a:endParaRPr lang="nb-NO" sz="2800" dirty="0"/>
          </a:p>
        </p:txBody>
      </p:sp>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187" y="3637322"/>
            <a:ext cx="2742301" cy="3134816"/>
          </a:xfrm>
          <a:prstGeom prst="rect">
            <a:avLst/>
          </a:prstGeom>
        </p:spPr>
      </p:pic>
      <p:sp>
        <p:nvSpPr>
          <p:cNvPr id="9" name="TekstSylinder 8"/>
          <p:cNvSpPr txBox="1"/>
          <p:nvPr/>
        </p:nvSpPr>
        <p:spPr>
          <a:xfrm>
            <a:off x="4759717" y="3356992"/>
            <a:ext cx="2260555" cy="861774"/>
          </a:xfrm>
          <a:prstGeom prst="rect">
            <a:avLst/>
          </a:prstGeom>
          <a:noFill/>
        </p:spPr>
        <p:txBody>
          <a:bodyPr wrap="none" rtlCol="0">
            <a:spAutoFit/>
          </a:bodyPr>
          <a:lstStyle/>
          <a:p>
            <a:r>
              <a:rPr lang="nb-NO" sz="1600" dirty="0" smtClean="0"/>
              <a:t>Christopher Hansteen</a:t>
            </a:r>
            <a:br>
              <a:rPr lang="nb-NO" sz="1600" dirty="0" smtClean="0"/>
            </a:br>
            <a:r>
              <a:rPr lang="nb-NO" sz="1600" dirty="0" smtClean="0"/>
              <a:t>norsk fysiker </a:t>
            </a:r>
            <a:r>
              <a:rPr lang="nb-NO" sz="1400" dirty="0" smtClean="0"/>
              <a:t>(1784-1873</a:t>
            </a:r>
            <a:r>
              <a:rPr lang="nb-NO" dirty="0" smtClean="0"/>
              <a:t/>
            </a:r>
            <a:br>
              <a:rPr lang="nb-NO" dirty="0" smtClean="0"/>
            </a:br>
            <a:endParaRPr lang="nb-NO" dirty="0"/>
          </a:p>
        </p:txBody>
      </p:sp>
      <p:pic>
        <p:nvPicPr>
          <p:cNvPr id="11" name="Bild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50" y="2708920"/>
            <a:ext cx="3866826" cy="3638918"/>
          </a:xfrm>
          <a:prstGeom prst="rect">
            <a:avLst/>
          </a:prstGeom>
        </p:spPr>
      </p:pic>
    </p:spTree>
    <p:extLst>
      <p:ext uri="{BB962C8B-B14F-4D97-AF65-F5344CB8AC3E}">
        <p14:creationId xmlns:p14="http://schemas.microsoft.com/office/powerpoint/2010/main" val="2403330473"/>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8508" y="1412776"/>
            <a:ext cx="3516020" cy="4947614"/>
          </a:xfrm>
          <a:prstGeom prst="rect">
            <a:avLst/>
          </a:prstGeom>
        </p:spPr>
      </p:pic>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683" y="1628800"/>
            <a:ext cx="2661440" cy="4184655"/>
          </a:xfrm>
          <a:prstGeom prst="rect">
            <a:avLst/>
          </a:prstGeom>
        </p:spPr>
      </p:pic>
      <p:sp>
        <p:nvSpPr>
          <p:cNvPr id="2" name="TekstSylinder 1"/>
          <p:cNvSpPr txBox="1"/>
          <p:nvPr/>
        </p:nvSpPr>
        <p:spPr>
          <a:xfrm>
            <a:off x="467544" y="476672"/>
            <a:ext cx="8676456" cy="830997"/>
          </a:xfrm>
          <a:prstGeom prst="rect">
            <a:avLst/>
          </a:prstGeom>
          <a:noFill/>
        </p:spPr>
        <p:txBody>
          <a:bodyPr wrap="square" rtlCol="0">
            <a:spAutoFit/>
          </a:bodyPr>
          <a:lstStyle/>
          <a:p>
            <a:r>
              <a:rPr lang="nb-NO" sz="2400" dirty="0" smtClean="0"/>
              <a:t>Også Fridtjof Nansen omtales i Verne-romaner (1897 og 1903)</a:t>
            </a:r>
            <a:br>
              <a:rPr lang="nb-NO" sz="2400" dirty="0" smtClean="0"/>
            </a:br>
            <a:r>
              <a:rPr lang="nb-NO" sz="2400" dirty="0" smtClean="0"/>
              <a:t>- foreløpig ikke trykket på norsk</a:t>
            </a:r>
            <a:endParaRPr lang="nb-NO" sz="2400" dirty="0"/>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85" y="1961709"/>
            <a:ext cx="4203922" cy="6507851"/>
          </a:xfrm>
          <a:prstGeom prst="rect">
            <a:avLst/>
          </a:prstGeom>
        </p:spPr>
      </p:pic>
    </p:spTree>
    <p:extLst>
      <p:ext uri="{BB962C8B-B14F-4D97-AF65-F5344CB8AC3E}">
        <p14:creationId xmlns:p14="http://schemas.microsoft.com/office/powerpoint/2010/main" val="926303876"/>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348880"/>
            <a:ext cx="5065928" cy="6858000"/>
          </a:xfrm>
          <a:prstGeom prst="rect">
            <a:avLst/>
          </a:prstGeom>
        </p:spPr>
      </p:pic>
      <p:sp>
        <p:nvSpPr>
          <p:cNvPr id="4" name="TekstSylinder 3"/>
          <p:cNvSpPr txBox="1"/>
          <p:nvPr/>
        </p:nvSpPr>
        <p:spPr>
          <a:xfrm>
            <a:off x="291036" y="940710"/>
            <a:ext cx="8593598" cy="400110"/>
          </a:xfrm>
          <a:prstGeom prst="rect">
            <a:avLst/>
          </a:prstGeom>
          <a:noFill/>
        </p:spPr>
        <p:txBody>
          <a:bodyPr wrap="square" rtlCol="0">
            <a:spAutoFit/>
          </a:bodyPr>
          <a:lstStyle/>
          <a:p>
            <a:r>
              <a:rPr lang="nb-NO" sz="2000" dirty="0" smtClean="0"/>
              <a:t>Nansen selv, kan som mange gutter ha leste Verne som 14-åring</a:t>
            </a:r>
            <a:endParaRPr lang="nb-NO" sz="2000" dirty="0">
              <a:solidFill>
                <a:srgbClr val="FF0000"/>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814" y="4037202"/>
            <a:ext cx="3531186" cy="3342856"/>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5" name="TekstSylinder 4"/>
          <p:cNvSpPr txBox="1"/>
          <p:nvPr/>
        </p:nvSpPr>
        <p:spPr>
          <a:xfrm>
            <a:off x="3707904" y="2708920"/>
            <a:ext cx="2410581" cy="369332"/>
          </a:xfrm>
          <a:prstGeom prst="rect">
            <a:avLst/>
          </a:prstGeom>
          <a:noFill/>
        </p:spPr>
        <p:txBody>
          <a:bodyPr wrap="square" rtlCol="0">
            <a:spAutoFit/>
          </a:bodyPr>
          <a:lstStyle/>
          <a:p>
            <a:r>
              <a:rPr lang="nb-NO" dirty="0" smtClean="0"/>
              <a:t>Fredag,  24 des. 1875</a:t>
            </a:r>
            <a:endParaRPr lang="nb-NO" dirty="0"/>
          </a:p>
        </p:txBody>
      </p:sp>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898" y="1556792"/>
            <a:ext cx="3383006" cy="5112568"/>
          </a:xfrm>
          <a:prstGeom prst="rect">
            <a:avLst/>
          </a:prstGeom>
        </p:spPr>
      </p:pic>
      <p:sp>
        <p:nvSpPr>
          <p:cNvPr id="6" name="Rectangle 5"/>
          <p:cNvSpPr/>
          <p:nvPr/>
        </p:nvSpPr>
        <p:spPr>
          <a:xfrm>
            <a:off x="3765907" y="1373867"/>
            <a:ext cx="4572000" cy="830997"/>
          </a:xfrm>
          <a:prstGeom prst="rect">
            <a:avLst/>
          </a:prstGeom>
        </p:spPr>
        <p:txBody>
          <a:bodyPr>
            <a:spAutoFit/>
          </a:bodyPr>
          <a:lstStyle/>
          <a:p>
            <a:r>
              <a:rPr lang="nb-NO" sz="2400" b="1" dirty="0"/>
              <a:t>«Kaptein Hatteras’ </a:t>
            </a:r>
            <a:r>
              <a:rPr lang="nb-NO" sz="2400" b="1" dirty="0">
                <a:solidFill>
                  <a:srgbClr val="FF0000"/>
                </a:solidFill>
              </a:rPr>
              <a:t/>
            </a:r>
            <a:br>
              <a:rPr lang="nb-NO" sz="2400" b="1" dirty="0">
                <a:solidFill>
                  <a:srgbClr val="FF0000"/>
                </a:solidFill>
              </a:rPr>
            </a:br>
            <a:r>
              <a:rPr lang="nb-NO" sz="2400" b="1" dirty="0"/>
              <a:t>eventyrlige ferd til Nordpolen» </a:t>
            </a:r>
          </a:p>
        </p:txBody>
      </p:sp>
      <p:sp>
        <p:nvSpPr>
          <p:cNvPr id="7" name="Rectangle 6"/>
          <p:cNvSpPr/>
          <p:nvPr/>
        </p:nvSpPr>
        <p:spPr>
          <a:xfrm>
            <a:off x="291036" y="179980"/>
            <a:ext cx="5245347" cy="461665"/>
          </a:xfrm>
          <a:prstGeom prst="rect">
            <a:avLst/>
          </a:prstGeom>
        </p:spPr>
        <p:txBody>
          <a:bodyPr wrap="none">
            <a:spAutoFit/>
          </a:bodyPr>
          <a:lstStyle/>
          <a:p>
            <a:r>
              <a:rPr lang="nb-NO" sz="2400" b="1" dirty="0"/>
              <a:t>Jules Verne for unge, norske  lesere </a:t>
            </a:r>
            <a:endParaRPr lang="nb-NO" sz="2400" dirty="0"/>
          </a:p>
        </p:txBody>
      </p:sp>
    </p:spTree>
    <p:extLst>
      <p:ext uri="{BB962C8B-B14F-4D97-AF65-F5344CB8AC3E}">
        <p14:creationId xmlns:p14="http://schemas.microsoft.com/office/powerpoint/2010/main" val="4283742122"/>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Rektangel 2"/>
          <p:cNvSpPr/>
          <p:nvPr/>
        </p:nvSpPr>
        <p:spPr>
          <a:xfrm>
            <a:off x="323528" y="2046034"/>
            <a:ext cx="7312540" cy="3877985"/>
          </a:xfrm>
          <a:prstGeom prst="rect">
            <a:avLst/>
          </a:prstGeom>
        </p:spPr>
        <p:txBody>
          <a:bodyPr wrap="square">
            <a:spAutoFit/>
          </a:bodyPr>
          <a:lstStyle/>
          <a:p>
            <a:r>
              <a:rPr lang="nb-NO" sz="2400" b="1" dirty="0" smtClean="0"/>
              <a:t>Verne</a:t>
            </a:r>
            <a:r>
              <a:rPr lang="nb-NO" sz="2400" dirty="0" smtClean="0"/>
              <a:t> / Hatteras´ skip </a:t>
            </a:r>
            <a:br>
              <a:rPr lang="nb-NO" sz="2400" dirty="0" smtClean="0"/>
            </a:br>
            <a:r>
              <a:rPr lang="nb-NO" sz="2400" dirty="0" smtClean="0"/>
              <a:t>som drev over polhavet</a:t>
            </a:r>
            <a:br>
              <a:rPr lang="nb-NO" sz="2400" dirty="0" smtClean="0"/>
            </a:br>
            <a:r>
              <a:rPr lang="nb-NO" sz="2400" dirty="0" smtClean="0"/>
              <a:t>innefrosset i skruisen het </a:t>
            </a:r>
            <a:r>
              <a:rPr lang="nb-NO" sz="2400" b="1" dirty="0" smtClean="0"/>
              <a:t>«Forward»</a:t>
            </a:r>
            <a:br>
              <a:rPr lang="nb-NO" sz="2400" b="1" dirty="0" smtClean="0"/>
            </a:br>
            <a:r>
              <a:rPr lang="nb-NO" sz="2400" b="1" dirty="0" smtClean="0"/>
              <a:t>-</a:t>
            </a:r>
            <a:r>
              <a:rPr lang="nb-NO" sz="2400" dirty="0" smtClean="0"/>
              <a:t/>
            </a:r>
            <a:br>
              <a:rPr lang="nb-NO" sz="2400" dirty="0" smtClean="0"/>
            </a:br>
            <a:r>
              <a:rPr lang="nb-NO" sz="2400" dirty="0" smtClean="0"/>
              <a:t>Skuta til </a:t>
            </a:r>
            <a:r>
              <a:rPr lang="nb-NO" sz="2400" b="1" dirty="0" smtClean="0"/>
              <a:t>Nansen</a:t>
            </a:r>
            <a:r>
              <a:rPr lang="nb-NO" sz="2400" dirty="0" smtClean="0"/>
              <a:t> </a:t>
            </a:r>
            <a:br>
              <a:rPr lang="nb-NO" sz="2400" dirty="0" smtClean="0"/>
            </a:br>
            <a:r>
              <a:rPr lang="nb-NO" sz="2400" dirty="0" smtClean="0"/>
              <a:t>som drev </a:t>
            </a:r>
            <a:r>
              <a:rPr lang="nb-NO" sz="2400" dirty="0"/>
              <a:t>over polhavet</a:t>
            </a:r>
            <a:br>
              <a:rPr lang="nb-NO" sz="2400" dirty="0"/>
            </a:br>
            <a:r>
              <a:rPr lang="nb-NO" sz="2400" dirty="0"/>
              <a:t>innefrosset i skruisen </a:t>
            </a:r>
            <a:r>
              <a:rPr lang="nb-NO" sz="2400" dirty="0" smtClean="0"/>
              <a:t>ble døpt </a:t>
            </a:r>
            <a:r>
              <a:rPr lang="nb-NO" sz="2400" b="1" dirty="0" smtClean="0"/>
              <a:t>«Fram»</a:t>
            </a:r>
            <a:br>
              <a:rPr lang="nb-NO" sz="2400" b="1" dirty="0" smtClean="0"/>
            </a:br>
            <a:r>
              <a:rPr lang="nb-NO" sz="2400" dirty="0" smtClean="0"/>
              <a:t>   - </a:t>
            </a:r>
            <a:r>
              <a:rPr lang="nb-NO" sz="2400" dirty="0"/>
              <a:t>30 år </a:t>
            </a:r>
            <a:r>
              <a:rPr lang="nb-NO" sz="2400" dirty="0" smtClean="0"/>
              <a:t>etter</a:t>
            </a:r>
            <a:r>
              <a:rPr lang="nb-NO" sz="2000" dirty="0"/>
              <a:t/>
            </a:r>
            <a:br>
              <a:rPr lang="nb-NO" sz="2000" dirty="0"/>
            </a:br>
            <a:r>
              <a:rPr lang="nb-NO" dirty="0" smtClean="0"/>
              <a:t/>
            </a:r>
            <a:br>
              <a:rPr lang="nb-NO" dirty="0" smtClean="0"/>
            </a:br>
            <a:r>
              <a:rPr lang="nb-NO" dirty="0" smtClean="0"/>
              <a:t/>
            </a:r>
            <a:br>
              <a:rPr lang="nb-NO" dirty="0" smtClean="0"/>
            </a:br>
            <a:endParaRPr lang="nb-NO" dirty="0"/>
          </a:p>
        </p:txBody>
      </p:sp>
      <p:sp>
        <p:nvSpPr>
          <p:cNvPr id="4" name="TekstSylinder 3"/>
          <p:cNvSpPr txBox="1"/>
          <p:nvPr/>
        </p:nvSpPr>
        <p:spPr>
          <a:xfrm>
            <a:off x="323528" y="621757"/>
            <a:ext cx="8127358" cy="1046440"/>
          </a:xfrm>
          <a:prstGeom prst="rect">
            <a:avLst/>
          </a:prstGeom>
          <a:noFill/>
        </p:spPr>
        <p:txBody>
          <a:bodyPr wrap="square" rtlCol="0">
            <a:spAutoFit/>
          </a:bodyPr>
          <a:lstStyle/>
          <a:p>
            <a:r>
              <a:rPr lang="nb-NO" sz="2400" b="1" dirty="0" smtClean="0"/>
              <a:t>Kanskje ønsket Nansen å </a:t>
            </a:r>
            <a:r>
              <a:rPr lang="nb-NO" sz="2400" b="1" dirty="0"/>
              <a:t>hylle sin </a:t>
            </a:r>
            <a:r>
              <a:rPr lang="nb-NO" sz="2400" b="1" dirty="0" smtClean="0"/>
              <a:t>inspirator </a:t>
            </a:r>
            <a:r>
              <a:rPr lang="nb-NO" sz="3200" b="1" dirty="0" smtClean="0"/>
              <a:t/>
            </a:r>
            <a:br>
              <a:rPr lang="nb-NO" sz="3200" b="1" dirty="0" smtClean="0"/>
            </a:br>
            <a:r>
              <a:rPr lang="nb-NO" sz="2000" dirty="0" smtClean="0"/>
              <a:t>Navnevalget for polarskuta sier i så fall alt:</a:t>
            </a:r>
            <a:endParaRPr lang="nb-NO" sz="2000" dirty="0"/>
          </a:p>
          <a:p>
            <a:endParaRPr lang="nb-NO" dirty="0"/>
          </a:p>
        </p:txBody>
      </p:sp>
      <p:pic>
        <p:nvPicPr>
          <p:cNvPr id="2050" name="Picture 2" descr="F:\PJ-HVE-HOVEDFAG_JV_DOKUSITE_MASTERPROSJEKT\###JULES_VERNE_DOT_no-HOVED_PROSJEKTdoku-siteJV\####JV_juni2011\ferdige_AVISartikler_juni2011\Foredrags_illustrasjoner\2polarskuta_fram18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422" y="3806682"/>
            <a:ext cx="2583074" cy="24306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PJ-HVE-HOVEDFAG_JV_DOKUSITE_MASTERPROSJEKT\###JULES_VERNE_DOT_no-HOVED_PROSJEKTdoku-siteJV\####JV_juni2011\ferdige_AVISartikler_juni2011\Foredrags_illustrasjoner\2forw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422" y="1052737"/>
            <a:ext cx="2583074" cy="239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326027"/>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51520" y="188640"/>
            <a:ext cx="4104456" cy="1569660"/>
          </a:xfrm>
          <a:prstGeom prst="rect">
            <a:avLst/>
          </a:prstGeom>
          <a:noFill/>
        </p:spPr>
        <p:txBody>
          <a:bodyPr wrap="square" rtlCol="0">
            <a:spAutoFit/>
          </a:bodyPr>
          <a:lstStyle/>
          <a:p>
            <a:r>
              <a:rPr lang="nb-NO" sz="2400" dirty="0" smtClean="0"/>
              <a:t>Nasjonalbibliotekets</a:t>
            </a:r>
            <a:br>
              <a:rPr lang="nb-NO" sz="2400" dirty="0" smtClean="0"/>
            </a:br>
            <a:r>
              <a:rPr lang="nb-NO" sz="2400" dirty="0" smtClean="0"/>
              <a:t>Nansen –arkiv viser at </a:t>
            </a:r>
            <a:br>
              <a:rPr lang="nb-NO" sz="2400" dirty="0" smtClean="0"/>
            </a:br>
            <a:r>
              <a:rPr lang="nb-NO" sz="2400" dirty="0" smtClean="0"/>
              <a:t>Vernes «</a:t>
            </a:r>
            <a:r>
              <a:rPr lang="nb-NO" sz="2400" dirty="0" err="1" smtClean="0"/>
              <a:t>Hatteras</a:t>
            </a:r>
            <a:r>
              <a:rPr lang="nb-NO" sz="2400" dirty="0" smtClean="0"/>
              <a:t>» var med </a:t>
            </a:r>
            <a:br>
              <a:rPr lang="nb-NO" sz="2400" dirty="0" smtClean="0"/>
            </a:br>
            <a:r>
              <a:rPr lang="nb-NO" sz="2400" dirty="0" smtClean="0"/>
              <a:t>over Polhavet</a:t>
            </a:r>
            <a:endParaRPr lang="nb-NO"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362" y="-531440"/>
            <a:ext cx="3914775" cy="4924425"/>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15276"/>
            <a:ext cx="3590925" cy="4543425"/>
          </a:xfrm>
          <a:prstGeom prst="rect">
            <a:avLst/>
          </a:prstGeom>
        </p:spPr>
      </p:pic>
      <p:pic>
        <p:nvPicPr>
          <p:cNvPr id="6" name="Picture 2" descr="F:\###NY_JVmappe2012-2013\JV_ARTIKLER_skriveprosjekter_2013\#001_TyskJV_NAUTILUSartikkel\Bilder_magasinNautilus2014\FRAM_BokKatalog_Verne_Hatteras_t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769564"/>
            <a:ext cx="4827123" cy="190504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819" y="5235132"/>
            <a:ext cx="10405347" cy="1650252"/>
          </a:xfrm>
          <a:prstGeom prst="rect">
            <a:avLst/>
          </a:prstGeom>
        </p:spPr>
      </p:pic>
      <p:sp>
        <p:nvSpPr>
          <p:cNvPr id="9" name="TekstSylinder 7"/>
          <p:cNvSpPr txBox="1"/>
          <p:nvPr/>
        </p:nvSpPr>
        <p:spPr>
          <a:xfrm>
            <a:off x="2097096" y="5840599"/>
            <a:ext cx="6511041" cy="830997"/>
          </a:xfrm>
          <a:prstGeom prst="rect">
            <a:avLst/>
          </a:prstGeom>
          <a:noFill/>
        </p:spPr>
        <p:txBody>
          <a:bodyPr wrap="square" rtlCol="0">
            <a:spAutoFit/>
          </a:bodyPr>
          <a:lstStyle/>
          <a:p>
            <a:pPr algn="ctr"/>
            <a:r>
              <a:rPr lang="nb-NO" sz="2400" b="1" i="1" dirty="0" smtClean="0"/>
              <a:t>Verne :     </a:t>
            </a:r>
            <a:r>
              <a:rPr lang="nb-NO" sz="2400" b="1" i="1" dirty="0" err="1" smtClean="0"/>
              <a:t>the</a:t>
            </a:r>
            <a:r>
              <a:rPr lang="nb-NO" sz="2400" b="1" i="1" dirty="0" smtClean="0"/>
              <a:t> </a:t>
            </a:r>
            <a:r>
              <a:rPr lang="nb-NO" sz="2400" b="1" i="1" dirty="0" err="1" smtClean="0"/>
              <a:t>english</a:t>
            </a:r>
            <a:r>
              <a:rPr lang="nb-NO" sz="2400" b="1" i="1" dirty="0" smtClean="0"/>
              <a:t> at </a:t>
            </a:r>
            <a:r>
              <a:rPr lang="nb-NO" sz="2400" b="1" i="1" dirty="0" err="1" smtClean="0"/>
              <a:t>the</a:t>
            </a:r>
            <a:r>
              <a:rPr lang="nb-NO" sz="2400" b="1" i="1" dirty="0" smtClean="0"/>
              <a:t> North Pole</a:t>
            </a:r>
            <a:r>
              <a:rPr lang="nb-NO" sz="2000" b="1" i="1" dirty="0" smtClean="0"/>
              <a:t/>
            </a:r>
            <a:br>
              <a:rPr lang="nb-NO" sz="2000" b="1" i="1" dirty="0" smtClean="0"/>
            </a:br>
            <a:r>
              <a:rPr lang="nb-NO" sz="2400" b="1" i="1" dirty="0" smtClean="0"/>
              <a:t>[</a:t>
            </a:r>
            <a:r>
              <a:rPr lang="fr-FR" sz="2400" b="1" i="1" dirty="0" smtClean="0"/>
              <a:t>Voyages </a:t>
            </a:r>
            <a:r>
              <a:rPr lang="fr-FR" sz="2400" b="1" i="1" dirty="0"/>
              <a:t>et aventures du capitaine </a:t>
            </a:r>
            <a:r>
              <a:rPr lang="fr-FR" sz="2400" b="1" i="1" dirty="0" smtClean="0"/>
              <a:t>Hatteras]</a:t>
            </a:r>
            <a:endParaRPr lang="nb-NO" sz="2400" i="1" dirty="0"/>
          </a:p>
        </p:txBody>
      </p:sp>
    </p:spTree>
    <p:extLst>
      <p:ext uri="{BB962C8B-B14F-4D97-AF65-F5344CB8AC3E}">
        <p14:creationId xmlns:p14="http://schemas.microsoft.com/office/powerpoint/2010/main" val="2262765214"/>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Rektangel 2"/>
          <p:cNvSpPr/>
          <p:nvPr/>
        </p:nvSpPr>
        <p:spPr>
          <a:xfrm>
            <a:off x="492778" y="620688"/>
            <a:ext cx="8183678" cy="461665"/>
          </a:xfrm>
          <a:prstGeom prst="rect">
            <a:avLst/>
          </a:prstGeom>
        </p:spPr>
        <p:txBody>
          <a:bodyPr wrap="square">
            <a:spAutoFit/>
          </a:bodyPr>
          <a:lstStyle/>
          <a:p>
            <a:r>
              <a:rPr lang="nb-NO" sz="2400" b="1" dirty="0" smtClean="0"/>
              <a:t>Nansen selv fortalte etter polferden om sin egen lesing</a:t>
            </a:r>
            <a:endParaRPr lang="nb-NO" sz="2400" dirty="0"/>
          </a:p>
        </p:txBody>
      </p:sp>
      <p:sp>
        <p:nvSpPr>
          <p:cNvPr id="5" name="TekstSylinder 4"/>
          <p:cNvSpPr txBox="1"/>
          <p:nvPr/>
        </p:nvSpPr>
        <p:spPr>
          <a:xfrm>
            <a:off x="492778" y="1503642"/>
            <a:ext cx="7791396" cy="3477875"/>
          </a:xfrm>
          <a:prstGeom prst="rect">
            <a:avLst/>
          </a:prstGeom>
          <a:noFill/>
        </p:spPr>
        <p:txBody>
          <a:bodyPr wrap="square" rtlCol="0">
            <a:spAutoFit/>
          </a:bodyPr>
          <a:lstStyle/>
          <a:p>
            <a:r>
              <a:rPr lang="nb-NO" sz="2000" dirty="0">
                <a:solidFill>
                  <a:schemeClr val="tx2">
                    <a:lumMod val="75000"/>
                  </a:schemeClr>
                </a:solidFill>
              </a:rPr>
              <a:t>“Ja</a:t>
            </a:r>
            <a:r>
              <a:rPr lang="nb-NO" sz="2000" dirty="0" smtClean="0">
                <a:solidFill>
                  <a:schemeClr val="tx2">
                    <a:lumMod val="75000"/>
                  </a:schemeClr>
                </a:solidFill>
              </a:rPr>
              <a:t>, </a:t>
            </a:r>
            <a:r>
              <a:rPr lang="nb-NO" sz="2000" dirty="0">
                <a:solidFill>
                  <a:schemeClr val="tx2">
                    <a:lumMod val="75000"/>
                  </a:schemeClr>
                </a:solidFill>
              </a:rPr>
              <a:t>Jeg har med stor interesse lest bøkene til Jules Verne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igjen </a:t>
            </a:r>
            <a:r>
              <a:rPr lang="nb-NO" sz="2000" dirty="0">
                <a:solidFill>
                  <a:schemeClr val="tx2">
                    <a:lumMod val="75000"/>
                  </a:schemeClr>
                </a:solidFill>
              </a:rPr>
              <a:t>og igjen”.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a:t>
            </a:r>
            <a:br>
              <a:rPr lang="nb-NO" sz="2000" dirty="0" smtClean="0">
                <a:solidFill>
                  <a:schemeClr val="tx2">
                    <a:lumMod val="75000"/>
                  </a:schemeClr>
                </a:solidFill>
              </a:rPr>
            </a:br>
            <a:r>
              <a:rPr lang="nb-NO" sz="2000" dirty="0" smtClean="0">
                <a:solidFill>
                  <a:schemeClr val="tx2">
                    <a:lumMod val="75000"/>
                  </a:schemeClr>
                </a:solidFill>
              </a:rPr>
              <a:t>”</a:t>
            </a:r>
            <a:r>
              <a:rPr lang="nb-NO" sz="2000" dirty="0">
                <a:solidFill>
                  <a:schemeClr val="tx2">
                    <a:lumMod val="75000"/>
                  </a:schemeClr>
                </a:solidFill>
              </a:rPr>
              <a:t>Jeg sender mine hjerteligste hilsener til Jules Verne,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som </a:t>
            </a:r>
            <a:r>
              <a:rPr lang="nb-NO" sz="2000" dirty="0">
                <a:solidFill>
                  <a:schemeClr val="tx2">
                    <a:lumMod val="75000"/>
                  </a:schemeClr>
                </a:solidFill>
              </a:rPr>
              <a:t>med sine fine og så utfordrende bøker,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har </a:t>
            </a:r>
            <a:r>
              <a:rPr lang="nb-NO" sz="2000" dirty="0">
                <a:solidFill>
                  <a:schemeClr val="tx2">
                    <a:lumMod val="75000"/>
                  </a:schemeClr>
                </a:solidFill>
              </a:rPr>
              <a:t>vekket interesse for vitenskapelig utforskning.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De </a:t>
            </a:r>
            <a:r>
              <a:rPr lang="nb-NO" sz="2000" dirty="0">
                <a:solidFill>
                  <a:schemeClr val="tx2">
                    <a:lumMod val="75000"/>
                  </a:schemeClr>
                </a:solidFill>
              </a:rPr>
              <a:t>er drømmenes </a:t>
            </a:r>
            <a:r>
              <a:rPr lang="nb-NO" sz="2000" dirty="0" smtClean="0">
                <a:solidFill>
                  <a:schemeClr val="tx2">
                    <a:lumMod val="75000"/>
                  </a:schemeClr>
                </a:solidFill>
              </a:rPr>
              <a:t>mann</a:t>
            </a:r>
            <a:br>
              <a:rPr lang="nb-NO" sz="2000" dirty="0" smtClean="0">
                <a:solidFill>
                  <a:schemeClr val="tx2">
                    <a:lumMod val="75000"/>
                  </a:schemeClr>
                </a:solidFill>
              </a:rPr>
            </a:br>
            <a:r>
              <a:rPr lang="nb-NO" sz="2000" dirty="0" smtClean="0">
                <a:solidFill>
                  <a:schemeClr val="tx2">
                    <a:lumMod val="75000"/>
                  </a:schemeClr>
                </a:solidFill>
              </a:rPr>
              <a:t>[…] </a:t>
            </a:r>
            <a:br>
              <a:rPr lang="nb-NO" sz="2000" dirty="0" smtClean="0">
                <a:solidFill>
                  <a:schemeClr val="tx2">
                    <a:lumMod val="75000"/>
                  </a:schemeClr>
                </a:solidFill>
              </a:rPr>
            </a:br>
            <a:r>
              <a:rPr lang="nb-NO" sz="2000" dirty="0" smtClean="0">
                <a:solidFill>
                  <a:schemeClr val="tx2">
                    <a:lumMod val="75000"/>
                  </a:schemeClr>
                </a:solidFill>
              </a:rPr>
              <a:t>hva </a:t>
            </a:r>
            <a:r>
              <a:rPr lang="nb-NO" sz="2000" dirty="0">
                <a:solidFill>
                  <a:schemeClr val="tx2">
                    <a:lumMod val="75000"/>
                  </a:schemeClr>
                </a:solidFill>
              </a:rPr>
              <a:t>var vel livet, om en ikke hadde drømmer!” </a:t>
            </a:r>
            <a:r>
              <a:rPr lang="nb-NO" sz="2000" dirty="0" smtClean="0">
                <a:solidFill>
                  <a:schemeClr val="tx2">
                    <a:lumMod val="75000"/>
                  </a:schemeClr>
                </a:solidFill>
              </a:rPr>
              <a:t/>
            </a:r>
            <a:br>
              <a:rPr lang="nb-NO" sz="2000" dirty="0" smtClean="0">
                <a:solidFill>
                  <a:schemeClr val="tx2">
                    <a:lumMod val="75000"/>
                  </a:schemeClr>
                </a:solidFill>
              </a:rPr>
            </a:br>
            <a:r>
              <a:rPr lang="nb-NO" sz="2000" dirty="0" smtClean="0">
                <a:solidFill>
                  <a:schemeClr val="tx2">
                    <a:lumMod val="75000"/>
                  </a:schemeClr>
                </a:solidFill>
              </a:rPr>
              <a:t>       </a:t>
            </a:r>
            <a:br>
              <a:rPr lang="nb-NO" sz="2000" dirty="0" smtClean="0">
                <a:solidFill>
                  <a:schemeClr val="tx2">
                    <a:lumMod val="75000"/>
                  </a:schemeClr>
                </a:solidFill>
              </a:rPr>
            </a:br>
            <a:r>
              <a:rPr lang="nb-NO" sz="2000" dirty="0" smtClean="0">
                <a:solidFill>
                  <a:schemeClr val="tx2">
                    <a:lumMod val="75000"/>
                  </a:schemeClr>
                </a:solidFill>
              </a:rPr>
              <a:t>                                 </a:t>
            </a:r>
            <a:r>
              <a:rPr lang="nb-NO" sz="2000" dirty="0" smtClean="0"/>
              <a:t>- Fridtjof </a:t>
            </a:r>
            <a:r>
              <a:rPr lang="nb-NO" sz="2000" dirty="0"/>
              <a:t>Nansen </a:t>
            </a:r>
            <a:r>
              <a:rPr lang="nb-NO" sz="2000" dirty="0" smtClean="0"/>
              <a:t> </a:t>
            </a:r>
            <a:r>
              <a:rPr lang="nb-NO" dirty="0"/>
              <a:t>  </a:t>
            </a:r>
            <a:r>
              <a:rPr lang="nb-NO" dirty="0" smtClean="0"/>
              <a:t>1897 </a:t>
            </a:r>
            <a:endParaRPr lang="nb-NO" dirty="0"/>
          </a:p>
        </p:txBody>
      </p:sp>
      <p:pic>
        <p:nvPicPr>
          <p:cNvPr id="20482" name="Picture 2" descr="F:\PJ-HVE-HOVEDFAG_JV_DOKUSITE_MASTERPROSJEKT\###JULES_VERNE_DOT_no-HOVED_PROSJEKTdoku-siteJV\####JV_juni2011\ferdige_AVISartikler_juni2011\Foredrags_illustrasjoner\413px-Fridtjof_Nansen_LOC_03377u-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216025"/>
            <a:ext cx="1800200" cy="2612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1600" y="5585465"/>
            <a:ext cx="4572000" cy="646331"/>
          </a:xfrm>
          <a:prstGeom prst="rect">
            <a:avLst/>
          </a:prstGeom>
        </p:spPr>
        <p:txBody>
          <a:bodyPr>
            <a:spAutoFit/>
          </a:bodyPr>
          <a:lstStyle/>
          <a:p>
            <a:r>
              <a:rPr lang="nb-NO" dirty="0"/>
              <a:t>– uttalt etter foredrag i </a:t>
            </a:r>
            <a:r>
              <a:rPr lang="nb-NO" dirty="0" smtClean="0"/>
              <a:t>Normandie, </a:t>
            </a:r>
            <a:r>
              <a:rPr lang="nb-NO" dirty="0"/>
              <a:t/>
            </a:r>
            <a:br>
              <a:rPr lang="nb-NO" dirty="0"/>
            </a:br>
            <a:r>
              <a:rPr lang="nb-NO" dirty="0"/>
              <a:t>der Verne skulle ha vært til stede</a:t>
            </a:r>
          </a:p>
        </p:txBody>
      </p:sp>
    </p:spTree>
    <p:extLst>
      <p:ext uri="{BB962C8B-B14F-4D97-AF65-F5344CB8AC3E}">
        <p14:creationId xmlns:p14="http://schemas.microsoft.com/office/powerpoint/2010/main" val="476603885"/>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241215"/>
            <a:ext cx="3508895" cy="5494094"/>
          </a:xfrm>
          <a:prstGeom prst="rect">
            <a:avLst/>
          </a:prstGeom>
        </p:spPr>
      </p:pic>
      <p:sp>
        <p:nvSpPr>
          <p:cNvPr id="2" name="TextBox 1"/>
          <p:cNvSpPr txBox="1"/>
          <p:nvPr/>
        </p:nvSpPr>
        <p:spPr>
          <a:xfrm>
            <a:off x="381834" y="225524"/>
            <a:ext cx="5774342" cy="1200329"/>
          </a:xfrm>
          <a:prstGeom prst="rect">
            <a:avLst/>
          </a:prstGeom>
          <a:noFill/>
        </p:spPr>
        <p:txBody>
          <a:bodyPr wrap="square" rtlCol="0">
            <a:spAutoFit/>
          </a:bodyPr>
          <a:lstStyle/>
          <a:p>
            <a:r>
              <a:rPr lang="nb-NO" sz="2400" dirty="0" smtClean="0"/>
              <a:t> </a:t>
            </a:r>
            <a:br>
              <a:rPr lang="nb-NO" sz="2400" dirty="0" smtClean="0"/>
            </a:br>
            <a:r>
              <a:rPr lang="nb-NO" sz="2400" dirty="0" smtClean="0"/>
              <a:t>Uforkortet </a:t>
            </a:r>
            <a:br>
              <a:rPr lang="nb-NO" sz="2400" dirty="0" smtClean="0"/>
            </a:br>
            <a:r>
              <a:rPr lang="nb-NO" sz="2400" dirty="0" smtClean="0"/>
              <a:t>Jules Verne    </a:t>
            </a:r>
            <a:endParaRPr lang="nb-NO"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638" y="1124744"/>
            <a:ext cx="3065122" cy="4896544"/>
          </a:xfrm>
          <a:prstGeom prst="rect">
            <a:avLst/>
          </a:prstGeom>
        </p:spPr>
      </p:pic>
      <p:pic>
        <p:nvPicPr>
          <p:cNvPr id="4"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988263"/>
            <a:ext cx="3721085" cy="3229902"/>
          </a:xfrm>
          <a:prstGeom prst="rect">
            <a:avLst/>
          </a:prstGeom>
        </p:spPr>
      </p:pic>
      <p:sp>
        <p:nvSpPr>
          <p:cNvPr id="6" name="TekstSylinder 2"/>
          <p:cNvSpPr txBox="1"/>
          <p:nvPr/>
        </p:nvSpPr>
        <p:spPr>
          <a:xfrm>
            <a:off x="7517785" y="6484494"/>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231609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5" name="TekstSylinder 4"/>
          <p:cNvSpPr txBox="1"/>
          <p:nvPr/>
        </p:nvSpPr>
        <p:spPr>
          <a:xfrm>
            <a:off x="395536" y="1237280"/>
            <a:ext cx="7662675" cy="4431983"/>
          </a:xfrm>
          <a:prstGeom prst="rect">
            <a:avLst/>
          </a:prstGeom>
          <a:noFill/>
        </p:spPr>
        <p:txBody>
          <a:bodyPr wrap="none" rtlCol="0">
            <a:spAutoFit/>
          </a:bodyPr>
          <a:lstStyle/>
          <a:p>
            <a:r>
              <a:rPr lang="nb-NO" sz="2400" dirty="0" smtClean="0"/>
              <a:t>‘Hollow Earth’</a:t>
            </a:r>
            <a:br>
              <a:rPr lang="nb-NO" sz="2400" dirty="0" smtClean="0"/>
            </a:br>
            <a:r>
              <a:rPr lang="nb-NO" sz="2400" dirty="0" smtClean="0"/>
              <a:t/>
            </a:r>
            <a:br>
              <a:rPr lang="nb-NO" sz="2400" dirty="0" smtClean="0"/>
            </a:br>
            <a:r>
              <a:rPr lang="nb-NO" b="1" dirty="0" smtClean="0"/>
              <a:t>Edgar Allan Poe </a:t>
            </a:r>
            <a:r>
              <a:rPr lang="nb-NO" dirty="0" smtClean="0"/>
              <a:t>(1838):</a:t>
            </a:r>
            <a:br>
              <a:rPr lang="nb-NO" dirty="0" smtClean="0"/>
            </a:br>
            <a:r>
              <a:rPr lang="nb-NO" i="1" dirty="0"/>
              <a:t>The Narrative </a:t>
            </a:r>
            <a:r>
              <a:rPr lang="nb-NO" i="1" dirty="0" err="1"/>
              <a:t>of</a:t>
            </a:r>
            <a:r>
              <a:rPr lang="nb-NO" i="1" dirty="0"/>
              <a:t> Arthur Gordon </a:t>
            </a:r>
            <a:r>
              <a:rPr lang="nb-NO" i="1" dirty="0" err="1"/>
              <a:t>Pym</a:t>
            </a:r>
            <a:r>
              <a:rPr lang="nb-NO" i="1" dirty="0"/>
              <a:t> </a:t>
            </a:r>
            <a:r>
              <a:rPr lang="nb-NO" sz="2400" dirty="0" smtClean="0"/>
              <a:t/>
            </a:r>
            <a:br>
              <a:rPr lang="nb-NO" sz="2400" dirty="0" smtClean="0"/>
            </a:br>
            <a:r>
              <a:rPr lang="nb-NO" sz="2400" dirty="0" smtClean="0"/>
              <a:t/>
            </a:r>
            <a:br>
              <a:rPr lang="nb-NO" sz="2400" dirty="0" smtClean="0"/>
            </a:br>
            <a:r>
              <a:rPr lang="nb-NO" dirty="0" smtClean="0"/>
              <a:t/>
            </a:r>
            <a:br>
              <a:rPr lang="nb-NO" dirty="0" smtClean="0"/>
            </a:br>
            <a:r>
              <a:rPr lang="nb-NO" dirty="0" smtClean="0"/>
              <a:t>Edgar </a:t>
            </a:r>
            <a:r>
              <a:rPr lang="nb-NO" dirty="0"/>
              <a:t>Rice Burroughs (1914):</a:t>
            </a:r>
            <a:br>
              <a:rPr lang="nb-NO" dirty="0"/>
            </a:br>
            <a:r>
              <a:rPr lang="nb-NO" i="1" dirty="0" err="1"/>
              <a:t>Pelucidar</a:t>
            </a:r>
            <a:r>
              <a:rPr lang="nb-NO" dirty="0"/>
              <a:t>/</a:t>
            </a:r>
            <a:r>
              <a:rPr lang="nb-NO" i="1" dirty="0"/>
              <a:t>At </a:t>
            </a:r>
            <a:r>
              <a:rPr lang="nb-NO" i="1" dirty="0" err="1"/>
              <a:t>the</a:t>
            </a:r>
            <a:r>
              <a:rPr lang="nb-NO" i="1" dirty="0"/>
              <a:t> </a:t>
            </a:r>
            <a:r>
              <a:rPr lang="nb-NO" i="1" dirty="0" err="1"/>
              <a:t>earth’s</a:t>
            </a:r>
            <a:r>
              <a:rPr lang="nb-NO" i="1" dirty="0"/>
              <a:t> </a:t>
            </a:r>
            <a:r>
              <a:rPr lang="nb-NO" i="1" dirty="0" err="1" smtClean="0"/>
              <a:t>core</a:t>
            </a:r>
            <a:r>
              <a:rPr lang="nb-NO" i="1" dirty="0" smtClean="0"/>
              <a:t/>
            </a:r>
            <a:br>
              <a:rPr lang="nb-NO" i="1" dirty="0" smtClean="0"/>
            </a:br>
            <a:r>
              <a:rPr lang="nb-NO" sz="2400" dirty="0"/>
              <a:t/>
            </a:r>
            <a:br>
              <a:rPr lang="nb-NO" sz="2400" dirty="0"/>
            </a:br>
            <a:r>
              <a:rPr lang="nb-NO" sz="2400" dirty="0" smtClean="0"/>
              <a:t/>
            </a:r>
            <a:br>
              <a:rPr lang="nb-NO" sz="2400" dirty="0" smtClean="0"/>
            </a:br>
            <a:r>
              <a:rPr lang="nb-NO" sz="2400" dirty="0" smtClean="0"/>
              <a:t/>
            </a:r>
            <a:br>
              <a:rPr lang="nb-NO" sz="2400" dirty="0" smtClean="0"/>
            </a:br>
            <a:r>
              <a:rPr lang="nb-NO" sz="2400" b="1" dirty="0" smtClean="0"/>
              <a:t>Jules </a:t>
            </a:r>
            <a:r>
              <a:rPr lang="nb-NO" sz="2400" b="1" dirty="0"/>
              <a:t>Verne </a:t>
            </a:r>
            <a:r>
              <a:rPr lang="nb-NO" sz="2400" dirty="0"/>
              <a:t>(1864): </a:t>
            </a:r>
            <a:r>
              <a:rPr lang="nb-NO" sz="2400" dirty="0" smtClean="0"/>
              <a:t/>
            </a:r>
            <a:br>
              <a:rPr lang="nb-NO" sz="2400" dirty="0" smtClean="0"/>
            </a:br>
            <a:r>
              <a:rPr lang="nb-NO" sz="2400" i="1" dirty="0" err="1" smtClean="0"/>
              <a:t>Voyage</a:t>
            </a:r>
            <a:r>
              <a:rPr lang="nb-NO" sz="2400" i="1" dirty="0" smtClean="0"/>
              <a:t> </a:t>
            </a:r>
            <a:r>
              <a:rPr lang="nb-NO" sz="2400" i="1" dirty="0"/>
              <a:t>au </a:t>
            </a:r>
            <a:r>
              <a:rPr lang="nb-NO" sz="2400" i="1" dirty="0" err="1"/>
              <a:t>centre</a:t>
            </a:r>
            <a:r>
              <a:rPr lang="nb-NO" sz="2400" i="1" dirty="0"/>
              <a:t> de la </a:t>
            </a:r>
            <a:r>
              <a:rPr lang="nb-NO" sz="2400" i="1" dirty="0" smtClean="0"/>
              <a:t>terre</a:t>
            </a:r>
            <a:r>
              <a:rPr lang="nb-NO" sz="2400" dirty="0"/>
              <a:t> </a:t>
            </a:r>
            <a:r>
              <a:rPr lang="nb-NO" sz="2400" dirty="0" smtClean="0"/>
              <a:t>«Reisen til jordens </a:t>
            </a:r>
            <a:r>
              <a:rPr lang="nb-NO" sz="2400" dirty="0" err="1" smtClean="0"/>
              <a:t>centrum</a:t>
            </a:r>
            <a:r>
              <a:rPr lang="nb-NO" sz="2400" dirty="0" smtClean="0"/>
              <a:t>» </a:t>
            </a:r>
            <a:endParaRPr lang="nb-NO" sz="2400" dirty="0"/>
          </a:p>
        </p:txBody>
      </p:sp>
      <p:sp>
        <p:nvSpPr>
          <p:cNvPr id="7" name="TekstSylinder 6"/>
          <p:cNvSpPr txBox="1"/>
          <p:nvPr/>
        </p:nvSpPr>
        <p:spPr>
          <a:xfrm>
            <a:off x="367747" y="330995"/>
            <a:ext cx="2045753" cy="461665"/>
          </a:xfrm>
          <a:prstGeom prst="rect">
            <a:avLst/>
          </a:prstGeom>
          <a:noFill/>
        </p:spPr>
        <p:txBody>
          <a:bodyPr wrap="none" rtlCol="0">
            <a:spAutoFit/>
          </a:bodyPr>
          <a:lstStyle/>
          <a:p>
            <a:r>
              <a:rPr lang="nb-NO" sz="2400" dirty="0" smtClean="0"/>
              <a:t>Etter Holberg</a:t>
            </a:r>
            <a:endParaRPr lang="nb-NO" sz="2400"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97" y="404664"/>
            <a:ext cx="3572051" cy="4536504"/>
          </a:xfrm>
          <a:prstGeom prst="rect">
            <a:avLst/>
          </a:prstGeom>
        </p:spPr>
      </p:pic>
      <p:sp>
        <p:nvSpPr>
          <p:cNvPr id="9" name="TekstSylinder 3"/>
          <p:cNvSpPr txBox="1"/>
          <p:nvPr/>
        </p:nvSpPr>
        <p:spPr>
          <a:xfrm>
            <a:off x="7812360" y="6309320"/>
            <a:ext cx="1106393" cy="338554"/>
          </a:xfrm>
          <a:prstGeom prst="rect">
            <a:avLst/>
          </a:prstGeom>
          <a:noFill/>
        </p:spPr>
        <p:txBody>
          <a:bodyPr wrap="none" rtlCol="0">
            <a:spAutoFit/>
          </a:bodyPr>
          <a:lstStyle/>
          <a:p>
            <a:pPr algn="ctr"/>
            <a:r>
              <a:rPr lang="nb-NO" sz="800" dirty="0" smtClean="0"/>
              <a:t/>
            </a:r>
            <a:br>
              <a:rPr lang="nb-NO" sz="800" dirty="0" smtClean="0"/>
            </a:br>
            <a:r>
              <a:rPr lang="nb-NO" sz="800" dirty="0" smtClean="0"/>
              <a:t>www.jules-verne.no</a:t>
            </a:r>
            <a:endParaRPr lang="nb-NO" sz="800" dirty="0"/>
          </a:p>
        </p:txBody>
      </p:sp>
    </p:spTree>
    <p:extLst>
      <p:ext uri="{BB962C8B-B14F-4D97-AF65-F5344CB8AC3E}">
        <p14:creationId xmlns:p14="http://schemas.microsoft.com/office/powerpoint/2010/main" val="2178712584"/>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196752"/>
            <a:ext cx="4608512" cy="50361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132856"/>
            <a:ext cx="4105217" cy="4566595"/>
          </a:xfrm>
          <a:prstGeom prst="rect">
            <a:avLst/>
          </a:prstGeom>
        </p:spPr>
      </p:pic>
      <p:sp>
        <p:nvSpPr>
          <p:cNvPr id="4" name="TextBox 3"/>
          <p:cNvSpPr txBox="1"/>
          <p:nvPr/>
        </p:nvSpPr>
        <p:spPr>
          <a:xfrm>
            <a:off x="3275856" y="435004"/>
            <a:ext cx="2953053" cy="461665"/>
          </a:xfrm>
          <a:prstGeom prst="rect">
            <a:avLst/>
          </a:prstGeom>
          <a:noFill/>
        </p:spPr>
        <p:txBody>
          <a:bodyPr wrap="none" rtlCol="0">
            <a:spAutoFit/>
          </a:bodyPr>
          <a:lstStyle/>
          <a:p>
            <a:r>
              <a:rPr lang="nb-NO" sz="2400" dirty="0" smtClean="0"/>
              <a:t>www.jules-verne.no</a:t>
            </a:r>
            <a:endParaRPr lang="nb-NO" sz="2400" dirty="0"/>
          </a:p>
        </p:txBody>
      </p:sp>
      <p:sp>
        <p:nvSpPr>
          <p:cNvPr id="2" name="TextBox 1"/>
          <p:cNvSpPr txBox="1"/>
          <p:nvPr/>
        </p:nvSpPr>
        <p:spPr>
          <a:xfrm>
            <a:off x="5364088" y="1422109"/>
            <a:ext cx="3888432" cy="369332"/>
          </a:xfrm>
          <a:prstGeom prst="rect">
            <a:avLst/>
          </a:prstGeom>
          <a:noFill/>
        </p:spPr>
        <p:txBody>
          <a:bodyPr wrap="square" rtlCol="0">
            <a:spAutoFit/>
          </a:bodyPr>
          <a:lstStyle/>
          <a:p>
            <a:r>
              <a:rPr lang="nb-NO" dirty="0" smtClean="0"/>
              <a:t>Julesverne.no/bokhistorie</a:t>
            </a:r>
            <a:endParaRPr lang="nb-NO" dirty="0"/>
          </a:p>
        </p:txBody>
      </p:sp>
    </p:spTree>
    <p:extLst>
      <p:ext uri="{BB962C8B-B14F-4D97-AF65-F5344CB8AC3E}">
        <p14:creationId xmlns:p14="http://schemas.microsoft.com/office/powerpoint/2010/main" val="4108542272"/>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1600" y="2780928"/>
            <a:ext cx="7272808" cy="954107"/>
          </a:xfrm>
          <a:prstGeom prst="rect">
            <a:avLst/>
          </a:prstGeom>
        </p:spPr>
        <p:txBody>
          <a:bodyPr wrap="square">
            <a:spAutoFit/>
          </a:bodyPr>
          <a:lstStyle/>
          <a:p>
            <a:pPr algn="ctr"/>
            <a:r>
              <a:rPr lang="nb-NO" sz="3200" dirty="0" smtClean="0">
                <a:solidFill>
                  <a:schemeClr val="accent1"/>
                </a:solidFill>
              </a:rPr>
              <a:t>www.jules-verne.no</a:t>
            </a:r>
            <a:r>
              <a:rPr lang="nb-NO" sz="2400" dirty="0"/>
              <a:t/>
            </a:r>
            <a:br>
              <a:rPr lang="nb-NO" sz="2400" dirty="0"/>
            </a:br>
            <a:r>
              <a:rPr lang="nb-NO" sz="2400" dirty="0" smtClean="0"/>
              <a:t>www.julesverne.no/english</a:t>
            </a:r>
            <a:endParaRPr lang="nb-NO" sz="2400" dirty="0"/>
          </a:p>
        </p:txBody>
      </p:sp>
      <p:sp>
        <p:nvSpPr>
          <p:cNvPr id="4" name="TekstSylinder 3"/>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048161"/>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9720"/>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67706"/>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Rektangel 2"/>
          <p:cNvSpPr/>
          <p:nvPr/>
        </p:nvSpPr>
        <p:spPr>
          <a:xfrm>
            <a:off x="454416" y="1052736"/>
            <a:ext cx="8150031" cy="3508653"/>
          </a:xfrm>
          <a:prstGeom prst="rect">
            <a:avLst/>
          </a:prstGeom>
        </p:spPr>
        <p:txBody>
          <a:bodyPr wrap="square">
            <a:spAutoFit/>
          </a:bodyPr>
          <a:lstStyle/>
          <a:p>
            <a:r>
              <a:rPr lang="nb-NO" dirty="0" smtClean="0"/>
              <a:t/>
            </a:r>
            <a:br>
              <a:rPr lang="nb-NO" dirty="0" smtClean="0"/>
            </a:br>
            <a:r>
              <a:rPr lang="nb-NO" dirty="0" smtClean="0"/>
              <a:t/>
            </a:r>
            <a:br>
              <a:rPr lang="nb-NO" dirty="0" smtClean="0"/>
            </a:br>
            <a:r>
              <a:rPr lang="nb-NO" dirty="0" smtClean="0"/>
              <a:t/>
            </a:r>
            <a:br>
              <a:rPr lang="nb-NO" dirty="0" smtClean="0"/>
            </a:br>
            <a:r>
              <a:rPr lang="nb-NO" sz="2000" dirty="0" smtClean="0"/>
              <a:t>Hilsnings-telegram lest opp  Fridtjof Nansen under hans Europa-turne</a:t>
            </a:r>
            <a:r>
              <a:rPr lang="nb-NO" sz="2000" dirty="0"/>
              <a:t> </a:t>
            </a:r>
            <a:r>
              <a:rPr lang="nb-NO" sz="2000" dirty="0" smtClean="0"/>
              <a:t>  (fra Verne  - som var forhindret gr. </a:t>
            </a:r>
            <a:r>
              <a:rPr lang="nb-NO" sz="2000" dirty="0"/>
              <a:t>s</a:t>
            </a:r>
            <a:r>
              <a:rPr lang="nb-NO" sz="2000" dirty="0" smtClean="0"/>
              <a:t>ykdom)</a:t>
            </a:r>
            <a:br>
              <a:rPr lang="nb-NO" sz="2000" dirty="0" smtClean="0"/>
            </a:br>
            <a:r>
              <a:rPr lang="nb-NO" sz="2000" dirty="0" smtClean="0"/>
              <a:t/>
            </a:r>
            <a:br>
              <a:rPr lang="nb-NO" sz="2000" dirty="0" smtClean="0"/>
            </a:br>
            <a:r>
              <a:rPr lang="nb-NO" sz="2000" dirty="0" smtClean="0">
                <a:solidFill>
                  <a:schemeClr val="accent1"/>
                </a:solidFill>
              </a:rPr>
              <a:t>«</a:t>
            </a:r>
            <a:r>
              <a:rPr lang="fr-FR" sz="2000" dirty="0" smtClean="0">
                <a:solidFill>
                  <a:schemeClr val="accent1"/>
                </a:solidFill>
              </a:rPr>
              <a:t>'J</a:t>
            </a:r>
            <a:r>
              <a:rPr lang="fr-FR" sz="2000" dirty="0">
                <a:solidFill>
                  <a:schemeClr val="accent1"/>
                </a:solidFill>
              </a:rPr>
              <a:t>' aurais été bien heureux de fêter celui qui a accompli en réalité </a:t>
            </a:r>
            <a:r>
              <a:rPr lang="fr-FR" sz="2000" dirty="0" smtClean="0">
                <a:solidFill>
                  <a:schemeClr val="accent1"/>
                </a:solidFill>
              </a:rPr>
              <a:t/>
            </a:r>
            <a:br>
              <a:rPr lang="fr-FR" sz="2000" dirty="0" smtClean="0">
                <a:solidFill>
                  <a:schemeClr val="accent1"/>
                </a:solidFill>
              </a:rPr>
            </a:br>
            <a:r>
              <a:rPr lang="fr-FR" sz="2000" dirty="0" smtClean="0">
                <a:solidFill>
                  <a:schemeClr val="accent1"/>
                </a:solidFill>
              </a:rPr>
              <a:t>le </a:t>
            </a:r>
            <a:r>
              <a:rPr lang="fr-FR" sz="2000" dirty="0">
                <a:solidFill>
                  <a:schemeClr val="accent1"/>
                </a:solidFill>
              </a:rPr>
              <a:t>voyage que je n'ai fait, hélas, qu'en imagination'. </a:t>
            </a:r>
            <a:r>
              <a:rPr lang="fr-FR" sz="2000" dirty="0" smtClean="0">
                <a:solidFill>
                  <a:schemeClr val="accent1"/>
                </a:solidFill>
              </a:rPr>
              <a:t/>
            </a:r>
            <a:br>
              <a:rPr lang="fr-FR" sz="2000" dirty="0" smtClean="0">
                <a:solidFill>
                  <a:schemeClr val="accent1"/>
                </a:solidFill>
              </a:rPr>
            </a:br>
            <a:r>
              <a:rPr lang="fr-FR" sz="2000" dirty="0" smtClean="0">
                <a:solidFill>
                  <a:schemeClr val="accent1"/>
                </a:solidFill>
              </a:rPr>
              <a:t>Le </a:t>
            </a:r>
            <a:r>
              <a:rPr lang="fr-FR" sz="2000" dirty="0">
                <a:solidFill>
                  <a:schemeClr val="accent1"/>
                </a:solidFill>
              </a:rPr>
              <a:t>capitaine Hatteras, </a:t>
            </a:r>
            <a:r>
              <a:rPr lang="fr-FR" sz="2000" dirty="0" smtClean="0">
                <a:solidFill>
                  <a:schemeClr val="accent1"/>
                </a:solidFill>
              </a:rPr>
              <a:t> c'est </a:t>
            </a:r>
            <a:r>
              <a:rPr lang="fr-FR" sz="2000" dirty="0">
                <a:solidFill>
                  <a:schemeClr val="accent1"/>
                </a:solidFill>
              </a:rPr>
              <a:t>Nansen prévu et annoncé au </a:t>
            </a:r>
            <a:r>
              <a:rPr lang="fr-FR" sz="2000" dirty="0" smtClean="0">
                <a:solidFill>
                  <a:schemeClr val="accent1"/>
                </a:solidFill>
              </a:rPr>
              <a:t>monde» </a:t>
            </a:r>
            <a:r>
              <a:rPr lang="nb-NO" sz="2800" dirty="0" smtClean="0"/>
              <a:t/>
            </a:r>
            <a:br>
              <a:rPr lang="nb-NO" sz="2800" dirty="0" smtClean="0"/>
            </a:br>
            <a:r>
              <a:rPr lang="nb-NO" sz="2800" dirty="0" smtClean="0"/>
              <a:t>                            </a:t>
            </a:r>
            <a:r>
              <a:rPr lang="nb-NO" sz="2000" dirty="0" smtClean="0"/>
              <a:t>- Jules Verne, 1897</a:t>
            </a:r>
            <a:br>
              <a:rPr lang="nb-NO" sz="2000" dirty="0" smtClean="0"/>
            </a:br>
            <a:endParaRPr lang="nb-NO" sz="2000" dirty="0"/>
          </a:p>
        </p:txBody>
      </p:sp>
      <p:sp>
        <p:nvSpPr>
          <p:cNvPr id="4" name="TekstSylinder 3"/>
          <p:cNvSpPr txBox="1"/>
          <p:nvPr/>
        </p:nvSpPr>
        <p:spPr>
          <a:xfrm>
            <a:off x="442898" y="332656"/>
            <a:ext cx="8345298" cy="830997"/>
          </a:xfrm>
          <a:prstGeom prst="rect">
            <a:avLst/>
          </a:prstGeom>
          <a:noFill/>
        </p:spPr>
        <p:txBody>
          <a:bodyPr wrap="square" rtlCol="0">
            <a:spAutoFit/>
          </a:bodyPr>
          <a:lstStyle/>
          <a:p>
            <a:r>
              <a:rPr lang="nb-NO" sz="2400" b="1" dirty="0" smtClean="0"/>
              <a:t>Verne var nemlig begeistret for Nansen etter polferden</a:t>
            </a:r>
            <a:br>
              <a:rPr lang="nb-NO" sz="2400" b="1" dirty="0" smtClean="0"/>
            </a:br>
            <a:r>
              <a:rPr lang="nb-NO" sz="2400" b="1" dirty="0" smtClean="0"/>
              <a:t>- og sammenlignet ham med sin fiksjons-polfarer </a:t>
            </a:r>
            <a:r>
              <a:rPr lang="nb-NO" sz="2400" b="1" dirty="0" err="1" smtClean="0"/>
              <a:t>Hatteras</a:t>
            </a:r>
            <a:r>
              <a:rPr lang="nb-NO" sz="2400" b="1" dirty="0" smtClean="0"/>
              <a:t>  </a:t>
            </a:r>
            <a:endParaRPr lang="nb-NO" sz="2400"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2160" y="4149080"/>
            <a:ext cx="1528364" cy="24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48463"/>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800"/>
            <a:ext cx="2358896" cy="4606685"/>
          </a:xfrm>
          <a:prstGeom prst="rect">
            <a:avLst/>
          </a:prstGeom>
        </p:spPr>
      </p:pic>
      <p:sp>
        <p:nvSpPr>
          <p:cNvPr id="8" name="TekstSylinder 7"/>
          <p:cNvSpPr txBox="1"/>
          <p:nvPr/>
        </p:nvSpPr>
        <p:spPr>
          <a:xfrm>
            <a:off x="755576" y="260648"/>
            <a:ext cx="6239530" cy="1569660"/>
          </a:xfrm>
          <a:prstGeom prst="rect">
            <a:avLst/>
          </a:prstGeom>
          <a:noFill/>
        </p:spPr>
        <p:txBody>
          <a:bodyPr wrap="square" rtlCol="0">
            <a:spAutoFit/>
          </a:bodyPr>
          <a:lstStyle/>
          <a:p>
            <a:pPr algn="ctr"/>
            <a:r>
              <a:rPr lang="nb-NO" sz="2400" b="1" i="1" dirty="0" smtClean="0"/>
              <a:t>Verne :     </a:t>
            </a:r>
            <a:r>
              <a:rPr lang="nb-NO" sz="2400" b="1" i="1" dirty="0" err="1" smtClean="0"/>
              <a:t>the</a:t>
            </a:r>
            <a:r>
              <a:rPr lang="nb-NO" sz="2400" b="1" i="1" dirty="0" smtClean="0"/>
              <a:t> </a:t>
            </a:r>
            <a:r>
              <a:rPr lang="nb-NO" sz="2400" b="1" i="1" dirty="0" err="1" smtClean="0"/>
              <a:t>english</a:t>
            </a:r>
            <a:r>
              <a:rPr lang="nb-NO" sz="2400" b="1" i="1" dirty="0" smtClean="0"/>
              <a:t> at </a:t>
            </a:r>
            <a:r>
              <a:rPr lang="nb-NO" sz="2400" b="1" i="1" dirty="0" err="1" smtClean="0"/>
              <a:t>the</a:t>
            </a:r>
            <a:r>
              <a:rPr lang="nb-NO" sz="2400" b="1" i="1" dirty="0" smtClean="0"/>
              <a:t> North Pole</a:t>
            </a:r>
            <a:r>
              <a:rPr lang="nb-NO" sz="2000" b="1" i="1" dirty="0" smtClean="0"/>
              <a:t/>
            </a:r>
            <a:br>
              <a:rPr lang="nb-NO" sz="2000" b="1" i="1" dirty="0" smtClean="0"/>
            </a:br>
            <a:r>
              <a:rPr lang="nb-NO" sz="2400" b="1" dirty="0"/>
              <a:t>«Kaptein Hatteras’ </a:t>
            </a:r>
            <a:r>
              <a:rPr lang="nb-NO" sz="2400" b="1" dirty="0">
                <a:solidFill>
                  <a:srgbClr val="FF0000"/>
                </a:solidFill>
              </a:rPr>
              <a:t/>
            </a:r>
            <a:br>
              <a:rPr lang="nb-NO" sz="2400" b="1" dirty="0">
                <a:solidFill>
                  <a:srgbClr val="FF0000"/>
                </a:solidFill>
              </a:rPr>
            </a:br>
            <a:r>
              <a:rPr lang="nb-NO" sz="2400" b="1" dirty="0"/>
              <a:t>eventyrlige ferd til Nordpolen» </a:t>
            </a:r>
          </a:p>
          <a:p>
            <a:pPr algn="ctr"/>
            <a:endParaRPr lang="nb-NO" sz="2400" i="1" dirty="0"/>
          </a:p>
        </p:txBody>
      </p:sp>
      <p:pic>
        <p:nvPicPr>
          <p:cNvPr id="9"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628800"/>
            <a:ext cx="5004048" cy="7805296"/>
          </a:xfrm>
          <a:prstGeom prst="rect">
            <a:avLst/>
          </a:prstGeom>
        </p:spPr>
      </p:pic>
    </p:spTree>
    <p:extLst>
      <p:ext uri="{BB962C8B-B14F-4D97-AF65-F5344CB8AC3E}">
        <p14:creationId xmlns:p14="http://schemas.microsoft.com/office/powerpoint/2010/main" val="2031290167"/>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762" y="1556792"/>
            <a:ext cx="4601686" cy="7170068"/>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2403241"/>
            <a:ext cx="2123599" cy="2891037"/>
          </a:xfrm>
          <a:prstGeom prst="rect">
            <a:avLst/>
          </a:prstGeom>
        </p:spPr>
      </p:pic>
      <p:sp>
        <p:nvSpPr>
          <p:cNvPr id="7" name="TekstSylinder 6"/>
          <p:cNvSpPr txBox="1"/>
          <p:nvPr/>
        </p:nvSpPr>
        <p:spPr>
          <a:xfrm>
            <a:off x="971600" y="116632"/>
            <a:ext cx="7409998" cy="1569660"/>
          </a:xfrm>
          <a:prstGeom prst="rect">
            <a:avLst/>
          </a:prstGeom>
          <a:noFill/>
        </p:spPr>
        <p:txBody>
          <a:bodyPr wrap="square" rtlCol="0">
            <a:spAutoFit/>
          </a:bodyPr>
          <a:lstStyle/>
          <a:p>
            <a:r>
              <a:rPr lang="nb-NO" sz="2400" b="1" dirty="0" smtClean="0"/>
              <a:t>Den første Jules Verne -tekst i Norden</a:t>
            </a:r>
            <a:br>
              <a:rPr lang="nb-NO" sz="2400" b="1" dirty="0" smtClean="0"/>
            </a:br>
            <a:r>
              <a:rPr lang="nb-NO" sz="2400" b="1" dirty="0" smtClean="0"/>
              <a:t/>
            </a:r>
            <a:br>
              <a:rPr lang="nb-NO" sz="2400" b="1" dirty="0" smtClean="0"/>
            </a:br>
            <a:r>
              <a:rPr lang="nb-NO" sz="2400" b="1" i="1" dirty="0" err="1" smtClean="0"/>
              <a:t>Paa</a:t>
            </a:r>
            <a:r>
              <a:rPr lang="nb-NO" sz="2400" b="1" i="1" dirty="0" smtClean="0"/>
              <a:t> Isen (</a:t>
            </a:r>
            <a:r>
              <a:rPr lang="nb-NO" sz="2400" dirty="0" smtClean="0"/>
              <a:t>1857)</a:t>
            </a:r>
            <a:r>
              <a:rPr lang="nb-NO" sz="2400" b="1" i="1" dirty="0" smtClean="0"/>
              <a:t> </a:t>
            </a:r>
            <a:r>
              <a:rPr lang="nb-NO" dirty="0" smtClean="0"/>
              <a:t>i</a:t>
            </a:r>
            <a:r>
              <a:rPr lang="nb-NO" i="1" dirty="0" smtClean="0"/>
              <a:t> </a:t>
            </a:r>
            <a:r>
              <a:rPr lang="nb-NO" dirty="0" smtClean="0"/>
              <a:t>magasinet </a:t>
            </a:r>
            <a:r>
              <a:rPr lang="nb-NO" dirty="0" err="1" smtClean="0"/>
              <a:t>Illustreret</a:t>
            </a:r>
            <a:r>
              <a:rPr lang="nb-NO" dirty="0" smtClean="0"/>
              <a:t> Folkeblad (</a:t>
            </a:r>
            <a:r>
              <a:rPr lang="nb-NO" dirty="0" err="1" smtClean="0"/>
              <a:t>Dk</a:t>
            </a:r>
            <a:r>
              <a:rPr lang="nb-NO" dirty="0" smtClean="0"/>
              <a:t>)</a:t>
            </a:r>
            <a:r>
              <a:rPr lang="nb-NO" sz="2400" dirty="0" smtClean="0"/>
              <a:t/>
            </a:r>
            <a:br>
              <a:rPr lang="nb-NO" sz="2400" dirty="0" smtClean="0"/>
            </a:br>
            <a:r>
              <a:rPr lang="nb-NO" sz="2400" dirty="0" smtClean="0"/>
              <a:t>- om en reise til Norge og Grønland</a:t>
            </a:r>
          </a:p>
        </p:txBody>
      </p:sp>
      <p:sp>
        <p:nvSpPr>
          <p:cNvPr id="8" name="TekstSylinder 7"/>
          <p:cNvSpPr txBox="1"/>
          <p:nvPr/>
        </p:nvSpPr>
        <p:spPr>
          <a:xfrm>
            <a:off x="191139" y="5465178"/>
            <a:ext cx="3833101" cy="646331"/>
          </a:xfrm>
          <a:prstGeom prst="rect">
            <a:avLst/>
          </a:prstGeom>
          <a:noFill/>
        </p:spPr>
        <p:txBody>
          <a:bodyPr wrap="none" rtlCol="0">
            <a:spAutoFit/>
          </a:bodyPr>
          <a:lstStyle/>
          <a:p>
            <a:r>
              <a:rPr lang="nb-NO" b="1" i="1" dirty="0" err="1" smtClean="0"/>
              <a:t>Un</a:t>
            </a:r>
            <a:r>
              <a:rPr lang="nb-NO" b="1" i="1" dirty="0" smtClean="0"/>
              <a:t> </a:t>
            </a:r>
            <a:r>
              <a:rPr lang="nb-NO" b="1" i="1" dirty="0" err="1"/>
              <a:t>hivernage</a:t>
            </a:r>
            <a:r>
              <a:rPr lang="nb-NO" b="1" i="1" dirty="0"/>
              <a:t> dans les </a:t>
            </a:r>
            <a:r>
              <a:rPr lang="nb-NO" b="1" i="1" dirty="0" smtClean="0"/>
              <a:t>glaces </a:t>
            </a:r>
            <a:r>
              <a:rPr lang="nb-NO" dirty="0" smtClean="0"/>
              <a:t>(1855)</a:t>
            </a:r>
            <a:r>
              <a:rPr lang="nb-NO" i="1" dirty="0" smtClean="0"/>
              <a:t> </a:t>
            </a:r>
            <a:r>
              <a:rPr lang="nb-NO" b="1" i="1" dirty="0" smtClean="0"/>
              <a:t/>
            </a:r>
            <a:br>
              <a:rPr lang="nb-NO" b="1" i="1" dirty="0" smtClean="0"/>
            </a:br>
            <a:r>
              <a:rPr lang="nb-NO" dirty="0" smtClean="0"/>
              <a:t>/</a:t>
            </a:r>
            <a:r>
              <a:rPr lang="nb-NO" i="1" dirty="0"/>
              <a:t>En overvintring i </a:t>
            </a:r>
            <a:r>
              <a:rPr lang="nb-NO" i="1" dirty="0" smtClean="0"/>
              <a:t>isen</a:t>
            </a:r>
            <a:endParaRPr lang="nb-NO" dirty="0"/>
          </a:p>
        </p:txBody>
      </p:sp>
      <p:sp>
        <p:nvSpPr>
          <p:cNvPr id="2" name="Rektangel 1"/>
          <p:cNvSpPr/>
          <p:nvPr/>
        </p:nvSpPr>
        <p:spPr>
          <a:xfrm>
            <a:off x="1794142" y="6246302"/>
            <a:ext cx="2358338" cy="369332"/>
          </a:xfrm>
          <a:prstGeom prst="rect">
            <a:avLst/>
          </a:prstGeom>
        </p:spPr>
        <p:txBody>
          <a:bodyPr wrap="none">
            <a:spAutoFit/>
          </a:bodyPr>
          <a:lstStyle/>
          <a:p>
            <a:r>
              <a:rPr lang="nb-NO" b="1" dirty="0" smtClean="0"/>
              <a:t>Aldri utgitt på norsk</a:t>
            </a:r>
            <a:endParaRPr lang="nb-NO" dirty="0"/>
          </a:p>
        </p:txBody>
      </p:sp>
    </p:spTree>
    <p:extLst>
      <p:ext uri="{BB962C8B-B14F-4D97-AF65-F5344CB8AC3E}">
        <p14:creationId xmlns:p14="http://schemas.microsoft.com/office/powerpoint/2010/main" val="332365326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6984776" cy="923330"/>
          </a:xfrm>
          <a:prstGeom prst="rect">
            <a:avLst/>
          </a:prstGeom>
          <a:noFill/>
        </p:spPr>
        <p:txBody>
          <a:bodyPr wrap="square" rtlCol="0">
            <a:spAutoFit/>
          </a:bodyPr>
          <a:lstStyle/>
          <a:p>
            <a:r>
              <a:rPr lang="nb-NO" dirty="0" smtClean="0"/>
              <a:t>Am. adaptasjoner i Norge i 1955 </a:t>
            </a:r>
          </a:p>
          <a:p>
            <a:r>
              <a:rPr lang="nb-NO" dirty="0" smtClean="0"/>
              <a:t>Kinofilm og Tegneseriehefte   </a:t>
            </a:r>
            <a:br>
              <a:rPr lang="nb-NO" dirty="0" smtClean="0"/>
            </a:br>
            <a:endParaRPr lang="nb-NO"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28800"/>
            <a:ext cx="6264696" cy="44903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332656"/>
            <a:ext cx="3713026" cy="5125342"/>
          </a:xfrm>
          <a:prstGeom prst="rect">
            <a:avLst/>
          </a:prstGeom>
        </p:spPr>
      </p:pic>
      <p:sp>
        <p:nvSpPr>
          <p:cNvPr id="7" name="TekstSylinder 1"/>
          <p:cNvSpPr txBox="1"/>
          <p:nvPr/>
        </p:nvSpPr>
        <p:spPr>
          <a:xfrm>
            <a:off x="7380312" y="645333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9899331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6480720" cy="369332"/>
          </a:xfrm>
          <a:prstGeom prst="rect">
            <a:avLst/>
          </a:prstGeom>
          <a:noFill/>
        </p:spPr>
        <p:txBody>
          <a:bodyPr wrap="square" rtlCol="0">
            <a:spAutoFit/>
          </a:bodyPr>
          <a:lstStyle/>
          <a:p>
            <a:r>
              <a:rPr lang="nb-NO" dirty="0" smtClean="0"/>
              <a:t>Vernes «Nautilus» på norske kinoer i 1955   </a:t>
            </a:r>
            <a:r>
              <a:rPr lang="nb-NO" sz="1400" dirty="0" smtClean="0"/>
              <a:t>(Disney 1954)  </a:t>
            </a:r>
            <a:r>
              <a:rPr lang="nb-NO" dirty="0" smtClean="0"/>
              <a:t>web</a:t>
            </a:r>
            <a:endParaRPr lang="nb-NO" dirty="0">
              <a:solidFill>
                <a:srgbClr val="FF0000"/>
              </a:solidFill>
            </a:endParaRPr>
          </a:p>
        </p:txBody>
      </p:sp>
      <p:pic>
        <p:nvPicPr>
          <p:cNvPr id="3" name="0NcvqhN1lcU"/>
          <p:cNvPicPr>
            <a:picLocks noRot="1" noChangeAspect="1"/>
          </p:cNvPicPr>
          <p:nvPr>
            <a:videoFile r:link="rId1"/>
          </p:nvPr>
        </p:nvPicPr>
        <p:blipFill>
          <a:blip r:embed="rId3"/>
          <a:stretch>
            <a:fillRect/>
          </a:stretch>
        </p:blipFill>
        <p:spPr>
          <a:xfrm>
            <a:off x="0" y="1196752"/>
            <a:ext cx="9144000" cy="5143501"/>
          </a:xfrm>
          <a:prstGeom prst="rect">
            <a:avLst/>
          </a:prstGeom>
        </p:spPr>
      </p:pic>
    </p:spTree>
    <p:extLst>
      <p:ext uri="{BB962C8B-B14F-4D97-AF65-F5344CB8AC3E}">
        <p14:creationId xmlns:p14="http://schemas.microsoft.com/office/powerpoint/2010/main" val="534598079"/>
      </p:ext>
    </p:extLst>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nbundet">
  <a:themeElements>
    <a:clrScheme name="Innbunde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Innbunde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nnbunde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29692</TotalTime>
  <Words>2019</Words>
  <Application>Microsoft Office PowerPoint</Application>
  <PresentationFormat>On-screen Show (4:3)</PresentationFormat>
  <Paragraphs>348</Paragraphs>
  <Slides>76</Slides>
  <Notes>65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Book Antiqua</vt:lpstr>
      <vt:lpstr>Calibri</vt:lpstr>
      <vt:lpstr>Times New Roman</vt:lpstr>
      <vt:lpstr>Verdana</vt:lpstr>
      <vt:lpstr>Wingdings</vt:lpstr>
      <vt:lpstr>Innbundet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Jules Verne og Norge</dc:title>
  <dc:creator>Per Johan Moe</dc:creator>
  <cp:lastModifiedBy>Per Johan Moe</cp:lastModifiedBy>
  <cp:revision>1433</cp:revision>
  <cp:lastPrinted>2016-02-16T16:41:18Z</cp:lastPrinted>
  <dcterms:created xsi:type="dcterms:W3CDTF">2011-07-14T07:32:01Z</dcterms:created>
  <dcterms:modified xsi:type="dcterms:W3CDTF">2019-03-06T00:57:54Z</dcterms:modified>
</cp:coreProperties>
</file>