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handoutMasterIdLst>
    <p:handoutMasterId r:id="rId81"/>
  </p:handoutMasterIdLst>
  <p:sldIdLst>
    <p:sldId id="728" r:id="rId2"/>
    <p:sldId id="1086" r:id="rId3"/>
    <p:sldId id="1119" r:id="rId4"/>
    <p:sldId id="1164" r:id="rId5"/>
    <p:sldId id="1139" r:id="rId6"/>
    <p:sldId id="1140" r:id="rId7"/>
    <p:sldId id="1122" r:id="rId8"/>
    <p:sldId id="1123" r:id="rId9"/>
    <p:sldId id="1102" r:id="rId10"/>
    <p:sldId id="1134" r:id="rId11"/>
    <p:sldId id="1168" r:id="rId12"/>
    <p:sldId id="1169" r:id="rId13"/>
    <p:sldId id="1109" r:id="rId14"/>
    <p:sldId id="1176" r:id="rId15"/>
    <p:sldId id="1177" r:id="rId16"/>
    <p:sldId id="1113" r:id="rId17"/>
    <p:sldId id="1107" r:id="rId18"/>
    <p:sldId id="1105" r:id="rId19"/>
    <p:sldId id="1108" r:id="rId20"/>
    <p:sldId id="1118" r:id="rId21"/>
    <p:sldId id="1116" r:id="rId22"/>
    <p:sldId id="1133" r:id="rId23"/>
    <p:sldId id="1149" r:id="rId24"/>
    <p:sldId id="1186" r:id="rId25"/>
    <p:sldId id="1187" r:id="rId26"/>
    <p:sldId id="1090" r:id="rId27"/>
    <p:sldId id="1171" r:id="rId28"/>
    <p:sldId id="1152" r:id="rId29"/>
    <p:sldId id="1153" r:id="rId30"/>
    <p:sldId id="1179" r:id="rId31"/>
    <p:sldId id="1030" r:id="rId32"/>
    <p:sldId id="1165" r:id="rId33"/>
    <p:sldId id="1166" r:id="rId34"/>
    <p:sldId id="1167" r:id="rId35"/>
    <p:sldId id="1173" r:id="rId36"/>
    <p:sldId id="1175" r:id="rId37"/>
    <p:sldId id="1004" r:id="rId38"/>
    <p:sldId id="1178" r:id="rId39"/>
    <p:sldId id="1145" r:id="rId40"/>
    <p:sldId id="1077" r:id="rId41"/>
    <p:sldId id="1146" r:id="rId42"/>
    <p:sldId id="1156" r:id="rId43"/>
    <p:sldId id="1147" r:id="rId44"/>
    <p:sldId id="1074" r:id="rId45"/>
    <p:sldId id="1019" r:id="rId46"/>
    <p:sldId id="1016" r:id="rId47"/>
    <p:sldId id="1015" r:id="rId48"/>
    <p:sldId id="1017" r:id="rId49"/>
    <p:sldId id="1163" r:id="rId50"/>
    <p:sldId id="1157" r:id="rId51"/>
    <p:sldId id="937" r:id="rId52"/>
    <p:sldId id="1018" r:id="rId53"/>
    <p:sldId id="1034" r:id="rId54"/>
    <p:sldId id="1051" r:id="rId55"/>
    <p:sldId id="1121" r:id="rId56"/>
    <p:sldId id="1048" r:id="rId57"/>
    <p:sldId id="1040" r:id="rId58"/>
    <p:sldId id="1049" r:id="rId59"/>
    <p:sldId id="1161" r:id="rId60"/>
    <p:sldId id="1162" r:id="rId61"/>
    <p:sldId id="1068" r:id="rId62"/>
    <p:sldId id="829" r:id="rId63"/>
    <p:sldId id="1070" r:id="rId64"/>
    <p:sldId id="1041" r:id="rId65"/>
    <p:sldId id="1044" r:id="rId66"/>
    <p:sldId id="766" r:id="rId67"/>
    <p:sldId id="1032" r:id="rId68"/>
    <p:sldId id="1184" r:id="rId69"/>
    <p:sldId id="1185" r:id="rId70"/>
    <p:sldId id="1183" r:id="rId71"/>
    <p:sldId id="767" r:id="rId72"/>
    <p:sldId id="1180" r:id="rId73"/>
    <p:sldId id="1181" r:id="rId74"/>
    <p:sldId id="1182" r:id="rId75"/>
    <p:sldId id="924" r:id="rId76"/>
    <p:sldId id="804" r:id="rId77"/>
    <p:sldId id="805" r:id="rId78"/>
    <p:sldId id="807" r:id="rId79"/>
  </p:sldIdLst>
  <p:sldSz cx="9144000" cy="6858000" type="screen4x3"/>
  <p:notesSz cx="6794500" cy="99314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 Johan Moe" initials="PJM" lastIdx="1" clrIdx="0">
    <p:extLst>
      <p:ext uri="{19B8F6BF-5375-455C-9EA6-DF929625EA0E}">
        <p15:presenceInfo xmlns:p15="http://schemas.microsoft.com/office/powerpoint/2012/main" userId="S-1-5-21-2154340903-988353565-70429598-56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C99F"/>
    <a:srgbClr val="F6CC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65" autoAdjust="0"/>
    <p:restoredTop sz="86410" autoAdjust="0"/>
  </p:normalViewPr>
  <p:slideViewPr>
    <p:cSldViewPr>
      <p:cViewPr varScale="1">
        <p:scale>
          <a:sx n="79" d="100"/>
          <a:sy n="79" d="100"/>
        </p:scale>
        <p:origin x="133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86"/>
    </p:cViewPr>
  </p:sorterViewPr>
  <p:notesViewPr>
    <p:cSldViewPr>
      <p:cViewPr varScale="1">
        <p:scale>
          <a:sx n="65" d="100"/>
          <a:sy n="65" d="100"/>
        </p:scale>
        <p:origin x="3366" y="60"/>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283" cy="496570"/>
          </a:xfrm>
          <a:prstGeom prst="rect">
            <a:avLst/>
          </a:prstGeom>
        </p:spPr>
        <p:txBody>
          <a:bodyPr vert="horz" lIns="91430" tIns="45716" rIns="91430" bIns="45716" rtlCol="0"/>
          <a:lstStyle>
            <a:lvl1pPr algn="l">
              <a:defRPr sz="1200"/>
            </a:lvl1pPr>
          </a:lstStyle>
          <a:p>
            <a:endParaRPr lang="nb-NO"/>
          </a:p>
        </p:txBody>
      </p:sp>
      <p:sp>
        <p:nvSpPr>
          <p:cNvPr id="3" name="Plassholder for dato 2"/>
          <p:cNvSpPr>
            <a:spLocks noGrp="1"/>
          </p:cNvSpPr>
          <p:nvPr>
            <p:ph type="dt" sz="quarter" idx="1"/>
          </p:nvPr>
        </p:nvSpPr>
        <p:spPr>
          <a:xfrm>
            <a:off x="3848646" y="0"/>
            <a:ext cx="2944283" cy="496570"/>
          </a:xfrm>
          <a:prstGeom prst="rect">
            <a:avLst/>
          </a:prstGeom>
        </p:spPr>
        <p:txBody>
          <a:bodyPr vert="horz" lIns="91430" tIns="45716" rIns="91430" bIns="45716" rtlCol="0"/>
          <a:lstStyle>
            <a:lvl1pPr algn="r">
              <a:defRPr sz="1200"/>
            </a:lvl1pPr>
          </a:lstStyle>
          <a:p>
            <a:fld id="{4B15018F-3222-4908-BB61-4DD3E86CD0A1}" type="datetimeFigureOut">
              <a:rPr lang="nb-NO" smtClean="0"/>
              <a:t>08.06.2017</a:t>
            </a:fld>
            <a:endParaRPr lang="nb-NO"/>
          </a:p>
        </p:txBody>
      </p:sp>
      <p:sp>
        <p:nvSpPr>
          <p:cNvPr id="4" name="Plassholder for bunntekst 3"/>
          <p:cNvSpPr>
            <a:spLocks noGrp="1"/>
          </p:cNvSpPr>
          <p:nvPr>
            <p:ph type="ftr" sz="quarter" idx="2"/>
          </p:nvPr>
        </p:nvSpPr>
        <p:spPr>
          <a:xfrm>
            <a:off x="0" y="9433106"/>
            <a:ext cx="2944283" cy="496570"/>
          </a:xfrm>
          <a:prstGeom prst="rect">
            <a:avLst/>
          </a:prstGeom>
        </p:spPr>
        <p:txBody>
          <a:bodyPr vert="horz" lIns="91430" tIns="45716" rIns="91430" bIns="45716" rtlCol="0" anchor="b"/>
          <a:lstStyle>
            <a:lvl1pPr algn="l">
              <a:defRPr sz="1200"/>
            </a:lvl1pPr>
          </a:lstStyle>
          <a:p>
            <a:endParaRPr lang="nb-NO"/>
          </a:p>
        </p:txBody>
      </p:sp>
      <p:sp>
        <p:nvSpPr>
          <p:cNvPr id="5" name="Plassholder for lysbildenummer 4"/>
          <p:cNvSpPr>
            <a:spLocks noGrp="1"/>
          </p:cNvSpPr>
          <p:nvPr>
            <p:ph type="sldNum" sz="quarter" idx="3"/>
          </p:nvPr>
        </p:nvSpPr>
        <p:spPr>
          <a:xfrm>
            <a:off x="3848646" y="9433106"/>
            <a:ext cx="2944283" cy="496570"/>
          </a:xfrm>
          <a:prstGeom prst="rect">
            <a:avLst/>
          </a:prstGeom>
        </p:spPr>
        <p:txBody>
          <a:bodyPr vert="horz" lIns="91430" tIns="45716" rIns="91430" bIns="45716" rtlCol="0" anchor="b"/>
          <a:lstStyle>
            <a:lvl1pPr algn="r">
              <a:defRPr sz="1200"/>
            </a:lvl1pPr>
          </a:lstStyle>
          <a:p>
            <a:fld id="{32341FF6-3B74-41BE-AD07-4DD138FED27D}" type="slidenum">
              <a:rPr lang="nb-NO" smtClean="0"/>
              <a:t>‹#›</a:t>
            </a:fld>
            <a:endParaRPr lang="nb-NO"/>
          </a:p>
        </p:txBody>
      </p:sp>
    </p:spTree>
    <p:extLst>
      <p:ext uri="{BB962C8B-B14F-4D97-AF65-F5344CB8AC3E}">
        <p14:creationId xmlns:p14="http://schemas.microsoft.com/office/powerpoint/2010/main" val="1554061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283" cy="496570"/>
          </a:xfrm>
          <a:prstGeom prst="rect">
            <a:avLst/>
          </a:prstGeom>
        </p:spPr>
        <p:txBody>
          <a:bodyPr vert="horz" lIns="91430" tIns="45716" rIns="91430" bIns="45716" rtlCol="0"/>
          <a:lstStyle>
            <a:lvl1pPr algn="l">
              <a:defRPr sz="1200"/>
            </a:lvl1pPr>
          </a:lstStyle>
          <a:p>
            <a:endParaRPr lang="nb-NO"/>
          </a:p>
        </p:txBody>
      </p:sp>
      <p:sp>
        <p:nvSpPr>
          <p:cNvPr id="3" name="Plassholder for dato 2"/>
          <p:cNvSpPr>
            <a:spLocks noGrp="1"/>
          </p:cNvSpPr>
          <p:nvPr>
            <p:ph type="dt" idx="1"/>
          </p:nvPr>
        </p:nvSpPr>
        <p:spPr>
          <a:xfrm>
            <a:off x="3848646" y="0"/>
            <a:ext cx="2944283" cy="496570"/>
          </a:xfrm>
          <a:prstGeom prst="rect">
            <a:avLst/>
          </a:prstGeom>
        </p:spPr>
        <p:txBody>
          <a:bodyPr vert="horz" lIns="91430" tIns="45716" rIns="91430" bIns="45716" rtlCol="0"/>
          <a:lstStyle>
            <a:lvl1pPr algn="r">
              <a:defRPr sz="1200"/>
            </a:lvl1pPr>
          </a:lstStyle>
          <a:p>
            <a:fld id="{CB38E7AD-4727-4A53-9F7B-30AC8D113A95}" type="datetimeFigureOut">
              <a:rPr lang="nb-NO" smtClean="0"/>
              <a:t>08.06.2017</a:t>
            </a:fld>
            <a:endParaRPr lang="nb-NO"/>
          </a:p>
        </p:txBody>
      </p:sp>
      <p:sp>
        <p:nvSpPr>
          <p:cNvPr id="4" name="Plassholder for lysbilde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30" tIns="45716" rIns="91430" bIns="45716" rtlCol="0" anchor="ctr"/>
          <a:lstStyle/>
          <a:p>
            <a:endParaRPr lang="nb-NO"/>
          </a:p>
        </p:txBody>
      </p:sp>
      <p:sp>
        <p:nvSpPr>
          <p:cNvPr id="5" name="Plassholder for notater 4"/>
          <p:cNvSpPr>
            <a:spLocks noGrp="1"/>
          </p:cNvSpPr>
          <p:nvPr>
            <p:ph type="body" sz="quarter" idx="3"/>
          </p:nvPr>
        </p:nvSpPr>
        <p:spPr>
          <a:xfrm>
            <a:off x="679450" y="4717415"/>
            <a:ext cx="5435600" cy="4469130"/>
          </a:xfrm>
          <a:prstGeom prst="rect">
            <a:avLst/>
          </a:prstGeom>
        </p:spPr>
        <p:txBody>
          <a:bodyPr vert="horz" lIns="91430" tIns="45716" rIns="91430" bIns="45716"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33106"/>
            <a:ext cx="2944283" cy="496570"/>
          </a:xfrm>
          <a:prstGeom prst="rect">
            <a:avLst/>
          </a:prstGeom>
        </p:spPr>
        <p:txBody>
          <a:bodyPr vert="horz" lIns="91430" tIns="45716" rIns="91430" bIns="45716"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8646" y="9433106"/>
            <a:ext cx="2944283" cy="496570"/>
          </a:xfrm>
          <a:prstGeom prst="rect">
            <a:avLst/>
          </a:prstGeom>
        </p:spPr>
        <p:txBody>
          <a:bodyPr vert="horz" lIns="91430" tIns="45716" rIns="91430" bIns="45716" rtlCol="0" anchor="b"/>
          <a:lstStyle>
            <a:lvl1pPr algn="r">
              <a:defRPr sz="1200"/>
            </a:lvl1pPr>
          </a:lstStyle>
          <a:p>
            <a:fld id="{2759740E-A985-4F94-9657-1FAA841E578E}" type="slidenum">
              <a:rPr lang="nb-NO" smtClean="0"/>
              <a:t>‹#›</a:t>
            </a:fld>
            <a:endParaRPr lang="nb-NO"/>
          </a:p>
        </p:txBody>
      </p:sp>
    </p:spTree>
    <p:extLst>
      <p:ext uri="{BB962C8B-B14F-4D97-AF65-F5344CB8AC3E}">
        <p14:creationId xmlns:p14="http://schemas.microsoft.com/office/powerpoint/2010/main" val="2594833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PJ </a:t>
            </a:r>
            <a:r>
              <a:rPr lang="nb-NO" dirty="0" err="1" smtClean="0"/>
              <a:t>based</a:t>
            </a:r>
            <a:r>
              <a:rPr lang="nb-NO" dirty="0" smtClean="0"/>
              <a:t> at Dep Languages in</a:t>
            </a:r>
            <a:r>
              <a:rPr lang="nb-NO" baseline="0" dirty="0" smtClean="0"/>
              <a:t> a </a:t>
            </a:r>
            <a:r>
              <a:rPr lang="nb-NO" baseline="0" dirty="0" err="1" smtClean="0"/>
              <a:t>University</a:t>
            </a:r>
            <a:r>
              <a:rPr lang="nb-NO" baseline="0" dirty="0" smtClean="0"/>
              <a:t> Coll. South </a:t>
            </a:r>
            <a:r>
              <a:rPr lang="nb-NO" baseline="0" dirty="0" err="1" smtClean="0"/>
              <a:t>of</a:t>
            </a:r>
            <a:r>
              <a:rPr lang="nb-NO" baseline="0" dirty="0" smtClean="0"/>
              <a:t> </a:t>
            </a:r>
            <a:r>
              <a:rPr lang="nb-NO" baseline="0" dirty="0" err="1" smtClean="0"/>
              <a:t>the</a:t>
            </a:r>
            <a:r>
              <a:rPr lang="nb-NO" baseline="0" dirty="0" smtClean="0"/>
              <a:t> </a:t>
            </a:r>
            <a:r>
              <a:rPr lang="nb-NO" baseline="0" dirty="0" err="1" smtClean="0"/>
              <a:t>capital</a:t>
            </a:r>
            <a:r>
              <a:rPr lang="nb-NO" baseline="0" dirty="0" smtClean="0"/>
              <a:t> </a:t>
            </a:r>
            <a:r>
              <a:rPr lang="nb-NO" dirty="0" smtClean="0"/>
              <a:t>– same region as Verne </a:t>
            </a:r>
            <a:r>
              <a:rPr lang="nb-NO" dirty="0" err="1" smtClean="0"/>
              <a:t>travelled</a:t>
            </a:r>
            <a:r>
              <a:rPr lang="nb-NO" dirty="0" smtClean="0"/>
              <a:t> in 1861</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a:t>
            </a:fld>
            <a:endParaRPr lang="nb-NO"/>
          </a:p>
        </p:txBody>
      </p:sp>
    </p:spTree>
    <p:extLst>
      <p:ext uri="{BB962C8B-B14F-4D97-AF65-F5344CB8AC3E}">
        <p14:creationId xmlns:p14="http://schemas.microsoft.com/office/powerpoint/2010/main" val="4016787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Google:</a:t>
            </a:r>
            <a:r>
              <a:rPr lang="nb-NO" baseline="0" dirty="0" smtClean="0"/>
              <a:t> </a:t>
            </a:r>
            <a:r>
              <a:rPr lang="en-US" dirty="0" smtClean="0"/>
              <a:t>A kind of notch </a:t>
            </a:r>
            <a:r>
              <a:rPr lang="en-US" dirty="0" smtClean="0"/>
              <a:t>[difficult]</a:t>
            </a:r>
            <a:r>
              <a:rPr lang="en-US" baseline="0" dirty="0" smtClean="0"/>
              <a:t> </a:t>
            </a:r>
            <a:r>
              <a:rPr lang="en-US" dirty="0" smtClean="0"/>
              <a:t>accessible</a:t>
            </a:r>
            <a:r>
              <a:rPr lang="en-US" dirty="0" smtClean="0"/>
              <a:t>, a real daredevil, famous under the name of </a:t>
            </a:r>
            <a:r>
              <a:rPr lang="en-US" dirty="0" err="1" smtClean="0"/>
              <a:t>Maristien</a:t>
            </a:r>
            <a:r>
              <a:rPr lang="en-US" dirty="0" smtClean="0"/>
              <a:t> </a:t>
            </a:r>
            <a:r>
              <a:rPr lang="en-US" dirty="0" smtClean="0"/>
              <a:t>(</a:t>
            </a:r>
            <a:r>
              <a:rPr lang="en-US" dirty="0" err="1" smtClean="0"/>
              <a:t>passe</a:t>
            </a:r>
            <a:r>
              <a:rPr lang="en-US" dirty="0" smtClean="0"/>
              <a:t> de Marie). A legend is attached to this place: in the old days, it is said that the path was discovered by the beautiful Mary of </a:t>
            </a:r>
            <a:r>
              <a:rPr lang="en-US" dirty="0" err="1" smtClean="0"/>
              <a:t>Vestfjordal</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14</a:t>
            </a:fld>
            <a:endParaRPr lang="nb-NO"/>
          </a:p>
        </p:txBody>
      </p:sp>
    </p:spTree>
    <p:extLst>
      <p:ext uri="{BB962C8B-B14F-4D97-AF65-F5344CB8AC3E}">
        <p14:creationId xmlns:p14="http://schemas.microsoft.com/office/powerpoint/2010/main" val="3103632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In</a:t>
            </a:r>
            <a:r>
              <a:rPr lang="nb-NO" baseline="0" dirty="0" smtClean="0"/>
              <a:t> </a:t>
            </a:r>
            <a:r>
              <a:rPr lang="nb-NO" baseline="0" dirty="0" err="1" smtClean="0"/>
              <a:t>Verne’s</a:t>
            </a:r>
            <a:r>
              <a:rPr lang="nb-NO" baseline="0" dirty="0" smtClean="0"/>
              <a:t> </a:t>
            </a:r>
            <a:r>
              <a:rPr lang="nb-NO" baseline="0" dirty="0" err="1" smtClean="0"/>
              <a:t>novel</a:t>
            </a:r>
            <a:r>
              <a:rPr lang="nb-NO" baseline="0" dirty="0" smtClean="0"/>
              <a:t> it is </a:t>
            </a:r>
            <a:r>
              <a:rPr lang="nb-NO" baseline="0" dirty="0" err="1" smtClean="0"/>
              <a:t>exactly</a:t>
            </a:r>
            <a:r>
              <a:rPr lang="nb-NO" baseline="0" dirty="0" smtClean="0"/>
              <a:t> </a:t>
            </a:r>
            <a:r>
              <a:rPr lang="nb-NO" baseline="0" dirty="0" err="1" smtClean="0"/>
              <a:t>on</a:t>
            </a:r>
            <a:r>
              <a:rPr lang="nb-NO" baseline="0" dirty="0" smtClean="0"/>
              <a:t> </a:t>
            </a:r>
            <a:r>
              <a:rPr lang="nb-NO" baseline="0" dirty="0" err="1" smtClean="0"/>
              <a:t>this</a:t>
            </a:r>
            <a:r>
              <a:rPr lang="nb-NO" baseline="0" dirty="0" smtClean="0"/>
              <a:t> </a:t>
            </a:r>
            <a:r>
              <a:rPr lang="nb-NO" baseline="0" dirty="0" err="1" smtClean="0"/>
              <a:t>dangerous</a:t>
            </a:r>
            <a:r>
              <a:rPr lang="nb-NO" baseline="0" dirty="0" smtClean="0"/>
              <a:t> </a:t>
            </a:r>
            <a:r>
              <a:rPr lang="nb-NO" baseline="0" dirty="0" err="1" smtClean="0"/>
              <a:t>path</a:t>
            </a:r>
            <a:r>
              <a:rPr lang="nb-NO" baseline="0" dirty="0" smtClean="0"/>
              <a:t> – </a:t>
            </a:r>
            <a:r>
              <a:rPr lang="nb-NO" baseline="0" dirty="0" err="1" smtClean="0"/>
              <a:t>that</a:t>
            </a:r>
            <a:r>
              <a:rPr lang="nb-NO" baseline="0" dirty="0" smtClean="0"/>
              <a:t> </a:t>
            </a:r>
            <a:r>
              <a:rPr lang="nb-NO" baseline="0" dirty="0" err="1" smtClean="0"/>
              <a:t>the</a:t>
            </a:r>
            <a:r>
              <a:rPr lang="nb-NO" baseline="0" dirty="0" smtClean="0"/>
              <a:t> protagonist </a:t>
            </a:r>
            <a:r>
              <a:rPr lang="nb-NO" baseline="0" dirty="0" err="1" smtClean="0"/>
              <a:t>of</a:t>
            </a:r>
            <a:r>
              <a:rPr lang="nb-NO" baseline="0" dirty="0" smtClean="0"/>
              <a:t> </a:t>
            </a:r>
            <a:r>
              <a:rPr lang="nb-NO" baseline="0" dirty="0" err="1" smtClean="0"/>
              <a:t>the</a:t>
            </a:r>
            <a:r>
              <a:rPr lang="nb-NO" baseline="0" dirty="0" smtClean="0"/>
              <a:t> </a:t>
            </a:r>
            <a:r>
              <a:rPr lang="nb-NO" baseline="0" dirty="0" err="1" smtClean="0"/>
              <a:t>novel</a:t>
            </a:r>
            <a:r>
              <a:rPr lang="nb-NO" baseline="0" dirty="0" smtClean="0"/>
              <a:t> – as </a:t>
            </a:r>
            <a:r>
              <a:rPr lang="nb-NO" baseline="0" dirty="0" err="1" smtClean="0"/>
              <a:t>mountain</a:t>
            </a:r>
            <a:r>
              <a:rPr lang="nb-NO" baseline="0" dirty="0" smtClean="0"/>
              <a:t> </a:t>
            </a:r>
            <a:r>
              <a:rPr lang="nb-NO" baseline="0" dirty="0" err="1" smtClean="0"/>
              <a:t>tourist</a:t>
            </a:r>
            <a:r>
              <a:rPr lang="nb-NO" baseline="0" dirty="0" smtClean="0"/>
              <a:t> - is </a:t>
            </a:r>
            <a:r>
              <a:rPr lang="nb-NO" baseline="0" dirty="0" err="1" smtClean="0"/>
              <a:t>introduced</a:t>
            </a:r>
            <a:r>
              <a:rPr lang="nb-NO" baseline="0" dirty="0" smtClean="0"/>
              <a:t> – </a:t>
            </a:r>
            <a:r>
              <a:rPr lang="nb-NO" baseline="0" dirty="0" err="1" smtClean="0"/>
              <a:t>reaching</a:t>
            </a:r>
            <a:r>
              <a:rPr lang="nb-NO" baseline="0" dirty="0" smtClean="0"/>
              <a:t> a </a:t>
            </a:r>
            <a:r>
              <a:rPr lang="nb-NO" baseline="0" dirty="0" err="1" smtClean="0"/>
              <a:t>dead</a:t>
            </a:r>
            <a:r>
              <a:rPr lang="nb-NO" baseline="0" dirty="0" smtClean="0"/>
              <a:t> end…..</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15</a:t>
            </a:fld>
            <a:endParaRPr lang="nb-NO"/>
          </a:p>
        </p:txBody>
      </p:sp>
    </p:spTree>
    <p:extLst>
      <p:ext uri="{BB962C8B-B14F-4D97-AF65-F5344CB8AC3E}">
        <p14:creationId xmlns:p14="http://schemas.microsoft.com/office/powerpoint/2010/main" val="332667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Kort </a:t>
            </a:r>
            <a:r>
              <a:rPr lang="nb-NO" dirty="0" err="1" smtClean="0"/>
              <a:t>ressyme</a:t>
            </a:r>
            <a:r>
              <a:rPr lang="nb-NO" dirty="0" smtClean="0"/>
              <a:t>:  </a:t>
            </a:r>
            <a:r>
              <a:rPr lang="nb-NO" dirty="0" err="1" smtClean="0"/>
              <a:t>tiny</a:t>
            </a:r>
            <a:r>
              <a:rPr lang="nb-NO" dirty="0" smtClean="0"/>
              <a:t> </a:t>
            </a:r>
            <a:r>
              <a:rPr lang="nb-NO" dirty="0" err="1" smtClean="0"/>
              <a:t>community</a:t>
            </a:r>
            <a:r>
              <a:rPr lang="nb-NO" dirty="0" smtClean="0"/>
              <a:t> at </a:t>
            </a:r>
            <a:r>
              <a:rPr lang="nb-NO" dirty="0" err="1" smtClean="0"/>
              <a:t>the</a:t>
            </a:r>
            <a:r>
              <a:rPr lang="nb-NO" dirty="0" smtClean="0"/>
              <a:t> </a:t>
            </a:r>
            <a:r>
              <a:rPr lang="nb-NO" dirty="0" err="1" smtClean="0"/>
              <a:t>mouth</a:t>
            </a:r>
            <a:r>
              <a:rPr lang="nb-NO" dirty="0" smtClean="0"/>
              <a:t> </a:t>
            </a:r>
            <a:r>
              <a:rPr lang="nb-NO" dirty="0" err="1" smtClean="0"/>
              <a:t>of</a:t>
            </a:r>
            <a:r>
              <a:rPr lang="nb-NO" baseline="0" dirty="0" smtClean="0"/>
              <a:t> NORD fjord in western </a:t>
            </a:r>
            <a:r>
              <a:rPr lang="nb-NO" baseline="0" dirty="0" err="1" smtClean="0"/>
              <a:t>norway</a:t>
            </a:r>
            <a:r>
              <a:rPr lang="nb-NO" dirty="0" smtClean="0"/>
              <a:t>. </a:t>
            </a:r>
            <a:r>
              <a:rPr lang="nb-NO" dirty="0" err="1" smtClean="0"/>
              <a:t>Based</a:t>
            </a:r>
            <a:r>
              <a:rPr lang="nb-NO" dirty="0" smtClean="0"/>
              <a:t> </a:t>
            </a:r>
            <a:r>
              <a:rPr lang="nb-NO" dirty="0" err="1" smtClean="0"/>
              <a:t>on</a:t>
            </a:r>
            <a:r>
              <a:rPr lang="nb-NO" dirty="0" smtClean="0"/>
              <a:t> </a:t>
            </a:r>
            <a:r>
              <a:rPr lang="nb-NO" dirty="0" err="1" smtClean="0"/>
              <a:t>fisheries</a:t>
            </a:r>
            <a:r>
              <a:rPr lang="nb-NO" baseline="0" dirty="0" smtClean="0"/>
              <a:t> and </a:t>
            </a:r>
            <a:r>
              <a:rPr lang="nb-NO" baseline="0" dirty="0" err="1" smtClean="0"/>
              <a:t>the</a:t>
            </a:r>
            <a:r>
              <a:rPr lang="nb-NO" baseline="0" dirty="0" smtClean="0"/>
              <a:t> </a:t>
            </a:r>
            <a:r>
              <a:rPr lang="nb-NO" baseline="0" dirty="0" err="1" smtClean="0"/>
              <a:t>production</a:t>
            </a:r>
            <a:r>
              <a:rPr lang="nb-NO" baseline="0" dirty="0" smtClean="0"/>
              <a:t> </a:t>
            </a:r>
            <a:r>
              <a:rPr lang="nb-NO" baseline="0" dirty="0" err="1" smtClean="0"/>
              <a:t>of</a:t>
            </a:r>
            <a:r>
              <a:rPr lang="nb-NO" baseline="0" dirty="0" smtClean="0"/>
              <a:t> </a:t>
            </a:r>
            <a:r>
              <a:rPr lang="nb-NO" baseline="0" dirty="0" err="1" smtClean="0"/>
              <a:t>cod</a:t>
            </a:r>
            <a:r>
              <a:rPr lang="nb-NO" baseline="0" dirty="0" smtClean="0"/>
              <a:t> liver </a:t>
            </a:r>
            <a:r>
              <a:rPr lang="nb-NO" baseline="0" dirty="0" err="1" smtClean="0"/>
              <a:t>oil</a:t>
            </a:r>
            <a:r>
              <a:rPr lang="nb-NO" baseline="0" dirty="0" smtClean="0"/>
              <a:t>. </a:t>
            </a:r>
            <a:br>
              <a:rPr lang="nb-NO" baseline="0" dirty="0" smtClean="0"/>
            </a:br>
            <a:r>
              <a:rPr lang="nb-NO" baseline="0" dirty="0" smtClean="0"/>
              <a:t>Here lives a </a:t>
            </a:r>
            <a:r>
              <a:rPr lang="nb-NO" baseline="0" dirty="0" err="1" smtClean="0"/>
              <a:t>fisherman</a:t>
            </a:r>
            <a:r>
              <a:rPr lang="nb-NO" baseline="0" dirty="0" smtClean="0"/>
              <a:t> and his </a:t>
            </a:r>
            <a:r>
              <a:rPr lang="nb-NO" baseline="0" dirty="0" err="1" smtClean="0"/>
              <a:t>family</a:t>
            </a:r>
            <a:r>
              <a:rPr lang="nb-NO" baseline="0" dirty="0" smtClean="0"/>
              <a:t> </a:t>
            </a:r>
            <a:r>
              <a:rPr lang="nb-NO" baseline="0" dirty="0" err="1" smtClean="0"/>
              <a:t>who</a:t>
            </a:r>
            <a:r>
              <a:rPr lang="nb-NO" baseline="0" dirty="0" smtClean="0"/>
              <a:t> has </a:t>
            </a:r>
            <a:r>
              <a:rPr lang="nb-NO" baseline="0" dirty="0" err="1" smtClean="0"/>
              <a:t>adopted</a:t>
            </a:r>
            <a:r>
              <a:rPr lang="nb-NO" baseline="0" dirty="0" smtClean="0"/>
              <a:t> a boy </a:t>
            </a:r>
            <a:r>
              <a:rPr lang="nb-NO" baseline="0" dirty="0" err="1" smtClean="0"/>
              <a:t>apparently</a:t>
            </a:r>
            <a:r>
              <a:rPr lang="nb-NO" baseline="0" dirty="0" smtClean="0"/>
              <a:t> </a:t>
            </a:r>
            <a:r>
              <a:rPr lang="nb-NO" baseline="0" dirty="0" err="1" smtClean="0"/>
              <a:t>of</a:t>
            </a:r>
            <a:r>
              <a:rPr lang="nb-NO" baseline="0" dirty="0" smtClean="0"/>
              <a:t> </a:t>
            </a:r>
            <a:r>
              <a:rPr lang="nb-NO" baseline="0" dirty="0" err="1" smtClean="0"/>
              <a:t>Celtic</a:t>
            </a:r>
            <a:r>
              <a:rPr lang="nb-NO" baseline="0" dirty="0" smtClean="0"/>
              <a:t> </a:t>
            </a:r>
            <a:r>
              <a:rPr lang="nb-NO" baseline="0" dirty="0" err="1" smtClean="0"/>
              <a:t>origin</a:t>
            </a:r>
            <a:r>
              <a:rPr lang="nb-NO" baseline="0" dirty="0" smtClean="0"/>
              <a:t> </a:t>
            </a:r>
            <a:r>
              <a:rPr lang="nb-NO" baseline="0" dirty="0" err="1" smtClean="0"/>
              <a:t>who</a:t>
            </a:r>
            <a:r>
              <a:rPr lang="nb-NO" baseline="0" dirty="0" smtClean="0"/>
              <a:t>, as a baby, </a:t>
            </a:r>
            <a:r>
              <a:rPr lang="nb-NO" baseline="0" dirty="0" err="1" smtClean="0"/>
              <a:t>drifted</a:t>
            </a:r>
            <a:r>
              <a:rPr lang="nb-NO" baseline="0" dirty="0" smtClean="0"/>
              <a:t> </a:t>
            </a:r>
            <a:r>
              <a:rPr lang="nb-NO" baseline="0" dirty="0" err="1" smtClean="0"/>
              <a:t>ashore</a:t>
            </a:r>
            <a:r>
              <a:rPr lang="nb-NO" baseline="0" dirty="0" smtClean="0"/>
              <a:t> </a:t>
            </a:r>
            <a:r>
              <a:rPr lang="nb-NO" baseline="0" dirty="0" err="1" smtClean="0"/>
              <a:t>on</a:t>
            </a:r>
            <a:r>
              <a:rPr lang="nb-NO" baseline="0" dirty="0" smtClean="0"/>
              <a:t> a LIFEBUOY.</a:t>
            </a:r>
            <a:br>
              <a:rPr lang="nb-NO" baseline="0" dirty="0" smtClean="0"/>
            </a:br>
            <a:r>
              <a:rPr lang="nb-NO" baseline="0" dirty="0" smtClean="0"/>
              <a:t>He </a:t>
            </a:r>
            <a:r>
              <a:rPr lang="nb-NO" baseline="0" dirty="0" err="1" smtClean="0"/>
              <a:t>grew</a:t>
            </a:r>
            <a:r>
              <a:rPr lang="nb-NO" baseline="0" dirty="0" smtClean="0"/>
              <a:t> up to be a </a:t>
            </a:r>
            <a:r>
              <a:rPr lang="nb-NO" baseline="0" dirty="0" err="1" smtClean="0"/>
              <a:t>sailor</a:t>
            </a:r>
            <a:r>
              <a:rPr lang="nb-NO" baseline="0" dirty="0" smtClean="0"/>
              <a:t> and in 1879, </a:t>
            </a:r>
            <a:r>
              <a:rPr lang="nb-NO" baseline="0" dirty="0" err="1" smtClean="0"/>
              <a:t>he</a:t>
            </a:r>
            <a:r>
              <a:rPr lang="nb-NO" baseline="0" dirty="0" smtClean="0"/>
              <a:t> </a:t>
            </a:r>
            <a:r>
              <a:rPr lang="nb-NO" baseline="0" dirty="0" err="1" smtClean="0"/>
              <a:t>sets</a:t>
            </a:r>
            <a:r>
              <a:rPr lang="nb-NO" baseline="0" dirty="0" smtClean="0"/>
              <a:t> </a:t>
            </a:r>
            <a:r>
              <a:rPr lang="nb-NO" baseline="0" dirty="0" err="1" smtClean="0"/>
              <a:t>off</a:t>
            </a:r>
            <a:r>
              <a:rPr lang="nb-NO" baseline="0" dirty="0" smtClean="0"/>
              <a:t> to </a:t>
            </a:r>
            <a:r>
              <a:rPr lang="nb-NO" baseline="0" dirty="0" err="1" smtClean="0"/>
              <a:t>look</a:t>
            </a:r>
            <a:r>
              <a:rPr lang="nb-NO" baseline="0" dirty="0" smtClean="0"/>
              <a:t> fro </a:t>
            </a:r>
            <a:r>
              <a:rPr lang="nb-NO" baseline="0" dirty="0" err="1" smtClean="0"/>
              <a:t>the</a:t>
            </a:r>
            <a:r>
              <a:rPr lang="nb-NO" baseline="0" dirty="0" smtClean="0"/>
              <a:t> </a:t>
            </a:r>
            <a:r>
              <a:rPr lang="nb-NO" baseline="0" dirty="0" err="1" smtClean="0"/>
              <a:t>famous</a:t>
            </a:r>
            <a:r>
              <a:rPr lang="nb-NO" baseline="0" dirty="0" smtClean="0"/>
              <a:t> </a:t>
            </a:r>
            <a:r>
              <a:rPr lang="nb-NO" baseline="0" dirty="0" err="1" smtClean="0"/>
              <a:t>arctic</a:t>
            </a:r>
            <a:r>
              <a:rPr lang="nb-NO" baseline="0" dirty="0" smtClean="0"/>
              <a:t> </a:t>
            </a:r>
            <a:r>
              <a:rPr lang="nb-NO" baseline="0" dirty="0" err="1" smtClean="0"/>
              <a:t>explorer</a:t>
            </a:r>
            <a:r>
              <a:rPr lang="nb-NO" baseline="0" dirty="0" smtClean="0"/>
              <a:t> </a:t>
            </a:r>
            <a:r>
              <a:rPr lang="nb-NO" baseline="0" dirty="0" err="1" smtClean="0"/>
              <a:t>Nordenskiøld</a:t>
            </a:r>
            <a:r>
              <a:rPr lang="nb-NO" baseline="0" dirty="0" smtClean="0"/>
              <a:t> </a:t>
            </a:r>
            <a:r>
              <a:rPr lang="nb-NO" baseline="0" dirty="0" err="1" smtClean="0"/>
              <a:t>who</a:t>
            </a:r>
            <a:r>
              <a:rPr lang="nb-NO" baseline="0" dirty="0" smtClean="0"/>
              <a:t> </a:t>
            </a:r>
            <a:r>
              <a:rPr lang="nb-NO" baseline="0" dirty="0" err="1" smtClean="0"/>
              <a:t>was</a:t>
            </a:r>
            <a:r>
              <a:rPr lang="nb-NO" baseline="0" dirty="0" smtClean="0"/>
              <a:t> in </a:t>
            </a:r>
            <a:r>
              <a:rPr lang="nb-NO" baseline="0" dirty="0" err="1" smtClean="0"/>
              <a:t>the</a:t>
            </a:r>
            <a:r>
              <a:rPr lang="nb-NO" baseline="0" dirty="0" smtClean="0"/>
              <a:t> </a:t>
            </a:r>
            <a:r>
              <a:rPr lang="nb-NO" baseline="0" dirty="0" err="1" smtClean="0"/>
              <a:t>arctic</a:t>
            </a:r>
            <a:r>
              <a:rPr lang="nb-NO" baseline="0" dirty="0" smtClean="0"/>
              <a:t>. </a:t>
            </a:r>
            <a:br>
              <a:rPr lang="nb-NO" baseline="0" dirty="0" smtClean="0"/>
            </a:br>
            <a:r>
              <a:rPr lang="nb-NO" baseline="0" dirty="0" smtClean="0"/>
              <a:t> </a:t>
            </a:r>
            <a:r>
              <a:rPr lang="nb-NO" sz="1200" dirty="0" smtClean="0">
                <a:solidFill>
                  <a:srgbClr val="FF0000"/>
                </a:solidFill>
              </a:rPr>
              <a:t>Spare </a:t>
            </a:r>
            <a:r>
              <a:rPr lang="nb-NO" sz="1200" dirty="0" smtClean="0">
                <a:solidFill>
                  <a:srgbClr val="FF0000"/>
                </a:solidFill>
              </a:rPr>
              <a:t>det meste om </a:t>
            </a:r>
            <a:r>
              <a:rPr lang="nb-NO" sz="1200" dirty="0" err="1" smtClean="0">
                <a:solidFill>
                  <a:srgbClr val="FF0000"/>
                </a:solidFill>
              </a:rPr>
              <a:t>Nordenskiøld</a:t>
            </a:r>
            <a:endParaRPr lang="nb-NO" sz="1200" dirty="0" smtClean="0">
              <a:solidFill>
                <a:srgbClr val="FF0000"/>
              </a:solidFill>
            </a:endParaRPr>
          </a:p>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17</a:t>
            </a:fld>
            <a:endParaRPr lang="nb-NO"/>
          </a:p>
        </p:txBody>
      </p:sp>
    </p:spTree>
    <p:extLst>
      <p:ext uri="{BB962C8B-B14F-4D97-AF65-F5344CB8AC3E}">
        <p14:creationId xmlns:p14="http://schemas.microsoft.com/office/powerpoint/2010/main" val="1247250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Phonetic</a:t>
            </a:r>
            <a:r>
              <a:rPr lang="nb-NO" baseline="0" dirty="0" smtClean="0"/>
              <a:t> </a:t>
            </a:r>
            <a:r>
              <a:rPr lang="nb-NO" baseline="0" dirty="0" err="1" smtClean="0"/>
              <a:t>likeness</a:t>
            </a:r>
            <a:r>
              <a:rPr lang="nb-NO" baseline="0" dirty="0" smtClean="0"/>
              <a:t>?  - Cynthia – Sunniva –</a:t>
            </a:r>
            <a:r>
              <a:rPr lang="nb-NO" baseline="0" dirty="0" err="1" smtClean="0"/>
              <a:t>even</a:t>
            </a:r>
            <a:r>
              <a:rPr lang="nb-NO" baseline="0" dirty="0" smtClean="0"/>
              <a:t>:  Selja  ….. And </a:t>
            </a:r>
            <a:r>
              <a:rPr lang="nb-NO" baseline="0" dirty="0" err="1" smtClean="0"/>
              <a:t>the</a:t>
            </a:r>
            <a:r>
              <a:rPr lang="nb-NO" baseline="0" dirty="0" smtClean="0"/>
              <a:t> </a:t>
            </a:r>
            <a:r>
              <a:rPr lang="nb-NO" baseline="0" dirty="0" err="1" smtClean="0"/>
              <a:t>place</a:t>
            </a:r>
            <a:r>
              <a:rPr lang="nb-NO" baseline="0" dirty="0" smtClean="0"/>
              <a:t> </a:t>
            </a:r>
            <a:r>
              <a:rPr lang="nb-NO" baseline="0" dirty="0" err="1" smtClean="0"/>
              <a:t>of</a:t>
            </a:r>
            <a:r>
              <a:rPr lang="nb-NO" baseline="0" dirty="0" smtClean="0"/>
              <a:t> action in </a:t>
            </a:r>
            <a:r>
              <a:rPr lang="nb-NO" baseline="0" dirty="0" err="1" smtClean="0"/>
              <a:t>novel</a:t>
            </a:r>
            <a:r>
              <a:rPr lang="nb-NO" baseline="0" dirty="0" smtClean="0"/>
              <a:t>:  ‘</a:t>
            </a:r>
            <a:r>
              <a:rPr lang="nb-NO" baseline="0" dirty="0" err="1" smtClean="0"/>
              <a:t>Noroe</a:t>
            </a:r>
            <a:r>
              <a:rPr lang="nb-NO" baseline="0" dirty="0" smtClean="0"/>
              <a:t>’ – MAP </a:t>
            </a:r>
            <a:r>
              <a:rPr lang="nb-NO" baseline="0" dirty="0" err="1" smtClean="0"/>
              <a:t>Fiord</a:t>
            </a:r>
            <a:r>
              <a:rPr lang="nb-NO" baseline="0" dirty="0" smtClean="0"/>
              <a:t> de </a:t>
            </a:r>
            <a:r>
              <a:rPr lang="nb-NO" baseline="0" dirty="0" err="1" smtClean="0"/>
              <a:t>Noroe</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19</a:t>
            </a:fld>
            <a:endParaRPr lang="nb-NO"/>
          </a:p>
        </p:txBody>
      </p:sp>
    </p:spTree>
    <p:extLst>
      <p:ext uri="{BB962C8B-B14F-4D97-AF65-F5344CB8AC3E}">
        <p14:creationId xmlns:p14="http://schemas.microsoft.com/office/powerpoint/2010/main" val="2742268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Action </a:t>
            </a:r>
            <a:r>
              <a:rPr lang="nb-NO" dirty="0" err="1" smtClean="0"/>
              <a:t>of</a:t>
            </a:r>
            <a:r>
              <a:rPr lang="nb-NO" dirty="0" smtClean="0"/>
              <a:t> </a:t>
            </a:r>
            <a:r>
              <a:rPr lang="nb-NO" dirty="0" err="1" smtClean="0"/>
              <a:t>novel</a:t>
            </a:r>
            <a:r>
              <a:rPr lang="nb-NO" dirty="0" smtClean="0"/>
              <a:t>. Cynthia </a:t>
            </a:r>
            <a:r>
              <a:rPr lang="nb-NO" dirty="0" err="1" smtClean="0"/>
              <a:t>went</a:t>
            </a:r>
            <a:r>
              <a:rPr lang="nb-NO" dirty="0" smtClean="0"/>
              <a:t> </a:t>
            </a:r>
            <a:r>
              <a:rPr lang="nb-NO" dirty="0" err="1" smtClean="0"/>
              <a:t>down</a:t>
            </a:r>
            <a:r>
              <a:rPr lang="nb-NO" dirty="0" smtClean="0"/>
              <a:t> in 1858 – Eric</a:t>
            </a:r>
            <a:r>
              <a:rPr lang="nb-NO" baseline="0" dirty="0" smtClean="0"/>
              <a:t> H </a:t>
            </a:r>
            <a:r>
              <a:rPr lang="nb-NO" baseline="0" dirty="0" err="1" smtClean="0"/>
              <a:t>went</a:t>
            </a:r>
            <a:r>
              <a:rPr lang="nb-NO" baseline="0" dirty="0" smtClean="0"/>
              <a:t> to </a:t>
            </a:r>
            <a:r>
              <a:rPr lang="nb-NO" baseline="0" dirty="0" err="1" smtClean="0"/>
              <a:t>school</a:t>
            </a:r>
            <a:r>
              <a:rPr lang="nb-NO" baseline="0" dirty="0" smtClean="0"/>
              <a:t> ca. 1864 – Peter Møller Tran produksjon 1854 – Frantz </a:t>
            </a:r>
            <a:r>
              <a:rPr lang="nb-NO" baseline="0" dirty="0" err="1" smtClean="0"/>
              <a:t>Peckel</a:t>
            </a:r>
            <a:r>
              <a:rPr lang="nb-NO" baseline="0" dirty="0" smtClean="0"/>
              <a:t> Møller på int. messer 1860  </a:t>
            </a:r>
            <a:r>
              <a:rPr lang="nb-NO" baseline="0" dirty="0" err="1" smtClean="0"/>
              <a:t>Nordenskiøld</a:t>
            </a:r>
            <a:r>
              <a:rPr lang="nb-NO" baseline="0" dirty="0" smtClean="0"/>
              <a:t> 1879</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20</a:t>
            </a:fld>
            <a:endParaRPr lang="nb-NO"/>
          </a:p>
        </p:txBody>
      </p:sp>
    </p:spTree>
    <p:extLst>
      <p:ext uri="{BB962C8B-B14F-4D97-AF65-F5344CB8AC3E}">
        <p14:creationId xmlns:p14="http://schemas.microsoft.com/office/powerpoint/2010/main" val="2443867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Huge </a:t>
            </a:r>
            <a:r>
              <a:rPr lang="nb-NO" dirty="0" err="1" smtClean="0"/>
              <a:t>industry</a:t>
            </a:r>
            <a:r>
              <a:rPr lang="nb-NO" baseline="0" dirty="0" smtClean="0"/>
              <a:t> in </a:t>
            </a:r>
            <a:r>
              <a:rPr lang="nb-NO" baseline="0" dirty="0" err="1" smtClean="0"/>
              <a:t>the</a:t>
            </a:r>
            <a:r>
              <a:rPr lang="nb-NO" baseline="0" dirty="0" smtClean="0"/>
              <a:t> </a:t>
            </a:r>
            <a:r>
              <a:rPr lang="nb-NO" baseline="0" dirty="0" err="1" smtClean="0"/>
              <a:t>Nordjord</a:t>
            </a:r>
            <a:r>
              <a:rPr lang="nb-NO" baseline="0" dirty="0" smtClean="0"/>
              <a:t> area – </a:t>
            </a:r>
            <a:r>
              <a:rPr lang="nb-NO" baseline="0" dirty="0" err="1" smtClean="0"/>
              <a:t>particularly</a:t>
            </a:r>
            <a:r>
              <a:rPr lang="nb-NO" baseline="0" dirty="0" smtClean="0"/>
              <a:t> from 1860 – </a:t>
            </a:r>
            <a:r>
              <a:rPr lang="nb-NO" baseline="0" dirty="0" err="1" smtClean="0"/>
              <a:t>internationally</a:t>
            </a:r>
            <a:r>
              <a:rPr lang="nb-NO" baseline="0" dirty="0" smtClean="0"/>
              <a:t> </a:t>
            </a:r>
            <a:r>
              <a:rPr lang="nb-NO" baseline="0" dirty="0" err="1" smtClean="0"/>
              <a:t>known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21</a:t>
            </a:fld>
            <a:endParaRPr lang="nb-NO"/>
          </a:p>
        </p:txBody>
      </p:sp>
    </p:spTree>
    <p:extLst>
      <p:ext uri="{BB962C8B-B14F-4D97-AF65-F5344CB8AC3E}">
        <p14:creationId xmlns:p14="http://schemas.microsoft.com/office/powerpoint/2010/main" val="2662624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solidFill>
                  <a:srgbClr val="FF0000"/>
                </a:solidFill>
              </a:rPr>
              <a:t>Tema for </a:t>
            </a:r>
            <a:r>
              <a:rPr lang="nb-NO" dirty="0" err="1" smtClean="0">
                <a:solidFill>
                  <a:srgbClr val="FF0000"/>
                </a:solidFill>
              </a:rPr>
              <a:t>paper</a:t>
            </a:r>
            <a:r>
              <a:rPr lang="nb-NO" dirty="0" smtClean="0">
                <a:solidFill>
                  <a:srgbClr val="FF0000"/>
                </a:solidFill>
              </a:rPr>
              <a:t> – </a:t>
            </a:r>
            <a:r>
              <a:rPr lang="nb-NO" dirty="0" err="1" smtClean="0">
                <a:solidFill>
                  <a:srgbClr val="FF0000"/>
                </a:solidFill>
              </a:rPr>
              <a:t>Verne’s</a:t>
            </a:r>
            <a:r>
              <a:rPr lang="nb-NO" dirty="0" smtClean="0">
                <a:solidFill>
                  <a:srgbClr val="FF0000"/>
                </a:solidFill>
              </a:rPr>
              <a:t> </a:t>
            </a:r>
            <a:r>
              <a:rPr lang="nb-NO" dirty="0" err="1" smtClean="0">
                <a:solidFill>
                  <a:srgbClr val="FF0000"/>
                </a:solidFill>
              </a:rPr>
              <a:t>background</a:t>
            </a:r>
            <a:r>
              <a:rPr lang="nb-NO" dirty="0" smtClean="0">
                <a:solidFill>
                  <a:srgbClr val="FF0000"/>
                </a:solidFill>
              </a:rPr>
              <a:t> for BL</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22</a:t>
            </a:fld>
            <a:endParaRPr lang="nb-NO"/>
          </a:p>
        </p:txBody>
      </p:sp>
    </p:spTree>
    <p:extLst>
      <p:ext uri="{BB962C8B-B14F-4D97-AF65-F5344CB8AC3E}">
        <p14:creationId xmlns:p14="http://schemas.microsoft.com/office/powerpoint/2010/main" val="3702664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latin typeface="Calibri" panose="020F0502020204030204" pitchFamily="34" charset="0"/>
                <a:ea typeface="Times New Roman" panose="02020603050405020304" pitchFamily="18" charset="0"/>
                <a:cs typeface="Times New Roman" panose="02020603050405020304" pitchFamily="18" charset="0"/>
              </a:rPr>
              <a:t>Det siste navnet, Bennett </a:t>
            </a:r>
            <a:r>
              <a:rPr lang="nb-NO" b="1" baseline="0" dirty="0" smtClean="0">
                <a:latin typeface="Calibri" panose="020F0502020204030204" pitchFamily="34" charset="0"/>
                <a:ea typeface="Times New Roman" panose="02020603050405020304" pitchFamily="18" charset="0"/>
                <a:cs typeface="Times New Roman" panose="02020603050405020304" pitchFamily="18" charset="0"/>
              </a:rPr>
              <a:t> – får kanskje noen bjeller til å ringe ….. Det skal vi komme tilbake til</a:t>
            </a:r>
            <a:r>
              <a:rPr lang="nb-NO" dirty="0" smtClean="0">
                <a:latin typeface="Calibri" panose="020F0502020204030204" pitchFamily="34" charset="0"/>
                <a:ea typeface="Times New Roman" panose="02020603050405020304" pitchFamily="18" charset="0"/>
                <a:cs typeface="Times New Roman" panose="02020603050405020304" pitchFamily="18" charset="0"/>
              </a:rPr>
              <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Telemarkingen Ole jobber på fiskebåt</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 forlovet med Hulda, på Mm Hansens gjestgiveri ved Rjukan</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 vil gifte seg når Ole har spart nok penger </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 moren har </a:t>
            </a:r>
            <a:r>
              <a:rPr lang="nb-NO" dirty="0" err="1" smtClean="0">
                <a:latin typeface="Calibri" panose="020F0502020204030204" pitchFamily="34" charset="0"/>
                <a:ea typeface="Times New Roman" panose="02020603050405020304" pitchFamily="18" charset="0"/>
                <a:cs typeface="Times New Roman" panose="02020603050405020304" pitchFamily="18" charset="0"/>
              </a:rPr>
              <a:t>har</a:t>
            </a:r>
            <a:r>
              <a:rPr lang="nb-NO" dirty="0" smtClean="0">
                <a:latin typeface="Calibri" panose="020F0502020204030204" pitchFamily="34" charset="0"/>
                <a:ea typeface="Times New Roman" panose="02020603050405020304" pitchFamily="18" charset="0"/>
                <a:cs typeface="Times New Roman" panose="02020603050405020304" pitchFamily="18" charset="0"/>
              </a:rPr>
              <a:t> belånt eiendommen </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Den svenske </a:t>
            </a:r>
            <a:r>
              <a:rPr lang="nb-NO" dirty="0" err="1" smtClean="0">
                <a:latin typeface="Calibri" panose="020F0502020204030204" pitchFamily="34" charset="0"/>
                <a:ea typeface="Times New Roman" panose="02020603050405020304" pitchFamily="18" charset="0"/>
                <a:cs typeface="Times New Roman" panose="02020603050405020304" pitchFamily="18" charset="0"/>
              </a:rPr>
              <a:t>lånehai</a:t>
            </a:r>
            <a:r>
              <a:rPr lang="nb-NO" dirty="0" smtClean="0">
                <a:latin typeface="Calibri" panose="020F0502020204030204" pitchFamily="34" charset="0"/>
                <a:ea typeface="Times New Roman" panose="02020603050405020304" pitchFamily="18" charset="0"/>
                <a:cs typeface="Times New Roman" panose="02020603050405020304" pitchFamily="18" charset="0"/>
              </a:rPr>
              <a:t> </a:t>
            </a:r>
            <a:r>
              <a:rPr lang="nb-NO" dirty="0" err="1" smtClean="0">
                <a:latin typeface="Calibri" panose="020F0502020204030204" pitchFamily="34" charset="0"/>
                <a:ea typeface="Times New Roman" panose="02020603050405020304" pitchFamily="18" charset="0"/>
                <a:cs typeface="Times New Roman" panose="02020603050405020304" pitchFamily="18" charset="0"/>
              </a:rPr>
              <a:t>Sandquist</a:t>
            </a:r>
            <a:r>
              <a:rPr lang="nb-NO" dirty="0" smtClean="0">
                <a:latin typeface="Calibri" panose="020F0502020204030204" pitchFamily="34" charset="0"/>
                <a:ea typeface="Times New Roman" panose="02020603050405020304" pitchFamily="18" charset="0"/>
                <a:cs typeface="Times New Roman" panose="02020603050405020304" pitchFamily="18" charset="0"/>
              </a:rPr>
              <a:t> akter å overta grunnet betalingsproblemene - skaper stor uhygge for Hulda og hennes bror, </a:t>
            </a:r>
            <a:r>
              <a:rPr lang="nb-NO" dirty="0" err="1" smtClean="0">
                <a:latin typeface="Calibri" panose="020F0502020204030204" pitchFamily="34" charset="0"/>
                <a:ea typeface="Times New Roman" panose="02020603050405020304" pitchFamily="18" charset="0"/>
                <a:cs typeface="Times New Roman" panose="02020603050405020304" pitchFamily="18" charset="0"/>
              </a:rPr>
              <a:t>fjellfører</a:t>
            </a:r>
            <a:r>
              <a:rPr lang="nb-NO" dirty="0" smtClean="0">
                <a:latin typeface="Calibri" panose="020F0502020204030204" pitchFamily="34" charset="0"/>
                <a:ea typeface="Times New Roman" panose="02020603050405020304" pitchFamily="18" charset="0"/>
                <a:cs typeface="Times New Roman" panose="02020603050405020304" pitchFamily="18" charset="0"/>
              </a:rPr>
              <a:t> Juel</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Heldigvis dukker en reddende engel opp </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en dag Juel er på oppdrag i fjellet</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Den berømte jus-professor og stortingsrepresentant </a:t>
            </a:r>
            <a:r>
              <a:rPr lang="nb-NO" dirty="0" err="1" smtClean="0">
                <a:latin typeface="Calibri" panose="020F0502020204030204" pitchFamily="34" charset="0"/>
                <a:ea typeface="Times New Roman" panose="02020603050405020304" pitchFamily="18" charset="0"/>
                <a:cs typeface="Times New Roman" panose="02020603050405020304" pitchFamily="18" charset="0"/>
              </a:rPr>
              <a:t>Sylvius</a:t>
            </a:r>
            <a:r>
              <a:rPr lang="nb-NO" dirty="0" smtClean="0">
                <a:latin typeface="Calibri" panose="020F0502020204030204" pitchFamily="34" charset="0"/>
                <a:ea typeface="Times New Roman" panose="02020603050405020304" pitchFamily="18" charset="0"/>
                <a:cs typeface="Times New Roman" panose="02020603050405020304" pitchFamily="18" charset="0"/>
              </a:rPr>
              <a:t> </a:t>
            </a:r>
            <a:r>
              <a:rPr lang="nb-NO" dirty="0" err="1" smtClean="0">
                <a:latin typeface="Calibri" panose="020F0502020204030204" pitchFamily="34" charset="0"/>
                <a:ea typeface="Times New Roman" panose="02020603050405020304" pitchFamily="18" charset="0"/>
                <a:cs typeface="Times New Roman" panose="02020603050405020304" pitchFamily="18" charset="0"/>
              </a:rPr>
              <a:t>Hog</a:t>
            </a:r>
            <a:r>
              <a:rPr lang="nb-NO" dirty="0" smtClean="0">
                <a:latin typeface="Calibri" panose="020F0502020204030204" pitchFamily="34" charset="0"/>
                <a:ea typeface="Times New Roman" panose="02020603050405020304" pitchFamily="18" charset="0"/>
                <a:cs typeface="Times New Roman" panose="02020603050405020304" pitchFamily="18" charset="0"/>
              </a:rPr>
              <a:t> (Skog) </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har forvillet seg inn i farlig, stupbratt fjellterreng ved </a:t>
            </a:r>
            <a:r>
              <a:rPr lang="nb-NO" dirty="0" err="1" smtClean="0">
                <a:latin typeface="Calibri" panose="020F0502020204030204" pitchFamily="34" charset="0"/>
                <a:ea typeface="Times New Roman" panose="02020603050405020304" pitchFamily="18" charset="0"/>
                <a:cs typeface="Times New Roman" panose="02020603050405020304" pitchFamily="18" charset="0"/>
              </a:rPr>
              <a:t>Maristien</a:t>
            </a:r>
            <a:r>
              <a:rPr lang="nb-NO" dirty="0" smtClean="0">
                <a:latin typeface="Calibri" panose="020F0502020204030204" pitchFamily="34" charset="0"/>
                <a:ea typeface="Times New Roman" panose="02020603050405020304" pitchFamily="18" charset="0"/>
                <a:cs typeface="Times New Roman" panose="02020603050405020304" pitchFamily="18" charset="0"/>
              </a:rPr>
              <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Rjukanfossen </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 blir siden Hansen-familien en stor takk skyldig.</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Oles fiskebåt forliser på havet </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–når hans siste time er kommet, skrives avskjedsbrev </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via flaskepost, sammen med  pengelodd</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Derav navnet på fortellingen </a:t>
            </a:r>
            <a:br>
              <a:rPr lang="nb-NO" dirty="0" smtClean="0">
                <a:latin typeface="Calibri" panose="020F0502020204030204" pitchFamily="34" charset="0"/>
                <a:ea typeface="Times New Roman" panose="02020603050405020304" pitchFamily="18" charset="0"/>
                <a:cs typeface="Times New Roman" panose="02020603050405020304" pitchFamily="18" charset="0"/>
              </a:rPr>
            </a:br>
            <a:r>
              <a:rPr lang="nb-NO" dirty="0" smtClean="0">
                <a:latin typeface="Calibri" panose="020F0502020204030204" pitchFamily="34" charset="0"/>
                <a:ea typeface="Times New Roman" panose="02020603050405020304" pitchFamily="18" charset="0"/>
                <a:cs typeface="Times New Roman" panose="02020603050405020304" pitchFamily="18" charset="0"/>
              </a:rPr>
              <a:t>– og lotteriseddelens nummer: 9672</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23</a:t>
            </a:fld>
            <a:endParaRPr lang="nb-NO"/>
          </a:p>
        </p:txBody>
      </p:sp>
    </p:spTree>
    <p:extLst>
      <p:ext uri="{BB962C8B-B14F-4D97-AF65-F5344CB8AC3E}">
        <p14:creationId xmlns:p14="http://schemas.microsoft.com/office/powerpoint/2010/main" val="152558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Gjestgiveriet</a:t>
            </a:r>
            <a:r>
              <a:rPr lang="nb-NO" b="1" baseline="0" dirty="0" smtClean="0"/>
              <a:t> på </a:t>
            </a:r>
            <a:r>
              <a:rPr lang="nb-NO" b="1" baseline="0" smtClean="0"/>
              <a:t>Dale – FØRST  </a:t>
            </a:r>
            <a:r>
              <a:rPr lang="nb-NO" b="1" baseline="0" dirty="0" smtClean="0"/>
              <a:t>drevet av Ole Torgersen Dale (som JV hadde lest om i </a:t>
            </a:r>
            <a:r>
              <a:rPr lang="nb-NO" b="1" baseline="0" dirty="0" err="1" smtClean="0"/>
              <a:t>LTdM</a:t>
            </a:r>
            <a:r>
              <a:rPr lang="nb-NO" b="1" baseline="0" dirty="0" smtClean="0"/>
              <a:t>) – huset en rekke kjente reisende på 1800-tallet. Da JV selv bodde på stedet hadde Ole trukket seg tilbake og </a:t>
            </a:r>
            <a:r>
              <a:rPr lang="nb-NO" b="1" baseline="0" dirty="0" err="1" smtClean="0"/>
              <a:t>svigersønen</a:t>
            </a:r>
            <a:r>
              <a:rPr lang="nb-NO" b="1" baseline="0" dirty="0" smtClean="0"/>
              <a:t> John Olsen Dale hadde overtatt.</a:t>
            </a:r>
            <a:endParaRPr lang="nb-NO" b="1"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24</a:t>
            </a:fld>
            <a:endParaRPr lang="nb-NO"/>
          </a:p>
        </p:txBody>
      </p:sp>
    </p:spTree>
    <p:extLst>
      <p:ext uri="{BB962C8B-B14F-4D97-AF65-F5344CB8AC3E}">
        <p14:creationId xmlns:p14="http://schemas.microsoft.com/office/powerpoint/2010/main" val="685877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So, </a:t>
            </a:r>
            <a:r>
              <a:rPr lang="nb-NO" dirty="0" err="1" smtClean="0"/>
              <a:t>after</a:t>
            </a:r>
            <a:r>
              <a:rPr lang="nb-NO" dirty="0" smtClean="0"/>
              <a:t> 25 </a:t>
            </a:r>
            <a:r>
              <a:rPr lang="nb-NO" dirty="0" err="1" smtClean="0"/>
              <a:t>years</a:t>
            </a:r>
            <a:r>
              <a:rPr lang="nb-NO" dirty="0" smtClean="0"/>
              <a:t> – </a:t>
            </a:r>
            <a:r>
              <a:rPr lang="nb-NO" dirty="0" err="1" smtClean="0"/>
              <a:t>When</a:t>
            </a:r>
            <a:r>
              <a:rPr lang="nb-NO" dirty="0" smtClean="0"/>
              <a:t> Verne </a:t>
            </a:r>
            <a:r>
              <a:rPr lang="nb-NO" dirty="0" err="1" smtClean="0"/>
              <a:t>started</a:t>
            </a:r>
            <a:r>
              <a:rPr lang="nb-NO" dirty="0" smtClean="0"/>
              <a:t> </a:t>
            </a:r>
            <a:r>
              <a:rPr lang="nb-NO" dirty="0" err="1" smtClean="0"/>
              <a:t>writing</a:t>
            </a:r>
            <a:r>
              <a:rPr lang="nb-NO" dirty="0" smtClean="0"/>
              <a:t> </a:t>
            </a:r>
            <a:r>
              <a:rPr lang="nb-NO" dirty="0" err="1" smtClean="0"/>
              <a:t>the</a:t>
            </a:r>
            <a:r>
              <a:rPr lang="nb-NO" dirty="0" smtClean="0"/>
              <a:t> </a:t>
            </a:r>
            <a:r>
              <a:rPr lang="nb-NO" dirty="0" err="1" smtClean="0"/>
              <a:t>novel</a:t>
            </a:r>
            <a:r>
              <a:rPr lang="nb-NO" dirty="0" smtClean="0"/>
              <a:t> BL – </a:t>
            </a:r>
            <a:r>
              <a:rPr lang="nb-NO" dirty="0" err="1" smtClean="0"/>
              <a:t>memories</a:t>
            </a:r>
            <a:r>
              <a:rPr lang="nb-NO" dirty="0" smtClean="0"/>
              <a:t> </a:t>
            </a:r>
            <a:r>
              <a:rPr lang="nb-NO" dirty="0" err="1" smtClean="0"/>
              <a:t>were</a:t>
            </a:r>
            <a:r>
              <a:rPr lang="nb-NO" dirty="0" smtClean="0"/>
              <a:t> not </a:t>
            </a:r>
            <a:r>
              <a:rPr lang="nb-NO" smtClean="0"/>
              <a:t>fresh</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26</a:t>
            </a:fld>
            <a:endParaRPr lang="nb-NO"/>
          </a:p>
        </p:txBody>
      </p:sp>
    </p:spTree>
    <p:extLst>
      <p:ext uri="{BB962C8B-B14F-4D97-AF65-F5344CB8AC3E}">
        <p14:creationId xmlns:p14="http://schemas.microsoft.com/office/powerpoint/2010/main" val="2677960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02" rtl="0" eaLnBrk="1" fontAlgn="auto" latinLnBrk="0" hangingPunct="1">
              <a:lnSpc>
                <a:spcPct val="100000"/>
              </a:lnSpc>
              <a:spcBef>
                <a:spcPts val="0"/>
              </a:spcBef>
              <a:spcAft>
                <a:spcPts val="0"/>
              </a:spcAft>
              <a:buClrTx/>
              <a:buSzTx/>
              <a:buFontTx/>
              <a:buNone/>
              <a:tabLst/>
              <a:defRPr/>
            </a:pPr>
            <a:r>
              <a:rPr lang="nb-NO" sz="1200" b="1" dirty="0" smtClean="0">
                <a:solidFill>
                  <a:srgbClr val="FF0000"/>
                </a:solidFill>
              </a:rPr>
              <a:t>The end – stop </a:t>
            </a:r>
            <a:r>
              <a:rPr lang="nb-NO" sz="1200" b="1" dirty="0" err="1" smtClean="0">
                <a:solidFill>
                  <a:srgbClr val="FF0000"/>
                </a:solidFill>
              </a:rPr>
              <a:t>on</a:t>
            </a:r>
            <a:r>
              <a:rPr lang="nb-NO" sz="1200" b="1" dirty="0" smtClean="0">
                <a:solidFill>
                  <a:srgbClr val="FF0000"/>
                </a:solidFill>
              </a:rPr>
              <a:t> </a:t>
            </a:r>
            <a:r>
              <a:rPr lang="nb-NO" sz="1200" b="1" dirty="0" err="1" smtClean="0">
                <a:solidFill>
                  <a:srgbClr val="FF0000"/>
                </a:solidFill>
              </a:rPr>
              <a:t>the</a:t>
            </a:r>
            <a:r>
              <a:rPr lang="nb-NO" sz="1200" b="1" baseline="0" dirty="0" smtClean="0">
                <a:solidFill>
                  <a:srgbClr val="FF0000"/>
                </a:solidFill>
              </a:rPr>
              <a:t> 1861 + 867 </a:t>
            </a:r>
            <a:r>
              <a:rPr lang="nb-NO" sz="1200" b="1" baseline="0" dirty="0" err="1" smtClean="0">
                <a:solidFill>
                  <a:srgbClr val="FF0000"/>
                </a:solidFill>
              </a:rPr>
              <a:t>journeys</a:t>
            </a:r>
            <a:r>
              <a:rPr lang="nb-NO" sz="1200" b="1" baseline="0" dirty="0" smtClean="0">
                <a:solidFill>
                  <a:srgbClr val="FF0000"/>
                </a:solidFill>
              </a:rPr>
              <a:t> </a:t>
            </a:r>
            <a:r>
              <a:rPr lang="nb-NO" sz="1200" b="1" baseline="0" dirty="0" err="1" smtClean="0">
                <a:solidFill>
                  <a:srgbClr val="FF0000"/>
                </a:solidFill>
              </a:rPr>
              <a:t>was</a:t>
            </a:r>
            <a:r>
              <a:rPr lang="nb-NO" sz="1200" b="1" baseline="0" dirty="0" smtClean="0">
                <a:solidFill>
                  <a:srgbClr val="FF0000"/>
                </a:solidFill>
              </a:rPr>
              <a:t> Niagara and Rjukan WATERFALL </a:t>
            </a:r>
            <a:br>
              <a:rPr lang="nb-NO" sz="1200" b="1" baseline="0" dirty="0" smtClean="0">
                <a:solidFill>
                  <a:srgbClr val="FF0000"/>
                </a:solidFill>
              </a:rPr>
            </a:br>
            <a:r>
              <a:rPr lang="nb-NO" sz="1200" b="1" baseline="0" dirty="0" smtClean="0">
                <a:solidFill>
                  <a:srgbClr val="FF0000"/>
                </a:solidFill>
              </a:rPr>
              <a:t>5 </a:t>
            </a:r>
            <a:r>
              <a:rPr lang="nb-NO" sz="1200" b="1" baseline="0" dirty="0" err="1" smtClean="0">
                <a:solidFill>
                  <a:srgbClr val="FF0000"/>
                </a:solidFill>
              </a:rPr>
              <a:t>weeks</a:t>
            </a:r>
            <a:r>
              <a:rPr lang="nb-NO" sz="1200" b="1" baseline="0" dirty="0" smtClean="0">
                <a:solidFill>
                  <a:srgbClr val="FF0000"/>
                </a:solidFill>
              </a:rPr>
              <a:t> Scandinavia =&gt; 5 </a:t>
            </a:r>
            <a:r>
              <a:rPr lang="nb-NO" sz="1200" b="1" baseline="0" dirty="0" err="1" smtClean="0">
                <a:solidFill>
                  <a:srgbClr val="FF0000"/>
                </a:solidFill>
              </a:rPr>
              <a:t>weeks</a:t>
            </a:r>
            <a:r>
              <a:rPr lang="nb-NO" sz="1200" b="1" baseline="0" dirty="0" smtClean="0">
                <a:solidFill>
                  <a:srgbClr val="FF0000"/>
                </a:solidFill>
              </a:rPr>
              <a:t> Balloon ….. </a:t>
            </a:r>
            <a:r>
              <a:rPr lang="nb-NO" sz="1200" b="1" baseline="0" dirty="0" err="1" smtClean="0">
                <a:solidFill>
                  <a:srgbClr val="FF0000"/>
                </a:solidFill>
              </a:rPr>
              <a:t>Anyway</a:t>
            </a:r>
            <a:r>
              <a:rPr lang="nb-NO" sz="1200" b="1" baseline="0" dirty="0" smtClean="0">
                <a:solidFill>
                  <a:srgbClr val="FF0000"/>
                </a:solidFill>
              </a:rPr>
              <a:t> </a:t>
            </a:r>
            <a:r>
              <a:rPr lang="nb-NO" sz="1200" b="1" baseline="0" dirty="0" err="1" smtClean="0">
                <a:solidFill>
                  <a:srgbClr val="FF0000"/>
                </a:solidFill>
              </a:rPr>
              <a:t>the</a:t>
            </a:r>
            <a:r>
              <a:rPr lang="nb-NO" sz="1200" b="1" baseline="0" dirty="0" smtClean="0">
                <a:solidFill>
                  <a:srgbClr val="FF0000"/>
                </a:solidFill>
              </a:rPr>
              <a:t> </a:t>
            </a:r>
            <a:r>
              <a:rPr lang="nb-NO" sz="1200" b="1" baseline="0" dirty="0" err="1" smtClean="0">
                <a:solidFill>
                  <a:srgbClr val="FF0000"/>
                </a:solidFill>
              </a:rPr>
              <a:t>africa</a:t>
            </a:r>
            <a:r>
              <a:rPr lang="nb-NO" sz="1200" b="1" baseline="0" dirty="0" smtClean="0">
                <a:solidFill>
                  <a:srgbClr val="FF0000"/>
                </a:solidFill>
              </a:rPr>
              <a:t> book </a:t>
            </a:r>
            <a:r>
              <a:rPr lang="nb-NO" sz="1200" b="1" baseline="0" dirty="0" err="1" smtClean="0">
                <a:solidFill>
                  <a:srgbClr val="FF0000"/>
                </a:solidFill>
              </a:rPr>
              <a:t>was</a:t>
            </a:r>
            <a:r>
              <a:rPr lang="nb-NO" sz="1200" b="1" baseline="0" dirty="0" smtClean="0">
                <a:solidFill>
                  <a:srgbClr val="FF0000"/>
                </a:solidFill>
              </a:rPr>
              <a:t> </a:t>
            </a:r>
            <a:r>
              <a:rPr lang="nb-NO" sz="1200" b="1" baseline="0" dirty="0" err="1" smtClean="0">
                <a:solidFill>
                  <a:srgbClr val="FF0000"/>
                </a:solidFill>
              </a:rPr>
              <a:t>started</a:t>
            </a:r>
            <a:r>
              <a:rPr lang="nb-NO" sz="1200" b="1" baseline="0" dirty="0" smtClean="0">
                <a:solidFill>
                  <a:srgbClr val="FF0000"/>
                </a:solidFill>
              </a:rPr>
              <a:t> half a </a:t>
            </a:r>
            <a:r>
              <a:rPr lang="nb-NO" sz="1200" b="1" baseline="0" dirty="0" err="1" smtClean="0">
                <a:solidFill>
                  <a:srgbClr val="FF0000"/>
                </a:solidFill>
              </a:rPr>
              <a:t>year</a:t>
            </a:r>
            <a:r>
              <a:rPr lang="nb-NO" sz="1200" b="1" baseline="0" dirty="0" smtClean="0">
                <a:solidFill>
                  <a:srgbClr val="FF0000"/>
                </a:solidFill>
              </a:rPr>
              <a:t> just </a:t>
            </a:r>
            <a:r>
              <a:rPr lang="nb-NO" sz="1200" b="1" baseline="0" dirty="0" err="1" smtClean="0">
                <a:solidFill>
                  <a:srgbClr val="FF0000"/>
                </a:solidFill>
              </a:rPr>
              <a:t>after</a:t>
            </a:r>
            <a:r>
              <a:rPr lang="nb-NO" sz="1200" b="1" baseline="0" dirty="0" smtClean="0">
                <a:solidFill>
                  <a:srgbClr val="FF0000"/>
                </a:solidFill>
              </a:rPr>
              <a:t> ….</a:t>
            </a:r>
            <a:br>
              <a:rPr lang="nb-NO" sz="1200" b="1" baseline="0" dirty="0" smtClean="0">
                <a:solidFill>
                  <a:srgbClr val="FF0000"/>
                </a:solidFill>
              </a:rPr>
            </a:br>
            <a:r>
              <a:rPr lang="nb-NO" sz="1200" b="1" baseline="0" dirty="0" smtClean="0">
                <a:solidFill>
                  <a:srgbClr val="FF0000"/>
                </a:solidFill>
              </a:rPr>
              <a:t>A NOVEL </a:t>
            </a:r>
            <a:r>
              <a:rPr lang="nb-NO" sz="1200" b="1" baseline="0" dirty="0" err="1" smtClean="0">
                <a:solidFill>
                  <a:srgbClr val="FF0000"/>
                </a:solidFill>
              </a:rPr>
              <a:t>inspired</a:t>
            </a:r>
            <a:r>
              <a:rPr lang="nb-NO" sz="1200" b="1" baseline="0" dirty="0" smtClean="0">
                <a:solidFill>
                  <a:srgbClr val="FF0000"/>
                </a:solidFill>
              </a:rPr>
              <a:t> by </a:t>
            </a:r>
            <a:r>
              <a:rPr lang="nb-NO" sz="1200" b="1" baseline="0" dirty="0" err="1" smtClean="0">
                <a:solidFill>
                  <a:srgbClr val="FF0000"/>
                </a:solidFill>
              </a:rPr>
              <a:t>the</a:t>
            </a:r>
            <a:r>
              <a:rPr lang="nb-NO" sz="1200" b="1" baseline="0" dirty="0" smtClean="0">
                <a:solidFill>
                  <a:srgbClr val="FF0000"/>
                </a:solidFill>
              </a:rPr>
              <a:t> </a:t>
            </a:r>
            <a:r>
              <a:rPr lang="nb-NO" sz="1200" b="1" baseline="0" dirty="0" err="1" smtClean="0">
                <a:solidFill>
                  <a:srgbClr val="FF0000"/>
                </a:solidFill>
              </a:rPr>
              <a:t>journey</a:t>
            </a:r>
            <a:r>
              <a:rPr lang="nb-NO" sz="1200" b="1" baseline="0" dirty="0" smtClean="0">
                <a:solidFill>
                  <a:srgbClr val="FF0000"/>
                </a:solidFill>
              </a:rPr>
              <a:t> </a:t>
            </a:r>
            <a:r>
              <a:rPr lang="nb-NO" sz="1200" b="1" baseline="0" dirty="0" err="1" smtClean="0">
                <a:solidFill>
                  <a:srgbClr val="FF0000"/>
                </a:solidFill>
              </a:rPr>
              <a:t>did</a:t>
            </a:r>
            <a:r>
              <a:rPr lang="nb-NO" sz="1200" b="1" baseline="0" dirty="0" smtClean="0">
                <a:solidFill>
                  <a:srgbClr val="FF0000"/>
                </a:solidFill>
              </a:rPr>
              <a:t> </a:t>
            </a:r>
            <a:br>
              <a:rPr lang="nb-NO" sz="1200" b="1" baseline="0" dirty="0" smtClean="0">
                <a:solidFill>
                  <a:srgbClr val="FF0000"/>
                </a:solidFill>
              </a:rPr>
            </a:br>
            <a:r>
              <a:rPr lang="nb-NO" sz="1200" b="1" dirty="0" err="1" smtClean="0">
                <a:solidFill>
                  <a:srgbClr val="FF0000"/>
                </a:solidFill>
              </a:rPr>
              <a:t>Why</a:t>
            </a:r>
            <a:r>
              <a:rPr lang="nb-NO" sz="1200" b="1" dirty="0" smtClean="0">
                <a:solidFill>
                  <a:srgbClr val="FF0000"/>
                </a:solidFill>
              </a:rPr>
              <a:t> </a:t>
            </a:r>
            <a:r>
              <a:rPr lang="nb-NO" sz="1200" b="1" dirty="0" err="1" smtClean="0">
                <a:solidFill>
                  <a:srgbClr val="FF0000"/>
                </a:solidFill>
              </a:rPr>
              <a:t>did</a:t>
            </a:r>
            <a:r>
              <a:rPr lang="nb-NO" sz="1200" b="1" dirty="0" smtClean="0">
                <a:solidFill>
                  <a:srgbClr val="FF0000"/>
                </a:solidFill>
              </a:rPr>
              <a:t> Jules Verne </a:t>
            </a:r>
            <a:r>
              <a:rPr lang="nb-NO" sz="1200" b="1" dirty="0" err="1" smtClean="0">
                <a:solidFill>
                  <a:srgbClr val="FF0000"/>
                </a:solidFill>
              </a:rPr>
              <a:t>go</a:t>
            </a:r>
            <a:r>
              <a:rPr lang="nb-NO" sz="1200" b="1" dirty="0" smtClean="0">
                <a:solidFill>
                  <a:srgbClr val="FF0000"/>
                </a:solidFill>
              </a:rPr>
              <a:t> to Norway?</a:t>
            </a:r>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Det</a:t>
            </a:r>
            <a:r>
              <a:rPr lang="nb-NO" sz="1200" kern="1200" baseline="0" dirty="0" smtClean="0">
                <a:solidFill>
                  <a:schemeClr val="tx1"/>
                </a:solidFill>
                <a:effectLst/>
                <a:latin typeface="+mn-lt"/>
                <a:ea typeface="+mn-ea"/>
                <a:cs typeface="+mn-cs"/>
              </a:rPr>
              <a:t> har vært antatt at Verne som så mange notabiliteter – kom for å se RJUKANFOSSEN – JA, det vakte definitivt interessen – DET EKSOTISKE - DET NORDLIGE  OGSÅ</a:t>
            </a:r>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boken, Fem uker i ballong </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ble Vernes</a:t>
            </a:r>
            <a:r>
              <a:rPr lang="nb-NO" sz="1200" kern="1200" baseline="0" dirty="0" smtClean="0">
                <a:solidFill>
                  <a:schemeClr val="tx1"/>
                </a:solidFill>
                <a:effectLst/>
                <a:latin typeface="+mn-lt"/>
                <a:ea typeface="+mn-ea"/>
                <a:cs typeface="+mn-cs"/>
              </a:rPr>
              <a:t> gjennombrudd som ROMAN-forfatter. Den ble </a:t>
            </a:r>
            <a:r>
              <a:rPr lang="nb-NO" sz="1200" kern="1200" dirty="0" smtClean="0">
                <a:solidFill>
                  <a:schemeClr val="tx1"/>
                </a:solidFill>
                <a:effectLst/>
                <a:latin typeface="+mn-lt"/>
                <a:ea typeface="+mn-ea"/>
                <a:cs typeface="+mn-cs"/>
              </a:rPr>
              <a:t>påbegynt halvåret etter en reise han foretok til Norge. – Han var i Sverige, Norge og Danmark en fem ukers tid i juli og august 1861.</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Flere fortellinger som kom i tiden etter har referanser til Norge.</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Mye tyder at Vernes første reiser til utlandet (Skottland og Norge</a:t>
            </a:r>
            <a:r>
              <a:rPr lang="nb-NO" sz="1200" b="1" kern="1200" dirty="0" smtClean="0">
                <a:solidFill>
                  <a:schemeClr val="tx1"/>
                </a:solidFill>
                <a:effectLst/>
                <a:latin typeface="+mn-lt"/>
                <a:ea typeface="+mn-ea"/>
                <a:cs typeface="+mn-cs"/>
              </a:rPr>
              <a:t>) forløste forfatterskapet.</a:t>
            </a:r>
            <a:r>
              <a:rPr lang="nb-NO" sz="1200" b="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a:t>
            </a:r>
            <a:r>
              <a:rPr lang="nb-NO" sz="1200" kern="1200" dirty="0" err="1" smtClean="0">
                <a:solidFill>
                  <a:schemeClr val="tx1"/>
                </a:solidFill>
                <a:effectLst/>
                <a:latin typeface="+mn-lt"/>
                <a:ea typeface="+mn-ea"/>
                <a:cs typeface="+mn-cs"/>
              </a:rPr>
              <a:t>Sannynligvis</a:t>
            </a:r>
            <a:r>
              <a:rPr lang="nb-NO" sz="1200" kern="1200" dirty="0" smtClean="0">
                <a:solidFill>
                  <a:schemeClr val="tx1"/>
                </a:solidFill>
                <a:effectLst/>
                <a:latin typeface="+mn-lt"/>
                <a:ea typeface="+mn-ea"/>
                <a:cs typeface="+mn-cs"/>
              </a:rPr>
              <a:t> var formålet med reisen å forberede bokprosjekter han hadde på beddingen]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a:t>
            </a:fld>
            <a:endParaRPr lang="nb-NO"/>
          </a:p>
        </p:txBody>
      </p:sp>
    </p:spTree>
    <p:extLst>
      <p:ext uri="{BB962C8B-B14F-4D97-AF65-F5344CB8AC3E}">
        <p14:creationId xmlns:p14="http://schemas.microsoft.com/office/powerpoint/2010/main" val="2537628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In </a:t>
            </a:r>
            <a:r>
              <a:rPr lang="nb-NO" dirty="0" err="1" smtClean="0"/>
              <a:t>paper</a:t>
            </a:r>
            <a:r>
              <a:rPr lang="nb-NO" dirty="0" smtClean="0"/>
              <a:t>: ALSO  </a:t>
            </a:r>
            <a:r>
              <a:rPr lang="nb-NO" baseline="0" dirty="0" err="1" smtClean="0"/>
              <a:t>on</a:t>
            </a:r>
            <a:r>
              <a:rPr lang="nb-NO" baseline="0" dirty="0" smtClean="0"/>
              <a:t> WHO JV met in Norway, and </a:t>
            </a:r>
            <a:r>
              <a:rPr lang="nb-NO" baseline="0" dirty="0" err="1" smtClean="0"/>
              <a:t>eventually</a:t>
            </a:r>
            <a:r>
              <a:rPr lang="nb-NO" baseline="0" dirty="0" smtClean="0"/>
              <a:t> </a:t>
            </a:r>
            <a:r>
              <a:rPr lang="nb-NO" baseline="0" dirty="0" err="1" smtClean="0"/>
              <a:t>wrote</a:t>
            </a:r>
            <a:r>
              <a:rPr lang="nb-NO" baseline="0" dirty="0" smtClean="0"/>
              <a:t> </a:t>
            </a:r>
            <a:r>
              <a:rPr lang="nb-NO" baseline="0" dirty="0" err="1" smtClean="0"/>
              <a:t>into</a:t>
            </a:r>
            <a:r>
              <a:rPr lang="nb-NO" baseline="0" dirty="0" smtClean="0"/>
              <a:t> </a:t>
            </a:r>
            <a:r>
              <a:rPr lang="nb-NO" baseline="0" dirty="0" err="1" smtClean="0"/>
              <a:t>the</a:t>
            </a:r>
            <a:r>
              <a:rPr lang="nb-NO" baseline="0" dirty="0" smtClean="0"/>
              <a:t> </a:t>
            </a:r>
            <a:r>
              <a:rPr lang="nb-NO" baseline="0" dirty="0" err="1" smtClean="0"/>
              <a:t>novel</a:t>
            </a:r>
            <a:r>
              <a:rPr lang="nb-NO" baseline="0" dirty="0" smtClean="0"/>
              <a:t/>
            </a:r>
            <a:br>
              <a:rPr lang="nb-NO" baseline="0" dirty="0" smtClean="0"/>
            </a:br>
            <a:r>
              <a:rPr lang="nb-NO" baseline="0" dirty="0" smtClean="0"/>
              <a:t>I </a:t>
            </a:r>
            <a:r>
              <a:rPr lang="nb-NO" baseline="0" dirty="0" err="1" smtClean="0"/>
              <a:t>suggest</a:t>
            </a:r>
            <a:r>
              <a:rPr lang="nb-NO" baseline="0" dirty="0" smtClean="0"/>
              <a:t> in </a:t>
            </a:r>
            <a:r>
              <a:rPr lang="nb-NO" baseline="0" dirty="0" err="1" smtClean="0"/>
              <a:t>paper</a:t>
            </a:r>
            <a:r>
              <a:rPr lang="nb-NO" baseline="0" dirty="0" smtClean="0"/>
              <a:t> </a:t>
            </a:r>
            <a:r>
              <a:rPr lang="nb-NO" baseline="0" dirty="0" err="1" smtClean="0"/>
              <a:t>sources</a:t>
            </a:r>
            <a:r>
              <a:rPr lang="nb-NO" baseline="0" dirty="0" smtClean="0"/>
              <a:t> for </a:t>
            </a:r>
            <a:r>
              <a:rPr lang="nb-NO" baseline="0" dirty="0" err="1" smtClean="0"/>
              <a:t>names</a:t>
            </a:r>
            <a:r>
              <a:rPr lang="nb-NO" baseline="0" dirty="0" smtClean="0"/>
              <a:t>, </a:t>
            </a:r>
            <a:r>
              <a:rPr lang="nb-NO" baseline="0" dirty="0" err="1" smtClean="0"/>
              <a:t>f.eks</a:t>
            </a:r>
            <a:r>
              <a:rPr lang="nb-NO" baseline="0" dirty="0" smtClean="0"/>
              <a:t> </a:t>
            </a:r>
            <a:r>
              <a:rPr lang="nb-NO" baseline="0" dirty="0" err="1" smtClean="0"/>
              <a:t>one</a:t>
            </a:r>
            <a:r>
              <a:rPr lang="nb-NO" baseline="0" dirty="0" smtClean="0"/>
              <a:t> </a:t>
            </a:r>
            <a:r>
              <a:rPr lang="nb-NO" baseline="0" dirty="0" err="1" smtClean="0"/>
              <a:t>of</a:t>
            </a:r>
            <a:r>
              <a:rPr lang="nb-NO" baseline="0" dirty="0" smtClean="0"/>
              <a:t> </a:t>
            </a:r>
            <a:r>
              <a:rPr lang="nb-NO" baseline="0" dirty="0" err="1" smtClean="0"/>
              <a:t>the</a:t>
            </a:r>
            <a:r>
              <a:rPr lang="nb-NO" baseline="0" dirty="0" smtClean="0"/>
              <a:t> </a:t>
            </a:r>
            <a:r>
              <a:rPr lang="nb-NO" baseline="0" dirty="0" err="1" smtClean="0"/>
              <a:t>main</a:t>
            </a:r>
            <a:r>
              <a:rPr lang="nb-NO" baseline="0" dirty="0" smtClean="0"/>
              <a:t> </a:t>
            </a:r>
            <a:r>
              <a:rPr lang="nb-NO" baseline="0" dirty="0" err="1" smtClean="0"/>
              <a:t>characters</a:t>
            </a:r>
            <a:r>
              <a:rPr lang="nb-NO" baseline="0" dirty="0" smtClean="0"/>
              <a:t> </a:t>
            </a:r>
            <a:r>
              <a:rPr lang="nb-NO" baseline="0" dirty="0" err="1" smtClean="0"/>
              <a:t>Joël</a:t>
            </a:r>
            <a:r>
              <a:rPr lang="nb-NO" baseline="0" dirty="0" smtClean="0"/>
              <a:t> . IF time </a:t>
            </a:r>
            <a:r>
              <a:rPr lang="nb-NO" baseline="0" dirty="0" err="1" smtClean="0"/>
              <a:t>permits</a:t>
            </a:r>
            <a:r>
              <a:rPr lang="nb-NO" baseline="0" dirty="0" smtClean="0"/>
              <a:t> ,I </a:t>
            </a:r>
            <a:r>
              <a:rPr lang="nb-NO" baseline="0" dirty="0" err="1" smtClean="0"/>
              <a:t>will</a:t>
            </a:r>
            <a:r>
              <a:rPr lang="nb-NO" baseline="0" dirty="0" smtClean="0"/>
              <a:t> end my </a:t>
            </a:r>
            <a:r>
              <a:rPr lang="nb-NO" baseline="0" dirty="0" err="1" smtClean="0"/>
              <a:t>presentation</a:t>
            </a:r>
            <a:r>
              <a:rPr lang="nb-NO" baseline="0" dirty="0" smtClean="0"/>
              <a:t> </a:t>
            </a:r>
            <a:r>
              <a:rPr lang="nb-NO" baseline="0" dirty="0" err="1" smtClean="0"/>
              <a:t>with</a:t>
            </a:r>
            <a:r>
              <a:rPr lang="nb-NO" baseline="0" dirty="0" smtClean="0"/>
              <a:t> </a:t>
            </a:r>
            <a:r>
              <a:rPr lang="nb-NO" baseline="0" dirty="0" err="1" smtClean="0"/>
              <a:t>these</a:t>
            </a:r>
            <a:r>
              <a:rPr lang="nb-NO" baseline="0" dirty="0" smtClean="0"/>
              <a:t> </a:t>
            </a:r>
            <a:r>
              <a:rPr lang="nb-NO" baseline="0" dirty="0" err="1" smtClean="0"/>
              <a:t>themes</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27</a:t>
            </a:fld>
            <a:endParaRPr lang="nb-NO"/>
          </a:p>
        </p:txBody>
      </p:sp>
    </p:spTree>
    <p:extLst>
      <p:ext uri="{BB962C8B-B14F-4D97-AF65-F5344CB8AC3E}">
        <p14:creationId xmlns:p14="http://schemas.microsoft.com/office/powerpoint/2010/main" val="3787136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Verne’s</a:t>
            </a:r>
            <a:r>
              <a:rPr lang="nb-NO" dirty="0" smtClean="0"/>
              <a:t> </a:t>
            </a:r>
            <a:r>
              <a:rPr lang="nb-NO" dirty="0" err="1" smtClean="0"/>
              <a:t>Pessimistic</a:t>
            </a:r>
            <a:r>
              <a:rPr lang="nb-NO" dirty="0" smtClean="0"/>
              <a:t> </a:t>
            </a:r>
            <a:r>
              <a:rPr lang="nb-NO" dirty="0" err="1" smtClean="0"/>
              <a:t>description</a:t>
            </a:r>
            <a:r>
              <a:rPr lang="nb-NO" dirty="0" smtClean="0"/>
              <a:t> </a:t>
            </a:r>
            <a:r>
              <a:rPr lang="nb-NO" dirty="0" err="1" smtClean="0"/>
              <a:t>of</a:t>
            </a:r>
            <a:r>
              <a:rPr lang="nb-NO" dirty="0" smtClean="0"/>
              <a:t> </a:t>
            </a:r>
            <a:r>
              <a:rPr lang="nb-NO" dirty="0" err="1" smtClean="0"/>
              <a:t>the</a:t>
            </a:r>
            <a:r>
              <a:rPr lang="nb-NO" dirty="0" smtClean="0"/>
              <a:t> </a:t>
            </a:r>
            <a:r>
              <a:rPr lang="nb-NO" dirty="0" err="1" smtClean="0"/>
              <a:t>atlantic</a:t>
            </a:r>
            <a:r>
              <a:rPr lang="nb-NO" dirty="0" smtClean="0"/>
              <a:t> </a:t>
            </a:r>
            <a:r>
              <a:rPr lang="nb-NO" dirty="0" err="1" smtClean="0"/>
              <a:t>coastal</a:t>
            </a:r>
            <a:r>
              <a:rPr lang="nb-NO" dirty="0" smtClean="0"/>
              <a:t> </a:t>
            </a:r>
            <a:r>
              <a:rPr lang="nb-NO" dirty="0" err="1" smtClean="0"/>
              <a:t>climate</a:t>
            </a:r>
            <a:r>
              <a:rPr lang="nb-NO" dirty="0" smtClean="0"/>
              <a:t> in Bergen </a:t>
            </a:r>
            <a:r>
              <a:rPr lang="nb-NO" dirty="0" err="1" smtClean="0"/>
              <a:t>on</a:t>
            </a:r>
            <a:r>
              <a:rPr lang="nb-NO" dirty="0" smtClean="0"/>
              <a:t> </a:t>
            </a:r>
            <a:r>
              <a:rPr lang="nb-NO" dirty="0" err="1" smtClean="0"/>
              <a:t>the</a:t>
            </a:r>
            <a:r>
              <a:rPr lang="nb-NO" dirty="0" smtClean="0"/>
              <a:t> </a:t>
            </a:r>
            <a:r>
              <a:rPr lang="nb-NO" dirty="0" err="1" smtClean="0"/>
              <a:t>west</a:t>
            </a:r>
            <a:r>
              <a:rPr lang="nb-NO" dirty="0" smtClean="0"/>
              <a:t> </a:t>
            </a:r>
            <a:r>
              <a:rPr lang="nb-NO" dirty="0" err="1" smtClean="0"/>
              <a:t>coast</a:t>
            </a:r>
            <a:r>
              <a:rPr lang="nb-NO" dirty="0" smtClean="0"/>
              <a:t> </a:t>
            </a:r>
            <a:r>
              <a:rPr lang="nb-NO" dirty="0" err="1" smtClean="0"/>
              <a:t>of</a:t>
            </a:r>
            <a:r>
              <a:rPr lang="nb-NO" dirty="0" smtClean="0"/>
              <a:t> Norway   360 </a:t>
            </a:r>
            <a:r>
              <a:rPr lang="nb-NO" dirty="0" err="1" smtClean="0"/>
              <a:t>days</a:t>
            </a:r>
            <a:r>
              <a:rPr lang="nb-NO" dirty="0" smtClean="0"/>
              <a:t> </a:t>
            </a:r>
            <a:r>
              <a:rPr lang="nb-NO" dirty="0" err="1" smtClean="0"/>
              <a:t>of</a:t>
            </a:r>
            <a:r>
              <a:rPr lang="nb-NO" dirty="0" smtClean="0"/>
              <a:t> RAIN pr/ </a:t>
            </a:r>
            <a:r>
              <a:rPr lang="nb-NO" dirty="0" err="1" smtClean="0"/>
              <a:t>year</a:t>
            </a:r>
            <a:r>
              <a:rPr lang="nb-NO" dirty="0" smtClean="0"/>
              <a:t>  - is a </a:t>
            </a:r>
            <a:r>
              <a:rPr lang="nb-NO" dirty="0" err="1" smtClean="0"/>
              <a:t>description</a:t>
            </a:r>
            <a:r>
              <a:rPr lang="nb-NO" dirty="0" smtClean="0"/>
              <a:t> </a:t>
            </a:r>
            <a:r>
              <a:rPr lang="nb-NO" dirty="0" err="1" smtClean="0"/>
              <a:t>borrowed</a:t>
            </a:r>
            <a:r>
              <a:rPr lang="nb-NO" dirty="0" smtClean="0"/>
              <a:t> fro </a:t>
            </a:r>
            <a:r>
              <a:rPr lang="nb-NO" smtClean="0"/>
              <a:t>Saint- Blaise</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29</a:t>
            </a:fld>
            <a:endParaRPr lang="nb-NO"/>
          </a:p>
        </p:txBody>
      </p:sp>
    </p:spTree>
    <p:extLst>
      <p:ext uri="{BB962C8B-B14F-4D97-AF65-F5344CB8AC3E}">
        <p14:creationId xmlns:p14="http://schemas.microsoft.com/office/powerpoint/2010/main" val="2619947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Lite endret – på livbøyen kan vi lese «RUN»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31</a:t>
            </a:fld>
            <a:endParaRPr lang="nb-NO"/>
          </a:p>
        </p:txBody>
      </p:sp>
    </p:spTree>
    <p:extLst>
      <p:ext uri="{BB962C8B-B14F-4D97-AF65-F5344CB8AC3E}">
        <p14:creationId xmlns:p14="http://schemas.microsoft.com/office/powerpoint/2010/main" val="1412437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Et helt spesielt VIKTIG MATERIALE for meg – til studiene av Vernes norske forbindelse er denne dagboken.</a:t>
            </a:r>
            <a:r>
              <a:rPr lang="nb-NO" baseline="0" dirty="0" smtClean="0"/>
              <a:t> </a:t>
            </a:r>
            <a:r>
              <a:rPr lang="nb-NO" dirty="0" smtClean="0"/>
              <a:t>Bernhard </a:t>
            </a:r>
            <a:r>
              <a:rPr lang="nb-NO" dirty="0" err="1" smtClean="0"/>
              <a:t>Sinoquet</a:t>
            </a:r>
            <a:r>
              <a:rPr lang="nb-NO" dirty="0" smtClean="0"/>
              <a:t> AMIENS -  </a:t>
            </a:r>
            <a:r>
              <a:rPr lang="nb-NO" dirty="0" err="1" smtClean="0"/>
              <a:t>kindly</a:t>
            </a:r>
            <a:r>
              <a:rPr lang="nb-NO" dirty="0" smtClean="0"/>
              <a:t> game </a:t>
            </a:r>
            <a:r>
              <a:rPr lang="nb-NO" dirty="0" err="1" smtClean="0"/>
              <a:t>me</a:t>
            </a:r>
            <a:r>
              <a:rPr lang="nb-NO" dirty="0" smtClean="0"/>
              <a:t> </a:t>
            </a:r>
            <a:r>
              <a:rPr lang="nb-NO" dirty="0" err="1" smtClean="0"/>
              <a:t>exclusive</a:t>
            </a:r>
            <a:r>
              <a:rPr lang="nb-NO" dirty="0" smtClean="0"/>
              <a:t> right to SHOW </a:t>
            </a:r>
            <a:r>
              <a:rPr lang="nb-NO" dirty="0" err="1" smtClean="0"/>
              <a:t>these</a:t>
            </a:r>
            <a:r>
              <a:rPr lang="nb-NO" dirty="0" smtClean="0"/>
              <a:t> </a:t>
            </a:r>
            <a:r>
              <a:rPr lang="nb-NO" dirty="0" err="1" smtClean="0"/>
              <a:t>drawings</a:t>
            </a:r>
            <a:r>
              <a:rPr lang="nb-NO" dirty="0" smtClean="0"/>
              <a:t>. </a:t>
            </a:r>
            <a:r>
              <a:rPr lang="nb-NO" b="1" dirty="0" smtClean="0"/>
              <a:t>Reg. </a:t>
            </a:r>
            <a:r>
              <a:rPr lang="nb-NO" b="1" dirty="0" err="1" smtClean="0"/>
              <a:t>diary</a:t>
            </a:r>
            <a:r>
              <a:rPr lang="nb-NO" b="1" dirty="0" smtClean="0"/>
              <a:t> </a:t>
            </a:r>
            <a:r>
              <a:rPr lang="nb-NO" dirty="0" err="1" smtClean="0"/>
              <a:t>VOLKER’s</a:t>
            </a:r>
            <a:r>
              <a:rPr lang="nb-NO" dirty="0" smtClean="0"/>
              <a:t> </a:t>
            </a:r>
            <a:r>
              <a:rPr lang="nb-NO" b="1" dirty="0" err="1" smtClean="0"/>
              <a:t>Transcription</a:t>
            </a:r>
            <a:r>
              <a:rPr lang="nb-NO" b="1" dirty="0" smtClean="0"/>
              <a:t> </a:t>
            </a:r>
            <a:r>
              <a:rPr lang="nb-NO" b="1" dirty="0" err="1" smtClean="0"/>
              <a:t>very</a:t>
            </a:r>
            <a:r>
              <a:rPr lang="nb-NO" b="1" dirty="0" smtClean="0"/>
              <a:t> </a:t>
            </a:r>
            <a:r>
              <a:rPr lang="nb-NO" b="1" dirty="0" err="1" smtClean="0"/>
              <a:t>important</a:t>
            </a:r>
            <a:r>
              <a:rPr lang="nb-NO" b="1" dirty="0" smtClean="0"/>
              <a:t>.</a:t>
            </a:r>
            <a:r>
              <a:rPr lang="nb-NO" b="1" baseline="0" dirty="0" smtClean="0"/>
              <a:t>  Mye uleselig for en utrent </a:t>
            </a:r>
            <a:r>
              <a:rPr lang="nb-NO" b="1" baseline="0" dirty="0" err="1" smtClean="0"/>
              <a:t>skrifttyder</a:t>
            </a:r>
            <a:r>
              <a:rPr lang="nb-NO" dirty="0" smtClean="0"/>
              <a:t/>
            </a:r>
            <a:br>
              <a:rPr lang="nb-NO" dirty="0" smtClean="0"/>
            </a:br>
            <a:r>
              <a:rPr lang="nb-NO" dirty="0" smtClean="0"/>
              <a:t>NOW, in BL it is hard to </a:t>
            </a:r>
            <a:r>
              <a:rPr lang="nb-NO" dirty="0" err="1" smtClean="0"/>
              <a:t>find</a:t>
            </a:r>
            <a:r>
              <a:rPr lang="nb-NO" dirty="0" smtClean="0"/>
              <a:t> </a:t>
            </a:r>
            <a:r>
              <a:rPr lang="nb-NO" dirty="0" err="1" smtClean="0"/>
              <a:t>geographical</a:t>
            </a:r>
            <a:r>
              <a:rPr lang="nb-NO" dirty="0" smtClean="0"/>
              <a:t> </a:t>
            </a:r>
            <a:r>
              <a:rPr lang="nb-NO" dirty="0" err="1" smtClean="0"/>
              <a:t>details</a:t>
            </a:r>
            <a:r>
              <a:rPr lang="nb-NO" baseline="0" dirty="0" smtClean="0"/>
              <a:t>  – not </a:t>
            </a:r>
            <a:r>
              <a:rPr lang="nb-NO" baseline="0" dirty="0" err="1" smtClean="0"/>
              <a:t>already</a:t>
            </a:r>
            <a:r>
              <a:rPr lang="nb-NO" baseline="0" dirty="0" smtClean="0"/>
              <a:t> </a:t>
            </a:r>
            <a:r>
              <a:rPr lang="nb-NO" baseline="0" dirty="0" err="1" smtClean="0"/>
              <a:t>documented</a:t>
            </a:r>
            <a:r>
              <a:rPr lang="nb-NO" baseline="0" dirty="0" smtClean="0"/>
              <a:t> in </a:t>
            </a:r>
            <a:r>
              <a:rPr lang="nb-NO" baseline="0" dirty="0" err="1" smtClean="0"/>
              <a:t>LTdM</a:t>
            </a:r>
            <a:r>
              <a:rPr lang="nb-NO" baseline="0" dirty="0" smtClean="0"/>
              <a:t>: as far as I </a:t>
            </a:r>
            <a:r>
              <a:rPr lang="nb-NO" baseline="0" dirty="0" err="1" smtClean="0"/>
              <a:t>can</a:t>
            </a:r>
            <a:r>
              <a:rPr lang="nb-NO" baseline="0" dirty="0" smtClean="0"/>
              <a:t> </a:t>
            </a:r>
            <a:r>
              <a:rPr lang="nb-NO" baseline="0" dirty="0" err="1" smtClean="0"/>
              <a:t>see</a:t>
            </a:r>
            <a:r>
              <a:rPr lang="nb-NO" baseline="0" dirty="0" smtClean="0"/>
              <a:t>; </a:t>
            </a:r>
            <a:r>
              <a:rPr lang="nb-NO" baseline="0" dirty="0" err="1" smtClean="0"/>
              <a:t>only</a:t>
            </a:r>
            <a:r>
              <a:rPr lang="nb-NO" baseline="0" dirty="0" smtClean="0"/>
              <a:t> </a:t>
            </a:r>
            <a:r>
              <a:rPr lang="nb-NO" baseline="0" dirty="0" err="1" smtClean="0"/>
              <a:t>Tinnes</a:t>
            </a:r>
            <a:r>
              <a:rPr lang="nb-NO" baseline="0" dirty="0" smtClean="0"/>
              <a:t> – </a:t>
            </a:r>
            <a:r>
              <a:rPr lang="nb-NO" baseline="0" dirty="0" err="1" smtClean="0"/>
              <a:t>nicely</a:t>
            </a:r>
            <a:r>
              <a:rPr lang="nb-NO" baseline="0" dirty="0" smtClean="0"/>
              <a:t> </a:t>
            </a:r>
            <a:r>
              <a:rPr lang="nb-NO" baseline="0" dirty="0" err="1" smtClean="0"/>
              <a:t>depicted</a:t>
            </a:r>
            <a:r>
              <a:rPr lang="nb-NO" baseline="0" dirty="0" smtClean="0"/>
              <a:t> in his </a:t>
            </a:r>
            <a:r>
              <a:rPr lang="nb-NO" baseline="0" dirty="0" err="1" smtClean="0"/>
              <a:t>diary</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32</a:t>
            </a:fld>
            <a:endParaRPr lang="nb-NO"/>
          </a:p>
        </p:txBody>
      </p:sp>
    </p:spTree>
    <p:extLst>
      <p:ext uri="{BB962C8B-B14F-4D97-AF65-F5344CB8AC3E}">
        <p14:creationId xmlns:p14="http://schemas.microsoft.com/office/powerpoint/2010/main" val="3837414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Mer tekst:  JV.no</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33</a:t>
            </a:fld>
            <a:endParaRPr lang="nb-NO"/>
          </a:p>
        </p:txBody>
      </p:sp>
    </p:spTree>
    <p:extLst>
      <p:ext uri="{BB962C8B-B14F-4D97-AF65-F5344CB8AC3E}">
        <p14:creationId xmlns:p14="http://schemas.microsoft.com/office/powerpoint/2010/main" val="2332532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My </a:t>
            </a:r>
            <a:r>
              <a:rPr lang="nb-NO" dirty="0" err="1" smtClean="0"/>
              <a:t>observation</a:t>
            </a:r>
            <a:r>
              <a:rPr lang="nb-NO" baseline="0" dirty="0" smtClean="0"/>
              <a:t> is: </a:t>
            </a:r>
            <a:r>
              <a:rPr lang="nb-NO" baseline="0" dirty="0" err="1" smtClean="0"/>
              <a:t>Geographical</a:t>
            </a:r>
            <a:r>
              <a:rPr lang="nb-NO" baseline="0" dirty="0" smtClean="0"/>
              <a:t>  </a:t>
            </a:r>
            <a:r>
              <a:rPr lang="nb-NO" baseline="0" dirty="0" err="1" smtClean="0"/>
              <a:t>details</a:t>
            </a:r>
            <a:r>
              <a:rPr lang="nb-NO" baseline="0" dirty="0" smtClean="0"/>
              <a:t> CAME from </a:t>
            </a:r>
            <a:r>
              <a:rPr lang="nb-NO" baseline="0" dirty="0" err="1" smtClean="0"/>
              <a:t>LTdM</a:t>
            </a:r>
            <a:r>
              <a:rPr lang="nb-NO" baseline="0" dirty="0" smtClean="0"/>
              <a:t> &amp; </a:t>
            </a:r>
            <a:r>
              <a:rPr lang="nb-NO" baseline="0" dirty="0" err="1" smtClean="0"/>
              <a:t>Enault’s</a:t>
            </a:r>
            <a:r>
              <a:rPr lang="nb-NO" baseline="0" dirty="0" smtClean="0"/>
              <a:t> </a:t>
            </a:r>
            <a:r>
              <a:rPr lang="nb-NO" baseline="0" dirty="0" err="1" smtClean="0"/>
              <a:t>Norvege</a:t>
            </a:r>
            <a:r>
              <a:rPr lang="nb-NO" baseline="0" dirty="0" smtClean="0"/>
              <a:t> ONLY TINNESS is </a:t>
            </a:r>
            <a:r>
              <a:rPr lang="nb-NO" baseline="0" dirty="0" err="1" smtClean="0"/>
              <a:t>unique</a:t>
            </a:r>
            <a:r>
              <a:rPr lang="nb-NO" baseline="0" dirty="0" smtClean="0"/>
              <a:t> [</a:t>
            </a:r>
            <a:r>
              <a:rPr lang="nb-NO" baseline="0" dirty="0" err="1" smtClean="0"/>
              <a:t>because</a:t>
            </a:r>
            <a:r>
              <a:rPr lang="nb-NO" baseline="0" dirty="0" smtClean="0"/>
              <a:t> </a:t>
            </a:r>
            <a:r>
              <a:rPr lang="nb-NO" baseline="0" dirty="0" err="1" smtClean="0"/>
              <a:t>of</a:t>
            </a:r>
            <a:r>
              <a:rPr lang="nb-NO" baseline="0" dirty="0" smtClean="0"/>
              <a:t> </a:t>
            </a:r>
            <a:r>
              <a:rPr lang="nb-NO" baseline="0" dirty="0" err="1" smtClean="0"/>
              <a:t>the</a:t>
            </a:r>
            <a:r>
              <a:rPr lang="nb-NO" baseline="0" dirty="0" smtClean="0"/>
              <a:t> FANOUS CHURCH – </a:t>
            </a:r>
            <a:r>
              <a:rPr lang="nb-NO" baseline="0" dirty="0" err="1" smtClean="0"/>
              <a:t>while</a:t>
            </a:r>
            <a:r>
              <a:rPr lang="nb-NO" baseline="0" dirty="0" smtClean="0"/>
              <a:t> </a:t>
            </a:r>
            <a:r>
              <a:rPr lang="nb-NO" baseline="0" dirty="0" err="1" smtClean="0"/>
              <a:t>theme</a:t>
            </a:r>
            <a:r>
              <a:rPr lang="nb-NO" baseline="0" dirty="0" smtClean="0"/>
              <a:t>/ </a:t>
            </a:r>
            <a:r>
              <a:rPr lang="nb-NO" baseline="0" dirty="0" err="1" smtClean="0"/>
              <a:t>athmosphere</a:t>
            </a:r>
            <a:r>
              <a:rPr lang="nb-NO" baseline="0" dirty="0" smtClean="0"/>
              <a:t> / </a:t>
            </a:r>
            <a:r>
              <a:rPr lang="nb-NO" baseline="0" dirty="0" err="1" smtClean="0"/>
              <a:t>characters</a:t>
            </a:r>
            <a:r>
              <a:rPr lang="nb-NO" baseline="0" dirty="0" smtClean="0"/>
              <a:t>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34</a:t>
            </a:fld>
            <a:endParaRPr lang="nb-NO"/>
          </a:p>
        </p:txBody>
      </p:sp>
    </p:spTree>
    <p:extLst>
      <p:ext uri="{BB962C8B-B14F-4D97-AF65-F5344CB8AC3E}">
        <p14:creationId xmlns:p14="http://schemas.microsoft.com/office/powerpoint/2010/main" val="2268000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smtClean="0">
                <a:solidFill>
                  <a:srgbClr val="FF0000"/>
                </a:solidFill>
              </a:rPr>
              <a:t>[</a:t>
            </a:r>
            <a:r>
              <a:rPr lang="nb-NO" sz="1200" i="1" dirty="0" smtClean="0">
                <a:solidFill>
                  <a:srgbClr val="FF0000"/>
                </a:solidFill>
              </a:rPr>
              <a:t>Michel </a:t>
            </a:r>
            <a:r>
              <a:rPr lang="nb-NO" sz="1200" i="1" dirty="0" err="1" smtClean="0">
                <a:solidFill>
                  <a:srgbClr val="FF0000"/>
                </a:solidFill>
              </a:rPr>
              <a:t>Strogoff</a:t>
            </a:r>
            <a:r>
              <a:rPr lang="nb-NO" sz="1200" i="1" dirty="0" smtClean="0">
                <a:solidFill>
                  <a:srgbClr val="FF0000"/>
                </a:solidFill>
              </a:rPr>
              <a:t> –</a:t>
            </a:r>
            <a:r>
              <a:rPr lang="nb-NO" sz="1200" i="1" dirty="0" err="1" smtClean="0">
                <a:solidFill>
                  <a:srgbClr val="FF0000"/>
                </a:solidFill>
              </a:rPr>
              <a:t>kurér</a:t>
            </a:r>
            <a:r>
              <a:rPr lang="nb-NO" sz="1200" i="1" dirty="0" smtClean="0">
                <a:solidFill>
                  <a:srgbClr val="FF0000"/>
                </a:solidFill>
              </a:rPr>
              <a:t> </a:t>
            </a:r>
            <a:r>
              <a:rPr lang="nb-NO" sz="1200" dirty="0" smtClean="0">
                <a:solidFill>
                  <a:srgbClr val="FF0000"/>
                </a:solidFill>
              </a:rPr>
              <a:t>(1876) – </a:t>
            </a:r>
            <a:r>
              <a:rPr lang="nb-NO" sz="1200" dirty="0" err="1" smtClean="0">
                <a:solidFill>
                  <a:srgbClr val="FF0000"/>
                </a:solidFill>
              </a:rPr>
              <a:t>Turkestan</a:t>
            </a:r>
            <a:r>
              <a:rPr lang="nb-NO" sz="1200" dirty="0" smtClean="0">
                <a:solidFill>
                  <a:srgbClr val="FF0000"/>
                </a:solidFill>
              </a:rPr>
              <a:t>]  </a:t>
            </a:r>
            <a:r>
              <a:rPr lang="nb-NO" dirty="0" smtClean="0"/>
              <a:t>Mange forbinder JV med </a:t>
            </a:r>
            <a:r>
              <a:rPr lang="nb-NO" dirty="0" err="1" smtClean="0"/>
              <a:t>Sci</a:t>
            </a:r>
            <a:r>
              <a:rPr lang="nb-NO" dirty="0" smtClean="0"/>
              <a:t> – </a:t>
            </a:r>
            <a:r>
              <a:rPr lang="nb-NO" dirty="0" err="1" smtClean="0"/>
              <a:t>Fi</a:t>
            </a:r>
            <a:r>
              <a:rPr lang="nb-NO" dirty="0" smtClean="0"/>
              <a:t> bøker  </a:t>
            </a:r>
            <a:r>
              <a:rPr lang="nb-NO" dirty="0" err="1" smtClean="0"/>
              <a:t>N.Am</a:t>
            </a:r>
            <a:r>
              <a:rPr lang="nb-NO" baseline="0" dirty="0" smtClean="0"/>
              <a:t> = borgerkrig</a:t>
            </a:r>
            <a:r>
              <a:rPr lang="nb-NO" dirty="0" smtClean="0"/>
              <a:t/>
            </a:r>
            <a:br>
              <a:rPr lang="nb-NO" dirty="0" smtClean="0"/>
            </a:br>
            <a:r>
              <a:rPr lang="nb-NO" dirty="0" smtClean="0"/>
              <a:t>Saken er at en rekke fortellinger – er klart</a:t>
            </a:r>
            <a:r>
              <a:rPr lang="nb-NO" baseline="0" dirty="0" smtClean="0"/>
              <a:t> forankret i samtiden  - i 8oårene kom en rekke fortellinger der uavhengighetskamp er bakteppet for handlingen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36</a:t>
            </a:fld>
            <a:endParaRPr lang="nb-NO"/>
          </a:p>
        </p:txBody>
      </p:sp>
    </p:spTree>
    <p:extLst>
      <p:ext uri="{BB962C8B-B14F-4D97-AF65-F5344CB8AC3E}">
        <p14:creationId xmlns:p14="http://schemas.microsoft.com/office/powerpoint/2010/main" val="3815450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The</a:t>
            </a:r>
            <a:r>
              <a:rPr lang="nb-NO" b="1" baseline="0" dirty="0" smtClean="0"/>
              <a:t> action </a:t>
            </a:r>
            <a:r>
              <a:rPr lang="nb-NO" b="1" baseline="0" dirty="0" err="1" smtClean="0"/>
              <a:t>of</a:t>
            </a:r>
            <a:r>
              <a:rPr lang="nb-NO" b="1" baseline="0" dirty="0" smtClean="0"/>
              <a:t> </a:t>
            </a:r>
            <a:r>
              <a:rPr lang="nb-NO" b="1" baseline="0" dirty="0" err="1" smtClean="0"/>
              <a:t>the</a:t>
            </a:r>
            <a:r>
              <a:rPr lang="nb-NO" b="1" baseline="0" dirty="0" smtClean="0"/>
              <a:t> </a:t>
            </a:r>
            <a:r>
              <a:rPr lang="nb-NO" b="1" baseline="0" dirty="0" err="1" smtClean="0"/>
              <a:t>novel</a:t>
            </a:r>
            <a:r>
              <a:rPr lang="nb-NO" b="1" baseline="0" dirty="0" smtClean="0"/>
              <a:t> is </a:t>
            </a:r>
            <a:r>
              <a:rPr lang="nb-NO" b="1" baseline="0" dirty="0" err="1" smtClean="0"/>
              <a:t>set</a:t>
            </a:r>
            <a:r>
              <a:rPr lang="nb-NO" b="1" baseline="0" dirty="0" smtClean="0"/>
              <a:t> to </a:t>
            </a:r>
            <a:r>
              <a:rPr lang="nb-NO" b="1" baseline="0" dirty="0" err="1" smtClean="0"/>
              <a:t>the</a:t>
            </a:r>
            <a:r>
              <a:rPr lang="nb-NO" b="1" baseline="0" dirty="0" smtClean="0"/>
              <a:t> 2nd part </a:t>
            </a:r>
            <a:r>
              <a:rPr lang="nb-NO" b="1" baseline="0" dirty="0" err="1" smtClean="0"/>
              <a:t>of</a:t>
            </a:r>
            <a:r>
              <a:rPr lang="nb-NO" b="1" baseline="0" dirty="0" smtClean="0"/>
              <a:t> 1800s</a:t>
            </a:r>
            <a:r>
              <a:rPr lang="nb-NO" b="0" baseline="0" dirty="0" smtClean="0"/>
              <a:t>.  T</a:t>
            </a:r>
            <a:r>
              <a:rPr lang="nb-NO" dirty="0" smtClean="0"/>
              <a:t>he</a:t>
            </a:r>
            <a:r>
              <a:rPr lang="nb-NO" baseline="0" dirty="0" smtClean="0"/>
              <a:t> protests </a:t>
            </a:r>
            <a:r>
              <a:rPr lang="nb-NO" baseline="0" dirty="0" err="1" smtClean="0"/>
              <a:t>against</a:t>
            </a:r>
            <a:r>
              <a:rPr lang="nb-NO" baseline="0" dirty="0" smtClean="0"/>
              <a:t> </a:t>
            </a:r>
            <a:r>
              <a:rPr lang="nb-NO" baseline="0" dirty="0" err="1" smtClean="0"/>
              <a:t>the</a:t>
            </a:r>
            <a:r>
              <a:rPr lang="nb-NO" baseline="0" dirty="0" smtClean="0"/>
              <a:t> </a:t>
            </a:r>
            <a:r>
              <a:rPr lang="nb-NO" dirty="0" smtClean="0"/>
              <a:t>unionen </a:t>
            </a:r>
            <a:r>
              <a:rPr lang="nb-NO" dirty="0" err="1" smtClean="0"/>
              <a:t>with</a:t>
            </a:r>
            <a:r>
              <a:rPr lang="nb-NO" dirty="0" smtClean="0"/>
              <a:t> Sverige</a:t>
            </a:r>
            <a:r>
              <a:rPr lang="nb-NO" baseline="0" dirty="0" smtClean="0"/>
              <a:t> startet to </a:t>
            </a:r>
            <a:r>
              <a:rPr lang="nb-NO" baseline="0" dirty="0" err="1" smtClean="0"/>
              <a:t>get</a:t>
            </a:r>
            <a:r>
              <a:rPr lang="nb-NO" baseline="0" dirty="0" smtClean="0"/>
              <a:t> </a:t>
            </a:r>
            <a:r>
              <a:rPr lang="nb-NO" baseline="0" dirty="0" err="1" smtClean="0"/>
              <a:t>harder</a:t>
            </a:r>
            <a:r>
              <a:rPr lang="nb-NO" baseline="0" dirty="0" smtClean="0"/>
              <a:t> – </a:t>
            </a:r>
            <a:r>
              <a:rPr lang="nb-NO" baseline="0" dirty="0" err="1" smtClean="0"/>
              <a:t>exactly</a:t>
            </a:r>
            <a:r>
              <a:rPr lang="nb-NO" baseline="0" dirty="0" smtClean="0"/>
              <a:t> at </a:t>
            </a:r>
            <a:r>
              <a:rPr lang="nb-NO" baseline="0" dirty="0" err="1" smtClean="0"/>
              <a:t>the</a:t>
            </a:r>
            <a:r>
              <a:rPr lang="nb-NO" baseline="0" dirty="0" smtClean="0"/>
              <a:t> time </a:t>
            </a:r>
            <a:r>
              <a:rPr lang="nb-NO" baseline="0" dirty="0" err="1" smtClean="0"/>
              <a:t>when</a:t>
            </a:r>
            <a:r>
              <a:rPr lang="nb-NO" baseline="0" dirty="0" smtClean="0"/>
              <a:t> Verne </a:t>
            </a:r>
            <a:r>
              <a:rPr lang="nb-NO" baseline="0" dirty="0" err="1" smtClean="0"/>
              <a:t>visited</a:t>
            </a:r>
            <a:r>
              <a:rPr lang="nb-NO" baseline="0" dirty="0" smtClean="0"/>
              <a:t> </a:t>
            </a:r>
            <a:r>
              <a:rPr lang="nb-NO" baseline="0" dirty="0" err="1" smtClean="0"/>
              <a:t>both</a:t>
            </a:r>
            <a:r>
              <a:rPr lang="nb-NO" baseline="0" dirty="0" smtClean="0"/>
              <a:t> </a:t>
            </a:r>
            <a:r>
              <a:rPr lang="nb-NO" baseline="0" dirty="0" err="1" smtClean="0"/>
              <a:t>these</a:t>
            </a:r>
            <a:r>
              <a:rPr lang="nb-NO" baseline="0" dirty="0" smtClean="0"/>
              <a:t> </a:t>
            </a:r>
            <a:r>
              <a:rPr lang="nb-NO" baseline="0" dirty="0" err="1" smtClean="0"/>
              <a:t>counytries</a:t>
            </a:r>
            <a:r>
              <a:rPr lang="nb-NO" baseline="0" dirty="0" smtClean="0"/>
              <a:t>. Verne </a:t>
            </a:r>
            <a:r>
              <a:rPr lang="nb-NO" baseline="0" dirty="0" err="1" smtClean="0"/>
              <a:t>was</a:t>
            </a:r>
            <a:r>
              <a:rPr lang="nb-NO" baseline="0" dirty="0" smtClean="0"/>
              <a:t> </a:t>
            </a:r>
            <a:r>
              <a:rPr lang="nb-NO" baseline="0" dirty="0" err="1" smtClean="0"/>
              <a:t>collecting</a:t>
            </a:r>
            <a:r>
              <a:rPr lang="nb-NO" baseline="0" dirty="0" smtClean="0"/>
              <a:t> material at </a:t>
            </a:r>
            <a:r>
              <a:rPr lang="nb-NO" baseline="0" dirty="0" err="1" smtClean="0"/>
              <a:t>the</a:t>
            </a:r>
            <a:r>
              <a:rPr lang="nb-NO" baseline="0" dirty="0" smtClean="0"/>
              <a:t> time </a:t>
            </a:r>
            <a:r>
              <a:rPr lang="nb-NO" baseline="0" dirty="0" err="1" smtClean="0"/>
              <a:t>when</a:t>
            </a:r>
            <a:r>
              <a:rPr lang="nb-NO" baseline="0" dirty="0" smtClean="0"/>
              <a:t> an </a:t>
            </a:r>
            <a:r>
              <a:rPr lang="nb-NO" baseline="0" dirty="0" err="1" smtClean="0"/>
              <a:t>important</a:t>
            </a:r>
            <a:r>
              <a:rPr lang="nb-NO" baseline="0" dirty="0" smtClean="0"/>
              <a:t> questions </a:t>
            </a:r>
            <a:r>
              <a:rPr lang="nb-NO" baseline="0" dirty="0" err="1" smtClean="0"/>
              <a:t>came</a:t>
            </a:r>
            <a:r>
              <a:rPr lang="nb-NO" baseline="0" dirty="0" smtClean="0"/>
              <a:t> up. The book </a:t>
            </a:r>
            <a:r>
              <a:rPr lang="nb-NO" baseline="0" dirty="0" err="1" smtClean="0"/>
              <a:t>was</a:t>
            </a:r>
            <a:r>
              <a:rPr lang="nb-NO" baseline="0" dirty="0" smtClean="0"/>
              <a:t> </a:t>
            </a:r>
            <a:r>
              <a:rPr lang="nb-NO" baseline="0" dirty="0" err="1" smtClean="0"/>
              <a:t>published</a:t>
            </a:r>
            <a:r>
              <a:rPr lang="nb-NO" baseline="0" dirty="0" smtClean="0"/>
              <a:t> 25 </a:t>
            </a:r>
            <a:r>
              <a:rPr lang="nb-NO" baseline="0" dirty="0" err="1" smtClean="0"/>
              <a:t>years</a:t>
            </a:r>
            <a:r>
              <a:rPr lang="nb-NO" baseline="0" dirty="0" smtClean="0"/>
              <a:t> later publisert </a:t>
            </a:r>
            <a:r>
              <a:rPr lang="nb-NO" baseline="0" dirty="0" err="1" smtClean="0"/>
              <a:t>when</a:t>
            </a:r>
            <a:r>
              <a:rPr lang="nb-NO" baseline="0" dirty="0" smtClean="0"/>
              <a:t> </a:t>
            </a:r>
            <a:r>
              <a:rPr lang="nb-NO" baseline="0" dirty="0" err="1" smtClean="0"/>
              <a:t>the</a:t>
            </a:r>
            <a:r>
              <a:rPr lang="nb-NO" baseline="0" dirty="0" smtClean="0"/>
              <a:t> Parliament </a:t>
            </a:r>
            <a:r>
              <a:rPr lang="nb-NO" baseline="0" dirty="0" err="1" smtClean="0"/>
              <a:t>demanded</a:t>
            </a:r>
            <a:r>
              <a:rPr lang="nb-NO" baseline="0" dirty="0" smtClean="0"/>
              <a:t> to end </a:t>
            </a:r>
            <a:r>
              <a:rPr lang="nb-NO" baseline="0" dirty="0" err="1" smtClean="0"/>
              <a:t>the</a:t>
            </a:r>
            <a:r>
              <a:rPr lang="nb-NO" baseline="0" dirty="0" smtClean="0"/>
              <a:t> union.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37</a:t>
            </a:fld>
            <a:endParaRPr lang="nb-NO"/>
          </a:p>
        </p:txBody>
      </p:sp>
    </p:spTree>
    <p:extLst>
      <p:ext uri="{BB962C8B-B14F-4D97-AF65-F5344CB8AC3E}">
        <p14:creationId xmlns:p14="http://schemas.microsoft.com/office/powerpoint/2010/main" val="3450576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38</a:t>
            </a:fld>
            <a:endParaRPr lang="nb-NO"/>
          </a:p>
        </p:txBody>
      </p:sp>
    </p:spTree>
    <p:extLst>
      <p:ext uri="{BB962C8B-B14F-4D97-AF65-F5344CB8AC3E}">
        <p14:creationId xmlns:p14="http://schemas.microsoft.com/office/powerpoint/2010/main" val="3045856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Napoleonic</a:t>
            </a:r>
            <a:r>
              <a:rPr lang="nb-NO" dirty="0" smtClean="0"/>
              <a:t> </a:t>
            </a:r>
            <a:r>
              <a:rPr lang="nb-NO" dirty="0" err="1" smtClean="0"/>
              <a:t>wars</a:t>
            </a:r>
            <a:r>
              <a:rPr lang="nb-NO" dirty="0" smtClean="0"/>
              <a:t> – 300 yrs Danish </a:t>
            </a:r>
            <a:r>
              <a:rPr lang="nb-NO" dirty="0" err="1" smtClean="0"/>
              <a:t>king</a:t>
            </a:r>
            <a:r>
              <a:rPr lang="nb-NO" dirty="0" smtClean="0"/>
              <a:t> – </a:t>
            </a:r>
            <a:r>
              <a:rPr lang="nb-NO" u="sng" dirty="0" smtClean="0"/>
              <a:t>UNION </a:t>
            </a:r>
            <a:r>
              <a:rPr lang="nb-NO" u="sng" baseline="0" dirty="0" smtClean="0"/>
              <a:t> w/ </a:t>
            </a:r>
            <a:r>
              <a:rPr lang="nb-NO" u="sng" baseline="0" dirty="0" err="1" smtClean="0"/>
              <a:t>Sweden</a:t>
            </a:r>
            <a:r>
              <a:rPr lang="nb-NO" u="sng" baseline="0" dirty="0" smtClean="0"/>
              <a:t> 1814 – 1905   </a:t>
            </a:r>
            <a:r>
              <a:rPr lang="nb-NO" u="none" baseline="0" dirty="0" smtClean="0"/>
              <a:t>  - </a:t>
            </a:r>
            <a:r>
              <a:rPr lang="nb-NO" u="none" baseline="0" dirty="0" err="1" smtClean="0"/>
              <a:t>acording</a:t>
            </a:r>
            <a:r>
              <a:rPr lang="nb-NO" u="none" baseline="0" dirty="0" smtClean="0"/>
              <a:t> to </a:t>
            </a:r>
            <a:r>
              <a:rPr lang="nb-NO" u="none" baseline="0" dirty="0" err="1" smtClean="0"/>
              <a:t>diary</a:t>
            </a:r>
            <a:r>
              <a:rPr lang="nb-NO" u="none" baseline="0" dirty="0" smtClean="0"/>
              <a:t> : </a:t>
            </a:r>
            <a:r>
              <a:rPr lang="nb-NO" u="none" baseline="0" dirty="0" err="1" smtClean="0"/>
              <a:t>also</a:t>
            </a:r>
            <a:r>
              <a:rPr lang="nb-NO" u="none" baseline="0" dirty="0" smtClean="0"/>
              <a:t> met </a:t>
            </a:r>
            <a:r>
              <a:rPr lang="nb-NO" u="none" baseline="0" dirty="0" err="1" smtClean="0"/>
              <a:t>leading</a:t>
            </a:r>
            <a:r>
              <a:rPr lang="nb-NO" u="none" baseline="0" dirty="0" smtClean="0"/>
              <a:t> POLITICIANS (my </a:t>
            </a:r>
            <a:r>
              <a:rPr lang="nb-NO" u="none" baseline="0" dirty="0" err="1" smtClean="0"/>
              <a:t>interpretation</a:t>
            </a:r>
            <a:r>
              <a:rPr lang="nb-NO" u="none" baseline="0" dirty="0" smtClean="0"/>
              <a:t>)</a:t>
            </a:r>
            <a:endParaRPr lang="nb-NO" u="none"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39</a:t>
            </a:fld>
            <a:endParaRPr lang="nb-NO"/>
          </a:p>
        </p:txBody>
      </p:sp>
    </p:spTree>
    <p:extLst>
      <p:ext uri="{BB962C8B-B14F-4D97-AF65-F5344CB8AC3E}">
        <p14:creationId xmlns:p14="http://schemas.microsoft.com/office/powerpoint/2010/main" val="96084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smtClean="0">
                <a:solidFill>
                  <a:srgbClr val="FF0000"/>
                </a:solidFill>
              </a:rPr>
              <a:t>So, a book </a:t>
            </a:r>
            <a:r>
              <a:rPr lang="nb-NO" sz="1200" dirty="0" err="1" smtClean="0">
                <a:solidFill>
                  <a:srgbClr val="FF0000"/>
                </a:solidFill>
              </a:rPr>
              <a:t>with</a:t>
            </a:r>
            <a:r>
              <a:rPr lang="nb-NO" sz="1200" dirty="0" smtClean="0">
                <a:solidFill>
                  <a:srgbClr val="FF0000"/>
                </a:solidFill>
              </a:rPr>
              <a:t> all Scandinavian material </a:t>
            </a:r>
            <a:r>
              <a:rPr lang="nb-NO" sz="1200" dirty="0" err="1" smtClean="0">
                <a:solidFill>
                  <a:srgbClr val="FF0000"/>
                </a:solidFill>
              </a:rPr>
              <a:t>was</a:t>
            </a:r>
            <a:r>
              <a:rPr lang="nb-NO" sz="1200" dirty="0" smtClean="0">
                <a:solidFill>
                  <a:srgbClr val="FF0000"/>
                </a:solidFill>
              </a:rPr>
              <a:t> </a:t>
            </a:r>
            <a:r>
              <a:rPr lang="nb-NO" sz="1200" dirty="0" err="1" smtClean="0">
                <a:solidFill>
                  <a:srgbClr val="FF0000"/>
                </a:solidFill>
              </a:rPr>
              <a:t>probably</a:t>
            </a:r>
            <a:r>
              <a:rPr lang="nb-NO" sz="1200" dirty="0" smtClean="0">
                <a:solidFill>
                  <a:srgbClr val="FF0000"/>
                </a:solidFill>
              </a:rPr>
              <a:t> under </a:t>
            </a:r>
            <a:r>
              <a:rPr lang="nb-NO" sz="1200" dirty="0" err="1" smtClean="0">
                <a:solidFill>
                  <a:srgbClr val="FF0000"/>
                </a:solidFill>
              </a:rPr>
              <a:t>way</a:t>
            </a:r>
            <a:r>
              <a:rPr lang="nb-NO" sz="1200" dirty="0" smtClean="0">
                <a:solidFill>
                  <a:srgbClr val="FF0000"/>
                </a:solidFill>
              </a:rPr>
              <a:t>.</a:t>
            </a:r>
            <a:r>
              <a:rPr lang="nb-NO" sz="1200" baseline="0" dirty="0" smtClean="0">
                <a:solidFill>
                  <a:srgbClr val="FF0000"/>
                </a:solidFill>
              </a:rPr>
              <a:t> </a:t>
            </a:r>
            <a:r>
              <a:rPr lang="nb-NO" sz="1400" dirty="0" err="1" smtClean="0">
                <a:solidFill>
                  <a:srgbClr val="FF0000"/>
                </a:solidFill>
              </a:rPr>
              <a:t>Why</a:t>
            </a:r>
            <a:r>
              <a:rPr lang="nb-NO" sz="1400" dirty="0" smtClean="0">
                <a:solidFill>
                  <a:srgbClr val="FF0000"/>
                </a:solidFill>
              </a:rPr>
              <a:t> </a:t>
            </a:r>
            <a:r>
              <a:rPr lang="nb-NO" sz="1400" dirty="0" err="1" smtClean="0">
                <a:solidFill>
                  <a:srgbClr val="FF0000"/>
                </a:solidFill>
              </a:rPr>
              <a:t>did</a:t>
            </a:r>
            <a:r>
              <a:rPr lang="nb-NO" sz="1400" dirty="0" smtClean="0">
                <a:solidFill>
                  <a:srgbClr val="FF0000"/>
                </a:solidFill>
              </a:rPr>
              <a:t> Verne/</a:t>
            </a:r>
            <a:r>
              <a:rPr lang="nb-NO" sz="1400" dirty="0" err="1" smtClean="0">
                <a:solidFill>
                  <a:srgbClr val="FF0000"/>
                </a:solidFill>
              </a:rPr>
              <a:t>Hetzel</a:t>
            </a:r>
            <a:r>
              <a:rPr lang="nb-NO" sz="1400" dirty="0" smtClean="0">
                <a:solidFill>
                  <a:srgbClr val="FF0000"/>
                </a:solidFill>
              </a:rPr>
              <a:t> </a:t>
            </a:r>
            <a:r>
              <a:rPr lang="nb-NO" sz="1400" dirty="0" err="1" smtClean="0">
                <a:solidFill>
                  <a:srgbClr val="FF0000"/>
                </a:solidFill>
              </a:rPr>
              <a:t>wait</a:t>
            </a:r>
            <a:r>
              <a:rPr lang="nb-NO" sz="1400" dirty="0" smtClean="0">
                <a:solidFill>
                  <a:srgbClr val="FF0000"/>
                </a:solidFill>
              </a:rPr>
              <a:t> 25 </a:t>
            </a:r>
            <a:r>
              <a:rPr lang="nb-NO" sz="1400" dirty="0" err="1" smtClean="0">
                <a:solidFill>
                  <a:srgbClr val="FF0000"/>
                </a:solidFill>
              </a:rPr>
              <a:t>years</a:t>
            </a:r>
            <a:r>
              <a:rPr lang="nb-NO" sz="1400" dirty="0" smtClean="0">
                <a:solidFill>
                  <a:srgbClr val="FF0000"/>
                </a:solidFill>
              </a:rPr>
              <a:t>?</a:t>
            </a:r>
            <a:br>
              <a:rPr lang="nb-NO" sz="1400" dirty="0" smtClean="0">
                <a:solidFill>
                  <a:srgbClr val="FF0000"/>
                </a:solidFill>
              </a:rPr>
            </a:br>
            <a:r>
              <a:rPr lang="nb-NO" baseline="0" dirty="0" smtClean="0"/>
              <a:t>En dokumentarisk teksten (ikke fullført ) ble skrevet i 1861, i forkant av reisen </a:t>
            </a:r>
            <a:br>
              <a:rPr lang="nb-NO" baseline="0" dirty="0" smtClean="0"/>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a:t>
            </a:fld>
            <a:endParaRPr lang="nb-NO"/>
          </a:p>
        </p:txBody>
      </p:sp>
    </p:spTree>
    <p:extLst>
      <p:ext uri="{BB962C8B-B14F-4D97-AF65-F5344CB8AC3E}">
        <p14:creationId xmlns:p14="http://schemas.microsoft.com/office/powerpoint/2010/main" val="2846591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Staving </a:t>
            </a:r>
            <a:r>
              <a:rPr lang="en-US" sz="1200" b="1" i="0" u="none" strike="noStrike" kern="1200" baseline="0" dirty="0" err="1" smtClean="0">
                <a:solidFill>
                  <a:schemeClr val="tx1"/>
                </a:solidFill>
                <a:latin typeface="+mn-lt"/>
                <a:ea typeface="+mn-ea"/>
                <a:cs typeface="+mn-cs"/>
              </a:rPr>
              <a:t>fra</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fransk</a:t>
            </a:r>
            <a:r>
              <a:rPr lang="en-US" sz="1200" b="1"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utgave</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Unfortunately, </a:t>
            </a:r>
            <a:r>
              <a:rPr lang="en-US" sz="1200" b="0" i="0" u="none" strike="noStrike" kern="1200" baseline="0" dirty="0" err="1" smtClean="0">
                <a:solidFill>
                  <a:schemeClr val="tx1"/>
                </a:solidFill>
                <a:latin typeface="+mn-lt"/>
                <a:ea typeface="+mn-ea"/>
                <a:cs typeface="+mn-cs"/>
              </a:rPr>
              <a:t>Mme</a:t>
            </a:r>
            <a:r>
              <a:rPr lang="en-US" sz="1200" b="0" i="0" u="none" strike="noStrike" kern="1200" baseline="0" dirty="0" smtClean="0">
                <a:solidFill>
                  <a:schemeClr val="tx1"/>
                </a:solidFill>
                <a:latin typeface="+mn-lt"/>
                <a:ea typeface="+mn-ea"/>
                <a:cs typeface="+mn-cs"/>
              </a:rPr>
              <a:t> Hansen is in debt to a </a:t>
            </a:r>
            <a:r>
              <a:rPr lang="en-US" sz="1200" b="0" i="0" u="none" strike="noStrike" kern="1200" baseline="0" dirty="0" err="1" smtClean="0">
                <a:solidFill>
                  <a:schemeClr val="tx1"/>
                </a:solidFill>
                <a:latin typeface="+mn-lt"/>
                <a:ea typeface="+mn-ea"/>
                <a:cs typeface="+mn-cs"/>
              </a:rPr>
              <a:t>Mr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Sandgoïst</a:t>
            </a:r>
            <a:r>
              <a:rPr lang="en-US" sz="1200" b="0" i="0" u="none" strike="noStrike" kern="1200" baseline="0" dirty="0" smtClean="0">
                <a:solidFill>
                  <a:schemeClr val="tx1"/>
                </a:solidFill>
                <a:latin typeface="+mn-lt"/>
                <a:ea typeface="+mn-ea"/>
                <a:cs typeface="+mn-cs"/>
              </a:rPr>
              <a:t>. Luckily, their ‘savior’ soon arrives: </a:t>
            </a:r>
            <a:r>
              <a:rPr lang="en-US" sz="1200" b="0" i="0" u="none" strike="noStrike" kern="1200" baseline="0" dirty="0" err="1" smtClean="0">
                <a:solidFill>
                  <a:schemeClr val="tx1"/>
                </a:solidFill>
                <a:latin typeface="+mn-lt"/>
                <a:ea typeface="+mn-ea"/>
                <a:cs typeface="+mn-cs"/>
              </a:rPr>
              <a:t>Sylvius</a:t>
            </a:r>
            <a:r>
              <a:rPr lang="en-US" sz="1200" b="0" i="0" u="none" strike="noStrike" kern="1200" baseline="0" dirty="0" smtClean="0">
                <a:solidFill>
                  <a:schemeClr val="tx1"/>
                </a:solidFill>
                <a:latin typeface="+mn-lt"/>
                <a:ea typeface="+mn-ea"/>
                <a:cs typeface="+mn-cs"/>
              </a:rPr>
              <a:t>. The book, published when Verne’s memories of Norway may have faded a little, fits thematically well into his list of stories set in political turbulent surroundings every year between 1884 and 18878. After 300 years under the Danish king, Norway was in union with Sweden from 1814 – 1905. The tale about Lottery Ticket no. 9672 was set in the birth-of-a-nation years in Norwegian history, written exactly 20 years before breaking loose from union with Sweden. The polarization on the Scandinavian peninsula is the underlying theme of the novel and may be Verne’ s main reason for selecting what I believe to be the symbolic names of main characters.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40</a:t>
            </a:fld>
            <a:endParaRPr lang="nb-NO"/>
          </a:p>
        </p:txBody>
      </p:sp>
    </p:spTree>
    <p:extLst>
      <p:ext uri="{BB962C8B-B14F-4D97-AF65-F5344CB8AC3E}">
        <p14:creationId xmlns:p14="http://schemas.microsoft.com/office/powerpoint/2010/main" val="2054983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PJ: </a:t>
            </a:r>
            <a:r>
              <a:rPr lang="nb-NO" dirty="0" err="1" smtClean="0"/>
              <a:t>Astonished</a:t>
            </a:r>
            <a:r>
              <a:rPr lang="nb-NO" baseline="0" dirty="0" smtClean="0"/>
              <a:t> </a:t>
            </a:r>
            <a:r>
              <a:rPr lang="nb-NO" baseline="0" dirty="0" err="1" smtClean="0"/>
              <a:t>on</a:t>
            </a:r>
            <a:r>
              <a:rPr lang="nb-NO" baseline="0" dirty="0" smtClean="0"/>
              <a:t> 1st </a:t>
            </a:r>
            <a:r>
              <a:rPr lang="nb-NO" baseline="0" dirty="0" err="1" smtClean="0"/>
              <a:t>reading</a:t>
            </a:r>
            <a:r>
              <a:rPr lang="nb-NO" dirty="0" smtClean="0"/>
              <a:t>: </a:t>
            </a:r>
            <a:r>
              <a:rPr lang="nb-NO" dirty="0" err="1" smtClean="0"/>
              <a:t>Sandquist</a:t>
            </a:r>
            <a:r>
              <a:rPr lang="nb-NO" dirty="0" smtClean="0"/>
              <a:t> is a </a:t>
            </a:r>
            <a:r>
              <a:rPr lang="nb-NO" dirty="0" err="1" smtClean="0"/>
              <a:t>typically</a:t>
            </a:r>
            <a:r>
              <a:rPr lang="nb-NO" dirty="0" smtClean="0"/>
              <a:t> </a:t>
            </a:r>
            <a:r>
              <a:rPr lang="nb-NO" b="1" dirty="0" err="1" smtClean="0"/>
              <a:t>Swedish</a:t>
            </a:r>
            <a:r>
              <a:rPr lang="nb-NO" b="1" dirty="0" smtClean="0"/>
              <a:t> </a:t>
            </a:r>
            <a:r>
              <a:rPr lang="nb-NO" b="1" dirty="0" err="1" smtClean="0"/>
              <a:t>name</a:t>
            </a:r>
            <a:r>
              <a:rPr lang="nb-NO" b="1" dirty="0" smtClean="0"/>
              <a:t> </a:t>
            </a:r>
            <a:r>
              <a:rPr lang="nb-NO" dirty="0" smtClean="0"/>
              <a:t>…….    Most </a:t>
            </a:r>
            <a:r>
              <a:rPr lang="nb-NO" dirty="0" err="1" smtClean="0"/>
              <a:t>important</a:t>
            </a:r>
            <a:r>
              <a:rPr lang="nb-NO" dirty="0" smtClean="0"/>
              <a:t>: Verne </a:t>
            </a:r>
            <a:r>
              <a:rPr lang="nb-NO" dirty="0" err="1" smtClean="0"/>
              <a:t>spends</a:t>
            </a:r>
            <a:r>
              <a:rPr lang="nb-NO" dirty="0" smtClean="0"/>
              <a:t> a </a:t>
            </a:r>
            <a:r>
              <a:rPr lang="nb-NO" dirty="0" err="1" smtClean="0"/>
              <a:t>big</a:t>
            </a:r>
            <a:r>
              <a:rPr lang="nb-NO" dirty="0" smtClean="0"/>
              <a:t> </a:t>
            </a:r>
            <a:r>
              <a:rPr lang="nb-NO" dirty="0" err="1" smtClean="0"/>
              <a:t>space</a:t>
            </a:r>
            <a:r>
              <a:rPr lang="nb-NO" dirty="0" smtClean="0"/>
              <a:t> in</a:t>
            </a:r>
            <a:r>
              <a:rPr lang="nb-NO" baseline="0" dirty="0" smtClean="0"/>
              <a:t> NOVEL </a:t>
            </a:r>
            <a:r>
              <a:rPr lang="nb-NO" baseline="0" dirty="0" err="1" smtClean="0"/>
              <a:t>describing</a:t>
            </a:r>
            <a:r>
              <a:rPr lang="nb-NO" baseline="0" dirty="0" smtClean="0"/>
              <a:t> </a:t>
            </a:r>
            <a:r>
              <a:rPr lang="nb-NO" baseline="0" dirty="0" err="1" smtClean="0"/>
              <a:t>the</a:t>
            </a:r>
            <a:r>
              <a:rPr lang="nb-NO" baseline="0" dirty="0" smtClean="0"/>
              <a:t> Professor-</a:t>
            </a:r>
            <a:r>
              <a:rPr lang="nb-NO" baseline="0" dirty="0" err="1" smtClean="0"/>
              <a:t>politician</a:t>
            </a:r>
            <a:r>
              <a:rPr lang="nb-NO" baseline="0" dirty="0" smtClean="0"/>
              <a:t> </a:t>
            </a:r>
            <a:r>
              <a:rPr lang="nb-NO" b="1" baseline="0" dirty="0" err="1" smtClean="0"/>
              <a:t>Sylvius</a:t>
            </a:r>
            <a:r>
              <a:rPr lang="nb-NO" b="1" baseline="0" dirty="0" smtClean="0"/>
              <a:t> </a:t>
            </a:r>
            <a:r>
              <a:rPr lang="nb-NO" b="1" baseline="0" dirty="0" err="1" smtClean="0"/>
              <a:t>Hog</a:t>
            </a:r>
            <a:r>
              <a:rPr lang="nb-NO" baseline="0" dirty="0" smtClean="0"/>
              <a:t/>
            </a:r>
            <a:br>
              <a:rPr lang="nb-NO" baseline="0" dirty="0" smtClean="0"/>
            </a:br>
            <a:r>
              <a:rPr lang="nb-NO" baseline="0" dirty="0" smtClean="0"/>
              <a:t>At </a:t>
            </a:r>
            <a:r>
              <a:rPr lang="nb-NO" baseline="0" dirty="0" err="1" smtClean="0"/>
              <a:t>the</a:t>
            </a:r>
            <a:r>
              <a:rPr lang="nb-NO" baseline="0" dirty="0" smtClean="0"/>
              <a:t> same time – </a:t>
            </a:r>
            <a:r>
              <a:rPr lang="nb-NO" baseline="0" dirty="0" err="1" smtClean="0"/>
              <a:t>explaining</a:t>
            </a:r>
            <a:r>
              <a:rPr lang="nb-NO" baseline="0" dirty="0" smtClean="0"/>
              <a:t> a </a:t>
            </a:r>
            <a:r>
              <a:rPr lang="nb-NO" baseline="0" dirty="0" err="1" smtClean="0"/>
              <a:t>a</a:t>
            </a:r>
            <a:r>
              <a:rPr lang="nb-NO" baseline="0" dirty="0" smtClean="0"/>
              <a:t> lot </a:t>
            </a:r>
            <a:r>
              <a:rPr lang="nb-NO" baseline="0" dirty="0" err="1" smtClean="0"/>
              <a:t>about</a:t>
            </a:r>
            <a:r>
              <a:rPr lang="nb-NO" baseline="0" dirty="0" smtClean="0"/>
              <a:t> </a:t>
            </a:r>
            <a:r>
              <a:rPr lang="nb-NO" baseline="0" dirty="0" err="1" smtClean="0"/>
              <a:t>the</a:t>
            </a:r>
            <a:r>
              <a:rPr lang="nb-NO" baseline="0" dirty="0" smtClean="0"/>
              <a:t> </a:t>
            </a:r>
            <a:r>
              <a:rPr lang="nb-NO" baseline="0" dirty="0" err="1" smtClean="0"/>
              <a:t>ongoing</a:t>
            </a:r>
            <a:r>
              <a:rPr lang="nb-NO" baseline="0" dirty="0" smtClean="0"/>
              <a:t> CONFLICT</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41</a:t>
            </a:fld>
            <a:endParaRPr lang="nb-NO"/>
          </a:p>
        </p:txBody>
      </p:sp>
    </p:spTree>
    <p:extLst>
      <p:ext uri="{BB962C8B-B14F-4D97-AF65-F5344CB8AC3E}">
        <p14:creationId xmlns:p14="http://schemas.microsoft.com/office/powerpoint/2010/main" val="2329260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42</a:t>
            </a:fld>
            <a:endParaRPr lang="nb-NO"/>
          </a:p>
        </p:txBody>
      </p:sp>
    </p:spTree>
    <p:extLst>
      <p:ext uri="{BB962C8B-B14F-4D97-AF65-F5344CB8AC3E}">
        <p14:creationId xmlns:p14="http://schemas.microsoft.com/office/powerpoint/2010/main" val="941432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George </a:t>
            </a:r>
            <a:r>
              <a:rPr lang="nb-NO" dirty="0" err="1" smtClean="0"/>
              <a:t>Roux</a:t>
            </a:r>
            <a:r>
              <a:rPr lang="nb-NO" baseline="0" dirty="0" smtClean="0"/>
              <a:t> has </a:t>
            </a:r>
            <a:r>
              <a:rPr lang="nb-NO" baseline="0" dirty="0" err="1" smtClean="0"/>
              <a:t>depicted</a:t>
            </a:r>
            <a:r>
              <a:rPr lang="nb-NO" baseline="0" dirty="0" smtClean="0"/>
              <a:t> </a:t>
            </a:r>
            <a:r>
              <a:rPr lang="nb-NO" baseline="0" dirty="0" err="1" smtClean="0"/>
              <a:t>the</a:t>
            </a:r>
            <a:r>
              <a:rPr lang="nb-NO" baseline="0" dirty="0" smtClean="0"/>
              <a:t> Antagonist / Protagonist – at </a:t>
            </a:r>
            <a:r>
              <a:rPr lang="nb-NO" baseline="0" dirty="0" err="1" smtClean="0"/>
              <a:t>Guesthouse</a:t>
            </a:r>
            <a:r>
              <a:rPr lang="nb-NO" baseline="0" dirty="0" smtClean="0"/>
              <a:t> in </a:t>
            </a:r>
            <a:r>
              <a:rPr lang="nb-NO" baseline="0" dirty="0" err="1" smtClean="0"/>
              <a:t>diametrically</a:t>
            </a:r>
            <a:r>
              <a:rPr lang="nb-NO" baseline="0" dirty="0" smtClean="0"/>
              <a:t>  </a:t>
            </a:r>
            <a:r>
              <a:rPr lang="nb-NO" baseline="0" dirty="0" err="1" smtClean="0"/>
              <a:t>opposite</a:t>
            </a:r>
            <a:r>
              <a:rPr lang="nb-NO" baseline="0" dirty="0" smtClean="0"/>
              <a:t> pose</a:t>
            </a:r>
            <a:br>
              <a:rPr lang="nb-NO" baseline="0" dirty="0" smtClean="0"/>
            </a:br>
            <a:r>
              <a:rPr lang="nb-NO" baseline="0" dirty="0" err="1" smtClean="0"/>
              <a:t>Sandquist</a:t>
            </a:r>
            <a:r>
              <a:rPr lang="nb-NO" baseline="0" dirty="0" smtClean="0"/>
              <a:t> ALONE     -   </a:t>
            </a:r>
            <a:r>
              <a:rPr lang="nb-NO" baseline="0" dirty="0" err="1" smtClean="0"/>
              <a:t>Sylvius</a:t>
            </a:r>
            <a:r>
              <a:rPr lang="nb-NO" baseline="0" dirty="0" smtClean="0"/>
              <a:t>  </a:t>
            </a:r>
            <a:r>
              <a:rPr lang="nb-NO" baseline="0" dirty="0" err="1" smtClean="0"/>
              <a:t>lovingly</a:t>
            </a:r>
            <a:r>
              <a:rPr lang="nb-NO" baseline="0" dirty="0" smtClean="0"/>
              <a:t> </a:t>
            </a:r>
            <a:r>
              <a:rPr lang="nb-NO" baseline="0" dirty="0" err="1" smtClean="0"/>
              <a:t>surrounded</a:t>
            </a:r>
            <a:r>
              <a:rPr lang="nb-NO" baseline="0" dirty="0" smtClean="0"/>
              <a:t> by, and </a:t>
            </a:r>
            <a:r>
              <a:rPr lang="nb-NO" baseline="0" dirty="0" err="1" smtClean="0"/>
              <a:t>tended</a:t>
            </a:r>
            <a:r>
              <a:rPr lang="nb-NO" baseline="0" dirty="0" smtClean="0"/>
              <a:t> to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43</a:t>
            </a:fld>
            <a:endParaRPr lang="nb-NO"/>
          </a:p>
        </p:txBody>
      </p:sp>
    </p:spTree>
    <p:extLst>
      <p:ext uri="{BB962C8B-B14F-4D97-AF65-F5344CB8AC3E}">
        <p14:creationId xmlns:p14="http://schemas.microsoft.com/office/powerpoint/2010/main" val="2555913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Min</a:t>
            </a:r>
            <a:r>
              <a:rPr lang="nb-NO" baseline="0" dirty="0" smtClean="0"/>
              <a:t> teori er at dette har å gjøre med at Verne fikk ideer til en symbolikk (som så ofte ellers i andre romaner)  en underliggende tematikk han ville bygge inn i romanteksten – OG at han ønsket å modellere sine romanfigurer omkring reelle personer han møtte i 1861. Samtidig hadde han kanskje et ønske om å anonymisere disse – eller unngå uheldige konsekvenser for dem. Dessuten, som jeg vil forsøke å vise – ble viktige </a:t>
            </a:r>
            <a:r>
              <a:rPr lang="nb-NO" baseline="0" dirty="0" err="1" smtClean="0"/>
              <a:t>politiskespørsmål</a:t>
            </a:r>
            <a:r>
              <a:rPr lang="nb-NO" baseline="0" dirty="0" smtClean="0"/>
              <a:t> i Norge avklart på den tiden da romanen faktisk kom ut.</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44</a:t>
            </a:fld>
            <a:endParaRPr lang="nb-NO"/>
          </a:p>
        </p:txBody>
      </p:sp>
    </p:spTree>
    <p:extLst>
      <p:ext uri="{BB962C8B-B14F-4D97-AF65-F5344CB8AC3E}">
        <p14:creationId xmlns:p14="http://schemas.microsoft.com/office/powerpoint/2010/main" val="3011081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 vernes roman er innehaver ikke (den faktiske Ole Torgersen</a:t>
            </a:r>
            <a:r>
              <a:rPr lang="nb-NO" baseline="0" dirty="0" smtClean="0"/>
              <a:t> Dahle/ svigersønn John Olsen Dale) </a:t>
            </a:r>
            <a:br>
              <a:rPr lang="nb-NO" baseline="0" dirty="0" smtClean="0"/>
            </a:br>
            <a:r>
              <a:rPr lang="nb-NO" baseline="0" dirty="0" smtClean="0"/>
              <a:t>- men enken Madame Hansen – Det viser seg at Verne selv overnattet hos enkefru Hansen – men et par døgn før- på Kongsberg</a:t>
            </a:r>
            <a:br>
              <a:rPr lang="nb-NO" baseline="0" dirty="0" smtClean="0"/>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45</a:t>
            </a:fld>
            <a:endParaRPr lang="nb-NO"/>
          </a:p>
        </p:txBody>
      </p:sp>
    </p:spTree>
    <p:extLst>
      <p:ext uri="{BB962C8B-B14F-4D97-AF65-F5344CB8AC3E}">
        <p14:creationId xmlns:p14="http://schemas.microsoft.com/office/powerpoint/2010/main" val="1270180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solidFill>
                  <a:srgbClr val="C00000"/>
                </a:solidFill>
              </a:rPr>
              <a:t>Just a </a:t>
            </a:r>
            <a:r>
              <a:rPr lang="nb-NO" dirty="0" err="1" smtClean="0">
                <a:solidFill>
                  <a:srgbClr val="C00000"/>
                </a:solidFill>
              </a:rPr>
              <a:t>little</a:t>
            </a:r>
            <a:r>
              <a:rPr lang="nb-NO" dirty="0" smtClean="0">
                <a:solidFill>
                  <a:srgbClr val="C00000"/>
                </a:solidFill>
              </a:rPr>
              <a:t> back </a:t>
            </a:r>
            <a:r>
              <a:rPr lang="nb-NO" dirty="0" err="1" smtClean="0">
                <a:solidFill>
                  <a:srgbClr val="C00000"/>
                </a:solidFill>
              </a:rPr>
              <a:t>step</a:t>
            </a:r>
            <a:r>
              <a:rPr lang="nb-NO" dirty="0" smtClean="0">
                <a:solidFill>
                  <a:srgbClr val="C00000"/>
                </a:solidFill>
              </a:rPr>
              <a:t> in time…… In </a:t>
            </a:r>
            <a:r>
              <a:rPr lang="nb-NO" dirty="0" err="1" smtClean="0">
                <a:solidFill>
                  <a:srgbClr val="C00000"/>
                </a:solidFill>
              </a:rPr>
              <a:t>the</a:t>
            </a:r>
            <a:r>
              <a:rPr lang="nb-NO" dirty="0" smtClean="0">
                <a:solidFill>
                  <a:srgbClr val="C00000"/>
                </a:solidFill>
              </a:rPr>
              <a:t> Capital.  Most </a:t>
            </a:r>
            <a:r>
              <a:rPr lang="nb-NO" dirty="0" err="1" smtClean="0">
                <a:solidFill>
                  <a:srgbClr val="C00000"/>
                </a:solidFill>
              </a:rPr>
              <a:t>foreign</a:t>
            </a:r>
            <a:r>
              <a:rPr lang="nb-NO" dirty="0" smtClean="0">
                <a:solidFill>
                  <a:srgbClr val="C00000"/>
                </a:solidFill>
              </a:rPr>
              <a:t> </a:t>
            </a:r>
            <a:r>
              <a:rPr lang="nb-NO" dirty="0" err="1" smtClean="0">
                <a:solidFill>
                  <a:srgbClr val="C00000"/>
                </a:solidFill>
              </a:rPr>
              <a:t>tourist</a:t>
            </a:r>
            <a:r>
              <a:rPr lang="nb-NO" dirty="0" smtClean="0">
                <a:solidFill>
                  <a:srgbClr val="C00000"/>
                </a:solidFill>
              </a:rPr>
              <a:t> </a:t>
            </a:r>
            <a:r>
              <a:rPr lang="nb-NO" dirty="0" err="1" smtClean="0">
                <a:solidFill>
                  <a:srgbClr val="C00000"/>
                </a:solidFill>
              </a:rPr>
              <a:t>going</a:t>
            </a:r>
            <a:r>
              <a:rPr lang="nb-NO" dirty="0" smtClean="0">
                <a:solidFill>
                  <a:srgbClr val="C00000"/>
                </a:solidFill>
              </a:rPr>
              <a:t> to </a:t>
            </a:r>
            <a:r>
              <a:rPr lang="nb-NO" dirty="0" err="1" smtClean="0">
                <a:solidFill>
                  <a:srgbClr val="C00000"/>
                </a:solidFill>
              </a:rPr>
              <a:t>telemark</a:t>
            </a:r>
            <a:r>
              <a:rPr lang="nb-NO" dirty="0" smtClean="0">
                <a:solidFill>
                  <a:srgbClr val="C00000"/>
                </a:solidFill>
              </a:rPr>
              <a:t>, </a:t>
            </a:r>
            <a:r>
              <a:rPr lang="nb-NO" dirty="0" err="1" smtClean="0">
                <a:solidFill>
                  <a:srgbClr val="C00000"/>
                </a:solidFill>
              </a:rPr>
              <a:t>had</a:t>
            </a:r>
            <a:r>
              <a:rPr lang="nb-NO" dirty="0" smtClean="0">
                <a:solidFill>
                  <a:srgbClr val="C00000"/>
                </a:solidFill>
              </a:rPr>
              <a:t> </a:t>
            </a:r>
            <a:r>
              <a:rPr lang="nb-NO" dirty="0" err="1" smtClean="0">
                <a:solidFill>
                  <a:srgbClr val="C00000"/>
                </a:solidFill>
              </a:rPr>
              <a:t>the</a:t>
            </a:r>
            <a:r>
              <a:rPr lang="nb-NO" dirty="0" smtClean="0">
                <a:solidFill>
                  <a:srgbClr val="C00000"/>
                </a:solidFill>
              </a:rPr>
              <a:t> </a:t>
            </a:r>
            <a:r>
              <a:rPr lang="nb-NO" dirty="0" err="1" smtClean="0">
                <a:solidFill>
                  <a:srgbClr val="C00000"/>
                </a:solidFill>
              </a:rPr>
              <a:t>journey</a:t>
            </a:r>
            <a:r>
              <a:rPr lang="nb-NO" dirty="0" smtClean="0">
                <a:solidFill>
                  <a:srgbClr val="C00000"/>
                </a:solidFill>
              </a:rPr>
              <a:t> </a:t>
            </a:r>
            <a:r>
              <a:rPr lang="nb-NO" dirty="0" err="1" smtClean="0">
                <a:solidFill>
                  <a:srgbClr val="C00000"/>
                </a:solidFill>
              </a:rPr>
              <a:t>organized</a:t>
            </a:r>
            <a:r>
              <a:rPr lang="nb-NO" dirty="0" smtClean="0">
                <a:solidFill>
                  <a:srgbClr val="C00000"/>
                </a:solidFill>
              </a:rPr>
              <a:t> by </a:t>
            </a:r>
            <a:r>
              <a:rPr lang="nb-NO" dirty="0" err="1" smtClean="0">
                <a:solidFill>
                  <a:srgbClr val="C00000"/>
                </a:solidFill>
              </a:rPr>
              <a:t>Benett</a:t>
            </a:r>
            <a:r>
              <a:rPr lang="nb-NO" dirty="0" smtClean="0">
                <a:solidFill>
                  <a:srgbClr val="C00000"/>
                </a:solidFill>
              </a:rPr>
              <a:t>.  Det skal jeg gå videre inn på nå:</a:t>
            </a:r>
            <a:r>
              <a:rPr lang="nb-NO" baseline="0" dirty="0" smtClean="0">
                <a:solidFill>
                  <a:srgbClr val="C00000"/>
                </a:solidFill>
              </a:rPr>
              <a:t> </a:t>
            </a:r>
            <a:r>
              <a:rPr lang="nb-NO" dirty="0" smtClean="0"/>
              <a:t>roman-karakterer;</a:t>
            </a:r>
            <a:r>
              <a:rPr lang="nb-NO" baseline="0" dirty="0" smtClean="0"/>
              <a:t> Bennett, Boeck,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46</a:t>
            </a:fld>
            <a:endParaRPr lang="nb-NO"/>
          </a:p>
        </p:txBody>
      </p:sp>
    </p:spTree>
    <p:extLst>
      <p:ext uri="{BB962C8B-B14F-4D97-AF65-F5344CB8AC3E}">
        <p14:creationId xmlns:p14="http://schemas.microsoft.com/office/powerpoint/2010/main" val="1965864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baseline="0" dirty="0" smtClean="0"/>
              <a:t>Store </a:t>
            </a:r>
            <a:r>
              <a:rPr lang="nb-NO" b="1" baseline="0" dirty="0" err="1" smtClean="0"/>
              <a:t>strandgate</a:t>
            </a:r>
            <a:r>
              <a:rPr lang="nb-NO" b="1" baseline="0" dirty="0" smtClean="0"/>
              <a:t> 17</a:t>
            </a:r>
            <a:r>
              <a:rPr lang="nb-NO" baseline="0" dirty="0" smtClean="0"/>
              <a:t>, nå fred </a:t>
            </a:r>
            <a:r>
              <a:rPr lang="nb-NO" baseline="0" dirty="0" err="1" smtClean="0"/>
              <a:t>olsen</a:t>
            </a:r>
            <a:r>
              <a:rPr lang="nb-NO" baseline="0" dirty="0" smtClean="0"/>
              <a:t> gate – ved børsen </a:t>
            </a:r>
            <a:r>
              <a:rPr lang="nb-NO" sz="1200" dirty="0" smtClean="0">
                <a:solidFill>
                  <a:srgbClr val="FF0000"/>
                </a:solidFill>
              </a:rPr>
              <a:t>- </a:t>
            </a:r>
            <a:r>
              <a:rPr lang="nb-NO" sz="1200" dirty="0" err="1" smtClean="0">
                <a:solidFill>
                  <a:srgbClr val="FF0000"/>
                </a:solidFill>
              </a:rPr>
              <a:t>Bennets</a:t>
            </a:r>
            <a:r>
              <a:rPr lang="nb-NO" sz="1200" dirty="0" smtClean="0">
                <a:solidFill>
                  <a:srgbClr val="FF0000"/>
                </a:solidFill>
              </a:rPr>
              <a:t> basar lå et par kvartal unna Hotel du Nord</a:t>
            </a:r>
            <a:br>
              <a:rPr lang="nb-NO" sz="1200" dirty="0" smtClean="0">
                <a:solidFill>
                  <a:srgbClr val="FF0000"/>
                </a:solidFill>
              </a:rPr>
            </a:br>
            <a:r>
              <a:rPr lang="nb-NO" sz="1200" dirty="0" smtClean="0">
                <a:solidFill>
                  <a:srgbClr val="FF0000"/>
                </a:solidFill>
              </a:rPr>
              <a:t>Dersom tid …. kart gate adresser (muntlig) </a:t>
            </a:r>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47</a:t>
            </a:fld>
            <a:endParaRPr lang="nb-NO"/>
          </a:p>
        </p:txBody>
      </p:sp>
    </p:spTree>
    <p:extLst>
      <p:ext uri="{BB962C8B-B14F-4D97-AF65-F5344CB8AC3E}">
        <p14:creationId xmlns:p14="http://schemas.microsoft.com/office/powerpoint/2010/main" val="3448879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Samme dagbokside</a:t>
            </a:r>
            <a:r>
              <a:rPr lang="nb-NO" baseline="0" dirty="0" smtClean="0"/>
              <a:t> igjen – men nå for andre detaljer </a:t>
            </a:r>
            <a:br>
              <a:rPr lang="nb-NO" baseline="0" dirty="0" smtClean="0"/>
            </a:br>
            <a:r>
              <a:rPr lang="nb-NO" baseline="0" dirty="0" smtClean="0"/>
              <a:t>Vi leser </a:t>
            </a:r>
            <a:r>
              <a:rPr lang="nb-NO" baseline="0" dirty="0" err="1" smtClean="0"/>
              <a:t>VIDERE</a:t>
            </a:r>
            <a:r>
              <a:rPr lang="nb-NO" dirty="0" err="1" smtClean="0"/>
              <a:t>Lese</a:t>
            </a:r>
            <a:r>
              <a:rPr lang="nb-NO" dirty="0" smtClean="0"/>
              <a:t> høyt</a:t>
            </a:r>
            <a:br>
              <a:rPr lang="nb-NO" dirty="0" smtClean="0"/>
            </a:br>
            <a:r>
              <a:rPr lang="nb-NO" dirty="0" smtClean="0"/>
              <a:t>har hoppet over søndag 21. foreløpig</a:t>
            </a:r>
            <a:r>
              <a:rPr lang="nb-NO" baseline="0" dirty="0" smtClean="0"/>
              <a:t> … (kommer) DOCTEUR – nevnes en rekke </a:t>
            </a:r>
            <a:r>
              <a:rPr lang="nb-NO" baseline="0" dirty="0" err="1" smtClean="0"/>
              <a:t>gannger</a:t>
            </a:r>
            <a:r>
              <a:rPr lang="nb-NO" baseline="0" dirty="0" smtClean="0"/>
              <a:t> – Verne trengte angivelig legebesøk</a:t>
            </a:r>
            <a:br>
              <a:rPr lang="nb-NO" baseline="0" dirty="0" smtClean="0"/>
            </a:br>
            <a:r>
              <a:rPr lang="nb-NO" baseline="0" dirty="0" smtClean="0"/>
              <a:t>og reisekameratene hans hadde skaffet kontaktdetaljer  - han holdt til like ved…. [KART]</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48</a:t>
            </a:fld>
            <a:endParaRPr lang="nb-NO"/>
          </a:p>
        </p:txBody>
      </p:sp>
    </p:spTree>
    <p:extLst>
      <p:ext uri="{BB962C8B-B14F-4D97-AF65-F5344CB8AC3E}">
        <p14:creationId xmlns:p14="http://schemas.microsoft.com/office/powerpoint/2010/main" val="363366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Verne </a:t>
            </a:r>
            <a:r>
              <a:rPr lang="nb-NO" dirty="0" err="1" smtClean="0"/>
              <a:t>may</a:t>
            </a:r>
            <a:r>
              <a:rPr lang="nb-NO" dirty="0" smtClean="0"/>
              <a:t> have </a:t>
            </a:r>
            <a:r>
              <a:rPr lang="nb-NO" dirty="0" err="1" smtClean="0"/>
              <a:t>need</a:t>
            </a:r>
            <a:r>
              <a:rPr lang="nb-NO" dirty="0" smtClean="0"/>
              <a:t> , and </a:t>
            </a:r>
            <a:r>
              <a:rPr lang="nb-NO" dirty="0" err="1" smtClean="0"/>
              <a:t>according</a:t>
            </a:r>
            <a:r>
              <a:rPr lang="nb-NO" dirty="0" smtClean="0"/>
              <a:t> to JM </a:t>
            </a:r>
            <a:r>
              <a:rPr lang="nb-NO" dirty="0" err="1" smtClean="0"/>
              <a:t>they</a:t>
            </a:r>
            <a:r>
              <a:rPr lang="nb-NO" dirty="0" smtClean="0"/>
              <a:t> </a:t>
            </a:r>
            <a:r>
              <a:rPr lang="nb-NO" dirty="0" err="1" smtClean="0"/>
              <a:t>carried</a:t>
            </a:r>
            <a:r>
              <a:rPr lang="nb-NO" dirty="0" smtClean="0"/>
              <a:t> a letter </a:t>
            </a:r>
            <a:r>
              <a:rPr lang="nb-NO" dirty="0" err="1" smtClean="0"/>
              <a:t>of</a:t>
            </a:r>
            <a:r>
              <a:rPr lang="nb-NO" dirty="0" smtClean="0"/>
              <a:t> </a:t>
            </a:r>
            <a:r>
              <a:rPr lang="nb-NO" dirty="0" err="1" smtClean="0"/>
              <a:t>introduction</a:t>
            </a:r>
            <a:r>
              <a:rPr lang="nb-NO" dirty="0" smtClean="0"/>
              <a:t> to a </a:t>
            </a:r>
            <a:r>
              <a:rPr lang="nb-NO" dirty="0" err="1" smtClean="0"/>
              <a:t>Doctor</a:t>
            </a:r>
            <a:r>
              <a:rPr lang="nb-NO" dirty="0" smtClean="0"/>
              <a:t> in N</a:t>
            </a:r>
            <a:br>
              <a:rPr lang="nb-NO" dirty="0" smtClean="0"/>
            </a:br>
            <a:r>
              <a:rPr lang="nb-NO" dirty="0" smtClean="0"/>
              <a:t>THE ‘</a:t>
            </a:r>
            <a:r>
              <a:rPr lang="nb-NO" dirty="0" err="1" smtClean="0"/>
              <a:t>nearness</a:t>
            </a:r>
            <a:r>
              <a:rPr lang="nb-NO" dirty="0" smtClean="0"/>
              <a:t>’ to </a:t>
            </a:r>
            <a:r>
              <a:rPr lang="nb-NO" dirty="0" err="1" smtClean="0"/>
              <a:t>everything</a:t>
            </a:r>
            <a:r>
              <a:rPr lang="nb-NO" dirty="0" smtClean="0"/>
              <a:t> – </a:t>
            </a:r>
            <a:r>
              <a:rPr lang="nb-NO" dirty="0" err="1" smtClean="0"/>
              <a:t>maybe</a:t>
            </a:r>
            <a:r>
              <a:rPr lang="nb-NO" dirty="0" smtClean="0"/>
              <a:t> </a:t>
            </a:r>
            <a:r>
              <a:rPr lang="nb-NO" i="1" dirty="0" err="1" smtClean="0"/>
              <a:t>the</a:t>
            </a:r>
            <a:r>
              <a:rPr lang="nb-NO" dirty="0" smtClean="0"/>
              <a:t> </a:t>
            </a:r>
            <a:r>
              <a:rPr lang="nb-NO" dirty="0" err="1" smtClean="0"/>
              <a:t>reason</a:t>
            </a:r>
            <a:r>
              <a:rPr lang="nb-NO" dirty="0" smtClean="0"/>
              <a:t> for </a:t>
            </a:r>
            <a:r>
              <a:rPr lang="nb-NO" dirty="0" err="1" smtClean="0"/>
              <a:t>meeting</a:t>
            </a:r>
            <a:r>
              <a:rPr lang="nb-NO" dirty="0" smtClean="0"/>
              <a:t>  </a:t>
            </a:r>
            <a:r>
              <a:rPr lang="nb-NO" dirty="0" err="1" smtClean="0"/>
              <a:t>important</a:t>
            </a:r>
            <a:r>
              <a:rPr lang="nb-NO" baseline="0" dirty="0" smtClean="0"/>
              <a:t>  </a:t>
            </a:r>
            <a:r>
              <a:rPr lang="nb-NO" baseline="0" dirty="0" err="1" smtClean="0"/>
              <a:t>contacts</a:t>
            </a:r>
            <a:r>
              <a:rPr lang="nb-NO" baseline="0" dirty="0" smtClean="0"/>
              <a:t> – and in turn giving </a:t>
            </a:r>
            <a:r>
              <a:rPr lang="nb-NO" baseline="0" dirty="0" err="1" smtClean="0"/>
              <a:t>good</a:t>
            </a:r>
            <a:r>
              <a:rPr lang="nb-NO" baseline="0" dirty="0" smtClean="0"/>
              <a:t> </a:t>
            </a:r>
            <a:r>
              <a:rPr lang="nb-NO" baseline="0" dirty="0" err="1" smtClean="0"/>
              <a:t>ideas</a:t>
            </a:r>
            <a:r>
              <a:rPr lang="nb-NO" baseline="0" dirty="0" smtClean="0"/>
              <a:t> for elements in </a:t>
            </a:r>
            <a:r>
              <a:rPr lang="nb-NO" baseline="0" dirty="0" err="1" smtClean="0"/>
              <a:t>the</a:t>
            </a:r>
            <a:r>
              <a:rPr lang="nb-NO" baseline="0" dirty="0" smtClean="0"/>
              <a:t> </a:t>
            </a:r>
            <a:r>
              <a:rPr lang="nb-NO" baseline="0" dirty="0" err="1" smtClean="0"/>
              <a:t>novel</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51</a:t>
            </a:fld>
            <a:endParaRPr lang="nb-NO"/>
          </a:p>
        </p:txBody>
      </p:sp>
    </p:spTree>
    <p:extLst>
      <p:ext uri="{BB962C8B-B14F-4D97-AF65-F5344CB8AC3E}">
        <p14:creationId xmlns:p14="http://schemas.microsoft.com/office/powerpoint/2010/main" val="60815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smtClean="0"/>
              <a:t>Quick</a:t>
            </a:r>
            <a:r>
              <a:rPr lang="nb-NO" dirty="0" smtClean="0"/>
              <a:t> </a:t>
            </a:r>
            <a:r>
              <a:rPr lang="nb-NO" dirty="0" err="1" smtClean="0"/>
              <a:t>Describe</a:t>
            </a:r>
            <a:r>
              <a:rPr lang="nb-NO" dirty="0" smtClean="0"/>
              <a:t> </a:t>
            </a:r>
            <a:r>
              <a:rPr lang="nb-NO" dirty="0" err="1" smtClean="0"/>
              <a:t>journey</a:t>
            </a:r>
            <a:r>
              <a:rPr lang="nb-NO" dirty="0" smtClean="0"/>
              <a:t>,</a:t>
            </a:r>
            <a:r>
              <a:rPr lang="nb-NO" baseline="0" dirty="0" smtClean="0"/>
              <a:t> </a:t>
            </a:r>
            <a:r>
              <a:rPr lang="en-GB" sz="1200" dirty="0" smtClean="0"/>
              <a:t>(</a:t>
            </a:r>
            <a:r>
              <a:rPr lang="en-GB" sz="1200" dirty="0" smtClean="0">
                <a:solidFill>
                  <a:srgbClr val="FF0000"/>
                </a:solidFill>
              </a:rPr>
              <a:t>USN</a:t>
            </a:r>
            <a:r>
              <a:rPr lang="en-GB" sz="1200" dirty="0" smtClean="0"/>
              <a:t>)</a:t>
            </a:r>
            <a:endParaRPr lang="nb-NO" sz="1200" dirty="0" smtClean="0"/>
          </a:p>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a:t>
            </a:fld>
            <a:endParaRPr lang="nb-NO"/>
          </a:p>
        </p:txBody>
      </p:sp>
    </p:spTree>
    <p:extLst>
      <p:ext uri="{BB962C8B-B14F-4D97-AF65-F5344CB8AC3E}">
        <p14:creationId xmlns:p14="http://schemas.microsoft.com/office/powerpoint/2010/main" val="1190582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GOING to </a:t>
            </a:r>
            <a:r>
              <a:rPr lang="nb-NO" b="1" dirty="0" err="1" smtClean="0"/>
              <a:t>the</a:t>
            </a:r>
            <a:r>
              <a:rPr lang="nb-NO" b="1" dirty="0" smtClean="0"/>
              <a:t> </a:t>
            </a:r>
            <a:r>
              <a:rPr lang="nb-NO" b="1" dirty="0" err="1" smtClean="0"/>
              <a:t>Novel</a:t>
            </a:r>
            <a:r>
              <a:rPr lang="nb-NO" b="1" dirty="0" smtClean="0"/>
              <a:t> BL: Likeså gjerne som at Bennett i romanen var en reell person – kan absolutt </a:t>
            </a:r>
            <a:r>
              <a:rPr lang="nb-NO" b="1" dirty="0" err="1" smtClean="0"/>
              <a:t>Dr.Boek</a:t>
            </a:r>
            <a:r>
              <a:rPr lang="nb-NO" b="1" dirty="0" smtClean="0"/>
              <a:t> ha vært det.</a:t>
            </a:r>
            <a:br>
              <a:rPr lang="nb-NO" b="1" dirty="0" smtClean="0"/>
            </a:br>
            <a:r>
              <a:rPr lang="nb-NO" dirty="0" smtClean="0"/>
              <a:t>Minst to ganger omtales doktor-vennen til </a:t>
            </a:r>
            <a:r>
              <a:rPr lang="nb-NO" dirty="0" err="1" smtClean="0"/>
              <a:t>Sylvius</a:t>
            </a:r>
            <a:r>
              <a:rPr lang="nb-NO" dirty="0" smtClean="0"/>
              <a:t> – </a:t>
            </a:r>
            <a:r>
              <a:rPr lang="nb-NO" b="1" dirty="0" smtClean="0"/>
              <a:t>en</a:t>
            </a:r>
            <a:r>
              <a:rPr lang="nb-NO" dirty="0" smtClean="0"/>
              <a:t> Doktor</a:t>
            </a:r>
            <a:r>
              <a:rPr lang="nb-NO" baseline="0" dirty="0" smtClean="0"/>
              <a:t> </a:t>
            </a:r>
            <a:r>
              <a:rPr lang="nb-NO" baseline="0" dirty="0" err="1" smtClean="0"/>
              <a:t>Boek</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52</a:t>
            </a:fld>
            <a:endParaRPr lang="nb-NO"/>
          </a:p>
        </p:txBody>
      </p:sp>
    </p:spTree>
    <p:extLst>
      <p:ext uri="{BB962C8B-B14F-4D97-AF65-F5344CB8AC3E}">
        <p14:creationId xmlns:p14="http://schemas.microsoft.com/office/powerpoint/2010/main" val="3638668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Ytterligere indikasjon på At Verne hadde kontakt med, og fikk hjelp og</a:t>
            </a:r>
            <a:r>
              <a:rPr lang="nb-NO" b="1" baseline="0" dirty="0" smtClean="0"/>
              <a:t> støtte av Boeck finner vi på innsiden av permen til dagboken</a:t>
            </a:r>
            <a:r>
              <a:rPr lang="nb-NO" dirty="0" smtClean="0"/>
              <a:t/>
            </a:r>
            <a:br>
              <a:rPr lang="nb-NO" dirty="0" smtClean="0"/>
            </a:br>
            <a:r>
              <a:rPr lang="nb-NO" dirty="0" smtClean="0"/>
              <a:t>Kommentarene om Dr. Boeck</a:t>
            </a:r>
            <a:r>
              <a:rPr lang="nb-NO" baseline="0" dirty="0" smtClean="0"/>
              <a:t> er sentrale for å avkode sammenhengen mellom </a:t>
            </a:r>
            <a:r>
              <a:rPr lang="nb-NO" baseline="0" dirty="0" err="1" smtClean="0"/>
              <a:t>romanfifurer</a:t>
            </a:r>
            <a:r>
              <a:rPr lang="nb-NO" baseline="0" dirty="0" smtClean="0"/>
              <a:t> og reelle historiske personer</a:t>
            </a:r>
            <a:br>
              <a:rPr lang="nb-NO" baseline="0" dirty="0" smtClean="0"/>
            </a:br>
            <a:r>
              <a:rPr lang="nb-NO" baseline="0" dirty="0" smtClean="0"/>
              <a:t>Karakteristika:    </a:t>
            </a:r>
            <a:r>
              <a:rPr lang="nb-NO" sz="1200" baseline="0" dirty="0" smtClean="0"/>
              <a:t>K</a:t>
            </a:r>
            <a:r>
              <a:rPr lang="nb-NO" sz="1200" dirty="0" smtClean="0"/>
              <a:t>ongsberg / syfilislege / stortingsmann / landsted på Eidsvold</a:t>
            </a:r>
            <a:r>
              <a:rPr lang="nb-NO" sz="4400" dirty="0" smtClean="0"/>
              <a:t/>
            </a:r>
            <a:br>
              <a:rPr lang="nb-NO" sz="4400" dirty="0" smtClean="0"/>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53</a:t>
            </a:fld>
            <a:endParaRPr lang="nb-NO"/>
          </a:p>
        </p:txBody>
      </p:sp>
    </p:spTree>
    <p:extLst>
      <p:ext uri="{BB962C8B-B14F-4D97-AF65-F5344CB8AC3E}">
        <p14:creationId xmlns:p14="http://schemas.microsoft.com/office/powerpoint/2010/main" val="4093078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THEN to </a:t>
            </a:r>
            <a:r>
              <a:rPr lang="nb-NO" dirty="0" err="1" smtClean="0"/>
              <a:t>the</a:t>
            </a:r>
            <a:r>
              <a:rPr lang="nb-NO" dirty="0" smtClean="0"/>
              <a:t> most </a:t>
            </a:r>
            <a:r>
              <a:rPr lang="nb-NO" dirty="0" err="1" smtClean="0"/>
              <a:t>interesting</a:t>
            </a:r>
            <a:r>
              <a:rPr lang="nb-NO" dirty="0" smtClean="0"/>
              <a:t> elements </a:t>
            </a:r>
            <a:r>
              <a:rPr lang="nb-NO" dirty="0" err="1" smtClean="0"/>
              <a:t>of</a:t>
            </a:r>
            <a:r>
              <a:rPr lang="nb-NO" dirty="0" smtClean="0"/>
              <a:t> </a:t>
            </a:r>
            <a:r>
              <a:rPr lang="nb-NO" dirty="0" err="1" smtClean="0"/>
              <a:t>this</a:t>
            </a:r>
            <a:r>
              <a:rPr lang="nb-NO" dirty="0" smtClean="0"/>
              <a:t> </a:t>
            </a:r>
            <a:r>
              <a:rPr lang="nb-NO" dirty="0" err="1" smtClean="0"/>
              <a:t>connection</a:t>
            </a:r>
            <a:r>
              <a:rPr lang="nb-NO" dirty="0" smtClean="0"/>
              <a:t> </a:t>
            </a:r>
            <a:r>
              <a:rPr lang="nb-NO" dirty="0" err="1" smtClean="0"/>
              <a:t>between</a:t>
            </a:r>
            <a:r>
              <a:rPr lang="nb-NO" dirty="0" smtClean="0"/>
              <a:t> NOVEL and </a:t>
            </a:r>
            <a:r>
              <a:rPr lang="nb-NO" dirty="0" err="1" smtClean="0"/>
              <a:t>Verne’s</a:t>
            </a:r>
            <a:r>
              <a:rPr lang="nb-NO" dirty="0" smtClean="0"/>
              <a:t> real –</a:t>
            </a:r>
            <a:r>
              <a:rPr lang="nb-NO" dirty="0" err="1" smtClean="0"/>
              <a:t>life</a:t>
            </a:r>
            <a:r>
              <a:rPr lang="nb-NO" dirty="0" smtClean="0"/>
              <a:t> –</a:t>
            </a:r>
            <a:r>
              <a:rPr lang="nb-NO" dirty="0" err="1" smtClean="0"/>
              <a:t>experiences</a:t>
            </a:r>
            <a:r>
              <a:rPr lang="nb-NO" dirty="0" smtClean="0"/>
              <a:t> . </a:t>
            </a:r>
            <a:br>
              <a:rPr lang="nb-NO" dirty="0" smtClean="0"/>
            </a:br>
            <a:r>
              <a:rPr lang="nb-NO" dirty="0" smtClean="0"/>
              <a:t>VERNE PRESENTS THE VICEROY CONFLICT This DRAWING</a:t>
            </a:r>
            <a:r>
              <a:rPr lang="nb-NO" baseline="0" dirty="0" smtClean="0"/>
              <a:t> is from </a:t>
            </a:r>
            <a:r>
              <a:rPr lang="nb-NO" baseline="0" dirty="0" err="1" smtClean="0"/>
              <a:t>the</a:t>
            </a:r>
            <a:r>
              <a:rPr lang="nb-NO" baseline="0" dirty="0" smtClean="0"/>
              <a:t> BOOK</a:t>
            </a:r>
            <a:r>
              <a:rPr lang="nb-NO" dirty="0" smtClean="0"/>
              <a:t/>
            </a:r>
            <a:br>
              <a:rPr lang="nb-NO" dirty="0" smtClean="0"/>
            </a:br>
            <a:r>
              <a:rPr lang="nb-NO" dirty="0" err="1" smtClean="0"/>
              <a:t>nearly</a:t>
            </a:r>
            <a:r>
              <a:rPr lang="nb-NO" dirty="0" smtClean="0"/>
              <a:t> 60 </a:t>
            </a:r>
            <a:r>
              <a:rPr lang="nb-NO" dirty="0" err="1" smtClean="0"/>
              <a:t>years</a:t>
            </a:r>
            <a:r>
              <a:rPr lang="nb-NO" dirty="0" smtClean="0"/>
              <a:t> </a:t>
            </a:r>
            <a:r>
              <a:rPr lang="nb-NO" dirty="0" err="1" smtClean="0"/>
              <a:t>of</a:t>
            </a:r>
            <a:r>
              <a:rPr lang="nb-NO" dirty="0" smtClean="0"/>
              <a:t> age – </a:t>
            </a:r>
            <a:r>
              <a:rPr lang="nb-NO" dirty="0" err="1" smtClean="0"/>
              <a:t>but</a:t>
            </a:r>
            <a:r>
              <a:rPr lang="nb-NO" dirty="0" smtClean="0"/>
              <a:t> it </a:t>
            </a:r>
            <a:r>
              <a:rPr lang="nb-NO" dirty="0" err="1" smtClean="0"/>
              <a:t>did</a:t>
            </a:r>
            <a:r>
              <a:rPr lang="nb-NO" dirty="0" smtClean="0"/>
              <a:t> not </a:t>
            </a:r>
            <a:r>
              <a:rPr lang="nb-NO" dirty="0" err="1" smtClean="0"/>
              <a:t>look</a:t>
            </a:r>
            <a:r>
              <a:rPr lang="nb-NO" dirty="0" smtClean="0"/>
              <a:t> </a:t>
            </a:r>
            <a:r>
              <a:rPr lang="nb-NO" dirty="0" err="1" smtClean="0"/>
              <a:t>that</a:t>
            </a:r>
            <a:r>
              <a:rPr lang="nb-NO" dirty="0" smtClean="0"/>
              <a:t> </a:t>
            </a:r>
            <a:r>
              <a:rPr lang="nb-NO" dirty="0" err="1" smtClean="0"/>
              <a:t>way</a:t>
            </a:r>
            <a:r>
              <a:rPr lang="nb-NO" dirty="0" smtClean="0"/>
              <a:t> –en sunn sjel i et sunt legeme  en vakker og elskelig mann – uten skjegg…..</a:t>
            </a:r>
            <a:br>
              <a:rPr lang="nb-NO" dirty="0" smtClean="0"/>
            </a:br>
            <a:r>
              <a:rPr lang="nb-NO" dirty="0" smtClean="0"/>
              <a:t>[…….]   Det er all grunn til å se for seg at vi HER snakker om ENDA EN REELL PERSON</a:t>
            </a:r>
            <a:br>
              <a:rPr lang="nb-NO" dirty="0" smtClean="0"/>
            </a:br>
            <a:r>
              <a:rPr lang="nb-NO" dirty="0" smtClean="0"/>
              <a:t>Merk:</a:t>
            </a:r>
            <a:r>
              <a:rPr lang="nb-NO" baseline="0" dirty="0" smtClean="0"/>
              <a:t>  </a:t>
            </a:r>
            <a:r>
              <a:rPr lang="nb-NO" b="1" baseline="0" dirty="0" smtClean="0"/>
              <a:t>Stortingsdebatten om Vice-</a:t>
            </a:r>
            <a:r>
              <a:rPr lang="nb-NO" b="1" baseline="0" dirty="0" err="1" smtClean="0"/>
              <a:t>roi</a:t>
            </a:r>
            <a:r>
              <a:rPr lang="nb-NO" b="1" baseline="0" dirty="0" smtClean="0"/>
              <a:t> i 1854</a:t>
            </a:r>
            <a:endParaRPr lang="nb-NO" b="1"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54</a:t>
            </a:fld>
            <a:endParaRPr lang="nb-NO"/>
          </a:p>
        </p:txBody>
      </p:sp>
    </p:spTree>
    <p:extLst>
      <p:ext uri="{BB962C8B-B14F-4D97-AF65-F5344CB8AC3E}">
        <p14:creationId xmlns:p14="http://schemas.microsoft.com/office/powerpoint/2010/main" val="1866350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Tampen brenner på A.M. </a:t>
            </a:r>
            <a:r>
              <a:rPr lang="nb-NO" b="1" dirty="0" err="1" smtClean="0"/>
              <a:t>Schweigaarsd</a:t>
            </a:r>
            <a:r>
              <a:rPr lang="nb-NO" dirty="0" smtClean="0"/>
              <a:t>[</a:t>
            </a:r>
            <a:r>
              <a:rPr lang="nb-NO" dirty="0" err="1" smtClean="0"/>
              <a:t>konf.J.Bing</a:t>
            </a:r>
            <a:r>
              <a:rPr lang="nb-NO" dirty="0" smtClean="0"/>
              <a:t> og Dr. </a:t>
            </a:r>
            <a:r>
              <a:rPr lang="nb-NO" dirty="0" err="1" smtClean="0"/>
              <a:t>olav</a:t>
            </a:r>
            <a:r>
              <a:rPr lang="nb-NO" dirty="0" smtClean="0"/>
              <a:t> Mestad] </a:t>
            </a:r>
            <a:br>
              <a:rPr lang="nb-NO" dirty="0" smtClean="0"/>
            </a:br>
            <a:r>
              <a:rPr lang="nb-NO" dirty="0" smtClean="0"/>
              <a:t>Foran universitetet i Oslo (JUS) Sentral stortingspolitiker under stattholderstriden</a:t>
            </a:r>
            <a:r>
              <a:rPr lang="nb-NO" baseline="0" dirty="0" smtClean="0"/>
              <a:t> </a:t>
            </a:r>
            <a:r>
              <a:rPr lang="nb-NO" dirty="0" smtClean="0"/>
              <a:t>– professor i jus</a:t>
            </a:r>
            <a:r>
              <a:rPr lang="nb-NO" baseline="0" dirty="0" smtClean="0"/>
              <a:t> – førte stattholder–kravet i pennen – ivret for unionsoppløsning</a:t>
            </a:r>
            <a:br>
              <a:rPr lang="nb-NO" baseline="0" dirty="0" smtClean="0"/>
            </a:br>
            <a:r>
              <a:rPr lang="nb-NO" baseline="0" dirty="0" smtClean="0"/>
              <a:t>- maleri Adolf Tidemand 1844 skulptur 1883</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56</a:t>
            </a:fld>
            <a:endParaRPr lang="nb-NO"/>
          </a:p>
        </p:txBody>
      </p:sp>
    </p:spTree>
    <p:extLst>
      <p:ext uri="{BB962C8B-B14F-4D97-AF65-F5344CB8AC3E}">
        <p14:creationId xmlns:p14="http://schemas.microsoft.com/office/powerpoint/2010/main" val="26428898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smtClean="0">
                <a:solidFill>
                  <a:srgbClr val="FF0000"/>
                </a:solidFill>
              </a:rPr>
              <a:t>Ifølge den reviderte grunnlov av 4. november 1814 hadde (svenske)kongen rett til å utnevne en stattholder i Norge, Dette ble fra norsk side etter hvert følt som et lydrikemerke, og Stortinget vedtok 1854 (ref. årstall i JV-tekst) å oppheve stattholderposten.</a:t>
            </a:r>
            <a:r>
              <a:rPr lang="nb-NO" sz="1200" baseline="0" dirty="0" smtClean="0">
                <a:solidFill>
                  <a:srgbClr val="FF0000"/>
                </a:solidFill>
              </a:rPr>
              <a:t> </a:t>
            </a:r>
            <a:r>
              <a:rPr lang="nb-NO" sz="1050" u="sng" dirty="0" smtClean="0"/>
              <a:t>Vernes roman ble skrevet i 1885</a:t>
            </a:r>
            <a:r>
              <a:rPr lang="nb-NO" sz="1050" u="none" baseline="0" dirty="0" smtClean="0"/>
              <a:t> </a:t>
            </a:r>
            <a:br>
              <a:rPr lang="nb-NO" sz="1050" u="none" baseline="0" dirty="0" smtClean="0"/>
            </a:br>
            <a:r>
              <a:rPr lang="nb-NO" sz="1050" u="none" baseline="0" dirty="0" smtClean="0"/>
              <a:t> # </a:t>
            </a:r>
            <a:r>
              <a:rPr lang="nb-NO" sz="1200" dirty="0" smtClean="0">
                <a:solidFill>
                  <a:srgbClr val="FF0000"/>
                </a:solidFill>
              </a:rPr>
              <a:t>Unionsstriden spisset seg i 1860</a:t>
            </a:r>
            <a:r>
              <a:rPr lang="nb-NO" sz="1200" baseline="0" dirty="0" smtClean="0">
                <a:solidFill>
                  <a:srgbClr val="FF0000"/>
                </a:solidFill>
              </a:rPr>
              <a:t> - </a:t>
            </a:r>
            <a:r>
              <a:rPr lang="nb-NO" sz="1200" dirty="0" smtClean="0">
                <a:solidFill>
                  <a:srgbClr val="FF0000"/>
                </a:solidFill>
              </a:rPr>
              <a:t>unionsskepsisen øker.</a:t>
            </a:r>
            <a:r>
              <a:rPr lang="nb-NO" sz="1200" baseline="0" dirty="0" smtClean="0">
                <a:solidFill>
                  <a:srgbClr val="FF0000"/>
                </a:solidFill>
              </a:rPr>
              <a:t> </a:t>
            </a:r>
            <a:r>
              <a:rPr lang="nb-NO" sz="1200" dirty="0" smtClean="0">
                <a:solidFill>
                  <a:srgbClr val="FF0000"/>
                </a:solidFill>
              </a:rPr>
              <a:t>I</a:t>
            </a:r>
            <a:r>
              <a:rPr lang="nb-NO" sz="1200" baseline="0" dirty="0" smtClean="0">
                <a:solidFill>
                  <a:srgbClr val="FF0000"/>
                </a:solidFill>
              </a:rPr>
              <a:t> </a:t>
            </a:r>
            <a:r>
              <a:rPr lang="nb-NO" sz="1200" dirty="0" smtClean="0">
                <a:solidFill>
                  <a:srgbClr val="FF0000"/>
                </a:solidFill>
              </a:rPr>
              <a:t>1884 kom partiet Venstre til regjeringsmakten og innledet etter hvert en «knyttenevepolitikk» i unionssaken.</a:t>
            </a:r>
            <a:r>
              <a:rPr lang="nb-NO" sz="1200" baseline="0" dirty="0" smtClean="0">
                <a:solidFill>
                  <a:srgbClr val="FF0000"/>
                </a:solidFill>
              </a:rPr>
              <a:t> # </a:t>
            </a:r>
            <a:r>
              <a:rPr lang="nb-NO" sz="1200" dirty="0" smtClean="0">
                <a:solidFill>
                  <a:srgbClr val="FF0000"/>
                </a:solidFill>
              </a:rPr>
              <a:t>Norges mulighet for å føre en egen utenrikspolitikk hadde lenge vært et stridstema. Nå krevde Venstre at Norge burde få et eget nasjonalt konsulatvesen</a:t>
            </a:r>
            <a:br>
              <a:rPr lang="nb-NO" sz="1200" dirty="0" smtClean="0">
                <a:solidFill>
                  <a:srgbClr val="FF0000"/>
                </a:solidFill>
              </a:rPr>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57</a:t>
            </a:fld>
            <a:endParaRPr lang="nb-NO"/>
          </a:p>
        </p:txBody>
      </p:sp>
    </p:spTree>
    <p:extLst>
      <p:ext uri="{BB962C8B-B14F-4D97-AF65-F5344CB8AC3E}">
        <p14:creationId xmlns:p14="http://schemas.microsoft.com/office/powerpoint/2010/main" val="40910791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Sentral stortingspolitiker under stattholderstriden</a:t>
            </a:r>
            <a:r>
              <a:rPr lang="nb-NO" baseline="0" dirty="0" smtClean="0"/>
              <a:t> </a:t>
            </a:r>
            <a:r>
              <a:rPr lang="nb-NO" dirty="0" smtClean="0"/>
              <a:t>– professor i jus</a:t>
            </a:r>
            <a:r>
              <a:rPr lang="nb-NO" baseline="0" dirty="0" smtClean="0"/>
              <a:t> – førte stattholder–kravet i pennen – ivret for unionsoppløsning</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58</a:t>
            </a:fld>
            <a:endParaRPr lang="nb-NO"/>
          </a:p>
        </p:txBody>
      </p:sp>
    </p:spTree>
    <p:extLst>
      <p:ext uri="{BB962C8B-B14F-4D97-AF65-F5344CB8AC3E}">
        <p14:creationId xmlns:p14="http://schemas.microsoft.com/office/powerpoint/2010/main" val="37194597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In</a:t>
            </a:r>
            <a:r>
              <a:rPr lang="nb-NO" baseline="0" dirty="0" smtClean="0"/>
              <a:t> </a:t>
            </a:r>
            <a:r>
              <a:rPr lang="nb-NO" baseline="0" dirty="0" err="1" smtClean="0"/>
              <a:t>Diary</a:t>
            </a:r>
            <a:r>
              <a:rPr lang="nb-NO" baseline="0" dirty="0" smtClean="0"/>
              <a:t>, </a:t>
            </a:r>
            <a:r>
              <a:rPr lang="nb-NO" baseline="0" dirty="0" err="1" smtClean="0"/>
              <a:t>we</a:t>
            </a:r>
            <a:r>
              <a:rPr lang="nb-NO" baseline="0" dirty="0" smtClean="0"/>
              <a:t> </a:t>
            </a:r>
            <a:r>
              <a:rPr lang="nb-NO" baseline="0" dirty="0" err="1" smtClean="0"/>
              <a:t>remember</a:t>
            </a:r>
            <a:r>
              <a:rPr lang="nb-NO" baseline="0" dirty="0" smtClean="0"/>
              <a:t> </a:t>
            </a:r>
            <a:r>
              <a:rPr lang="nb-NO" baseline="0" dirty="0" err="1" smtClean="0"/>
              <a:t>that</a:t>
            </a:r>
            <a:r>
              <a:rPr lang="nb-NO" baseline="0" dirty="0" smtClean="0"/>
              <a:t> Verne </a:t>
            </a:r>
            <a:r>
              <a:rPr lang="nb-NO" baseline="0" dirty="0" err="1" smtClean="0"/>
              <a:t>commented</a:t>
            </a:r>
            <a:r>
              <a:rPr lang="nb-NO" baseline="0" dirty="0" smtClean="0"/>
              <a:t> </a:t>
            </a:r>
            <a:r>
              <a:rPr lang="nb-NO" baseline="0" dirty="0" err="1" smtClean="0"/>
              <a:t>on</a:t>
            </a:r>
            <a:r>
              <a:rPr lang="nb-NO" baseline="0" dirty="0" smtClean="0"/>
              <a:t> </a:t>
            </a:r>
            <a:r>
              <a:rPr lang="nb-NO" baseline="0" dirty="0" err="1" smtClean="0"/>
              <a:t>having</a:t>
            </a:r>
            <a:r>
              <a:rPr lang="nb-NO" baseline="0" dirty="0" smtClean="0"/>
              <a:t> </a:t>
            </a:r>
            <a:r>
              <a:rPr lang="nb-NO" baseline="0" dirty="0" err="1" smtClean="0"/>
              <a:t>been</a:t>
            </a:r>
            <a:r>
              <a:rPr lang="nb-NO" baseline="0" dirty="0" smtClean="0"/>
              <a:t> </a:t>
            </a:r>
            <a:r>
              <a:rPr lang="nb-NO" baseline="0" dirty="0" err="1" smtClean="0"/>
              <a:t>invited</a:t>
            </a:r>
            <a:r>
              <a:rPr lang="nb-NO" baseline="0" dirty="0" smtClean="0"/>
              <a:t> to </a:t>
            </a:r>
            <a:r>
              <a:rPr lang="nb-NO" baseline="0" dirty="0" err="1" smtClean="0"/>
              <a:t>Doctor</a:t>
            </a:r>
            <a:r>
              <a:rPr lang="nb-NO" baseline="0" dirty="0" smtClean="0"/>
              <a:t> </a:t>
            </a:r>
            <a:r>
              <a:rPr lang="nb-NO" baseline="0" dirty="0" err="1" smtClean="0"/>
              <a:t>Boek’s</a:t>
            </a:r>
            <a:r>
              <a:rPr lang="nb-NO" baseline="0" dirty="0" smtClean="0"/>
              <a:t> country </a:t>
            </a:r>
            <a:r>
              <a:rPr lang="nb-NO" baseline="0" dirty="0" err="1" smtClean="0"/>
              <a:t>home</a:t>
            </a:r>
            <a:r>
              <a:rPr lang="nb-NO" baseline="0" dirty="0" smtClean="0"/>
              <a:t>.</a:t>
            </a:r>
            <a:br>
              <a:rPr lang="nb-NO" baseline="0" dirty="0" smtClean="0"/>
            </a:br>
            <a:r>
              <a:rPr lang="nb-NO" baseline="0" dirty="0" smtClean="0"/>
              <a:t>On </a:t>
            </a:r>
            <a:r>
              <a:rPr lang="nb-NO" baseline="0" dirty="0" err="1" smtClean="0"/>
              <a:t>Sunday</a:t>
            </a:r>
            <a:r>
              <a:rPr lang="nb-NO" baseline="0" dirty="0" smtClean="0"/>
              <a:t> </a:t>
            </a:r>
            <a:r>
              <a:rPr lang="nb-NO" baseline="0" dirty="0" err="1" smtClean="0"/>
              <a:t>July</a:t>
            </a:r>
            <a:r>
              <a:rPr lang="nb-NO" baseline="0" dirty="0" smtClean="0"/>
              <a:t> 21 </a:t>
            </a:r>
            <a:r>
              <a:rPr lang="nb-NO" baseline="0" dirty="0" err="1" smtClean="0"/>
              <a:t>he</a:t>
            </a:r>
            <a:r>
              <a:rPr lang="nb-NO" baseline="0" dirty="0" smtClean="0"/>
              <a:t> </a:t>
            </a:r>
            <a:r>
              <a:rPr lang="nb-NO" baseline="0" dirty="0" err="1" smtClean="0"/>
              <a:t>wrote</a:t>
            </a:r>
            <a:r>
              <a:rPr lang="nb-NO" baseline="0" dirty="0" smtClean="0"/>
              <a:t> </a:t>
            </a:r>
            <a:r>
              <a:rPr lang="nb-NO" baseline="0" dirty="0" err="1" smtClean="0"/>
              <a:t>details</a:t>
            </a:r>
            <a:r>
              <a:rPr lang="nb-NO" baseline="0" dirty="0" smtClean="0"/>
              <a:t> </a:t>
            </a:r>
            <a:r>
              <a:rPr lang="nb-NO" baseline="0" dirty="0" err="1" smtClean="0"/>
              <a:t>about</a:t>
            </a:r>
            <a:r>
              <a:rPr lang="nb-NO" baseline="0" dirty="0" smtClean="0"/>
              <a:t> </a:t>
            </a:r>
            <a:r>
              <a:rPr lang="nb-NO" baseline="0" dirty="0" err="1" smtClean="0"/>
              <a:t>the</a:t>
            </a:r>
            <a:r>
              <a:rPr lang="nb-NO" baseline="0" dirty="0" smtClean="0"/>
              <a:t> </a:t>
            </a:r>
            <a:r>
              <a:rPr lang="nb-NO" baseline="0" dirty="0" err="1" smtClean="0"/>
              <a:t>train</a:t>
            </a:r>
            <a:r>
              <a:rPr lang="nb-NO" baseline="0" dirty="0" smtClean="0"/>
              <a:t> ride AND: </a:t>
            </a:r>
            <a:r>
              <a:rPr lang="nb-NO" baseline="0" dirty="0" err="1" smtClean="0"/>
              <a:t>also</a:t>
            </a:r>
            <a:r>
              <a:rPr lang="nb-NO" baseline="0" dirty="0" smtClean="0"/>
              <a:t> </a:t>
            </a:r>
            <a:r>
              <a:rPr lang="nb-NO" baseline="0" dirty="0" err="1" smtClean="0"/>
              <a:t>about</a:t>
            </a:r>
            <a:r>
              <a:rPr lang="nb-NO" baseline="0" dirty="0" smtClean="0"/>
              <a:t> (</a:t>
            </a:r>
            <a:r>
              <a:rPr lang="nb-NO" baseline="0" dirty="0" err="1" smtClean="0"/>
              <a:t>meeting</a:t>
            </a:r>
            <a:r>
              <a:rPr lang="nb-NO" baseline="0" dirty="0" smtClean="0"/>
              <a:t>)  a professor  </a:t>
            </a:r>
            <a:r>
              <a:rPr lang="nb-NO" baseline="0" dirty="0" err="1" smtClean="0"/>
              <a:t>of</a:t>
            </a:r>
            <a:r>
              <a:rPr lang="nb-NO" baseline="0" dirty="0" smtClean="0"/>
              <a:t> </a:t>
            </a:r>
            <a:r>
              <a:rPr lang="nb-NO" baseline="0" dirty="0" err="1" smtClean="0"/>
              <a:t>legisl</a:t>
            </a:r>
            <a:r>
              <a:rPr lang="nb-NO" dirty="0" smtClean="0"/>
              <a:t>- </a:t>
            </a:r>
            <a:r>
              <a:rPr lang="nb-NO" dirty="0" err="1" smtClean="0"/>
              <a:t>now</a:t>
            </a:r>
            <a:r>
              <a:rPr lang="nb-NO" dirty="0" smtClean="0"/>
              <a:t> for </a:t>
            </a:r>
            <a:r>
              <a:rPr lang="nb-NO" dirty="0" err="1" smtClean="0"/>
              <a:t>the</a:t>
            </a:r>
            <a:r>
              <a:rPr lang="nb-NO" dirty="0" smtClean="0"/>
              <a:t> </a:t>
            </a:r>
            <a:r>
              <a:rPr lang="nb-NO" dirty="0" err="1" smtClean="0"/>
              <a:t>way</a:t>
            </a:r>
            <a:r>
              <a:rPr lang="nb-NO" dirty="0" smtClean="0"/>
              <a:t> Verne has</a:t>
            </a:r>
            <a:r>
              <a:rPr lang="nb-NO" baseline="0" dirty="0" smtClean="0"/>
              <a:t> (</a:t>
            </a:r>
            <a:r>
              <a:rPr lang="nb-NO" baseline="0" dirty="0" err="1" smtClean="0"/>
              <a:t>scribbeled</a:t>
            </a:r>
            <a:r>
              <a:rPr lang="nb-NO" baseline="0" dirty="0" smtClean="0"/>
              <a:t>) </a:t>
            </a:r>
            <a:r>
              <a:rPr lang="nb-NO" baseline="0" dirty="0" err="1" smtClean="0"/>
              <a:t>down</a:t>
            </a:r>
            <a:r>
              <a:rPr lang="nb-NO" baseline="0" dirty="0" smtClean="0"/>
              <a:t> </a:t>
            </a:r>
            <a:r>
              <a:rPr lang="nb-NO" baseline="0" dirty="0" err="1" smtClean="0"/>
              <a:t>details</a:t>
            </a:r>
            <a:r>
              <a:rPr lang="nb-NO" baseline="0" dirty="0" smtClean="0"/>
              <a:t> </a:t>
            </a:r>
            <a:r>
              <a:rPr lang="nb-NO" baseline="0" dirty="0" err="1" smtClean="0"/>
              <a:t>about</a:t>
            </a:r>
            <a:r>
              <a:rPr lang="nb-NO" baseline="0" dirty="0" smtClean="0"/>
              <a:t> </a:t>
            </a:r>
            <a:r>
              <a:rPr lang="nb-NO" baseline="0" dirty="0" err="1" smtClean="0"/>
              <a:t>the</a:t>
            </a:r>
            <a:r>
              <a:rPr lang="nb-NO" baseline="0" dirty="0" smtClean="0"/>
              <a:t> first </a:t>
            </a:r>
            <a:r>
              <a:rPr lang="nb-NO" baseline="0" dirty="0" err="1" smtClean="0"/>
              <a:t>meeting</a:t>
            </a:r>
            <a:r>
              <a:rPr lang="nb-NO" baseline="0" dirty="0" smtClean="0"/>
              <a:t> – </a:t>
            </a:r>
            <a:r>
              <a:rPr lang="nb-NO" baseline="0" dirty="0" err="1" smtClean="0"/>
              <a:t>the</a:t>
            </a:r>
            <a:r>
              <a:rPr lang="nb-NO" baseline="0" dirty="0" smtClean="0"/>
              <a:t> </a:t>
            </a:r>
            <a:r>
              <a:rPr lang="nb-NO" baseline="0" dirty="0" err="1" smtClean="0"/>
              <a:t>professeur</a:t>
            </a:r>
            <a:r>
              <a:rPr lang="nb-NO" baseline="0" dirty="0" smtClean="0"/>
              <a:t> m. S … de </a:t>
            </a:r>
            <a:r>
              <a:rPr lang="nb-NO" baseline="0" dirty="0" err="1" smtClean="0"/>
              <a:t>legislation</a:t>
            </a:r>
            <a:r>
              <a:rPr lang="nb-NO" baseline="0" dirty="0" smtClean="0"/>
              <a:t>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59</a:t>
            </a:fld>
            <a:endParaRPr lang="nb-NO"/>
          </a:p>
        </p:txBody>
      </p:sp>
    </p:spTree>
    <p:extLst>
      <p:ext uri="{BB962C8B-B14F-4D97-AF65-F5344CB8AC3E}">
        <p14:creationId xmlns:p14="http://schemas.microsoft.com/office/powerpoint/2010/main" val="37253559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Om VI GÅR</a:t>
            </a:r>
            <a:r>
              <a:rPr lang="nb-NO" baseline="0" dirty="0" smtClean="0"/>
              <a:t> TILBAKE TIL DAGBOKEN  Legen Boeck hadde invitert Verne til landstedet på Eidsvold</a:t>
            </a:r>
            <a:br>
              <a:rPr lang="nb-NO" baseline="0" dirty="0" smtClean="0"/>
            </a:br>
            <a:r>
              <a:rPr lang="nb-NO" baseline="0" dirty="0" smtClean="0"/>
              <a:t>Der ble en interessant samtale om to kammer på tinget og nye lover mm . Verne var selv jurist – men kunne ikke annet enn fransk + Latin og gresk </a:t>
            </a:r>
            <a:br>
              <a:rPr lang="nb-NO" baseline="0" dirty="0" smtClean="0"/>
            </a:br>
            <a:r>
              <a:rPr lang="nb-NO" baseline="0" dirty="0" smtClean="0"/>
              <a:t>Schweigaard </a:t>
            </a:r>
            <a:r>
              <a:rPr lang="nb-NO" baseline="0" dirty="0" err="1" smtClean="0"/>
              <a:t>derimotSNAKKET</a:t>
            </a:r>
            <a:r>
              <a:rPr lang="nb-NO" baseline="0" dirty="0" smtClean="0"/>
              <a:t> FRANSK</a:t>
            </a:r>
            <a:br>
              <a:rPr lang="nb-NO" baseline="0" dirty="0" smtClean="0"/>
            </a:br>
            <a:r>
              <a:rPr lang="nb-NO" baseline="0" dirty="0" smtClean="0"/>
              <a:t> hadde hatt stipendieopphold (i </a:t>
            </a:r>
            <a:r>
              <a:rPr lang="nb-NO" baseline="0" dirty="0" err="1" smtClean="0"/>
              <a:t>tyskland</a:t>
            </a:r>
            <a:r>
              <a:rPr lang="nb-NO" baseline="0" dirty="0" smtClean="0"/>
              <a:t> og) FRANKRIKE  i 2 ÅR og hadde publisert fagtekst i Paris (Gallica.fr)</a:t>
            </a:r>
            <a:br>
              <a:rPr lang="nb-NO" baseline="0" dirty="0" smtClean="0"/>
            </a:br>
            <a:r>
              <a:rPr lang="nb-NO" baseline="0" dirty="0" smtClean="0"/>
              <a:t>Boeck hadde også holdt foredrag og publisert ute</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61</a:t>
            </a:fld>
            <a:endParaRPr lang="nb-NO"/>
          </a:p>
        </p:txBody>
      </p:sp>
    </p:spTree>
    <p:extLst>
      <p:ext uri="{BB962C8B-B14F-4D97-AF65-F5344CB8AC3E}">
        <p14:creationId xmlns:p14="http://schemas.microsoft.com/office/powerpoint/2010/main" val="26069782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Schweigaard hadde våren 1860 forfattet en </a:t>
            </a:r>
            <a:r>
              <a:rPr lang="nb-NO" dirty="0" err="1" smtClean="0"/>
              <a:t>protekst</a:t>
            </a:r>
            <a:r>
              <a:rPr lang="nb-NO" dirty="0" smtClean="0"/>
              <a:t>-Tekst som var under behandling da JV</a:t>
            </a:r>
            <a:r>
              <a:rPr lang="nb-NO" baseline="0" dirty="0" smtClean="0"/>
              <a:t> var i Norge </a:t>
            </a:r>
            <a:br>
              <a:rPr lang="nb-NO" baseline="0" dirty="0" smtClean="0"/>
            </a:br>
            <a:r>
              <a:rPr lang="nb-NO" dirty="0" smtClean="0"/>
              <a:t>Stattholderstriden – stortinget </a:t>
            </a:r>
            <a:r>
              <a:rPr lang="nb-NO" dirty="0" err="1" smtClean="0"/>
              <a:t>protestet</a:t>
            </a:r>
            <a:r>
              <a:rPr lang="nb-NO" dirty="0" smtClean="0"/>
              <a:t> mot av svenske-kongen [Carl den VI] nektet å sanksjonere vedtaket fra 1854 om å slutte med vice-konge / stattholder -ordningen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62</a:t>
            </a:fld>
            <a:endParaRPr lang="nb-NO"/>
          </a:p>
        </p:txBody>
      </p:sp>
    </p:spTree>
    <p:extLst>
      <p:ext uri="{BB962C8B-B14F-4D97-AF65-F5344CB8AC3E}">
        <p14:creationId xmlns:p14="http://schemas.microsoft.com/office/powerpoint/2010/main" val="13203413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smtClean="0"/>
              <a:t>Anonymiserte, relle personer forkommer ofte hos Verne</a:t>
            </a:r>
            <a:r>
              <a:rPr lang="nb-NO" sz="1100" smtClean="0"/>
              <a:t/>
            </a:r>
            <a:br>
              <a:rPr lang="nb-NO" sz="1100" smtClean="0"/>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64</a:t>
            </a:fld>
            <a:endParaRPr lang="nb-NO"/>
          </a:p>
        </p:txBody>
      </p:sp>
    </p:spTree>
    <p:extLst>
      <p:ext uri="{BB962C8B-B14F-4D97-AF65-F5344CB8AC3E}">
        <p14:creationId xmlns:p14="http://schemas.microsoft.com/office/powerpoint/2010/main" val="248502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One </a:t>
            </a:r>
            <a:r>
              <a:rPr lang="nb-NO" dirty="0" err="1" smtClean="0"/>
              <a:t>example</a:t>
            </a:r>
            <a:r>
              <a:rPr lang="nb-NO" dirty="0" smtClean="0"/>
              <a:t> is in TL</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8</a:t>
            </a:fld>
            <a:endParaRPr lang="nb-NO"/>
          </a:p>
        </p:txBody>
      </p:sp>
    </p:spTree>
    <p:extLst>
      <p:ext uri="{BB962C8B-B14F-4D97-AF65-F5344CB8AC3E}">
        <p14:creationId xmlns:p14="http://schemas.microsoft.com/office/powerpoint/2010/main" val="34604427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smtClean="0"/>
              <a:t>At Verne ved et slumpetreff i 1861 møtte Norges viktigste stortingspolitiker -</a:t>
            </a:r>
            <a:r>
              <a:rPr lang="nb-NO" sz="1200" b="1" dirty="0" smtClean="0"/>
              <a:t> </a:t>
            </a:r>
            <a:r>
              <a:rPr lang="nb-NO" sz="1200" dirty="0" smtClean="0">
                <a:solidFill>
                  <a:srgbClr val="FF0000"/>
                </a:solidFill>
              </a:rPr>
              <a:t>Schweigaard</a:t>
            </a:r>
            <a:r>
              <a:rPr lang="nb-NO" sz="1200" dirty="0" smtClean="0"/>
              <a:t> - er vinnerloddet som gikk inn</a:t>
            </a:r>
            <a:br>
              <a:rPr lang="nb-NO" sz="1200" dirty="0" smtClean="0"/>
            </a:br>
            <a:r>
              <a:rPr lang="nb-NO" sz="1200" dirty="0" smtClean="0"/>
              <a:t>OGSÅ FOR DET NORSKE FOLK – mente KANSKJE Verne</a:t>
            </a:r>
            <a:r>
              <a:rPr lang="nb-NO" sz="1200" dirty="0" smtClean="0">
                <a:solidFill>
                  <a:srgbClr val="FF0000"/>
                </a:solidFill>
              </a:rPr>
              <a:t/>
            </a:r>
            <a:br>
              <a:rPr lang="nb-NO" sz="1200" dirty="0" smtClean="0">
                <a:solidFill>
                  <a:srgbClr val="FF0000"/>
                </a:solidFill>
              </a:rPr>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65</a:t>
            </a:fld>
            <a:endParaRPr lang="nb-NO"/>
          </a:p>
        </p:txBody>
      </p:sp>
    </p:spTree>
    <p:extLst>
      <p:ext uri="{BB962C8B-B14F-4D97-AF65-F5344CB8AC3E}">
        <p14:creationId xmlns:p14="http://schemas.microsoft.com/office/powerpoint/2010/main" val="374104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Verne skrev</a:t>
            </a:r>
            <a:r>
              <a:rPr lang="nb-NO" baseline="0" dirty="0" smtClean="0"/>
              <a:t> m.a.o. helt parallelt med Skram (Hellemyrsfolket) og Ibsen – JV født samme år som Ibsen – litterært </a:t>
            </a:r>
            <a:r>
              <a:rPr lang="nb-NO" baseline="0" dirty="0" err="1" smtClean="0"/>
              <a:t>gj.brudd</a:t>
            </a:r>
            <a:r>
              <a:rPr lang="nb-NO" baseline="0" dirty="0" smtClean="0"/>
              <a:t> på likt – alle døde ved unionsoppløsningen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67</a:t>
            </a:fld>
            <a:endParaRPr lang="nb-NO"/>
          </a:p>
        </p:txBody>
      </p:sp>
    </p:spTree>
    <p:extLst>
      <p:ext uri="{BB962C8B-B14F-4D97-AF65-F5344CB8AC3E}">
        <p14:creationId xmlns:p14="http://schemas.microsoft.com/office/powerpoint/2010/main" val="2362909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68</a:t>
            </a:fld>
            <a:endParaRPr lang="nb-NO"/>
          </a:p>
        </p:txBody>
      </p:sp>
    </p:spTree>
    <p:extLst>
      <p:ext uri="{BB962C8B-B14F-4D97-AF65-F5344CB8AC3E}">
        <p14:creationId xmlns:p14="http://schemas.microsoft.com/office/powerpoint/2010/main" val="36602698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kern="1200" dirty="0" err="1" smtClean="0">
                <a:solidFill>
                  <a:schemeClr val="tx1"/>
                </a:solidFill>
                <a:effectLst/>
                <a:latin typeface="+mn-lt"/>
                <a:ea typeface="+mn-ea"/>
                <a:cs typeface="+mn-cs"/>
              </a:rPr>
              <a:t>After</a:t>
            </a:r>
            <a:r>
              <a:rPr lang="nb-NO" sz="1200" b="0" kern="1200" dirty="0" smtClean="0">
                <a:solidFill>
                  <a:schemeClr val="tx1"/>
                </a:solidFill>
                <a:effectLst/>
                <a:latin typeface="+mn-lt"/>
                <a:ea typeface="+mn-ea"/>
                <a:cs typeface="+mn-cs"/>
              </a:rPr>
              <a:t> </a:t>
            </a:r>
            <a:r>
              <a:rPr lang="nb-NO" sz="1200" b="0" kern="1200" dirty="0" err="1" smtClean="0">
                <a:solidFill>
                  <a:schemeClr val="tx1"/>
                </a:solidFill>
                <a:effectLst/>
                <a:latin typeface="+mn-lt"/>
                <a:ea typeface="+mn-ea"/>
                <a:cs typeface="+mn-cs"/>
              </a:rPr>
              <a:t>some</a:t>
            </a:r>
            <a:r>
              <a:rPr lang="nb-NO" sz="1200" b="0" kern="1200" dirty="0" smtClean="0">
                <a:solidFill>
                  <a:schemeClr val="tx1"/>
                </a:solidFill>
                <a:effectLst/>
                <a:latin typeface="+mn-lt"/>
                <a:ea typeface="+mn-ea"/>
                <a:cs typeface="+mn-cs"/>
              </a:rPr>
              <a:t> 10+ </a:t>
            </a:r>
            <a:r>
              <a:rPr lang="nb-NO" sz="1200" b="0" kern="1200" dirty="0" err="1" smtClean="0">
                <a:solidFill>
                  <a:schemeClr val="tx1"/>
                </a:solidFill>
                <a:effectLst/>
                <a:latin typeface="+mn-lt"/>
                <a:ea typeface="+mn-ea"/>
                <a:cs typeface="+mn-cs"/>
              </a:rPr>
              <a:t>years</a:t>
            </a:r>
            <a:r>
              <a:rPr lang="nb-NO" sz="1200" b="0" kern="1200" dirty="0" smtClean="0">
                <a:solidFill>
                  <a:schemeClr val="tx1"/>
                </a:solidFill>
                <a:effectLst/>
                <a:latin typeface="+mn-lt"/>
                <a:ea typeface="+mn-ea"/>
                <a:cs typeface="+mn-cs"/>
              </a:rPr>
              <a:t> a NEW </a:t>
            </a:r>
            <a:r>
              <a:rPr lang="nb-NO" sz="1200" b="0" kern="1200" dirty="0" err="1" smtClean="0">
                <a:solidFill>
                  <a:schemeClr val="tx1"/>
                </a:solidFill>
                <a:effectLst/>
                <a:latin typeface="+mn-lt"/>
                <a:ea typeface="+mn-ea"/>
                <a:cs typeface="+mn-cs"/>
              </a:rPr>
              <a:t>direction</a:t>
            </a:r>
            <a:r>
              <a:rPr lang="nb-NO" sz="1200" b="0" kern="1200" dirty="0" smtClean="0">
                <a:solidFill>
                  <a:schemeClr val="tx1"/>
                </a:solidFill>
                <a:effectLst/>
                <a:latin typeface="+mn-lt"/>
                <a:ea typeface="+mn-ea"/>
                <a:cs typeface="+mn-cs"/>
              </a:rPr>
              <a:t> -  Det politiske engasjementet - blir klart</a:t>
            </a:r>
            <a:r>
              <a:rPr lang="nb-NO" sz="1200" b="0" kern="1200" baseline="0" dirty="0" smtClean="0">
                <a:solidFill>
                  <a:schemeClr val="tx1"/>
                </a:solidFill>
                <a:effectLst/>
                <a:latin typeface="+mn-lt"/>
                <a:ea typeface="+mn-ea"/>
                <a:cs typeface="+mn-cs"/>
              </a:rPr>
              <a:t> </a:t>
            </a:r>
            <a:r>
              <a:rPr lang="nb-NO" sz="1200" b="0" kern="1200" dirty="0" smtClean="0">
                <a:solidFill>
                  <a:schemeClr val="tx1"/>
                </a:solidFill>
                <a:effectLst/>
                <a:latin typeface="+mn-lt"/>
                <a:ea typeface="+mn-ea"/>
                <a:cs typeface="+mn-cs"/>
              </a:rPr>
              <a:t>Like før jul kom en </a:t>
            </a:r>
            <a:r>
              <a:rPr lang="nb-NO" sz="1200" b="0" kern="1200" dirty="0" err="1" smtClean="0">
                <a:solidFill>
                  <a:schemeClr val="tx1"/>
                </a:solidFill>
                <a:effectLst/>
                <a:latin typeface="+mn-lt"/>
                <a:ea typeface="+mn-ea"/>
                <a:cs typeface="+mn-cs"/>
              </a:rPr>
              <a:t>nyoversatt</a:t>
            </a:r>
            <a:r>
              <a:rPr lang="nb-NO" sz="1200" b="0" kern="1200" dirty="0" smtClean="0">
                <a:solidFill>
                  <a:schemeClr val="tx1"/>
                </a:solidFill>
                <a:effectLst/>
                <a:latin typeface="+mn-lt"/>
                <a:ea typeface="+mn-ea"/>
                <a:cs typeface="+mn-cs"/>
              </a:rPr>
              <a:t> –</a:t>
            </a:r>
            <a:r>
              <a:rPr lang="nb-NO" sz="1200" b="0" kern="1200" baseline="0" dirty="0" smtClean="0">
                <a:solidFill>
                  <a:schemeClr val="tx1"/>
                </a:solidFill>
                <a:effectLst/>
                <a:latin typeface="+mn-lt"/>
                <a:ea typeface="+mn-ea"/>
                <a:cs typeface="+mn-cs"/>
              </a:rPr>
              <a:t> for første gang komplett – utgave av romanen Tsarens kurer. I ETTERORDET jeg har skrevet for utgivelsen kommenterer jeg hvordan Vernes ønske om å ta opp polisk brennbart tema ble SENSURERT  av FORLAGET.  Forfatteren ble presset til å gjøre utydelig på hvilken TID handlingen foregår av hensyn til Frankrikes NÆRE forhold til TSAR-RUSSLAND</a:t>
            </a:r>
            <a:endParaRPr lang="nb-NO" b="1"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70</a:t>
            </a:fld>
            <a:endParaRPr lang="nb-NO"/>
          </a:p>
        </p:txBody>
      </p:sp>
    </p:spTree>
    <p:extLst>
      <p:ext uri="{BB962C8B-B14F-4D97-AF65-F5344CB8AC3E}">
        <p14:creationId xmlns:p14="http://schemas.microsoft.com/office/powerpoint/2010/main" val="30061140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Reading </a:t>
            </a:r>
            <a:r>
              <a:rPr lang="nb-NO" dirty="0" err="1" smtClean="0"/>
              <a:t>these</a:t>
            </a:r>
            <a:r>
              <a:rPr lang="nb-NO" dirty="0" smtClean="0"/>
              <a:t> </a:t>
            </a:r>
            <a:r>
              <a:rPr lang="nb-NO" dirty="0" err="1" smtClean="0"/>
              <a:t>sources</a:t>
            </a:r>
            <a:r>
              <a:rPr lang="nb-NO" dirty="0" smtClean="0"/>
              <a:t> – (a lot</a:t>
            </a:r>
            <a:r>
              <a:rPr lang="nb-NO" baseline="0" dirty="0" smtClean="0"/>
              <a:t> has b-. </a:t>
            </a:r>
            <a:r>
              <a:rPr lang="nb-NO" baseline="0" dirty="0" err="1" smtClean="0"/>
              <a:t>Written</a:t>
            </a:r>
            <a:r>
              <a:rPr lang="nb-NO" baseline="0" dirty="0" smtClean="0"/>
              <a:t>) my </a:t>
            </a:r>
            <a:r>
              <a:rPr lang="nb-NO" baseline="0" dirty="0" err="1" smtClean="0"/>
              <a:t>contribution</a:t>
            </a:r>
            <a:r>
              <a:rPr lang="nb-NO" baseline="0" dirty="0" smtClean="0"/>
              <a:t> </a:t>
            </a:r>
            <a:r>
              <a:rPr lang="nb-NO" baseline="0" dirty="0" err="1" smtClean="0"/>
              <a:t>may</a:t>
            </a:r>
            <a:r>
              <a:rPr lang="nb-NO" baseline="0" dirty="0" smtClean="0"/>
              <a:t> be,  a  </a:t>
            </a:r>
            <a:r>
              <a:rPr lang="nb-NO" baseline="0" dirty="0" err="1" smtClean="0"/>
              <a:t>study</a:t>
            </a:r>
            <a:r>
              <a:rPr lang="nb-NO" baseline="0" dirty="0" smtClean="0"/>
              <a:t> from a </a:t>
            </a:r>
            <a:r>
              <a:rPr lang="nb-NO" b="1" baseline="0" dirty="0" err="1" smtClean="0"/>
              <a:t>Norw</a:t>
            </a:r>
            <a:r>
              <a:rPr lang="nb-NO" b="1" baseline="0" dirty="0" smtClean="0"/>
              <a:t>. </a:t>
            </a:r>
            <a:r>
              <a:rPr lang="nb-NO" b="1" baseline="0" dirty="0" err="1" smtClean="0"/>
              <a:t>Perspective</a:t>
            </a:r>
            <a:r>
              <a:rPr lang="nb-NO" b="1" baseline="0" dirty="0" smtClean="0"/>
              <a:t> </a:t>
            </a:r>
            <a:r>
              <a:rPr lang="nb-NO" baseline="0" dirty="0" smtClean="0"/>
              <a:t>– to </a:t>
            </a:r>
            <a:r>
              <a:rPr lang="nb-NO" baseline="0" dirty="0" err="1" smtClean="0"/>
              <a:t>read</a:t>
            </a:r>
            <a:r>
              <a:rPr lang="nb-NO" baseline="0" dirty="0" smtClean="0"/>
              <a:t> </a:t>
            </a:r>
            <a:r>
              <a:rPr lang="nb-NO" baseline="0" dirty="0" err="1" smtClean="0"/>
              <a:t>with</a:t>
            </a:r>
            <a:r>
              <a:rPr lang="nb-NO" baseline="0" dirty="0" smtClean="0"/>
              <a:t> </a:t>
            </a:r>
            <a:r>
              <a:rPr lang="nb-NO" baseline="0" dirty="0" err="1" smtClean="0"/>
              <a:t>anorwagian</a:t>
            </a:r>
            <a:r>
              <a:rPr lang="nb-NO" baseline="0" dirty="0" smtClean="0"/>
              <a:t> </a:t>
            </a:r>
            <a:r>
              <a:rPr lang="nb-NO" baseline="0" dirty="0" err="1" smtClean="0"/>
              <a:t>language</a:t>
            </a:r>
            <a:r>
              <a:rPr lang="nb-NO" baseline="0" dirty="0" smtClean="0"/>
              <a:t> ‘filter’</a:t>
            </a:r>
            <a:br>
              <a:rPr lang="nb-NO" baseline="0" dirty="0" smtClean="0"/>
            </a:br>
            <a:r>
              <a:rPr lang="nb-NO" baseline="0" dirty="0" smtClean="0"/>
              <a:t>- </a:t>
            </a:r>
            <a:r>
              <a:rPr lang="nb-NO" baseline="0" dirty="0" err="1" smtClean="0"/>
              <a:t>f.ex</a:t>
            </a:r>
            <a:r>
              <a:rPr lang="nb-NO" baseline="0" dirty="0" smtClean="0"/>
              <a:t>:  </a:t>
            </a:r>
            <a:r>
              <a:rPr lang="nb-NO" baseline="0" dirty="0" err="1" smtClean="0"/>
              <a:t>where</a:t>
            </a:r>
            <a:r>
              <a:rPr lang="nb-NO" baseline="0" dirty="0" smtClean="0"/>
              <a:t> </a:t>
            </a:r>
            <a:r>
              <a:rPr lang="nb-NO" baseline="0" dirty="0" err="1" smtClean="0"/>
              <a:t>authentic</a:t>
            </a:r>
            <a:r>
              <a:rPr lang="nb-NO" baseline="0" dirty="0" smtClean="0"/>
              <a:t> </a:t>
            </a:r>
            <a:r>
              <a:rPr lang="nb-NO" baseline="0" dirty="0" err="1" smtClean="0"/>
              <a:t>Norw</a:t>
            </a:r>
            <a:r>
              <a:rPr lang="nb-NO" baseline="0" dirty="0" smtClean="0"/>
              <a:t>. Expressions </a:t>
            </a:r>
            <a:r>
              <a:rPr lang="nb-NO" baseline="0" dirty="0" err="1" smtClean="0"/>
              <a:t>are</a:t>
            </a:r>
            <a:r>
              <a:rPr lang="nb-NO" baseline="0" dirty="0" smtClean="0"/>
              <a:t> </a:t>
            </a:r>
            <a:r>
              <a:rPr lang="nb-NO" baseline="0" dirty="0" err="1" smtClean="0"/>
              <a:t>quoted</a:t>
            </a:r>
            <a:r>
              <a:rPr lang="nb-NO" baseline="0" dirty="0" smtClean="0"/>
              <a:t> – misspellings </a:t>
            </a:r>
            <a:r>
              <a:rPr lang="nb-NO" baseline="0" dirty="0" err="1" smtClean="0"/>
              <a:t>might</a:t>
            </a:r>
            <a:r>
              <a:rPr lang="nb-NO" baseline="0" dirty="0" smtClean="0"/>
              <a:t> reveal </a:t>
            </a:r>
            <a:r>
              <a:rPr lang="nb-NO" baseline="0" dirty="0" err="1" smtClean="0"/>
              <a:t>the</a:t>
            </a:r>
            <a:r>
              <a:rPr lang="nb-NO" baseline="0" dirty="0" smtClean="0"/>
              <a:t> </a:t>
            </a:r>
            <a:r>
              <a:rPr lang="nb-NO" baseline="0" dirty="0" err="1" smtClean="0"/>
              <a:t>sources</a:t>
            </a:r>
            <a:r>
              <a:rPr lang="nb-NO" baseline="0" dirty="0" smtClean="0"/>
              <a:t> </a:t>
            </a:r>
            <a:r>
              <a:rPr lang="nb-NO" baseline="0" dirty="0" err="1" smtClean="0"/>
              <a:t>of</a:t>
            </a:r>
            <a:r>
              <a:rPr lang="nb-NO" baseline="0" dirty="0" smtClean="0"/>
              <a:t> </a:t>
            </a:r>
            <a:r>
              <a:rPr lang="nb-NO" baseline="0" dirty="0" err="1" smtClean="0"/>
              <a:t>the</a:t>
            </a:r>
            <a:r>
              <a:rPr lang="nb-NO" baseline="0" dirty="0" smtClean="0"/>
              <a:t> </a:t>
            </a:r>
            <a:r>
              <a:rPr lang="nb-NO" baseline="0" dirty="0" err="1" smtClean="0"/>
              <a:t>phrases</a:t>
            </a:r>
            <a:r>
              <a:rPr lang="nb-NO" baseline="0" dirty="0" smtClean="0"/>
              <a:t>.</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74</a:t>
            </a:fld>
            <a:endParaRPr lang="nb-NO"/>
          </a:p>
        </p:txBody>
      </p:sp>
    </p:spTree>
    <p:extLst>
      <p:ext uri="{BB962C8B-B14F-4D97-AF65-F5344CB8AC3E}">
        <p14:creationId xmlns:p14="http://schemas.microsoft.com/office/powerpoint/2010/main" val="24343173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Romanen om dagliglivet på et gjestgiveri i Telemark ble kom veldig sent på norsk. Og beklageligvis ble bare 16 av de i alt 38 som ble laget for boken, trykket i 1971-utgaven.</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Her er de 22 illustrasjonene med motiv fra Norge som i den foreløpig eneste norske utgave ikke ble</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trykket.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(dersom nok tid)</a:t>
            </a:r>
            <a:br>
              <a:rPr lang="nb-NO" sz="1200" kern="1200" dirty="0" smtClean="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75</a:t>
            </a:fld>
            <a:endParaRPr lang="nb-NO"/>
          </a:p>
        </p:txBody>
      </p:sp>
    </p:spTree>
    <p:extLst>
      <p:ext uri="{BB962C8B-B14F-4D97-AF65-F5344CB8AC3E}">
        <p14:creationId xmlns:p14="http://schemas.microsoft.com/office/powerpoint/2010/main" val="37447282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76</a:t>
            </a:fld>
            <a:endParaRPr lang="nb-NO"/>
          </a:p>
        </p:txBody>
      </p:sp>
    </p:spTree>
    <p:extLst>
      <p:ext uri="{BB962C8B-B14F-4D97-AF65-F5344CB8AC3E}">
        <p14:creationId xmlns:p14="http://schemas.microsoft.com/office/powerpoint/2010/main" val="37941521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77</a:t>
            </a:fld>
            <a:endParaRPr lang="nb-NO"/>
          </a:p>
        </p:txBody>
      </p:sp>
    </p:spTree>
    <p:extLst>
      <p:ext uri="{BB962C8B-B14F-4D97-AF65-F5344CB8AC3E}">
        <p14:creationId xmlns:p14="http://schemas.microsoft.com/office/powerpoint/2010/main" val="19025395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78</a:t>
            </a:fld>
            <a:endParaRPr lang="nb-NO"/>
          </a:p>
        </p:txBody>
      </p:sp>
    </p:spTree>
    <p:extLst>
      <p:ext uri="{BB962C8B-B14F-4D97-AF65-F5344CB8AC3E}">
        <p14:creationId xmlns:p14="http://schemas.microsoft.com/office/powerpoint/2010/main" val="43955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(FUN)</a:t>
            </a:r>
            <a:r>
              <a:rPr lang="nb-NO" baseline="0" dirty="0" smtClean="0"/>
              <a:t> FACTS:  </a:t>
            </a:r>
            <a:r>
              <a:rPr lang="nb-NO" baseline="0" dirty="0" err="1" smtClean="0"/>
              <a:t>neither</a:t>
            </a:r>
            <a:r>
              <a:rPr lang="nb-NO" baseline="0" dirty="0" smtClean="0"/>
              <a:t> </a:t>
            </a:r>
            <a:r>
              <a:rPr lang="nb-NO" baseline="0" dirty="0" err="1" smtClean="0"/>
              <a:t>published</a:t>
            </a:r>
            <a:r>
              <a:rPr lang="nb-NO" baseline="0" dirty="0" smtClean="0"/>
              <a:t> in </a:t>
            </a:r>
            <a:r>
              <a:rPr lang="nb-NO" baseline="0" dirty="0" err="1" smtClean="0"/>
              <a:t>Sweden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9</a:t>
            </a:fld>
            <a:endParaRPr lang="nb-NO"/>
          </a:p>
        </p:txBody>
      </p:sp>
    </p:spTree>
    <p:extLst>
      <p:ext uri="{BB962C8B-B14F-4D97-AF65-F5344CB8AC3E}">
        <p14:creationId xmlns:p14="http://schemas.microsoft.com/office/powerpoint/2010/main" val="3352824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smtClean="0"/>
              <a:t>Both</a:t>
            </a:r>
            <a:r>
              <a:rPr lang="nb-NO" dirty="0" smtClean="0"/>
              <a:t> </a:t>
            </a:r>
            <a:r>
              <a:rPr lang="nb-NO" dirty="0" err="1" smtClean="0"/>
              <a:t>commenting</a:t>
            </a:r>
            <a:r>
              <a:rPr lang="nb-NO" dirty="0" smtClean="0"/>
              <a:t> </a:t>
            </a:r>
            <a:r>
              <a:rPr lang="nb-NO" dirty="0" err="1" smtClean="0"/>
              <a:t>on</a:t>
            </a:r>
            <a:r>
              <a:rPr lang="nb-NO" dirty="0" smtClean="0"/>
              <a:t> protagonist </a:t>
            </a:r>
            <a:r>
              <a:rPr lang="nb-NO" dirty="0" err="1" smtClean="0"/>
              <a:t>related</a:t>
            </a:r>
            <a:r>
              <a:rPr lang="nb-NO" dirty="0" smtClean="0"/>
              <a:t> to </a:t>
            </a:r>
            <a:r>
              <a:rPr lang="nb-NO" dirty="0" err="1" smtClean="0"/>
              <a:t>Verne’s</a:t>
            </a:r>
            <a:r>
              <a:rPr lang="nb-NO" dirty="0" smtClean="0"/>
              <a:t> Bretagne </a:t>
            </a:r>
            <a:br>
              <a:rPr lang="nb-NO" dirty="0" smtClean="0"/>
            </a:br>
            <a:r>
              <a:rPr lang="nb-NO" dirty="0" smtClean="0"/>
              <a:t>[has all </a:t>
            </a:r>
            <a:r>
              <a:rPr lang="nb-NO" dirty="0" err="1" smtClean="0"/>
              <a:t>these</a:t>
            </a:r>
            <a:r>
              <a:rPr lang="nb-NO" dirty="0" smtClean="0"/>
              <a:t> </a:t>
            </a:r>
            <a:r>
              <a:rPr lang="nb-NO" dirty="0" err="1" smtClean="0"/>
              <a:t>years</a:t>
            </a:r>
            <a:r>
              <a:rPr lang="nb-NO" dirty="0" smtClean="0"/>
              <a:t> </a:t>
            </a:r>
            <a:r>
              <a:rPr lang="nb-NO" dirty="0" err="1" smtClean="0"/>
              <a:t>pusseled</a:t>
            </a:r>
            <a:r>
              <a:rPr lang="nb-NO" dirty="0" smtClean="0"/>
              <a:t> </a:t>
            </a:r>
            <a:r>
              <a:rPr lang="nb-NO" dirty="0" err="1" smtClean="0"/>
              <a:t>me</a:t>
            </a:r>
            <a:r>
              <a:rPr lang="nb-NO" dirty="0" smtClean="0"/>
              <a:t> … </a:t>
            </a:r>
            <a:r>
              <a:rPr lang="nb-NO" dirty="0" err="1" smtClean="0"/>
              <a:t>if</a:t>
            </a:r>
            <a:r>
              <a:rPr lang="nb-NO" dirty="0" smtClean="0"/>
              <a:t> </a:t>
            </a:r>
            <a:r>
              <a:rPr lang="nb-NO" dirty="0" err="1" smtClean="0"/>
              <a:t>composed</a:t>
            </a:r>
            <a:r>
              <a:rPr lang="nb-NO" dirty="0" smtClean="0"/>
              <a:t> by </a:t>
            </a:r>
            <a:r>
              <a:rPr lang="nb-NO" dirty="0" err="1" smtClean="0"/>
              <a:t>Grousset</a:t>
            </a:r>
            <a:r>
              <a:rPr lang="nb-NO" dirty="0" smtClean="0"/>
              <a:t>, </a:t>
            </a:r>
            <a:r>
              <a:rPr lang="nb-NO" b="1" dirty="0" smtClean="0"/>
              <a:t>WHY </a:t>
            </a:r>
            <a:r>
              <a:rPr lang="nb-NO" b="1" dirty="0" err="1" smtClean="0"/>
              <a:t>focus</a:t>
            </a:r>
            <a:r>
              <a:rPr lang="nb-NO" b="1" dirty="0" smtClean="0"/>
              <a:t> </a:t>
            </a:r>
            <a:r>
              <a:rPr lang="nb-NO" b="1" dirty="0" err="1" smtClean="0"/>
              <a:t>on</a:t>
            </a:r>
            <a:r>
              <a:rPr lang="nb-NO" b="1" dirty="0" smtClean="0"/>
              <a:t> </a:t>
            </a:r>
            <a:r>
              <a:rPr lang="nb-NO" b="1" baseline="0" dirty="0" smtClean="0"/>
              <a:t> </a:t>
            </a:r>
            <a:r>
              <a:rPr lang="nb-NO" b="1" dirty="0" err="1" smtClean="0"/>
              <a:t>Verne’s</a:t>
            </a:r>
            <a:r>
              <a:rPr lang="nb-NO" b="1" dirty="0" smtClean="0"/>
              <a:t> </a:t>
            </a:r>
            <a:r>
              <a:rPr lang="nb-NO" b="1" dirty="0" err="1" smtClean="0"/>
              <a:t>home</a:t>
            </a:r>
            <a:r>
              <a:rPr lang="nb-NO" b="1" dirty="0" smtClean="0"/>
              <a:t> </a:t>
            </a:r>
            <a:r>
              <a:rPr lang="nb-NO" b="1" dirty="0" err="1" smtClean="0"/>
              <a:t>county</a:t>
            </a:r>
            <a:r>
              <a:rPr lang="nb-NO" b="1" dirty="0" smtClean="0"/>
              <a:t/>
            </a:r>
            <a:br>
              <a:rPr lang="nb-NO" b="1" dirty="0" smtClean="0"/>
            </a:br>
            <a:r>
              <a:rPr lang="nb-NO" dirty="0" smtClean="0"/>
              <a:t>Note: </a:t>
            </a:r>
            <a:r>
              <a:rPr lang="nb-NO" dirty="0" err="1" smtClean="0"/>
              <a:t>several</a:t>
            </a:r>
            <a:r>
              <a:rPr lang="nb-NO" dirty="0" smtClean="0"/>
              <a:t> Verne-</a:t>
            </a:r>
            <a:r>
              <a:rPr lang="nb-NO" dirty="0" err="1" smtClean="0"/>
              <a:t>stories</a:t>
            </a:r>
            <a:r>
              <a:rPr lang="nb-NO" dirty="0" smtClean="0"/>
              <a:t> </a:t>
            </a:r>
            <a:r>
              <a:rPr lang="nb-NO" dirty="0" err="1" smtClean="0"/>
              <a:t>reflects</a:t>
            </a:r>
            <a:r>
              <a:rPr lang="nb-NO" dirty="0" smtClean="0"/>
              <a:t> </a:t>
            </a:r>
            <a:r>
              <a:rPr lang="nb-NO" dirty="0" err="1" smtClean="0"/>
              <a:t>the</a:t>
            </a:r>
            <a:r>
              <a:rPr lang="nb-NO" dirty="0" smtClean="0"/>
              <a:t> (</a:t>
            </a:r>
            <a:r>
              <a:rPr lang="nb-NO" dirty="0" err="1" smtClean="0"/>
              <a:t>author’s</a:t>
            </a:r>
            <a:r>
              <a:rPr lang="nb-NO" dirty="0" smtClean="0"/>
              <a:t> </a:t>
            </a:r>
            <a:r>
              <a:rPr lang="nb-NO" dirty="0" err="1" smtClean="0"/>
              <a:t>dream</a:t>
            </a:r>
            <a:r>
              <a:rPr lang="nb-NO" dirty="0" smtClean="0"/>
              <a:t>: </a:t>
            </a:r>
            <a:br>
              <a:rPr lang="nb-NO" dirty="0" smtClean="0"/>
            </a:br>
            <a:r>
              <a:rPr lang="nb-NO" dirty="0" err="1" smtClean="0"/>
              <a:t>Brittany</a:t>
            </a:r>
            <a:r>
              <a:rPr lang="nb-NO" dirty="0" smtClean="0"/>
              <a:t> boy </a:t>
            </a:r>
            <a:r>
              <a:rPr lang="nb-NO" dirty="0" err="1" smtClean="0"/>
              <a:t>going</a:t>
            </a:r>
            <a:r>
              <a:rPr lang="nb-NO" dirty="0" smtClean="0"/>
              <a:t> North:</a:t>
            </a:r>
            <a:br>
              <a:rPr lang="nb-NO" dirty="0" smtClean="0"/>
            </a:br>
            <a:r>
              <a:rPr lang="nb-NO" b="1" dirty="0" smtClean="0"/>
              <a:t/>
            </a:r>
            <a:br>
              <a:rPr lang="nb-NO" b="1" dirty="0" smtClean="0"/>
            </a:br>
            <a:r>
              <a:rPr lang="nb-NO" b="1" dirty="0" err="1" smtClean="0"/>
              <a:t>Wait</a:t>
            </a:r>
            <a:r>
              <a:rPr lang="nb-NO" b="1" baseline="0" dirty="0" smtClean="0"/>
              <a:t> </a:t>
            </a:r>
            <a:r>
              <a:rPr lang="nb-NO" b="1" baseline="0" dirty="0" err="1" smtClean="0"/>
              <a:t>with</a:t>
            </a:r>
            <a:r>
              <a:rPr lang="nb-NO" b="1" baseline="0" dirty="0" smtClean="0"/>
              <a:t> : </a:t>
            </a:r>
            <a:r>
              <a:rPr lang="nb-NO" dirty="0" smtClean="0"/>
              <a:t>- ERIC – </a:t>
            </a:r>
            <a:r>
              <a:rPr lang="nb-NO" dirty="0" err="1" smtClean="0"/>
              <a:t>the</a:t>
            </a:r>
            <a:r>
              <a:rPr lang="nb-NO" dirty="0" smtClean="0"/>
              <a:t> first ‘in </a:t>
            </a:r>
            <a:r>
              <a:rPr lang="nb-NO" dirty="0" err="1" smtClean="0"/>
              <a:t>history</a:t>
            </a:r>
            <a:r>
              <a:rPr lang="nb-NO" dirty="0" smtClean="0"/>
              <a:t>’ to </a:t>
            </a:r>
            <a:r>
              <a:rPr lang="nb-NO" dirty="0" err="1" smtClean="0"/>
              <a:t>sail</a:t>
            </a:r>
            <a:r>
              <a:rPr lang="nb-NO" dirty="0" smtClean="0"/>
              <a:t> </a:t>
            </a:r>
            <a:r>
              <a:rPr lang="nb-NO" dirty="0" err="1" smtClean="0"/>
              <a:t>both</a:t>
            </a:r>
            <a:r>
              <a:rPr lang="nb-NO" dirty="0" smtClean="0"/>
              <a:t> </a:t>
            </a:r>
            <a:r>
              <a:rPr lang="nb-NO" dirty="0" err="1" smtClean="0"/>
              <a:t>NorthWest</a:t>
            </a:r>
            <a:r>
              <a:rPr lang="nb-NO" dirty="0" smtClean="0"/>
              <a:t> / </a:t>
            </a:r>
            <a:r>
              <a:rPr lang="nb-NO" dirty="0" err="1" smtClean="0"/>
              <a:t>NorthEast</a:t>
            </a:r>
            <a:r>
              <a:rPr lang="nb-NO" dirty="0" smtClean="0"/>
              <a:t> –passages </a:t>
            </a:r>
            <a:r>
              <a:rPr lang="nb-NO" dirty="0" err="1" smtClean="0"/>
              <a:t>the</a:t>
            </a:r>
            <a:r>
              <a:rPr lang="nb-NO" dirty="0" smtClean="0"/>
              <a:t> same </a:t>
            </a:r>
            <a:r>
              <a:rPr lang="nb-NO" dirty="0" err="1" smtClean="0"/>
              <a:t>year</a:t>
            </a:r>
            <a:endParaRPr lang="nb-NO" dirty="0" smtClean="0"/>
          </a:p>
          <a:p>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10</a:t>
            </a:fld>
            <a:endParaRPr lang="nb-NO"/>
          </a:p>
        </p:txBody>
      </p:sp>
    </p:spTree>
    <p:extLst>
      <p:ext uri="{BB962C8B-B14F-4D97-AF65-F5344CB8AC3E}">
        <p14:creationId xmlns:p14="http://schemas.microsoft.com/office/powerpoint/2010/main" val="973901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err="1" smtClean="0"/>
              <a:t>Literary</a:t>
            </a:r>
            <a:r>
              <a:rPr lang="nb-NO" sz="1200" dirty="0" smtClean="0"/>
              <a:t> </a:t>
            </a:r>
            <a:r>
              <a:rPr lang="nb-NO" sz="1200" dirty="0" err="1" smtClean="0"/>
              <a:t>sources</a:t>
            </a:r>
            <a:r>
              <a:rPr lang="nb-NO" sz="1200" baseline="0" dirty="0" smtClean="0"/>
              <a:t> </a:t>
            </a:r>
            <a:r>
              <a:rPr lang="nb-NO" sz="1200" dirty="0" smtClean="0"/>
              <a:t>to </a:t>
            </a:r>
            <a:r>
              <a:rPr lang="nb-NO" sz="1200" dirty="0" err="1" smtClean="0"/>
              <a:t>inspire</a:t>
            </a:r>
            <a:r>
              <a:rPr lang="nb-NO" sz="1200" dirty="0" smtClean="0"/>
              <a:t> </a:t>
            </a:r>
            <a:r>
              <a:rPr lang="nb-NO" sz="1200" dirty="0" smtClean="0">
                <a:solidFill>
                  <a:srgbClr val="FF0000"/>
                </a:solidFill>
              </a:rPr>
              <a:t>Jules Verne</a:t>
            </a:r>
            <a:r>
              <a:rPr lang="nb-NO" sz="1200" baseline="0" dirty="0" smtClean="0">
                <a:solidFill>
                  <a:schemeClr val="tx1"/>
                </a:solidFill>
              </a:rPr>
              <a:t>  - </a:t>
            </a:r>
            <a:r>
              <a:rPr lang="nb-NO" sz="800" dirty="0" smtClean="0">
                <a:solidFill>
                  <a:srgbClr val="FF0000"/>
                </a:solidFill>
              </a:rPr>
              <a:t>No </a:t>
            </a:r>
            <a:r>
              <a:rPr lang="nb-NO" sz="800" dirty="0" err="1" smtClean="0">
                <a:solidFill>
                  <a:srgbClr val="FF0000"/>
                </a:solidFill>
              </a:rPr>
              <a:t>secret</a:t>
            </a:r>
            <a:r>
              <a:rPr lang="nb-NO" sz="800" dirty="0" smtClean="0">
                <a:solidFill>
                  <a:srgbClr val="FF0000"/>
                </a:solidFill>
              </a:rPr>
              <a:t> – </a:t>
            </a:r>
            <a:r>
              <a:rPr lang="nb-NO" sz="800" dirty="0" err="1" smtClean="0">
                <a:solidFill>
                  <a:srgbClr val="FF0000"/>
                </a:solidFill>
              </a:rPr>
              <a:t>both</a:t>
            </a:r>
            <a:r>
              <a:rPr lang="nb-NO" sz="800" dirty="0" smtClean="0">
                <a:solidFill>
                  <a:srgbClr val="FF0000"/>
                </a:solidFill>
              </a:rPr>
              <a:t> to GO to N.  and to </a:t>
            </a:r>
            <a:r>
              <a:rPr lang="nb-NO" sz="800" dirty="0" err="1" smtClean="0">
                <a:solidFill>
                  <a:srgbClr val="FF0000"/>
                </a:solidFill>
              </a:rPr>
              <a:t>write</a:t>
            </a:r>
            <a:r>
              <a:rPr lang="nb-NO" sz="800" dirty="0" smtClean="0">
                <a:solidFill>
                  <a:srgbClr val="FF0000"/>
                </a:solidFill>
              </a:rPr>
              <a:t>….</a:t>
            </a:r>
            <a:endParaRPr lang="nb-NO" sz="800" dirty="0">
              <a:solidFill>
                <a:srgbClr val="FF0000"/>
              </a:solidFill>
            </a:endParaRPr>
          </a:p>
        </p:txBody>
      </p:sp>
      <p:sp>
        <p:nvSpPr>
          <p:cNvPr id="4" name="Plassholder for lysbildenummer 3"/>
          <p:cNvSpPr>
            <a:spLocks noGrp="1"/>
          </p:cNvSpPr>
          <p:nvPr>
            <p:ph type="sldNum" sz="quarter" idx="10"/>
          </p:nvPr>
        </p:nvSpPr>
        <p:spPr/>
        <p:txBody>
          <a:bodyPr/>
          <a:lstStyle/>
          <a:p>
            <a:fld id="{2759740E-A985-4F94-9657-1FAA841E578E}" type="slidenum">
              <a:rPr lang="nb-NO" smtClean="0"/>
              <a:t>11</a:t>
            </a:fld>
            <a:endParaRPr lang="nb-NO"/>
          </a:p>
        </p:txBody>
      </p:sp>
    </p:spTree>
    <p:extLst>
      <p:ext uri="{BB962C8B-B14F-4D97-AF65-F5344CB8AC3E}">
        <p14:creationId xmlns:p14="http://schemas.microsoft.com/office/powerpoint/2010/main" val="469126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
            </a:r>
            <a:br>
              <a:rPr lang="nb-NO" b="1" dirty="0" smtClean="0"/>
            </a:br>
            <a:r>
              <a:rPr lang="nb-NO" b="1" dirty="0" smtClean="0"/>
              <a:t/>
            </a:r>
            <a:br>
              <a:rPr lang="nb-NO" b="1" dirty="0" smtClean="0"/>
            </a:br>
            <a:r>
              <a:rPr lang="nb-NO" b="1" dirty="0" smtClean="0"/>
              <a:t/>
            </a:r>
            <a:br>
              <a:rPr lang="nb-NO" b="1" dirty="0" smtClean="0"/>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12</a:t>
            </a:fld>
            <a:endParaRPr lang="nb-NO"/>
          </a:p>
        </p:txBody>
      </p:sp>
    </p:spTree>
    <p:extLst>
      <p:ext uri="{BB962C8B-B14F-4D97-AF65-F5344CB8AC3E}">
        <p14:creationId xmlns:p14="http://schemas.microsoft.com/office/powerpoint/2010/main" val="987086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B56636F-9E64-48A9-A0E8-D6911EA208CE}" type="datetimeFigureOut">
              <a:rPr lang="nb-NO" smtClean="0"/>
              <a:t>08.06.2017</a:t>
            </a:fld>
            <a:endParaRPr lang="nb-NO"/>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nb-NO"/>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AEFB388-42AA-4DF2-851A-CCA4A06B24AA}" type="slidenum">
              <a:rPr lang="nb-NO" smtClean="0"/>
              <a:t>‹#›</a:t>
            </a:fld>
            <a:endParaRPr lang="nb-NO"/>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nb-NO" smtClean="0"/>
              <a:t>Klikk for å redigere tittelstil</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a:p>
        </p:txBody>
      </p:sp>
      <p:sp>
        <p:nvSpPr>
          <p:cNvPr id="3" name="Vertical Text Placeholder 2"/>
          <p:cNvSpPr>
            <a:spLocks noGrp="1"/>
          </p:cNvSpPr>
          <p:nvPr>
            <p:ph type="body" orient="vert" idx="1"/>
          </p:nvPr>
        </p:nvSpPr>
        <p:spPr/>
        <p:txBody>
          <a:bodyPr vert="eaVert" anchor="ct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BB56636F-9E64-48A9-A0E8-D6911EA208CE}" type="datetimeFigureOut">
              <a:rPr lang="nb-NO" smtClean="0"/>
              <a:t>08.06.2017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AEFB388-42AA-4DF2-851A-CCA4A06B24AA}" type="slidenum">
              <a:rPr lang="nb-NO" smtClean="0"/>
              <a:t>‹#›</a:t>
            </a:fld>
            <a:endParaRPr lang="nb-NO"/>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nb-NO" smtClean="0"/>
              <a:t>Klikk for å redigere tittelstil</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BB56636F-9E64-48A9-A0E8-D6911EA208CE}" type="datetimeFigureOut">
              <a:rPr lang="nb-NO" smtClean="0"/>
              <a:t>08.06.2017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AEFB388-42AA-4DF2-851A-CCA4A06B24AA}" type="slidenum">
              <a:rPr lang="nb-NO" smtClean="0"/>
              <a:t>‹#›</a:t>
            </a:fld>
            <a:endParaRPr lang="nb-NO"/>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BB56636F-9E64-48A9-A0E8-D6911EA208CE}" type="datetimeFigureOut">
              <a:rPr lang="nb-NO" smtClean="0"/>
              <a:t>08.06.2017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AEFB388-42AA-4DF2-851A-CCA4A06B24AA}" type="slidenum">
              <a:rPr lang="nb-NO" smtClean="0"/>
              <a:t>‹#›</a:t>
            </a:fld>
            <a:endParaRPr lang="nb-NO"/>
          </a:p>
        </p:txBody>
      </p:sp>
      <p:sp>
        <p:nvSpPr>
          <p:cNvPr id="11" name="Title 10"/>
          <p:cNvSpPr>
            <a:spLocks noGrp="1"/>
          </p:cNvSpPr>
          <p:nvPr>
            <p:ph type="title"/>
          </p:nvPr>
        </p:nvSpPr>
        <p:spPr/>
        <p:txBody>
          <a:bodyPr/>
          <a:lstStyle/>
          <a:p>
            <a:r>
              <a:rPr lang="nb-NO" smtClean="0"/>
              <a:t>Klikk for å redigere tittelstil</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nb-NO" smtClean="0"/>
              <a:t>Klikk for å redigere tittelstil</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Date Placeholder 3"/>
          <p:cNvSpPr>
            <a:spLocks noGrp="1"/>
          </p:cNvSpPr>
          <p:nvPr>
            <p:ph type="dt" sz="half" idx="10"/>
          </p:nvPr>
        </p:nvSpPr>
        <p:spPr/>
        <p:txBody>
          <a:bodyPr/>
          <a:lstStyle/>
          <a:p>
            <a:fld id="{BB56636F-9E64-48A9-A0E8-D6911EA208CE}" type="datetimeFigureOut">
              <a:rPr lang="nb-NO" smtClean="0"/>
              <a:t>08.06.2017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B56636F-9E64-48A9-A0E8-D6911EA208CE}" type="datetimeFigureOut">
              <a:rPr lang="nb-NO" smtClean="0"/>
              <a:t>08.06.2017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AEFB388-42AA-4DF2-851A-CCA4A06B24AA}" type="slidenum">
              <a:rPr lang="nb-NO" smtClean="0"/>
              <a:t>‹#›</a:t>
            </a:fld>
            <a:endParaRPr lang="nb-NO"/>
          </a:p>
        </p:txBody>
      </p:sp>
      <p:sp>
        <p:nvSpPr>
          <p:cNvPr id="12" name="Title 11"/>
          <p:cNvSpPr>
            <a:spLocks noGrp="1"/>
          </p:cNvSpPr>
          <p:nvPr>
            <p:ph type="title"/>
          </p:nvPr>
        </p:nvSpPr>
        <p:spPr/>
        <p:txBody>
          <a:bodyPr/>
          <a:lstStyle>
            <a:lvl1pPr>
              <a:defRPr>
                <a:solidFill>
                  <a:schemeClr val="tx2"/>
                </a:solidFill>
              </a:defRPr>
            </a:lvl1pPr>
          </a:lstStyle>
          <a:p>
            <a:r>
              <a:rPr lang="nb-NO" smtClean="0"/>
              <a:t>Klikk for å redigere tittelstil</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Klikk for å redigere tittelstil</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7" name="Date Placeholder 6"/>
          <p:cNvSpPr>
            <a:spLocks noGrp="1"/>
          </p:cNvSpPr>
          <p:nvPr>
            <p:ph type="dt" sz="half" idx="10"/>
          </p:nvPr>
        </p:nvSpPr>
        <p:spPr/>
        <p:txBody>
          <a:bodyPr/>
          <a:lstStyle/>
          <a:p>
            <a:fld id="{BB56636F-9E64-48A9-A0E8-D6911EA208CE}" type="datetimeFigureOut">
              <a:rPr lang="nb-NO" smtClean="0"/>
              <a:t>08.06.2017</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FAEFB388-42AA-4DF2-851A-CCA4A06B24AA}" type="slidenum">
              <a:rPr lang="nb-NO" smtClean="0"/>
              <a:t>‹#›</a:t>
            </a:fld>
            <a:endParaRPr lang="nb-NO"/>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Date Placeholder 2"/>
          <p:cNvSpPr>
            <a:spLocks noGrp="1"/>
          </p:cNvSpPr>
          <p:nvPr>
            <p:ph type="dt" sz="half" idx="10"/>
          </p:nvPr>
        </p:nvSpPr>
        <p:spPr/>
        <p:txBody>
          <a:bodyPr/>
          <a:lstStyle/>
          <a:p>
            <a:fld id="{BB56636F-9E64-48A9-A0E8-D6911EA208CE}" type="datetimeFigureOut">
              <a:rPr lang="nb-NO" smtClean="0"/>
              <a:t>08.06.2017</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FAEFB388-42AA-4DF2-851A-CCA4A06B24AA}" type="slidenum">
              <a:rPr lang="nb-NO" smtClean="0"/>
              <a:t>‹#›</a:t>
            </a:fld>
            <a:endParaRPr lang="nb-NO"/>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56636F-9E64-48A9-A0E8-D6911EA208CE}" type="datetimeFigureOut">
              <a:rPr lang="nb-NO" smtClean="0"/>
              <a:t>08.06.2017</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nb-NO" smtClean="0"/>
              <a:t>Klikk for å redigere tittelstil</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Date Placeholder 4"/>
          <p:cNvSpPr>
            <a:spLocks noGrp="1"/>
          </p:cNvSpPr>
          <p:nvPr>
            <p:ph type="dt" sz="half" idx="10"/>
          </p:nvPr>
        </p:nvSpPr>
        <p:spPr/>
        <p:txBody>
          <a:bodyPr/>
          <a:lstStyle/>
          <a:p>
            <a:fld id="{BB56636F-9E64-48A9-A0E8-D6911EA208CE}" type="datetimeFigureOut">
              <a:rPr lang="nb-NO" smtClean="0"/>
              <a:t>08.06.2017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nb-NO" smtClean="0"/>
              <a:t>Klikk for å redigere tittelstil</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Date Placeholder 4"/>
          <p:cNvSpPr>
            <a:spLocks noGrp="1"/>
          </p:cNvSpPr>
          <p:nvPr>
            <p:ph type="dt" sz="half" idx="10"/>
          </p:nvPr>
        </p:nvSpPr>
        <p:spPr/>
        <p:txBody>
          <a:bodyPr/>
          <a:lstStyle/>
          <a:p>
            <a:fld id="{BB56636F-9E64-48A9-A0E8-D6911EA208CE}" type="datetimeFigureOut">
              <a:rPr lang="nb-NO" smtClean="0"/>
              <a:t>08.06.2017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nb-NO" smtClean="0"/>
              <a:t>Klikk for å redigere tittelstil</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B56636F-9E64-48A9-A0E8-D6911EA208CE}" type="datetimeFigureOut">
              <a:rPr lang="nb-NO" smtClean="0"/>
              <a:t>08.06.2017</a:t>
            </a:fld>
            <a:endParaRPr lang="nb-NO"/>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nb-NO"/>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AEFB388-42AA-4DF2-851A-CCA4A06B24AA}" type="slidenum">
              <a:rPr lang="nb-NO" smtClean="0"/>
              <a:t>‹#›</a:t>
            </a:fld>
            <a:endParaRPr lang="nb-N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gif"/></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hyperlink" Target="https://julesgverne.wordpress.com/english/150-yrs-celebration-at-gaustarjukan/" TargetMode="Externa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g"/></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7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79.jpe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hyperlink" Target="http://www.gutenberg.org/files/25503/25503-h/25503-h.htm#footnotetag10"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2.xml.rels><?xml version="1.0" encoding="UTF-8" standalone="yes"?>
<Relationships xmlns="http://schemas.openxmlformats.org/package/2006/relationships"><Relationship Id="rId3" Type="http://schemas.openxmlformats.org/officeDocument/2006/relationships/hyperlink" Target="http://www.stortinget1905.no/main.php?modul=2&amp;h=20&amp;u=108&amp;popup=1&amp;p=b&amp;a=8"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hyperlink" Target="http://www.stortinget1905.no/main.php?modul=2&amp;h=20&amp;u=106&amp;popup=1&amp;p=b&amp;a=6" TargetMode="External"/><Relationship Id="rId4" Type="http://schemas.openxmlformats.org/officeDocument/2006/relationships/image" Target="../media/image10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7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05.jpg"/></Relationships>
</file>

<file path=ppt/slides/_rels/slide71.xml.rels><?xml version="1.0" encoding="UTF-8" standalone="yes"?>
<Relationships xmlns="http://schemas.openxmlformats.org/package/2006/relationships"><Relationship Id="rId8" Type="http://schemas.openxmlformats.org/officeDocument/2006/relationships/hyperlink" Target="http://fr.wikisource.org/w/index.php?title=Page:Le_Tour_du_monde_-_03.djvu/161&amp;action=edit&amp;redlink=1" TargetMode="External"/><Relationship Id="rId3" Type="http://schemas.openxmlformats.org/officeDocument/2006/relationships/hyperlink" Target="http://archive.org/stream/gamlenorgeramble00prit#page/n7/mode/2up" TargetMode="External"/><Relationship Id="rId7" Type="http://schemas.openxmlformats.org/officeDocument/2006/relationships/hyperlink" Target="http://fr.wikisource.org/w/index.php?title=Page:Le_Tour_du_monde_-_02.djvu/65&amp;action=edit&amp;redlink=1" TargetMode="External"/><Relationship Id="rId2" Type="http://schemas.openxmlformats.org/officeDocument/2006/relationships/hyperlink" Target="http://jv.gilead.org.il/pg/13527-h.htm" TargetMode="External"/><Relationship Id="rId1" Type="http://schemas.openxmlformats.org/officeDocument/2006/relationships/slideLayout" Target="../slideLayouts/slideLayout7.xml"/><Relationship Id="rId6" Type="http://schemas.openxmlformats.org/officeDocument/2006/relationships/hyperlink" Target="http://fr.wikisource.org/wiki/Le_Tour_du_monde" TargetMode="External"/><Relationship Id="rId5" Type="http://schemas.openxmlformats.org/officeDocument/2006/relationships/hyperlink" Target="http://www1.arkhenum.fr/bm_nantes_jules_verne/_app_php_mysql/ms/popup.php?fichier=B441096101_MJV_B136_001" TargetMode="External"/><Relationship Id="rId4" Type="http://schemas.openxmlformats.org/officeDocument/2006/relationships/hyperlink" Target="http://jv.gilead.org.il/rpaul/Un%20billet%20de%20loterie/" TargetMode="External"/><Relationship Id="rId9" Type="http://schemas.openxmlformats.org/officeDocument/2006/relationships/hyperlink" Target="http://fr.wikisource.org/w/index.php?title=Page:Le_Tour_du_monde_-_06.djvu/129&amp;action=edit&amp;redlink=1"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10.jpg"/><Relationship Id="rId13" Type="http://schemas.openxmlformats.org/officeDocument/2006/relationships/image" Target="../media/image80.jpg"/><Relationship Id="rId18" Type="http://schemas.openxmlformats.org/officeDocument/2006/relationships/image" Target="../media/image62.jpg"/><Relationship Id="rId3" Type="http://schemas.openxmlformats.org/officeDocument/2006/relationships/image" Target="../media/image75.jpeg"/><Relationship Id="rId21" Type="http://schemas.openxmlformats.org/officeDocument/2006/relationships/image" Target="../media/image120.jpeg"/><Relationship Id="rId7" Type="http://schemas.openxmlformats.org/officeDocument/2006/relationships/image" Target="../media/image109.jpeg"/><Relationship Id="rId12" Type="http://schemas.openxmlformats.org/officeDocument/2006/relationships/image" Target="../media/image113.jpeg"/><Relationship Id="rId17" Type="http://schemas.openxmlformats.org/officeDocument/2006/relationships/image" Target="../media/image117.jpeg"/><Relationship Id="rId25" Type="http://schemas.openxmlformats.org/officeDocument/2006/relationships/image" Target="../media/image123.jpeg"/><Relationship Id="rId2" Type="http://schemas.openxmlformats.org/officeDocument/2006/relationships/notesSlide" Target="../notesSlides/notesSlide55.xml"/><Relationship Id="rId16" Type="http://schemas.openxmlformats.org/officeDocument/2006/relationships/image" Target="../media/image116.jpeg"/><Relationship Id="rId20"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08.jpeg"/><Relationship Id="rId11" Type="http://schemas.openxmlformats.org/officeDocument/2006/relationships/image" Target="../media/image112.jpeg"/><Relationship Id="rId24" Type="http://schemas.openxmlformats.org/officeDocument/2006/relationships/image" Target="../media/image32.jpg"/><Relationship Id="rId5" Type="http://schemas.openxmlformats.org/officeDocument/2006/relationships/image" Target="../media/image107.jpeg"/><Relationship Id="rId15" Type="http://schemas.openxmlformats.org/officeDocument/2006/relationships/image" Target="../media/image115.jpeg"/><Relationship Id="rId23" Type="http://schemas.openxmlformats.org/officeDocument/2006/relationships/image" Target="../media/image122.jpeg"/><Relationship Id="rId10" Type="http://schemas.openxmlformats.org/officeDocument/2006/relationships/image" Target="../media/image111.jpeg"/><Relationship Id="rId19" Type="http://schemas.openxmlformats.org/officeDocument/2006/relationships/image" Target="../media/image118.jpeg"/><Relationship Id="rId4" Type="http://schemas.openxmlformats.org/officeDocument/2006/relationships/image" Target="../media/image106.jpg"/><Relationship Id="rId9" Type="http://schemas.openxmlformats.org/officeDocument/2006/relationships/image" Target="../media/image81.jpg"/><Relationship Id="rId14" Type="http://schemas.openxmlformats.org/officeDocument/2006/relationships/image" Target="../media/image114.jpeg"/><Relationship Id="rId22" Type="http://schemas.openxmlformats.org/officeDocument/2006/relationships/image" Target="../media/image121.jpeg"/></Relationships>
</file>

<file path=ppt/slides/_rels/slide7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25.jpg"/></Relationships>
</file>

<file path=ppt/slides/_rels/slide7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7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10.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p:cNvSpPr>
          <p:nvPr/>
        </p:nvSpPr>
        <p:spPr>
          <a:xfrm>
            <a:off x="-108520" y="183004"/>
            <a:ext cx="7709139" cy="792089"/>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sz="4800" dirty="0" err="1" smtClean="0"/>
              <a:t>Decoding</a:t>
            </a:r>
            <a:r>
              <a:rPr lang="nb-NO" sz="4800" dirty="0" smtClean="0"/>
              <a:t> </a:t>
            </a:r>
            <a:r>
              <a:rPr lang="nb-NO" sz="4800" dirty="0" err="1" smtClean="0"/>
              <a:t>Verne’s</a:t>
            </a:r>
            <a:r>
              <a:rPr lang="nb-NO" sz="4800" dirty="0" smtClean="0"/>
              <a:t> </a:t>
            </a:r>
            <a:br>
              <a:rPr lang="nb-NO" sz="4800" dirty="0" smtClean="0"/>
            </a:br>
            <a:r>
              <a:rPr lang="nb-NO" sz="4800" i="1" dirty="0" err="1" smtClean="0"/>
              <a:t>Un</a:t>
            </a:r>
            <a:r>
              <a:rPr lang="nb-NO" sz="4800" i="1" dirty="0" smtClean="0"/>
              <a:t> </a:t>
            </a:r>
            <a:r>
              <a:rPr lang="nb-NO" sz="4800" i="1" dirty="0" err="1" smtClean="0"/>
              <a:t>Billet</a:t>
            </a:r>
            <a:r>
              <a:rPr lang="nb-NO" sz="4800" i="1" dirty="0" smtClean="0"/>
              <a:t> de </a:t>
            </a:r>
            <a:r>
              <a:rPr lang="nb-NO" sz="4800" i="1" dirty="0" err="1" smtClean="0"/>
              <a:t>loterie</a:t>
            </a:r>
            <a:r>
              <a:rPr lang="nb-NO" sz="4800" dirty="0" smtClean="0"/>
              <a:t/>
            </a:r>
            <a:br>
              <a:rPr lang="nb-NO" sz="4800" dirty="0" smtClean="0"/>
            </a:br>
            <a:r>
              <a:rPr lang="nb-NO" sz="4800" dirty="0" smtClean="0"/>
              <a:t/>
            </a:r>
            <a:br>
              <a:rPr lang="nb-NO" sz="4800" dirty="0" smtClean="0"/>
            </a:br>
            <a:r>
              <a:rPr lang="nb-NO" sz="4800" dirty="0" smtClean="0"/>
              <a:t> </a:t>
            </a:r>
            <a:br>
              <a:rPr lang="nb-NO" sz="4800" dirty="0" smtClean="0"/>
            </a:br>
            <a:endParaRPr lang="nb-NO" sz="4800" dirty="0"/>
          </a:p>
        </p:txBody>
      </p:sp>
      <p:sp>
        <p:nvSpPr>
          <p:cNvPr id="7" name="TekstSylinder 6"/>
          <p:cNvSpPr txBox="1"/>
          <p:nvPr/>
        </p:nvSpPr>
        <p:spPr>
          <a:xfrm>
            <a:off x="6300193" y="5749805"/>
            <a:ext cx="2736304" cy="830997"/>
          </a:xfrm>
          <a:prstGeom prst="rect">
            <a:avLst/>
          </a:prstGeom>
          <a:noFill/>
        </p:spPr>
        <p:txBody>
          <a:bodyPr wrap="square" rtlCol="0">
            <a:spAutoFit/>
          </a:bodyPr>
          <a:lstStyle/>
          <a:p>
            <a:r>
              <a:rPr lang="nb-NO" sz="1200" dirty="0" smtClean="0"/>
              <a:t>NAJVS Toronto, Canada, June 2017</a:t>
            </a:r>
            <a:br>
              <a:rPr lang="nb-NO" sz="1200" dirty="0" smtClean="0"/>
            </a:br>
            <a:r>
              <a:rPr lang="nb-NO" sz="1200" dirty="0" smtClean="0"/>
              <a:t>Per Johan Moe </a:t>
            </a:r>
            <a:br>
              <a:rPr lang="nb-NO" sz="1200" dirty="0" smtClean="0"/>
            </a:br>
            <a:r>
              <a:rPr lang="nb-NO" sz="1200" dirty="0" err="1" smtClean="0"/>
              <a:t>dep.</a:t>
            </a:r>
            <a:r>
              <a:rPr lang="nb-NO" sz="1200" dirty="0" smtClean="0"/>
              <a:t> Language and </a:t>
            </a:r>
            <a:r>
              <a:rPr lang="nb-NO" sz="1200" dirty="0" err="1"/>
              <a:t>L</a:t>
            </a:r>
            <a:r>
              <a:rPr lang="nb-NO" sz="1200" dirty="0" err="1" smtClean="0"/>
              <a:t>iterature</a:t>
            </a:r>
            <a:r>
              <a:rPr lang="nb-NO" sz="1200" dirty="0" smtClean="0"/>
              <a:t> studies </a:t>
            </a:r>
            <a:br>
              <a:rPr lang="nb-NO" sz="1200" dirty="0" smtClean="0"/>
            </a:br>
            <a:r>
              <a:rPr lang="nb-NO" sz="1200" dirty="0" smtClean="0"/>
              <a:t>USN, Norway</a:t>
            </a:r>
            <a:endParaRPr lang="nb-NO" sz="1200" dirty="0"/>
          </a:p>
        </p:txBody>
      </p:sp>
      <p:pic>
        <p:nvPicPr>
          <p:cNvPr id="8" name="Picture 2" descr="F:\PJ-HVE-HOVEDFAG_JV_DOKUSITE_MASTERPROSJEKT\###JULES_VERNE_DOT_no-HOVED_PROSJEKTdoku-siteJV\####JV_juni2011\ferdige_AVISartikler_juni2011\Foredrags_illustrasjoner\1934hachette_loterie96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916832"/>
            <a:ext cx="3185454" cy="4451723"/>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p:cNvSpPr txBox="1"/>
          <p:nvPr/>
        </p:nvSpPr>
        <p:spPr>
          <a:xfrm>
            <a:off x="4355976" y="2492896"/>
            <a:ext cx="4392488" cy="1938992"/>
          </a:xfrm>
          <a:prstGeom prst="rect">
            <a:avLst/>
          </a:prstGeom>
          <a:noFill/>
        </p:spPr>
        <p:txBody>
          <a:bodyPr wrap="square" rtlCol="0">
            <a:spAutoFit/>
          </a:bodyPr>
          <a:lstStyle/>
          <a:p>
            <a:r>
              <a:rPr lang="en-US" sz="2400" dirty="0"/>
              <a:t>On the mysterious professor S  and other real life persons, </a:t>
            </a:r>
            <a:r>
              <a:rPr lang="en-US" sz="2400" dirty="0" smtClean="0"/>
              <a:t/>
            </a:r>
            <a:br>
              <a:rPr lang="en-US" sz="2400" dirty="0" smtClean="0"/>
            </a:br>
            <a:r>
              <a:rPr lang="en-US" sz="2400" dirty="0" smtClean="0"/>
              <a:t>that </a:t>
            </a:r>
            <a:r>
              <a:rPr lang="en-US" sz="2400" dirty="0"/>
              <a:t>became models for characters </a:t>
            </a:r>
            <a:r>
              <a:rPr lang="en-US" sz="2400" dirty="0" smtClean="0"/>
              <a:t>in </a:t>
            </a:r>
            <a:r>
              <a:rPr lang="en-US" sz="2400" dirty="0"/>
              <a:t>Verne’s </a:t>
            </a:r>
            <a:r>
              <a:rPr lang="en-US" sz="2400" dirty="0" smtClean="0"/>
              <a:t>novel, ‘The </a:t>
            </a:r>
            <a:r>
              <a:rPr lang="en-US" sz="2400" dirty="0"/>
              <a:t>Lottery </a:t>
            </a:r>
            <a:r>
              <a:rPr lang="en-US" sz="2400" dirty="0" smtClean="0"/>
              <a:t>ticket’.</a:t>
            </a:r>
            <a:endParaRPr lang="nb-NO" sz="2400" dirty="0"/>
          </a:p>
        </p:txBody>
      </p:sp>
    </p:spTree>
    <p:extLst>
      <p:ext uri="{BB962C8B-B14F-4D97-AF65-F5344CB8AC3E}">
        <p14:creationId xmlns:p14="http://schemas.microsoft.com/office/powerpoint/2010/main" val="157065630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115" y="-27384"/>
            <a:ext cx="2311325" cy="3408964"/>
          </a:xfrm>
          <a:prstGeom prst="rect">
            <a:avLst/>
          </a:prstGeom>
        </p:spPr>
      </p:pic>
      <p:sp>
        <p:nvSpPr>
          <p:cNvPr id="2" name="TekstSylinder 1"/>
          <p:cNvSpPr txBox="1"/>
          <p:nvPr/>
        </p:nvSpPr>
        <p:spPr>
          <a:xfrm>
            <a:off x="217597" y="548680"/>
            <a:ext cx="8170827" cy="5047536"/>
          </a:xfrm>
          <a:prstGeom prst="rect">
            <a:avLst/>
          </a:prstGeom>
          <a:noFill/>
        </p:spPr>
        <p:txBody>
          <a:bodyPr wrap="none" rtlCol="0">
            <a:spAutoFit/>
          </a:bodyPr>
          <a:lstStyle/>
          <a:p>
            <a:r>
              <a:rPr lang="nb-NO" sz="2400" b="1" dirty="0" err="1" smtClean="0"/>
              <a:t>Similarities</a:t>
            </a:r>
            <a:r>
              <a:rPr lang="nb-NO" sz="2400" b="1" dirty="0" smtClean="0"/>
              <a:t>:</a:t>
            </a:r>
            <a:r>
              <a:rPr lang="nb-NO" sz="2000" b="1" dirty="0" smtClean="0"/>
              <a:t/>
            </a:r>
            <a:br>
              <a:rPr lang="nb-NO" sz="2000" b="1" dirty="0" smtClean="0"/>
            </a:br>
            <a:r>
              <a:rPr lang="nb-NO" sz="2000" dirty="0" smtClean="0"/>
              <a:t/>
            </a:r>
            <a:br>
              <a:rPr lang="nb-NO" sz="2000" dirty="0" smtClean="0"/>
            </a:br>
            <a:endParaRPr lang="nb-NO" sz="2000" dirty="0" smtClean="0"/>
          </a:p>
          <a:p>
            <a:r>
              <a:rPr lang="nb-NO" sz="2000" b="1" dirty="0" err="1" smtClean="0"/>
              <a:t>Both</a:t>
            </a:r>
            <a:r>
              <a:rPr lang="nb-NO" sz="2000" dirty="0" smtClean="0"/>
              <a:t> </a:t>
            </a:r>
            <a:r>
              <a:rPr lang="nb-NO" sz="2000" dirty="0" err="1" smtClean="0"/>
              <a:t>published</a:t>
            </a:r>
            <a:r>
              <a:rPr lang="nb-NO" sz="2000" dirty="0" smtClean="0"/>
              <a:t> by </a:t>
            </a:r>
            <a:r>
              <a:rPr lang="nb-NO" sz="2000" dirty="0" err="1" smtClean="0"/>
              <a:t>Hetzel</a:t>
            </a:r>
            <a:r>
              <a:rPr lang="nb-NO" sz="2000" dirty="0" smtClean="0"/>
              <a:t> in </a:t>
            </a:r>
            <a:r>
              <a:rPr lang="nb-NO" sz="2000" dirty="0" err="1" smtClean="0"/>
              <a:t>mid</a:t>
            </a:r>
            <a:r>
              <a:rPr lang="nb-NO" sz="2000" dirty="0" smtClean="0"/>
              <a:t> 1880s </a:t>
            </a:r>
            <a:br>
              <a:rPr lang="nb-NO" sz="2000" dirty="0" smtClean="0"/>
            </a:br>
            <a:r>
              <a:rPr lang="nb-NO" sz="2000" dirty="0" smtClean="0"/>
              <a:t/>
            </a:r>
            <a:br>
              <a:rPr lang="nb-NO" sz="2000" dirty="0" smtClean="0"/>
            </a:br>
            <a:r>
              <a:rPr lang="nb-NO" sz="2000" b="1" dirty="0" err="1" smtClean="0"/>
              <a:t>Both</a:t>
            </a:r>
            <a:r>
              <a:rPr lang="nb-NO" sz="2000" dirty="0" smtClean="0"/>
              <a:t> </a:t>
            </a:r>
            <a:r>
              <a:rPr lang="nb-NO" sz="2000" dirty="0" err="1" smtClean="0"/>
              <a:t>set</a:t>
            </a:r>
            <a:r>
              <a:rPr lang="nb-NO" sz="2000" dirty="0" smtClean="0"/>
              <a:t> in Norway, </a:t>
            </a:r>
            <a:r>
              <a:rPr lang="nb-NO" sz="2000" dirty="0" err="1" smtClean="0"/>
              <a:t>reflecting</a:t>
            </a:r>
            <a:r>
              <a:rPr lang="nb-NO" sz="2000" dirty="0" smtClean="0"/>
              <a:t> </a:t>
            </a:r>
            <a:r>
              <a:rPr lang="nb-NO" sz="2000" dirty="0" err="1" smtClean="0"/>
              <a:t>the</a:t>
            </a:r>
            <a:r>
              <a:rPr lang="nb-NO" sz="2000" dirty="0" smtClean="0"/>
              <a:t> union </a:t>
            </a:r>
            <a:r>
              <a:rPr lang="nb-NO" sz="2000" dirty="0" err="1" smtClean="0"/>
              <a:t>years</a:t>
            </a:r>
            <a:r>
              <a:rPr lang="nb-NO" sz="2000" dirty="0" smtClean="0"/>
              <a:t/>
            </a:r>
            <a:br>
              <a:rPr lang="nb-NO" sz="2000" dirty="0" smtClean="0"/>
            </a:br>
            <a:r>
              <a:rPr lang="nb-NO" sz="2000" dirty="0" smtClean="0"/>
              <a:t/>
            </a:r>
            <a:br>
              <a:rPr lang="nb-NO" sz="2000" dirty="0" smtClean="0"/>
            </a:br>
            <a:r>
              <a:rPr lang="nb-NO" sz="2000" b="1" dirty="0" err="1"/>
              <a:t>Both</a:t>
            </a:r>
            <a:r>
              <a:rPr lang="nb-NO" sz="2000" dirty="0"/>
              <a:t> </a:t>
            </a:r>
            <a:r>
              <a:rPr lang="nb-NO" sz="2000" dirty="0" err="1"/>
              <a:t>with</a:t>
            </a:r>
            <a:r>
              <a:rPr lang="nb-NO" sz="2000" dirty="0"/>
              <a:t> a </a:t>
            </a:r>
            <a:r>
              <a:rPr lang="nb-NO" sz="2000" dirty="0" err="1" smtClean="0"/>
              <a:t>characters</a:t>
            </a:r>
            <a:r>
              <a:rPr lang="nb-NO" sz="2000" dirty="0" smtClean="0"/>
              <a:t> </a:t>
            </a:r>
            <a:r>
              <a:rPr lang="nb-NO" sz="2000" dirty="0"/>
              <a:t>‘</a:t>
            </a:r>
            <a:r>
              <a:rPr lang="nb-NO" sz="2000" dirty="0" err="1"/>
              <a:t>related</a:t>
            </a:r>
            <a:r>
              <a:rPr lang="nb-NO" sz="2000" dirty="0"/>
              <a:t>’ to </a:t>
            </a:r>
            <a:r>
              <a:rPr lang="nb-NO" sz="2000" dirty="0" err="1"/>
              <a:t>Verne’s</a:t>
            </a:r>
            <a:r>
              <a:rPr lang="nb-NO" sz="2000" dirty="0"/>
              <a:t> Bretagne</a:t>
            </a:r>
            <a:r>
              <a:rPr lang="nb-NO" sz="2000" dirty="0" smtClean="0"/>
              <a:t/>
            </a:r>
            <a:br>
              <a:rPr lang="nb-NO" sz="2000" dirty="0" smtClean="0"/>
            </a:br>
            <a:r>
              <a:rPr lang="nb-NO" sz="2000" dirty="0" smtClean="0"/>
              <a:t/>
            </a:r>
            <a:br>
              <a:rPr lang="nb-NO" sz="2000" dirty="0" smtClean="0"/>
            </a:br>
            <a:r>
              <a:rPr lang="nb-NO" sz="2000" b="1" dirty="0" err="1" smtClean="0"/>
              <a:t>Both</a:t>
            </a:r>
            <a:r>
              <a:rPr lang="nb-NO" sz="2000" dirty="0" smtClean="0"/>
              <a:t> </a:t>
            </a:r>
            <a:r>
              <a:rPr lang="nb-NO" sz="2000" dirty="0" err="1" smtClean="0"/>
              <a:t>seems</a:t>
            </a:r>
            <a:r>
              <a:rPr lang="nb-NO" sz="2000" dirty="0" smtClean="0"/>
              <a:t> to be </a:t>
            </a:r>
            <a:r>
              <a:rPr lang="nb-NO" sz="2000" dirty="0" err="1" smtClean="0"/>
              <a:t>inspired</a:t>
            </a:r>
            <a:r>
              <a:rPr lang="nb-NO" sz="2000" dirty="0" smtClean="0"/>
              <a:t> by material from </a:t>
            </a:r>
            <a:r>
              <a:rPr lang="nb-NO" sz="2000" dirty="0" err="1" smtClean="0"/>
              <a:t>the</a:t>
            </a:r>
            <a:r>
              <a:rPr lang="nb-NO" sz="2000" dirty="0" smtClean="0"/>
              <a:t> same French </a:t>
            </a:r>
            <a:r>
              <a:rPr lang="nb-NO" sz="2000" dirty="0" err="1" smtClean="0"/>
              <a:t>magazine</a:t>
            </a:r>
            <a:r>
              <a:rPr lang="nb-NO" sz="2000" dirty="0"/>
              <a:t/>
            </a:r>
            <a:br>
              <a:rPr lang="nb-NO" sz="2000" dirty="0"/>
            </a:br>
            <a:r>
              <a:rPr lang="nb-NO" sz="2000" dirty="0" smtClean="0"/>
              <a:t/>
            </a:r>
            <a:br>
              <a:rPr lang="nb-NO" sz="2000" dirty="0" smtClean="0"/>
            </a:br>
            <a:r>
              <a:rPr lang="nb-NO" sz="2000" b="1" dirty="0" err="1" smtClean="0"/>
              <a:t>Both</a:t>
            </a:r>
            <a:r>
              <a:rPr lang="nb-NO" sz="2000" dirty="0" smtClean="0"/>
              <a:t> </a:t>
            </a:r>
            <a:r>
              <a:rPr lang="nb-NO" sz="2000" dirty="0" err="1" smtClean="0"/>
              <a:t>include</a:t>
            </a:r>
            <a:r>
              <a:rPr lang="nb-NO" sz="2000" dirty="0" smtClean="0"/>
              <a:t> </a:t>
            </a:r>
            <a:r>
              <a:rPr lang="nb-NO" sz="2000" dirty="0" err="1" smtClean="0"/>
              <a:t>references</a:t>
            </a:r>
            <a:r>
              <a:rPr lang="nb-NO" sz="2000" dirty="0" smtClean="0"/>
              <a:t> to </a:t>
            </a:r>
            <a:r>
              <a:rPr lang="nb-NO" sz="2000" dirty="0" err="1" smtClean="0"/>
              <a:t>old</a:t>
            </a:r>
            <a:r>
              <a:rPr lang="nb-NO" sz="2000" dirty="0" smtClean="0"/>
              <a:t> Norwegian </a:t>
            </a:r>
            <a:r>
              <a:rPr lang="nb-NO" sz="2000" dirty="0" err="1" smtClean="0"/>
              <a:t>legends</a:t>
            </a:r>
            <a:r>
              <a:rPr lang="nb-NO" sz="2000" dirty="0" smtClean="0"/>
              <a:t/>
            </a:r>
            <a:br>
              <a:rPr lang="nb-NO" sz="2000" dirty="0" smtClean="0"/>
            </a:br>
            <a:r>
              <a:rPr lang="nb-NO" sz="2000" dirty="0" smtClean="0"/>
              <a:t>     (st. Sunniva and </a:t>
            </a:r>
            <a:r>
              <a:rPr lang="nb-NO" sz="2000" dirty="0" err="1" smtClean="0"/>
              <a:t>Maristien</a:t>
            </a:r>
            <a:r>
              <a:rPr lang="nb-NO" sz="2000" dirty="0" smtClean="0"/>
              <a:t>)</a:t>
            </a:r>
            <a:br>
              <a:rPr lang="nb-NO" sz="2000" dirty="0" smtClean="0"/>
            </a:br>
            <a:r>
              <a:rPr lang="nb-NO" sz="2000" dirty="0"/>
              <a:t/>
            </a:r>
            <a:br>
              <a:rPr lang="nb-NO" sz="2000" dirty="0"/>
            </a:br>
            <a:r>
              <a:rPr lang="nb-NO" sz="2000" dirty="0" smtClean="0"/>
              <a:t/>
            </a:r>
            <a:br>
              <a:rPr lang="nb-NO" sz="2000" dirty="0" smtClean="0"/>
            </a:br>
            <a:endParaRPr lang="nb-NO" dirty="0"/>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3957644"/>
            <a:ext cx="2407007" cy="3555807"/>
          </a:xfrm>
          <a:prstGeom prst="rect">
            <a:avLst/>
          </a:prstGeom>
        </p:spPr>
      </p:pic>
    </p:spTree>
    <p:extLst>
      <p:ext uri="{BB962C8B-B14F-4D97-AF65-F5344CB8AC3E}">
        <p14:creationId xmlns:p14="http://schemas.microsoft.com/office/powerpoint/2010/main" val="120851153"/>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135" y="260648"/>
            <a:ext cx="3590353" cy="5072221"/>
          </a:xfrm>
          <a:prstGeom prst="rect">
            <a:avLst/>
          </a:prstGeom>
        </p:spPr>
      </p:pic>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4" name="TekstSylinder 3"/>
          <p:cNvSpPr txBox="1"/>
          <p:nvPr/>
        </p:nvSpPr>
        <p:spPr>
          <a:xfrm>
            <a:off x="251520" y="260648"/>
            <a:ext cx="5256584" cy="584775"/>
          </a:xfrm>
          <a:prstGeom prst="rect">
            <a:avLst/>
          </a:prstGeom>
          <a:noFill/>
        </p:spPr>
        <p:txBody>
          <a:bodyPr wrap="square" rtlCol="0">
            <a:spAutoFit/>
          </a:bodyPr>
          <a:lstStyle/>
          <a:p>
            <a:r>
              <a:rPr lang="nb-NO" sz="3200" dirty="0" err="1"/>
              <a:t>Literary</a:t>
            </a:r>
            <a:r>
              <a:rPr lang="nb-NO" sz="3200" dirty="0"/>
              <a:t> </a:t>
            </a:r>
            <a:r>
              <a:rPr lang="nb-NO" sz="3200" dirty="0" err="1" smtClean="0"/>
              <a:t>sources</a:t>
            </a:r>
            <a:r>
              <a:rPr lang="nb-NO" sz="3200" dirty="0"/>
              <a:t> </a:t>
            </a:r>
            <a:r>
              <a:rPr lang="nb-NO" sz="3200" dirty="0" smtClean="0"/>
              <a:t>to </a:t>
            </a:r>
            <a:r>
              <a:rPr lang="nb-NO" sz="3200" dirty="0" err="1" smtClean="0"/>
              <a:t>inspire</a:t>
            </a:r>
            <a:endParaRPr lang="nb-NO" sz="1600" dirty="0">
              <a:solidFill>
                <a:srgbClr val="FF0000"/>
              </a:solidFill>
            </a:endParaRPr>
          </a:p>
        </p:txBody>
      </p:sp>
      <p:sp>
        <p:nvSpPr>
          <p:cNvPr id="7" name="TekstSylinder 6"/>
          <p:cNvSpPr txBox="1"/>
          <p:nvPr/>
        </p:nvSpPr>
        <p:spPr>
          <a:xfrm>
            <a:off x="395536" y="1844824"/>
            <a:ext cx="4968552" cy="4739759"/>
          </a:xfrm>
          <a:prstGeom prst="rect">
            <a:avLst/>
          </a:prstGeom>
          <a:noFill/>
        </p:spPr>
        <p:txBody>
          <a:bodyPr wrap="square" rtlCol="0">
            <a:spAutoFit/>
          </a:bodyPr>
          <a:lstStyle/>
          <a:p>
            <a:r>
              <a:rPr lang="es-ES" sz="2000" dirty="0" smtClean="0"/>
              <a:t>«</a:t>
            </a:r>
            <a:r>
              <a:rPr lang="es-ES" sz="2000" dirty="0"/>
              <a:t>Certains paysages publiés dans </a:t>
            </a:r>
            <a:r>
              <a:rPr lang="es-ES" sz="2000" dirty="0" smtClean="0"/>
              <a:t/>
            </a:r>
            <a:br>
              <a:rPr lang="es-ES" sz="2000" dirty="0" smtClean="0"/>
            </a:br>
            <a:r>
              <a:rPr lang="es-ES" sz="2000" dirty="0" smtClean="0"/>
              <a:t>le </a:t>
            </a:r>
            <a:r>
              <a:rPr lang="es-ES" sz="2000" dirty="0"/>
              <a:t>Tour du Monde sur la Norvège </a:t>
            </a:r>
            <a:r>
              <a:rPr lang="es-ES" sz="2000" dirty="0" smtClean="0"/>
              <a:t/>
            </a:r>
            <a:br>
              <a:rPr lang="es-ES" sz="2000" dirty="0" smtClean="0"/>
            </a:br>
            <a:r>
              <a:rPr lang="es-ES" sz="2000" dirty="0" smtClean="0"/>
              <a:t>et </a:t>
            </a:r>
            <a:r>
              <a:rPr lang="es-ES" sz="2000" dirty="0"/>
              <a:t>le Danemark me séduisirent fort.» </a:t>
            </a:r>
            <a:r>
              <a:rPr lang="es-ES" sz="2000" dirty="0" smtClean="0"/>
              <a:t/>
            </a:r>
            <a:br>
              <a:rPr lang="es-ES" sz="2000" dirty="0" smtClean="0"/>
            </a:br>
            <a:r>
              <a:rPr lang="es-ES" sz="2000" dirty="0" smtClean="0"/>
              <a:t/>
            </a:r>
            <a:br>
              <a:rPr lang="es-ES" sz="2000" dirty="0" smtClean="0"/>
            </a:br>
            <a:r>
              <a:rPr lang="es-ES" sz="2000" dirty="0"/>
              <a:t>«En parcourant </a:t>
            </a:r>
            <a:r>
              <a:rPr lang="es-ES" sz="2000" dirty="0" smtClean="0"/>
              <a:t>le livre </a:t>
            </a:r>
            <a:r>
              <a:rPr lang="es-ES" sz="2000" dirty="0"/>
              <a:t>de M. Enault </a:t>
            </a:r>
            <a:r>
              <a:rPr lang="es-ES" sz="2000" dirty="0" smtClean="0"/>
              <a:t/>
            </a:r>
            <a:br>
              <a:rPr lang="es-ES" sz="2000" dirty="0" smtClean="0"/>
            </a:br>
            <a:r>
              <a:rPr lang="es-ES" sz="2000" dirty="0" smtClean="0"/>
              <a:t>  sur </a:t>
            </a:r>
            <a:r>
              <a:rPr lang="es-ES" sz="2000" dirty="0"/>
              <a:t>la </a:t>
            </a:r>
            <a:r>
              <a:rPr lang="es-ES" sz="2000" dirty="0" smtClean="0"/>
              <a:t>Norvège [...]» </a:t>
            </a:r>
            <a:br>
              <a:rPr lang="es-ES" sz="2000" dirty="0" smtClean="0"/>
            </a:br>
            <a:r>
              <a:rPr lang="es-ES" sz="2000" dirty="0" smtClean="0"/>
              <a:t/>
            </a:r>
            <a:br>
              <a:rPr lang="es-ES" sz="2000" dirty="0" smtClean="0"/>
            </a:br>
            <a:r>
              <a:rPr lang="es-ES" sz="2000" dirty="0" smtClean="0"/>
              <a:t/>
            </a:r>
            <a:br>
              <a:rPr lang="es-ES" sz="2000" dirty="0" smtClean="0"/>
            </a:br>
            <a:r>
              <a:rPr lang="es-ES" sz="2000" dirty="0" smtClean="0"/>
              <a:t/>
            </a:r>
            <a:br>
              <a:rPr lang="es-ES" sz="2000" dirty="0" smtClean="0"/>
            </a:br>
            <a:r>
              <a:rPr lang="es-ES" sz="1600" dirty="0" smtClean="0"/>
              <a:t>Verne</a:t>
            </a:r>
            <a:r>
              <a:rPr lang="es-ES" sz="1600" dirty="0"/>
              <a:t>, 1861: 3 </a:t>
            </a:r>
            <a:br>
              <a:rPr lang="es-ES" sz="1600" dirty="0"/>
            </a:br>
            <a:r>
              <a:rPr lang="es-ES" sz="1600" dirty="0" smtClean="0"/>
              <a:t>[</a:t>
            </a:r>
            <a:r>
              <a:rPr lang="en-GB" sz="1600" i="1" dirty="0" err="1" smtClean="0"/>
              <a:t>Joyeuses</a:t>
            </a:r>
            <a:r>
              <a:rPr lang="en-GB" sz="1600" i="1" dirty="0" smtClean="0"/>
              <a:t> </a:t>
            </a:r>
            <a:r>
              <a:rPr lang="en-GB" sz="1600" i="1" dirty="0"/>
              <a:t>Misères </a:t>
            </a:r>
            <a:r>
              <a:rPr lang="en-GB" sz="1600" i="1" dirty="0" smtClean="0"/>
              <a:t>de </a:t>
            </a:r>
            <a:r>
              <a:rPr lang="en-GB" sz="1600" i="1" dirty="0" err="1"/>
              <a:t>trois</a:t>
            </a:r>
            <a:r>
              <a:rPr lang="en-GB" sz="1600" i="1" dirty="0"/>
              <a:t> </a:t>
            </a:r>
            <a:r>
              <a:rPr lang="en-GB" sz="1600" i="1" dirty="0" smtClean="0"/>
              <a:t/>
            </a:r>
            <a:br>
              <a:rPr lang="en-GB" sz="1600" i="1" dirty="0" smtClean="0"/>
            </a:br>
            <a:r>
              <a:rPr lang="en-GB" sz="1600" i="1" dirty="0" smtClean="0"/>
              <a:t>voyageurs </a:t>
            </a:r>
            <a:r>
              <a:rPr lang="en-GB" sz="1600" i="1" dirty="0"/>
              <a:t>en </a:t>
            </a:r>
            <a:r>
              <a:rPr lang="en-GB" sz="1600" i="1" dirty="0" err="1" smtClean="0"/>
              <a:t>Scandinavie</a:t>
            </a:r>
            <a:r>
              <a:rPr lang="en-GB" sz="1600" dirty="0" smtClean="0"/>
              <a:t>]</a:t>
            </a:r>
            <a:r>
              <a:rPr lang="nb-NO" sz="2000" i="1" dirty="0" smtClean="0"/>
              <a:t/>
            </a:r>
            <a:br>
              <a:rPr lang="nb-NO" sz="2000" i="1" dirty="0" smtClean="0"/>
            </a:br>
            <a:r>
              <a:rPr lang="nb-NO" sz="2000" i="1" dirty="0" smtClean="0"/>
              <a:t/>
            </a:r>
            <a:br>
              <a:rPr lang="nb-NO" sz="2000" i="1" dirty="0" smtClean="0"/>
            </a:br>
            <a:r>
              <a:rPr lang="nb-NO" dirty="0"/>
              <a:t/>
            </a:r>
            <a:br>
              <a:rPr lang="nb-NO" dirty="0"/>
            </a:br>
            <a:r>
              <a:rPr lang="nb-NO" dirty="0"/>
              <a:t/>
            </a:r>
            <a:br>
              <a:rPr lang="nb-NO" dirty="0"/>
            </a:br>
            <a:endParaRPr lang="nb-NO" dirty="0"/>
          </a:p>
        </p:txBody>
      </p:sp>
      <p:pic>
        <p:nvPicPr>
          <p:cNvPr id="2050" name="Picture 2" descr="C:\Users\pjm\Desktop\Skjerm_BILDER\ScreenHunter_47 Aug. 31 1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412776"/>
            <a:ext cx="3816424" cy="449792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pjm\Documents\JULES_VERNE\###NY_JVmappe2012-2013\JV_ARTIKLER_skriveprosjekter_2013\Barcelona_Paper\Oral_Presentation_PJM\Enault_LaNorvege18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3501008"/>
            <a:ext cx="2010738" cy="3102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558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4" name="TekstSylinder 3"/>
          <p:cNvSpPr txBox="1"/>
          <p:nvPr/>
        </p:nvSpPr>
        <p:spPr>
          <a:xfrm>
            <a:off x="1115616" y="735529"/>
            <a:ext cx="3658374" cy="1692771"/>
          </a:xfrm>
          <a:prstGeom prst="rect">
            <a:avLst/>
          </a:prstGeom>
          <a:noFill/>
        </p:spPr>
        <p:txBody>
          <a:bodyPr wrap="none" rtlCol="0">
            <a:spAutoFit/>
          </a:bodyPr>
          <a:lstStyle/>
          <a:p>
            <a:r>
              <a:rPr lang="nb-NO" sz="3200" b="1" dirty="0" smtClean="0"/>
              <a:t>Le </a:t>
            </a:r>
            <a:r>
              <a:rPr lang="nb-NO" sz="3200" b="1" dirty="0" err="1" smtClean="0"/>
              <a:t>Tour</a:t>
            </a:r>
            <a:r>
              <a:rPr lang="nb-NO" sz="3200" b="1" dirty="0" smtClean="0"/>
              <a:t> du </a:t>
            </a:r>
            <a:r>
              <a:rPr lang="nb-NO" sz="3200" b="1" dirty="0" err="1"/>
              <a:t>m</a:t>
            </a:r>
            <a:r>
              <a:rPr lang="nb-NO" sz="3200" b="1" dirty="0" err="1" smtClean="0"/>
              <a:t>onde</a:t>
            </a:r>
            <a:r>
              <a:rPr lang="nb-NO" sz="3200" b="1" dirty="0" smtClean="0"/>
              <a:t/>
            </a:r>
            <a:br>
              <a:rPr lang="nb-NO" sz="3200" b="1" dirty="0" smtClean="0"/>
            </a:br>
            <a:r>
              <a:rPr lang="nb-NO" sz="2800" dirty="0" smtClean="0"/>
              <a:t>-</a:t>
            </a:r>
            <a:r>
              <a:rPr lang="nb-NO" sz="2800" dirty="0"/>
              <a:t> </a:t>
            </a:r>
            <a:r>
              <a:rPr lang="nb-NO" sz="3200" dirty="0" smtClean="0"/>
              <a:t>travel </a:t>
            </a:r>
            <a:r>
              <a:rPr lang="nb-NO" sz="3200" dirty="0" err="1"/>
              <a:t>magazine</a:t>
            </a:r>
            <a:r>
              <a:rPr lang="nb-NO" sz="3200" b="1" dirty="0" smtClean="0"/>
              <a:t/>
            </a:r>
            <a:br>
              <a:rPr lang="nb-NO" sz="3200" b="1" dirty="0" smtClean="0"/>
            </a:br>
            <a:endParaRPr lang="nb-NO" sz="4000" dirty="0"/>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865" y="692696"/>
            <a:ext cx="3343374" cy="4726106"/>
          </a:xfrm>
          <a:prstGeom prst="rect">
            <a:avLst/>
          </a:prstGeom>
        </p:spPr>
      </p:pic>
      <p:sp>
        <p:nvSpPr>
          <p:cNvPr id="3" name="Rektangel 2"/>
          <p:cNvSpPr/>
          <p:nvPr/>
        </p:nvSpPr>
        <p:spPr>
          <a:xfrm>
            <a:off x="899592" y="2132856"/>
            <a:ext cx="4572000" cy="3077766"/>
          </a:xfrm>
          <a:prstGeom prst="rect">
            <a:avLst/>
          </a:prstGeom>
        </p:spPr>
        <p:txBody>
          <a:bodyPr>
            <a:spAutoFit/>
          </a:bodyPr>
          <a:lstStyle/>
          <a:p>
            <a:r>
              <a:rPr lang="nb-NO" dirty="0" smtClean="0">
                <a:solidFill>
                  <a:schemeClr val="accent2">
                    <a:lumMod val="50000"/>
                  </a:schemeClr>
                </a:solidFill>
              </a:rPr>
              <a:t/>
            </a:r>
            <a:br>
              <a:rPr lang="nb-NO" dirty="0" smtClean="0">
                <a:solidFill>
                  <a:schemeClr val="accent2">
                    <a:lumMod val="50000"/>
                  </a:schemeClr>
                </a:solidFill>
              </a:rPr>
            </a:br>
            <a:r>
              <a:rPr lang="nb-NO" dirty="0">
                <a:solidFill>
                  <a:schemeClr val="accent2">
                    <a:lumMod val="50000"/>
                  </a:schemeClr>
                </a:solidFill>
              </a:rPr>
              <a:t/>
            </a:r>
            <a:br>
              <a:rPr lang="nb-NO" dirty="0">
                <a:solidFill>
                  <a:schemeClr val="accent2">
                    <a:lumMod val="50000"/>
                  </a:schemeClr>
                </a:solidFill>
              </a:rPr>
            </a:br>
            <a:r>
              <a:rPr lang="nb-NO" sz="2800" dirty="0" smtClean="0"/>
              <a:t>Paul </a:t>
            </a:r>
            <a:r>
              <a:rPr lang="nb-NO" sz="2800" dirty="0" err="1" smtClean="0"/>
              <a:t>Riant</a:t>
            </a:r>
            <a:r>
              <a:rPr lang="nb-NO" sz="2800" dirty="0"/>
              <a:t>  </a:t>
            </a:r>
            <a:r>
              <a:rPr lang="nb-NO" sz="2800" dirty="0" smtClean="0"/>
              <a:t>  (1860) </a:t>
            </a:r>
            <a:br>
              <a:rPr lang="nb-NO" sz="2800" dirty="0" smtClean="0"/>
            </a:br>
            <a:r>
              <a:rPr lang="nb-NO" sz="2800" dirty="0">
                <a:solidFill>
                  <a:schemeClr val="accent2">
                    <a:lumMod val="50000"/>
                  </a:schemeClr>
                </a:solidFill>
              </a:rPr>
              <a:t/>
            </a:r>
            <a:br>
              <a:rPr lang="nb-NO" sz="2800" dirty="0">
                <a:solidFill>
                  <a:schemeClr val="accent2">
                    <a:lumMod val="50000"/>
                  </a:schemeClr>
                </a:solidFill>
              </a:rPr>
            </a:br>
            <a:r>
              <a:rPr lang="en-GB" sz="2800" dirty="0"/>
              <a:t>Saint-</a:t>
            </a:r>
            <a:r>
              <a:rPr lang="en-GB" sz="2800" dirty="0" err="1"/>
              <a:t>Blaise</a:t>
            </a:r>
            <a:r>
              <a:rPr lang="en-GB" sz="2800" dirty="0"/>
              <a:t> </a:t>
            </a:r>
            <a:r>
              <a:rPr lang="en-GB" sz="2800" dirty="0" smtClean="0"/>
              <a:t> (1861)</a:t>
            </a:r>
            <a:br>
              <a:rPr lang="en-GB" sz="2800" dirty="0" smtClean="0"/>
            </a:br>
            <a:r>
              <a:rPr lang="en-GB" sz="2800" dirty="0" smtClean="0"/>
              <a:t/>
            </a:r>
            <a:br>
              <a:rPr lang="en-GB" sz="2800" dirty="0" smtClean="0"/>
            </a:br>
            <a:r>
              <a:rPr lang="en-GB" sz="2800" dirty="0" smtClean="0"/>
              <a:t>Saint-</a:t>
            </a:r>
            <a:r>
              <a:rPr lang="en-GB" sz="2800" dirty="0" err="1" smtClean="0"/>
              <a:t>Blaize</a:t>
            </a:r>
            <a:r>
              <a:rPr lang="en-GB" sz="2800" dirty="0" smtClean="0"/>
              <a:t>  (</a:t>
            </a:r>
            <a:r>
              <a:rPr lang="en-GB" sz="2800" dirty="0"/>
              <a:t>1862</a:t>
            </a:r>
            <a:r>
              <a:rPr lang="en-GB" sz="2800" dirty="0" smtClean="0"/>
              <a:t>)</a:t>
            </a:r>
            <a:r>
              <a:rPr lang="nb-NO" dirty="0" smtClean="0"/>
              <a:t/>
            </a:r>
            <a:br>
              <a:rPr lang="nb-NO" dirty="0" smtClean="0"/>
            </a:br>
            <a:endParaRPr lang="nb-NO" dirty="0"/>
          </a:p>
        </p:txBody>
      </p:sp>
      <p:sp>
        <p:nvSpPr>
          <p:cNvPr id="6" name="Rektangel 5"/>
          <p:cNvSpPr/>
          <p:nvPr/>
        </p:nvSpPr>
        <p:spPr>
          <a:xfrm>
            <a:off x="4139952" y="5100286"/>
            <a:ext cx="4139952" cy="923330"/>
          </a:xfrm>
          <a:prstGeom prst="rect">
            <a:avLst/>
          </a:prstGeom>
        </p:spPr>
        <p:txBody>
          <a:bodyPr wrap="square">
            <a:spAutoFit/>
          </a:bodyPr>
          <a:lstStyle/>
          <a:p>
            <a:r>
              <a:rPr lang="fr-FR" dirty="0" smtClean="0"/>
              <a:t>‘</a:t>
            </a:r>
            <a:r>
              <a:rPr lang="fr-FR" cap="small" dirty="0"/>
              <a:t>Voyage dans les États scandinaves</a:t>
            </a:r>
            <a:r>
              <a:rPr lang="fr-FR" dirty="0"/>
              <a:t> </a:t>
            </a:r>
            <a:r>
              <a:rPr lang="fr-FR" dirty="0" smtClean="0"/>
              <a:t/>
            </a:r>
            <a:br>
              <a:rPr lang="fr-FR" dirty="0" smtClean="0"/>
            </a:br>
            <a:r>
              <a:rPr lang="fr-FR" dirty="0" smtClean="0"/>
              <a:t>par </a:t>
            </a:r>
            <a:r>
              <a:rPr lang="fr-FR" cap="small" dirty="0"/>
              <a:t>M. Paul </a:t>
            </a:r>
            <a:r>
              <a:rPr lang="fr-FR" cap="small" dirty="0" smtClean="0"/>
              <a:t>Riant </a:t>
            </a:r>
            <a:r>
              <a:rPr lang="fr-FR" dirty="0"/>
              <a:t>1860 (1858)</a:t>
            </a:r>
            <a:r>
              <a:rPr lang="fr-FR" cap="small" dirty="0"/>
              <a:t/>
            </a:r>
            <a:br>
              <a:rPr lang="fr-FR" cap="small" dirty="0"/>
            </a:br>
            <a:r>
              <a:rPr lang="fr-FR" dirty="0"/>
              <a:t>(Le Télémark et l'évêché de Bergen.)</a:t>
            </a:r>
            <a:endParaRPr lang="nb-NO" dirty="0"/>
          </a:p>
        </p:txBody>
      </p:sp>
    </p:spTree>
    <p:extLst>
      <p:ext uri="{BB962C8B-B14F-4D97-AF65-F5344CB8AC3E}">
        <p14:creationId xmlns:p14="http://schemas.microsoft.com/office/powerpoint/2010/main" val="2816649103"/>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186" y="3540055"/>
            <a:ext cx="4513208" cy="3006650"/>
          </a:xfrm>
          <a:prstGeom prst="rect">
            <a:avLst/>
          </a:prstGeom>
        </p:spPr>
      </p:pic>
      <p:pic>
        <p:nvPicPr>
          <p:cNvPr id="7" name="Picture 2" descr="C:\Users\pjm\Desktop\Skjerm_BILDER\ScreenHunter_47 Aug. 31 1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692696"/>
            <a:ext cx="3849155" cy="4536504"/>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251520" y="236457"/>
            <a:ext cx="6343403" cy="3046988"/>
          </a:xfrm>
          <a:prstGeom prst="rect">
            <a:avLst/>
          </a:prstGeom>
        </p:spPr>
        <p:txBody>
          <a:bodyPr wrap="none">
            <a:spAutoFit/>
          </a:bodyPr>
          <a:lstStyle/>
          <a:p>
            <a:r>
              <a:rPr lang="nb-NO" sz="2400" dirty="0" err="1" smtClean="0">
                <a:latin typeface="Book Antiqua" panose="02040602050305030304" pitchFamily="18" charset="0"/>
                <a:ea typeface="Verdana" pitchFamily="34" charset="0"/>
                <a:cs typeface="Verdana" pitchFamily="34" charset="0"/>
              </a:rPr>
              <a:t>Hetzel</a:t>
            </a:r>
            <a:r>
              <a:rPr lang="nb-NO" sz="2400" dirty="0" smtClean="0">
                <a:latin typeface="Book Antiqua" panose="02040602050305030304" pitchFamily="18" charset="0"/>
                <a:ea typeface="Verdana" pitchFamily="34" charset="0"/>
                <a:cs typeface="Verdana" pitchFamily="34" charset="0"/>
              </a:rPr>
              <a:t> /Verne/Laurie</a:t>
            </a:r>
            <a:br>
              <a:rPr lang="nb-NO" sz="2400" dirty="0" smtClean="0">
                <a:latin typeface="Book Antiqua" panose="02040602050305030304" pitchFamily="18" charset="0"/>
                <a:ea typeface="Verdana" pitchFamily="34" charset="0"/>
                <a:cs typeface="Verdana" pitchFamily="34" charset="0"/>
              </a:rPr>
            </a:br>
            <a:r>
              <a:rPr lang="nb-NO" sz="2400" dirty="0" smtClean="0">
                <a:latin typeface="Book Antiqua" panose="02040602050305030304" pitchFamily="18" charset="0"/>
                <a:ea typeface="Verdana" pitchFamily="34" charset="0"/>
                <a:cs typeface="Verdana" pitchFamily="34" charset="0"/>
              </a:rPr>
              <a:t>- </a:t>
            </a:r>
            <a:r>
              <a:rPr lang="nb-NO" sz="2400" dirty="0" err="1" smtClean="0">
                <a:latin typeface="Book Antiqua" panose="02040602050305030304" pitchFamily="18" charset="0"/>
                <a:ea typeface="Verdana" pitchFamily="34" charset="0"/>
                <a:cs typeface="Verdana" pitchFamily="34" charset="0"/>
              </a:rPr>
              <a:t>collected</a:t>
            </a:r>
            <a:r>
              <a:rPr lang="nb-NO" sz="2400" dirty="0" smtClean="0">
                <a:latin typeface="Book Antiqua" panose="02040602050305030304" pitchFamily="18" charset="0"/>
                <a:ea typeface="Verdana" pitchFamily="34" charset="0"/>
                <a:cs typeface="Verdana" pitchFamily="34" charset="0"/>
              </a:rPr>
              <a:t> </a:t>
            </a:r>
            <a:r>
              <a:rPr lang="nb-NO" sz="2400" dirty="0" err="1" smtClean="0">
                <a:latin typeface="Book Antiqua" panose="02040602050305030304" pitchFamily="18" charset="0"/>
                <a:ea typeface="Verdana" pitchFamily="34" charset="0"/>
                <a:cs typeface="Verdana" pitchFamily="34" charset="0"/>
              </a:rPr>
              <a:t>inspirational</a:t>
            </a:r>
            <a:r>
              <a:rPr lang="nb-NO" sz="2400" dirty="0" smtClean="0">
                <a:latin typeface="Book Antiqua" panose="02040602050305030304" pitchFamily="18" charset="0"/>
                <a:ea typeface="Verdana" pitchFamily="34" charset="0"/>
                <a:cs typeface="Verdana" pitchFamily="34" charset="0"/>
              </a:rPr>
              <a:t> elements from </a:t>
            </a:r>
            <a:r>
              <a:rPr lang="nb-NO" sz="2400" dirty="0" err="1" smtClean="0">
                <a:latin typeface="Book Antiqua" panose="02040602050305030304" pitchFamily="18" charset="0"/>
                <a:ea typeface="Verdana" pitchFamily="34" charset="0"/>
                <a:cs typeface="Verdana" pitchFamily="34" charset="0"/>
              </a:rPr>
              <a:t>LTdM</a:t>
            </a:r>
            <a:r>
              <a:rPr lang="nb-NO" sz="2400" dirty="0" smtClean="0">
                <a:latin typeface="Book Antiqua" panose="02040602050305030304" pitchFamily="18" charset="0"/>
                <a:ea typeface="Verdana" pitchFamily="34" charset="0"/>
                <a:cs typeface="Verdana" pitchFamily="34" charset="0"/>
              </a:rPr>
              <a:t/>
            </a:r>
            <a:br>
              <a:rPr lang="nb-NO" sz="2400" dirty="0" smtClean="0">
                <a:latin typeface="Book Antiqua" panose="02040602050305030304" pitchFamily="18" charset="0"/>
                <a:ea typeface="Verdana" pitchFamily="34" charset="0"/>
                <a:cs typeface="Verdana" pitchFamily="34" charset="0"/>
              </a:rPr>
            </a:br>
            <a:endParaRPr lang="nb-NO" sz="2400" dirty="0" smtClean="0">
              <a:latin typeface="Book Antiqua" panose="02040602050305030304" pitchFamily="18" charset="0"/>
              <a:ea typeface="Verdana" pitchFamily="34" charset="0"/>
              <a:cs typeface="Verdana" pitchFamily="34" charset="0"/>
            </a:endParaRPr>
          </a:p>
          <a:p>
            <a:r>
              <a:rPr lang="nb-NO" sz="2000" dirty="0" smtClean="0">
                <a:latin typeface="+mj-lt"/>
                <a:ea typeface="Verdana" pitchFamily="34" charset="0"/>
                <a:cs typeface="Verdana" pitchFamily="34" charset="0"/>
              </a:rPr>
              <a:t>The same 1860 -</a:t>
            </a:r>
            <a:r>
              <a:rPr lang="nb-NO" sz="2000" dirty="0" err="1" smtClean="0">
                <a:latin typeface="+mj-lt"/>
                <a:ea typeface="Verdana" pitchFamily="34" charset="0"/>
                <a:cs typeface="Verdana" pitchFamily="34" charset="0"/>
              </a:rPr>
              <a:t>article</a:t>
            </a:r>
            <a:r>
              <a:rPr lang="nb-NO" sz="2000" dirty="0" smtClean="0">
                <a:latin typeface="+mj-lt"/>
                <a:ea typeface="Verdana" pitchFamily="34" charset="0"/>
                <a:cs typeface="Verdana" pitchFamily="34" charset="0"/>
              </a:rPr>
              <a:t> </a:t>
            </a:r>
            <a:r>
              <a:rPr lang="nb-NO" sz="2000" dirty="0" err="1" smtClean="0">
                <a:latin typeface="+mj-lt"/>
                <a:ea typeface="Verdana" pitchFamily="34" charset="0"/>
                <a:cs typeface="Verdana" pitchFamily="34" charset="0"/>
              </a:rPr>
              <a:t>points</a:t>
            </a:r>
            <a:r>
              <a:rPr lang="nb-NO" sz="2000" dirty="0" smtClean="0">
                <a:latin typeface="+mj-lt"/>
                <a:ea typeface="Verdana" pitchFamily="34" charset="0"/>
                <a:cs typeface="Verdana" pitchFamily="34" charset="0"/>
              </a:rPr>
              <a:t> to</a:t>
            </a:r>
            <a:br>
              <a:rPr lang="nb-NO" sz="2000" dirty="0" smtClean="0">
                <a:latin typeface="+mj-lt"/>
                <a:ea typeface="Verdana" pitchFamily="34" charset="0"/>
                <a:cs typeface="Verdana" pitchFamily="34" charset="0"/>
              </a:rPr>
            </a:br>
            <a:r>
              <a:rPr lang="nb-NO" sz="2000" dirty="0" err="1" smtClean="0">
                <a:latin typeface="+mj-lt"/>
                <a:ea typeface="Verdana" pitchFamily="34" charset="0"/>
                <a:cs typeface="Verdana" pitchFamily="34" charset="0"/>
              </a:rPr>
              <a:t>old</a:t>
            </a:r>
            <a:r>
              <a:rPr lang="nb-NO" sz="2000" dirty="0" smtClean="0">
                <a:latin typeface="+mj-lt"/>
                <a:ea typeface="Verdana" pitchFamily="34" charset="0"/>
                <a:cs typeface="Verdana" pitchFamily="34" charset="0"/>
              </a:rPr>
              <a:t> Norwegian </a:t>
            </a:r>
            <a:r>
              <a:rPr lang="nb-NO" sz="2000" dirty="0" err="1" smtClean="0">
                <a:latin typeface="+mj-lt"/>
                <a:ea typeface="Verdana" pitchFamily="34" charset="0"/>
                <a:cs typeface="Verdana" pitchFamily="34" charset="0"/>
              </a:rPr>
              <a:t>legends</a:t>
            </a:r>
            <a:r>
              <a:rPr lang="nb-NO" sz="2000" dirty="0" smtClean="0">
                <a:latin typeface="+mj-lt"/>
                <a:ea typeface="Verdana" pitchFamily="34" charset="0"/>
                <a:cs typeface="Verdana" pitchFamily="34" charset="0"/>
              </a:rPr>
              <a:t>:</a:t>
            </a:r>
            <a:br>
              <a:rPr lang="nb-NO" sz="2000" dirty="0" smtClean="0">
                <a:latin typeface="+mj-lt"/>
                <a:ea typeface="Verdana" pitchFamily="34" charset="0"/>
                <a:cs typeface="Verdana" pitchFamily="34" charset="0"/>
              </a:rPr>
            </a:br>
            <a:r>
              <a:rPr lang="nb-NO" sz="2000" dirty="0" smtClean="0">
                <a:latin typeface="+mj-lt"/>
                <a:ea typeface="Verdana" pitchFamily="34" charset="0"/>
                <a:cs typeface="Verdana" pitchFamily="34" charset="0"/>
              </a:rPr>
              <a:t/>
            </a:r>
            <a:br>
              <a:rPr lang="nb-NO" sz="2000" dirty="0" smtClean="0">
                <a:latin typeface="+mj-lt"/>
                <a:ea typeface="Verdana" pitchFamily="34" charset="0"/>
                <a:cs typeface="Verdana" pitchFamily="34" charset="0"/>
              </a:rPr>
            </a:br>
            <a:r>
              <a:rPr lang="nb-NO" sz="2000" b="1" dirty="0" err="1" smtClean="0">
                <a:latin typeface="+mj-lt"/>
                <a:ea typeface="Verdana" pitchFamily="34" charset="0"/>
                <a:cs typeface="Verdana" pitchFamily="34" charset="0"/>
              </a:rPr>
              <a:t>Maristien</a:t>
            </a:r>
            <a:r>
              <a:rPr lang="nb-NO" sz="2000" b="1" dirty="0" smtClean="0">
                <a:latin typeface="+mj-lt"/>
                <a:ea typeface="Verdana" pitchFamily="34" charset="0"/>
                <a:cs typeface="Verdana" pitchFamily="34" charset="0"/>
              </a:rPr>
              <a:t> (</a:t>
            </a:r>
            <a:r>
              <a:rPr lang="nb-NO" sz="2000" b="1" dirty="0" err="1" smtClean="0">
                <a:latin typeface="+mj-lt"/>
                <a:ea typeface="Verdana" pitchFamily="34" charset="0"/>
                <a:cs typeface="Verdana" pitchFamily="34" charset="0"/>
              </a:rPr>
              <a:t>Mary’s</a:t>
            </a:r>
            <a:r>
              <a:rPr lang="nb-NO" sz="2000" b="1" dirty="0" smtClean="0">
                <a:latin typeface="+mj-lt"/>
                <a:ea typeface="Verdana" pitchFamily="34" charset="0"/>
                <a:cs typeface="Verdana" pitchFamily="34" charset="0"/>
              </a:rPr>
              <a:t> </a:t>
            </a:r>
            <a:r>
              <a:rPr lang="nb-NO" sz="2000" b="1" dirty="0" err="1" smtClean="0">
                <a:latin typeface="+mj-lt"/>
                <a:ea typeface="Verdana" pitchFamily="34" charset="0"/>
                <a:cs typeface="Verdana" pitchFamily="34" charset="0"/>
              </a:rPr>
              <a:t>cliff</a:t>
            </a:r>
            <a:r>
              <a:rPr lang="nb-NO" sz="2000" b="1" dirty="0" smtClean="0">
                <a:latin typeface="+mj-lt"/>
                <a:ea typeface="Verdana" pitchFamily="34" charset="0"/>
                <a:cs typeface="Verdana" pitchFamily="34" charset="0"/>
              </a:rPr>
              <a:t> </a:t>
            </a:r>
            <a:r>
              <a:rPr lang="nb-NO" sz="2000" b="1" dirty="0" err="1" smtClean="0">
                <a:latin typeface="+mj-lt"/>
                <a:ea typeface="Verdana" pitchFamily="34" charset="0"/>
                <a:cs typeface="Verdana" pitchFamily="34" charset="0"/>
              </a:rPr>
              <a:t>path</a:t>
            </a:r>
            <a:r>
              <a:rPr lang="nb-NO" sz="2000" b="1" dirty="0" smtClean="0">
                <a:latin typeface="+mj-lt"/>
                <a:ea typeface="Verdana" pitchFamily="34" charset="0"/>
                <a:cs typeface="Verdana" pitchFamily="34" charset="0"/>
              </a:rPr>
              <a:t>)</a:t>
            </a:r>
            <a:br>
              <a:rPr lang="nb-NO" sz="2000" b="1" dirty="0" smtClean="0">
                <a:latin typeface="+mj-lt"/>
                <a:ea typeface="Verdana" pitchFamily="34" charset="0"/>
                <a:cs typeface="Verdana" pitchFamily="34" charset="0"/>
              </a:rPr>
            </a:br>
            <a:r>
              <a:rPr lang="nb-NO" sz="2000" b="1" dirty="0" smtClean="0">
                <a:latin typeface="+mj-lt"/>
                <a:ea typeface="Verdana" pitchFamily="34" charset="0"/>
                <a:cs typeface="Verdana" pitchFamily="34" charset="0"/>
              </a:rPr>
              <a:t/>
            </a:r>
            <a:br>
              <a:rPr lang="nb-NO" sz="2000" b="1" dirty="0" smtClean="0">
                <a:latin typeface="+mj-lt"/>
                <a:ea typeface="Verdana" pitchFamily="34" charset="0"/>
                <a:cs typeface="Verdana" pitchFamily="34" charset="0"/>
              </a:rPr>
            </a:br>
            <a:r>
              <a:rPr lang="nb-NO" sz="2000" b="1" dirty="0" smtClean="0">
                <a:ea typeface="Verdana" pitchFamily="34" charset="0"/>
                <a:cs typeface="Verdana" pitchFamily="34" charset="0"/>
              </a:rPr>
              <a:t>Saint </a:t>
            </a:r>
            <a:r>
              <a:rPr lang="nb-NO" sz="2000" b="1" dirty="0">
                <a:ea typeface="Verdana" pitchFamily="34" charset="0"/>
                <a:cs typeface="Verdana" pitchFamily="34" charset="0"/>
              </a:rPr>
              <a:t>Sunniva</a:t>
            </a:r>
            <a:endParaRPr lang="nb-NO" sz="2000" b="1" dirty="0">
              <a:latin typeface="+mj-lt"/>
              <a:ea typeface="Verdana" pitchFamily="34" charset="0"/>
              <a:cs typeface="Verdana" pitchFamily="34" charset="0"/>
            </a:endParaRPr>
          </a:p>
        </p:txBody>
      </p:sp>
      <p:sp>
        <p:nvSpPr>
          <p:cNvPr id="6" name="TekstSylinder 5"/>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2365767"/>
            <a:ext cx="1663075" cy="3686123"/>
          </a:xfrm>
          <a:prstGeom prst="rect">
            <a:avLst/>
          </a:prstGeom>
        </p:spPr>
      </p:pic>
    </p:spTree>
    <p:extLst>
      <p:ext uri="{BB962C8B-B14F-4D97-AF65-F5344CB8AC3E}">
        <p14:creationId xmlns:p14="http://schemas.microsoft.com/office/powerpoint/2010/main" val="523741297"/>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948301"/>
            <a:ext cx="5760640" cy="3571597"/>
          </a:xfrm>
          <a:prstGeom prst="rect">
            <a:avLst/>
          </a:prstGeom>
        </p:spPr>
      </p:pic>
      <p:sp>
        <p:nvSpPr>
          <p:cNvPr id="2" name="TekstSylinder 1"/>
          <p:cNvSpPr txBox="1"/>
          <p:nvPr/>
        </p:nvSpPr>
        <p:spPr>
          <a:xfrm>
            <a:off x="230012" y="239578"/>
            <a:ext cx="8136904" cy="892552"/>
          </a:xfrm>
          <a:prstGeom prst="rect">
            <a:avLst/>
          </a:prstGeom>
          <a:noFill/>
        </p:spPr>
        <p:txBody>
          <a:bodyPr wrap="square" rtlCol="0">
            <a:spAutoFit/>
          </a:bodyPr>
          <a:lstStyle/>
          <a:p>
            <a:r>
              <a:rPr lang="nb-NO" sz="2800" dirty="0" err="1" smtClean="0"/>
              <a:t>Legend</a:t>
            </a:r>
            <a:r>
              <a:rPr lang="nb-NO" sz="2800" dirty="0" smtClean="0"/>
              <a:t> </a:t>
            </a:r>
            <a:r>
              <a:rPr lang="nb-NO" sz="2800" dirty="0" err="1" smtClean="0"/>
              <a:t>about</a:t>
            </a:r>
            <a:r>
              <a:rPr lang="nb-NO" sz="2800" dirty="0" smtClean="0"/>
              <a:t> ‘</a:t>
            </a:r>
            <a:r>
              <a:rPr lang="nb-NO" sz="2800" dirty="0" err="1" smtClean="0"/>
              <a:t>Maristien</a:t>
            </a:r>
            <a:r>
              <a:rPr lang="nb-NO" sz="2800" dirty="0" smtClean="0"/>
              <a:t>’  </a:t>
            </a:r>
            <a:br>
              <a:rPr lang="nb-NO" sz="2800" dirty="0" smtClean="0"/>
            </a:br>
            <a:r>
              <a:rPr lang="nb-NO" sz="2400" dirty="0" smtClean="0"/>
              <a:t>(</a:t>
            </a:r>
            <a:r>
              <a:rPr lang="nb-NO" sz="2400" dirty="0" err="1" smtClean="0"/>
              <a:t>Mary’s</a:t>
            </a:r>
            <a:r>
              <a:rPr lang="nb-NO" sz="2400" dirty="0" smtClean="0"/>
              <a:t> </a:t>
            </a:r>
            <a:r>
              <a:rPr lang="nb-NO" sz="2400" dirty="0" err="1" smtClean="0"/>
              <a:t>cliff</a:t>
            </a:r>
            <a:r>
              <a:rPr lang="nb-NO" sz="2400" dirty="0" smtClean="0"/>
              <a:t> </a:t>
            </a:r>
            <a:r>
              <a:rPr lang="nb-NO" sz="2400" dirty="0" err="1" smtClean="0"/>
              <a:t>path</a:t>
            </a:r>
            <a:r>
              <a:rPr lang="nb-NO" sz="2400" dirty="0" smtClean="0"/>
              <a:t>)</a:t>
            </a:r>
            <a:endParaRPr lang="nb-NO" sz="2400" dirty="0"/>
          </a:p>
        </p:txBody>
      </p:sp>
      <p:sp>
        <p:nvSpPr>
          <p:cNvPr id="6" name="Rektangel 5"/>
          <p:cNvSpPr/>
          <p:nvPr/>
        </p:nvSpPr>
        <p:spPr>
          <a:xfrm>
            <a:off x="352520" y="4581128"/>
            <a:ext cx="7891888" cy="1631216"/>
          </a:xfrm>
          <a:prstGeom prst="rect">
            <a:avLst/>
          </a:prstGeom>
        </p:spPr>
        <p:txBody>
          <a:bodyPr wrap="square">
            <a:spAutoFit/>
          </a:bodyPr>
          <a:lstStyle/>
          <a:p>
            <a:r>
              <a:rPr lang="fr-FR" sz="2000" dirty="0"/>
              <a:t>« </a:t>
            </a:r>
            <a:r>
              <a:rPr lang="nb-NO" sz="2000" b="1" dirty="0"/>
              <a:t>Le </a:t>
            </a:r>
            <a:r>
              <a:rPr lang="nb-NO" sz="2000" b="1" dirty="0" err="1"/>
              <a:t>légende</a:t>
            </a:r>
            <a:r>
              <a:rPr lang="nb-NO" sz="2000" b="1" dirty="0"/>
              <a:t> du </a:t>
            </a:r>
            <a:r>
              <a:rPr lang="nb-NO" sz="2000" b="1" dirty="0" err="1"/>
              <a:t>Maristien</a:t>
            </a:r>
            <a:r>
              <a:rPr lang="nb-NO" sz="2000" b="1" dirty="0"/>
              <a:t> </a:t>
            </a:r>
            <a:r>
              <a:rPr lang="nb-NO" sz="2000" dirty="0"/>
              <a:t>(passe de Marie)</a:t>
            </a:r>
            <a:r>
              <a:rPr lang="fr-FR" sz="2000" dirty="0"/>
              <a:t/>
            </a:r>
            <a:br>
              <a:rPr lang="fr-FR" sz="2000" dirty="0"/>
            </a:br>
            <a:r>
              <a:rPr lang="fr-FR" sz="2000" dirty="0"/>
              <a:t>[…] une sorte de cran à peine accessible, véritable casse-cou, célèbre sous le nom </a:t>
            </a:r>
            <a:r>
              <a:rPr lang="fr-FR" sz="2000" b="1" dirty="0"/>
              <a:t>de </a:t>
            </a:r>
            <a:r>
              <a:rPr lang="fr-FR" sz="2000" b="1" dirty="0" err="1"/>
              <a:t>Maristien</a:t>
            </a:r>
            <a:r>
              <a:rPr lang="fr-FR" sz="2000" b="1" dirty="0"/>
              <a:t> (passe de Marie).</a:t>
            </a:r>
            <a:r>
              <a:rPr lang="nb-NO" sz="2000" b="1" dirty="0"/>
              <a:t> </a:t>
            </a:r>
            <a:r>
              <a:rPr lang="fr-FR" sz="2000" b="1" dirty="0"/>
              <a:t>Toute une légende</a:t>
            </a:r>
            <a:r>
              <a:rPr lang="fr-FR" sz="2000" dirty="0"/>
              <a:t> se rattache à ce lieu: au temps jadis, on dit que le sentier fut découvert par </a:t>
            </a:r>
            <a:r>
              <a:rPr lang="fr-FR" sz="2000" b="1" dirty="0"/>
              <a:t>la belle Marie de </a:t>
            </a:r>
            <a:r>
              <a:rPr lang="fr-FR" sz="2000" b="1" dirty="0" err="1"/>
              <a:t>Vestfjordal</a:t>
            </a:r>
            <a:endParaRPr lang="nb-NO" sz="2000" dirty="0"/>
          </a:p>
        </p:txBody>
      </p:sp>
      <p:sp>
        <p:nvSpPr>
          <p:cNvPr id="7" name="TekstSylinder 6"/>
          <p:cNvSpPr txBox="1"/>
          <p:nvPr/>
        </p:nvSpPr>
        <p:spPr>
          <a:xfrm>
            <a:off x="251520" y="3472621"/>
            <a:ext cx="2592288" cy="646331"/>
          </a:xfrm>
          <a:prstGeom prst="rect">
            <a:avLst/>
          </a:prstGeom>
          <a:noFill/>
        </p:spPr>
        <p:txBody>
          <a:bodyPr wrap="square" rtlCol="0">
            <a:spAutoFit/>
          </a:bodyPr>
          <a:lstStyle/>
          <a:p>
            <a:r>
              <a:rPr lang="nb-NO" b="1" dirty="0"/>
              <a:t>Le </a:t>
            </a:r>
            <a:r>
              <a:rPr lang="nb-NO" b="1" dirty="0" err="1"/>
              <a:t>Tour</a:t>
            </a:r>
            <a:r>
              <a:rPr lang="nb-NO" b="1" dirty="0"/>
              <a:t> du </a:t>
            </a:r>
            <a:r>
              <a:rPr lang="nb-NO" b="1" dirty="0" err="1" smtClean="0"/>
              <a:t>monde</a:t>
            </a:r>
            <a:r>
              <a:rPr lang="nb-NO" b="1" dirty="0" smtClean="0"/>
              <a:t/>
            </a:r>
            <a:br>
              <a:rPr lang="nb-NO" b="1" dirty="0" smtClean="0"/>
            </a:br>
            <a:r>
              <a:rPr lang="fr-FR" cap="small" dirty="0" smtClean="0"/>
              <a:t>Paul </a:t>
            </a:r>
            <a:r>
              <a:rPr lang="fr-FR" cap="small" dirty="0"/>
              <a:t>Riant </a:t>
            </a:r>
            <a:r>
              <a:rPr lang="fr-FR" dirty="0"/>
              <a:t>1860 (1858</a:t>
            </a:r>
            <a:r>
              <a:rPr lang="fr-FR" dirty="0" smtClean="0"/>
              <a:t>)</a:t>
            </a:r>
            <a:endParaRPr lang="nb-NO" dirty="0"/>
          </a:p>
        </p:txBody>
      </p:sp>
      <p:sp>
        <p:nvSpPr>
          <p:cNvPr id="8" name="TekstSylinder 7"/>
          <p:cNvSpPr txBox="1"/>
          <p:nvPr/>
        </p:nvSpPr>
        <p:spPr>
          <a:xfrm>
            <a:off x="7401820" y="4535542"/>
            <a:ext cx="1562668" cy="261610"/>
          </a:xfrm>
          <a:prstGeom prst="rect">
            <a:avLst/>
          </a:prstGeom>
          <a:noFill/>
        </p:spPr>
        <p:txBody>
          <a:bodyPr wrap="square" rtlCol="0">
            <a:spAutoFit/>
          </a:bodyPr>
          <a:lstStyle/>
          <a:p>
            <a:r>
              <a:rPr lang="nb-NO" sz="1100" dirty="0" err="1" smtClean="0">
                <a:latin typeface="Verdana" panose="020B0604030504040204" pitchFamily="34" charset="0"/>
                <a:ea typeface="Verdana" panose="020B0604030504040204" pitchFamily="34" charset="0"/>
                <a:cs typeface="Verdana" panose="020B0604030504040204" pitchFamily="34" charset="0"/>
              </a:rPr>
              <a:t>Norw</a:t>
            </a:r>
            <a:r>
              <a:rPr lang="nb-NO" sz="1100" dirty="0" smtClean="0">
                <a:latin typeface="Verdana" panose="020B0604030504040204" pitchFamily="34" charset="0"/>
                <a:ea typeface="Verdana" panose="020B0604030504040204" pitchFamily="34" charset="0"/>
                <a:cs typeface="Verdana" panose="020B0604030504040204" pitchFamily="34" charset="0"/>
              </a:rPr>
              <a:t>. Photo 1900s</a:t>
            </a:r>
            <a:endParaRPr lang="nb-NO"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68820648"/>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211960" y="5776233"/>
            <a:ext cx="4527573" cy="707886"/>
          </a:xfrm>
          <a:prstGeom prst="rect">
            <a:avLst/>
          </a:prstGeom>
          <a:noFill/>
        </p:spPr>
        <p:txBody>
          <a:bodyPr wrap="square" rtlCol="0">
            <a:spAutoFit/>
          </a:bodyPr>
          <a:lstStyle/>
          <a:p>
            <a:r>
              <a:rPr lang="fr-FR" sz="2400" dirty="0" smtClean="0"/>
              <a:t>« –</a:t>
            </a:r>
            <a:r>
              <a:rPr lang="fr-FR" sz="2400" dirty="0"/>
              <a:t> Il faut le sauver ! </a:t>
            </a:r>
            <a:r>
              <a:rPr lang="fr-FR" sz="2400" dirty="0" smtClean="0"/>
              <a:t>dit </a:t>
            </a:r>
            <a:r>
              <a:rPr lang="fr-FR" sz="2400" dirty="0" err="1" smtClean="0"/>
              <a:t>Hulda</a:t>
            </a:r>
            <a:r>
              <a:rPr lang="fr-FR" sz="2400" dirty="0"/>
              <a:t> </a:t>
            </a:r>
            <a:r>
              <a:rPr lang="fr-FR" sz="1600" dirty="0" smtClean="0"/>
              <a:t>»                </a:t>
            </a:r>
            <a:br>
              <a:rPr lang="fr-FR" sz="1600" dirty="0" smtClean="0"/>
            </a:br>
            <a:r>
              <a:rPr lang="fr-FR" sz="1600" dirty="0" smtClean="0"/>
              <a:t>                                        - Verne, BL 1886</a:t>
            </a:r>
            <a:endParaRPr lang="nb-NO" sz="2000" dirty="0">
              <a:solidFill>
                <a:srgbClr val="FF0000"/>
              </a:solidFill>
            </a:endParaRPr>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156" y="840311"/>
            <a:ext cx="3342324" cy="4935922"/>
          </a:xfrm>
          <a:prstGeom prst="rect">
            <a:avLst/>
          </a:prstGeom>
        </p:spPr>
      </p:pic>
      <p:sp>
        <p:nvSpPr>
          <p:cNvPr id="8" name="TekstSylinder 7"/>
          <p:cNvSpPr txBox="1"/>
          <p:nvPr/>
        </p:nvSpPr>
        <p:spPr>
          <a:xfrm>
            <a:off x="230012" y="239578"/>
            <a:ext cx="8136904" cy="954107"/>
          </a:xfrm>
          <a:prstGeom prst="rect">
            <a:avLst/>
          </a:prstGeom>
          <a:noFill/>
        </p:spPr>
        <p:txBody>
          <a:bodyPr wrap="square" rtlCol="0">
            <a:spAutoFit/>
          </a:bodyPr>
          <a:lstStyle/>
          <a:p>
            <a:r>
              <a:rPr lang="nb-NO" sz="2800" dirty="0" err="1" smtClean="0"/>
              <a:t>Legend</a:t>
            </a:r>
            <a:r>
              <a:rPr lang="nb-NO" sz="2800" dirty="0" smtClean="0"/>
              <a:t> </a:t>
            </a:r>
            <a:r>
              <a:rPr lang="nb-NO" sz="2800" dirty="0" err="1" smtClean="0"/>
              <a:t>about</a:t>
            </a:r>
            <a:r>
              <a:rPr lang="nb-NO" sz="2800" dirty="0" smtClean="0"/>
              <a:t> ‘</a:t>
            </a:r>
            <a:r>
              <a:rPr lang="nb-NO" sz="2800" dirty="0" err="1" smtClean="0"/>
              <a:t>Maristien</a:t>
            </a:r>
            <a:r>
              <a:rPr lang="nb-NO" sz="2800" dirty="0" smtClean="0"/>
              <a:t>’  (</a:t>
            </a:r>
            <a:r>
              <a:rPr lang="nb-NO" sz="2400" dirty="0" err="1" smtClean="0"/>
              <a:t>Mary’s</a:t>
            </a:r>
            <a:r>
              <a:rPr lang="nb-NO" sz="2400" dirty="0" smtClean="0"/>
              <a:t> </a:t>
            </a:r>
            <a:r>
              <a:rPr lang="nb-NO" sz="2400" dirty="0" err="1" smtClean="0"/>
              <a:t>cliff</a:t>
            </a:r>
            <a:r>
              <a:rPr lang="nb-NO" sz="2400" dirty="0" smtClean="0"/>
              <a:t> </a:t>
            </a:r>
            <a:r>
              <a:rPr lang="nb-NO" sz="2400" dirty="0" err="1" smtClean="0"/>
              <a:t>path</a:t>
            </a:r>
            <a:r>
              <a:rPr lang="nb-NO" sz="2400" dirty="0" smtClean="0"/>
              <a:t>)</a:t>
            </a:r>
            <a:r>
              <a:rPr lang="nb-NO" sz="2800" dirty="0" smtClean="0"/>
              <a:t/>
            </a:r>
            <a:br>
              <a:rPr lang="nb-NO" sz="2800" dirty="0" smtClean="0"/>
            </a:br>
            <a:endParaRPr lang="nb-NO" sz="2800" dirty="0"/>
          </a:p>
        </p:txBody>
      </p:sp>
      <p:sp>
        <p:nvSpPr>
          <p:cNvPr id="4" name="TekstSylinder 3"/>
          <p:cNvSpPr txBox="1"/>
          <p:nvPr/>
        </p:nvSpPr>
        <p:spPr>
          <a:xfrm>
            <a:off x="467544" y="1628800"/>
            <a:ext cx="184731" cy="369332"/>
          </a:xfrm>
          <a:prstGeom prst="rect">
            <a:avLst/>
          </a:prstGeom>
          <a:noFill/>
        </p:spPr>
        <p:txBody>
          <a:bodyPr wrap="none" rtlCol="0">
            <a:spAutoFit/>
          </a:bodyPr>
          <a:lstStyle/>
          <a:p>
            <a:endParaRPr lang="nb-NO" dirty="0"/>
          </a:p>
        </p:txBody>
      </p:sp>
      <p:sp>
        <p:nvSpPr>
          <p:cNvPr id="9" name="TekstSylinder 8"/>
          <p:cNvSpPr txBox="1"/>
          <p:nvPr/>
        </p:nvSpPr>
        <p:spPr>
          <a:xfrm>
            <a:off x="281245" y="1412776"/>
            <a:ext cx="5189567" cy="3385542"/>
          </a:xfrm>
          <a:prstGeom prst="rect">
            <a:avLst/>
          </a:prstGeom>
          <a:noFill/>
        </p:spPr>
        <p:txBody>
          <a:bodyPr wrap="square" rtlCol="0">
            <a:spAutoFit/>
          </a:bodyPr>
          <a:lstStyle/>
          <a:p>
            <a:r>
              <a:rPr lang="en-US" sz="2000" dirty="0" smtClean="0">
                <a:solidFill>
                  <a:schemeClr val="accent1">
                    <a:lumMod val="75000"/>
                  </a:schemeClr>
                </a:solidFill>
              </a:rPr>
              <a:t>“And </a:t>
            </a:r>
            <a:r>
              <a:rPr lang="en-US" sz="2000" dirty="0">
                <a:solidFill>
                  <a:schemeClr val="accent1">
                    <a:lumMod val="75000"/>
                  </a:schemeClr>
                </a:solidFill>
              </a:rPr>
              <a:t>now the daring tourist was slowly but persistently making his way over the rough and slippery ledge of rock, destitute alike of shrubbery or grass, </a:t>
            </a:r>
            <a:r>
              <a:rPr lang="en-US" sz="2000" dirty="0" smtClean="0">
                <a:solidFill>
                  <a:schemeClr val="accent1">
                    <a:lumMod val="75000"/>
                  </a:schemeClr>
                </a:solidFill>
              </a:rPr>
              <a:t>known </a:t>
            </a:r>
            <a:r>
              <a:rPr lang="en-US" sz="2000" dirty="0">
                <a:solidFill>
                  <a:schemeClr val="accent1">
                    <a:lumMod val="75000"/>
                  </a:schemeClr>
                </a:solidFill>
              </a:rPr>
              <a:t>as the </a:t>
            </a:r>
            <a:r>
              <a:rPr lang="en-US" sz="2000" b="1" dirty="0" err="1">
                <a:solidFill>
                  <a:schemeClr val="accent1">
                    <a:lumMod val="75000"/>
                  </a:schemeClr>
                </a:solidFill>
              </a:rPr>
              <a:t>Passe</a:t>
            </a:r>
            <a:r>
              <a:rPr lang="en-US" sz="2000" b="1" dirty="0">
                <a:solidFill>
                  <a:schemeClr val="accent1">
                    <a:lumMod val="75000"/>
                  </a:schemeClr>
                </a:solidFill>
              </a:rPr>
              <a:t> de Marie, or the </a:t>
            </a:r>
            <a:r>
              <a:rPr lang="en-US" sz="2000" b="1" dirty="0" err="1">
                <a:solidFill>
                  <a:schemeClr val="accent1">
                    <a:lumMod val="75000"/>
                  </a:schemeClr>
                </a:solidFill>
              </a:rPr>
              <a:t>Maristien</a:t>
            </a:r>
            <a:r>
              <a:rPr lang="en-US" sz="2000" b="1" dirty="0">
                <a:solidFill>
                  <a:schemeClr val="accent1">
                    <a:lumMod val="75000"/>
                  </a:schemeClr>
                </a:solidFill>
              </a:rPr>
              <a:t>.</a:t>
            </a:r>
          </a:p>
          <a:p>
            <a:r>
              <a:rPr lang="en-US" sz="2000" dirty="0">
                <a:solidFill>
                  <a:schemeClr val="accent1">
                    <a:lumMod val="75000"/>
                  </a:schemeClr>
                </a:solidFill>
              </a:rPr>
              <a:t>It is more than probable, however, that he was ignorant of the legend that has made this pass so widely </a:t>
            </a:r>
            <a:r>
              <a:rPr lang="en-US" sz="2000" dirty="0" smtClean="0">
                <a:solidFill>
                  <a:schemeClr val="accent1">
                    <a:lumMod val="75000"/>
                  </a:schemeClr>
                </a:solidFill>
              </a:rPr>
              <a:t>known. </a:t>
            </a:r>
          </a:p>
          <a:p>
            <a:r>
              <a:rPr lang="en-US" i="1" dirty="0" smtClean="0">
                <a:solidFill>
                  <a:schemeClr val="accent1">
                    <a:lumMod val="75000"/>
                  </a:schemeClr>
                </a:solidFill>
              </a:rPr>
              <a:t>One </a:t>
            </a:r>
            <a:r>
              <a:rPr lang="en-US" i="1" dirty="0">
                <a:solidFill>
                  <a:schemeClr val="accent1">
                    <a:lumMod val="75000"/>
                  </a:schemeClr>
                </a:solidFill>
              </a:rPr>
              <a:t>day </a:t>
            </a:r>
            <a:r>
              <a:rPr lang="en-US" i="1" dirty="0" err="1">
                <a:solidFill>
                  <a:schemeClr val="accent1">
                    <a:lumMod val="75000"/>
                  </a:schemeClr>
                </a:solidFill>
              </a:rPr>
              <a:t>Eystein</a:t>
            </a:r>
            <a:r>
              <a:rPr lang="en-US" i="1" dirty="0">
                <a:solidFill>
                  <a:schemeClr val="accent1">
                    <a:lumMod val="75000"/>
                  </a:schemeClr>
                </a:solidFill>
              </a:rPr>
              <a:t> endeavored to reach his betrothed, the beautiful Marie of </a:t>
            </a:r>
            <a:r>
              <a:rPr lang="en-US" i="1" dirty="0" err="1">
                <a:solidFill>
                  <a:schemeClr val="accent1">
                    <a:lumMod val="75000"/>
                  </a:schemeClr>
                </a:solidFill>
              </a:rPr>
              <a:t>Vesfjorddal</a:t>
            </a:r>
            <a:r>
              <a:rPr lang="en-US" i="1" dirty="0">
                <a:solidFill>
                  <a:schemeClr val="accent1">
                    <a:lumMod val="75000"/>
                  </a:schemeClr>
                </a:solidFill>
              </a:rPr>
              <a:t>, by this dangerous </a:t>
            </a:r>
            <a:r>
              <a:rPr lang="en-US" i="1" dirty="0" smtClean="0">
                <a:solidFill>
                  <a:schemeClr val="accent1">
                    <a:lumMod val="75000"/>
                  </a:schemeClr>
                </a:solidFill>
              </a:rPr>
              <a:t>path………..”   - </a:t>
            </a:r>
            <a:r>
              <a:rPr lang="nb-NO" dirty="0" smtClean="0"/>
              <a:t>BL</a:t>
            </a:r>
            <a:r>
              <a:rPr lang="nb-NO" dirty="0"/>
              <a:t>. 1886 </a:t>
            </a:r>
            <a:r>
              <a:rPr lang="nb-NO" dirty="0" err="1"/>
              <a:t>ch.VIII</a:t>
            </a:r>
            <a:r>
              <a:rPr lang="nb-NO" dirty="0"/>
              <a:t> </a:t>
            </a:r>
            <a:endParaRPr lang="nb-NO" i="1" dirty="0"/>
          </a:p>
        </p:txBody>
      </p:sp>
    </p:spTree>
    <p:extLst>
      <p:ext uri="{BB962C8B-B14F-4D97-AF65-F5344CB8AC3E}">
        <p14:creationId xmlns:p14="http://schemas.microsoft.com/office/powerpoint/2010/main" val="3557552051"/>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987824" y="1397491"/>
            <a:ext cx="6048672" cy="1015663"/>
          </a:xfrm>
          <a:prstGeom prst="rect">
            <a:avLst/>
          </a:prstGeom>
          <a:noFill/>
        </p:spPr>
        <p:txBody>
          <a:bodyPr wrap="square" rtlCol="0">
            <a:spAutoFit/>
          </a:bodyPr>
          <a:lstStyle/>
          <a:p>
            <a:r>
              <a:rPr lang="nb-NO" sz="2000" b="1" dirty="0" smtClean="0"/>
              <a:t>The Saint </a:t>
            </a:r>
            <a:r>
              <a:rPr lang="nb-NO" sz="2000" b="1" dirty="0" err="1" smtClean="0"/>
              <a:t>Mikael’s</a:t>
            </a:r>
            <a:r>
              <a:rPr lang="nb-NO" sz="2000" b="1" dirty="0" smtClean="0"/>
              <a:t> </a:t>
            </a:r>
            <a:r>
              <a:rPr lang="nb-NO" sz="2000" b="1" dirty="0" err="1"/>
              <a:t>C</a:t>
            </a:r>
            <a:r>
              <a:rPr lang="nb-NO" sz="2000" b="1" dirty="0" err="1" smtClean="0"/>
              <a:t>rypt</a:t>
            </a:r>
            <a:r>
              <a:rPr lang="nb-NO" sz="2000" dirty="0" smtClean="0"/>
              <a:t>, </a:t>
            </a:r>
            <a:br>
              <a:rPr lang="nb-NO" sz="2000" dirty="0" smtClean="0"/>
            </a:br>
            <a:r>
              <a:rPr lang="nb-NO" sz="2000" dirty="0" err="1" smtClean="0"/>
              <a:t>inside</a:t>
            </a:r>
            <a:r>
              <a:rPr lang="nb-NO" sz="2000" dirty="0" smtClean="0"/>
              <a:t> a </a:t>
            </a:r>
            <a:r>
              <a:rPr lang="nb-NO" sz="2000" dirty="0" err="1" smtClean="0"/>
              <a:t>cave</a:t>
            </a:r>
            <a:r>
              <a:rPr lang="nb-NO" sz="2000" dirty="0" smtClean="0"/>
              <a:t> in Nordfjord  (‘</a:t>
            </a:r>
            <a:r>
              <a:rPr lang="nb-NO" sz="2000" dirty="0" err="1" smtClean="0"/>
              <a:t>Fiord</a:t>
            </a:r>
            <a:r>
              <a:rPr lang="nb-NO" sz="2000" dirty="0" smtClean="0"/>
              <a:t> du </a:t>
            </a:r>
            <a:r>
              <a:rPr lang="nb-NO" sz="2000" dirty="0" err="1" smtClean="0"/>
              <a:t>Noroe</a:t>
            </a:r>
            <a:r>
              <a:rPr lang="nb-NO" sz="2000" dirty="0" smtClean="0"/>
              <a:t>’)</a:t>
            </a:r>
            <a:br>
              <a:rPr lang="nb-NO" sz="2000" dirty="0" smtClean="0"/>
            </a:br>
            <a:r>
              <a:rPr lang="nb-NO" sz="2000" dirty="0" smtClean="0"/>
              <a:t>and </a:t>
            </a:r>
            <a:r>
              <a:rPr lang="nb-NO" sz="2000" dirty="0" err="1" smtClean="0"/>
              <a:t>the</a:t>
            </a:r>
            <a:r>
              <a:rPr lang="nb-NO" sz="2000" dirty="0" smtClean="0"/>
              <a:t> </a:t>
            </a:r>
            <a:r>
              <a:rPr lang="nb-NO" sz="2000" dirty="0" err="1" smtClean="0"/>
              <a:t>ancient</a:t>
            </a:r>
            <a:r>
              <a:rPr lang="nb-NO" sz="2000" dirty="0" smtClean="0"/>
              <a:t>,  </a:t>
            </a:r>
            <a:r>
              <a:rPr lang="nb-NO" sz="2000" dirty="0" err="1" smtClean="0"/>
              <a:t>wooden</a:t>
            </a:r>
            <a:r>
              <a:rPr lang="nb-NO" sz="2000" dirty="0" smtClean="0"/>
              <a:t> </a:t>
            </a:r>
            <a:r>
              <a:rPr lang="nb-NO" sz="2000" dirty="0" err="1" smtClean="0"/>
              <a:t>Hitterdal</a:t>
            </a:r>
            <a:r>
              <a:rPr lang="nb-NO" sz="2000" dirty="0" smtClean="0"/>
              <a:t> ‘stave’ </a:t>
            </a:r>
            <a:r>
              <a:rPr lang="nb-NO" sz="2000" dirty="0" err="1" smtClean="0"/>
              <a:t>church</a:t>
            </a:r>
            <a:r>
              <a:rPr lang="nb-NO" sz="2000" dirty="0" smtClean="0"/>
              <a:t>.</a:t>
            </a:r>
            <a:endParaRPr lang="nb-NO" sz="2000" dirty="0"/>
          </a:p>
        </p:txBody>
      </p:sp>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504" y="1152956"/>
            <a:ext cx="3038280" cy="2025520"/>
          </a:xfrm>
          <a:prstGeom prst="rect">
            <a:avLst/>
          </a:prstGeo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792" y="3178476"/>
            <a:ext cx="2502376" cy="3685220"/>
          </a:xfrm>
          <a:prstGeom prst="rect">
            <a:avLst/>
          </a:prstGeom>
        </p:spPr>
      </p:pic>
      <p:sp>
        <p:nvSpPr>
          <p:cNvPr id="6" name="Rektangel 5"/>
          <p:cNvSpPr/>
          <p:nvPr/>
        </p:nvSpPr>
        <p:spPr>
          <a:xfrm>
            <a:off x="263076" y="241625"/>
            <a:ext cx="6469164" cy="830997"/>
          </a:xfrm>
          <a:prstGeom prst="rect">
            <a:avLst/>
          </a:prstGeom>
        </p:spPr>
        <p:txBody>
          <a:bodyPr wrap="square">
            <a:spAutoFit/>
          </a:bodyPr>
          <a:lstStyle/>
          <a:p>
            <a:r>
              <a:rPr lang="nb-NO" sz="2400" b="1" dirty="0" smtClean="0"/>
              <a:t>Le </a:t>
            </a:r>
            <a:r>
              <a:rPr lang="nb-NO" sz="2400" b="1" dirty="0" err="1" smtClean="0"/>
              <a:t>Tour</a:t>
            </a:r>
            <a:r>
              <a:rPr lang="nb-NO" sz="2400" b="1" dirty="0" smtClean="0"/>
              <a:t> du </a:t>
            </a:r>
            <a:r>
              <a:rPr lang="nb-NO" sz="2400" b="1" dirty="0" err="1" smtClean="0"/>
              <a:t>monde</a:t>
            </a:r>
            <a:r>
              <a:rPr lang="nb-NO" sz="2400" b="1" dirty="0" smtClean="0"/>
              <a:t> </a:t>
            </a:r>
            <a:r>
              <a:rPr lang="nb-NO" sz="2400" dirty="0" err="1" smtClean="0"/>
              <a:t>explains</a:t>
            </a:r>
            <a:r>
              <a:rPr lang="nb-NO" sz="2400" dirty="0" smtClean="0"/>
              <a:t> </a:t>
            </a:r>
            <a:r>
              <a:rPr lang="nb-NO" sz="2400" dirty="0" err="1" smtClean="0"/>
              <a:t>also</a:t>
            </a:r>
            <a:r>
              <a:rPr lang="nb-NO" sz="2400" dirty="0" smtClean="0"/>
              <a:t> </a:t>
            </a:r>
            <a:r>
              <a:rPr lang="nb-NO" sz="2400" dirty="0" err="1" smtClean="0"/>
              <a:t>about</a:t>
            </a:r>
            <a:r>
              <a:rPr lang="nb-NO" sz="2400" dirty="0" smtClean="0"/>
              <a:t> </a:t>
            </a:r>
            <a:br>
              <a:rPr lang="nb-NO" sz="2400" dirty="0" smtClean="0"/>
            </a:br>
            <a:r>
              <a:rPr lang="nb-NO" sz="2400" dirty="0" err="1" smtClean="0"/>
              <a:t>two</a:t>
            </a:r>
            <a:r>
              <a:rPr lang="nb-NO" sz="2400" dirty="0" smtClean="0"/>
              <a:t> </a:t>
            </a:r>
            <a:r>
              <a:rPr lang="nb-NO" sz="2400" dirty="0" err="1" smtClean="0"/>
              <a:t>old</a:t>
            </a:r>
            <a:r>
              <a:rPr lang="nb-NO" sz="2400" dirty="0" smtClean="0"/>
              <a:t> </a:t>
            </a:r>
            <a:r>
              <a:rPr lang="nb-NO" sz="2400" dirty="0" err="1" smtClean="0"/>
              <a:t>catholic</a:t>
            </a:r>
            <a:r>
              <a:rPr lang="nb-NO" sz="2400" dirty="0" smtClean="0"/>
              <a:t> </a:t>
            </a:r>
            <a:r>
              <a:rPr lang="nb-NO" sz="2400" dirty="0" err="1" smtClean="0"/>
              <a:t>places</a:t>
            </a:r>
            <a:r>
              <a:rPr lang="nb-NO" sz="2400" dirty="0" smtClean="0"/>
              <a:t> </a:t>
            </a:r>
            <a:r>
              <a:rPr lang="nb-NO" sz="2400" dirty="0" err="1"/>
              <a:t>of</a:t>
            </a:r>
            <a:r>
              <a:rPr lang="nb-NO" sz="2400" dirty="0"/>
              <a:t> </a:t>
            </a:r>
            <a:r>
              <a:rPr lang="nb-NO" sz="2400" dirty="0" err="1"/>
              <a:t>worship</a:t>
            </a:r>
            <a:r>
              <a:rPr lang="nb-NO" sz="2400" dirty="0"/>
              <a:t> </a:t>
            </a:r>
            <a:r>
              <a:rPr lang="nb-NO" sz="2400" dirty="0" smtClean="0"/>
              <a:t>in Norway</a:t>
            </a:r>
            <a:endParaRPr lang="nb-NO" sz="2400" dirty="0"/>
          </a:p>
        </p:txBody>
      </p:sp>
      <p:sp>
        <p:nvSpPr>
          <p:cNvPr id="7" name="Rektangel 6"/>
          <p:cNvSpPr/>
          <p:nvPr/>
        </p:nvSpPr>
        <p:spPr>
          <a:xfrm>
            <a:off x="2987824" y="2804688"/>
            <a:ext cx="5688632" cy="3477875"/>
          </a:xfrm>
          <a:prstGeom prst="rect">
            <a:avLst/>
          </a:prstGeom>
        </p:spPr>
        <p:txBody>
          <a:bodyPr wrap="square">
            <a:spAutoFit/>
          </a:bodyPr>
          <a:lstStyle/>
          <a:p>
            <a:r>
              <a:rPr lang="en-US" sz="2000" b="1" dirty="0" smtClean="0"/>
              <a:t>“</a:t>
            </a:r>
            <a:r>
              <a:rPr lang="en-US" sz="2000" dirty="0" smtClean="0"/>
              <a:t>…</a:t>
            </a:r>
            <a:r>
              <a:rPr lang="en-US" sz="2000" b="1" dirty="0" err="1" smtClean="0"/>
              <a:t>l'église</a:t>
            </a:r>
            <a:r>
              <a:rPr lang="en-US" sz="2000" b="1" dirty="0" smtClean="0"/>
              <a:t> </a:t>
            </a:r>
            <a:r>
              <a:rPr lang="en-US" sz="2000" b="1" dirty="0" err="1"/>
              <a:t>d'Hitterdal</a:t>
            </a:r>
            <a:r>
              <a:rPr lang="en-US" sz="2000" dirty="0"/>
              <a:t>, un des </a:t>
            </a:r>
            <a:r>
              <a:rPr lang="en-US" sz="2000" dirty="0" err="1"/>
              <a:t>rares</a:t>
            </a:r>
            <a:r>
              <a:rPr lang="en-US" sz="2000" dirty="0"/>
              <a:t> </a:t>
            </a:r>
            <a:r>
              <a:rPr lang="en-US" sz="2000" b="1" dirty="0"/>
              <a:t>monuments de bois du </a:t>
            </a:r>
            <a:r>
              <a:rPr lang="en-US" sz="2000" b="1" dirty="0" err="1"/>
              <a:t>treizième</a:t>
            </a:r>
            <a:r>
              <a:rPr lang="en-US" sz="2000" b="1" dirty="0"/>
              <a:t> siècle</a:t>
            </a:r>
            <a:r>
              <a:rPr lang="en-US" sz="2000" dirty="0"/>
              <a:t> qui subsistent encore </a:t>
            </a:r>
            <a:r>
              <a:rPr lang="en-US" sz="2000" dirty="0" err="1"/>
              <a:t>en</a:t>
            </a:r>
            <a:r>
              <a:rPr lang="en-US" sz="2000" dirty="0"/>
              <a:t> </a:t>
            </a:r>
            <a:r>
              <a:rPr lang="en-US" sz="2000" dirty="0" err="1"/>
              <a:t>Norvége</a:t>
            </a:r>
            <a:r>
              <a:rPr lang="en-US" sz="2000" dirty="0" smtClean="0"/>
              <a:t>.</a:t>
            </a:r>
            <a:r>
              <a:rPr lang="en-US" sz="2000" dirty="0"/>
              <a:t> </a:t>
            </a:r>
            <a:r>
              <a:rPr lang="en-US" sz="2000" dirty="0" smtClean="0"/>
              <a:t>[…] </a:t>
            </a:r>
            <a:r>
              <a:rPr lang="en-US" sz="2000" dirty="0" err="1" smtClean="0"/>
              <a:t>Mais</a:t>
            </a:r>
            <a:r>
              <a:rPr lang="en-US" sz="2000" dirty="0" smtClean="0"/>
              <a:t> </a:t>
            </a:r>
            <a:r>
              <a:rPr lang="en-US" sz="2000" dirty="0" err="1"/>
              <a:t>l'extérieur</a:t>
            </a:r>
            <a:r>
              <a:rPr lang="en-US" sz="2000" dirty="0"/>
              <a:t> </a:t>
            </a:r>
            <a:r>
              <a:rPr lang="en-US" sz="2000" dirty="0" err="1"/>
              <a:t>est</a:t>
            </a:r>
            <a:r>
              <a:rPr lang="en-US" sz="2000" dirty="0"/>
              <a:t> </a:t>
            </a:r>
            <a:r>
              <a:rPr lang="en-US" sz="2000" dirty="0" err="1"/>
              <a:t>parfaitement</a:t>
            </a:r>
            <a:r>
              <a:rPr lang="en-US" sz="2000" dirty="0"/>
              <a:t> </a:t>
            </a:r>
            <a:r>
              <a:rPr lang="en-US" sz="2000" dirty="0" err="1"/>
              <a:t>conservé</a:t>
            </a:r>
            <a:r>
              <a:rPr lang="en-US" sz="2000" dirty="0"/>
              <a:t> et </a:t>
            </a:r>
            <a:r>
              <a:rPr lang="en-US" sz="2000" dirty="0" err="1"/>
              <a:t>surprend</a:t>
            </a:r>
            <a:r>
              <a:rPr lang="en-US" sz="2000" dirty="0"/>
              <a:t> par son </a:t>
            </a:r>
            <a:r>
              <a:rPr lang="en-US" sz="2000" dirty="0" err="1"/>
              <a:t>étrangeté</a:t>
            </a:r>
            <a:r>
              <a:rPr lang="en-US" sz="2000" dirty="0"/>
              <a:t>. </a:t>
            </a:r>
            <a:r>
              <a:rPr lang="en-US" sz="2000" dirty="0" smtClean="0"/>
              <a:t/>
            </a:r>
            <a:br>
              <a:rPr lang="en-US" sz="2000" dirty="0" smtClean="0"/>
            </a:br>
            <a:r>
              <a:rPr lang="en-US" sz="2000" dirty="0" err="1" smtClean="0"/>
              <a:t>En</a:t>
            </a:r>
            <a:r>
              <a:rPr lang="en-US" sz="2000" dirty="0" smtClean="0"/>
              <a:t> </a:t>
            </a:r>
            <a:r>
              <a:rPr lang="en-US" sz="2000" dirty="0" err="1"/>
              <a:t>somme</a:t>
            </a:r>
            <a:r>
              <a:rPr lang="en-US" sz="2000" dirty="0"/>
              <a:t>, </a:t>
            </a:r>
            <a:r>
              <a:rPr lang="en-US" sz="2000" dirty="0" err="1"/>
              <a:t>c'est</a:t>
            </a:r>
            <a:r>
              <a:rPr lang="en-US" sz="2000" dirty="0"/>
              <a:t> avec </a:t>
            </a:r>
            <a:r>
              <a:rPr lang="en-US" sz="2000" dirty="0" smtClean="0"/>
              <a:t/>
            </a:r>
            <a:br>
              <a:rPr lang="en-US" sz="2000" dirty="0" smtClean="0"/>
            </a:br>
            <a:r>
              <a:rPr lang="en-US" sz="2000" dirty="0" smtClean="0"/>
              <a:t>la </a:t>
            </a:r>
            <a:r>
              <a:rPr lang="en-US" sz="2000" b="1" dirty="0" err="1"/>
              <a:t>fameuse</a:t>
            </a:r>
            <a:r>
              <a:rPr lang="en-US" sz="2000" b="1" dirty="0"/>
              <a:t> </a:t>
            </a:r>
            <a:r>
              <a:rPr lang="en-US" sz="2000" b="1" dirty="0" err="1"/>
              <a:t>crypte</a:t>
            </a:r>
            <a:r>
              <a:rPr lang="en-US" sz="2000" b="1" dirty="0"/>
              <a:t> de </a:t>
            </a:r>
            <a:r>
              <a:rPr lang="en-US" sz="2000" b="1" dirty="0" err="1"/>
              <a:t>Sanct</a:t>
            </a:r>
            <a:r>
              <a:rPr lang="en-US" sz="2000" b="1" dirty="0"/>
              <a:t> </a:t>
            </a:r>
            <a:r>
              <a:rPr lang="en-US" sz="2000" b="1" dirty="0" err="1"/>
              <a:t>Mikaêl</a:t>
            </a:r>
            <a:r>
              <a:rPr lang="en-US" sz="2000" b="1" dirty="0" smtClean="0"/>
              <a:t>,</a:t>
            </a:r>
            <a:br>
              <a:rPr lang="en-US" sz="2000" b="1" dirty="0" smtClean="0"/>
            </a:br>
            <a:r>
              <a:rPr lang="en-US" sz="2000" b="1" dirty="0" smtClean="0"/>
              <a:t> </a:t>
            </a:r>
            <a:r>
              <a:rPr lang="en-US" sz="2000" b="1" dirty="0"/>
              <a:t>sur le </a:t>
            </a:r>
            <a:r>
              <a:rPr lang="en-US" sz="2000" b="1" dirty="0" err="1"/>
              <a:t>Nordfjord</a:t>
            </a:r>
            <a:r>
              <a:rPr lang="en-US" sz="2000" dirty="0"/>
              <a:t>, </a:t>
            </a:r>
            <a:r>
              <a:rPr lang="en-US" sz="2000" dirty="0" smtClean="0"/>
              <a:t>[…]</a:t>
            </a:r>
            <a:br>
              <a:rPr lang="en-US" sz="2000" dirty="0" smtClean="0"/>
            </a:br>
            <a:r>
              <a:rPr lang="en-US" sz="2000" dirty="0" smtClean="0"/>
              <a:t>le </a:t>
            </a:r>
            <a:r>
              <a:rPr lang="en-US" sz="2000" dirty="0"/>
              <a:t>monument le plus </a:t>
            </a:r>
            <a:r>
              <a:rPr lang="en-US" sz="2000" dirty="0" err="1"/>
              <a:t>ancien</a:t>
            </a:r>
            <a:r>
              <a:rPr lang="en-US" sz="2000" dirty="0"/>
              <a:t> </a:t>
            </a:r>
            <a:r>
              <a:rPr lang="en-US" sz="2000" dirty="0" smtClean="0"/>
              <a:t/>
            </a:r>
            <a:br>
              <a:rPr lang="en-US" sz="2000" dirty="0" smtClean="0"/>
            </a:br>
            <a:r>
              <a:rPr lang="en-US" sz="2000" b="1" dirty="0" smtClean="0"/>
              <a:t>de </a:t>
            </a:r>
            <a:r>
              <a:rPr lang="en-US" sz="2000" b="1" dirty="0" err="1"/>
              <a:t>l'architecture</a:t>
            </a:r>
            <a:r>
              <a:rPr lang="en-US" sz="2000" b="1" dirty="0"/>
              <a:t> </a:t>
            </a:r>
            <a:r>
              <a:rPr lang="en-US" sz="2000" b="1" dirty="0" err="1"/>
              <a:t>catholique</a:t>
            </a:r>
            <a:r>
              <a:rPr lang="en-US" sz="2000" b="1" dirty="0"/>
              <a:t> </a:t>
            </a:r>
            <a:r>
              <a:rPr lang="en-US" sz="2000" b="1" dirty="0" smtClean="0"/>
              <a:t/>
            </a:r>
            <a:br>
              <a:rPr lang="en-US" sz="2000" b="1" dirty="0" smtClean="0"/>
            </a:br>
            <a:r>
              <a:rPr lang="en-US" sz="2000" dirty="0" err="1" smtClean="0"/>
              <a:t>dans</a:t>
            </a:r>
            <a:r>
              <a:rPr lang="en-US" sz="2000" dirty="0" smtClean="0"/>
              <a:t> </a:t>
            </a:r>
            <a:r>
              <a:rPr lang="en-US" sz="2000" dirty="0" err="1"/>
              <a:t>ces</a:t>
            </a:r>
            <a:r>
              <a:rPr lang="en-US" sz="2000" dirty="0"/>
              <a:t> pays</a:t>
            </a:r>
            <a:r>
              <a:rPr lang="en-US" sz="2000" dirty="0" smtClean="0"/>
              <a:t>.” - </a:t>
            </a:r>
            <a:r>
              <a:rPr lang="en-US" sz="2000" dirty="0" err="1" smtClean="0"/>
              <a:t>LTdM</a:t>
            </a:r>
            <a:r>
              <a:rPr lang="en-US" sz="2000" dirty="0" smtClean="0"/>
              <a:t> 1860</a:t>
            </a:r>
            <a:endParaRPr lang="nb-NO" sz="2000" dirty="0"/>
          </a:p>
        </p:txBody>
      </p:sp>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076" y="2791736"/>
            <a:ext cx="2610261" cy="3915391"/>
          </a:xfrm>
          <a:prstGeom prst="rect">
            <a:avLst/>
          </a:prstGeom>
        </p:spPr>
      </p:pic>
    </p:spTree>
    <p:extLst>
      <p:ext uri="{BB962C8B-B14F-4D97-AF65-F5344CB8AC3E}">
        <p14:creationId xmlns:p14="http://schemas.microsoft.com/office/powerpoint/2010/main" val="153675973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266693" y="188640"/>
            <a:ext cx="184731" cy="646331"/>
          </a:xfrm>
          <a:prstGeom prst="rect">
            <a:avLst/>
          </a:prstGeom>
          <a:noFill/>
        </p:spPr>
        <p:txBody>
          <a:bodyPr wrap="none" rtlCol="0">
            <a:spAutoFit/>
          </a:bodyPr>
          <a:lstStyle/>
          <a:p>
            <a:r>
              <a:rPr lang="nb-NO" dirty="0" smtClean="0"/>
              <a:t/>
            </a:r>
            <a:br>
              <a:rPr lang="nb-NO" dirty="0" smtClean="0"/>
            </a:br>
            <a:endParaRPr lang="nb-NO" dirty="0">
              <a:solidFill>
                <a:srgbClr val="FF0000"/>
              </a:solidFill>
            </a:endParaRPr>
          </a:p>
        </p:txBody>
      </p:sp>
      <p:sp>
        <p:nvSpPr>
          <p:cNvPr id="4" name="TekstSylinder 3"/>
          <p:cNvSpPr txBox="1"/>
          <p:nvPr/>
        </p:nvSpPr>
        <p:spPr>
          <a:xfrm>
            <a:off x="266693" y="2063460"/>
            <a:ext cx="3791423" cy="646331"/>
          </a:xfrm>
          <a:prstGeom prst="rect">
            <a:avLst/>
          </a:prstGeom>
          <a:noFill/>
        </p:spPr>
        <p:txBody>
          <a:bodyPr wrap="none" rtlCol="0">
            <a:spAutoFit/>
          </a:bodyPr>
          <a:lstStyle/>
          <a:p>
            <a:r>
              <a:rPr lang="nb-NO" dirty="0" smtClean="0"/>
              <a:t>The action </a:t>
            </a:r>
            <a:r>
              <a:rPr lang="nb-NO" dirty="0" err="1" smtClean="0"/>
              <a:t>of</a:t>
            </a:r>
            <a:r>
              <a:rPr lang="nb-NO" dirty="0" smtClean="0"/>
              <a:t> </a:t>
            </a:r>
            <a:r>
              <a:rPr lang="nb-NO" dirty="0" err="1" smtClean="0"/>
              <a:t>the</a:t>
            </a:r>
            <a:r>
              <a:rPr lang="nb-NO" dirty="0" smtClean="0"/>
              <a:t> </a:t>
            </a:r>
            <a:r>
              <a:rPr lang="nb-NO" dirty="0" err="1" smtClean="0"/>
              <a:t>novel</a:t>
            </a:r>
            <a:r>
              <a:rPr lang="nb-NO" dirty="0" smtClean="0"/>
              <a:t> in Norway,</a:t>
            </a:r>
            <a:br>
              <a:rPr lang="nb-NO" dirty="0" smtClean="0"/>
            </a:br>
            <a:r>
              <a:rPr lang="nb-NO" dirty="0" err="1" smtClean="0"/>
              <a:t>Sweden</a:t>
            </a:r>
            <a:r>
              <a:rPr lang="nb-NO" dirty="0" smtClean="0"/>
              <a:t> and </a:t>
            </a:r>
            <a:r>
              <a:rPr lang="nb-NO" dirty="0" err="1" smtClean="0"/>
              <a:t>the</a:t>
            </a:r>
            <a:r>
              <a:rPr lang="nb-NO" dirty="0" smtClean="0"/>
              <a:t> Arctic Ocean</a:t>
            </a:r>
            <a:endParaRPr lang="nb-NO"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803" y="880467"/>
            <a:ext cx="4145613" cy="5097065"/>
          </a:xfrm>
          <a:prstGeom prst="rect">
            <a:avLst/>
          </a:prstGeom>
        </p:spPr>
      </p:pic>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pic>
        <p:nvPicPr>
          <p:cNvPr id="16386" name="Picture 2" descr="F:\PJ-HVE-HOVEDFAG_JV_DOKUSITE_MASTERPROSJEKT\###JULES_VERNE_DOT_no-HOVED_PROSJEKTdoku-siteJV\CYNTHIA\bilder_Cynthia\Cynthia1 kopi.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356992"/>
            <a:ext cx="2360075" cy="34039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PJ-HVE-HOVEDFAG_JV_DOKUSITE_MASTERPROSJEKT\###JULES_VERNE_DOT_no-HOVED_PROSJEKTdoku-siteJV\CYNTHIA\bilder_Cynthia\jv_gil_ured\vega.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3611" y="3140968"/>
            <a:ext cx="2366297" cy="3412928"/>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p:cNvSpPr txBox="1"/>
          <p:nvPr/>
        </p:nvSpPr>
        <p:spPr>
          <a:xfrm>
            <a:off x="359058" y="404664"/>
            <a:ext cx="4284950" cy="1077218"/>
          </a:xfrm>
          <a:prstGeom prst="rect">
            <a:avLst/>
          </a:prstGeom>
          <a:noFill/>
        </p:spPr>
        <p:txBody>
          <a:bodyPr wrap="square" rtlCol="0">
            <a:spAutoFit/>
          </a:bodyPr>
          <a:lstStyle/>
          <a:p>
            <a:r>
              <a:rPr lang="nb-NO" sz="2400" b="1" i="1" dirty="0" err="1"/>
              <a:t>L´epave</a:t>
            </a:r>
            <a:r>
              <a:rPr lang="nb-NO" sz="2400" b="1" i="1" dirty="0"/>
              <a:t> du Cynthia</a:t>
            </a:r>
            <a:r>
              <a:rPr lang="nb-NO" sz="2400" b="1" dirty="0"/>
              <a:t> </a:t>
            </a:r>
            <a:r>
              <a:rPr lang="nb-NO" sz="2400" b="1" dirty="0" smtClean="0"/>
              <a:t>  </a:t>
            </a:r>
            <a:r>
              <a:rPr lang="nb-NO" sz="2400" dirty="0" smtClean="0"/>
              <a:t>(1885)</a:t>
            </a:r>
            <a:r>
              <a:rPr lang="nb-NO" sz="2000" dirty="0" smtClean="0"/>
              <a:t/>
            </a:r>
            <a:br>
              <a:rPr lang="nb-NO" sz="2000" dirty="0" smtClean="0"/>
            </a:br>
            <a:r>
              <a:rPr lang="nb-NO" sz="2000" dirty="0" smtClean="0"/>
              <a:t>by </a:t>
            </a:r>
            <a:r>
              <a:rPr lang="nb-NO" sz="2000" dirty="0"/>
              <a:t>André </a:t>
            </a:r>
            <a:r>
              <a:rPr lang="nb-NO" sz="2000" dirty="0" smtClean="0"/>
              <a:t>Laurie</a:t>
            </a:r>
            <a:br>
              <a:rPr lang="nb-NO" sz="2000" dirty="0" smtClean="0"/>
            </a:br>
            <a:r>
              <a:rPr lang="nb-NO" sz="2000" dirty="0" smtClean="0"/>
              <a:t>(Verne </a:t>
            </a:r>
            <a:r>
              <a:rPr lang="nb-NO" sz="2000" dirty="0" err="1" smtClean="0"/>
              <a:t>credited</a:t>
            </a:r>
            <a:r>
              <a:rPr lang="nb-NO" sz="2000" dirty="0" smtClean="0"/>
              <a:t> as co-</a:t>
            </a:r>
            <a:r>
              <a:rPr lang="nb-NO" sz="2000" dirty="0" err="1" smtClean="0"/>
              <a:t>writer</a:t>
            </a:r>
            <a:r>
              <a:rPr lang="nb-NO" sz="2000" dirty="0" smtClean="0"/>
              <a:t>)</a:t>
            </a:r>
            <a:endParaRPr lang="nb-NO" sz="2000" dirty="0"/>
          </a:p>
        </p:txBody>
      </p:sp>
    </p:spTree>
    <p:extLst>
      <p:ext uri="{BB962C8B-B14F-4D97-AF65-F5344CB8AC3E}">
        <p14:creationId xmlns:p14="http://schemas.microsoft.com/office/powerpoint/2010/main" val="1149691727"/>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3" name="TekstSylinder 2"/>
          <p:cNvSpPr txBox="1"/>
          <p:nvPr/>
        </p:nvSpPr>
        <p:spPr>
          <a:xfrm>
            <a:off x="395536" y="412209"/>
            <a:ext cx="7992888" cy="2800767"/>
          </a:xfrm>
          <a:prstGeom prst="rect">
            <a:avLst/>
          </a:prstGeom>
          <a:noFill/>
        </p:spPr>
        <p:txBody>
          <a:bodyPr wrap="square" rtlCol="0">
            <a:spAutoFit/>
          </a:bodyPr>
          <a:lstStyle/>
          <a:p>
            <a:r>
              <a:rPr lang="en-US" sz="2800" dirty="0" smtClean="0"/>
              <a:t>“The </a:t>
            </a:r>
            <a:r>
              <a:rPr lang="en-US" sz="2800" dirty="0"/>
              <a:t>waif of the</a:t>
            </a:r>
            <a:r>
              <a:rPr lang="en-US" sz="2800" i="1" dirty="0"/>
              <a:t> </a:t>
            </a:r>
            <a:r>
              <a:rPr lang="en-US" sz="2800" dirty="0"/>
              <a:t>«Cynthia</a:t>
            </a:r>
            <a:r>
              <a:rPr lang="en-US" sz="2800" dirty="0" smtClean="0"/>
              <a:t>»”</a:t>
            </a:r>
            <a:r>
              <a:rPr lang="nb-NO" sz="2800" dirty="0" smtClean="0">
                <a:solidFill>
                  <a:srgbClr val="FF0000"/>
                </a:solidFill>
              </a:rPr>
              <a:t/>
            </a:r>
            <a:br>
              <a:rPr lang="nb-NO" sz="2800" dirty="0" smtClean="0">
                <a:solidFill>
                  <a:srgbClr val="FF0000"/>
                </a:solidFill>
              </a:rPr>
            </a:br>
            <a:r>
              <a:rPr lang="nb-NO" sz="2800" dirty="0" smtClean="0"/>
              <a:t/>
            </a:r>
            <a:br>
              <a:rPr lang="nb-NO" sz="2800" dirty="0" smtClean="0"/>
            </a:br>
            <a:r>
              <a:rPr lang="nb-NO" sz="2400" dirty="0" err="1" smtClean="0"/>
              <a:t>Alludes</a:t>
            </a:r>
            <a:r>
              <a:rPr lang="nb-NO" sz="2400" dirty="0" smtClean="0"/>
              <a:t> to an </a:t>
            </a:r>
            <a:r>
              <a:rPr lang="nb-NO" sz="2400" dirty="0" err="1" smtClean="0"/>
              <a:t>old</a:t>
            </a:r>
            <a:r>
              <a:rPr lang="nb-NO" sz="2400" dirty="0" smtClean="0"/>
              <a:t> </a:t>
            </a:r>
            <a:r>
              <a:rPr lang="nb-NO" sz="2400" dirty="0" err="1" smtClean="0"/>
              <a:t>legend</a:t>
            </a:r>
            <a:r>
              <a:rPr lang="nb-NO" sz="2400" dirty="0" smtClean="0"/>
              <a:t> i Norway</a:t>
            </a:r>
            <a:br>
              <a:rPr lang="nb-NO" sz="2400" dirty="0" smtClean="0"/>
            </a:br>
            <a:r>
              <a:rPr lang="nb-NO" sz="2400" dirty="0" err="1" smtClean="0"/>
              <a:t>about</a:t>
            </a:r>
            <a:r>
              <a:rPr lang="nb-NO" sz="2400" dirty="0" smtClean="0"/>
              <a:t> </a:t>
            </a:r>
            <a:r>
              <a:rPr lang="nb-NO" sz="2400" dirty="0" err="1" smtClean="0"/>
              <a:t>the</a:t>
            </a:r>
            <a:r>
              <a:rPr lang="nb-NO" sz="2400" dirty="0" smtClean="0"/>
              <a:t> </a:t>
            </a:r>
            <a:r>
              <a:rPr lang="nb-NO" sz="2400" dirty="0"/>
              <a:t>S</a:t>
            </a:r>
            <a:r>
              <a:rPr lang="nb-NO" sz="2400" dirty="0" smtClean="0"/>
              <a:t>aint Sunniva</a:t>
            </a:r>
            <a:br>
              <a:rPr lang="nb-NO" sz="2400" dirty="0" smtClean="0"/>
            </a:br>
            <a:r>
              <a:rPr lang="nb-NO" sz="2400" dirty="0" smtClean="0"/>
              <a:t>- a </a:t>
            </a:r>
            <a:r>
              <a:rPr lang="nb-NO" sz="2400" dirty="0" err="1"/>
              <a:t>C</a:t>
            </a:r>
            <a:r>
              <a:rPr lang="nb-NO" sz="2400" dirty="0" err="1" smtClean="0"/>
              <a:t>eltic</a:t>
            </a:r>
            <a:r>
              <a:rPr lang="nb-NO" sz="2400" dirty="0" smtClean="0"/>
              <a:t> </a:t>
            </a:r>
            <a:r>
              <a:rPr lang="nb-NO" sz="2400" dirty="0" err="1" smtClean="0"/>
              <a:t>child</a:t>
            </a:r>
            <a:r>
              <a:rPr lang="nb-NO" sz="2400" dirty="0" smtClean="0"/>
              <a:t> </a:t>
            </a:r>
            <a:r>
              <a:rPr lang="nb-NO" sz="2400" dirty="0" err="1" smtClean="0"/>
              <a:t>drifting</a:t>
            </a:r>
            <a:r>
              <a:rPr lang="nb-NO" sz="2400" dirty="0" smtClean="0"/>
              <a:t> </a:t>
            </a:r>
            <a:r>
              <a:rPr lang="nb-NO" sz="2400" dirty="0" err="1" smtClean="0"/>
              <a:t>ashore</a:t>
            </a:r>
            <a:r>
              <a:rPr lang="nb-NO" sz="2400" dirty="0" smtClean="0"/>
              <a:t>, </a:t>
            </a:r>
            <a:br>
              <a:rPr lang="nb-NO" sz="2400" dirty="0" smtClean="0"/>
            </a:br>
            <a:r>
              <a:rPr lang="nb-NO" sz="2400" dirty="0" smtClean="0"/>
              <a:t>over </a:t>
            </a:r>
            <a:r>
              <a:rPr lang="nb-NO" sz="2400" dirty="0" err="1" smtClean="0"/>
              <a:t>the</a:t>
            </a:r>
            <a:r>
              <a:rPr lang="nb-NO" sz="2400" dirty="0" smtClean="0"/>
              <a:t> </a:t>
            </a:r>
            <a:r>
              <a:rPr lang="nb-NO" sz="2400" dirty="0" err="1" smtClean="0"/>
              <a:t>ocean</a:t>
            </a:r>
            <a:r>
              <a:rPr lang="nb-NO" sz="2400" dirty="0" smtClean="0"/>
              <a:t> from </a:t>
            </a:r>
            <a:r>
              <a:rPr lang="nb-NO" sz="2400" dirty="0" err="1" smtClean="0"/>
              <a:t>Ireland</a:t>
            </a:r>
            <a:r>
              <a:rPr lang="nb-NO" sz="2400" dirty="0" smtClean="0"/>
              <a:t> </a:t>
            </a:r>
            <a:br>
              <a:rPr lang="nb-NO" sz="2400" dirty="0" smtClean="0"/>
            </a:br>
            <a:endParaRPr lang="nb-NO" sz="2400" dirty="0">
              <a:solidFill>
                <a:srgbClr val="FF0000"/>
              </a:solidFill>
            </a:endParaRPr>
          </a:p>
        </p:txBody>
      </p:sp>
      <p:pic>
        <p:nvPicPr>
          <p:cNvPr id="22530" name="Picture 2" descr="F:\PJ-HVE-HOVEDFAG_JV_DOKUSITE_MASTERPROSJEKT\###JULES_VERNE_DOT_no-HOVED_PROSJEKTdoku-siteJV\CYNTHIA\bilder_Cynthia\erik_tied_to_buo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852936"/>
            <a:ext cx="3429000" cy="3800475"/>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024" y="398724"/>
            <a:ext cx="2619172" cy="5805264"/>
          </a:xfrm>
          <a:prstGeom prst="rect">
            <a:avLst/>
          </a:prstGeom>
        </p:spPr>
      </p:pic>
    </p:spTree>
    <p:extLst>
      <p:ext uri="{BB962C8B-B14F-4D97-AF65-F5344CB8AC3E}">
        <p14:creationId xmlns:p14="http://schemas.microsoft.com/office/powerpoint/2010/main" val="4039272663"/>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643" y="44624"/>
            <a:ext cx="4643861" cy="5745237"/>
          </a:xfrm>
          <a:prstGeom prst="rect">
            <a:avLst/>
          </a:prstGeom>
        </p:spPr>
      </p:pic>
      <p:sp>
        <p:nvSpPr>
          <p:cNvPr id="3" name="TekstSylinder 2"/>
          <p:cNvSpPr txBox="1"/>
          <p:nvPr/>
        </p:nvSpPr>
        <p:spPr>
          <a:xfrm>
            <a:off x="280818" y="259887"/>
            <a:ext cx="5659334" cy="2246769"/>
          </a:xfrm>
          <a:prstGeom prst="rect">
            <a:avLst/>
          </a:prstGeom>
          <a:noFill/>
        </p:spPr>
        <p:txBody>
          <a:bodyPr wrap="square" rtlCol="0">
            <a:spAutoFit/>
          </a:bodyPr>
          <a:lstStyle/>
          <a:p>
            <a:r>
              <a:rPr lang="nb-NO" sz="2800" dirty="0" err="1" smtClean="0"/>
              <a:t>Legend</a:t>
            </a:r>
            <a:r>
              <a:rPr lang="nb-NO" sz="2800" dirty="0" smtClean="0"/>
              <a:t> </a:t>
            </a:r>
            <a:r>
              <a:rPr lang="nb-NO" sz="2800" dirty="0" err="1" smtClean="0"/>
              <a:t>of</a:t>
            </a:r>
            <a:r>
              <a:rPr lang="nb-NO" sz="2800" dirty="0" smtClean="0"/>
              <a:t> Saint Sunniva</a:t>
            </a:r>
            <a:r>
              <a:rPr lang="nb-NO" sz="2400" dirty="0" smtClean="0"/>
              <a:t/>
            </a:r>
            <a:br>
              <a:rPr lang="nb-NO" sz="2400" dirty="0" smtClean="0"/>
            </a:br>
            <a:r>
              <a:rPr lang="nb-NO" sz="2400" dirty="0" smtClean="0"/>
              <a:t>- </a:t>
            </a:r>
            <a:r>
              <a:rPr lang="nb-NO" sz="2400" dirty="0" err="1" smtClean="0"/>
              <a:t>echoed</a:t>
            </a:r>
            <a:r>
              <a:rPr lang="nb-NO" sz="2400" dirty="0" smtClean="0"/>
              <a:t> in </a:t>
            </a:r>
            <a:r>
              <a:rPr lang="nb-NO" sz="2400" dirty="0" err="1" smtClean="0"/>
              <a:t>the</a:t>
            </a:r>
            <a:r>
              <a:rPr lang="nb-NO" sz="2400" dirty="0"/>
              <a:t> </a:t>
            </a:r>
            <a:r>
              <a:rPr lang="nb-NO" sz="2400" dirty="0" smtClean="0"/>
              <a:t>‘Cynthia’ </a:t>
            </a:r>
            <a:r>
              <a:rPr lang="nb-NO" sz="2400" dirty="0" err="1" smtClean="0"/>
              <a:t>novel</a:t>
            </a:r>
            <a:r>
              <a:rPr lang="nb-NO" sz="2400" dirty="0" smtClean="0"/>
              <a:t/>
            </a:r>
            <a:br>
              <a:rPr lang="nb-NO" sz="2400" dirty="0" smtClean="0"/>
            </a:br>
            <a:r>
              <a:rPr lang="nb-NO" sz="2400" dirty="0" smtClean="0"/>
              <a:t/>
            </a:r>
            <a:br>
              <a:rPr lang="nb-NO" sz="2400" dirty="0" smtClean="0"/>
            </a:br>
            <a:r>
              <a:rPr lang="nb-NO" sz="2000" dirty="0" smtClean="0"/>
              <a:t>On </a:t>
            </a:r>
            <a:r>
              <a:rPr lang="nb-NO" sz="2000" dirty="0" err="1" smtClean="0"/>
              <a:t>the</a:t>
            </a:r>
            <a:r>
              <a:rPr lang="nb-NO" sz="2000" dirty="0" smtClean="0"/>
              <a:t> Island </a:t>
            </a:r>
            <a:r>
              <a:rPr lang="nb-NO" sz="2000" b="1" dirty="0" smtClean="0"/>
              <a:t>Selja</a:t>
            </a:r>
            <a:r>
              <a:rPr lang="nb-NO" sz="2000" dirty="0" smtClean="0"/>
              <a:t>, </a:t>
            </a:r>
            <a:r>
              <a:rPr lang="nb-NO" sz="2000" dirty="0" err="1"/>
              <a:t>w</a:t>
            </a:r>
            <a:r>
              <a:rPr lang="nb-NO" sz="2000" dirty="0" err="1" smtClean="0"/>
              <a:t>here</a:t>
            </a:r>
            <a:r>
              <a:rPr lang="nb-NO" sz="2000" dirty="0" smtClean="0"/>
              <a:t> </a:t>
            </a:r>
            <a:r>
              <a:rPr lang="nb-NO" sz="2000" dirty="0" err="1" smtClean="0"/>
              <a:t>she</a:t>
            </a:r>
            <a:r>
              <a:rPr lang="nb-NO" sz="2000" dirty="0" smtClean="0"/>
              <a:t> </a:t>
            </a:r>
            <a:r>
              <a:rPr lang="nb-NO" sz="2000" dirty="0" err="1" smtClean="0"/>
              <a:t>came</a:t>
            </a:r>
            <a:r>
              <a:rPr lang="nb-NO" sz="2000" dirty="0" smtClean="0"/>
              <a:t> </a:t>
            </a:r>
            <a:r>
              <a:rPr lang="nb-NO" sz="2000" dirty="0" err="1" smtClean="0"/>
              <a:t>ashore</a:t>
            </a:r>
            <a:r>
              <a:rPr lang="nb-NO" sz="2000" dirty="0" smtClean="0"/>
              <a:t>, a Church, later a </a:t>
            </a:r>
            <a:r>
              <a:rPr lang="nb-NO" sz="2000" dirty="0" err="1" smtClean="0"/>
              <a:t>Monastery</a:t>
            </a:r>
            <a:r>
              <a:rPr lang="nb-NO" sz="2000" dirty="0" smtClean="0"/>
              <a:t>, </a:t>
            </a:r>
            <a:r>
              <a:rPr lang="nb-NO" sz="2000" dirty="0" err="1" smtClean="0"/>
              <a:t>was</a:t>
            </a:r>
            <a:r>
              <a:rPr lang="nb-NO" sz="2000" dirty="0" smtClean="0"/>
              <a:t> </a:t>
            </a:r>
            <a:r>
              <a:rPr lang="nb-NO" sz="2000" dirty="0" err="1" smtClean="0"/>
              <a:t>built</a:t>
            </a:r>
            <a:r>
              <a:rPr lang="nb-NO" sz="2000" dirty="0" smtClean="0"/>
              <a:t/>
            </a:r>
            <a:br>
              <a:rPr lang="nb-NO" sz="2000" dirty="0" smtClean="0"/>
            </a:br>
            <a:r>
              <a:rPr lang="nb-NO" sz="2000" dirty="0" smtClean="0"/>
              <a:t>                                              - at </a:t>
            </a:r>
            <a:r>
              <a:rPr lang="nb-NO" sz="2000" dirty="0" err="1" smtClean="0"/>
              <a:t>Nordboe</a:t>
            </a:r>
            <a:r>
              <a:rPr lang="nb-NO" sz="2000" dirty="0" smtClean="0"/>
              <a:t>                                   </a:t>
            </a:r>
            <a:endParaRPr lang="nb-NO" sz="2000" dirty="0"/>
          </a:p>
        </p:txBody>
      </p:sp>
      <p:pic>
        <p:nvPicPr>
          <p:cNvPr id="4" name="Bil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2076" y="3501008"/>
            <a:ext cx="4824536" cy="3216358"/>
          </a:xfrm>
          <a:prstGeom prst="rect">
            <a:avLst/>
          </a:prstGeom>
        </p:spPr>
      </p:pic>
      <p:pic>
        <p:nvPicPr>
          <p:cNvPr id="8"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31" y="2304256"/>
            <a:ext cx="3165816" cy="4221088"/>
          </a:xfrm>
          <a:prstGeom prst="rect">
            <a:avLst/>
          </a:prstGeom>
        </p:spPr>
      </p:pic>
    </p:spTree>
    <p:extLst>
      <p:ext uri="{BB962C8B-B14F-4D97-AF65-F5344CB8AC3E}">
        <p14:creationId xmlns:p14="http://schemas.microsoft.com/office/powerpoint/2010/main" val="493879236"/>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60" y="44624"/>
            <a:ext cx="9865096" cy="6783530"/>
          </a:xfrm>
          <a:prstGeom prst="rect">
            <a:avLst/>
          </a:prstGeom>
        </p:spPr>
      </p:pic>
      <p:sp>
        <p:nvSpPr>
          <p:cNvPr id="2" name="Rektangel 1"/>
          <p:cNvSpPr/>
          <p:nvPr/>
        </p:nvSpPr>
        <p:spPr>
          <a:xfrm>
            <a:off x="683568" y="1052736"/>
            <a:ext cx="4896544" cy="2831544"/>
          </a:xfrm>
          <a:prstGeom prst="rect">
            <a:avLst/>
          </a:prstGeom>
        </p:spPr>
        <p:txBody>
          <a:bodyPr wrap="square">
            <a:spAutoFit/>
          </a:bodyPr>
          <a:lstStyle/>
          <a:p>
            <a:r>
              <a:rPr lang="en-US" sz="2000" b="1" dirty="0"/>
              <a:t>“…</a:t>
            </a:r>
            <a:r>
              <a:rPr lang="en-US" sz="2000" b="1" dirty="0" err="1"/>
              <a:t>Telemark</a:t>
            </a:r>
            <a:r>
              <a:rPr lang="en-US" sz="2000" b="1" dirty="0"/>
              <a:t>, noted above all countries in the world for the beauty of its scenery. The writer has had the pleasure of visiting it. […] he brought back with him such a vivid recollection of its manifold charms that he would be glad to convey some idea of it to the reader of this simple narrative</a:t>
            </a:r>
            <a:r>
              <a:rPr lang="en-US" sz="2000" b="1" dirty="0" smtClean="0"/>
              <a:t>.”</a:t>
            </a:r>
            <a:endParaRPr lang="fr-FR" sz="2000" b="1" dirty="0">
              <a:solidFill>
                <a:schemeClr val="accent1"/>
              </a:solidFill>
            </a:endParaRPr>
          </a:p>
          <a:p>
            <a:pPr>
              <a:lnSpc>
                <a:spcPct val="150000"/>
              </a:lnSpc>
            </a:pPr>
            <a:r>
              <a:rPr lang="fr-FR" sz="1200" dirty="0"/>
              <a:t>   </a:t>
            </a:r>
            <a:r>
              <a:rPr lang="fr-FR" sz="1200" dirty="0" smtClean="0"/>
              <a:t>       </a:t>
            </a:r>
            <a:r>
              <a:rPr lang="fr-FR" sz="1200" dirty="0"/>
              <a:t>-Jules Verne, BL, 1886</a:t>
            </a:r>
            <a:endParaRPr lang="nb-NO" sz="1200" dirty="0"/>
          </a:p>
        </p:txBody>
      </p:sp>
      <p:sp>
        <p:nvSpPr>
          <p:cNvPr id="4" name="Rektangel 3"/>
          <p:cNvSpPr/>
          <p:nvPr/>
        </p:nvSpPr>
        <p:spPr>
          <a:xfrm>
            <a:off x="107504" y="188640"/>
            <a:ext cx="7887531" cy="523220"/>
          </a:xfrm>
          <a:prstGeom prst="rect">
            <a:avLst/>
          </a:prstGeom>
        </p:spPr>
        <p:txBody>
          <a:bodyPr wrap="square">
            <a:spAutoFit/>
          </a:bodyPr>
          <a:lstStyle/>
          <a:p>
            <a:r>
              <a:rPr lang="nb-NO" sz="2800" dirty="0" err="1"/>
              <a:t>Decoding</a:t>
            </a:r>
            <a:r>
              <a:rPr lang="nb-NO" sz="2800" dirty="0"/>
              <a:t> </a:t>
            </a:r>
            <a:r>
              <a:rPr lang="nb-NO" sz="2800" dirty="0" err="1"/>
              <a:t>Verne’s</a:t>
            </a:r>
            <a:r>
              <a:rPr lang="nb-NO" sz="2800" dirty="0"/>
              <a:t> </a:t>
            </a:r>
            <a:r>
              <a:rPr lang="nb-NO" sz="2800" dirty="0" smtClean="0"/>
              <a:t> </a:t>
            </a:r>
            <a:r>
              <a:rPr lang="nb-NO" sz="2800" i="1" dirty="0" err="1" smtClean="0"/>
              <a:t>Un</a:t>
            </a:r>
            <a:r>
              <a:rPr lang="nb-NO" sz="2800" i="1" dirty="0" smtClean="0"/>
              <a:t> </a:t>
            </a:r>
            <a:r>
              <a:rPr lang="nb-NO" sz="2800" i="1" dirty="0" err="1"/>
              <a:t>Billet</a:t>
            </a:r>
            <a:r>
              <a:rPr lang="nb-NO" sz="2800" i="1" dirty="0"/>
              <a:t> de </a:t>
            </a:r>
            <a:r>
              <a:rPr lang="nb-NO" sz="2800" i="1" dirty="0" err="1"/>
              <a:t>loterie</a:t>
            </a:r>
            <a:endParaRPr lang="nb-NO" sz="2800" dirty="0"/>
          </a:p>
        </p:txBody>
      </p:sp>
      <p:pic>
        <p:nvPicPr>
          <p:cNvPr id="5" name="Picture 2" descr="F:\PJ-HVE-HOVEDFAG_JV_DOKUSITE_MASTERPROSJEKT\###JULES_VERNE_DOT_no-HOVED_PROSJEKTdoku-siteJV\####JV_juni2011\ferdige_AVISartikler_juni2011\Foredrags_illustrasjoner\1934hachette_loterie96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042801"/>
            <a:ext cx="2686446" cy="375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118558"/>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725" y="620688"/>
            <a:ext cx="2813779" cy="4248472"/>
          </a:xfrm>
          <a:prstGeom prst="rect">
            <a:avLst/>
          </a:prstGeom>
        </p:spPr>
      </p:pic>
      <p:sp>
        <p:nvSpPr>
          <p:cNvPr id="4" name="TekstSylinder 3"/>
          <p:cNvSpPr txBox="1"/>
          <p:nvPr/>
        </p:nvSpPr>
        <p:spPr>
          <a:xfrm>
            <a:off x="221550" y="876776"/>
            <a:ext cx="6150650" cy="3416320"/>
          </a:xfrm>
          <a:prstGeom prst="rect">
            <a:avLst/>
          </a:prstGeom>
          <a:noFill/>
        </p:spPr>
        <p:txBody>
          <a:bodyPr wrap="square" rtlCol="0">
            <a:spAutoFit/>
          </a:bodyPr>
          <a:lstStyle/>
          <a:p>
            <a:r>
              <a:rPr lang="nb-NO" sz="1400" dirty="0" smtClean="0"/>
              <a:t>Ch.1:</a:t>
            </a:r>
            <a:r>
              <a:rPr lang="nb-NO" dirty="0" smtClean="0"/>
              <a:t/>
            </a:r>
            <a:br>
              <a:rPr lang="nb-NO" dirty="0" smtClean="0"/>
            </a:br>
            <a:r>
              <a:rPr lang="nb-NO" dirty="0" smtClean="0">
                <a:solidFill>
                  <a:schemeClr val="accent1">
                    <a:lumMod val="75000"/>
                  </a:schemeClr>
                </a:solidFill>
              </a:rPr>
              <a:t>«</a:t>
            </a:r>
            <a:r>
              <a:rPr lang="en-US" dirty="0" smtClean="0">
                <a:solidFill>
                  <a:schemeClr val="accent1">
                    <a:lumMod val="75000"/>
                  </a:schemeClr>
                </a:solidFill>
              </a:rPr>
              <a:t>There </a:t>
            </a:r>
            <a:r>
              <a:rPr lang="en-US" dirty="0">
                <a:solidFill>
                  <a:schemeClr val="accent1">
                    <a:lumMod val="75000"/>
                  </a:schemeClr>
                </a:solidFill>
              </a:rPr>
              <a:t>is probably neither in Europe nor anywhere else </a:t>
            </a:r>
            <a:r>
              <a:rPr lang="en-US" dirty="0" smtClean="0">
                <a:solidFill>
                  <a:schemeClr val="accent1">
                    <a:lumMod val="75000"/>
                  </a:schemeClr>
                </a:solidFill>
              </a:rPr>
              <a:t/>
            </a:r>
            <a:br>
              <a:rPr lang="en-US" dirty="0" smtClean="0">
                <a:solidFill>
                  <a:schemeClr val="accent1">
                    <a:lumMod val="75000"/>
                  </a:schemeClr>
                </a:solidFill>
              </a:rPr>
            </a:br>
            <a:r>
              <a:rPr lang="en-US" b="1" dirty="0" smtClean="0">
                <a:solidFill>
                  <a:schemeClr val="accent1">
                    <a:lumMod val="75000"/>
                  </a:schemeClr>
                </a:solidFill>
              </a:rPr>
              <a:t>a </a:t>
            </a:r>
            <a:r>
              <a:rPr lang="en-US" b="1" dirty="0">
                <a:solidFill>
                  <a:schemeClr val="accent1">
                    <a:lumMod val="75000"/>
                  </a:schemeClr>
                </a:solidFill>
              </a:rPr>
              <a:t>scholar whose face </a:t>
            </a:r>
            <a:r>
              <a:rPr lang="en-US" b="1" dirty="0" smtClean="0">
                <a:solidFill>
                  <a:schemeClr val="accent1">
                    <a:lumMod val="75000"/>
                  </a:schemeClr>
                </a:solidFill>
              </a:rPr>
              <a:t>is more universally known </a:t>
            </a:r>
            <a:br>
              <a:rPr lang="en-US" b="1" dirty="0" smtClean="0">
                <a:solidFill>
                  <a:schemeClr val="accent1">
                    <a:lumMod val="75000"/>
                  </a:schemeClr>
                </a:solidFill>
              </a:rPr>
            </a:br>
            <a:r>
              <a:rPr lang="en-US" b="1" dirty="0" smtClean="0">
                <a:solidFill>
                  <a:schemeClr val="accent1">
                    <a:lumMod val="75000"/>
                  </a:schemeClr>
                </a:solidFill>
              </a:rPr>
              <a:t>than that of Dr. </a:t>
            </a:r>
            <a:r>
              <a:rPr lang="en-US" b="1" dirty="0" err="1" smtClean="0">
                <a:solidFill>
                  <a:schemeClr val="accent1">
                    <a:lumMod val="75000"/>
                  </a:schemeClr>
                </a:solidFill>
              </a:rPr>
              <a:t>Schwaryencrona</a:t>
            </a:r>
            <a:r>
              <a:rPr lang="en-US" b="1" dirty="0" smtClean="0">
                <a:solidFill>
                  <a:schemeClr val="accent1">
                    <a:lumMod val="75000"/>
                  </a:schemeClr>
                </a:solidFill>
              </a:rPr>
              <a:t>, of </a:t>
            </a:r>
            <a:r>
              <a:rPr lang="en-US" b="1" dirty="0">
                <a:solidFill>
                  <a:schemeClr val="accent1">
                    <a:lumMod val="75000"/>
                  </a:schemeClr>
                </a:solidFill>
              </a:rPr>
              <a:t>Stockholm. </a:t>
            </a:r>
            <a:r>
              <a:rPr lang="en-US" b="1" dirty="0" smtClean="0">
                <a:solidFill>
                  <a:schemeClr val="accent1">
                    <a:lumMod val="75000"/>
                  </a:schemeClr>
                </a:solidFill>
              </a:rPr>
              <a:t/>
            </a:r>
            <a:br>
              <a:rPr lang="en-US" b="1" dirty="0" smtClean="0">
                <a:solidFill>
                  <a:schemeClr val="accent1">
                    <a:lumMod val="75000"/>
                  </a:schemeClr>
                </a:solidFill>
              </a:rPr>
            </a:br>
            <a:r>
              <a:rPr lang="en-US" b="1" dirty="0" smtClean="0">
                <a:solidFill>
                  <a:schemeClr val="accent1">
                    <a:lumMod val="75000"/>
                  </a:schemeClr>
                </a:solidFill>
              </a:rPr>
              <a:t>His </a:t>
            </a:r>
            <a:r>
              <a:rPr lang="en-US" b="1" dirty="0">
                <a:solidFill>
                  <a:schemeClr val="accent1">
                    <a:lumMod val="75000"/>
                  </a:schemeClr>
                </a:solidFill>
              </a:rPr>
              <a:t>portrait appears on the millions of bottles </a:t>
            </a:r>
            <a:r>
              <a:rPr lang="en-US" dirty="0">
                <a:solidFill>
                  <a:schemeClr val="accent1">
                    <a:lumMod val="75000"/>
                  </a:schemeClr>
                </a:solidFill>
              </a:rPr>
              <a:t>with green seals,   </a:t>
            </a:r>
            <a:r>
              <a:rPr lang="en-US" dirty="0" smtClean="0">
                <a:solidFill>
                  <a:schemeClr val="accent1">
                    <a:lumMod val="75000"/>
                  </a:schemeClr>
                </a:solidFill>
              </a:rPr>
              <a:t> […]A </a:t>
            </a:r>
            <a:r>
              <a:rPr lang="en-US" dirty="0">
                <a:solidFill>
                  <a:schemeClr val="accent1">
                    <a:lumMod val="75000"/>
                  </a:schemeClr>
                </a:solidFill>
              </a:rPr>
              <a:t>proof of this is what happened one day in a primary school </a:t>
            </a:r>
            <a:r>
              <a:rPr lang="en-US" b="1" dirty="0">
                <a:solidFill>
                  <a:schemeClr val="accent1">
                    <a:lumMod val="75000"/>
                  </a:schemeClr>
                </a:solidFill>
              </a:rPr>
              <a:t>in </a:t>
            </a:r>
            <a:r>
              <a:rPr lang="en-US" b="1" dirty="0" err="1">
                <a:solidFill>
                  <a:schemeClr val="accent1">
                    <a:lumMod val="75000"/>
                  </a:schemeClr>
                </a:solidFill>
              </a:rPr>
              <a:t>Noroe</a:t>
            </a:r>
            <a:r>
              <a:rPr lang="en-US" b="1" dirty="0">
                <a:solidFill>
                  <a:schemeClr val="accent1">
                    <a:lumMod val="75000"/>
                  </a:schemeClr>
                </a:solidFill>
              </a:rPr>
              <a:t>, </a:t>
            </a:r>
            <a:r>
              <a:rPr lang="en-US" b="1" dirty="0" smtClean="0">
                <a:solidFill>
                  <a:schemeClr val="accent1">
                    <a:lumMod val="75000"/>
                  </a:schemeClr>
                </a:solidFill>
              </a:rPr>
              <a:t/>
            </a:r>
            <a:br>
              <a:rPr lang="en-US" b="1" dirty="0" smtClean="0">
                <a:solidFill>
                  <a:schemeClr val="accent1">
                    <a:lumMod val="75000"/>
                  </a:schemeClr>
                </a:solidFill>
              </a:rPr>
            </a:br>
            <a:r>
              <a:rPr lang="en-US" b="1" dirty="0" smtClean="0">
                <a:solidFill>
                  <a:schemeClr val="accent1">
                    <a:lumMod val="75000"/>
                  </a:schemeClr>
                </a:solidFill>
              </a:rPr>
              <a:t>on the </a:t>
            </a:r>
            <a:r>
              <a:rPr lang="en-US" b="1" dirty="0">
                <a:solidFill>
                  <a:schemeClr val="accent1">
                    <a:lumMod val="75000"/>
                  </a:schemeClr>
                </a:solidFill>
              </a:rPr>
              <a:t>western coast </a:t>
            </a:r>
            <a:r>
              <a:rPr lang="en-US" b="1" dirty="0" smtClean="0">
                <a:solidFill>
                  <a:schemeClr val="accent1">
                    <a:lumMod val="75000"/>
                  </a:schemeClr>
                </a:solidFill>
              </a:rPr>
              <a:t/>
            </a:r>
            <a:br>
              <a:rPr lang="en-US" b="1" dirty="0" smtClean="0">
                <a:solidFill>
                  <a:schemeClr val="accent1">
                    <a:lumMod val="75000"/>
                  </a:schemeClr>
                </a:solidFill>
              </a:rPr>
            </a:br>
            <a:r>
              <a:rPr lang="en-US" b="1" dirty="0" smtClean="0">
                <a:solidFill>
                  <a:schemeClr val="accent1">
                    <a:lumMod val="75000"/>
                  </a:schemeClr>
                </a:solidFill>
              </a:rPr>
              <a:t>of Norway, </a:t>
            </a:r>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a </a:t>
            </a:r>
            <a:r>
              <a:rPr lang="en-US" dirty="0">
                <a:solidFill>
                  <a:schemeClr val="accent1">
                    <a:lumMod val="75000"/>
                  </a:schemeClr>
                </a:solidFill>
              </a:rPr>
              <a:t>few leagues from </a:t>
            </a:r>
            <a:r>
              <a:rPr lang="en-US" dirty="0" smtClean="0">
                <a:solidFill>
                  <a:schemeClr val="accent1">
                    <a:lumMod val="75000"/>
                  </a:schemeClr>
                </a:solidFill>
              </a:rPr>
              <a:t>Bergen”</a:t>
            </a:r>
            <a:br>
              <a:rPr lang="en-US" dirty="0" smtClean="0">
                <a:solidFill>
                  <a:schemeClr val="accent1">
                    <a:lumMod val="75000"/>
                  </a:schemeClr>
                </a:solidFill>
              </a:rPr>
            </a:br>
            <a:r>
              <a:rPr lang="en-US" dirty="0" smtClean="0"/>
              <a:t>    </a:t>
            </a:r>
            <a:r>
              <a:rPr lang="en-US" sz="1600" dirty="0" smtClean="0"/>
              <a:t>- Laurie/Verne, EC 1885</a:t>
            </a:r>
            <a:r>
              <a:rPr lang="nb-NO" dirty="0" smtClean="0"/>
              <a:t/>
            </a:r>
            <a:br>
              <a:rPr lang="nb-NO" dirty="0" smtClean="0"/>
            </a:br>
            <a:endParaRPr lang="nb-NO" dirty="0"/>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2492896"/>
            <a:ext cx="3384376" cy="4888544"/>
          </a:xfrm>
          <a:prstGeom prst="rect">
            <a:avLst/>
          </a:prstGeom>
        </p:spPr>
      </p:pic>
      <p:sp>
        <p:nvSpPr>
          <p:cNvPr id="2" name="Rektangel 1"/>
          <p:cNvSpPr/>
          <p:nvPr/>
        </p:nvSpPr>
        <p:spPr>
          <a:xfrm>
            <a:off x="324036" y="4978296"/>
            <a:ext cx="4572000" cy="369332"/>
          </a:xfrm>
          <a:prstGeom prst="rect">
            <a:avLst/>
          </a:prstGeom>
        </p:spPr>
        <p:txBody>
          <a:bodyPr>
            <a:spAutoFit/>
          </a:bodyPr>
          <a:lstStyle/>
          <a:p>
            <a:r>
              <a:rPr lang="nb-NO" dirty="0" smtClean="0"/>
              <a:t>Action: </a:t>
            </a:r>
            <a:r>
              <a:rPr lang="nb-NO" dirty="0"/>
              <a:t>1858 </a:t>
            </a:r>
            <a:r>
              <a:rPr lang="nb-NO" dirty="0" smtClean="0"/>
              <a:t> +</a:t>
            </a:r>
            <a:r>
              <a:rPr lang="nb-NO" dirty="0" err="1" smtClean="0"/>
              <a:t>onwards</a:t>
            </a:r>
            <a:endParaRPr lang="nb-NO" dirty="0"/>
          </a:p>
        </p:txBody>
      </p:sp>
      <p:sp>
        <p:nvSpPr>
          <p:cNvPr id="3" name="TekstSylinder 2"/>
          <p:cNvSpPr txBox="1"/>
          <p:nvPr/>
        </p:nvSpPr>
        <p:spPr>
          <a:xfrm>
            <a:off x="324036" y="375047"/>
            <a:ext cx="7560332" cy="461665"/>
          </a:xfrm>
          <a:prstGeom prst="rect">
            <a:avLst/>
          </a:prstGeom>
          <a:noFill/>
        </p:spPr>
        <p:txBody>
          <a:bodyPr wrap="square" rtlCol="0">
            <a:spAutoFit/>
          </a:bodyPr>
          <a:lstStyle/>
          <a:p>
            <a:r>
              <a:rPr lang="nb-NO" sz="2400" b="1" i="1" dirty="0" err="1"/>
              <a:t>L’pave</a:t>
            </a:r>
            <a:r>
              <a:rPr lang="nb-NO" sz="2400" b="1" i="1" dirty="0"/>
              <a:t> du Cynthia </a:t>
            </a:r>
            <a:r>
              <a:rPr lang="nb-NO" dirty="0"/>
              <a:t>(</a:t>
            </a:r>
            <a:r>
              <a:rPr lang="nb-NO" dirty="0" err="1"/>
              <a:t>Waif</a:t>
            </a:r>
            <a:r>
              <a:rPr lang="nb-NO" dirty="0"/>
              <a:t> </a:t>
            </a:r>
            <a:r>
              <a:rPr lang="nb-NO" dirty="0" err="1"/>
              <a:t>of</a:t>
            </a:r>
            <a:r>
              <a:rPr lang="nb-NO" dirty="0"/>
              <a:t> </a:t>
            </a:r>
            <a:r>
              <a:rPr lang="nb-NO" dirty="0" err="1"/>
              <a:t>the</a:t>
            </a:r>
            <a:r>
              <a:rPr lang="nb-NO" dirty="0"/>
              <a:t> Cynthia</a:t>
            </a:r>
            <a:r>
              <a:rPr lang="nb-NO" sz="1600" dirty="0"/>
              <a:t>) 1885,</a:t>
            </a:r>
            <a:endParaRPr lang="nb-NO" dirty="0"/>
          </a:p>
        </p:txBody>
      </p:sp>
    </p:spTree>
    <p:extLst>
      <p:ext uri="{BB962C8B-B14F-4D97-AF65-F5344CB8AC3E}">
        <p14:creationId xmlns:p14="http://schemas.microsoft.com/office/powerpoint/2010/main" val="4003055150"/>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562" y="1268760"/>
            <a:ext cx="1545262" cy="2850149"/>
          </a:xfrm>
          <a:prstGeom prst="rect">
            <a:avLst/>
          </a:prstGeom>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824" y="27384"/>
            <a:ext cx="6551102" cy="6858000"/>
          </a:xfrm>
          <a:prstGeom prst="rect">
            <a:avLst/>
          </a:prstGeom>
        </p:spPr>
      </p:pic>
      <p:pic>
        <p:nvPicPr>
          <p:cNvPr id="4" name="Bild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3789040"/>
            <a:ext cx="6105235" cy="3662112"/>
          </a:xfrm>
          <a:prstGeom prst="rect">
            <a:avLst/>
          </a:prstGeom>
        </p:spPr>
      </p:pic>
      <p:sp>
        <p:nvSpPr>
          <p:cNvPr id="3" name="TekstSylinder 2"/>
          <p:cNvSpPr txBox="1"/>
          <p:nvPr/>
        </p:nvSpPr>
        <p:spPr>
          <a:xfrm>
            <a:off x="148027" y="47526"/>
            <a:ext cx="4063933" cy="1077218"/>
          </a:xfrm>
          <a:prstGeom prst="rect">
            <a:avLst/>
          </a:prstGeom>
          <a:noFill/>
        </p:spPr>
        <p:txBody>
          <a:bodyPr wrap="none" rtlCol="0">
            <a:spAutoFit/>
          </a:bodyPr>
          <a:lstStyle/>
          <a:p>
            <a:r>
              <a:rPr lang="nb-NO" sz="2800" dirty="0" smtClean="0"/>
              <a:t>Dr. </a:t>
            </a:r>
            <a:r>
              <a:rPr lang="nb-NO" sz="2800" dirty="0" err="1" smtClean="0"/>
              <a:t>Schwaryencrona</a:t>
            </a:r>
            <a:r>
              <a:rPr lang="nb-NO" sz="2800" dirty="0" smtClean="0"/>
              <a:t> </a:t>
            </a:r>
            <a:r>
              <a:rPr lang="nb-NO" dirty="0" smtClean="0"/>
              <a:t/>
            </a:r>
            <a:br>
              <a:rPr lang="nb-NO" dirty="0" smtClean="0"/>
            </a:br>
            <a:r>
              <a:rPr lang="nb-NO" dirty="0" smtClean="0"/>
              <a:t>Norwegian:  </a:t>
            </a:r>
            <a:r>
              <a:rPr lang="nb-NO" b="1" dirty="0" smtClean="0"/>
              <a:t>Sverige krona </a:t>
            </a:r>
            <a:r>
              <a:rPr lang="nb-NO" dirty="0" smtClean="0"/>
              <a:t/>
            </a:r>
            <a:br>
              <a:rPr lang="nb-NO" dirty="0" smtClean="0"/>
            </a:br>
            <a:r>
              <a:rPr lang="nb-NO" dirty="0" smtClean="0"/>
              <a:t>= </a:t>
            </a:r>
            <a:r>
              <a:rPr lang="nb-NO" dirty="0" err="1" smtClean="0"/>
              <a:t>the</a:t>
            </a:r>
            <a:r>
              <a:rPr lang="nb-NO" dirty="0" smtClean="0"/>
              <a:t> </a:t>
            </a:r>
            <a:r>
              <a:rPr lang="nb-NO" dirty="0" err="1" smtClean="0"/>
              <a:t>Swedish</a:t>
            </a:r>
            <a:r>
              <a:rPr lang="nb-NO" dirty="0" smtClean="0"/>
              <a:t> Crown (</a:t>
            </a:r>
            <a:r>
              <a:rPr lang="nb-NO" dirty="0" err="1" smtClean="0"/>
              <a:t>monetary</a:t>
            </a:r>
            <a:r>
              <a:rPr lang="nb-NO" dirty="0" smtClean="0"/>
              <a:t> unit)</a:t>
            </a:r>
            <a:endParaRPr lang="nb-NO" dirty="0"/>
          </a:p>
        </p:txBody>
      </p:sp>
      <p:pic>
        <p:nvPicPr>
          <p:cNvPr id="7" name="Bild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5927" y="2005565"/>
            <a:ext cx="2686050" cy="3810000"/>
          </a:xfrm>
          <a:prstGeom prst="rect">
            <a:avLst/>
          </a:prstGeom>
        </p:spPr>
      </p:pic>
      <p:pic>
        <p:nvPicPr>
          <p:cNvPr id="10" name="Bild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8988" y="2376309"/>
            <a:ext cx="2188617" cy="3439256"/>
          </a:xfrm>
          <a:prstGeom prst="rect">
            <a:avLst/>
          </a:prstGeom>
        </p:spPr>
      </p:pic>
      <p:pic>
        <p:nvPicPr>
          <p:cNvPr id="12" name="Bild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2854" y="5085178"/>
            <a:ext cx="1857375" cy="942975"/>
          </a:xfrm>
          <a:prstGeom prst="rect">
            <a:avLst/>
          </a:prstGeom>
        </p:spPr>
      </p:pic>
      <p:sp>
        <p:nvSpPr>
          <p:cNvPr id="11" name="TekstSylinder 10"/>
          <p:cNvSpPr txBox="1"/>
          <p:nvPr/>
        </p:nvSpPr>
        <p:spPr>
          <a:xfrm>
            <a:off x="4758185" y="5180076"/>
            <a:ext cx="1499128" cy="646331"/>
          </a:xfrm>
          <a:prstGeom prst="rect">
            <a:avLst/>
          </a:prstGeom>
          <a:noFill/>
        </p:spPr>
        <p:txBody>
          <a:bodyPr wrap="none" rtlCol="0">
            <a:spAutoFit/>
          </a:bodyPr>
          <a:lstStyle/>
          <a:p>
            <a:r>
              <a:rPr lang="nb-NO" b="1" dirty="0" smtClean="0"/>
              <a:t>Peter Møller</a:t>
            </a:r>
            <a:r>
              <a:rPr lang="nb-NO" dirty="0" smtClean="0"/>
              <a:t/>
            </a:r>
            <a:br>
              <a:rPr lang="nb-NO" dirty="0" smtClean="0"/>
            </a:br>
            <a:r>
              <a:rPr lang="nb-NO" b="1" dirty="0" smtClean="0"/>
              <a:t>(1793-1869)</a:t>
            </a:r>
            <a:endParaRPr lang="nb-NO" b="1" dirty="0"/>
          </a:p>
        </p:txBody>
      </p:sp>
    </p:spTree>
    <p:extLst>
      <p:ext uri="{BB962C8B-B14F-4D97-AF65-F5344CB8AC3E}">
        <p14:creationId xmlns:p14="http://schemas.microsoft.com/office/powerpoint/2010/main" val="1861163525"/>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188640"/>
            <a:ext cx="4248472" cy="5955802"/>
          </a:xfrm>
          <a:prstGeom prst="rect">
            <a:avLst/>
          </a:prstGeom>
        </p:spPr>
      </p:pic>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3" name="TekstSylinder 2"/>
          <p:cNvSpPr txBox="1"/>
          <p:nvPr/>
        </p:nvSpPr>
        <p:spPr>
          <a:xfrm>
            <a:off x="539552" y="548680"/>
            <a:ext cx="3227165" cy="3416320"/>
          </a:xfrm>
          <a:prstGeom prst="rect">
            <a:avLst/>
          </a:prstGeom>
          <a:noFill/>
        </p:spPr>
        <p:txBody>
          <a:bodyPr wrap="none" rtlCol="0">
            <a:spAutoFit/>
          </a:bodyPr>
          <a:lstStyle/>
          <a:p>
            <a:r>
              <a:rPr lang="nb-NO" sz="2800" b="1" i="1" dirty="0" err="1" smtClean="0"/>
              <a:t>Un</a:t>
            </a:r>
            <a:r>
              <a:rPr lang="nb-NO" sz="2800" b="1" i="1" dirty="0" smtClean="0"/>
              <a:t> </a:t>
            </a:r>
            <a:r>
              <a:rPr lang="nb-NO" sz="2800" b="1" i="1" dirty="0" err="1"/>
              <a:t>B</a:t>
            </a:r>
            <a:r>
              <a:rPr lang="nb-NO" sz="2800" b="1" i="1" dirty="0" err="1" smtClean="0"/>
              <a:t>illet</a:t>
            </a:r>
            <a:r>
              <a:rPr lang="nb-NO" sz="2800" b="1" i="1" dirty="0" smtClean="0"/>
              <a:t> de </a:t>
            </a:r>
            <a:r>
              <a:rPr lang="nb-NO" sz="2800" b="1" i="1" dirty="0" err="1" smtClean="0"/>
              <a:t>loterie</a:t>
            </a:r>
            <a:r>
              <a:rPr lang="nb-NO" sz="2800" b="1" dirty="0" smtClean="0"/>
              <a:t/>
            </a:r>
            <a:br>
              <a:rPr lang="nb-NO" sz="2800" b="1" dirty="0" smtClean="0"/>
            </a:br>
            <a:r>
              <a:rPr lang="nb-NO" sz="2400" b="1" dirty="0" smtClean="0"/>
              <a:t>Le </a:t>
            </a:r>
            <a:r>
              <a:rPr lang="nb-NO" sz="2400" b="1" dirty="0" err="1" smtClean="0"/>
              <a:t>numéro</a:t>
            </a:r>
            <a:r>
              <a:rPr lang="nb-NO" sz="2400" b="1" dirty="0" smtClean="0"/>
              <a:t> 9672</a:t>
            </a:r>
            <a:r>
              <a:rPr lang="nb-NO" sz="2400" dirty="0" smtClean="0"/>
              <a:t/>
            </a:r>
            <a:br>
              <a:rPr lang="nb-NO" sz="2400" dirty="0" smtClean="0"/>
            </a:br>
            <a:r>
              <a:rPr lang="nb-NO" dirty="0" smtClean="0"/>
              <a:t/>
            </a:r>
            <a:br>
              <a:rPr lang="nb-NO" dirty="0" smtClean="0"/>
            </a:br>
            <a:r>
              <a:rPr lang="nb-NO" dirty="0" smtClean="0"/>
              <a:t/>
            </a:r>
            <a:br>
              <a:rPr lang="nb-NO" dirty="0" smtClean="0"/>
            </a:br>
            <a:r>
              <a:rPr lang="nb-NO" sz="2000" dirty="0" err="1" smtClean="0"/>
              <a:t>Published</a:t>
            </a:r>
            <a:r>
              <a:rPr lang="nb-NO" sz="2000" dirty="0" smtClean="0"/>
              <a:t> 1886</a:t>
            </a:r>
            <a:r>
              <a:rPr lang="nb-NO" dirty="0" smtClean="0"/>
              <a:t/>
            </a:r>
            <a:br>
              <a:rPr lang="nb-NO" dirty="0" smtClean="0"/>
            </a:br>
            <a:r>
              <a:rPr lang="nb-NO" dirty="0" smtClean="0">
                <a:solidFill>
                  <a:srgbClr val="FF0000"/>
                </a:solidFill>
              </a:rPr>
              <a:t/>
            </a:r>
            <a:br>
              <a:rPr lang="nb-NO" dirty="0" smtClean="0">
                <a:solidFill>
                  <a:srgbClr val="FF0000"/>
                </a:solidFill>
              </a:rPr>
            </a:br>
            <a:r>
              <a:rPr lang="nb-NO" dirty="0" smtClean="0">
                <a:solidFill>
                  <a:srgbClr val="FF0000"/>
                </a:solidFill>
              </a:rPr>
              <a:t/>
            </a:r>
            <a:br>
              <a:rPr lang="nb-NO" dirty="0" smtClean="0">
                <a:solidFill>
                  <a:srgbClr val="FF0000"/>
                </a:solidFill>
              </a:rPr>
            </a:br>
            <a:r>
              <a:rPr lang="nb-NO" dirty="0" smtClean="0">
                <a:solidFill>
                  <a:srgbClr val="FF0000"/>
                </a:solidFill>
              </a:rPr>
              <a:t/>
            </a:r>
            <a:br>
              <a:rPr lang="nb-NO" dirty="0" smtClean="0">
                <a:solidFill>
                  <a:srgbClr val="FF0000"/>
                </a:solidFill>
              </a:rPr>
            </a:br>
            <a:r>
              <a:rPr lang="nb-NO" dirty="0" smtClean="0">
                <a:solidFill>
                  <a:srgbClr val="FF0000"/>
                </a:solidFill>
              </a:rPr>
              <a:t/>
            </a:r>
            <a:br>
              <a:rPr lang="nb-NO" dirty="0" smtClean="0">
                <a:solidFill>
                  <a:srgbClr val="FF0000"/>
                </a:solidFill>
              </a:rPr>
            </a:br>
            <a:r>
              <a:rPr lang="nb-NO" dirty="0" smtClean="0">
                <a:solidFill>
                  <a:srgbClr val="FF0000"/>
                </a:solidFill>
              </a:rPr>
              <a:t/>
            </a:r>
            <a:br>
              <a:rPr lang="nb-NO" dirty="0" smtClean="0">
                <a:solidFill>
                  <a:srgbClr val="FF0000"/>
                </a:solidFill>
              </a:rPr>
            </a:br>
            <a:endParaRPr lang="nb-NO" dirty="0">
              <a:solidFill>
                <a:srgbClr val="FF0000"/>
              </a:solidFill>
            </a:endParaRPr>
          </a:p>
        </p:txBody>
      </p:sp>
      <p:pic>
        <p:nvPicPr>
          <p:cNvPr id="11266" name="Picture 2" descr="F:\PJ-HVE-HOVEDFAG_JV_DOKUSITE_MASTERPROSJEKT\###JULES_VERNE_DOT_no-HOVED_PROSJEKTdoku-siteJV\####JV_juni2011\ferdige_AVISartikler_juni2011\Foredrags_illustrasjoner\schou_no96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781" y="2768553"/>
            <a:ext cx="2376264" cy="3622153"/>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p:cNvSpPr txBox="1"/>
          <p:nvPr/>
        </p:nvSpPr>
        <p:spPr>
          <a:xfrm>
            <a:off x="1331640" y="6309320"/>
            <a:ext cx="1595309" cy="307777"/>
          </a:xfrm>
          <a:prstGeom prst="rect">
            <a:avLst/>
          </a:prstGeom>
          <a:noFill/>
        </p:spPr>
        <p:txBody>
          <a:bodyPr wrap="none" rtlCol="0">
            <a:spAutoFit/>
          </a:bodyPr>
          <a:lstStyle/>
          <a:p>
            <a:r>
              <a:rPr lang="nb-NO" sz="1400" dirty="0"/>
              <a:t>C</a:t>
            </a:r>
            <a:r>
              <a:rPr lang="nb-NO" sz="1400" dirty="0" smtClean="0"/>
              <a:t>openhagen 1888</a:t>
            </a:r>
            <a:endParaRPr lang="nb-NO" sz="1400" dirty="0"/>
          </a:p>
        </p:txBody>
      </p:sp>
    </p:spTree>
    <p:extLst>
      <p:ext uri="{BB962C8B-B14F-4D97-AF65-F5344CB8AC3E}">
        <p14:creationId xmlns:p14="http://schemas.microsoft.com/office/powerpoint/2010/main" val="7169946"/>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2915816" y="2708920"/>
            <a:ext cx="184731" cy="369332"/>
          </a:xfrm>
          <a:prstGeom prst="rect">
            <a:avLst/>
          </a:prstGeom>
          <a:noFill/>
        </p:spPr>
        <p:txBody>
          <a:bodyPr wrap="none" rtlCol="0">
            <a:spAutoFit/>
          </a:bodyPr>
          <a:lstStyle/>
          <a:p>
            <a:endParaRPr lang="nb-NO" dirty="0" smtClean="0"/>
          </a:p>
        </p:txBody>
      </p:sp>
      <p:sp>
        <p:nvSpPr>
          <p:cNvPr id="4" name="TekstSylinder 3"/>
          <p:cNvSpPr txBox="1"/>
          <p:nvPr/>
        </p:nvSpPr>
        <p:spPr>
          <a:xfrm>
            <a:off x="3347864" y="2708920"/>
            <a:ext cx="300082" cy="369332"/>
          </a:xfrm>
          <a:prstGeom prst="rect">
            <a:avLst/>
          </a:prstGeom>
          <a:noFill/>
        </p:spPr>
        <p:txBody>
          <a:bodyPr wrap="none" rtlCol="0">
            <a:spAutoFit/>
          </a:bodyPr>
          <a:lstStyle/>
          <a:p>
            <a:r>
              <a:rPr lang="nb-NO" dirty="0" smtClean="0"/>
              <a:t>  </a:t>
            </a:r>
            <a:endParaRPr lang="nb-NO" dirty="0"/>
          </a:p>
        </p:txBody>
      </p:sp>
      <p:pic>
        <p:nvPicPr>
          <p:cNvPr id="12290" name="Picture 2" descr="F:\PJ-HVE-HOVEDFAG_JV_DOKUSITE_MASTERPROSJEKT\###JULES_VERNE_DOT_no-HOVED_PROSJEKTdoku-siteJV\####JV_juni2011\ferdige_AVISartikler_juni2011\Foredrags_illustrasjoner\1886_hetzel_loterie_titte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16632"/>
            <a:ext cx="5976664" cy="4337902"/>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p:cNvSpPr txBox="1"/>
          <p:nvPr/>
        </p:nvSpPr>
        <p:spPr>
          <a:xfrm>
            <a:off x="216024" y="4437112"/>
            <a:ext cx="8892480" cy="2308324"/>
          </a:xfrm>
          <a:prstGeom prst="rect">
            <a:avLst/>
          </a:prstGeom>
          <a:noFill/>
        </p:spPr>
        <p:txBody>
          <a:bodyPr wrap="square" rtlCol="0">
            <a:spAutoFit/>
          </a:bodyPr>
          <a:lstStyle/>
          <a:p>
            <a:r>
              <a:rPr lang="nb-NO" dirty="0" err="1" smtClean="0"/>
              <a:t>We</a:t>
            </a:r>
            <a:r>
              <a:rPr lang="nb-NO" dirty="0" smtClean="0"/>
              <a:t> </a:t>
            </a:r>
            <a:r>
              <a:rPr lang="nb-NO" dirty="0" err="1" smtClean="0"/>
              <a:t>are</a:t>
            </a:r>
            <a:r>
              <a:rPr lang="nb-NO" dirty="0" smtClean="0"/>
              <a:t> in </a:t>
            </a:r>
            <a:r>
              <a:rPr lang="nb-NO" dirty="0" err="1" smtClean="0"/>
              <a:t>the</a:t>
            </a:r>
            <a:r>
              <a:rPr lang="nb-NO" dirty="0" smtClean="0"/>
              <a:t> </a:t>
            </a:r>
            <a:r>
              <a:rPr lang="nb-NO" dirty="0" err="1" smtClean="0"/>
              <a:t>year</a:t>
            </a:r>
            <a:r>
              <a:rPr lang="nb-NO" dirty="0" smtClean="0"/>
              <a:t> </a:t>
            </a:r>
            <a:r>
              <a:rPr lang="nb-NO" dirty="0" smtClean="0"/>
              <a:t>1861-2. </a:t>
            </a:r>
            <a:r>
              <a:rPr lang="nb-NO" b="1" dirty="0" smtClean="0"/>
              <a:t>Ole, a </a:t>
            </a:r>
            <a:r>
              <a:rPr lang="nb-NO" b="1" dirty="0" err="1" smtClean="0"/>
              <a:t>fisherman</a:t>
            </a:r>
            <a:r>
              <a:rPr lang="nb-NO" b="1" dirty="0" smtClean="0"/>
              <a:t> from </a:t>
            </a:r>
            <a:r>
              <a:rPr lang="nb-NO" dirty="0" smtClean="0"/>
              <a:t>Telemark, </a:t>
            </a:r>
            <a:r>
              <a:rPr lang="nb-NO" dirty="0" err="1" smtClean="0"/>
              <a:t>engaged</a:t>
            </a:r>
            <a:r>
              <a:rPr lang="nb-NO" dirty="0" smtClean="0"/>
              <a:t> to </a:t>
            </a:r>
            <a:r>
              <a:rPr lang="nb-NO" b="1" dirty="0" smtClean="0"/>
              <a:t>Hulda, at Dale </a:t>
            </a:r>
            <a:r>
              <a:rPr lang="nb-NO" b="1" dirty="0" err="1" smtClean="0"/>
              <a:t>guesthouse</a:t>
            </a:r>
            <a:r>
              <a:rPr lang="nb-NO" b="1" dirty="0"/>
              <a:t> </a:t>
            </a:r>
            <a:r>
              <a:rPr lang="nb-NO" dirty="0" smtClean="0"/>
              <a:t>- is </a:t>
            </a:r>
            <a:r>
              <a:rPr lang="nb-NO" dirty="0" err="1" smtClean="0"/>
              <a:t>missing</a:t>
            </a:r>
            <a:r>
              <a:rPr lang="nb-NO" dirty="0" smtClean="0"/>
              <a:t> at </a:t>
            </a:r>
            <a:r>
              <a:rPr lang="nb-NO" dirty="0" err="1" smtClean="0"/>
              <a:t>sea</a:t>
            </a:r>
            <a:r>
              <a:rPr lang="nb-NO" dirty="0" smtClean="0"/>
              <a:t>. Just </a:t>
            </a:r>
            <a:r>
              <a:rPr lang="nb-NO" dirty="0" err="1" smtClean="0"/>
              <a:t>before</a:t>
            </a:r>
            <a:r>
              <a:rPr lang="nb-NO" dirty="0" smtClean="0"/>
              <a:t> </a:t>
            </a:r>
            <a:r>
              <a:rPr lang="nb-NO" dirty="0" err="1" smtClean="0"/>
              <a:t>capsizing</a:t>
            </a:r>
            <a:r>
              <a:rPr lang="nb-NO" dirty="0"/>
              <a:t> </a:t>
            </a:r>
            <a:r>
              <a:rPr lang="nb-NO" dirty="0" err="1"/>
              <a:t>he</a:t>
            </a:r>
            <a:r>
              <a:rPr lang="nb-NO" dirty="0"/>
              <a:t> </a:t>
            </a:r>
            <a:r>
              <a:rPr lang="nb-NO" dirty="0" err="1" smtClean="0"/>
              <a:t>puts</a:t>
            </a:r>
            <a:r>
              <a:rPr lang="nb-NO" dirty="0" smtClean="0"/>
              <a:t>, </a:t>
            </a:r>
            <a:r>
              <a:rPr lang="nb-NO" dirty="0" err="1"/>
              <a:t>together</a:t>
            </a:r>
            <a:r>
              <a:rPr lang="nb-NO" dirty="0"/>
              <a:t> </a:t>
            </a:r>
            <a:r>
              <a:rPr lang="nb-NO" dirty="0" err="1"/>
              <a:t>with</a:t>
            </a:r>
            <a:r>
              <a:rPr lang="nb-NO" dirty="0"/>
              <a:t> a </a:t>
            </a:r>
            <a:r>
              <a:rPr lang="nb-NO" dirty="0" smtClean="0"/>
              <a:t>letter, a </a:t>
            </a:r>
            <a:r>
              <a:rPr lang="nb-NO" dirty="0" err="1" smtClean="0"/>
              <a:t>lottery</a:t>
            </a:r>
            <a:r>
              <a:rPr lang="nb-NO" dirty="0" smtClean="0"/>
              <a:t> </a:t>
            </a:r>
            <a:r>
              <a:rPr lang="nb-NO" dirty="0" err="1" smtClean="0"/>
              <a:t>ticket</a:t>
            </a:r>
            <a:r>
              <a:rPr lang="nb-NO" dirty="0" smtClean="0"/>
              <a:t> </a:t>
            </a:r>
            <a:r>
              <a:rPr lang="nb-NO" dirty="0" err="1" smtClean="0"/>
              <a:t>he</a:t>
            </a:r>
            <a:r>
              <a:rPr lang="nb-NO" dirty="0" smtClean="0"/>
              <a:t> has </a:t>
            </a:r>
            <a:r>
              <a:rPr lang="nb-NO" dirty="0" err="1" smtClean="0"/>
              <a:t>bought</a:t>
            </a:r>
            <a:r>
              <a:rPr lang="nb-NO" dirty="0" smtClean="0"/>
              <a:t> to his </a:t>
            </a:r>
            <a:r>
              <a:rPr lang="nb-NO" dirty="0" err="1" smtClean="0"/>
              <a:t>beloved</a:t>
            </a:r>
            <a:r>
              <a:rPr lang="nb-NO" dirty="0" smtClean="0"/>
              <a:t> </a:t>
            </a:r>
            <a:r>
              <a:rPr lang="nb-NO" dirty="0" err="1" smtClean="0"/>
              <a:t>one</a:t>
            </a:r>
            <a:r>
              <a:rPr lang="nb-NO" dirty="0" smtClean="0"/>
              <a:t>, in a </a:t>
            </a:r>
            <a:r>
              <a:rPr lang="nb-NO" dirty="0" err="1" smtClean="0"/>
              <a:t>bottle</a:t>
            </a:r>
            <a:r>
              <a:rPr lang="nb-NO" dirty="0" smtClean="0"/>
              <a:t> and </a:t>
            </a:r>
            <a:r>
              <a:rPr lang="nb-NO" dirty="0" err="1" smtClean="0"/>
              <a:t>throws</a:t>
            </a:r>
            <a:r>
              <a:rPr lang="nb-NO" dirty="0" smtClean="0"/>
              <a:t> </a:t>
            </a:r>
            <a:r>
              <a:rPr lang="nb-NO" dirty="0" err="1" smtClean="0"/>
              <a:t>into</a:t>
            </a:r>
            <a:r>
              <a:rPr lang="nb-NO" dirty="0" smtClean="0"/>
              <a:t> </a:t>
            </a:r>
            <a:r>
              <a:rPr lang="nb-NO" dirty="0" err="1" smtClean="0"/>
              <a:t>the</a:t>
            </a:r>
            <a:r>
              <a:rPr lang="nb-NO" dirty="0" smtClean="0"/>
              <a:t> water. At </a:t>
            </a:r>
            <a:r>
              <a:rPr lang="nb-NO" dirty="0" err="1" smtClean="0"/>
              <a:t>home</a:t>
            </a:r>
            <a:r>
              <a:rPr lang="nb-NO" dirty="0" smtClean="0"/>
              <a:t>, </a:t>
            </a:r>
            <a:r>
              <a:rPr lang="nb-NO" dirty="0" err="1" smtClean="0"/>
              <a:t>the</a:t>
            </a:r>
            <a:r>
              <a:rPr lang="nb-NO" dirty="0" smtClean="0"/>
              <a:t> </a:t>
            </a:r>
            <a:r>
              <a:rPr lang="nb-NO" dirty="0" err="1" smtClean="0"/>
              <a:t>female</a:t>
            </a:r>
            <a:r>
              <a:rPr lang="nb-NO" dirty="0" smtClean="0"/>
              <a:t> </a:t>
            </a:r>
            <a:r>
              <a:rPr lang="nb-NO" dirty="0" err="1" smtClean="0"/>
              <a:t>proprietor</a:t>
            </a:r>
            <a:r>
              <a:rPr lang="nb-NO" dirty="0"/>
              <a:t>;</a:t>
            </a:r>
            <a:r>
              <a:rPr lang="nb-NO" dirty="0" smtClean="0"/>
              <a:t> </a:t>
            </a:r>
            <a:r>
              <a:rPr lang="nb-NO" dirty="0" err="1" smtClean="0"/>
              <a:t>the</a:t>
            </a:r>
            <a:r>
              <a:rPr lang="nb-NO" dirty="0" smtClean="0"/>
              <a:t> </a:t>
            </a:r>
            <a:r>
              <a:rPr lang="nb-NO" dirty="0" err="1" smtClean="0"/>
              <a:t>widow</a:t>
            </a:r>
            <a:r>
              <a:rPr lang="nb-NO" dirty="0" smtClean="0"/>
              <a:t> </a:t>
            </a:r>
            <a:r>
              <a:rPr lang="nb-NO" b="1" dirty="0" smtClean="0"/>
              <a:t>Dame</a:t>
            </a:r>
            <a:r>
              <a:rPr lang="nb-NO" dirty="0" smtClean="0"/>
              <a:t> </a:t>
            </a:r>
            <a:r>
              <a:rPr lang="nb-NO" b="1" dirty="0" smtClean="0"/>
              <a:t>Hansen</a:t>
            </a:r>
            <a:r>
              <a:rPr lang="nb-NO" dirty="0"/>
              <a:t>, </a:t>
            </a:r>
            <a:r>
              <a:rPr lang="nb-NO" dirty="0" smtClean="0"/>
              <a:t>has </a:t>
            </a:r>
            <a:r>
              <a:rPr lang="nb-NO" dirty="0" err="1" smtClean="0"/>
              <a:t>got</a:t>
            </a:r>
            <a:r>
              <a:rPr lang="nb-NO" dirty="0" smtClean="0"/>
              <a:t> a </a:t>
            </a:r>
            <a:r>
              <a:rPr lang="nb-NO" dirty="0" err="1" smtClean="0"/>
              <a:t>mortgage</a:t>
            </a:r>
            <a:r>
              <a:rPr lang="nb-NO" dirty="0" smtClean="0"/>
              <a:t> </a:t>
            </a:r>
            <a:r>
              <a:rPr lang="nb-NO" dirty="0" err="1" smtClean="0"/>
              <a:t>on</a:t>
            </a:r>
            <a:r>
              <a:rPr lang="nb-NO" dirty="0" smtClean="0"/>
              <a:t> </a:t>
            </a:r>
            <a:r>
              <a:rPr lang="nb-NO" dirty="0" err="1" smtClean="0"/>
              <a:t>the</a:t>
            </a:r>
            <a:r>
              <a:rPr lang="nb-NO" dirty="0" smtClean="0"/>
              <a:t> </a:t>
            </a:r>
            <a:r>
              <a:rPr lang="nb-NO" dirty="0" err="1" smtClean="0"/>
              <a:t>guest</a:t>
            </a:r>
            <a:r>
              <a:rPr lang="nb-NO" dirty="0" smtClean="0"/>
              <a:t> house – and is </a:t>
            </a:r>
            <a:r>
              <a:rPr lang="nb-NO" dirty="0" err="1" smtClean="0"/>
              <a:t>now</a:t>
            </a:r>
            <a:r>
              <a:rPr lang="nb-NO" dirty="0" smtClean="0"/>
              <a:t> </a:t>
            </a:r>
            <a:r>
              <a:rPr lang="nb-NO" dirty="0" err="1" smtClean="0"/>
              <a:t>indebted</a:t>
            </a:r>
            <a:r>
              <a:rPr lang="nb-NO" dirty="0" smtClean="0"/>
              <a:t> to a </a:t>
            </a:r>
            <a:r>
              <a:rPr lang="nb-NO" dirty="0" err="1" smtClean="0"/>
              <a:t>loan</a:t>
            </a:r>
            <a:r>
              <a:rPr lang="nb-NO" dirty="0" smtClean="0"/>
              <a:t> </a:t>
            </a:r>
            <a:r>
              <a:rPr lang="nb-NO" dirty="0" err="1" smtClean="0"/>
              <a:t>shark</a:t>
            </a:r>
            <a:r>
              <a:rPr lang="nb-NO" dirty="0" smtClean="0"/>
              <a:t> by </a:t>
            </a:r>
            <a:r>
              <a:rPr lang="nb-NO" dirty="0" err="1" smtClean="0"/>
              <a:t>the</a:t>
            </a:r>
            <a:r>
              <a:rPr lang="nb-NO" dirty="0" smtClean="0"/>
              <a:t> </a:t>
            </a:r>
            <a:r>
              <a:rPr lang="nb-NO" dirty="0" err="1" smtClean="0"/>
              <a:t>Swedish</a:t>
            </a:r>
            <a:r>
              <a:rPr lang="nb-NO" dirty="0" smtClean="0"/>
              <a:t> </a:t>
            </a:r>
            <a:r>
              <a:rPr lang="nb-NO" dirty="0" err="1" smtClean="0"/>
              <a:t>name</a:t>
            </a:r>
            <a:r>
              <a:rPr lang="nb-NO" dirty="0" smtClean="0"/>
              <a:t> </a:t>
            </a:r>
            <a:r>
              <a:rPr lang="nb-NO" b="1" dirty="0" err="1" smtClean="0"/>
              <a:t>Sandquist</a:t>
            </a:r>
            <a:r>
              <a:rPr lang="nb-NO" dirty="0" smtClean="0"/>
              <a:t>. </a:t>
            </a:r>
            <a:r>
              <a:rPr lang="nb-NO" dirty="0" err="1" smtClean="0"/>
              <a:t>Luckily</a:t>
            </a:r>
            <a:r>
              <a:rPr lang="nb-NO" dirty="0" smtClean="0"/>
              <a:t>, </a:t>
            </a:r>
            <a:r>
              <a:rPr lang="nb-NO" dirty="0" err="1" smtClean="0"/>
              <a:t>their</a:t>
            </a:r>
            <a:r>
              <a:rPr lang="nb-NO" dirty="0" smtClean="0"/>
              <a:t> </a:t>
            </a:r>
            <a:r>
              <a:rPr lang="nb-NO" dirty="0" err="1" smtClean="0"/>
              <a:t>saviour</a:t>
            </a:r>
            <a:r>
              <a:rPr lang="nb-NO" dirty="0" smtClean="0"/>
              <a:t> </a:t>
            </a:r>
            <a:r>
              <a:rPr lang="nb-NO" dirty="0" err="1" smtClean="0"/>
              <a:t>arrives</a:t>
            </a:r>
            <a:r>
              <a:rPr lang="nb-NO" dirty="0" smtClean="0"/>
              <a:t>; </a:t>
            </a:r>
            <a:r>
              <a:rPr lang="nb-NO" dirty="0" err="1" smtClean="0"/>
              <a:t>Member</a:t>
            </a:r>
            <a:r>
              <a:rPr lang="nb-NO" dirty="0" smtClean="0"/>
              <a:t> </a:t>
            </a:r>
            <a:r>
              <a:rPr lang="nb-NO" dirty="0" err="1" smtClean="0"/>
              <a:t>of</a:t>
            </a:r>
            <a:r>
              <a:rPr lang="nb-NO" dirty="0" smtClean="0"/>
              <a:t> Parliament </a:t>
            </a:r>
            <a:r>
              <a:rPr lang="nb-NO" b="1" dirty="0" err="1" smtClean="0"/>
              <a:t>Sylvius</a:t>
            </a:r>
            <a:r>
              <a:rPr lang="nb-NO" dirty="0"/>
              <a:t> </a:t>
            </a:r>
            <a:r>
              <a:rPr lang="nb-NO" dirty="0" err="1" smtClean="0"/>
              <a:t>Hog</a:t>
            </a:r>
            <a:r>
              <a:rPr lang="nb-NO" dirty="0" smtClean="0"/>
              <a:t>. </a:t>
            </a:r>
            <a:r>
              <a:rPr lang="nb-NO" dirty="0" err="1" smtClean="0"/>
              <a:t>Along</a:t>
            </a:r>
            <a:r>
              <a:rPr lang="nb-NO" dirty="0" smtClean="0"/>
              <a:t> </a:t>
            </a:r>
            <a:r>
              <a:rPr lang="nb-NO" dirty="0" err="1" smtClean="0"/>
              <a:t>the</a:t>
            </a:r>
            <a:r>
              <a:rPr lang="nb-NO" dirty="0" smtClean="0"/>
              <a:t> </a:t>
            </a:r>
            <a:r>
              <a:rPr lang="nb-NO" dirty="0" err="1" smtClean="0"/>
              <a:t>way</a:t>
            </a:r>
            <a:r>
              <a:rPr lang="nb-NO" dirty="0" smtClean="0"/>
              <a:t> </a:t>
            </a:r>
            <a:r>
              <a:rPr lang="nb-NO" dirty="0" err="1" smtClean="0"/>
              <a:t>we</a:t>
            </a:r>
            <a:r>
              <a:rPr lang="nb-NO" dirty="0" smtClean="0"/>
              <a:t> </a:t>
            </a:r>
            <a:r>
              <a:rPr lang="nb-NO" dirty="0" err="1" smtClean="0"/>
              <a:t>also</a:t>
            </a:r>
            <a:r>
              <a:rPr lang="nb-NO" dirty="0" smtClean="0"/>
              <a:t> </a:t>
            </a:r>
            <a:r>
              <a:rPr lang="nb-NO" dirty="0" err="1" smtClean="0"/>
              <a:t>get</a:t>
            </a:r>
            <a:r>
              <a:rPr lang="nb-NO" dirty="0" smtClean="0"/>
              <a:t> </a:t>
            </a:r>
            <a:r>
              <a:rPr lang="nb-NO" dirty="0" err="1"/>
              <a:t>a</a:t>
            </a:r>
            <a:r>
              <a:rPr lang="nb-NO" dirty="0" err="1" smtClean="0"/>
              <a:t>cquainted</a:t>
            </a:r>
            <a:r>
              <a:rPr lang="nb-NO" dirty="0" smtClean="0"/>
              <a:t> </a:t>
            </a:r>
            <a:r>
              <a:rPr lang="nb-NO" dirty="0" err="1" smtClean="0"/>
              <a:t>with</a:t>
            </a:r>
            <a:r>
              <a:rPr lang="nb-NO" dirty="0" smtClean="0"/>
              <a:t> </a:t>
            </a:r>
            <a:r>
              <a:rPr lang="nb-NO" dirty="0" err="1" smtClean="0"/>
              <a:t>the</a:t>
            </a:r>
            <a:r>
              <a:rPr lang="nb-NO" dirty="0" smtClean="0"/>
              <a:t> </a:t>
            </a:r>
            <a:r>
              <a:rPr lang="nb-NO" dirty="0" err="1" smtClean="0"/>
              <a:t>physician</a:t>
            </a:r>
            <a:r>
              <a:rPr lang="nb-NO" dirty="0" smtClean="0"/>
              <a:t>, Dr. </a:t>
            </a:r>
            <a:r>
              <a:rPr lang="nb-NO" b="1" dirty="0" err="1" smtClean="0"/>
              <a:t>Boek</a:t>
            </a:r>
            <a:r>
              <a:rPr lang="nb-NO" dirty="0" smtClean="0"/>
              <a:t> and travel organiser </a:t>
            </a:r>
            <a:r>
              <a:rPr lang="nb-NO" b="1" dirty="0" err="1" smtClean="0"/>
              <a:t>Benett</a:t>
            </a:r>
            <a:r>
              <a:rPr lang="nb-NO" dirty="0" smtClean="0"/>
              <a:t>.</a:t>
            </a:r>
            <a:endParaRPr lang="nb-NO" dirty="0"/>
          </a:p>
        </p:txBody>
      </p:sp>
    </p:spTree>
    <p:extLst>
      <p:ext uri="{BB962C8B-B14F-4D97-AF65-F5344CB8AC3E}">
        <p14:creationId xmlns:p14="http://schemas.microsoft.com/office/powerpoint/2010/main" val="241286530"/>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1043608" y="214481"/>
            <a:ext cx="7632848" cy="1446550"/>
          </a:xfrm>
          <a:prstGeom prst="rect">
            <a:avLst/>
          </a:prstGeom>
          <a:noFill/>
        </p:spPr>
        <p:txBody>
          <a:bodyPr wrap="square" rtlCol="0">
            <a:spAutoFit/>
          </a:bodyPr>
          <a:lstStyle/>
          <a:p>
            <a:r>
              <a:rPr lang="fr-FR" sz="2800" b="1" dirty="0"/>
              <a:t>L</a:t>
            </a:r>
            <a:r>
              <a:rPr lang="fr-FR" sz="2800" b="1" dirty="0" smtClean="0"/>
              <a:t>’auberge </a:t>
            </a:r>
            <a:r>
              <a:rPr lang="nb-NO" sz="2800" b="1" dirty="0" smtClean="0"/>
              <a:t>á ‘Vestfjorddalen’</a:t>
            </a:r>
            <a:r>
              <a:rPr lang="nb-NO" sz="3200" b="1" dirty="0" smtClean="0"/>
              <a:t/>
            </a:r>
            <a:br>
              <a:rPr lang="nb-NO" sz="3200" b="1" dirty="0" smtClean="0"/>
            </a:br>
            <a:r>
              <a:rPr lang="nb-NO" sz="2000" dirty="0" err="1" smtClean="0"/>
              <a:t>Verne’s</a:t>
            </a:r>
            <a:r>
              <a:rPr lang="nb-NO" sz="2000" dirty="0" smtClean="0"/>
              <a:t> story starts at a </a:t>
            </a:r>
            <a:r>
              <a:rPr lang="nb-NO" sz="2000" dirty="0" err="1" smtClean="0"/>
              <a:t>guest</a:t>
            </a:r>
            <a:r>
              <a:rPr lang="nb-NO" sz="2000" dirty="0" smtClean="0"/>
              <a:t> house</a:t>
            </a:r>
            <a:r>
              <a:rPr lang="nb-NO" sz="2000" dirty="0"/>
              <a:t> </a:t>
            </a:r>
            <a:r>
              <a:rPr lang="nb-NO" sz="2000" dirty="0" smtClean="0"/>
              <a:t>at Dale, </a:t>
            </a:r>
            <a:br>
              <a:rPr lang="nb-NO" sz="2000" dirty="0" smtClean="0"/>
            </a:br>
            <a:r>
              <a:rPr lang="nb-NO" sz="2000" dirty="0" err="1" smtClean="0"/>
              <a:t>close</a:t>
            </a:r>
            <a:r>
              <a:rPr lang="nb-NO" sz="2000" dirty="0" smtClean="0"/>
              <a:t> to Rjukan  in Telemark</a:t>
            </a:r>
            <a:br>
              <a:rPr lang="nb-NO" sz="2000" dirty="0" smtClean="0"/>
            </a:br>
            <a:endParaRPr lang="nb-NO" sz="2000" dirty="0">
              <a:solidFill>
                <a:srgbClr val="FF0000"/>
              </a:solidFill>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484784"/>
            <a:ext cx="6768752" cy="3865710"/>
          </a:xfrm>
          <a:prstGeom prst="rect">
            <a:avLst/>
          </a:prstGeom>
        </p:spPr>
      </p:pic>
      <p:sp>
        <p:nvSpPr>
          <p:cNvPr id="7" name="TekstSylinder 6"/>
          <p:cNvSpPr txBox="1"/>
          <p:nvPr/>
        </p:nvSpPr>
        <p:spPr>
          <a:xfrm>
            <a:off x="2879917" y="5445224"/>
            <a:ext cx="5966698" cy="1200329"/>
          </a:xfrm>
          <a:prstGeom prst="rect">
            <a:avLst/>
          </a:prstGeom>
          <a:noFill/>
        </p:spPr>
        <p:txBody>
          <a:bodyPr wrap="none" rtlCol="0">
            <a:spAutoFit/>
          </a:bodyPr>
          <a:lstStyle/>
          <a:p>
            <a:r>
              <a:rPr lang="nb-NO" b="1" dirty="0" err="1" smtClean="0">
                <a:solidFill>
                  <a:schemeClr val="accent1">
                    <a:lumMod val="75000"/>
                  </a:schemeClr>
                </a:solidFill>
              </a:rPr>
              <a:t>Verne’s</a:t>
            </a:r>
            <a:r>
              <a:rPr lang="nb-NO" b="1" dirty="0" smtClean="0">
                <a:solidFill>
                  <a:schemeClr val="accent1">
                    <a:lumMod val="75000"/>
                  </a:schemeClr>
                </a:solidFill>
              </a:rPr>
              <a:t> </a:t>
            </a:r>
            <a:r>
              <a:rPr lang="nb-NO" b="1" dirty="0" err="1" smtClean="0">
                <a:solidFill>
                  <a:schemeClr val="accent1">
                    <a:lumMod val="75000"/>
                  </a:schemeClr>
                </a:solidFill>
              </a:rPr>
              <a:t>diary</a:t>
            </a:r>
            <a:r>
              <a:rPr lang="nb-NO" b="1" dirty="0" smtClean="0">
                <a:solidFill>
                  <a:schemeClr val="accent1">
                    <a:lumMod val="75000"/>
                  </a:schemeClr>
                </a:solidFill>
              </a:rPr>
              <a:t>, </a:t>
            </a:r>
            <a:r>
              <a:rPr lang="nb-NO" b="1" dirty="0" err="1" smtClean="0">
                <a:solidFill>
                  <a:schemeClr val="accent1">
                    <a:lumMod val="75000"/>
                  </a:schemeClr>
                </a:solidFill>
              </a:rPr>
              <a:t>Saturday</a:t>
            </a:r>
            <a:r>
              <a:rPr lang="nb-NO" b="1" dirty="0" smtClean="0">
                <a:solidFill>
                  <a:schemeClr val="accent1">
                    <a:lumMod val="75000"/>
                  </a:schemeClr>
                </a:solidFill>
              </a:rPr>
              <a:t>, </a:t>
            </a:r>
            <a:r>
              <a:rPr lang="nb-NO" b="1" dirty="0" err="1" smtClean="0">
                <a:solidFill>
                  <a:schemeClr val="accent1">
                    <a:lumMod val="75000"/>
                  </a:schemeClr>
                </a:solidFill>
              </a:rPr>
              <a:t>July</a:t>
            </a:r>
            <a:r>
              <a:rPr lang="nb-NO" b="1" dirty="0" smtClean="0">
                <a:solidFill>
                  <a:schemeClr val="accent1">
                    <a:lumMod val="75000"/>
                  </a:schemeClr>
                </a:solidFill>
              </a:rPr>
              <a:t> 27, 1861:</a:t>
            </a:r>
            <a:r>
              <a:rPr lang="nb-NO" dirty="0">
                <a:solidFill>
                  <a:schemeClr val="accent1">
                    <a:lumMod val="75000"/>
                  </a:schemeClr>
                </a:solidFill>
              </a:rPr>
              <a:t/>
            </a:r>
            <a:br>
              <a:rPr lang="nb-NO" dirty="0">
                <a:solidFill>
                  <a:schemeClr val="accent1">
                    <a:lumMod val="75000"/>
                  </a:schemeClr>
                </a:solidFill>
              </a:rPr>
            </a:br>
            <a:r>
              <a:rPr lang="nb-NO" dirty="0" smtClean="0">
                <a:solidFill>
                  <a:schemeClr val="accent1">
                    <a:lumMod val="75000"/>
                  </a:schemeClr>
                </a:solidFill>
              </a:rPr>
              <a:t>‘</a:t>
            </a:r>
            <a:r>
              <a:rPr lang="nb-NO" dirty="0" err="1" smtClean="0">
                <a:solidFill>
                  <a:schemeClr val="accent1">
                    <a:lumMod val="75000"/>
                  </a:schemeClr>
                </a:solidFill>
              </a:rPr>
              <a:t>We</a:t>
            </a:r>
            <a:r>
              <a:rPr lang="nb-NO" dirty="0" smtClean="0">
                <a:solidFill>
                  <a:schemeClr val="accent1">
                    <a:lumMod val="75000"/>
                  </a:schemeClr>
                </a:solidFill>
              </a:rPr>
              <a:t> </a:t>
            </a:r>
            <a:r>
              <a:rPr lang="nb-NO" dirty="0" err="1" smtClean="0">
                <a:solidFill>
                  <a:schemeClr val="accent1">
                    <a:lumMod val="75000"/>
                  </a:schemeClr>
                </a:solidFill>
              </a:rPr>
              <a:t>arrive</a:t>
            </a:r>
            <a:r>
              <a:rPr lang="nb-NO" dirty="0" smtClean="0">
                <a:solidFill>
                  <a:schemeClr val="accent1">
                    <a:lumMod val="75000"/>
                  </a:schemeClr>
                </a:solidFill>
              </a:rPr>
              <a:t> in front </a:t>
            </a:r>
            <a:r>
              <a:rPr lang="nb-NO" dirty="0" err="1" smtClean="0">
                <a:solidFill>
                  <a:schemeClr val="accent1">
                    <a:lumMod val="75000"/>
                  </a:schemeClr>
                </a:solidFill>
              </a:rPr>
              <a:t>of</a:t>
            </a:r>
            <a:r>
              <a:rPr lang="nb-NO" dirty="0" smtClean="0">
                <a:solidFill>
                  <a:schemeClr val="accent1">
                    <a:lumMod val="75000"/>
                  </a:schemeClr>
                </a:solidFill>
              </a:rPr>
              <a:t> Dal at 15.15</a:t>
            </a:r>
            <a:r>
              <a:rPr lang="nb-NO" dirty="0">
                <a:solidFill>
                  <a:schemeClr val="accent1">
                    <a:lumMod val="75000"/>
                  </a:schemeClr>
                </a:solidFill>
              </a:rPr>
              <a:t>, </a:t>
            </a:r>
            <a:r>
              <a:rPr lang="nb-NO" dirty="0" smtClean="0">
                <a:solidFill>
                  <a:schemeClr val="accent1">
                    <a:lumMod val="75000"/>
                  </a:schemeClr>
                </a:solidFill>
              </a:rPr>
              <a:t> </a:t>
            </a:r>
            <a:br>
              <a:rPr lang="nb-NO" dirty="0" smtClean="0">
                <a:solidFill>
                  <a:schemeClr val="accent1">
                    <a:lumMod val="75000"/>
                  </a:schemeClr>
                </a:solidFill>
              </a:rPr>
            </a:br>
            <a:r>
              <a:rPr lang="nb-NO" dirty="0" smtClean="0">
                <a:solidFill>
                  <a:schemeClr val="accent1">
                    <a:lumMod val="75000"/>
                  </a:schemeClr>
                </a:solidFill>
              </a:rPr>
              <a:t>a </a:t>
            </a:r>
            <a:r>
              <a:rPr lang="nb-NO" dirty="0" err="1" smtClean="0">
                <a:solidFill>
                  <a:schemeClr val="accent1">
                    <a:lumMod val="75000"/>
                  </a:schemeClr>
                </a:solidFill>
              </a:rPr>
              <a:t>charming</a:t>
            </a:r>
            <a:r>
              <a:rPr lang="nb-NO" dirty="0" smtClean="0">
                <a:solidFill>
                  <a:schemeClr val="accent1">
                    <a:lumMod val="75000"/>
                  </a:schemeClr>
                </a:solidFill>
              </a:rPr>
              <a:t> </a:t>
            </a:r>
            <a:r>
              <a:rPr lang="nb-NO" dirty="0" err="1" smtClean="0">
                <a:solidFill>
                  <a:schemeClr val="accent1">
                    <a:lumMod val="75000"/>
                  </a:schemeClr>
                </a:solidFill>
              </a:rPr>
              <a:t>guest</a:t>
            </a:r>
            <a:r>
              <a:rPr lang="nb-NO" dirty="0" smtClean="0">
                <a:solidFill>
                  <a:schemeClr val="accent1">
                    <a:lumMod val="75000"/>
                  </a:schemeClr>
                </a:solidFill>
              </a:rPr>
              <a:t> house </a:t>
            </a:r>
            <a:r>
              <a:rPr lang="nb-NO" dirty="0" err="1" smtClean="0">
                <a:solidFill>
                  <a:schemeClr val="accent1">
                    <a:lumMod val="75000"/>
                  </a:schemeClr>
                </a:solidFill>
              </a:rPr>
              <a:t>with</a:t>
            </a:r>
            <a:r>
              <a:rPr lang="nb-NO" dirty="0" smtClean="0">
                <a:solidFill>
                  <a:schemeClr val="accent1">
                    <a:lumMod val="75000"/>
                  </a:schemeClr>
                </a:solidFill>
              </a:rPr>
              <a:t> red </a:t>
            </a:r>
            <a:r>
              <a:rPr lang="nb-NO" dirty="0" err="1" smtClean="0">
                <a:solidFill>
                  <a:schemeClr val="accent1">
                    <a:lumMod val="75000"/>
                  </a:schemeClr>
                </a:solidFill>
              </a:rPr>
              <a:t>furniture</a:t>
            </a:r>
            <a:r>
              <a:rPr lang="nb-NO" dirty="0" smtClean="0">
                <a:solidFill>
                  <a:schemeClr val="accent1">
                    <a:lumMod val="75000"/>
                  </a:schemeClr>
                </a:solidFill>
              </a:rPr>
              <a:t> and red beds </a:t>
            </a:r>
            <a:br>
              <a:rPr lang="nb-NO" dirty="0" smtClean="0">
                <a:solidFill>
                  <a:schemeClr val="accent1">
                    <a:lumMod val="75000"/>
                  </a:schemeClr>
                </a:solidFill>
              </a:rPr>
            </a:br>
            <a:r>
              <a:rPr lang="nb-NO" dirty="0" smtClean="0">
                <a:solidFill>
                  <a:schemeClr val="accent1">
                    <a:lumMod val="75000"/>
                  </a:schemeClr>
                </a:solidFill>
              </a:rPr>
              <a:t>– </a:t>
            </a:r>
            <a:r>
              <a:rPr lang="nb-NO" dirty="0" err="1" smtClean="0">
                <a:solidFill>
                  <a:schemeClr val="accent1">
                    <a:lumMod val="75000"/>
                  </a:schemeClr>
                </a:solidFill>
              </a:rPr>
              <a:t>the</a:t>
            </a:r>
            <a:r>
              <a:rPr lang="nb-NO" dirty="0" smtClean="0">
                <a:solidFill>
                  <a:schemeClr val="accent1">
                    <a:lumMod val="75000"/>
                  </a:schemeClr>
                </a:solidFill>
              </a:rPr>
              <a:t> house </a:t>
            </a:r>
            <a:r>
              <a:rPr lang="nb-NO" dirty="0" err="1" smtClean="0">
                <a:solidFill>
                  <a:schemeClr val="accent1">
                    <a:lumMod val="75000"/>
                  </a:schemeClr>
                </a:solidFill>
              </a:rPr>
              <a:t>with</a:t>
            </a:r>
            <a:r>
              <a:rPr lang="nb-NO" dirty="0" smtClean="0">
                <a:solidFill>
                  <a:schemeClr val="accent1">
                    <a:lumMod val="75000"/>
                  </a:schemeClr>
                </a:solidFill>
              </a:rPr>
              <a:t> red </a:t>
            </a:r>
            <a:r>
              <a:rPr lang="nb-NO" dirty="0" err="1" smtClean="0">
                <a:solidFill>
                  <a:schemeClr val="accent1">
                    <a:lumMod val="75000"/>
                  </a:schemeClr>
                </a:solidFill>
              </a:rPr>
              <a:t>exterior</a:t>
            </a:r>
            <a:r>
              <a:rPr lang="nb-NO" dirty="0" smtClean="0">
                <a:solidFill>
                  <a:schemeClr val="accent1">
                    <a:lumMod val="75000"/>
                  </a:schemeClr>
                </a:solidFill>
              </a:rPr>
              <a:t>’’</a:t>
            </a:r>
            <a:endParaRPr lang="nb-NO" dirty="0"/>
          </a:p>
        </p:txBody>
      </p:sp>
      <p:sp>
        <p:nvSpPr>
          <p:cNvPr id="2" name="TekstSylinder 1"/>
          <p:cNvSpPr txBox="1"/>
          <p:nvPr/>
        </p:nvSpPr>
        <p:spPr>
          <a:xfrm>
            <a:off x="251520" y="5013176"/>
            <a:ext cx="4711546" cy="923330"/>
          </a:xfrm>
          <a:prstGeom prst="rect">
            <a:avLst/>
          </a:prstGeom>
          <a:noFill/>
        </p:spPr>
        <p:txBody>
          <a:bodyPr wrap="none" rtlCol="0">
            <a:spAutoFit/>
          </a:bodyPr>
          <a:lstStyle/>
          <a:p>
            <a:r>
              <a:rPr lang="nb-NO" b="1" dirty="0"/>
              <a:t>The inn keeper </a:t>
            </a:r>
            <a:r>
              <a:rPr lang="nb-NO" b="1" dirty="0" err="1"/>
              <a:t>who</a:t>
            </a:r>
            <a:r>
              <a:rPr lang="nb-NO" b="1" dirty="0"/>
              <a:t> met Verne, </a:t>
            </a:r>
            <a:r>
              <a:rPr lang="nb-NO" b="1" dirty="0" err="1" smtClean="0"/>
              <a:t>on</a:t>
            </a:r>
            <a:r>
              <a:rPr lang="nb-NO" b="1" dirty="0" smtClean="0"/>
              <a:t> </a:t>
            </a:r>
            <a:r>
              <a:rPr lang="nb-NO" b="1" dirty="0" err="1"/>
              <a:t>the</a:t>
            </a:r>
            <a:r>
              <a:rPr lang="nb-NO" b="1" dirty="0"/>
              <a:t> </a:t>
            </a:r>
            <a:r>
              <a:rPr lang="nb-NO" b="1" dirty="0" err="1" smtClean="0"/>
              <a:t>left</a:t>
            </a:r>
            <a:r>
              <a:rPr lang="nb-NO" b="1" dirty="0" smtClean="0"/>
              <a:t> </a:t>
            </a:r>
            <a:br>
              <a:rPr lang="nb-NO" b="1" dirty="0" smtClean="0"/>
            </a:br>
            <a:r>
              <a:rPr lang="nb-NO" b="1" dirty="0" smtClean="0"/>
              <a:t>- </a:t>
            </a:r>
            <a:r>
              <a:rPr lang="nb-NO" b="1" dirty="0"/>
              <a:t>John Olsen Dahle</a:t>
            </a:r>
            <a:endParaRPr lang="nb-NO" dirty="0"/>
          </a:p>
          <a:p>
            <a:endParaRPr lang="nb-NO" dirty="0"/>
          </a:p>
        </p:txBody>
      </p:sp>
    </p:spTree>
    <p:extLst>
      <p:ext uri="{BB962C8B-B14F-4D97-AF65-F5344CB8AC3E}">
        <p14:creationId xmlns:p14="http://schemas.microsoft.com/office/powerpoint/2010/main" val="407825351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261848" y="129550"/>
            <a:ext cx="3014008" cy="830997"/>
          </a:xfrm>
          <a:prstGeom prst="rect">
            <a:avLst/>
          </a:prstGeom>
          <a:noFill/>
        </p:spPr>
        <p:txBody>
          <a:bodyPr wrap="square" rtlCol="0">
            <a:spAutoFit/>
          </a:bodyPr>
          <a:lstStyle/>
          <a:p>
            <a:r>
              <a:rPr lang="nb-NO" sz="2400" b="1" dirty="0" smtClean="0"/>
              <a:t>The </a:t>
            </a:r>
            <a:r>
              <a:rPr lang="nb-NO" sz="2400" b="1" dirty="0" err="1" smtClean="0"/>
              <a:t>guest</a:t>
            </a:r>
            <a:r>
              <a:rPr lang="nb-NO" sz="2400" b="1" dirty="0" smtClean="0"/>
              <a:t> house   </a:t>
            </a:r>
            <a:br>
              <a:rPr lang="nb-NO" sz="2400" b="1" dirty="0" smtClean="0"/>
            </a:br>
            <a:r>
              <a:rPr lang="nb-NO" sz="2400" b="1" dirty="0" smtClean="0"/>
              <a:t>at Dale, Rjukan</a:t>
            </a:r>
            <a:endParaRPr lang="nb-NO" sz="2400" dirty="0"/>
          </a:p>
        </p:txBody>
      </p:sp>
      <p:pic>
        <p:nvPicPr>
          <p:cNvPr id="1026" name="Picture 2" descr="F:\PJ-HVE-HOVEDFAG_JV_DOKUSITE_MASTERPROSJEKT\###JULES_VERNE_DOT_no-HOVED_PROSJEKTdoku-siteJV\####JV_juni2011\ferdige_AVISartikler_juni2011\Foredrags_illustrasjoner\foran_verdsh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84784"/>
            <a:ext cx="3241259" cy="480133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PJ-HVE-HOVEDFAG_JV_DOKUSITE_MASTERPROSJEKT\###JULES_VERNE_DOT_no-HOVED_PROSJEKTdoku-siteJV\####JV_juni2011\ferdige_AVISartikler_juni2011\Foredrags_illustrasjoner\gjestgiveriet_Dale_PerJohanMoe21072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282" y="-134077"/>
            <a:ext cx="4369054" cy="401953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2831045"/>
            <a:ext cx="4752528" cy="4414379"/>
          </a:xfrm>
          <a:prstGeom prst="rect">
            <a:avLst/>
          </a:prstGeom>
        </p:spPr>
      </p:pic>
    </p:spTree>
    <p:extLst>
      <p:ext uri="{BB962C8B-B14F-4D97-AF65-F5344CB8AC3E}">
        <p14:creationId xmlns:p14="http://schemas.microsoft.com/office/powerpoint/2010/main" val="1111229592"/>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3" name="TekstSylinder 2"/>
          <p:cNvSpPr txBox="1"/>
          <p:nvPr/>
        </p:nvSpPr>
        <p:spPr>
          <a:xfrm>
            <a:off x="2915816" y="2708920"/>
            <a:ext cx="184731" cy="369332"/>
          </a:xfrm>
          <a:prstGeom prst="rect">
            <a:avLst/>
          </a:prstGeom>
          <a:noFill/>
        </p:spPr>
        <p:txBody>
          <a:bodyPr wrap="none" rtlCol="0">
            <a:spAutoFit/>
          </a:bodyPr>
          <a:lstStyle/>
          <a:p>
            <a:endParaRPr lang="nb-NO" dirty="0" smtClean="0"/>
          </a:p>
        </p:txBody>
      </p:sp>
      <p:sp>
        <p:nvSpPr>
          <p:cNvPr id="4" name="TekstSylinder 3"/>
          <p:cNvSpPr txBox="1"/>
          <p:nvPr/>
        </p:nvSpPr>
        <p:spPr>
          <a:xfrm>
            <a:off x="3831793" y="2726766"/>
            <a:ext cx="300082" cy="369332"/>
          </a:xfrm>
          <a:prstGeom prst="rect">
            <a:avLst/>
          </a:prstGeom>
          <a:noFill/>
        </p:spPr>
        <p:txBody>
          <a:bodyPr wrap="none" rtlCol="0">
            <a:spAutoFit/>
          </a:bodyPr>
          <a:lstStyle/>
          <a:p>
            <a:r>
              <a:rPr lang="nb-NO" dirty="0" smtClean="0"/>
              <a:t>  </a:t>
            </a:r>
            <a:endParaRPr lang="nb-NO" dirty="0"/>
          </a:p>
        </p:txBody>
      </p:sp>
      <p:sp>
        <p:nvSpPr>
          <p:cNvPr id="6" name="TekstSylinder 5"/>
          <p:cNvSpPr txBox="1"/>
          <p:nvPr/>
        </p:nvSpPr>
        <p:spPr>
          <a:xfrm>
            <a:off x="395537" y="1772816"/>
            <a:ext cx="8496944" cy="1200329"/>
          </a:xfrm>
          <a:prstGeom prst="rect">
            <a:avLst/>
          </a:prstGeom>
          <a:noFill/>
        </p:spPr>
        <p:txBody>
          <a:bodyPr wrap="square" rtlCol="0">
            <a:spAutoFit/>
          </a:bodyPr>
          <a:lstStyle/>
          <a:p>
            <a:r>
              <a:rPr lang="en-GB" dirty="0"/>
              <a:t>W</a:t>
            </a:r>
            <a:r>
              <a:rPr lang="en-GB" dirty="0" smtClean="0"/>
              <a:t>hen Verne began </a:t>
            </a:r>
            <a:r>
              <a:rPr lang="en-GB" dirty="0"/>
              <a:t>writing </a:t>
            </a:r>
            <a:r>
              <a:rPr lang="en-GB" dirty="0" smtClean="0"/>
              <a:t>BL, </a:t>
            </a:r>
            <a:br>
              <a:rPr lang="en-GB" dirty="0" smtClean="0"/>
            </a:br>
            <a:r>
              <a:rPr lang="en-GB" dirty="0" smtClean="0"/>
              <a:t>impressions </a:t>
            </a:r>
            <a:r>
              <a:rPr lang="en-GB" dirty="0"/>
              <a:t>were not fresh </a:t>
            </a:r>
            <a:r>
              <a:rPr lang="en-GB" dirty="0" smtClean="0"/>
              <a:t>in his memory</a:t>
            </a:r>
            <a:r>
              <a:rPr lang="en-GB" dirty="0"/>
              <a:t>. </a:t>
            </a:r>
            <a:r>
              <a:rPr lang="en-GB" dirty="0" smtClean="0"/>
              <a:t/>
            </a:r>
            <a:br>
              <a:rPr lang="en-GB" dirty="0" smtClean="0"/>
            </a:br>
            <a:r>
              <a:rPr lang="en-GB" dirty="0" smtClean="0"/>
              <a:t>He </a:t>
            </a:r>
            <a:r>
              <a:rPr lang="en-GB" dirty="0"/>
              <a:t>probably had to collect his notes, </a:t>
            </a:r>
            <a:r>
              <a:rPr lang="en-GB" dirty="0" smtClean="0"/>
              <a:t>his </a:t>
            </a:r>
            <a:r>
              <a:rPr lang="en-GB" dirty="0"/>
              <a:t>diary </a:t>
            </a:r>
            <a:r>
              <a:rPr lang="en-GB" dirty="0" smtClean="0"/>
              <a:t/>
            </a:r>
            <a:br>
              <a:rPr lang="en-GB" dirty="0" smtClean="0"/>
            </a:br>
            <a:r>
              <a:rPr lang="en-GB" dirty="0" smtClean="0"/>
              <a:t>and re-read </a:t>
            </a:r>
            <a:r>
              <a:rPr lang="en-GB" dirty="0"/>
              <a:t>back issues of travel magazines.</a:t>
            </a:r>
            <a:endParaRPr lang="nb-NO" dirty="0"/>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73" y="1204303"/>
            <a:ext cx="3507852" cy="5048959"/>
          </a:xfrm>
          <a:prstGeom prst="rect">
            <a:avLst/>
          </a:prstGeom>
        </p:spPr>
      </p:pic>
      <p:sp>
        <p:nvSpPr>
          <p:cNvPr id="9" name="Rektangel 8"/>
          <p:cNvSpPr/>
          <p:nvPr/>
        </p:nvSpPr>
        <p:spPr>
          <a:xfrm>
            <a:off x="395536" y="188640"/>
            <a:ext cx="5616623" cy="1015663"/>
          </a:xfrm>
          <a:prstGeom prst="rect">
            <a:avLst/>
          </a:prstGeom>
        </p:spPr>
        <p:txBody>
          <a:bodyPr wrap="square">
            <a:spAutoFit/>
          </a:bodyPr>
          <a:lstStyle/>
          <a:p>
            <a:r>
              <a:rPr lang="en-GB" sz="2000" b="1" dirty="0"/>
              <a:t>The background for</a:t>
            </a:r>
            <a:br>
              <a:rPr lang="en-GB" sz="2000" b="1" dirty="0"/>
            </a:br>
            <a:r>
              <a:rPr lang="en-GB" sz="2000" b="1" i="1" dirty="0"/>
              <a:t>Un Billet de </a:t>
            </a:r>
            <a:r>
              <a:rPr lang="en-GB" sz="2000" b="1" i="1" dirty="0" err="1"/>
              <a:t>loterie</a:t>
            </a:r>
            <a:r>
              <a:rPr lang="en-GB" sz="2000" b="1" dirty="0"/>
              <a:t> </a:t>
            </a:r>
            <a:r>
              <a:rPr lang="en-GB" sz="2000" b="1" i="1" dirty="0"/>
              <a:t>- le </a:t>
            </a:r>
            <a:r>
              <a:rPr lang="en-GB" sz="2000" b="1" i="1" dirty="0" err="1"/>
              <a:t>numero</a:t>
            </a:r>
            <a:r>
              <a:rPr lang="en-GB" sz="2000" b="1" i="1" dirty="0"/>
              <a:t> 9672</a:t>
            </a:r>
            <a:r>
              <a:rPr lang="en-GB" dirty="0"/>
              <a:t/>
            </a:r>
            <a:br>
              <a:rPr lang="en-GB" dirty="0"/>
            </a:br>
            <a:r>
              <a:rPr lang="nb-NO" sz="2000" dirty="0" err="1" smtClean="0"/>
              <a:t>Published</a:t>
            </a:r>
            <a:r>
              <a:rPr lang="nb-NO" sz="2000" dirty="0" smtClean="0"/>
              <a:t> </a:t>
            </a:r>
            <a:r>
              <a:rPr lang="nb-NO" sz="2000" dirty="0"/>
              <a:t>1886 – 25 </a:t>
            </a:r>
            <a:r>
              <a:rPr lang="nb-NO" sz="2000" dirty="0" err="1"/>
              <a:t>years</a:t>
            </a:r>
            <a:r>
              <a:rPr lang="nb-NO" sz="2000" dirty="0"/>
              <a:t>  </a:t>
            </a:r>
            <a:r>
              <a:rPr lang="nb-NO" sz="2000" dirty="0" err="1"/>
              <a:t>after</a:t>
            </a:r>
            <a:r>
              <a:rPr lang="nb-NO" sz="2000" dirty="0"/>
              <a:t> </a:t>
            </a:r>
            <a:r>
              <a:rPr lang="nb-NO" sz="2000" dirty="0" err="1" smtClean="0"/>
              <a:t>visiting</a:t>
            </a:r>
            <a:r>
              <a:rPr lang="nb-NO" sz="2000" dirty="0" smtClean="0"/>
              <a:t> Norway</a:t>
            </a:r>
            <a:endParaRPr lang="nb-NO" sz="2000" dirty="0"/>
          </a:p>
        </p:txBody>
      </p:sp>
      <p:pic>
        <p:nvPicPr>
          <p:cNvPr id="12" name="Bild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27" y="3379851"/>
            <a:ext cx="3362640" cy="4657661"/>
          </a:xfrm>
          <a:prstGeom prst="rect">
            <a:avLst/>
          </a:prstGeom>
        </p:spPr>
      </p:pic>
    </p:spTree>
    <p:extLst>
      <p:ext uri="{BB962C8B-B14F-4D97-AF65-F5344CB8AC3E}">
        <p14:creationId xmlns:p14="http://schemas.microsoft.com/office/powerpoint/2010/main" val="1048343522"/>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7484596"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4" name="TekstSylinder 3"/>
          <p:cNvSpPr txBox="1"/>
          <p:nvPr/>
        </p:nvSpPr>
        <p:spPr>
          <a:xfrm>
            <a:off x="170468" y="116632"/>
            <a:ext cx="9154060" cy="2000548"/>
          </a:xfrm>
          <a:prstGeom prst="rect">
            <a:avLst/>
          </a:prstGeom>
          <a:noFill/>
        </p:spPr>
        <p:txBody>
          <a:bodyPr wrap="square" rtlCol="0">
            <a:spAutoFit/>
          </a:bodyPr>
          <a:lstStyle/>
          <a:p>
            <a:r>
              <a:rPr lang="nb-NO" dirty="0" err="1" smtClean="0"/>
              <a:t>Previous</a:t>
            </a:r>
            <a:r>
              <a:rPr lang="nb-NO" dirty="0" smtClean="0"/>
              <a:t> </a:t>
            </a:r>
            <a:r>
              <a:rPr lang="nb-NO" dirty="0" err="1" smtClean="0"/>
              <a:t>work</a:t>
            </a:r>
            <a:r>
              <a:rPr lang="nb-NO" dirty="0" smtClean="0"/>
              <a:t> </a:t>
            </a:r>
            <a:r>
              <a:rPr lang="nb-NO" dirty="0" err="1" smtClean="0"/>
              <a:t>on</a:t>
            </a:r>
            <a:r>
              <a:rPr lang="nb-NO" dirty="0" smtClean="0"/>
              <a:t> </a:t>
            </a:r>
            <a:r>
              <a:rPr lang="nb-NO" dirty="0"/>
              <a:t>BL </a:t>
            </a:r>
            <a:r>
              <a:rPr lang="nb-NO" i="1" dirty="0" smtClean="0"/>
              <a:t>:</a:t>
            </a:r>
            <a:r>
              <a:rPr lang="nb-NO" sz="2400" b="1" dirty="0" smtClean="0"/>
              <a:t/>
            </a:r>
            <a:br>
              <a:rPr lang="nb-NO" sz="2400" b="1" dirty="0" smtClean="0"/>
            </a:br>
            <a:r>
              <a:rPr lang="nb-NO" sz="2400" b="1" dirty="0" smtClean="0"/>
              <a:t/>
            </a:r>
            <a:br>
              <a:rPr lang="nb-NO" sz="2400" b="1" dirty="0" smtClean="0"/>
            </a:br>
            <a:r>
              <a:rPr lang="nb-NO" dirty="0" err="1" smtClean="0"/>
              <a:t>PJ.Moe</a:t>
            </a:r>
            <a:r>
              <a:rPr lang="nb-NO" dirty="0"/>
              <a:t>:</a:t>
            </a:r>
            <a:r>
              <a:rPr lang="nb-NO" dirty="0" smtClean="0"/>
              <a:t> </a:t>
            </a:r>
            <a:br>
              <a:rPr lang="nb-NO" dirty="0" smtClean="0"/>
            </a:br>
            <a:r>
              <a:rPr lang="nb-NO" sz="2000" b="1" dirty="0" smtClean="0"/>
              <a:t>‘</a:t>
            </a:r>
            <a:r>
              <a:rPr lang="nb-NO" sz="2000" b="1" dirty="0" err="1" smtClean="0"/>
              <a:t>Intertextuality</a:t>
            </a:r>
            <a:r>
              <a:rPr lang="nb-NO" sz="2000" b="1" dirty="0" smtClean="0"/>
              <a:t> and </a:t>
            </a:r>
            <a:r>
              <a:rPr lang="nb-NO" sz="2000" b="1" dirty="0" err="1" smtClean="0"/>
              <a:t>Verne’s</a:t>
            </a:r>
            <a:r>
              <a:rPr lang="nb-NO" sz="2000" b="1" dirty="0" smtClean="0"/>
              <a:t> Norway’ </a:t>
            </a:r>
            <a:br>
              <a:rPr lang="nb-NO" sz="2000" b="1" dirty="0" smtClean="0"/>
            </a:br>
            <a:r>
              <a:rPr lang="nb-NO" sz="2000" dirty="0" smtClean="0"/>
              <a:t>The </a:t>
            </a:r>
            <a:r>
              <a:rPr lang="nb-NO" sz="2000" dirty="0" err="1" smtClean="0"/>
              <a:t>origin</a:t>
            </a:r>
            <a:r>
              <a:rPr lang="nb-NO" sz="2000" dirty="0" smtClean="0"/>
              <a:t> </a:t>
            </a:r>
            <a:r>
              <a:rPr lang="nb-NO" sz="2000" dirty="0" err="1" smtClean="0"/>
              <a:t>of</a:t>
            </a:r>
            <a:r>
              <a:rPr lang="nb-NO" sz="2000" dirty="0" smtClean="0"/>
              <a:t> </a:t>
            </a:r>
            <a:r>
              <a:rPr lang="nb-NO" sz="2000" i="1" dirty="0" err="1"/>
              <a:t>Un</a:t>
            </a:r>
            <a:r>
              <a:rPr lang="nb-NO" sz="2000" i="1" dirty="0"/>
              <a:t> </a:t>
            </a:r>
            <a:r>
              <a:rPr lang="nb-NO" sz="2000" i="1" dirty="0" err="1" smtClean="0"/>
              <a:t>Billet</a:t>
            </a:r>
            <a:r>
              <a:rPr lang="nb-NO" sz="2000" i="1" dirty="0" smtClean="0"/>
              <a:t> </a:t>
            </a:r>
            <a:r>
              <a:rPr lang="nb-NO" sz="2000" i="1" dirty="0"/>
              <a:t>de </a:t>
            </a:r>
            <a:r>
              <a:rPr lang="nb-NO" sz="2000" i="1" dirty="0" err="1" smtClean="0"/>
              <a:t>loterie</a:t>
            </a:r>
            <a:r>
              <a:rPr lang="nb-NO" sz="2000" b="1" i="1" dirty="0" smtClean="0"/>
              <a:t/>
            </a:r>
            <a:br>
              <a:rPr lang="nb-NO" sz="2000" b="1" i="1" dirty="0" smtClean="0"/>
            </a:br>
            <a:r>
              <a:rPr lang="en-GB" sz="2400" dirty="0"/>
              <a:t>- on visual and verbal ‘loans’ in the illustrated Hetzel edition</a:t>
            </a:r>
            <a:r>
              <a:rPr lang="en-GB" sz="2400" dirty="0" smtClean="0"/>
              <a:t>.</a:t>
            </a:r>
            <a:endParaRPr lang="nb-NO" sz="2000"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421" y="3140968"/>
            <a:ext cx="2423907" cy="3410480"/>
          </a:xfrm>
          <a:prstGeom prst="rect">
            <a:avLst/>
          </a:prstGeom>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3212976"/>
            <a:ext cx="2260716" cy="3324583"/>
          </a:xfrm>
          <a:prstGeom prst="rect">
            <a:avLst/>
          </a:prstGeom>
        </p:spPr>
      </p:pic>
      <p:sp>
        <p:nvSpPr>
          <p:cNvPr id="2" name="TekstSylinder 1"/>
          <p:cNvSpPr txBox="1"/>
          <p:nvPr/>
        </p:nvSpPr>
        <p:spPr>
          <a:xfrm>
            <a:off x="3962040" y="5945161"/>
            <a:ext cx="1186543" cy="523220"/>
          </a:xfrm>
          <a:prstGeom prst="rect">
            <a:avLst/>
          </a:prstGeom>
          <a:noFill/>
        </p:spPr>
        <p:txBody>
          <a:bodyPr wrap="none" rtlCol="0">
            <a:spAutoFit/>
          </a:bodyPr>
          <a:lstStyle/>
          <a:p>
            <a:r>
              <a:rPr lang="nb-NO" sz="1400" dirty="0" err="1" smtClean="0"/>
              <a:t>R.T.Pritchett</a:t>
            </a:r>
            <a:r>
              <a:rPr lang="nb-NO" sz="1400" dirty="0" smtClean="0"/>
              <a:t/>
            </a:r>
            <a:br>
              <a:rPr lang="nb-NO" sz="1400" dirty="0" smtClean="0"/>
            </a:br>
            <a:r>
              <a:rPr lang="nb-NO" sz="1400" dirty="0" smtClean="0"/>
              <a:t>1879</a:t>
            </a:r>
            <a:endParaRPr lang="nb-NO" sz="1400" dirty="0"/>
          </a:p>
        </p:txBody>
      </p:sp>
      <p:sp>
        <p:nvSpPr>
          <p:cNvPr id="7" name="TekstSylinder 6"/>
          <p:cNvSpPr txBox="1"/>
          <p:nvPr/>
        </p:nvSpPr>
        <p:spPr>
          <a:xfrm>
            <a:off x="539552" y="5904387"/>
            <a:ext cx="830677" cy="523220"/>
          </a:xfrm>
          <a:prstGeom prst="rect">
            <a:avLst/>
          </a:prstGeom>
          <a:noFill/>
        </p:spPr>
        <p:txBody>
          <a:bodyPr wrap="none" rtlCol="0">
            <a:spAutoFit/>
          </a:bodyPr>
          <a:lstStyle/>
          <a:p>
            <a:r>
              <a:rPr lang="nb-NO" sz="1400" dirty="0" smtClean="0"/>
              <a:t>G. </a:t>
            </a:r>
            <a:r>
              <a:rPr lang="nb-NO" sz="1400" dirty="0" err="1" smtClean="0"/>
              <a:t>Roux</a:t>
            </a:r>
            <a:r>
              <a:rPr lang="nb-NO" sz="1400" dirty="0" smtClean="0"/>
              <a:t/>
            </a:r>
            <a:br>
              <a:rPr lang="nb-NO" sz="1400" dirty="0" smtClean="0"/>
            </a:br>
            <a:r>
              <a:rPr lang="nb-NO" sz="1400" dirty="0" smtClean="0"/>
              <a:t>1886</a:t>
            </a:r>
            <a:endParaRPr lang="nb-NO" sz="1400" dirty="0"/>
          </a:p>
        </p:txBody>
      </p:sp>
      <p:sp>
        <p:nvSpPr>
          <p:cNvPr id="8" name="TekstSylinder 7"/>
          <p:cNvSpPr txBox="1"/>
          <p:nvPr/>
        </p:nvSpPr>
        <p:spPr>
          <a:xfrm>
            <a:off x="482337" y="2118489"/>
            <a:ext cx="8482151" cy="923330"/>
          </a:xfrm>
          <a:prstGeom prst="rect">
            <a:avLst/>
          </a:prstGeom>
          <a:noFill/>
        </p:spPr>
        <p:txBody>
          <a:bodyPr wrap="square" rtlCol="0">
            <a:spAutoFit/>
          </a:bodyPr>
          <a:lstStyle/>
          <a:p>
            <a:r>
              <a:rPr lang="nb-NO" b="1" dirty="0"/>
              <a:t># verbal </a:t>
            </a:r>
            <a:r>
              <a:rPr lang="nb-NO" b="1" dirty="0" err="1"/>
              <a:t>intertexts</a:t>
            </a:r>
            <a:r>
              <a:rPr lang="nb-NO" b="1" dirty="0"/>
              <a:t> - </a:t>
            </a:r>
            <a:r>
              <a:rPr lang="nb-NO" b="1" dirty="0" err="1"/>
              <a:t>citations</a:t>
            </a:r>
            <a:r>
              <a:rPr lang="nb-NO" b="1" dirty="0"/>
              <a:t> from </a:t>
            </a:r>
            <a:r>
              <a:rPr lang="nb-NO" b="1" i="1" dirty="0"/>
              <a:t>Le </a:t>
            </a:r>
            <a:r>
              <a:rPr lang="nb-NO" b="1" i="1" dirty="0" err="1"/>
              <a:t>Tour</a:t>
            </a:r>
            <a:r>
              <a:rPr lang="nb-NO" b="1" i="1" dirty="0"/>
              <a:t> du </a:t>
            </a:r>
            <a:r>
              <a:rPr lang="nb-NO" b="1" i="1" dirty="0" err="1"/>
              <a:t>Monde</a:t>
            </a:r>
            <a:r>
              <a:rPr lang="nb-NO" b="1" i="1" dirty="0"/>
              <a:t> </a:t>
            </a:r>
            <a:r>
              <a:rPr lang="nb-NO" b="1" dirty="0"/>
              <a:t>and </a:t>
            </a:r>
            <a:r>
              <a:rPr lang="nb-NO" dirty="0"/>
              <a:t>(</a:t>
            </a:r>
            <a:r>
              <a:rPr lang="nb-NO" dirty="0" err="1"/>
              <a:t>Enault</a:t>
            </a:r>
            <a:r>
              <a:rPr lang="nb-NO" dirty="0"/>
              <a:t>) </a:t>
            </a:r>
            <a:r>
              <a:rPr lang="nb-NO" b="1" i="1" dirty="0"/>
              <a:t>La </a:t>
            </a:r>
            <a:r>
              <a:rPr lang="nb-NO" b="1" i="1" dirty="0" err="1"/>
              <a:t>Norvège</a:t>
            </a:r>
            <a:r>
              <a:rPr lang="nb-NO" b="1" i="1" dirty="0"/>
              <a:t> </a:t>
            </a:r>
            <a:r>
              <a:rPr lang="nb-NO" b="1" dirty="0"/>
              <a:t/>
            </a:r>
            <a:br>
              <a:rPr lang="nb-NO" b="1" dirty="0"/>
            </a:br>
            <a:r>
              <a:rPr lang="nb-NO" b="1" dirty="0"/>
              <a:t/>
            </a:r>
            <a:br>
              <a:rPr lang="nb-NO" b="1" dirty="0"/>
            </a:br>
            <a:r>
              <a:rPr lang="nb-NO" b="1" dirty="0"/>
              <a:t># </a:t>
            </a:r>
            <a:r>
              <a:rPr lang="nb-NO" b="1" dirty="0" err="1"/>
              <a:t>visual</a:t>
            </a:r>
            <a:r>
              <a:rPr lang="nb-NO" b="1" dirty="0"/>
              <a:t> </a:t>
            </a:r>
            <a:r>
              <a:rPr lang="nb-NO" b="1" dirty="0" err="1"/>
              <a:t>intertexts</a:t>
            </a:r>
            <a:r>
              <a:rPr lang="nb-NO" b="1" dirty="0"/>
              <a:t> - </a:t>
            </a:r>
            <a:r>
              <a:rPr lang="nb-NO" b="1" dirty="0" err="1"/>
              <a:t>engravings</a:t>
            </a:r>
            <a:r>
              <a:rPr lang="nb-NO" b="1" dirty="0"/>
              <a:t> /</a:t>
            </a:r>
            <a:r>
              <a:rPr lang="nb-NO" b="1" dirty="0" err="1" smtClean="0"/>
              <a:t>drawings</a:t>
            </a:r>
            <a:endParaRPr lang="nb-NO" dirty="0"/>
          </a:p>
        </p:txBody>
      </p:sp>
    </p:spTree>
    <p:extLst>
      <p:ext uri="{BB962C8B-B14F-4D97-AF65-F5344CB8AC3E}">
        <p14:creationId xmlns:p14="http://schemas.microsoft.com/office/powerpoint/2010/main" val="2884748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831" y="129068"/>
            <a:ext cx="4001457" cy="2634293"/>
          </a:xfrm>
          <a:prstGeom prst="rect">
            <a:avLst/>
          </a:prstGeom>
        </p:spPr>
      </p:pic>
      <p:sp>
        <p:nvSpPr>
          <p:cNvPr id="4" name="Tittel 1"/>
          <p:cNvSpPr txBox="1">
            <a:spLocks/>
          </p:cNvSpPr>
          <p:nvPr/>
        </p:nvSpPr>
        <p:spPr>
          <a:xfrm>
            <a:off x="5292080" y="851348"/>
            <a:ext cx="2880320" cy="606706"/>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b-NO" sz="3200" dirty="0" err="1" smtClean="0">
                <a:solidFill>
                  <a:schemeClr val="tx1"/>
                </a:solidFill>
              </a:rPr>
              <a:t>Intertextuality</a:t>
            </a:r>
            <a:endParaRPr lang="nb-NO" sz="2400" dirty="0"/>
          </a:p>
        </p:txBody>
      </p:sp>
      <p:sp>
        <p:nvSpPr>
          <p:cNvPr id="5" name="TekstSylinder 4"/>
          <p:cNvSpPr txBox="1"/>
          <p:nvPr/>
        </p:nvSpPr>
        <p:spPr>
          <a:xfrm>
            <a:off x="395536" y="2924944"/>
            <a:ext cx="7776864" cy="3108543"/>
          </a:xfrm>
          <a:prstGeom prst="rect">
            <a:avLst/>
          </a:prstGeom>
          <a:noFill/>
        </p:spPr>
        <p:txBody>
          <a:bodyPr wrap="square" rtlCol="0">
            <a:spAutoFit/>
          </a:bodyPr>
          <a:lstStyle/>
          <a:p>
            <a:r>
              <a:rPr lang="en-GB" sz="2000" dirty="0" err="1" smtClean="0"/>
              <a:t>LTdM</a:t>
            </a:r>
            <a:r>
              <a:rPr lang="en-GB" sz="2000" dirty="0" smtClean="0"/>
              <a:t>: </a:t>
            </a:r>
            <a:r>
              <a:rPr lang="en-GB" sz="2000" b="1" dirty="0"/>
              <a:t>«</a:t>
            </a:r>
            <a:r>
              <a:rPr lang="en-GB" sz="2000" b="1" i="1" u="sng" dirty="0"/>
              <a:t>Le </a:t>
            </a:r>
            <a:r>
              <a:rPr lang="en-GB" sz="2000" b="1" i="1" u="sng" dirty="0" smtClean="0"/>
              <a:t>Run </a:t>
            </a:r>
            <a:r>
              <a:rPr lang="en-GB" sz="2000" b="1" dirty="0"/>
              <a:t>[…] entrée </a:t>
            </a:r>
            <a:r>
              <a:rPr lang="en-GB" sz="2000" b="1" dirty="0" err="1"/>
              <a:t>dans</a:t>
            </a:r>
            <a:r>
              <a:rPr lang="en-GB" sz="2000" b="1" dirty="0"/>
              <a:t> le port de Bergen et </a:t>
            </a:r>
            <a:r>
              <a:rPr lang="en-GB" sz="2000" b="1" dirty="0" err="1"/>
              <a:t>débarquions</a:t>
            </a:r>
            <a:r>
              <a:rPr lang="en-GB" sz="2000" b="1" dirty="0"/>
              <a:t> aux </a:t>
            </a:r>
            <a:r>
              <a:rPr lang="en-GB" sz="2000" b="1" u="sng" dirty="0" err="1"/>
              <a:t>Tyske</a:t>
            </a:r>
            <a:r>
              <a:rPr lang="en-GB" sz="2000" b="1" u="sng" dirty="0"/>
              <a:t> </a:t>
            </a:r>
            <a:r>
              <a:rPr lang="en-GB" sz="2000" b="1" u="sng" dirty="0" err="1"/>
              <a:t>Bodurne</a:t>
            </a:r>
            <a:r>
              <a:rPr lang="en-GB" sz="2000" b="1" u="sng" dirty="0"/>
              <a:t> </a:t>
            </a:r>
            <a:r>
              <a:rPr lang="en-GB" sz="2000" b="1" dirty="0"/>
              <a:t>quartier de la </a:t>
            </a:r>
            <a:r>
              <a:rPr lang="en-GB" sz="2000" b="1" dirty="0" err="1"/>
              <a:t>ville</a:t>
            </a:r>
            <a:r>
              <a:rPr lang="en-GB" sz="2000" b="1" dirty="0"/>
              <a:t> fort original </a:t>
            </a:r>
            <a:r>
              <a:rPr lang="en-GB" sz="2000" dirty="0"/>
              <a:t>(</a:t>
            </a:r>
            <a:r>
              <a:rPr lang="en-GB" sz="2000" dirty="0" smtClean="0"/>
              <a:t>ill: </a:t>
            </a:r>
            <a:r>
              <a:rPr lang="en-GB" sz="2000" b="1" dirty="0"/>
              <a:t>Le </a:t>
            </a:r>
            <a:r>
              <a:rPr lang="en-GB" sz="2000" b="1" u="sng" dirty="0" err="1"/>
              <a:t>marché</a:t>
            </a:r>
            <a:r>
              <a:rPr lang="en-GB" sz="2000" b="1" u="sng" dirty="0"/>
              <a:t> aux </a:t>
            </a:r>
            <a:r>
              <a:rPr lang="en-GB" sz="2000" b="1" u="sng" dirty="0" err="1"/>
              <a:t>poissons</a:t>
            </a:r>
            <a:r>
              <a:rPr lang="en-GB" sz="2000" b="1" u="sng" dirty="0"/>
              <a:t> </a:t>
            </a:r>
            <a:r>
              <a:rPr lang="en-GB" sz="2000" b="1" dirty="0"/>
              <a:t>de Bergen</a:t>
            </a:r>
            <a:r>
              <a:rPr lang="en-GB" sz="2000" dirty="0" smtClean="0"/>
              <a:t>)</a:t>
            </a:r>
            <a:r>
              <a:rPr lang="en-GB" sz="2000" b="1" dirty="0"/>
              <a:t> » </a:t>
            </a:r>
            <a:r>
              <a:rPr lang="en-GB" sz="2000" b="1" dirty="0" smtClean="0"/>
              <a:t/>
            </a:r>
            <a:br>
              <a:rPr lang="en-GB" sz="2000" b="1" dirty="0" smtClean="0"/>
            </a:br>
            <a:r>
              <a:rPr lang="en-GB" dirty="0" smtClean="0"/>
              <a:t>(</a:t>
            </a:r>
            <a:r>
              <a:rPr lang="en-GB" dirty="0"/>
              <a:t>Saint-Blaise, 1861: 172</a:t>
            </a:r>
            <a:r>
              <a:rPr lang="en-GB" dirty="0" smtClean="0"/>
              <a:t>)</a:t>
            </a:r>
            <a:r>
              <a:rPr lang="en-GB" sz="2000" dirty="0" smtClean="0"/>
              <a:t/>
            </a:r>
            <a:br>
              <a:rPr lang="en-GB" sz="2000" dirty="0" smtClean="0"/>
            </a:br>
            <a:r>
              <a:rPr lang="en-GB" sz="2000" dirty="0" smtClean="0"/>
              <a:t/>
            </a:r>
            <a:br>
              <a:rPr lang="en-GB" sz="2000" dirty="0" smtClean="0"/>
            </a:br>
            <a:r>
              <a:rPr lang="en-GB" sz="2000" dirty="0">
                <a:solidFill>
                  <a:schemeClr val="accent1">
                    <a:lumMod val="75000"/>
                  </a:schemeClr>
                </a:solidFill>
              </a:rPr>
              <a:t/>
            </a:r>
            <a:br>
              <a:rPr lang="en-GB" sz="2000" dirty="0">
                <a:solidFill>
                  <a:schemeClr val="accent1">
                    <a:lumMod val="75000"/>
                  </a:schemeClr>
                </a:solidFill>
              </a:rPr>
            </a:br>
            <a:r>
              <a:rPr lang="en-GB" sz="2000" dirty="0">
                <a:solidFill>
                  <a:schemeClr val="accent1">
                    <a:lumMod val="75000"/>
                  </a:schemeClr>
                </a:solidFill>
              </a:rPr>
              <a:t>BL: </a:t>
            </a:r>
            <a:r>
              <a:rPr lang="en-GB" sz="2000" b="1" dirty="0">
                <a:solidFill>
                  <a:schemeClr val="accent1">
                    <a:lumMod val="75000"/>
                  </a:schemeClr>
                </a:solidFill>
              </a:rPr>
              <a:t>«En </a:t>
            </a:r>
            <a:r>
              <a:rPr lang="en-GB" sz="2000" b="1" dirty="0" err="1">
                <a:solidFill>
                  <a:schemeClr val="accent1">
                    <a:lumMod val="75000"/>
                  </a:schemeClr>
                </a:solidFill>
              </a:rPr>
              <a:t>arrivant</a:t>
            </a:r>
            <a:r>
              <a:rPr lang="en-GB" sz="2000" b="1" dirty="0">
                <a:solidFill>
                  <a:schemeClr val="accent1">
                    <a:lumMod val="75000"/>
                  </a:schemeClr>
                </a:solidFill>
              </a:rPr>
              <a:t> à Bergen par </a:t>
            </a:r>
            <a:r>
              <a:rPr lang="en-GB" sz="2000" b="1" i="1" u="sng" dirty="0">
                <a:solidFill>
                  <a:schemeClr val="accent1">
                    <a:lumMod val="75000"/>
                  </a:schemeClr>
                </a:solidFill>
              </a:rPr>
              <a:t>le</a:t>
            </a:r>
            <a:r>
              <a:rPr lang="en-GB" sz="2000" b="1" u="sng" dirty="0">
                <a:solidFill>
                  <a:schemeClr val="accent1">
                    <a:lumMod val="75000"/>
                  </a:schemeClr>
                </a:solidFill>
              </a:rPr>
              <a:t> </a:t>
            </a:r>
            <a:r>
              <a:rPr lang="en-GB" sz="2000" b="1" i="1" u="sng" dirty="0">
                <a:solidFill>
                  <a:schemeClr val="accent1">
                    <a:lumMod val="75000"/>
                  </a:schemeClr>
                </a:solidFill>
              </a:rPr>
              <a:t>Run</a:t>
            </a:r>
            <a:r>
              <a:rPr lang="en-GB" sz="2000" b="1" i="1" dirty="0">
                <a:solidFill>
                  <a:schemeClr val="accent1">
                    <a:lumMod val="75000"/>
                  </a:schemeClr>
                </a:solidFill>
              </a:rPr>
              <a:t>, </a:t>
            </a:r>
            <a:r>
              <a:rPr lang="en-GB" sz="2000" b="1" dirty="0" err="1">
                <a:solidFill>
                  <a:schemeClr val="accent1">
                    <a:lumMod val="75000"/>
                  </a:schemeClr>
                </a:solidFill>
              </a:rPr>
              <a:t>Sylvius</a:t>
            </a:r>
            <a:r>
              <a:rPr lang="en-GB" sz="2000" b="1" dirty="0">
                <a:solidFill>
                  <a:schemeClr val="accent1">
                    <a:lumMod val="75000"/>
                  </a:schemeClr>
                </a:solidFill>
              </a:rPr>
              <a:t> Hog </a:t>
            </a:r>
            <a:r>
              <a:rPr lang="en-GB" sz="2000" b="1" dirty="0" err="1">
                <a:solidFill>
                  <a:schemeClr val="accent1">
                    <a:lumMod val="75000"/>
                  </a:schemeClr>
                </a:solidFill>
              </a:rPr>
              <a:t>prit</a:t>
            </a:r>
            <a:r>
              <a:rPr lang="en-GB" sz="2000" b="1" dirty="0">
                <a:solidFill>
                  <a:schemeClr val="accent1">
                    <a:lumMod val="75000"/>
                  </a:schemeClr>
                </a:solidFill>
              </a:rPr>
              <a:t> </a:t>
            </a:r>
            <a:r>
              <a:rPr lang="en-GB" sz="2000" b="1" dirty="0" err="1">
                <a:solidFill>
                  <a:schemeClr val="accent1">
                    <a:lumMod val="75000"/>
                  </a:schemeClr>
                </a:solidFill>
              </a:rPr>
              <a:t>terre</a:t>
            </a:r>
            <a:r>
              <a:rPr lang="en-GB" sz="2000" b="1" dirty="0">
                <a:solidFill>
                  <a:schemeClr val="accent1">
                    <a:lumMod val="75000"/>
                  </a:schemeClr>
                </a:solidFill>
              </a:rPr>
              <a:t> au fond du port, sur le </a:t>
            </a:r>
            <a:r>
              <a:rPr lang="en-GB" sz="2000" b="1" dirty="0" err="1">
                <a:solidFill>
                  <a:schemeClr val="accent1">
                    <a:lumMod val="75000"/>
                  </a:schemeClr>
                </a:solidFill>
              </a:rPr>
              <a:t>quai</a:t>
            </a:r>
            <a:r>
              <a:rPr lang="en-GB" sz="2000" b="1" dirty="0">
                <a:solidFill>
                  <a:schemeClr val="accent1">
                    <a:lumMod val="75000"/>
                  </a:schemeClr>
                </a:solidFill>
              </a:rPr>
              <a:t> du </a:t>
            </a:r>
            <a:r>
              <a:rPr lang="en-GB" sz="2000" b="1" u="sng" dirty="0" err="1">
                <a:solidFill>
                  <a:schemeClr val="accent1">
                    <a:lumMod val="75000"/>
                  </a:schemeClr>
                </a:solidFill>
              </a:rPr>
              <a:t>marché</a:t>
            </a:r>
            <a:r>
              <a:rPr lang="en-GB" sz="2000" b="1" u="sng" dirty="0">
                <a:solidFill>
                  <a:schemeClr val="accent1">
                    <a:lumMod val="75000"/>
                  </a:schemeClr>
                </a:solidFill>
              </a:rPr>
              <a:t> au </a:t>
            </a:r>
            <a:r>
              <a:rPr lang="en-GB" sz="2000" b="1" u="sng" dirty="0" err="1">
                <a:solidFill>
                  <a:schemeClr val="accent1">
                    <a:lumMod val="75000"/>
                  </a:schemeClr>
                </a:solidFill>
              </a:rPr>
              <a:t>poisson</a:t>
            </a:r>
            <a:r>
              <a:rPr lang="en-GB" sz="2000" b="1" dirty="0">
                <a:solidFill>
                  <a:schemeClr val="accent1">
                    <a:lumMod val="75000"/>
                  </a:schemeClr>
                </a:solidFill>
              </a:rPr>
              <a:t>. </a:t>
            </a:r>
            <a:r>
              <a:rPr lang="nb-NO" sz="2000" b="1" dirty="0" err="1">
                <a:solidFill>
                  <a:schemeClr val="accent1">
                    <a:lumMod val="75000"/>
                  </a:schemeClr>
                </a:solidFill>
              </a:rPr>
              <a:t>Aussitôt</a:t>
            </a:r>
            <a:r>
              <a:rPr lang="nb-NO" sz="2000" b="1" dirty="0">
                <a:solidFill>
                  <a:schemeClr val="accent1">
                    <a:lumMod val="75000"/>
                  </a:schemeClr>
                </a:solidFill>
              </a:rPr>
              <a:t>, il se </a:t>
            </a:r>
            <a:r>
              <a:rPr lang="nb-NO" sz="2000" b="1" dirty="0" err="1">
                <a:solidFill>
                  <a:schemeClr val="accent1">
                    <a:lumMod val="75000"/>
                  </a:schemeClr>
                </a:solidFill>
              </a:rPr>
              <a:t>rendit</a:t>
            </a:r>
            <a:r>
              <a:rPr lang="nb-NO" sz="2000" b="1" dirty="0">
                <a:solidFill>
                  <a:schemeClr val="accent1">
                    <a:lumMod val="75000"/>
                  </a:schemeClr>
                </a:solidFill>
              </a:rPr>
              <a:t> dans le </a:t>
            </a:r>
            <a:r>
              <a:rPr lang="nb-NO" sz="2000" b="1" dirty="0" err="1">
                <a:solidFill>
                  <a:schemeClr val="accent1">
                    <a:lumMod val="75000"/>
                  </a:schemeClr>
                </a:solidFill>
              </a:rPr>
              <a:t>quartier</a:t>
            </a:r>
            <a:r>
              <a:rPr lang="nb-NO" sz="2000" b="1" dirty="0">
                <a:solidFill>
                  <a:schemeClr val="accent1">
                    <a:lumMod val="75000"/>
                  </a:schemeClr>
                </a:solidFill>
              </a:rPr>
              <a:t> de </a:t>
            </a:r>
            <a:r>
              <a:rPr lang="nb-NO" sz="2000" b="1" u="sng" dirty="0">
                <a:solidFill>
                  <a:schemeClr val="accent1">
                    <a:lumMod val="75000"/>
                  </a:schemeClr>
                </a:solidFill>
              </a:rPr>
              <a:t>Tyske-</a:t>
            </a:r>
            <a:r>
              <a:rPr lang="nb-NO" sz="2000" b="1" u="sng" dirty="0" err="1">
                <a:solidFill>
                  <a:schemeClr val="accent1">
                    <a:lumMod val="75000"/>
                  </a:schemeClr>
                </a:solidFill>
              </a:rPr>
              <a:t>Bodrone</a:t>
            </a:r>
            <a:r>
              <a:rPr lang="nb-NO" sz="2000" dirty="0">
                <a:solidFill>
                  <a:schemeClr val="accent1">
                    <a:lumMod val="75000"/>
                  </a:schemeClr>
                </a:solidFill>
              </a:rPr>
              <a:t>» </a:t>
            </a:r>
            <a:br>
              <a:rPr lang="nb-NO" sz="2000" dirty="0">
                <a:solidFill>
                  <a:schemeClr val="accent1">
                    <a:lumMod val="75000"/>
                  </a:schemeClr>
                </a:solidFill>
              </a:rPr>
            </a:br>
            <a:r>
              <a:rPr lang="nb-NO" dirty="0">
                <a:solidFill>
                  <a:schemeClr val="accent1">
                    <a:lumMod val="75000"/>
                  </a:schemeClr>
                </a:solidFill>
              </a:rPr>
              <a:t>(Verne</a:t>
            </a:r>
            <a:r>
              <a:rPr lang="nb-NO" dirty="0" smtClean="0">
                <a:solidFill>
                  <a:schemeClr val="accent1">
                    <a:lumMod val="75000"/>
                  </a:schemeClr>
                </a:solidFill>
              </a:rPr>
              <a:t>, 1886</a:t>
            </a:r>
            <a:r>
              <a:rPr lang="nb-NO" dirty="0">
                <a:solidFill>
                  <a:schemeClr val="accent1">
                    <a:lumMod val="75000"/>
                  </a:schemeClr>
                </a:solidFill>
              </a:rPr>
              <a:t>: </a:t>
            </a:r>
            <a:r>
              <a:rPr lang="nb-NO" dirty="0" err="1">
                <a:solidFill>
                  <a:schemeClr val="accent1">
                    <a:lumMod val="75000"/>
                  </a:schemeClr>
                </a:solidFill>
              </a:rPr>
              <a:t>cXIII</a:t>
            </a:r>
            <a:r>
              <a:rPr lang="nb-NO" dirty="0" smtClean="0">
                <a:solidFill>
                  <a:schemeClr val="accent1">
                    <a:lumMod val="75000"/>
                  </a:schemeClr>
                </a:solidFill>
              </a:rPr>
              <a:t>)</a:t>
            </a:r>
            <a:endParaRPr lang="nb-NO" sz="2000" dirty="0">
              <a:solidFill>
                <a:schemeClr val="accent1">
                  <a:lumMod val="75000"/>
                </a:schemeClr>
              </a:solidFill>
            </a:endParaRPr>
          </a:p>
        </p:txBody>
      </p:sp>
      <p:sp>
        <p:nvSpPr>
          <p:cNvPr id="7" name="TekstSylinder 6"/>
          <p:cNvSpPr txBox="1"/>
          <p:nvPr/>
        </p:nvSpPr>
        <p:spPr>
          <a:xfrm>
            <a:off x="0" y="6496596"/>
            <a:ext cx="1180337" cy="338554"/>
          </a:xfrm>
          <a:prstGeom prst="rect">
            <a:avLst/>
          </a:prstGeom>
          <a:noFill/>
        </p:spPr>
        <p:txBody>
          <a:bodyPr wrap="square" rtlCol="0">
            <a:spAutoFit/>
          </a:bodyPr>
          <a:lstStyle/>
          <a:p>
            <a:r>
              <a:rPr lang="nb-NO" sz="1600" dirty="0" err="1" smtClean="0"/>
              <a:t>Xtra</a:t>
            </a:r>
            <a:endParaRPr lang="nb-NO" sz="1600" dirty="0"/>
          </a:p>
        </p:txBody>
      </p:sp>
      <p:sp>
        <p:nvSpPr>
          <p:cNvPr id="3" name="TekstSylinder 2"/>
          <p:cNvSpPr txBox="1"/>
          <p:nvPr/>
        </p:nvSpPr>
        <p:spPr>
          <a:xfrm>
            <a:off x="6228184" y="4028784"/>
            <a:ext cx="2232248" cy="400110"/>
          </a:xfrm>
          <a:prstGeom prst="rect">
            <a:avLst/>
          </a:prstGeom>
          <a:noFill/>
        </p:spPr>
        <p:txBody>
          <a:bodyPr wrap="square" rtlCol="0">
            <a:spAutoFit/>
          </a:bodyPr>
          <a:lstStyle/>
          <a:p>
            <a:r>
              <a:rPr lang="nb-NO" sz="2000" dirty="0" smtClean="0"/>
              <a:t>[</a:t>
            </a:r>
            <a:r>
              <a:rPr lang="nb-NO" sz="2000" dirty="0" err="1" smtClean="0"/>
              <a:t>Bod</a:t>
            </a:r>
            <a:r>
              <a:rPr lang="nb-NO" sz="2000" b="1" dirty="0" err="1" smtClean="0"/>
              <a:t>e</a:t>
            </a:r>
            <a:r>
              <a:rPr lang="nb-NO" sz="2000" dirty="0" err="1" smtClean="0"/>
              <a:t>rne</a:t>
            </a:r>
            <a:r>
              <a:rPr lang="nb-NO" sz="2000" dirty="0" smtClean="0"/>
              <a:t>]</a:t>
            </a:r>
            <a:endParaRPr lang="nb-NO" sz="2000" dirty="0"/>
          </a:p>
        </p:txBody>
      </p:sp>
    </p:spTree>
    <p:extLst>
      <p:ext uri="{BB962C8B-B14F-4D97-AF65-F5344CB8AC3E}">
        <p14:creationId xmlns:p14="http://schemas.microsoft.com/office/powerpoint/2010/main" val="4262955161"/>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67361"/>
            <a:ext cx="2774255" cy="4126265"/>
          </a:xfrm>
          <a:prstGeom prst="rect">
            <a:avLst/>
          </a:prstGeom>
        </p:spPr>
      </p:pic>
      <p:sp>
        <p:nvSpPr>
          <p:cNvPr id="2" name="Rektangel 1"/>
          <p:cNvSpPr/>
          <p:nvPr/>
        </p:nvSpPr>
        <p:spPr>
          <a:xfrm>
            <a:off x="3563888" y="755243"/>
            <a:ext cx="3039101" cy="584775"/>
          </a:xfrm>
          <a:prstGeom prst="rect">
            <a:avLst/>
          </a:prstGeom>
        </p:spPr>
        <p:txBody>
          <a:bodyPr wrap="square">
            <a:spAutoFit/>
          </a:bodyPr>
          <a:lstStyle/>
          <a:p>
            <a:r>
              <a:rPr lang="nb-NO" sz="3200" dirty="0" err="1"/>
              <a:t>Intertextuality</a:t>
            </a:r>
            <a:endParaRPr lang="nb-NO" sz="2400" dirty="0"/>
          </a:p>
        </p:txBody>
      </p:sp>
      <p:sp>
        <p:nvSpPr>
          <p:cNvPr id="3" name="Rektangel 2"/>
          <p:cNvSpPr/>
          <p:nvPr/>
        </p:nvSpPr>
        <p:spPr>
          <a:xfrm>
            <a:off x="539552" y="2996952"/>
            <a:ext cx="6678488" cy="3108543"/>
          </a:xfrm>
          <a:prstGeom prst="rect">
            <a:avLst/>
          </a:prstGeom>
        </p:spPr>
        <p:txBody>
          <a:bodyPr wrap="square">
            <a:spAutoFit/>
          </a:bodyPr>
          <a:lstStyle/>
          <a:p>
            <a:r>
              <a:rPr lang="en-GB" sz="2000" dirty="0" smtClean="0"/>
              <a:t/>
            </a:r>
            <a:br>
              <a:rPr lang="en-GB" sz="2000" dirty="0" smtClean="0"/>
            </a:br>
            <a:r>
              <a:rPr lang="en-GB" sz="2000" dirty="0" err="1" smtClean="0"/>
              <a:t>LTdM</a:t>
            </a:r>
            <a:r>
              <a:rPr lang="en-GB" sz="2000" dirty="0"/>
              <a:t>: «</a:t>
            </a:r>
            <a:r>
              <a:rPr lang="en-GB" sz="2000" b="1" dirty="0" err="1"/>
              <a:t>Ceci</a:t>
            </a:r>
            <a:r>
              <a:rPr lang="en-GB" sz="2000" b="1" dirty="0"/>
              <a:t>, </a:t>
            </a:r>
            <a:r>
              <a:rPr lang="en-GB" sz="2000" b="1" dirty="0" err="1" smtClean="0"/>
              <a:t>est</a:t>
            </a:r>
            <a:r>
              <a:rPr lang="en-GB" sz="2000" b="1" dirty="0" smtClean="0"/>
              <a:t> </a:t>
            </a:r>
            <a:r>
              <a:rPr lang="en-GB" sz="2000" b="1" dirty="0"/>
              <a:t>le </a:t>
            </a:r>
            <a:r>
              <a:rPr lang="en-GB" sz="2000" b="1" dirty="0" err="1"/>
              <a:t>quotidien</a:t>
            </a:r>
            <a:r>
              <a:rPr lang="en-GB" sz="2000" b="1" dirty="0"/>
              <a:t> de Bergen; sur</a:t>
            </a:r>
            <a:r>
              <a:rPr lang="en-GB" sz="2000" b="1" u="sng" dirty="0"/>
              <a:t> </a:t>
            </a:r>
            <a:r>
              <a:rPr lang="en-GB" sz="2000" b="1" dirty="0"/>
              <a:t>les trois cent </a:t>
            </a:r>
            <a:r>
              <a:rPr lang="en-GB" sz="2000" b="1" dirty="0" err="1"/>
              <a:t>soixante</a:t>
            </a:r>
            <a:r>
              <a:rPr lang="en-GB" sz="2000" b="1" dirty="0"/>
              <a:t>-cinq </a:t>
            </a:r>
            <a:r>
              <a:rPr lang="en-GB" sz="2000" b="1" dirty="0" err="1"/>
              <a:t>jours</a:t>
            </a:r>
            <a:r>
              <a:rPr lang="en-GB" sz="2000" b="1" dirty="0"/>
              <a:t> de </a:t>
            </a:r>
            <a:r>
              <a:rPr lang="en-GB" sz="2000" b="1" dirty="0" err="1"/>
              <a:t>l’année</a:t>
            </a:r>
            <a:r>
              <a:rPr lang="en-GB" sz="2000" b="1" dirty="0"/>
              <a:t>, </a:t>
            </a:r>
            <a:r>
              <a:rPr lang="en-GB" sz="2000" b="1" dirty="0" err="1"/>
              <a:t>il</a:t>
            </a:r>
            <a:r>
              <a:rPr lang="en-GB" sz="2000" b="1" dirty="0"/>
              <a:t> y </a:t>
            </a:r>
            <a:r>
              <a:rPr lang="en-GB" sz="2000" b="1" dirty="0" err="1"/>
              <a:t>en</a:t>
            </a:r>
            <a:r>
              <a:rPr lang="en-GB" sz="2000" b="1" dirty="0"/>
              <a:t> </a:t>
            </a:r>
            <a:r>
              <a:rPr lang="en-GB" sz="2000" b="1" dirty="0" smtClean="0"/>
              <a:t/>
            </a:r>
            <a:br>
              <a:rPr lang="en-GB" sz="2000" b="1" dirty="0" smtClean="0"/>
            </a:br>
            <a:r>
              <a:rPr lang="en-GB" sz="2000" b="1" dirty="0" smtClean="0"/>
              <a:t>à </a:t>
            </a:r>
            <a:r>
              <a:rPr lang="en-GB" sz="2000" b="1" u="sng" dirty="0"/>
              <a:t>trois cent </a:t>
            </a:r>
            <a:r>
              <a:rPr lang="en-GB" sz="2000" b="1" u="sng" dirty="0" err="1"/>
              <a:t>soixante</a:t>
            </a:r>
            <a:r>
              <a:rPr lang="en-GB" sz="2000" b="1" u="sng" dirty="0"/>
              <a:t> </a:t>
            </a:r>
            <a:r>
              <a:rPr lang="en-GB" sz="2000" b="1" dirty="0"/>
              <a:t>de </a:t>
            </a:r>
            <a:r>
              <a:rPr lang="en-GB" sz="2000" b="1" dirty="0" err="1"/>
              <a:t>pluvieux</a:t>
            </a:r>
            <a:r>
              <a:rPr lang="en-GB" sz="2000" dirty="0"/>
              <a:t>» </a:t>
            </a:r>
            <a:r>
              <a:rPr lang="en-GB" sz="2000" dirty="0" smtClean="0"/>
              <a:t/>
            </a:r>
            <a:br>
              <a:rPr lang="en-GB" sz="2000" dirty="0" smtClean="0"/>
            </a:br>
            <a:r>
              <a:rPr lang="en-GB" dirty="0" smtClean="0"/>
              <a:t>(Saint-</a:t>
            </a:r>
            <a:r>
              <a:rPr lang="en-GB" dirty="0" err="1" smtClean="0"/>
              <a:t>Blaize</a:t>
            </a:r>
            <a:r>
              <a:rPr lang="en-GB" dirty="0"/>
              <a:t>, 1862: 174</a:t>
            </a:r>
            <a:r>
              <a:rPr lang="en-GB" dirty="0" smtClean="0"/>
              <a:t>)</a:t>
            </a:r>
            <a:r>
              <a:rPr lang="en-GB" sz="2000" dirty="0" smtClean="0"/>
              <a:t/>
            </a:r>
            <a:br>
              <a:rPr lang="en-GB" sz="2000" dirty="0" smtClean="0"/>
            </a:br>
            <a:r>
              <a:rPr lang="en-GB" sz="2000" dirty="0" smtClean="0"/>
              <a:t/>
            </a:r>
            <a:br>
              <a:rPr lang="en-GB" sz="2000" dirty="0" smtClean="0"/>
            </a:br>
            <a:r>
              <a:rPr lang="en-GB" sz="2000" dirty="0"/>
              <a:t/>
            </a:r>
            <a:br>
              <a:rPr lang="en-GB" sz="2000" dirty="0"/>
            </a:br>
            <a:r>
              <a:rPr lang="en-GB" sz="2000" dirty="0">
                <a:solidFill>
                  <a:schemeClr val="accent1">
                    <a:lumMod val="75000"/>
                  </a:schemeClr>
                </a:solidFill>
              </a:rPr>
              <a:t>BL: «</a:t>
            </a:r>
            <a:r>
              <a:rPr lang="en-GB" sz="2000" b="1" dirty="0" err="1">
                <a:solidFill>
                  <a:schemeClr val="accent1">
                    <a:lumMod val="75000"/>
                  </a:schemeClr>
                </a:solidFill>
              </a:rPr>
              <a:t>Naturellement</a:t>
            </a:r>
            <a:r>
              <a:rPr lang="en-GB" sz="2000" b="1" dirty="0">
                <a:solidFill>
                  <a:schemeClr val="accent1">
                    <a:lumMod val="75000"/>
                  </a:schemeClr>
                </a:solidFill>
              </a:rPr>
              <a:t>, </a:t>
            </a:r>
            <a:r>
              <a:rPr lang="en-GB" sz="2000" b="1" dirty="0" err="1">
                <a:solidFill>
                  <a:schemeClr val="accent1">
                    <a:lumMod val="75000"/>
                  </a:schemeClr>
                </a:solidFill>
              </a:rPr>
              <a:t>il</a:t>
            </a:r>
            <a:r>
              <a:rPr lang="en-GB" sz="2000" b="1" dirty="0">
                <a:solidFill>
                  <a:schemeClr val="accent1">
                    <a:lumMod val="75000"/>
                  </a:schemeClr>
                </a:solidFill>
              </a:rPr>
              <a:t> </a:t>
            </a:r>
            <a:r>
              <a:rPr lang="en-GB" sz="2000" b="1" dirty="0" err="1">
                <a:solidFill>
                  <a:schemeClr val="accent1">
                    <a:lumMod val="75000"/>
                  </a:schemeClr>
                </a:solidFill>
              </a:rPr>
              <a:t>pleuvait</a:t>
            </a:r>
            <a:r>
              <a:rPr lang="en-GB" sz="2000" b="1" dirty="0">
                <a:solidFill>
                  <a:schemeClr val="accent1">
                    <a:lumMod val="75000"/>
                  </a:schemeClr>
                </a:solidFill>
              </a:rPr>
              <a:t>, </a:t>
            </a:r>
            <a:r>
              <a:rPr lang="en-GB" sz="2000" b="1" dirty="0" err="1">
                <a:solidFill>
                  <a:schemeClr val="accent1">
                    <a:lumMod val="75000"/>
                  </a:schemeClr>
                </a:solidFill>
              </a:rPr>
              <a:t>puisque</a:t>
            </a:r>
            <a:r>
              <a:rPr lang="en-GB" sz="2000" b="1" dirty="0">
                <a:solidFill>
                  <a:schemeClr val="accent1">
                    <a:lumMod val="75000"/>
                  </a:schemeClr>
                </a:solidFill>
              </a:rPr>
              <a:t> la </a:t>
            </a:r>
            <a:r>
              <a:rPr lang="en-GB" sz="2000" b="1" dirty="0" err="1">
                <a:solidFill>
                  <a:schemeClr val="accent1">
                    <a:lumMod val="75000"/>
                  </a:schemeClr>
                </a:solidFill>
              </a:rPr>
              <a:t>pluie</a:t>
            </a:r>
            <a:r>
              <a:rPr lang="en-GB" sz="2000" b="1" dirty="0">
                <a:solidFill>
                  <a:schemeClr val="accent1">
                    <a:lumMod val="75000"/>
                  </a:schemeClr>
                </a:solidFill>
              </a:rPr>
              <a:t> </a:t>
            </a:r>
            <a:r>
              <a:rPr lang="en-GB" sz="2000" b="1" dirty="0" err="1">
                <a:solidFill>
                  <a:schemeClr val="accent1">
                    <a:lumMod val="75000"/>
                  </a:schemeClr>
                </a:solidFill>
              </a:rPr>
              <a:t>tombe</a:t>
            </a:r>
            <a:r>
              <a:rPr lang="en-GB" sz="2000" b="1" dirty="0">
                <a:solidFill>
                  <a:schemeClr val="accent1">
                    <a:lumMod val="75000"/>
                  </a:schemeClr>
                </a:solidFill>
              </a:rPr>
              <a:t> à Bergen </a:t>
            </a:r>
            <a:r>
              <a:rPr lang="en-GB" sz="2000" b="1" u="sng" dirty="0">
                <a:solidFill>
                  <a:schemeClr val="accent1">
                    <a:lumMod val="75000"/>
                  </a:schemeClr>
                </a:solidFill>
              </a:rPr>
              <a:t>trois cent </a:t>
            </a:r>
            <a:r>
              <a:rPr lang="en-GB" sz="2000" b="1" u="sng" dirty="0" err="1">
                <a:solidFill>
                  <a:schemeClr val="accent1">
                    <a:lumMod val="75000"/>
                  </a:schemeClr>
                </a:solidFill>
              </a:rPr>
              <a:t>soixante</a:t>
            </a:r>
            <a:r>
              <a:rPr lang="en-GB" sz="2000" b="1" u="sng" dirty="0">
                <a:solidFill>
                  <a:schemeClr val="accent1">
                    <a:lumMod val="75000"/>
                  </a:schemeClr>
                </a:solidFill>
              </a:rPr>
              <a:t> </a:t>
            </a:r>
            <a:r>
              <a:rPr lang="en-GB" sz="2000" b="1" dirty="0" err="1">
                <a:solidFill>
                  <a:schemeClr val="accent1">
                    <a:lumMod val="75000"/>
                  </a:schemeClr>
                </a:solidFill>
              </a:rPr>
              <a:t>jours</a:t>
            </a:r>
            <a:r>
              <a:rPr lang="en-GB" sz="2000" b="1" dirty="0">
                <a:solidFill>
                  <a:schemeClr val="accent1">
                    <a:lumMod val="75000"/>
                  </a:schemeClr>
                </a:solidFill>
              </a:rPr>
              <a:t> </a:t>
            </a:r>
            <a:r>
              <a:rPr lang="en-GB" sz="2000" b="1" u="sng" dirty="0">
                <a:solidFill>
                  <a:schemeClr val="accent1">
                    <a:lumMod val="75000"/>
                  </a:schemeClr>
                </a:solidFill>
              </a:rPr>
              <a:t>par an</a:t>
            </a:r>
            <a:r>
              <a:rPr lang="en-GB" sz="2000" dirty="0">
                <a:solidFill>
                  <a:schemeClr val="accent1">
                    <a:lumMod val="75000"/>
                  </a:schemeClr>
                </a:solidFill>
              </a:rPr>
              <a:t>» </a:t>
            </a:r>
            <a:r>
              <a:rPr lang="en-GB" sz="2000" dirty="0" smtClean="0">
                <a:solidFill>
                  <a:schemeClr val="accent1">
                    <a:lumMod val="75000"/>
                  </a:schemeClr>
                </a:solidFill>
              </a:rPr>
              <a:t/>
            </a:r>
            <a:br>
              <a:rPr lang="en-GB" sz="2000" dirty="0" smtClean="0">
                <a:solidFill>
                  <a:schemeClr val="accent1">
                    <a:lumMod val="75000"/>
                  </a:schemeClr>
                </a:solidFill>
              </a:rPr>
            </a:br>
            <a:r>
              <a:rPr lang="en-GB" dirty="0" smtClean="0">
                <a:solidFill>
                  <a:schemeClr val="accent1">
                    <a:lumMod val="75000"/>
                  </a:schemeClr>
                </a:solidFill>
              </a:rPr>
              <a:t>(</a:t>
            </a:r>
            <a:r>
              <a:rPr lang="en-GB" dirty="0">
                <a:solidFill>
                  <a:schemeClr val="accent1">
                    <a:lumMod val="75000"/>
                  </a:schemeClr>
                </a:solidFill>
              </a:rPr>
              <a:t>Verne, 1886: </a:t>
            </a:r>
            <a:r>
              <a:rPr lang="en-GB" dirty="0" err="1">
                <a:solidFill>
                  <a:schemeClr val="accent1">
                    <a:lumMod val="75000"/>
                  </a:schemeClr>
                </a:solidFill>
              </a:rPr>
              <a:t>cXIII</a:t>
            </a:r>
            <a:r>
              <a:rPr lang="en-GB" dirty="0" smtClean="0">
                <a:solidFill>
                  <a:schemeClr val="accent1">
                    <a:lumMod val="75000"/>
                  </a:schemeClr>
                </a:solidFill>
              </a:rPr>
              <a:t>)  </a:t>
            </a:r>
            <a:endParaRPr lang="nb-NO" dirty="0">
              <a:solidFill>
                <a:schemeClr val="accent1">
                  <a:lumMod val="75000"/>
                </a:schemeClr>
              </a:solidFill>
            </a:endParaRPr>
          </a:p>
        </p:txBody>
      </p:sp>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67362"/>
            <a:ext cx="3386151" cy="2708920"/>
          </a:xfrm>
          <a:prstGeom prst="rect">
            <a:avLst/>
          </a:prstGeom>
        </p:spPr>
      </p:pic>
      <p:sp>
        <p:nvSpPr>
          <p:cNvPr id="5" name="Rektangel 4"/>
          <p:cNvSpPr/>
          <p:nvPr/>
        </p:nvSpPr>
        <p:spPr>
          <a:xfrm>
            <a:off x="2709144" y="2852936"/>
            <a:ext cx="3591048" cy="369332"/>
          </a:xfrm>
          <a:prstGeom prst="rect">
            <a:avLst/>
          </a:prstGeom>
        </p:spPr>
        <p:txBody>
          <a:bodyPr wrap="none">
            <a:spAutoFit/>
          </a:bodyPr>
          <a:lstStyle/>
          <a:p>
            <a:r>
              <a:rPr lang="en-GB" dirty="0"/>
              <a:t>360 days of rain /year, in Bergen:</a:t>
            </a:r>
            <a:endParaRPr lang="nb-NO" dirty="0"/>
          </a:p>
        </p:txBody>
      </p:sp>
    </p:spTree>
    <p:extLst>
      <p:ext uri="{BB962C8B-B14F-4D97-AF65-F5344CB8AC3E}">
        <p14:creationId xmlns:p14="http://schemas.microsoft.com/office/powerpoint/2010/main" val="353290134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0151" y="2831044"/>
            <a:ext cx="5486400" cy="3657600"/>
          </a:xfrm>
          <a:prstGeom prst="rect">
            <a:avLst/>
          </a:prstGeom>
        </p:spPr>
      </p:pic>
      <p:sp>
        <p:nvSpPr>
          <p:cNvPr id="2" name="TekstSylinder 1"/>
          <p:cNvSpPr txBox="1"/>
          <p:nvPr/>
        </p:nvSpPr>
        <p:spPr>
          <a:xfrm>
            <a:off x="154552" y="214481"/>
            <a:ext cx="4977645" cy="1015663"/>
          </a:xfrm>
          <a:prstGeom prst="rect">
            <a:avLst/>
          </a:prstGeom>
          <a:noFill/>
        </p:spPr>
        <p:txBody>
          <a:bodyPr wrap="none" rtlCol="0">
            <a:spAutoFit/>
          </a:bodyPr>
          <a:lstStyle/>
          <a:p>
            <a:r>
              <a:rPr lang="nb-NO" sz="2400" dirty="0" err="1"/>
              <a:t>C</a:t>
            </a:r>
            <a:r>
              <a:rPr lang="nb-NO" sz="2400" dirty="0" err="1" smtClean="0"/>
              <a:t>ommemorations</a:t>
            </a:r>
            <a:r>
              <a:rPr lang="nb-NO" sz="2400" dirty="0" smtClean="0"/>
              <a:t> in 2011 and 2017</a:t>
            </a:r>
            <a:r>
              <a:rPr lang="nb-NO" dirty="0" smtClean="0"/>
              <a:t/>
            </a:r>
            <a:br>
              <a:rPr lang="nb-NO" dirty="0" smtClean="0"/>
            </a:br>
            <a:r>
              <a:rPr lang="nb-NO" dirty="0" err="1" smtClean="0"/>
              <a:t>Verne’s</a:t>
            </a:r>
            <a:r>
              <a:rPr lang="nb-NO" dirty="0" smtClean="0"/>
              <a:t>  </a:t>
            </a:r>
            <a:r>
              <a:rPr lang="nb-NO" dirty="0" err="1" smtClean="0"/>
              <a:t>journeys</a:t>
            </a:r>
            <a:r>
              <a:rPr lang="nb-NO" dirty="0" smtClean="0"/>
              <a:t> in 1861 and 1867</a:t>
            </a:r>
            <a:br>
              <a:rPr lang="nb-NO" dirty="0" smtClean="0"/>
            </a:br>
            <a:endParaRPr lang="nb-NO" dirty="0"/>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052736"/>
            <a:ext cx="4909838" cy="5677000"/>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1758" y="722313"/>
            <a:ext cx="5023185" cy="2982516"/>
          </a:xfrm>
          <a:prstGeom prst="rect">
            <a:avLst/>
          </a:prstGeom>
        </p:spPr>
      </p:pic>
      <p:sp>
        <p:nvSpPr>
          <p:cNvPr id="6" name="Rektangel 5"/>
          <p:cNvSpPr/>
          <p:nvPr/>
        </p:nvSpPr>
        <p:spPr>
          <a:xfrm>
            <a:off x="5320284" y="6488668"/>
            <a:ext cx="1685077" cy="369332"/>
          </a:xfrm>
          <a:prstGeom prst="rect">
            <a:avLst/>
          </a:prstGeom>
        </p:spPr>
        <p:txBody>
          <a:bodyPr wrap="none">
            <a:spAutoFit/>
          </a:bodyPr>
          <a:lstStyle/>
          <a:p>
            <a:r>
              <a:rPr lang="nb-NO" dirty="0"/>
              <a:t> </a:t>
            </a:r>
            <a:r>
              <a:rPr lang="nb-NO" dirty="0">
                <a:hlinkClick r:id="rId5"/>
              </a:rPr>
              <a:t>jules-verne.no</a:t>
            </a:r>
            <a:endParaRPr lang="nb-NO" dirty="0"/>
          </a:p>
        </p:txBody>
      </p:sp>
      <p:sp>
        <p:nvSpPr>
          <p:cNvPr id="7" name="TekstSylinder 6"/>
          <p:cNvSpPr txBox="1"/>
          <p:nvPr/>
        </p:nvSpPr>
        <p:spPr>
          <a:xfrm>
            <a:off x="7452320" y="6550223"/>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2484712"/>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043608" y="836712"/>
            <a:ext cx="6840760" cy="523220"/>
          </a:xfrm>
          <a:prstGeom prst="rect">
            <a:avLst/>
          </a:prstGeom>
          <a:noFill/>
        </p:spPr>
        <p:txBody>
          <a:bodyPr wrap="square" rtlCol="0">
            <a:spAutoFit/>
          </a:bodyPr>
          <a:lstStyle/>
          <a:p>
            <a:r>
              <a:rPr lang="nb-NO" sz="2800" dirty="0" smtClean="0"/>
              <a:t>Verne </a:t>
            </a:r>
            <a:r>
              <a:rPr lang="nb-NO" sz="2800" dirty="0" err="1" smtClean="0"/>
              <a:t>indicated</a:t>
            </a:r>
            <a:r>
              <a:rPr lang="nb-NO" sz="2800" dirty="0" smtClean="0"/>
              <a:t> </a:t>
            </a:r>
            <a:r>
              <a:rPr lang="nb-NO" sz="2800" dirty="0" err="1" smtClean="0"/>
              <a:t>sources</a:t>
            </a:r>
            <a:r>
              <a:rPr lang="nb-NO" sz="2800" dirty="0" smtClean="0"/>
              <a:t> for </a:t>
            </a:r>
            <a:r>
              <a:rPr lang="nb-NO" sz="2800" dirty="0" err="1" smtClean="0"/>
              <a:t>illustrations</a:t>
            </a:r>
            <a:r>
              <a:rPr lang="nb-NO" sz="2800" dirty="0" smtClean="0"/>
              <a:t>:</a:t>
            </a:r>
            <a:endParaRPr lang="nb-NO" sz="2800" dirty="0"/>
          </a:p>
        </p:txBody>
      </p:sp>
      <p:sp>
        <p:nvSpPr>
          <p:cNvPr id="3" name="Rektangel 2"/>
          <p:cNvSpPr/>
          <p:nvPr/>
        </p:nvSpPr>
        <p:spPr>
          <a:xfrm>
            <a:off x="1736812" y="2204864"/>
            <a:ext cx="5787516" cy="2154436"/>
          </a:xfrm>
          <a:prstGeom prst="rect">
            <a:avLst/>
          </a:prstGeom>
        </p:spPr>
        <p:txBody>
          <a:bodyPr wrap="square">
            <a:spAutoFit/>
          </a:bodyPr>
          <a:lstStyle/>
          <a:p>
            <a:r>
              <a:rPr lang="en-GB" sz="2000" dirty="0"/>
              <a:t>«Pour le </a:t>
            </a:r>
            <a:r>
              <a:rPr lang="en-GB" sz="2000" dirty="0" err="1"/>
              <a:t>numéro</a:t>
            </a:r>
            <a:r>
              <a:rPr lang="en-GB" sz="2000" dirty="0"/>
              <a:t> 9672, on </a:t>
            </a:r>
            <a:r>
              <a:rPr lang="en-GB" sz="2000" dirty="0" err="1"/>
              <a:t>trouvera</a:t>
            </a:r>
            <a:r>
              <a:rPr lang="en-GB" sz="2000" dirty="0"/>
              <a:t> tout </a:t>
            </a:r>
            <a:r>
              <a:rPr lang="en-GB" sz="2000" dirty="0" err="1"/>
              <a:t>ce</a:t>
            </a:r>
            <a:r>
              <a:rPr lang="en-GB" sz="2000" dirty="0"/>
              <a:t> qui </a:t>
            </a:r>
            <a:r>
              <a:rPr lang="en-GB" sz="2000" dirty="0" err="1"/>
              <a:t>concerne</a:t>
            </a:r>
            <a:r>
              <a:rPr lang="en-GB" sz="2000" dirty="0"/>
              <a:t> le </a:t>
            </a:r>
            <a:r>
              <a:rPr lang="en-GB" sz="2000" dirty="0" err="1"/>
              <a:t>Rjukanfos</a:t>
            </a:r>
            <a:r>
              <a:rPr lang="en-GB" sz="2000" dirty="0"/>
              <a:t>, les </a:t>
            </a:r>
            <a:r>
              <a:rPr lang="en-GB" sz="2000" dirty="0" err="1"/>
              <a:t>paysages</a:t>
            </a:r>
            <a:r>
              <a:rPr lang="en-GB" sz="2000" dirty="0"/>
              <a:t> </a:t>
            </a:r>
            <a:r>
              <a:rPr lang="en-GB" sz="2000" dirty="0" err="1"/>
              <a:t>norvégiens</a:t>
            </a:r>
            <a:r>
              <a:rPr lang="en-GB" sz="2000" dirty="0"/>
              <a:t> et les costumes, </a:t>
            </a:r>
            <a:r>
              <a:rPr lang="en-GB" sz="2000" dirty="0" err="1"/>
              <a:t>dans</a:t>
            </a:r>
            <a:r>
              <a:rPr lang="en-GB" sz="2000" dirty="0"/>
              <a:t> le Tour du Monde, 1860, 2. </a:t>
            </a:r>
            <a:r>
              <a:rPr lang="en-GB" sz="2000" dirty="0" err="1"/>
              <a:t>semestre</a:t>
            </a:r>
            <a:r>
              <a:rPr lang="en-GB" sz="2000" dirty="0"/>
              <a:t>, </a:t>
            </a:r>
            <a:r>
              <a:rPr lang="en-GB" sz="2000" dirty="0" err="1"/>
              <a:t>États</a:t>
            </a:r>
            <a:r>
              <a:rPr lang="en-GB" sz="2000" dirty="0"/>
              <a:t> </a:t>
            </a:r>
            <a:r>
              <a:rPr lang="en-GB" sz="2000" dirty="0" err="1"/>
              <a:t>Scandinaves</a:t>
            </a:r>
            <a:r>
              <a:rPr lang="en-GB" sz="2000" dirty="0"/>
              <a:t> et 1861, 1er. </a:t>
            </a:r>
            <a:r>
              <a:rPr lang="en-GB" sz="2000" dirty="0" err="1"/>
              <a:t>semestre</a:t>
            </a:r>
            <a:r>
              <a:rPr lang="en-GB" sz="2000" dirty="0"/>
              <a:t>, et 1862, 2e </a:t>
            </a:r>
            <a:r>
              <a:rPr lang="en-GB" sz="2000" dirty="0" err="1"/>
              <a:t>semestre</a:t>
            </a:r>
            <a:r>
              <a:rPr lang="en-GB" sz="2000" dirty="0"/>
              <a:t>.» </a:t>
            </a:r>
            <a:br>
              <a:rPr lang="en-GB" sz="2000" dirty="0"/>
            </a:br>
            <a:r>
              <a:rPr lang="en-GB" dirty="0"/>
              <a:t/>
            </a:r>
            <a:br>
              <a:rPr lang="en-GB" dirty="0"/>
            </a:br>
            <a:r>
              <a:rPr lang="en-GB" sz="1600" dirty="0" smtClean="0"/>
              <a:t>                      - Verne</a:t>
            </a:r>
            <a:r>
              <a:rPr lang="en-GB" sz="1600" dirty="0"/>
              <a:t>, in letter to Hetzel, October 15, 1885 </a:t>
            </a:r>
            <a:endParaRPr lang="nb-NO" dirty="0"/>
          </a:p>
        </p:txBody>
      </p:sp>
    </p:spTree>
    <p:extLst>
      <p:ext uri="{BB962C8B-B14F-4D97-AF65-F5344CB8AC3E}">
        <p14:creationId xmlns:p14="http://schemas.microsoft.com/office/powerpoint/2010/main" val="1931273232"/>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8" name="TekstSylinder 7"/>
          <p:cNvSpPr txBox="1"/>
          <p:nvPr/>
        </p:nvSpPr>
        <p:spPr>
          <a:xfrm>
            <a:off x="251520" y="90926"/>
            <a:ext cx="7344816" cy="461665"/>
          </a:xfrm>
          <a:prstGeom prst="rect">
            <a:avLst/>
          </a:prstGeom>
          <a:noFill/>
        </p:spPr>
        <p:txBody>
          <a:bodyPr wrap="square" rtlCol="0">
            <a:spAutoFit/>
          </a:bodyPr>
          <a:lstStyle/>
          <a:p>
            <a:r>
              <a:rPr lang="nb-NO" sz="2400" dirty="0" smtClean="0"/>
              <a:t>Visual </a:t>
            </a:r>
            <a:r>
              <a:rPr lang="nb-NO" sz="2400" dirty="0" err="1" smtClean="0"/>
              <a:t>intertexts</a:t>
            </a:r>
            <a:r>
              <a:rPr lang="nb-NO" sz="2400" smtClean="0"/>
              <a:t> - BL</a:t>
            </a:r>
            <a:endParaRPr lang="nb-NO" sz="2400" dirty="0"/>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037" y="12897"/>
            <a:ext cx="5036475" cy="6858000"/>
          </a:xfrm>
          <a:prstGeom prst="rect">
            <a:avLst/>
          </a:prstGeom>
        </p:spPr>
      </p:pic>
      <p:sp>
        <p:nvSpPr>
          <p:cNvPr id="3" name="TekstSylinder 2"/>
          <p:cNvSpPr txBox="1"/>
          <p:nvPr/>
        </p:nvSpPr>
        <p:spPr>
          <a:xfrm>
            <a:off x="7596336" y="6525344"/>
            <a:ext cx="1473480" cy="338554"/>
          </a:xfrm>
          <a:prstGeom prst="rect">
            <a:avLst/>
          </a:prstGeom>
          <a:noFill/>
        </p:spPr>
        <p:txBody>
          <a:bodyPr wrap="none" rtlCol="0">
            <a:spAutoFit/>
          </a:bodyPr>
          <a:lstStyle/>
          <a:p>
            <a:r>
              <a:rPr lang="nb-NO" sz="1600" dirty="0" err="1" smtClean="0"/>
              <a:t>Pritchett</a:t>
            </a:r>
            <a:r>
              <a:rPr lang="nb-NO" sz="1600" dirty="0" smtClean="0"/>
              <a:t>, 1879</a:t>
            </a:r>
            <a:endParaRPr lang="nb-NO" sz="1600" dirty="0"/>
          </a:p>
        </p:txBody>
      </p:sp>
      <p:pic>
        <p:nvPicPr>
          <p:cNvPr id="10" name="Bil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56" y="476672"/>
            <a:ext cx="4302424" cy="6381327"/>
          </a:xfrm>
          <a:prstGeom prst="rect">
            <a:avLst/>
          </a:prstGeom>
        </p:spPr>
      </p:pic>
    </p:spTree>
    <p:extLst>
      <p:ext uri="{BB962C8B-B14F-4D97-AF65-F5344CB8AC3E}">
        <p14:creationId xmlns:p14="http://schemas.microsoft.com/office/powerpoint/2010/main" val="3408081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12618" y="3662982"/>
            <a:ext cx="4750595" cy="3078386"/>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403" y="2147957"/>
            <a:ext cx="4356084" cy="2156261"/>
          </a:xfrm>
          <a:prstGeom prst="rect">
            <a:avLst/>
          </a:prstGeom>
        </p:spPr>
      </p:pic>
      <p:pic>
        <p:nvPicPr>
          <p:cNvPr id="5" name="Bil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0073" y="277711"/>
            <a:ext cx="3562499" cy="6004211"/>
          </a:xfrm>
          <a:prstGeom prst="rect">
            <a:avLst/>
          </a:prstGeom>
        </p:spPr>
      </p:pic>
      <p:sp>
        <p:nvSpPr>
          <p:cNvPr id="4" name="TekstSylinder 3"/>
          <p:cNvSpPr txBox="1"/>
          <p:nvPr/>
        </p:nvSpPr>
        <p:spPr>
          <a:xfrm>
            <a:off x="2123728" y="2649686"/>
            <a:ext cx="184731" cy="923330"/>
          </a:xfrm>
          <a:prstGeom prst="rect">
            <a:avLst/>
          </a:prstGeom>
          <a:noFill/>
        </p:spPr>
        <p:txBody>
          <a:bodyPr wrap="none" rtlCol="0">
            <a:spAutoFit/>
          </a:bodyPr>
          <a:lstStyle/>
          <a:p>
            <a:r>
              <a:rPr lang="nb-NO" dirty="0" smtClean="0"/>
              <a:t/>
            </a:r>
            <a:br>
              <a:rPr lang="nb-NO" dirty="0" smtClean="0"/>
            </a:br>
            <a:r>
              <a:rPr lang="nb-NO" dirty="0" smtClean="0"/>
              <a:t/>
            </a:r>
            <a:br>
              <a:rPr lang="nb-NO" dirty="0" smtClean="0"/>
            </a:br>
            <a:endParaRPr lang="nb-NO" dirty="0"/>
          </a:p>
        </p:txBody>
      </p:sp>
      <p:sp>
        <p:nvSpPr>
          <p:cNvPr id="3" name="Rektangel 2"/>
          <p:cNvSpPr/>
          <p:nvPr/>
        </p:nvSpPr>
        <p:spPr>
          <a:xfrm>
            <a:off x="265632" y="116632"/>
            <a:ext cx="3740126" cy="1754326"/>
          </a:xfrm>
          <a:prstGeom prst="rect">
            <a:avLst/>
          </a:prstGeom>
        </p:spPr>
        <p:txBody>
          <a:bodyPr wrap="none">
            <a:spAutoFit/>
          </a:bodyPr>
          <a:lstStyle/>
          <a:p>
            <a:r>
              <a:rPr lang="nb-NO" sz="2400" b="1" dirty="0" smtClean="0"/>
              <a:t>Jules </a:t>
            </a:r>
            <a:r>
              <a:rPr lang="nb-NO" sz="2400" b="1" dirty="0" err="1" smtClean="0"/>
              <a:t>Verne’s</a:t>
            </a:r>
            <a:r>
              <a:rPr lang="nb-NO" sz="2400" b="1" dirty="0" smtClean="0"/>
              <a:t> </a:t>
            </a:r>
            <a:r>
              <a:rPr lang="nb-NO" sz="2400" b="1" dirty="0" err="1" smtClean="0"/>
              <a:t>Diary</a:t>
            </a:r>
            <a:r>
              <a:rPr lang="nb-NO" sz="2400" b="1" dirty="0" smtClean="0"/>
              <a:t> </a:t>
            </a:r>
            <a:br>
              <a:rPr lang="nb-NO" sz="2400" b="1" dirty="0" smtClean="0"/>
            </a:br>
            <a:r>
              <a:rPr lang="nb-NO" sz="2400" b="1" dirty="0" smtClean="0"/>
              <a:t> from Norway, 1861</a:t>
            </a:r>
            <a:br>
              <a:rPr lang="nb-NO" sz="2400" b="1" dirty="0" smtClean="0"/>
            </a:br>
            <a:r>
              <a:rPr lang="nb-NO" b="1" dirty="0" smtClean="0"/>
              <a:t>     </a:t>
            </a:r>
            <a:r>
              <a:rPr lang="nb-NO" dirty="0" smtClean="0">
                <a:solidFill>
                  <a:srgbClr val="FF0000"/>
                </a:solidFill>
              </a:rPr>
              <a:t/>
            </a:r>
            <a:br>
              <a:rPr lang="nb-NO" dirty="0" smtClean="0">
                <a:solidFill>
                  <a:srgbClr val="FF0000"/>
                </a:solidFill>
              </a:rPr>
            </a:br>
            <a:r>
              <a:rPr lang="nb-NO" sz="1400" dirty="0" err="1" smtClean="0"/>
              <a:t>Bibliothèques</a:t>
            </a:r>
            <a:r>
              <a:rPr lang="nb-NO" sz="1400" dirty="0" smtClean="0"/>
              <a:t> </a:t>
            </a:r>
            <a:r>
              <a:rPr lang="nb-NO" sz="1400" dirty="0" err="1" smtClean="0"/>
              <a:t>d’Amiens</a:t>
            </a:r>
            <a:r>
              <a:rPr lang="nb-NO" sz="1400" dirty="0" smtClean="0"/>
              <a:t>, France</a:t>
            </a:r>
            <a:br>
              <a:rPr lang="nb-NO" sz="1400" dirty="0" smtClean="0"/>
            </a:br>
            <a:r>
              <a:rPr lang="nb-NO" sz="1400" dirty="0" smtClean="0"/>
              <a:t>Collection Jules Verne v/ Bernhard </a:t>
            </a:r>
            <a:r>
              <a:rPr lang="nb-NO" sz="1400" dirty="0" err="1" smtClean="0"/>
              <a:t>Sinoquet</a:t>
            </a:r>
            <a:r>
              <a:rPr lang="nb-NO" sz="1400" dirty="0" smtClean="0"/>
              <a:t/>
            </a:r>
            <a:br>
              <a:rPr lang="nb-NO" sz="1400" dirty="0" smtClean="0"/>
            </a:br>
            <a:r>
              <a:rPr lang="nb-NO" sz="1400" dirty="0" smtClean="0"/>
              <a:t>(</a:t>
            </a:r>
            <a:r>
              <a:rPr lang="nb-NO" sz="1400" dirty="0" err="1" smtClean="0"/>
              <a:t>some</a:t>
            </a:r>
            <a:r>
              <a:rPr lang="nb-NO" sz="1400" dirty="0" smtClean="0"/>
              <a:t> </a:t>
            </a:r>
            <a:r>
              <a:rPr lang="nb-NO" sz="1400" dirty="0" err="1" smtClean="0"/>
              <a:t>of</a:t>
            </a:r>
            <a:r>
              <a:rPr lang="nb-NO" sz="1400" dirty="0" smtClean="0"/>
              <a:t>) </a:t>
            </a:r>
            <a:r>
              <a:rPr lang="nb-NO" sz="1400" dirty="0" err="1" smtClean="0"/>
              <a:t>transcriptions</a:t>
            </a:r>
            <a:r>
              <a:rPr lang="nb-NO" sz="1400" dirty="0" smtClean="0"/>
              <a:t> by Volker </a:t>
            </a:r>
            <a:r>
              <a:rPr lang="nb-NO" sz="1400" dirty="0" err="1" smtClean="0"/>
              <a:t>Dehs</a:t>
            </a:r>
            <a:r>
              <a:rPr lang="nb-NO" sz="1400" dirty="0" smtClean="0"/>
              <a:t> </a:t>
            </a:r>
            <a:endParaRPr lang="nb-NO" dirty="0"/>
          </a:p>
        </p:txBody>
      </p:sp>
      <p:pic>
        <p:nvPicPr>
          <p:cNvPr id="7" name="Bild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1169" y="6281923"/>
            <a:ext cx="515327" cy="341691"/>
          </a:xfrm>
          <a:prstGeom prst="rect">
            <a:avLst/>
          </a:prstGeom>
        </p:spPr>
      </p:pic>
      <p:sp>
        <p:nvSpPr>
          <p:cNvPr id="8" name="TekstSylinder 7"/>
          <p:cNvSpPr txBox="1"/>
          <p:nvPr/>
        </p:nvSpPr>
        <p:spPr>
          <a:xfrm>
            <a:off x="8546907" y="6525924"/>
            <a:ext cx="535724" cy="215444"/>
          </a:xfrm>
          <a:prstGeom prst="rect">
            <a:avLst/>
          </a:prstGeom>
          <a:noFill/>
        </p:spPr>
        <p:txBody>
          <a:bodyPr wrap="none" rtlCol="0">
            <a:spAutoFit/>
          </a:bodyPr>
          <a:lstStyle/>
          <a:p>
            <a:r>
              <a:rPr lang="nb-NO" sz="800" dirty="0" smtClean="0"/>
              <a:t>P J Moe</a:t>
            </a:r>
            <a:endParaRPr lang="nb-NO" sz="800" dirty="0"/>
          </a:p>
        </p:txBody>
      </p:sp>
    </p:spTree>
    <p:extLst>
      <p:ext uri="{BB962C8B-B14F-4D97-AF65-F5344CB8AC3E}">
        <p14:creationId xmlns:p14="http://schemas.microsoft.com/office/powerpoint/2010/main" val="1008038618"/>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4" name="TekstSylinder 3"/>
          <p:cNvSpPr txBox="1"/>
          <p:nvPr/>
        </p:nvSpPr>
        <p:spPr>
          <a:xfrm>
            <a:off x="2123728" y="2649686"/>
            <a:ext cx="184731" cy="923330"/>
          </a:xfrm>
          <a:prstGeom prst="rect">
            <a:avLst/>
          </a:prstGeom>
          <a:noFill/>
        </p:spPr>
        <p:txBody>
          <a:bodyPr wrap="none" rtlCol="0">
            <a:spAutoFit/>
          </a:bodyPr>
          <a:lstStyle/>
          <a:p>
            <a:r>
              <a:rPr lang="nb-NO" dirty="0" smtClean="0"/>
              <a:t/>
            </a:r>
            <a:br>
              <a:rPr lang="nb-NO" dirty="0" smtClean="0"/>
            </a:br>
            <a:r>
              <a:rPr lang="nb-NO" dirty="0" smtClean="0"/>
              <a:t/>
            </a:r>
            <a:br>
              <a:rPr lang="nb-NO" dirty="0" smtClean="0"/>
            </a:br>
            <a:endParaRPr lang="nb-NO" dirty="0"/>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498875"/>
            <a:ext cx="2016325" cy="6242493"/>
          </a:xfrm>
          <a:prstGeom prst="rect">
            <a:avLst/>
          </a:prstGeom>
        </p:spPr>
      </p:pic>
      <p:sp>
        <p:nvSpPr>
          <p:cNvPr id="5" name="Rektangel 4"/>
          <p:cNvSpPr/>
          <p:nvPr/>
        </p:nvSpPr>
        <p:spPr>
          <a:xfrm>
            <a:off x="446786" y="4653136"/>
            <a:ext cx="4572000" cy="923330"/>
          </a:xfrm>
          <a:prstGeom prst="rect">
            <a:avLst/>
          </a:prstGeom>
        </p:spPr>
        <p:txBody>
          <a:bodyPr>
            <a:spAutoFit/>
          </a:bodyPr>
          <a:lstStyle/>
          <a:p>
            <a:r>
              <a:rPr lang="nb-NO" dirty="0" err="1" smtClean="0"/>
              <a:t>Drawings</a:t>
            </a:r>
            <a:r>
              <a:rPr lang="nb-NO" dirty="0"/>
              <a:t>,</a:t>
            </a:r>
            <a:r>
              <a:rPr lang="nb-NO" dirty="0" smtClean="0"/>
              <a:t> </a:t>
            </a:r>
            <a:r>
              <a:rPr lang="nb-NO" dirty="0" err="1" smtClean="0"/>
              <a:t>shown</a:t>
            </a:r>
            <a:r>
              <a:rPr lang="nb-NO" dirty="0" smtClean="0"/>
              <a:t> </a:t>
            </a:r>
            <a:r>
              <a:rPr lang="nb-NO" dirty="0" err="1" smtClean="0"/>
              <a:t>with</a:t>
            </a:r>
            <a:r>
              <a:rPr lang="nb-NO" dirty="0" smtClean="0"/>
              <a:t> </a:t>
            </a:r>
            <a:r>
              <a:rPr lang="nb-NO" dirty="0" err="1" smtClean="0"/>
              <a:t>permission</a:t>
            </a:r>
            <a:r>
              <a:rPr lang="nb-NO" dirty="0" smtClean="0"/>
              <a:t> </a:t>
            </a:r>
            <a:r>
              <a:rPr lang="nb-NO" dirty="0" err="1" smtClean="0"/>
              <a:t>on</a:t>
            </a:r>
            <a:r>
              <a:rPr lang="nb-NO" dirty="0"/>
              <a:t/>
            </a:r>
            <a:br>
              <a:rPr lang="nb-NO" dirty="0"/>
            </a:br>
            <a:r>
              <a:rPr lang="nb-NO" dirty="0"/>
              <a:t>www.jules-verne.no</a:t>
            </a:r>
            <a:br>
              <a:rPr lang="nb-NO" dirty="0"/>
            </a:br>
            <a:r>
              <a:rPr lang="nb-NO" dirty="0" err="1" smtClean="0"/>
              <a:t>courtesy</a:t>
            </a:r>
            <a:r>
              <a:rPr lang="nb-NO" dirty="0" smtClean="0"/>
              <a:t> </a:t>
            </a:r>
            <a:r>
              <a:rPr lang="nb-NO" dirty="0" err="1" smtClean="0"/>
              <a:t>of</a:t>
            </a:r>
            <a:r>
              <a:rPr lang="nb-NO" dirty="0" smtClean="0"/>
              <a:t> </a:t>
            </a:r>
            <a:r>
              <a:rPr lang="nb-NO" dirty="0" err="1"/>
              <a:t>Bibliothèques</a:t>
            </a:r>
            <a:r>
              <a:rPr lang="nb-NO" dirty="0"/>
              <a:t> </a:t>
            </a:r>
            <a:r>
              <a:rPr lang="nb-NO" dirty="0" err="1" smtClean="0"/>
              <a:t>d’Amiens</a:t>
            </a:r>
            <a:endParaRPr lang="nb-NO" dirty="0"/>
          </a:p>
        </p:txBody>
      </p:sp>
      <p:pic>
        <p:nvPicPr>
          <p:cNvPr id="6146" name="Picture 2" descr="F:\PJ-HVE-HOVEDFAG_JV_DOKUSITE_MASTERPROSJEKT\###JULES_VERNE_DOT_no-HOVED_PROSJEKTdoku-siteJV\####JV_juni2011\ferdige_AVISartikler_juni2011\Foredrags_illustrasjoner\dagbok_gaustad_nedskalert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090" y="836712"/>
            <a:ext cx="2979417" cy="5103776"/>
          </a:xfrm>
          <a:prstGeom prst="rect">
            <a:avLst/>
          </a:prstGeom>
          <a:noFill/>
          <a:extLst>
            <a:ext uri="{909E8E84-426E-40DD-AFC4-6F175D3DCCD1}">
              <a14:hiddenFill xmlns:a14="http://schemas.microsoft.com/office/drawing/2010/main">
                <a:solidFill>
                  <a:srgbClr val="FFFFFF"/>
                </a:solidFill>
              </a14:hiddenFill>
            </a:ext>
          </a:extLst>
        </p:spPr>
      </p:pic>
      <p:sp>
        <p:nvSpPr>
          <p:cNvPr id="9" name="Rektangel 8"/>
          <p:cNvSpPr/>
          <p:nvPr/>
        </p:nvSpPr>
        <p:spPr>
          <a:xfrm>
            <a:off x="370036" y="213819"/>
            <a:ext cx="3466013" cy="954107"/>
          </a:xfrm>
          <a:prstGeom prst="rect">
            <a:avLst/>
          </a:prstGeom>
        </p:spPr>
        <p:txBody>
          <a:bodyPr wrap="none">
            <a:spAutoFit/>
          </a:bodyPr>
          <a:lstStyle/>
          <a:p>
            <a:r>
              <a:rPr lang="nb-NO" sz="2800" b="1" dirty="0"/>
              <a:t>Jules </a:t>
            </a:r>
            <a:r>
              <a:rPr lang="nb-NO" sz="2800" b="1" dirty="0" err="1"/>
              <a:t>Verne’s</a:t>
            </a:r>
            <a:r>
              <a:rPr lang="nb-NO" sz="2800" b="1" dirty="0"/>
              <a:t> </a:t>
            </a:r>
            <a:r>
              <a:rPr lang="nb-NO" sz="2800" b="1" dirty="0" err="1"/>
              <a:t>Diary</a:t>
            </a:r>
            <a:r>
              <a:rPr lang="nb-NO" sz="2800" b="1" dirty="0"/>
              <a:t> </a:t>
            </a:r>
            <a:br>
              <a:rPr lang="nb-NO" sz="2800" b="1" dirty="0"/>
            </a:br>
            <a:r>
              <a:rPr lang="nb-NO" sz="2800" b="1" dirty="0"/>
              <a:t> from Norway, 1861</a:t>
            </a:r>
            <a:endParaRPr lang="nb-NO" dirty="0"/>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70036" y="1748270"/>
            <a:ext cx="3876845" cy="269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49452"/>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6552" y="2492896"/>
            <a:ext cx="6483232" cy="4201135"/>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791" y="2636912"/>
            <a:ext cx="5876209" cy="3235216"/>
          </a:xfrm>
          <a:prstGeom prst="rect">
            <a:avLst/>
          </a:prstGeom>
        </p:spPr>
      </p:pic>
      <p:pic>
        <p:nvPicPr>
          <p:cNvPr id="10" name="Bild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933" y="425406"/>
            <a:ext cx="1990634" cy="2931586"/>
          </a:xfrm>
          <a:prstGeom prst="rect">
            <a:avLst/>
          </a:prstGeom>
        </p:spPr>
      </p:pic>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3" name="TekstSylinder 2"/>
          <p:cNvSpPr txBox="1"/>
          <p:nvPr/>
        </p:nvSpPr>
        <p:spPr>
          <a:xfrm>
            <a:off x="2915816" y="2708920"/>
            <a:ext cx="184731" cy="369332"/>
          </a:xfrm>
          <a:prstGeom prst="rect">
            <a:avLst/>
          </a:prstGeom>
          <a:noFill/>
        </p:spPr>
        <p:txBody>
          <a:bodyPr wrap="none" rtlCol="0">
            <a:spAutoFit/>
          </a:bodyPr>
          <a:lstStyle/>
          <a:p>
            <a:endParaRPr lang="nb-NO" dirty="0" smtClean="0"/>
          </a:p>
        </p:txBody>
      </p:sp>
      <p:sp>
        <p:nvSpPr>
          <p:cNvPr id="4" name="TekstSylinder 3"/>
          <p:cNvSpPr txBox="1"/>
          <p:nvPr/>
        </p:nvSpPr>
        <p:spPr>
          <a:xfrm>
            <a:off x="3347864" y="2708920"/>
            <a:ext cx="300082" cy="369332"/>
          </a:xfrm>
          <a:prstGeom prst="rect">
            <a:avLst/>
          </a:prstGeom>
          <a:noFill/>
        </p:spPr>
        <p:txBody>
          <a:bodyPr wrap="none" rtlCol="0">
            <a:spAutoFit/>
          </a:bodyPr>
          <a:lstStyle/>
          <a:p>
            <a:r>
              <a:rPr lang="nb-NO" dirty="0" smtClean="0"/>
              <a:t>  </a:t>
            </a:r>
            <a:endParaRPr lang="nb-NO" dirty="0"/>
          </a:p>
        </p:txBody>
      </p:sp>
      <p:sp>
        <p:nvSpPr>
          <p:cNvPr id="5" name="TekstSylinder 4"/>
          <p:cNvSpPr txBox="1"/>
          <p:nvPr/>
        </p:nvSpPr>
        <p:spPr>
          <a:xfrm>
            <a:off x="193154" y="270741"/>
            <a:ext cx="4224233" cy="2308324"/>
          </a:xfrm>
          <a:prstGeom prst="rect">
            <a:avLst/>
          </a:prstGeom>
          <a:noFill/>
        </p:spPr>
        <p:txBody>
          <a:bodyPr wrap="none" rtlCol="0">
            <a:spAutoFit/>
          </a:bodyPr>
          <a:lstStyle/>
          <a:p>
            <a:r>
              <a:rPr lang="en-GB" sz="2800" b="1" i="1" dirty="0" smtClean="0"/>
              <a:t>Un Billet de </a:t>
            </a:r>
            <a:r>
              <a:rPr lang="en-GB" sz="2800" b="1" i="1" dirty="0" err="1" smtClean="0"/>
              <a:t>loterie</a:t>
            </a:r>
            <a:r>
              <a:rPr lang="en-GB" dirty="0" smtClean="0"/>
              <a:t/>
            </a:r>
            <a:br>
              <a:rPr lang="en-GB" dirty="0" smtClean="0"/>
            </a:br>
            <a:r>
              <a:rPr lang="nb-NO" b="1" dirty="0" smtClean="0"/>
              <a:t> and </a:t>
            </a:r>
            <a:r>
              <a:rPr lang="nb-NO" b="1" dirty="0" err="1" smtClean="0"/>
              <a:t>written</a:t>
            </a:r>
            <a:r>
              <a:rPr lang="nb-NO" b="1" dirty="0" smtClean="0"/>
              <a:t> </a:t>
            </a:r>
            <a:r>
              <a:rPr lang="nb-NO" b="1" dirty="0" err="1" smtClean="0"/>
              <a:t>sources</a:t>
            </a:r>
            <a:r>
              <a:rPr lang="nb-NO" dirty="0" smtClean="0"/>
              <a:t/>
            </a:r>
            <a:br>
              <a:rPr lang="nb-NO" dirty="0" smtClean="0"/>
            </a:br>
            <a:r>
              <a:rPr lang="nb-NO" dirty="0" smtClean="0">
                <a:solidFill>
                  <a:schemeClr val="tx2">
                    <a:lumMod val="75000"/>
                  </a:schemeClr>
                </a:solidFill>
              </a:rPr>
              <a:t/>
            </a:r>
            <a:br>
              <a:rPr lang="nb-NO" dirty="0" smtClean="0">
                <a:solidFill>
                  <a:schemeClr val="tx2">
                    <a:lumMod val="75000"/>
                  </a:schemeClr>
                </a:solidFill>
              </a:rPr>
            </a:br>
            <a:r>
              <a:rPr lang="en-GB" sz="2000" dirty="0" smtClean="0"/>
              <a:t>Most geographical details in novel, </a:t>
            </a:r>
            <a:br>
              <a:rPr lang="en-GB" sz="2000" dirty="0" smtClean="0"/>
            </a:br>
            <a:r>
              <a:rPr lang="en-GB" sz="2000" dirty="0" smtClean="0"/>
              <a:t>may originate from published texts</a:t>
            </a:r>
            <a:br>
              <a:rPr lang="en-GB" sz="2000" dirty="0" smtClean="0"/>
            </a:br>
            <a:r>
              <a:rPr lang="en-GB" sz="2000" dirty="0" smtClean="0"/>
              <a:t>- </a:t>
            </a:r>
            <a:r>
              <a:rPr lang="en-GB" sz="2000" dirty="0" err="1" smtClean="0"/>
              <a:t>exept</a:t>
            </a:r>
            <a:r>
              <a:rPr lang="en-GB" sz="2000" dirty="0" smtClean="0"/>
              <a:t> details about ‘</a:t>
            </a:r>
            <a:r>
              <a:rPr lang="en-GB" sz="2000" dirty="0" err="1" smtClean="0"/>
              <a:t>Tinness</a:t>
            </a:r>
            <a:r>
              <a:rPr lang="en-GB" sz="2000" dirty="0" smtClean="0"/>
              <a:t>’ </a:t>
            </a:r>
            <a:br>
              <a:rPr lang="en-GB" sz="2000" dirty="0" smtClean="0"/>
            </a:br>
            <a:endParaRPr lang="nb-NO" sz="2000" dirty="0"/>
          </a:p>
        </p:txBody>
      </p:sp>
      <p:sp>
        <p:nvSpPr>
          <p:cNvPr id="11" name="TekstSylinder 10"/>
          <p:cNvSpPr txBox="1"/>
          <p:nvPr/>
        </p:nvSpPr>
        <p:spPr>
          <a:xfrm>
            <a:off x="6768240" y="6504057"/>
            <a:ext cx="540064" cy="246221"/>
          </a:xfrm>
          <a:prstGeom prst="rect">
            <a:avLst/>
          </a:prstGeom>
          <a:noFill/>
        </p:spPr>
        <p:txBody>
          <a:bodyPr wrap="square" rtlCol="0">
            <a:spAutoFit/>
          </a:bodyPr>
          <a:lstStyle/>
          <a:p>
            <a:r>
              <a:rPr lang="nb-NO" sz="1000" dirty="0" err="1" smtClean="0"/>
              <a:t>Xtra</a:t>
            </a:r>
            <a:endParaRPr lang="nb-NO" sz="1000" dirty="0"/>
          </a:p>
        </p:txBody>
      </p:sp>
      <p:sp>
        <p:nvSpPr>
          <p:cNvPr id="6" name="Rektangel 5"/>
          <p:cNvSpPr/>
          <p:nvPr/>
        </p:nvSpPr>
        <p:spPr>
          <a:xfrm>
            <a:off x="4572000" y="188640"/>
            <a:ext cx="4572000" cy="1200329"/>
          </a:xfrm>
          <a:prstGeom prst="rect">
            <a:avLst/>
          </a:prstGeom>
        </p:spPr>
        <p:txBody>
          <a:bodyPr>
            <a:spAutoFit/>
          </a:bodyPr>
          <a:lstStyle/>
          <a:p>
            <a:r>
              <a:rPr lang="nb-NO" dirty="0">
                <a:solidFill>
                  <a:schemeClr val="accent1">
                    <a:lumMod val="75000"/>
                  </a:schemeClr>
                </a:solidFill>
              </a:rPr>
              <a:t>BL: «</a:t>
            </a:r>
            <a:r>
              <a:rPr lang="fr-FR" dirty="0">
                <a:solidFill>
                  <a:schemeClr val="accent1">
                    <a:lumMod val="75000"/>
                  </a:schemeClr>
                </a:solidFill>
              </a:rPr>
              <a:t>Sylvius </a:t>
            </a:r>
            <a:r>
              <a:rPr lang="fr-FR" dirty="0" err="1">
                <a:solidFill>
                  <a:schemeClr val="accent1">
                    <a:lumMod val="75000"/>
                  </a:schemeClr>
                </a:solidFill>
              </a:rPr>
              <a:t>Hog</a:t>
            </a:r>
            <a:r>
              <a:rPr lang="fr-FR" dirty="0">
                <a:solidFill>
                  <a:schemeClr val="accent1">
                    <a:lumMod val="75000"/>
                  </a:schemeClr>
                </a:solidFill>
              </a:rPr>
              <a:t>, </a:t>
            </a:r>
            <a:r>
              <a:rPr lang="fr-FR" dirty="0" smtClean="0">
                <a:solidFill>
                  <a:schemeClr val="accent1">
                    <a:lumMod val="75000"/>
                  </a:schemeClr>
                </a:solidFill>
              </a:rPr>
              <a:t>sans </a:t>
            </a:r>
            <a:r>
              <a:rPr lang="fr-FR" dirty="0">
                <a:solidFill>
                  <a:schemeClr val="accent1">
                    <a:lumMod val="75000"/>
                  </a:schemeClr>
                </a:solidFill>
              </a:rPr>
              <a:t>s’y arrêter, </a:t>
            </a:r>
            <a:r>
              <a:rPr lang="fr-FR" dirty="0" smtClean="0">
                <a:solidFill>
                  <a:schemeClr val="accent1">
                    <a:lumMod val="75000"/>
                  </a:schemeClr>
                </a:solidFill>
              </a:rPr>
              <a:t/>
            </a:r>
            <a:br>
              <a:rPr lang="fr-FR" dirty="0" smtClean="0">
                <a:solidFill>
                  <a:schemeClr val="accent1">
                    <a:lumMod val="75000"/>
                  </a:schemeClr>
                </a:solidFill>
              </a:rPr>
            </a:br>
            <a:r>
              <a:rPr lang="fr-FR" dirty="0" smtClean="0">
                <a:solidFill>
                  <a:schemeClr val="accent1">
                    <a:lumMod val="75000"/>
                  </a:schemeClr>
                </a:solidFill>
              </a:rPr>
              <a:t>put </a:t>
            </a:r>
            <a:r>
              <a:rPr lang="fr-FR" dirty="0">
                <a:solidFill>
                  <a:schemeClr val="accent1">
                    <a:lumMod val="75000"/>
                  </a:schemeClr>
                </a:solidFill>
              </a:rPr>
              <a:t>apercevoir </a:t>
            </a:r>
            <a:r>
              <a:rPr lang="fr-FR" dirty="0" smtClean="0">
                <a:solidFill>
                  <a:schemeClr val="accent1">
                    <a:lumMod val="75000"/>
                  </a:schemeClr>
                </a:solidFill>
              </a:rPr>
              <a:t/>
            </a:r>
            <a:br>
              <a:rPr lang="fr-FR" dirty="0" smtClean="0">
                <a:solidFill>
                  <a:schemeClr val="accent1">
                    <a:lumMod val="75000"/>
                  </a:schemeClr>
                </a:solidFill>
              </a:rPr>
            </a:br>
            <a:r>
              <a:rPr lang="fr-FR" dirty="0" smtClean="0">
                <a:solidFill>
                  <a:schemeClr val="accent1">
                    <a:lumMod val="75000"/>
                  </a:schemeClr>
                </a:solidFill>
              </a:rPr>
              <a:t>l’église </a:t>
            </a:r>
            <a:r>
              <a:rPr lang="fr-FR" dirty="0">
                <a:solidFill>
                  <a:schemeClr val="accent1">
                    <a:lumMod val="75000"/>
                  </a:schemeClr>
                </a:solidFill>
              </a:rPr>
              <a:t>d’</a:t>
            </a:r>
            <a:r>
              <a:rPr lang="fr-FR" dirty="0" err="1">
                <a:solidFill>
                  <a:schemeClr val="accent1">
                    <a:lumMod val="75000"/>
                  </a:schemeClr>
                </a:solidFill>
              </a:rPr>
              <a:t>Hitterdal</a:t>
            </a:r>
            <a:r>
              <a:rPr lang="fr-FR" dirty="0">
                <a:solidFill>
                  <a:schemeClr val="accent1">
                    <a:lumMod val="75000"/>
                  </a:schemeClr>
                </a:solidFill>
              </a:rPr>
              <a:t>, </a:t>
            </a:r>
            <a:r>
              <a:rPr lang="fr-FR" dirty="0" smtClean="0">
                <a:solidFill>
                  <a:schemeClr val="accent1">
                    <a:lumMod val="75000"/>
                  </a:schemeClr>
                </a:solidFill>
              </a:rPr>
              <a:t/>
            </a:r>
            <a:br>
              <a:rPr lang="fr-FR" dirty="0" smtClean="0">
                <a:solidFill>
                  <a:schemeClr val="accent1">
                    <a:lumMod val="75000"/>
                  </a:schemeClr>
                </a:solidFill>
              </a:rPr>
            </a:br>
            <a:r>
              <a:rPr lang="fr-FR" dirty="0" smtClean="0">
                <a:solidFill>
                  <a:schemeClr val="accent1">
                    <a:lumMod val="75000"/>
                  </a:schemeClr>
                </a:solidFill>
              </a:rPr>
              <a:t>un </a:t>
            </a:r>
            <a:r>
              <a:rPr lang="fr-FR" dirty="0">
                <a:solidFill>
                  <a:schemeClr val="accent1">
                    <a:lumMod val="75000"/>
                  </a:schemeClr>
                </a:solidFill>
              </a:rPr>
              <a:t>vieil édifice très curieux »</a:t>
            </a:r>
            <a:r>
              <a:rPr lang="nb-NO" dirty="0">
                <a:solidFill>
                  <a:schemeClr val="accent1">
                    <a:lumMod val="75000"/>
                  </a:schemeClr>
                </a:solidFill>
              </a:rPr>
              <a:t> </a:t>
            </a:r>
          </a:p>
        </p:txBody>
      </p:sp>
    </p:spTree>
    <p:extLst>
      <p:ext uri="{BB962C8B-B14F-4D97-AF65-F5344CB8AC3E}">
        <p14:creationId xmlns:p14="http://schemas.microsoft.com/office/powerpoint/2010/main" val="2191097274"/>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539552" y="332656"/>
            <a:ext cx="6353021" cy="830997"/>
          </a:xfrm>
          <a:prstGeom prst="rect">
            <a:avLst/>
          </a:prstGeom>
          <a:noFill/>
        </p:spPr>
        <p:txBody>
          <a:bodyPr wrap="none" rtlCol="0">
            <a:spAutoFit/>
          </a:bodyPr>
          <a:lstStyle/>
          <a:p>
            <a:r>
              <a:rPr lang="nb-NO" sz="2400" b="1" dirty="0" err="1" smtClean="0"/>
              <a:t>Why</a:t>
            </a:r>
            <a:r>
              <a:rPr lang="nb-NO" sz="2400" b="1" dirty="0" smtClean="0"/>
              <a:t> </a:t>
            </a:r>
            <a:r>
              <a:rPr lang="nb-NO" sz="2400" b="1" dirty="0" err="1" smtClean="0"/>
              <a:t>publish</a:t>
            </a:r>
            <a:r>
              <a:rPr lang="nb-NO" sz="2400" b="1" dirty="0" smtClean="0"/>
              <a:t>/</a:t>
            </a:r>
            <a:r>
              <a:rPr lang="nb-NO" sz="2400" b="1" dirty="0" err="1" smtClean="0"/>
              <a:t>write</a:t>
            </a:r>
            <a:r>
              <a:rPr lang="nb-NO" sz="2400" b="1" dirty="0" smtClean="0"/>
              <a:t> </a:t>
            </a:r>
            <a:r>
              <a:rPr lang="nb-NO" sz="2400" b="1" dirty="0" err="1" smtClean="0"/>
              <a:t>the</a:t>
            </a:r>
            <a:r>
              <a:rPr lang="nb-NO" sz="2400" b="1" dirty="0" smtClean="0"/>
              <a:t> </a:t>
            </a:r>
            <a:r>
              <a:rPr lang="nb-NO" sz="2400" b="1" dirty="0" err="1" smtClean="0"/>
              <a:t>novel</a:t>
            </a:r>
            <a:r>
              <a:rPr lang="nb-NO" sz="2400" b="1" dirty="0" smtClean="0"/>
              <a:t>, </a:t>
            </a:r>
            <a:r>
              <a:rPr lang="nb-NO" sz="2400" b="1" dirty="0" err="1" smtClean="0"/>
              <a:t>set</a:t>
            </a:r>
            <a:r>
              <a:rPr lang="nb-NO" sz="2400" b="1" dirty="0" smtClean="0"/>
              <a:t> in Norway</a:t>
            </a:r>
            <a:br>
              <a:rPr lang="nb-NO" sz="2400" b="1" dirty="0" smtClean="0"/>
            </a:br>
            <a:r>
              <a:rPr lang="nb-NO" sz="2400" b="1" dirty="0" smtClean="0"/>
              <a:t>25 </a:t>
            </a:r>
            <a:r>
              <a:rPr lang="nb-NO" sz="2400" b="1" dirty="0" err="1" smtClean="0"/>
              <a:t>years</a:t>
            </a:r>
            <a:r>
              <a:rPr lang="nb-NO" sz="2400" b="1" dirty="0" smtClean="0"/>
              <a:t> </a:t>
            </a:r>
            <a:r>
              <a:rPr lang="nb-NO" sz="2400" b="1" dirty="0" err="1" smtClean="0"/>
              <a:t>after</a:t>
            </a:r>
            <a:r>
              <a:rPr lang="nb-NO" sz="2400" b="1" dirty="0" smtClean="0"/>
              <a:t> </a:t>
            </a:r>
            <a:r>
              <a:rPr lang="nb-NO" sz="2400" b="1" dirty="0" err="1" smtClean="0"/>
              <a:t>visiting</a:t>
            </a:r>
            <a:r>
              <a:rPr lang="nb-NO" sz="2400" b="1" dirty="0" smtClean="0"/>
              <a:t> </a:t>
            </a:r>
            <a:r>
              <a:rPr lang="nb-NO" sz="2400" b="1" dirty="0" err="1" smtClean="0"/>
              <a:t>the</a:t>
            </a:r>
            <a:r>
              <a:rPr lang="nb-NO" sz="2400" b="1" dirty="0" smtClean="0"/>
              <a:t> country?</a:t>
            </a:r>
            <a:endParaRPr lang="nb-NO" sz="2400" b="1" dirty="0"/>
          </a:p>
        </p:txBody>
      </p:sp>
      <p:sp>
        <p:nvSpPr>
          <p:cNvPr id="3" name="Rektangel 2"/>
          <p:cNvSpPr/>
          <p:nvPr/>
        </p:nvSpPr>
        <p:spPr>
          <a:xfrm>
            <a:off x="683568" y="1772816"/>
            <a:ext cx="8136904" cy="4462760"/>
          </a:xfrm>
          <a:prstGeom prst="rect">
            <a:avLst/>
          </a:prstGeom>
        </p:spPr>
        <p:txBody>
          <a:bodyPr wrap="square">
            <a:spAutoFit/>
          </a:bodyPr>
          <a:lstStyle/>
          <a:p>
            <a:r>
              <a:rPr lang="nb-NO" sz="3200" dirty="0" smtClean="0"/>
              <a:t>«</a:t>
            </a:r>
            <a:r>
              <a:rPr lang="nb-NO" sz="3200" dirty="0" err="1" smtClean="0"/>
              <a:t>musique</a:t>
            </a:r>
            <a:r>
              <a:rPr lang="nb-NO" sz="3200" dirty="0" smtClean="0"/>
              <a:t> </a:t>
            </a:r>
            <a:r>
              <a:rPr lang="nb-NO" sz="3200" dirty="0"/>
              <a:t>– la </a:t>
            </a:r>
            <a:r>
              <a:rPr lang="nb-NO" sz="3200" dirty="0" smtClean="0"/>
              <a:t>mer </a:t>
            </a:r>
            <a:r>
              <a:rPr lang="nb-NO" sz="3200" dirty="0"/>
              <a:t>– </a:t>
            </a:r>
            <a:r>
              <a:rPr lang="nb-NO" sz="3200" dirty="0" err="1" smtClean="0"/>
              <a:t>liberté</a:t>
            </a:r>
            <a:r>
              <a:rPr lang="nb-NO" sz="3200" dirty="0" smtClean="0"/>
              <a:t>»</a:t>
            </a:r>
            <a:r>
              <a:rPr lang="nb-NO" sz="2400" dirty="0"/>
              <a:t/>
            </a:r>
            <a:br>
              <a:rPr lang="nb-NO" sz="2400" dirty="0"/>
            </a:br>
            <a:r>
              <a:rPr lang="nb-NO" sz="2400" dirty="0" smtClean="0"/>
              <a:t>                               (Verne, J.J.1973)</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t>
            </a:r>
            <a:r>
              <a:rPr lang="nb-NO" sz="2400" dirty="0" err="1" smtClean="0"/>
              <a:t>political</a:t>
            </a:r>
            <a:r>
              <a:rPr lang="nb-NO" sz="2400" dirty="0" smtClean="0"/>
              <a:t> and </a:t>
            </a:r>
            <a:r>
              <a:rPr lang="nb-NO" sz="2400" dirty="0" err="1" smtClean="0"/>
              <a:t>social</a:t>
            </a:r>
            <a:r>
              <a:rPr lang="nb-NO" sz="2400" dirty="0" smtClean="0"/>
              <a:t> </a:t>
            </a:r>
            <a:r>
              <a:rPr lang="nb-NO" sz="2400" dirty="0" err="1" smtClean="0"/>
              <a:t>ideas</a:t>
            </a:r>
            <a:r>
              <a:rPr lang="nb-NO" sz="2400" dirty="0"/>
              <a:t/>
            </a:r>
            <a:br>
              <a:rPr lang="nb-NO" sz="2400" dirty="0"/>
            </a:br>
            <a:r>
              <a:rPr lang="nb-NO" sz="2400" dirty="0" smtClean="0"/>
              <a:t>- </a:t>
            </a:r>
            <a:r>
              <a:rPr lang="nb-NO" sz="2400" dirty="0" err="1" smtClean="0"/>
              <a:t>subject</a:t>
            </a:r>
            <a:r>
              <a:rPr lang="nb-NO" sz="2400" dirty="0" smtClean="0"/>
              <a:t> to </a:t>
            </a:r>
            <a:r>
              <a:rPr lang="nb-NO" sz="2400" dirty="0" err="1" smtClean="0"/>
              <a:t>political</a:t>
            </a:r>
            <a:r>
              <a:rPr lang="nb-NO" sz="2400" dirty="0" smtClean="0"/>
              <a:t> </a:t>
            </a:r>
            <a:r>
              <a:rPr lang="nb-NO" sz="2400" dirty="0" err="1" smtClean="0"/>
              <a:t>sensorship</a:t>
            </a:r>
            <a:r>
              <a:rPr lang="nb-NO" sz="2400" dirty="0"/>
              <a:t/>
            </a:r>
            <a:br>
              <a:rPr lang="nb-NO" sz="2400" dirty="0"/>
            </a:br>
            <a:r>
              <a:rPr lang="nb-NO" sz="2400" dirty="0" smtClean="0"/>
              <a:t/>
            </a:r>
            <a:br>
              <a:rPr lang="nb-NO" sz="2400" dirty="0" smtClean="0"/>
            </a:br>
            <a:endParaRPr lang="nb-NO" sz="2400" dirty="0"/>
          </a:p>
          <a:p>
            <a:r>
              <a:rPr lang="nb-NO" sz="2400" dirty="0" err="1" smtClean="0"/>
              <a:t>Novels</a:t>
            </a:r>
            <a:r>
              <a:rPr lang="nb-NO" sz="2400" dirty="0" smtClean="0"/>
              <a:t> from </a:t>
            </a:r>
            <a:r>
              <a:rPr lang="nb-NO" sz="2400" dirty="0" err="1" smtClean="0"/>
              <a:t>countries</a:t>
            </a:r>
            <a:r>
              <a:rPr lang="nb-NO" sz="2400" dirty="0" smtClean="0"/>
              <a:t> fighting for </a:t>
            </a:r>
            <a:r>
              <a:rPr lang="nb-NO" sz="2400" dirty="0" err="1" smtClean="0"/>
              <a:t>freedom</a:t>
            </a:r>
            <a:r>
              <a:rPr lang="nb-NO" sz="2400" dirty="0"/>
              <a:t/>
            </a:r>
            <a:br>
              <a:rPr lang="nb-NO" sz="2400" dirty="0"/>
            </a:br>
            <a:r>
              <a:rPr lang="nb-NO" sz="2400" dirty="0" smtClean="0"/>
              <a:t>- a </a:t>
            </a:r>
            <a:r>
              <a:rPr lang="nb-NO" sz="2400" dirty="0" err="1" smtClean="0"/>
              <a:t>new</a:t>
            </a:r>
            <a:r>
              <a:rPr lang="nb-NO" sz="2400" dirty="0" smtClean="0"/>
              <a:t> </a:t>
            </a:r>
            <a:r>
              <a:rPr lang="nb-NO" sz="2400" dirty="0" err="1" smtClean="0"/>
              <a:t>direction</a:t>
            </a:r>
            <a:r>
              <a:rPr lang="nb-NO" sz="2400" dirty="0" smtClean="0"/>
              <a:t> in his </a:t>
            </a:r>
            <a:r>
              <a:rPr lang="nb-NO" sz="2400" dirty="0" err="1" smtClean="0"/>
              <a:t>authorship</a:t>
            </a:r>
            <a:endParaRPr lang="nb-NO" sz="2400" dirty="0">
              <a:solidFill>
                <a:srgbClr val="00B0F0"/>
              </a:solidFill>
            </a:endParaRPr>
          </a:p>
          <a:p>
            <a:r>
              <a:rPr lang="nb-NO" sz="2400" b="1" dirty="0" smtClean="0">
                <a:solidFill>
                  <a:srgbClr val="00B0F0"/>
                </a:solidFill>
              </a:rPr>
              <a:t>                                                                                       </a:t>
            </a:r>
            <a:r>
              <a:rPr lang="nb-NO" sz="1200" dirty="0" smtClean="0"/>
              <a:t>x</a:t>
            </a:r>
            <a:r>
              <a:rPr lang="nb-NO" sz="1200" dirty="0">
                <a:solidFill>
                  <a:srgbClr val="00B0F0"/>
                </a:solidFill>
              </a:rPr>
              <a:t/>
            </a:r>
            <a:br>
              <a:rPr lang="nb-NO" sz="1200" dirty="0">
                <a:solidFill>
                  <a:srgbClr val="00B0F0"/>
                </a:solidFill>
              </a:rPr>
            </a:br>
            <a:endParaRPr lang="nb-NO" sz="1200" dirty="0">
              <a:solidFill>
                <a:srgbClr val="00B0F0"/>
              </a:solidFill>
            </a:endParaRPr>
          </a:p>
        </p:txBody>
      </p:sp>
    </p:spTree>
    <p:extLst>
      <p:ext uri="{BB962C8B-B14F-4D97-AF65-F5344CB8AC3E}">
        <p14:creationId xmlns:p14="http://schemas.microsoft.com/office/powerpoint/2010/main" val="1077708145"/>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586456" y="548680"/>
            <a:ext cx="8424936" cy="5016758"/>
          </a:xfrm>
          <a:prstGeom prst="rect">
            <a:avLst/>
          </a:prstGeom>
          <a:noFill/>
        </p:spPr>
        <p:txBody>
          <a:bodyPr wrap="square" rtlCol="0">
            <a:spAutoFit/>
          </a:bodyPr>
          <a:lstStyle/>
          <a:p>
            <a:r>
              <a:rPr lang="nb-NO" sz="2800" dirty="0" err="1" smtClean="0"/>
              <a:t>Novels</a:t>
            </a:r>
            <a:r>
              <a:rPr lang="nb-NO" sz="2800" dirty="0" smtClean="0"/>
              <a:t> </a:t>
            </a:r>
            <a:r>
              <a:rPr lang="nb-NO" sz="2800" dirty="0" err="1" smtClean="0"/>
              <a:t>set</a:t>
            </a:r>
            <a:r>
              <a:rPr lang="nb-NO" sz="2800" dirty="0" smtClean="0"/>
              <a:t> in </a:t>
            </a:r>
            <a:r>
              <a:rPr lang="nb-NO" sz="2800" dirty="0" err="1" smtClean="0"/>
              <a:t>countries</a:t>
            </a:r>
            <a:r>
              <a:rPr lang="nb-NO" sz="2800" dirty="0" smtClean="0"/>
              <a:t> </a:t>
            </a:r>
            <a:r>
              <a:rPr lang="nb-NO" sz="2800" dirty="0" err="1" smtClean="0"/>
              <a:t>with</a:t>
            </a:r>
            <a:r>
              <a:rPr lang="nb-NO" sz="2800" dirty="0" smtClean="0"/>
              <a:t> an </a:t>
            </a:r>
            <a:r>
              <a:rPr lang="nb-NO" sz="2800" dirty="0" err="1" smtClean="0"/>
              <a:t>ongoing</a:t>
            </a:r>
            <a:r>
              <a:rPr lang="nb-NO" sz="2800" dirty="0"/>
              <a:t/>
            </a:r>
            <a:br>
              <a:rPr lang="nb-NO" sz="2800" dirty="0"/>
            </a:br>
            <a:r>
              <a:rPr lang="nb-NO" sz="2800" dirty="0" err="1" smtClean="0"/>
              <a:t>struggle</a:t>
            </a:r>
            <a:r>
              <a:rPr lang="nb-NO" sz="2800" dirty="0" smtClean="0"/>
              <a:t> - for </a:t>
            </a:r>
            <a:r>
              <a:rPr lang="nb-NO" sz="2800" dirty="0" err="1" smtClean="0"/>
              <a:t>indepence</a:t>
            </a:r>
            <a:r>
              <a:rPr lang="nb-NO" sz="2800" dirty="0" smtClean="0"/>
              <a:t>, </a:t>
            </a:r>
            <a:r>
              <a:rPr lang="nb-NO" sz="2800" dirty="0" err="1" smtClean="0"/>
              <a:t>freedom</a:t>
            </a:r>
            <a:r>
              <a:rPr lang="nb-NO" sz="2800" dirty="0" smtClean="0"/>
              <a:t>, or …</a:t>
            </a:r>
            <a:br>
              <a:rPr lang="nb-NO" sz="2800" dirty="0" smtClean="0"/>
            </a:br>
            <a:r>
              <a:rPr lang="nb-NO" sz="2400" dirty="0" smtClean="0"/>
              <a:t/>
            </a:r>
            <a:br>
              <a:rPr lang="nb-NO" sz="2400" dirty="0" smtClean="0"/>
            </a:br>
            <a:r>
              <a:rPr lang="nb-NO" sz="2400" dirty="0" smtClean="0"/>
              <a:t/>
            </a:r>
            <a:br>
              <a:rPr lang="nb-NO" sz="2400" dirty="0" smtClean="0"/>
            </a:br>
            <a:r>
              <a:rPr lang="nb-NO" sz="2400" dirty="0"/>
              <a:t/>
            </a:r>
            <a:br>
              <a:rPr lang="nb-NO" sz="2400" dirty="0"/>
            </a:br>
            <a:r>
              <a:rPr lang="nb-NO" sz="2400" dirty="0" smtClean="0"/>
              <a:t/>
            </a:r>
            <a:br>
              <a:rPr lang="nb-NO" sz="2400" dirty="0" smtClean="0"/>
            </a:br>
            <a:r>
              <a:rPr lang="nb-NO" sz="2400" i="1" dirty="0"/>
              <a:t>La </a:t>
            </a:r>
            <a:r>
              <a:rPr lang="nb-NO" sz="2400" i="1" dirty="0" err="1"/>
              <a:t>Maison</a:t>
            </a:r>
            <a:r>
              <a:rPr lang="nb-NO" sz="2400" i="1" dirty="0"/>
              <a:t> à vapeur </a:t>
            </a:r>
            <a:r>
              <a:rPr lang="nb-NO" sz="2400" dirty="0" smtClean="0"/>
              <a:t>(1880) India</a:t>
            </a:r>
            <a:br>
              <a:rPr lang="nb-NO" sz="2400" dirty="0" smtClean="0"/>
            </a:br>
            <a:r>
              <a:rPr lang="nb-NO" sz="2400" i="1" dirty="0" err="1" smtClean="0"/>
              <a:t>L’Archipel</a:t>
            </a:r>
            <a:r>
              <a:rPr lang="nb-NO" sz="2400" i="1" dirty="0" smtClean="0"/>
              <a:t> </a:t>
            </a:r>
            <a:r>
              <a:rPr lang="nb-NO" sz="2400" i="1" dirty="0"/>
              <a:t>en </a:t>
            </a:r>
            <a:r>
              <a:rPr lang="nb-NO" sz="2400" i="1" dirty="0" err="1"/>
              <a:t>feu</a:t>
            </a:r>
            <a:r>
              <a:rPr lang="nb-NO" sz="2400" i="1" dirty="0"/>
              <a:t> </a:t>
            </a:r>
            <a:r>
              <a:rPr lang="nb-NO" sz="2400" dirty="0"/>
              <a:t>(1884) – </a:t>
            </a:r>
            <a:r>
              <a:rPr lang="nb-NO" sz="2400" dirty="0" err="1" smtClean="0"/>
              <a:t>Greece</a:t>
            </a:r>
            <a:r>
              <a:rPr lang="nb-NO" sz="2400" dirty="0" smtClean="0"/>
              <a:t> </a:t>
            </a:r>
            <a:br>
              <a:rPr lang="nb-NO" sz="2400" dirty="0" smtClean="0"/>
            </a:br>
            <a:r>
              <a:rPr lang="nb-NO" sz="2400" i="1" dirty="0" smtClean="0"/>
              <a:t>Mathias </a:t>
            </a:r>
            <a:r>
              <a:rPr lang="nb-NO" sz="2400" i="1" dirty="0" err="1"/>
              <a:t>Sandorf</a:t>
            </a:r>
            <a:r>
              <a:rPr lang="nb-NO" sz="2400" i="1" dirty="0"/>
              <a:t> </a:t>
            </a:r>
            <a:r>
              <a:rPr lang="nb-NO" sz="2400" dirty="0"/>
              <a:t>(1885) – </a:t>
            </a:r>
            <a:r>
              <a:rPr lang="nb-NO" sz="2400" dirty="0" err="1" smtClean="0"/>
              <a:t>Hungary</a:t>
            </a:r>
            <a:r>
              <a:rPr lang="nb-NO" sz="2400" dirty="0" smtClean="0"/>
              <a:t> </a:t>
            </a:r>
            <a:br>
              <a:rPr lang="nb-NO" sz="2400" dirty="0" smtClean="0"/>
            </a:br>
            <a:r>
              <a:rPr lang="nb-NO" sz="2400" i="1" dirty="0" err="1" smtClean="0"/>
              <a:t>Un</a:t>
            </a:r>
            <a:r>
              <a:rPr lang="nb-NO" sz="2400" i="1" dirty="0" smtClean="0"/>
              <a:t> </a:t>
            </a:r>
            <a:r>
              <a:rPr lang="nb-NO" sz="2400" i="1" dirty="0" err="1"/>
              <a:t>Billet</a:t>
            </a:r>
            <a:r>
              <a:rPr lang="nb-NO" sz="2400" i="1" dirty="0"/>
              <a:t> de </a:t>
            </a:r>
            <a:r>
              <a:rPr lang="nb-NO" sz="2400" i="1" dirty="0" err="1"/>
              <a:t>loterie</a:t>
            </a:r>
            <a:r>
              <a:rPr lang="nb-NO" sz="2400" i="1" dirty="0"/>
              <a:t> </a:t>
            </a:r>
            <a:r>
              <a:rPr lang="nb-NO" sz="2400" dirty="0"/>
              <a:t>(1886) – </a:t>
            </a:r>
            <a:r>
              <a:rPr lang="nb-NO" sz="2400" dirty="0" smtClean="0"/>
              <a:t>Norway </a:t>
            </a:r>
            <a:br>
              <a:rPr lang="nb-NO" sz="2400" dirty="0" smtClean="0"/>
            </a:br>
            <a:r>
              <a:rPr lang="nb-NO" sz="2400" i="1" dirty="0" smtClean="0"/>
              <a:t>Nord </a:t>
            </a:r>
            <a:r>
              <a:rPr lang="nb-NO" sz="2400" i="1" dirty="0" err="1"/>
              <a:t>contre</a:t>
            </a:r>
            <a:r>
              <a:rPr lang="nb-NO" sz="2400" i="1" dirty="0"/>
              <a:t> </a:t>
            </a:r>
            <a:r>
              <a:rPr lang="nb-NO" sz="2400" i="1" dirty="0" err="1"/>
              <a:t>Sud</a:t>
            </a:r>
            <a:r>
              <a:rPr lang="nb-NO" sz="2400" i="1" dirty="0"/>
              <a:t> </a:t>
            </a:r>
            <a:r>
              <a:rPr lang="nb-NO" sz="2400" dirty="0"/>
              <a:t>(1887) </a:t>
            </a:r>
            <a:r>
              <a:rPr lang="nb-NO" sz="2400" dirty="0" smtClean="0"/>
              <a:t>– </a:t>
            </a:r>
            <a:r>
              <a:rPr lang="nb-NO" sz="2400" dirty="0" err="1" smtClean="0"/>
              <a:t>N.America</a:t>
            </a:r>
            <a:r>
              <a:rPr lang="nb-NO" sz="2400" dirty="0" smtClean="0"/>
              <a:t> </a:t>
            </a:r>
            <a:br>
              <a:rPr lang="nb-NO" sz="2400" dirty="0" smtClean="0"/>
            </a:br>
            <a:r>
              <a:rPr lang="nb-NO" sz="2400" i="1" dirty="0" smtClean="0"/>
              <a:t>Le </a:t>
            </a:r>
            <a:r>
              <a:rPr lang="nb-NO" sz="2400" i="1" dirty="0" err="1"/>
              <a:t>Chemin</a:t>
            </a:r>
            <a:r>
              <a:rPr lang="nb-NO" sz="2400" i="1" dirty="0"/>
              <a:t> de France </a:t>
            </a:r>
            <a:r>
              <a:rPr lang="nb-NO" sz="2400" dirty="0"/>
              <a:t>(1887) - </a:t>
            </a:r>
            <a:r>
              <a:rPr lang="nb-NO" sz="2400" dirty="0" smtClean="0"/>
              <a:t>France </a:t>
            </a:r>
            <a:br>
              <a:rPr lang="nb-NO" sz="2400" dirty="0" smtClean="0"/>
            </a:br>
            <a:r>
              <a:rPr lang="nb-NO" sz="2400" i="1" dirty="0" smtClean="0"/>
              <a:t>Famille sans </a:t>
            </a:r>
            <a:r>
              <a:rPr lang="nb-NO" sz="2400" i="1" dirty="0" err="1" smtClean="0"/>
              <a:t>nom</a:t>
            </a:r>
            <a:r>
              <a:rPr lang="nb-NO" sz="2400" i="1" dirty="0" smtClean="0"/>
              <a:t> </a:t>
            </a:r>
            <a:r>
              <a:rPr lang="nb-NO" sz="2400" dirty="0" smtClean="0"/>
              <a:t>(1889) – Quebec, Canada</a:t>
            </a:r>
            <a:endParaRPr lang="nb-NO" sz="2400" dirty="0"/>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318" y="2060848"/>
            <a:ext cx="2750898" cy="4176464"/>
          </a:xfrm>
          <a:prstGeom prst="rect">
            <a:avLst/>
          </a:prstGeom>
        </p:spPr>
      </p:pic>
    </p:spTree>
    <p:extLst>
      <p:ext uri="{BB962C8B-B14F-4D97-AF65-F5344CB8AC3E}">
        <p14:creationId xmlns:p14="http://schemas.microsoft.com/office/powerpoint/2010/main" val="1120643895"/>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3976116" y="1427844"/>
            <a:ext cx="4860032" cy="1384995"/>
          </a:xfrm>
          <a:prstGeom prst="rect">
            <a:avLst/>
          </a:prstGeom>
          <a:noFill/>
        </p:spPr>
        <p:txBody>
          <a:bodyPr wrap="square" rtlCol="0">
            <a:spAutoFit/>
          </a:bodyPr>
          <a:lstStyle/>
          <a:p>
            <a:r>
              <a:rPr lang="nb-NO" sz="2400" dirty="0" smtClean="0"/>
              <a:t>- </a:t>
            </a:r>
            <a:r>
              <a:rPr lang="nb-NO" sz="2400" dirty="0" err="1" smtClean="0"/>
              <a:t>When</a:t>
            </a:r>
            <a:r>
              <a:rPr lang="nb-NO" sz="2400" dirty="0" smtClean="0"/>
              <a:t> </a:t>
            </a:r>
            <a:r>
              <a:rPr lang="nb-NO" sz="2400" dirty="0" err="1" smtClean="0"/>
              <a:t>does</a:t>
            </a:r>
            <a:r>
              <a:rPr lang="nb-NO" sz="2400" dirty="0" smtClean="0"/>
              <a:t> </a:t>
            </a:r>
            <a:r>
              <a:rPr lang="nb-NO" sz="2400" dirty="0" err="1" smtClean="0"/>
              <a:t>the</a:t>
            </a:r>
            <a:r>
              <a:rPr lang="nb-NO" sz="2400" dirty="0" smtClean="0"/>
              <a:t> story </a:t>
            </a:r>
            <a:r>
              <a:rPr lang="nb-NO" sz="2400" dirty="0" err="1" smtClean="0"/>
              <a:t>take</a:t>
            </a:r>
            <a:r>
              <a:rPr lang="nb-NO" sz="2400" dirty="0" smtClean="0"/>
              <a:t> </a:t>
            </a:r>
            <a:r>
              <a:rPr lang="nb-NO" sz="2400" dirty="0" err="1" smtClean="0"/>
              <a:t>place</a:t>
            </a:r>
            <a:r>
              <a:rPr lang="nb-NO" sz="2400" dirty="0" smtClean="0"/>
              <a:t>?</a:t>
            </a:r>
            <a:br>
              <a:rPr lang="nb-NO" sz="2400" dirty="0" smtClean="0"/>
            </a:br>
            <a:r>
              <a:rPr lang="nb-NO" sz="2400" dirty="0" smtClean="0"/>
              <a:t>- </a:t>
            </a:r>
            <a:r>
              <a:rPr lang="nb-NO" sz="2400" dirty="0" err="1" smtClean="0"/>
              <a:t>When</a:t>
            </a:r>
            <a:r>
              <a:rPr lang="nb-NO" sz="2400" dirty="0" smtClean="0"/>
              <a:t> </a:t>
            </a:r>
            <a:r>
              <a:rPr lang="nb-NO" sz="2400" dirty="0" err="1" smtClean="0"/>
              <a:t>was</a:t>
            </a:r>
            <a:r>
              <a:rPr lang="nb-NO" sz="2400" dirty="0" smtClean="0"/>
              <a:t> it </a:t>
            </a:r>
            <a:r>
              <a:rPr lang="nb-NO" sz="2400" dirty="0" err="1" smtClean="0"/>
              <a:t>written</a:t>
            </a:r>
            <a:r>
              <a:rPr lang="nb-NO" sz="2400" dirty="0" smtClean="0"/>
              <a:t>?</a:t>
            </a:r>
            <a:r>
              <a:rPr lang="nb-NO" dirty="0" smtClean="0">
                <a:solidFill>
                  <a:srgbClr val="FF0000"/>
                </a:solidFill>
              </a:rPr>
              <a:t/>
            </a:r>
            <a:br>
              <a:rPr lang="nb-NO" dirty="0" smtClean="0">
                <a:solidFill>
                  <a:srgbClr val="FF0000"/>
                </a:solidFill>
              </a:rPr>
            </a:br>
            <a:r>
              <a:rPr lang="nb-NO" dirty="0"/>
              <a:t> </a:t>
            </a:r>
            <a:r>
              <a:rPr lang="nb-NO" dirty="0" smtClean="0"/>
              <a:t>    …… </a:t>
            </a:r>
            <a:r>
              <a:rPr lang="nb-NO" dirty="0" err="1" smtClean="0"/>
              <a:t>seen</a:t>
            </a:r>
            <a:r>
              <a:rPr lang="nb-NO" dirty="0" smtClean="0"/>
              <a:t> in </a:t>
            </a:r>
            <a:r>
              <a:rPr lang="nb-NO" dirty="0" err="1" smtClean="0"/>
              <a:t>relation</a:t>
            </a:r>
            <a:r>
              <a:rPr lang="nb-NO" dirty="0" smtClean="0"/>
              <a:t> to Norwegian </a:t>
            </a:r>
            <a:r>
              <a:rPr lang="nb-NO" dirty="0" err="1" smtClean="0"/>
              <a:t>history</a:t>
            </a:r>
            <a:r>
              <a:rPr lang="nb-NO" dirty="0"/>
              <a:t/>
            </a:r>
            <a:br>
              <a:rPr lang="nb-NO" dirty="0"/>
            </a:br>
            <a:endParaRPr lang="nb-NO" dirty="0">
              <a:solidFill>
                <a:srgbClr val="FF0000"/>
              </a:solidFill>
            </a:endParaRPr>
          </a:p>
        </p:txBody>
      </p:sp>
      <p:pic>
        <p:nvPicPr>
          <p:cNvPr id="12290" name="Picture 2" descr="F:\PJ-HVE-HOVEDFAG_JV_DOKUSITE_MASTERPROSJEKT\###JULES_VERNE_DOT_no-HOVED_PROSJEKTdoku-siteJV\####JV_juni2011\ferdige_AVISartikler_juni2011\Foredrags_illustrasjoner\tittel_96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48715"/>
            <a:ext cx="3600400" cy="5305318"/>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p:cNvSpPr txBox="1"/>
          <p:nvPr/>
        </p:nvSpPr>
        <p:spPr>
          <a:xfrm>
            <a:off x="251520" y="379742"/>
            <a:ext cx="8562924" cy="523220"/>
          </a:xfrm>
          <a:prstGeom prst="rect">
            <a:avLst/>
          </a:prstGeom>
          <a:noFill/>
        </p:spPr>
        <p:txBody>
          <a:bodyPr wrap="square" rtlCol="0">
            <a:spAutoFit/>
          </a:bodyPr>
          <a:lstStyle/>
          <a:p>
            <a:r>
              <a:rPr lang="nb-NO" sz="2800" dirty="0" err="1" smtClean="0"/>
              <a:t>Historical</a:t>
            </a:r>
            <a:r>
              <a:rPr lang="nb-NO" sz="2800" dirty="0" smtClean="0"/>
              <a:t> </a:t>
            </a:r>
            <a:r>
              <a:rPr lang="nb-NO" sz="2800" dirty="0" err="1" smtClean="0"/>
              <a:t>background</a:t>
            </a:r>
            <a:r>
              <a:rPr lang="nb-NO" sz="2800" dirty="0" smtClean="0"/>
              <a:t> for </a:t>
            </a:r>
            <a:r>
              <a:rPr lang="nb-NO" sz="2800" i="1" dirty="0" err="1"/>
              <a:t>Un</a:t>
            </a:r>
            <a:r>
              <a:rPr lang="nb-NO" sz="2800" i="1" dirty="0"/>
              <a:t> </a:t>
            </a:r>
            <a:r>
              <a:rPr lang="nb-NO" sz="2800" i="1" dirty="0" err="1"/>
              <a:t>B</a:t>
            </a:r>
            <a:r>
              <a:rPr lang="nb-NO" sz="2800" i="1" dirty="0" err="1" smtClean="0"/>
              <a:t>illet</a:t>
            </a:r>
            <a:r>
              <a:rPr lang="nb-NO" sz="2800" i="1" dirty="0" smtClean="0"/>
              <a:t> </a:t>
            </a:r>
            <a:r>
              <a:rPr lang="nb-NO" sz="2800" i="1" dirty="0"/>
              <a:t>de </a:t>
            </a:r>
            <a:r>
              <a:rPr lang="nb-NO" sz="2800" i="1" dirty="0" err="1"/>
              <a:t>Loterie</a:t>
            </a:r>
            <a:endParaRPr lang="nb-NO" sz="2800" dirty="0"/>
          </a:p>
        </p:txBody>
      </p:sp>
      <p:sp>
        <p:nvSpPr>
          <p:cNvPr id="5" name="Rektangel 4"/>
          <p:cNvSpPr/>
          <p:nvPr/>
        </p:nvSpPr>
        <p:spPr>
          <a:xfrm>
            <a:off x="4108692" y="2996952"/>
            <a:ext cx="4927804" cy="1631216"/>
          </a:xfrm>
          <a:prstGeom prst="rect">
            <a:avLst/>
          </a:prstGeom>
        </p:spPr>
        <p:txBody>
          <a:bodyPr wrap="square">
            <a:spAutoFit/>
          </a:bodyPr>
          <a:lstStyle/>
          <a:p>
            <a:r>
              <a:rPr lang="en-GB" sz="2000" dirty="0" smtClean="0"/>
              <a:t>In the novel, Verne did not focus on his own  unique observations regarding places and nature or geography.</a:t>
            </a:r>
            <a:br>
              <a:rPr lang="en-GB" sz="2000" dirty="0" smtClean="0"/>
            </a:br>
            <a:r>
              <a:rPr lang="en-GB" sz="2000" dirty="0" smtClean="0"/>
              <a:t/>
            </a:r>
            <a:br>
              <a:rPr lang="en-GB" sz="2000" dirty="0" smtClean="0"/>
            </a:br>
            <a:r>
              <a:rPr lang="en-GB" sz="2000" dirty="0" smtClean="0"/>
              <a:t>But:</a:t>
            </a:r>
            <a:endParaRPr lang="nb-NO" dirty="0"/>
          </a:p>
        </p:txBody>
      </p:sp>
      <p:sp>
        <p:nvSpPr>
          <p:cNvPr id="4" name="TekstSylinder 3"/>
          <p:cNvSpPr txBox="1"/>
          <p:nvPr/>
        </p:nvSpPr>
        <p:spPr>
          <a:xfrm>
            <a:off x="-21280" y="6515120"/>
            <a:ext cx="755576" cy="261610"/>
          </a:xfrm>
          <a:prstGeom prst="rect">
            <a:avLst/>
          </a:prstGeom>
          <a:noFill/>
        </p:spPr>
        <p:txBody>
          <a:bodyPr wrap="square" rtlCol="0">
            <a:spAutoFit/>
          </a:bodyPr>
          <a:lstStyle/>
          <a:p>
            <a:r>
              <a:rPr lang="nb-NO" sz="1100" dirty="0" smtClean="0"/>
              <a:t>OK?</a:t>
            </a:r>
            <a:endParaRPr lang="nb-NO" sz="1100" dirty="0"/>
          </a:p>
        </p:txBody>
      </p:sp>
      <p:sp>
        <p:nvSpPr>
          <p:cNvPr id="2" name="TekstSylinder 1"/>
          <p:cNvSpPr txBox="1"/>
          <p:nvPr/>
        </p:nvSpPr>
        <p:spPr>
          <a:xfrm>
            <a:off x="4081866" y="4802353"/>
            <a:ext cx="4464496" cy="1600438"/>
          </a:xfrm>
          <a:prstGeom prst="rect">
            <a:avLst/>
          </a:prstGeom>
          <a:noFill/>
        </p:spPr>
        <p:txBody>
          <a:bodyPr wrap="square" rtlCol="0">
            <a:spAutoFit/>
          </a:bodyPr>
          <a:lstStyle/>
          <a:p>
            <a:r>
              <a:rPr lang="en-GB" sz="2000" dirty="0"/>
              <a:t>Main theme, atmosphere and </a:t>
            </a:r>
            <a:r>
              <a:rPr lang="en-GB" sz="2000" dirty="0" smtClean="0"/>
              <a:t>cast,</a:t>
            </a:r>
            <a:br>
              <a:rPr lang="en-GB" sz="2000" dirty="0" smtClean="0"/>
            </a:br>
            <a:r>
              <a:rPr lang="en-GB" sz="2000" dirty="0" smtClean="0"/>
              <a:t>seems to be </a:t>
            </a:r>
            <a:r>
              <a:rPr lang="en-GB" sz="2000" dirty="0"/>
              <a:t/>
            </a:r>
            <a:br>
              <a:rPr lang="en-GB" sz="2000" dirty="0"/>
            </a:br>
            <a:r>
              <a:rPr lang="en-GB" sz="2000" dirty="0"/>
              <a:t>built on Verne’s own experiences</a:t>
            </a:r>
            <a:br>
              <a:rPr lang="en-GB" sz="2000" dirty="0"/>
            </a:br>
            <a:r>
              <a:rPr lang="en-GB" sz="2000" dirty="0"/>
              <a:t>during his stay in Norway</a:t>
            </a:r>
          </a:p>
          <a:p>
            <a:endParaRPr lang="nb-NO" dirty="0"/>
          </a:p>
        </p:txBody>
      </p:sp>
    </p:spTree>
    <p:extLst>
      <p:ext uri="{BB962C8B-B14F-4D97-AF65-F5344CB8AC3E}">
        <p14:creationId xmlns:p14="http://schemas.microsoft.com/office/powerpoint/2010/main" val="2278821564"/>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4321993"/>
            <a:ext cx="4762500" cy="4219575"/>
          </a:xfrm>
          <a:prstGeom prst="rect">
            <a:avLst/>
          </a:prstGeom>
        </p:spPr>
      </p:pic>
      <p:sp>
        <p:nvSpPr>
          <p:cNvPr id="2" name="TekstSylinder 1"/>
          <p:cNvSpPr txBox="1"/>
          <p:nvPr/>
        </p:nvSpPr>
        <p:spPr>
          <a:xfrm>
            <a:off x="179512" y="173645"/>
            <a:ext cx="7561151" cy="1384995"/>
          </a:xfrm>
          <a:prstGeom prst="rect">
            <a:avLst/>
          </a:prstGeom>
          <a:noFill/>
        </p:spPr>
        <p:txBody>
          <a:bodyPr wrap="square" rtlCol="0">
            <a:spAutoFit/>
          </a:bodyPr>
          <a:lstStyle/>
          <a:p>
            <a:r>
              <a:rPr lang="nb-NO" sz="2800" dirty="0" err="1" smtClean="0"/>
              <a:t>Polarization</a:t>
            </a:r>
            <a:r>
              <a:rPr lang="nb-NO" sz="2800" dirty="0" smtClean="0"/>
              <a:t> in Scandinavia </a:t>
            </a:r>
            <a:br>
              <a:rPr lang="nb-NO" sz="2800" dirty="0" smtClean="0"/>
            </a:br>
            <a:r>
              <a:rPr lang="nb-NO" sz="2800" dirty="0" smtClean="0"/>
              <a:t>during </a:t>
            </a:r>
            <a:r>
              <a:rPr lang="nb-NO" sz="2800" dirty="0" err="1" smtClean="0"/>
              <a:t>the</a:t>
            </a:r>
            <a:r>
              <a:rPr lang="nb-NO" sz="2800" dirty="0" smtClean="0"/>
              <a:t> union </a:t>
            </a:r>
            <a:r>
              <a:rPr lang="nb-NO" sz="2800" dirty="0" err="1" smtClean="0"/>
              <a:t>years</a:t>
            </a:r>
            <a:r>
              <a:rPr lang="nb-NO" sz="2800" dirty="0" smtClean="0"/>
              <a:t> – (1814 – 1905)</a:t>
            </a:r>
            <a:br>
              <a:rPr lang="nb-NO" sz="2800" dirty="0" smtClean="0"/>
            </a:br>
            <a:r>
              <a:rPr lang="nb-NO" sz="2800" dirty="0" err="1" smtClean="0"/>
              <a:t>Swedes</a:t>
            </a:r>
            <a:r>
              <a:rPr lang="nb-NO" sz="2800" dirty="0" smtClean="0"/>
              <a:t> </a:t>
            </a:r>
            <a:r>
              <a:rPr lang="nb-NO" sz="2800" dirty="0" err="1" smtClean="0"/>
              <a:t>vs</a:t>
            </a:r>
            <a:r>
              <a:rPr lang="nb-NO" sz="2800" dirty="0" smtClean="0"/>
              <a:t> Norwegians</a:t>
            </a:r>
            <a:endParaRPr lang="nb-NO" sz="2800" dirty="0"/>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0517" y="1196752"/>
            <a:ext cx="4621498" cy="4621498"/>
          </a:xfrm>
          <a:prstGeom prst="rect">
            <a:avLst/>
          </a:prstGeom>
        </p:spPr>
      </p:pic>
      <p:sp>
        <p:nvSpPr>
          <p:cNvPr id="4" name="Rektangel 3"/>
          <p:cNvSpPr/>
          <p:nvPr/>
        </p:nvSpPr>
        <p:spPr>
          <a:xfrm>
            <a:off x="227464" y="2261771"/>
            <a:ext cx="5496664" cy="2031325"/>
          </a:xfrm>
          <a:prstGeom prst="rect">
            <a:avLst/>
          </a:prstGeom>
        </p:spPr>
        <p:txBody>
          <a:bodyPr wrap="square">
            <a:spAutoFit/>
          </a:bodyPr>
          <a:lstStyle/>
          <a:p>
            <a:r>
              <a:rPr lang="nb-NO" sz="1600" dirty="0"/>
              <a:t/>
            </a:r>
            <a:br>
              <a:rPr lang="nb-NO" sz="1600" dirty="0"/>
            </a:br>
            <a:r>
              <a:rPr lang="nb-NO" sz="1600" dirty="0" smtClean="0"/>
              <a:t>Verne in </a:t>
            </a:r>
            <a:r>
              <a:rPr lang="nb-NO" sz="1600" dirty="0" err="1" smtClean="0"/>
              <a:t>the</a:t>
            </a:r>
            <a:r>
              <a:rPr lang="nb-NO" sz="1600" dirty="0" smtClean="0"/>
              <a:t> </a:t>
            </a:r>
            <a:r>
              <a:rPr lang="nb-NO" sz="1600" dirty="0" err="1" smtClean="0"/>
              <a:t>novel</a:t>
            </a:r>
            <a:r>
              <a:rPr lang="nb-NO" sz="1600" dirty="0" smtClean="0"/>
              <a:t>:</a:t>
            </a:r>
            <a:br>
              <a:rPr lang="nb-NO" sz="1600" dirty="0" smtClean="0"/>
            </a:br>
            <a:r>
              <a:rPr lang="nb-NO" sz="1600" dirty="0" smtClean="0"/>
              <a:t/>
            </a:r>
            <a:br>
              <a:rPr lang="nb-NO" sz="1600" dirty="0" smtClean="0"/>
            </a:br>
            <a:r>
              <a:rPr lang="nb-NO" sz="2000" dirty="0" smtClean="0">
                <a:solidFill>
                  <a:schemeClr val="tx2">
                    <a:lumMod val="50000"/>
                  </a:schemeClr>
                </a:solidFill>
              </a:rPr>
              <a:t>«À </a:t>
            </a:r>
            <a:r>
              <a:rPr lang="nb-NO" sz="2000" dirty="0" err="1">
                <a:solidFill>
                  <a:schemeClr val="tx2">
                    <a:lumMod val="50000"/>
                  </a:schemeClr>
                </a:solidFill>
              </a:rPr>
              <a:t>l’époque</a:t>
            </a:r>
            <a:r>
              <a:rPr lang="nb-NO" sz="2000" dirty="0">
                <a:solidFill>
                  <a:schemeClr val="tx2">
                    <a:lumMod val="50000"/>
                  </a:schemeClr>
                </a:solidFill>
              </a:rPr>
              <a:t> </a:t>
            </a:r>
            <a:r>
              <a:rPr lang="nb-NO" sz="2000" dirty="0" err="1">
                <a:solidFill>
                  <a:schemeClr val="tx2">
                    <a:lumMod val="50000"/>
                  </a:schemeClr>
                </a:solidFill>
              </a:rPr>
              <a:t>où</a:t>
            </a:r>
            <a:r>
              <a:rPr lang="nb-NO" sz="2000" dirty="0">
                <a:solidFill>
                  <a:schemeClr val="tx2">
                    <a:lumMod val="50000"/>
                  </a:schemeClr>
                </a:solidFill>
              </a:rPr>
              <a:t> se passe </a:t>
            </a:r>
            <a:r>
              <a:rPr lang="nb-NO" sz="2000" dirty="0" err="1">
                <a:solidFill>
                  <a:schemeClr val="tx2">
                    <a:lumMod val="50000"/>
                  </a:schemeClr>
                </a:solidFill>
              </a:rPr>
              <a:t>cette</a:t>
            </a:r>
            <a:r>
              <a:rPr lang="nb-NO" sz="2000" dirty="0">
                <a:solidFill>
                  <a:schemeClr val="tx2">
                    <a:lumMod val="50000"/>
                  </a:schemeClr>
                </a:solidFill>
              </a:rPr>
              <a:t> </a:t>
            </a:r>
            <a:r>
              <a:rPr lang="nb-NO" sz="2000" dirty="0" err="1">
                <a:solidFill>
                  <a:schemeClr val="tx2">
                    <a:lumMod val="50000"/>
                  </a:schemeClr>
                </a:solidFill>
              </a:rPr>
              <a:t>histoire</a:t>
            </a:r>
            <a:r>
              <a:rPr lang="nb-NO" sz="2000" dirty="0">
                <a:solidFill>
                  <a:schemeClr val="tx2">
                    <a:lumMod val="50000"/>
                  </a:schemeClr>
                </a:solidFill>
              </a:rPr>
              <a:t> </a:t>
            </a:r>
            <a:r>
              <a:rPr lang="nb-NO" sz="2000" dirty="0" smtClean="0">
                <a:solidFill>
                  <a:schemeClr val="tx2">
                    <a:lumMod val="50000"/>
                  </a:schemeClr>
                </a:solidFill>
              </a:rPr>
              <a:t/>
            </a:r>
            <a:br>
              <a:rPr lang="nb-NO" sz="2000" dirty="0" smtClean="0">
                <a:solidFill>
                  <a:schemeClr val="tx2">
                    <a:lumMod val="50000"/>
                  </a:schemeClr>
                </a:solidFill>
              </a:rPr>
            </a:br>
            <a:r>
              <a:rPr lang="nb-NO" sz="2000" dirty="0" smtClean="0">
                <a:solidFill>
                  <a:schemeClr val="tx2">
                    <a:lumMod val="50000"/>
                  </a:schemeClr>
                </a:solidFill>
              </a:rPr>
              <a:t>[…] </a:t>
            </a:r>
            <a:r>
              <a:rPr lang="nb-NO" sz="2000" dirty="0" err="1">
                <a:solidFill>
                  <a:schemeClr val="tx2">
                    <a:lumMod val="50000"/>
                  </a:schemeClr>
                </a:solidFill>
              </a:rPr>
              <a:t>ces</a:t>
            </a:r>
            <a:r>
              <a:rPr lang="nb-NO" sz="2000" dirty="0">
                <a:solidFill>
                  <a:schemeClr val="tx2">
                    <a:lumMod val="50000"/>
                  </a:schemeClr>
                </a:solidFill>
              </a:rPr>
              <a:t> </a:t>
            </a:r>
            <a:r>
              <a:rPr lang="nb-NO" sz="2000" dirty="0" smtClean="0">
                <a:solidFill>
                  <a:schemeClr val="tx2">
                    <a:lumMod val="50000"/>
                  </a:schemeClr>
                </a:solidFill>
              </a:rPr>
              <a:t>deux </a:t>
            </a:r>
            <a:r>
              <a:rPr lang="nb-NO" sz="2000" dirty="0" err="1" smtClean="0">
                <a:solidFill>
                  <a:schemeClr val="tx2">
                    <a:lumMod val="50000"/>
                  </a:schemeClr>
                </a:solidFill>
              </a:rPr>
              <a:t>pays</a:t>
            </a:r>
            <a:r>
              <a:rPr lang="nb-NO" sz="2000" dirty="0" smtClean="0">
                <a:solidFill>
                  <a:schemeClr val="tx2">
                    <a:lumMod val="50000"/>
                  </a:schemeClr>
                </a:solidFill>
              </a:rPr>
              <a:t> </a:t>
            </a:r>
            <a:r>
              <a:rPr lang="nb-NO" sz="2000" dirty="0" err="1">
                <a:solidFill>
                  <a:schemeClr val="tx2">
                    <a:lumMod val="50000"/>
                  </a:schemeClr>
                </a:solidFill>
              </a:rPr>
              <a:t>scandinaves</a:t>
            </a:r>
            <a:r>
              <a:rPr lang="nb-NO" sz="2000" dirty="0">
                <a:solidFill>
                  <a:schemeClr val="tx2">
                    <a:lumMod val="50000"/>
                  </a:schemeClr>
                </a:solidFill>
              </a:rPr>
              <a:t>, </a:t>
            </a:r>
            <a:r>
              <a:rPr lang="nb-NO" sz="2000" dirty="0" smtClean="0">
                <a:solidFill>
                  <a:schemeClr val="tx2">
                    <a:lumMod val="50000"/>
                  </a:schemeClr>
                </a:solidFill>
              </a:rPr>
              <a:t/>
            </a:r>
            <a:br>
              <a:rPr lang="nb-NO" sz="2000" dirty="0" smtClean="0">
                <a:solidFill>
                  <a:schemeClr val="tx2">
                    <a:lumMod val="50000"/>
                  </a:schemeClr>
                </a:solidFill>
              </a:rPr>
            </a:br>
            <a:r>
              <a:rPr lang="nb-NO" sz="2000" dirty="0" err="1" smtClean="0">
                <a:solidFill>
                  <a:schemeClr val="tx2">
                    <a:lumMod val="50000"/>
                  </a:schemeClr>
                </a:solidFill>
              </a:rPr>
              <a:t>peu</a:t>
            </a:r>
            <a:r>
              <a:rPr lang="nb-NO" sz="2000" dirty="0" smtClean="0">
                <a:solidFill>
                  <a:schemeClr val="tx2">
                    <a:lumMod val="50000"/>
                  </a:schemeClr>
                </a:solidFill>
              </a:rPr>
              <a:t> </a:t>
            </a:r>
            <a:r>
              <a:rPr lang="nb-NO" sz="2000" dirty="0" err="1">
                <a:solidFill>
                  <a:schemeClr val="tx2">
                    <a:lumMod val="50000"/>
                  </a:schemeClr>
                </a:solidFill>
              </a:rPr>
              <a:t>enclins</a:t>
            </a:r>
            <a:r>
              <a:rPr lang="nb-NO" sz="2000" dirty="0">
                <a:solidFill>
                  <a:schemeClr val="tx2">
                    <a:lumMod val="50000"/>
                  </a:schemeClr>
                </a:solidFill>
              </a:rPr>
              <a:t> à </a:t>
            </a:r>
            <a:r>
              <a:rPr lang="nb-NO" sz="2000" dirty="0" err="1">
                <a:solidFill>
                  <a:schemeClr val="tx2">
                    <a:lumMod val="50000"/>
                  </a:schemeClr>
                </a:solidFill>
              </a:rPr>
              <a:t>vivre</a:t>
            </a:r>
            <a:r>
              <a:rPr lang="nb-NO" sz="2000" dirty="0">
                <a:solidFill>
                  <a:schemeClr val="tx2">
                    <a:lumMod val="50000"/>
                  </a:schemeClr>
                </a:solidFill>
              </a:rPr>
              <a:t> </a:t>
            </a:r>
            <a:r>
              <a:rPr lang="nb-NO" sz="2000" dirty="0" err="1">
                <a:solidFill>
                  <a:schemeClr val="tx2">
                    <a:lumMod val="50000"/>
                  </a:schemeClr>
                </a:solidFill>
              </a:rPr>
              <a:t>d’une</a:t>
            </a:r>
            <a:r>
              <a:rPr lang="nb-NO" sz="2000" dirty="0">
                <a:solidFill>
                  <a:schemeClr val="tx2">
                    <a:lumMod val="50000"/>
                  </a:schemeClr>
                </a:solidFill>
              </a:rPr>
              <a:t> vie </a:t>
            </a:r>
            <a:r>
              <a:rPr lang="nb-NO" sz="2000" dirty="0" err="1" smtClean="0">
                <a:solidFill>
                  <a:schemeClr val="tx2">
                    <a:lumMod val="50000"/>
                  </a:schemeClr>
                </a:solidFill>
              </a:rPr>
              <a:t>commune</a:t>
            </a:r>
            <a:r>
              <a:rPr lang="nb-NO" sz="2000" dirty="0" smtClean="0">
                <a:solidFill>
                  <a:schemeClr val="tx2">
                    <a:lumMod val="50000"/>
                  </a:schemeClr>
                </a:solidFill>
              </a:rPr>
              <a:t> </a:t>
            </a:r>
            <a:r>
              <a:rPr lang="nb-NO" sz="2400" dirty="0" smtClean="0">
                <a:solidFill>
                  <a:schemeClr val="tx2">
                    <a:lumMod val="50000"/>
                  </a:schemeClr>
                </a:solidFill>
              </a:rPr>
              <a:t/>
            </a:r>
            <a:br>
              <a:rPr lang="nb-NO" sz="2400" dirty="0" smtClean="0">
                <a:solidFill>
                  <a:schemeClr val="tx2">
                    <a:lumMod val="50000"/>
                  </a:schemeClr>
                </a:solidFill>
              </a:rPr>
            </a:br>
            <a:r>
              <a:rPr lang="nb-NO" dirty="0" smtClean="0">
                <a:solidFill>
                  <a:schemeClr val="tx2">
                    <a:lumMod val="50000"/>
                  </a:schemeClr>
                </a:solidFill>
              </a:rPr>
              <a:t>(Verne, 1886 -BL)</a:t>
            </a:r>
            <a:endParaRPr lang="nb-NO" dirty="0">
              <a:solidFill>
                <a:schemeClr val="tx2">
                  <a:lumMod val="50000"/>
                </a:schemeClr>
              </a:solidFill>
            </a:endParaRPr>
          </a:p>
        </p:txBody>
      </p:sp>
    </p:spTree>
    <p:extLst>
      <p:ext uri="{BB962C8B-B14F-4D97-AF65-F5344CB8AC3E}">
        <p14:creationId xmlns:p14="http://schemas.microsoft.com/office/powerpoint/2010/main" val="4047131997"/>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4" name="TekstSylinder 3"/>
          <p:cNvSpPr txBox="1"/>
          <p:nvPr/>
        </p:nvSpPr>
        <p:spPr>
          <a:xfrm>
            <a:off x="2123728" y="2649686"/>
            <a:ext cx="184731" cy="923330"/>
          </a:xfrm>
          <a:prstGeom prst="rect">
            <a:avLst/>
          </a:prstGeom>
          <a:noFill/>
        </p:spPr>
        <p:txBody>
          <a:bodyPr wrap="none" rtlCol="0">
            <a:spAutoFit/>
          </a:bodyPr>
          <a:lstStyle/>
          <a:p>
            <a:r>
              <a:rPr lang="nb-NO" dirty="0" smtClean="0"/>
              <a:t/>
            </a:r>
            <a:br>
              <a:rPr lang="nb-NO" dirty="0" smtClean="0"/>
            </a:br>
            <a:r>
              <a:rPr lang="nb-NO" dirty="0" smtClean="0"/>
              <a:t/>
            </a:r>
            <a:br>
              <a:rPr lang="nb-NO" dirty="0" smtClean="0"/>
            </a:br>
            <a:endParaRPr lang="nb-NO"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074" y="116632"/>
            <a:ext cx="3322406" cy="5599560"/>
          </a:xfrm>
          <a:prstGeom prst="rect">
            <a:avLst/>
          </a:prstGeom>
        </p:spPr>
      </p:pic>
      <p:sp>
        <p:nvSpPr>
          <p:cNvPr id="3" name="Rektangel 2"/>
          <p:cNvSpPr/>
          <p:nvPr/>
        </p:nvSpPr>
        <p:spPr>
          <a:xfrm>
            <a:off x="341472" y="332656"/>
            <a:ext cx="4472699" cy="4278094"/>
          </a:xfrm>
          <a:prstGeom prst="rect">
            <a:avLst/>
          </a:prstGeom>
        </p:spPr>
        <p:txBody>
          <a:bodyPr wrap="none">
            <a:spAutoFit/>
          </a:bodyPr>
          <a:lstStyle/>
          <a:p>
            <a:r>
              <a:rPr lang="nb-NO" sz="2800" dirty="0" err="1" smtClean="0"/>
              <a:t>Details</a:t>
            </a:r>
            <a:r>
              <a:rPr lang="nb-NO" sz="2800" dirty="0" smtClean="0"/>
              <a:t> from </a:t>
            </a:r>
            <a:r>
              <a:rPr lang="nb-NO" sz="2800" dirty="0" err="1" smtClean="0"/>
              <a:t>Verne’s</a:t>
            </a:r>
            <a:r>
              <a:rPr lang="nb-NO" sz="2800" dirty="0" smtClean="0"/>
              <a:t> </a:t>
            </a:r>
            <a:r>
              <a:rPr lang="nb-NO" sz="2800" dirty="0" err="1" smtClean="0"/>
              <a:t>diary</a:t>
            </a:r>
            <a:r>
              <a:rPr lang="nb-NO" sz="2800" dirty="0" smtClean="0"/>
              <a:t> </a:t>
            </a:r>
            <a:br>
              <a:rPr lang="nb-NO" sz="2800" dirty="0" smtClean="0"/>
            </a:br>
            <a:r>
              <a:rPr lang="nb-NO" sz="2800" dirty="0" smtClean="0"/>
              <a:t> from Norway, 1861</a:t>
            </a:r>
            <a:r>
              <a:rPr lang="nb-NO" b="1" dirty="0" smtClean="0"/>
              <a:t/>
            </a:r>
            <a:br>
              <a:rPr lang="nb-NO" b="1" dirty="0" smtClean="0"/>
            </a:br>
            <a:r>
              <a:rPr lang="nb-NO" b="1" dirty="0" smtClean="0"/>
              <a:t>     </a:t>
            </a:r>
            <a:r>
              <a:rPr lang="nb-NO" dirty="0" smtClean="0">
                <a:solidFill>
                  <a:srgbClr val="FF0000"/>
                </a:solidFill>
              </a:rPr>
              <a:t/>
            </a:r>
            <a:br>
              <a:rPr lang="nb-NO" dirty="0" smtClean="0">
                <a:solidFill>
                  <a:srgbClr val="FF0000"/>
                </a:solidFill>
              </a:rPr>
            </a:br>
            <a:r>
              <a:rPr lang="nb-NO" dirty="0" smtClean="0">
                <a:solidFill>
                  <a:srgbClr val="FF0000"/>
                </a:solidFill>
              </a:rPr>
              <a:t/>
            </a:r>
            <a:br>
              <a:rPr lang="nb-NO" dirty="0" smtClean="0">
                <a:solidFill>
                  <a:srgbClr val="FF0000"/>
                </a:solidFill>
              </a:rPr>
            </a:br>
            <a:r>
              <a:rPr lang="nb-NO" dirty="0" smtClean="0"/>
              <a:t/>
            </a:r>
            <a:br>
              <a:rPr lang="nb-NO" dirty="0" smtClean="0"/>
            </a:br>
            <a:endParaRPr lang="nb-NO" dirty="0" smtClean="0"/>
          </a:p>
          <a:p>
            <a:r>
              <a:rPr lang="nb-NO" dirty="0" smtClean="0"/>
              <a:t/>
            </a:r>
            <a:br>
              <a:rPr lang="nb-NO" dirty="0" smtClean="0"/>
            </a:br>
            <a:r>
              <a:rPr lang="nb-NO" dirty="0" smtClean="0"/>
              <a:t/>
            </a:r>
            <a:br>
              <a:rPr lang="nb-NO" dirty="0" smtClean="0"/>
            </a:br>
            <a:r>
              <a:rPr lang="nb-NO" dirty="0" smtClean="0"/>
              <a:t/>
            </a:r>
            <a:br>
              <a:rPr lang="nb-NO" dirty="0" smtClean="0"/>
            </a:br>
            <a:r>
              <a:rPr lang="nb-NO" dirty="0" smtClean="0"/>
              <a:t/>
            </a:r>
            <a:br>
              <a:rPr lang="nb-NO" dirty="0" smtClean="0"/>
            </a:br>
            <a:r>
              <a:rPr lang="nb-NO" dirty="0" smtClean="0"/>
              <a:t/>
            </a:r>
            <a:br>
              <a:rPr lang="nb-NO" dirty="0" smtClean="0"/>
            </a:br>
            <a:r>
              <a:rPr lang="nb-NO" dirty="0" smtClean="0"/>
              <a:t/>
            </a:r>
            <a:br>
              <a:rPr lang="nb-NO" dirty="0" smtClean="0"/>
            </a:br>
            <a:r>
              <a:rPr lang="nb-NO" dirty="0" smtClean="0"/>
              <a:t/>
            </a:r>
            <a:br>
              <a:rPr lang="nb-NO" dirty="0" smtClean="0"/>
            </a:br>
            <a:endParaRPr lang="nb-NO" dirty="0"/>
          </a:p>
        </p:txBody>
      </p:sp>
      <p:sp>
        <p:nvSpPr>
          <p:cNvPr id="6" name="Rektangel 5"/>
          <p:cNvSpPr/>
          <p:nvPr/>
        </p:nvSpPr>
        <p:spPr>
          <a:xfrm>
            <a:off x="323528" y="1844824"/>
            <a:ext cx="5256584" cy="4431983"/>
          </a:xfrm>
          <a:prstGeom prst="rect">
            <a:avLst/>
          </a:prstGeom>
        </p:spPr>
        <p:txBody>
          <a:bodyPr wrap="square">
            <a:spAutoFit/>
          </a:bodyPr>
          <a:lstStyle/>
          <a:p>
            <a:r>
              <a:rPr lang="nb-NO" sz="2400" b="1" dirty="0" err="1"/>
              <a:t>Conflict</a:t>
            </a:r>
            <a:r>
              <a:rPr lang="nb-NO" sz="2400" b="1" dirty="0"/>
              <a:t> </a:t>
            </a:r>
            <a:r>
              <a:rPr lang="nb-NO" sz="2400" b="1" dirty="0" smtClean="0"/>
              <a:t>in Scandinavia</a:t>
            </a:r>
            <a:r>
              <a:rPr lang="nb-NO" sz="2400" dirty="0"/>
              <a:t/>
            </a:r>
            <a:br>
              <a:rPr lang="nb-NO" sz="2400" dirty="0"/>
            </a:br>
            <a:r>
              <a:rPr lang="nb-NO" sz="2400" dirty="0" smtClean="0"/>
              <a:t>    - </a:t>
            </a:r>
            <a:r>
              <a:rPr lang="nb-NO" sz="2400" dirty="0" err="1" smtClean="0"/>
              <a:t>the</a:t>
            </a:r>
            <a:r>
              <a:rPr lang="nb-NO" sz="2400" dirty="0" smtClean="0"/>
              <a:t> underlying </a:t>
            </a:r>
            <a:r>
              <a:rPr lang="nb-NO" sz="2400" dirty="0" err="1" smtClean="0"/>
              <a:t>theme</a:t>
            </a:r>
            <a:r>
              <a:rPr lang="nb-NO" sz="2400" dirty="0" smtClean="0"/>
              <a:t> </a:t>
            </a:r>
            <a:r>
              <a:rPr lang="nb-NO" sz="2400" dirty="0" err="1" smtClean="0"/>
              <a:t>of</a:t>
            </a:r>
            <a:r>
              <a:rPr lang="nb-NO" sz="2400" dirty="0" smtClean="0"/>
              <a:t> BL</a:t>
            </a:r>
            <a:r>
              <a:rPr lang="nb-NO" dirty="0"/>
              <a:t/>
            </a:r>
            <a:br>
              <a:rPr lang="nb-NO" dirty="0"/>
            </a:br>
            <a:r>
              <a:rPr lang="nb-NO" dirty="0"/>
              <a:t/>
            </a:r>
            <a:br>
              <a:rPr lang="nb-NO" dirty="0"/>
            </a:br>
            <a:r>
              <a:rPr lang="nb-NO" dirty="0"/>
              <a:t/>
            </a:r>
            <a:br>
              <a:rPr lang="nb-NO" dirty="0"/>
            </a:br>
            <a:r>
              <a:rPr lang="en-GB" dirty="0" smtClean="0"/>
              <a:t>Negative </a:t>
            </a:r>
            <a:r>
              <a:rPr lang="en-GB" dirty="0"/>
              <a:t>Swedish attitudes towards Norwegians - probably overheard while in Stockholm: </a:t>
            </a:r>
            <a:r>
              <a:rPr lang="en-GB" dirty="0" smtClean="0"/>
              <a:t/>
            </a:r>
            <a:br>
              <a:rPr lang="en-GB" dirty="0" smtClean="0"/>
            </a:br>
            <a:r>
              <a:rPr lang="en-GB" dirty="0"/>
              <a:t/>
            </a:r>
            <a:br>
              <a:rPr lang="en-GB" dirty="0"/>
            </a:br>
            <a:r>
              <a:rPr lang="en-GB" dirty="0" smtClean="0">
                <a:solidFill>
                  <a:schemeClr val="accent1">
                    <a:lumMod val="75000"/>
                  </a:schemeClr>
                </a:solidFill>
              </a:rPr>
              <a:t>«July 8, 1861</a:t>
            </a:r>
            <a:r>
              <a:rPr lang="en-GB" dirty="0">
                <a:solidFill>
                  <a:schemeClr val="accent1">
                    <a:lumMod val="75000"/>
                  </a:schemeClr>
                </a:solidFill>
              </a:rPr>
              <a:t>: </a:t>
            </a:r>
            <a:r>
              <a:rPr lang="en-GB" dirty="0" smtClean="0">
                <a:solidFill>
                  <a:schemeClr val="accent1">
                    <a:lumMod val="75000"/>
                  </a:schemeClr>
                </a:solidFill>
              </a:rPr>
              <a:t/>
            </a:r>
            <a:br>
              <a:rPr lang="en-GB" dirty="0" smtClean="0">
                <a:solidFill>
                  <a:schemeClr val="accent1">
                    <a:lumMod val="75000"/>
                  </a:schemeClr>
                </a:solidFill>
              </a:rPr>
            </a:br>
            <a:r>
              <a:rPr lang="en-GB" b="1" dirty="0" smtClean="0">
                <a:solidFill>
                  <a:schemeClr val="accent1">
                    <a:lumMod val="75000"/>
                  </a:schemeClr>
                </a:solidFill>
              </a:rPr>
              <a:t>Le </a:t>
            </a:r>
            <a:r>
              <a:rPr lang="en-GB" b="1" dirty="0" err="1">
                <a:solidFill>
                  <a:schemeClr val="accent1">
                    <a:lumMod val="75000"/>
                  </a:schemeClr>
                </a:solidFill>
              </a:rPr>
              <a:t>Suédois</a:t>
            </a:r>
            <a:r>
              <a:rPr lang="en-GB" b="1" dirty="0">
                <a:solidFill>
                  <a:schemeClr val="accent1">
                    <a:lumMod val="75000"/>
                  </a:schemeClr>
                </a:solidFill>
              </a:rPr>
              <a:t> </a:t>
            </a:r>
            <a:r>
              <a:rPr lang="en-GB" b="1" dirty="0" err="1">
                <a:solidFill>
                  <a:schemeClr val="accent1">
                    <a:lumMod val="75000"/>
                  </a:schemeClr>
                </a:solidFill>
              </a:rPr>
              <a:t>detestents</a:t>
            </a:r>
            <a:r>
              <a:rPr lang="en-GB" b="1" dirty="0">
                <a:solidFill>
                  <a:schemeClr val="accent1">
                    <a:lumMod val="75000"/>
                  </a:schemeClr>
                </a:solidFill>
              </a:rPr>
              <a:t> les </a:t>
            </a:r>
            <a:r>
              <a:rPr lang="en-GB" b="1" dirty="0" err="1">
                <a:solidFill>
                  <a:schemeClr val="accent1">
                    <a:lumMod val="75000"/>
                  </a:schemeClr>
                </a:solidFill>
              </a:rPr>
              <a:t>Norwegiens</a:t>
            </a:r>
            <a:r>
              <a:rPr lang="en-GB" b="1" dirty="0">
                <a:solidFill>
                  <a:schemeClr val="accent1">
                    <a:lumMod val="75000"/>
                  </a:schemeClr>
                </a:solidFill>
              </a:rPr>
              <a:t> </a:t>
            </a:r>
            <a:r>
              <a:rPr lang="en-GB" dirty="0">
                <a:solidFill>
                  <a:schemeClr val="accent1">
                    <a:lumMod val="75000"/>
                  </a:schemeClr>
                </a:solidFill>
              </a:rPr>
              <a:t>[…] </a:t>
            </a:r>
            <a:r>
              <a:rPr lang="en-GB" dirty="0" smtClean="0">
                <a:solidFill>
                  <a:schemeClr val="accent1">
                    <a:lumMod val="75000"/>
                  </a:schemeClr>
                </a:solidFill>
              </a:rPr>
              <a:t/>
            </a:r>
            <a:br>
              <a:rPr lang="en-GB" dirty="0" smtClean="0">
                <a:solidFill>
                  <a:schemeClr val="accent1">
                    <a:lumMod val="75000"/>
                  </a:schemeClr>
                </a:solidFill>
              </a:rPr>
            </a:br>
            <a:r>
              <a:rPr lang="en-GB" dirty="0" smtClean="0">
                <a:solidFill>
                  <a:schemeClr val="accent1">
                    <a:lumMod val="75000"/>
                  </a:schemeClr>
                </a:solidFill>
              </a:rPr>
              <a:t>July 12, 1861</a:t>
            </a:r>
            <a:r>
              <a:rPr lang="en-GB" dirty="0">
                <a:solidFill>
                  <a:schemeClr val="accent1">
                    <a:lumMod val="75000"/>
                  </a:schemeClr>
                </a:solidFill>
              </a:rPr>
              <a:t>: </a:t>
            </a:r>
            <a:r>
              <a:rPr lang="en-GB" dirty="0" smtClean="0">
                <a:solidFill>
                  <a:schemeClr val="accent1">
                    <a:lumMod val="75000"/>
                  </a:schemeClr>
                </a:solidFill>
              </a:rPr>
              <a:t/>
            </a:r>
            <a:br>
              <a:rPr lang="en-GB" dirty="0" smtClean="0">
                <a:solidFill>
                  <a:schemeClr val="accent1">
                    <a:lumMod val="75000"/>
                  </a:schemeClr>
                </a:solidFill>
              </a:rPr>
            </a:br>
            <a:r>
              <a:rPr lang="en-GB" dirty="0" err="1" smtClean="0">
                <a:solidFill>
                  <a:schemeClr val="accent1">
                    <a:lumMod val="75000"/>
                  </a:schemeClr>
                </a:solidFill>
              </a:rPr>
              <a:t>Chaque</a:t>
            </a:r>
            <a:r>
              <a:rPr lang="en-GB" dirty="0" smtClean="0">
                <a:solidFill>
                  <a:schemeClr val="accent1">
                    <a:lumMod val="75000"/>
                  </a:schemeClr>
                </a:solidFill>
              </a:rPr>
              <a:t> </a:t>
            </a:r>
            <a:r>
              <a:rPr lang="en-GB" dirty="0" err="1">
                <a:solidFill>
                  <a:schemeClr val="accent1">
                    <a:lumMod val="75000"/>
                  </a:schemeClr>
                </a:solidFill>
              </a:rPr>
              <a:t>Suédois</a:t>
            </a:r>
            <a:r>
              <a:rPr lang="en-GB" dirty="0">
                <a:solidFill>
                  <a:schemeClr val="accent1">
                    <a:lumMod val="75000"/>
                  </a:schemeClr>
                </a:solidFill>
              </a:rPr>
              <a:t> a </a:t>
            </a:r>
            <a:r>
              <a:rPr lang="en-GB" dirty="0" err="1">
                <a:solidFill>
                  <a:schemeClr val="accent1">
                    <a:lumMod val="75000"/>
                  </a:schemeClr>
                </a:solidFill>
              </a:rPr>
              <a:t>volontiers</a:t>
            </a:r>
            <a:r>
              <a:rPr lang="en-GB" dirty="0">
                <a:solidFill>
                  <a:schemeClr val="accent1">
                    <a:lumMod val="75000"/>
                  </a:schemeClr>
                </a:solidFill>
              </a:rPr>
              <a:t> </a:t>
            </a:r>
            <a:r>
              <a:rPr lang="en-GB" dirty="0" err="1">
                <a:solidFill>
                  <a:schemeClr val="accent1">
                    <a:lumMod val="75000"/>
                  </a:schemeClr>
                </a:solidFill>
              </a:rPr>
              <a:t>sa</a:t>
            </a:r>
            <a:r>
              <a:rPr lang="en-GB" dirty="0">
                <a:solidFill>
                  <a:schemeClr val="accent1">
                    <a:lumMod val="75000"/>
                  </a:schemeClr>
                </a:solidFill>
              </a:rPr>
              <a:t> petite </a:t>
            </a:r>
            <a:r>
              <a:rPr lang="en-GB" dirty="0" err="1">
                <a:solidFill>
                  <a:schemeClr val="accent1">
                    <a:lumMod val="75000"/>
                  </a:schemeClr>
                </a:solidFill>
              </a:rPr>
              <a:t>maison</a:t>
            </a:r>
            <a:r>
              <a:rPr lang="en-GB" dirty="0">
                <a:solidFill>
                  <a:schemeClr val="accent1">
                    <a:lumMod val="75000"/>
                  </a:schemeClr>
                </a:solidFill>
              </a:rPr>
              <a:t> - les </a:t>
            </a:r>
            <a:r>
              <a:rPr lang="en-GB" dirty="0" err="1">
                <a:solidFill>
                  <a:schemeClr val="accent1">
                    <a:lumMod val="75000"/>
                  </a:schemeClr>
                </a:solidFill>
              </a:rPr>
              <a:t>francais</a:t>
            </a:r>
            <a:r>
              <a:rPr lang="en-GB" dirty="0">
                <a:solidFill>
                  <a:schemeClr val="accent1">
                    <a:lumMod val="75000"/>
                  </a:schemeClr>
                </a:solidFill>
              </a:rPr>
              <a:t> </a:t>
            </a:r>
            <a:r>
              <a:rPr lang="en-GB" dirty="0" err="1">
                <a:solidFill>
                  <a:schemeClr val="accent1">
                    <a:lumMod val="75000"/>
                  </a:schemeClr>
                </a:solidFill>
              </a:rPr>
              <a:t>sont</a:t>
            </a:r>
            <a:r>
              <a:rPr lang="en-GB" dirty="0">
                <a:solidFill>
                  <a:schemeClr val="accent1">
                    <a:lumMod val="75000"/>
                  </a:schemeClr>
                </a:solidFill>
              </a:rPr>
              <a:t> </a:t>
            </a:r>
            <a:r>
              <a:rPr lang="en-GB" dirty="0" err="1">
                <a:solidFill>
                  <a:schemeClr val="accent1">
                    <a:lumMod val="75000"/>
                  </a:schemeClr>
                </a:solidFill>
              </a:rPr>
              <a:t>amis</a:t>
            </a:r>
            <a:r>
              <a:rPr lang="en-GB" dirty="0">
                <a:solidFill>
                  <a:schemeClr val="accent1">
                    <a:lumMod val="75000"/>
                  </a:schemeClr>
                </a:solidFill>
              </a:rPr>
              <a:t> - </a:t>
            </a:r>
            <a:r>
              <a:rPr lang="en-GB" b="1" dirty="0" err="1">
                <a:solidFill>
                  <a:schemeClr val="accent1">
                    <a:lumMod val="75000"/>
                  </a:schemeClr>
                </a:solidFill>
              </a:rPr>
              <a:t>ils</a:t>
            </a:r>
            <a:r>
              <a:rPr lang="en-GB" b="1" dirty="0">
                <a:solidFill>
                  <a:schemeClr val="accent1">
                    <a:lumMod val="75000"/>
                  </a:schemeClr>
                </a:solidFill>
              </a:rPr>
              <a:t> </a:t>
            </a:r>
            <a:r>
              <a:rPr lang="en-GB" b="1" dirty="0" err="1">
                <a:solidFill>
                  <a:schemeClr val="accent1">
                    <a:lumMod val="75000"/>
                  </a:schemeClr>
                </a:solidFill>
              </a:rPr>
              <a:t>detestent</a:t>
            </a:r>
            <a:r>
              <a:rPr lang="en-GB" b="1" dirty="0">
                <a:solidFill>
                  <a:schemeClr val="accent1">
                    <a:lumMod val="75000"/>
                  </a:schemeClr>
                </a:solidFill>
              </a:rPr>
              <a:t> les </a:t>
            </a:r>
            <a:r>
              <a:rPr lang="en-GB" b="1" dirty="0" err="1">
                <a:solidFill>
                  <a:schemeClr val="accent1">
                    <a:lumMod val="75000"/>
                  </a:schemeClr>
                </a:solidFill>
              </a:rPr>
              <a:t>Norwegiens</a:t>
            </a:r>
            <a:r>
              <a:rPr lang="en-GB" dirty="0">
                <a:solidFill>
                  <a:schemeClr val="accent1">
                    <a:lumMod val="75000"/>
                  </a:schemeClr>
                </a:solidFill>
              </a:rPr>
              <a:t>» </a:t>
            </a:r>
            <a:r>
              <a:rPr lang="en-GB" dirty="0" smtClean="0"/>
              <a:t/>
            </a:r>
            <a:br>
              <a:rPr lang="en-GB" dirty="0" smtClean="0"/>
            </a:br>
            <a:r>
              <a:rPr lang="en-GB" dirty="0" smtClean="0"/>
              <a:t/>
            </a:r>
            <a:br>
              <a:rPr lang="en-GB" dirty="0" smtClean="0"/>
            </a:br>
            <a:r>
              <a:rPr lang="en-GB" dirty="0" smtClean="0"/>
              <a:t>(</a:t>
            </a:r>
            <a:r>
              <a:rPr lang="en-GB" dirty="0"/>
              <a:t>Verne, 1861 - JV MS 12.5</a:t>
            </a:r>
            <a:r>
              <a:rPr lang="en-GB" dirty="0" smtClean="0"/>
              <a:t>)</a:t>
            </a:r>
            <a:r>
              <a:rPr lang="en-GB" dirty="0"/>
              <a:t/>
            </a:r>
            <a:br>
              <a:rPr lang="en-GB" dirty="0"/>
            </a:br>
            <a:endParaRPr lang="nb-NO" dirty="0"/>
          </a:p>
        </p:txBody>
      </p:sp>
    </p:spTree>
    <p:extLst>
      <p:ext uri="{BB962C8B-B14F-4D97-AF65-F5344CB8AC3E}">
        <p14:creationId xmlns:p14="http://schemas.microsoft.com/office/powerpoint/2010/main" val="3496780199"/>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005" y="1150826"/>
            <a:ext cx="2596387" cy="4357209"/>
          </a:xfrm>
          <a:prstGeom prst="rect">
            <a:avLst/>
          </a:prstGeom>
        </p:spPr>
      </p:pic>
      <p:sp>
        <p:nvSpPr>
          <p:cNvPr id="2" name="TekstSylinder 1"/>
          <p:cNvSpPr txBox="1"/>
          <p:nvPr/>
        </p:nvSpPr>
        <p:spPr>
          <a:xfrm>
            <a:off x="4585201" y="1268760"/>
            <a:ext cx="184730" cy="2862322"/>
          </a:xfrm>
          <a:prstGeom prst="rect">
            <a:avLst/>
          </a:prstGeom>
          <a:noFill/>
        </p:spPr>
        <p:txBody>
          <a:bodyPr wrap="none" rtlCol="0">
            <a:spAutoFit/>
          </a:bodyPr>
          <a:lstStyle/>
          <a:p>
            <a:pPr algn="ctr"/>
            <a:endParaRPr lang="nb-NO" sz="3600" dirty="0" smtClean="0"/>
          </a:p>
          <a:p>
            <a:pPr algn="ctr"/>
            <a:endParaRPr lang="nb-NO" sz="3600" dirty="0" smtClean="0"/>
          </a:p>
          <a:p>
            <a:pPr algn="ctr"/>
            <a:r>
              <a:rPr lang="nb-NO" sz="3600" dirty="0" smtClean="0"/>
              <a:t/>
            </a:r>
            <a:br>
              <a:rPr lang="nb-NO" sz="3600" dirty="0" smtClean="0"/>
            </a:br>
            <a:r>
              <a:rPr lang="nb-NO" sz="3600" dirty="0" smtClean="0"/>
              <a:t/>
            </a:r>
            <a:br>
              <a:rPr lang="nb-NO" sz="3600" dirty="0" smtClean="0"/>
            </a:br>
            <a:endParaRPr lang="nb-NO" sz="3600" dirty="0"/>
          </a:p>
        </p:txBody>
      </p:sp>
      <p:sp>
        <p:nvSpPr>
          <p:cNvPr id="9" name="Rektangel 8"/>
          <p:cNvSpPr/>
          <p:nvPr/>
        </p:nvSpPr>
        <p:spPr>
          <a:xfrm>
            <a:off x="605703" y="5734250"/>
            <a:ext cx="5570756" cy="830997"/>
          </a:xfrm>
          <a:prstGeom prst="rect">
            <a:avLst/>
          </a:prstGeom>
        </p:spPr>
        <p:txBody>
          <a:bodyPr wrap="none">
            <a:spAutoFit/>
          </a:bodyPr>
          <a:lstStyle/>
          <a:p>
            <a:r>
              <a:rPr lang="nb-NO" sz="2400" dirty="0" err="1" smtClean="0"/>
              <a:t>Was</a:t>
            </a:r>
            <a:r>
              <a:rPr lang="nb-NO" sz="2400" dirty="0" smtClean="0"/>
              <a:t> </a:t>
            </a:r>
            <a:r>
              <a:rPr lang="nb-NO" sz="2400" dirty="0" err="1" smtClean="0"/>
              <a:t>five</a:t>
            </a:r>
            <a:r>
              <a:rPr lang="nb-NO" sz="2400" dirty="0" smtClean="0"/>
              <a:t> </a:t>
            </a:r>
            <a:r>
              <a:rPr lang="nb-NO" sz="2400" dirty="0" err="1" smtClean="0"/>
              <a:t>weeks</a:t>
            </a:r>
            <a:r>
              <a:rPr lang="nb-NO" sz="2400" dirty="0" smtClean="0"/>
              <a:t> in Scandinavia in 1861, </a:t>
            </a:r>
            <a:br>
              <a:rPr lang="nb-NO" sz="2400" dirty="0" smtClean="0"/>
            </a:br>
            <a:r>
              <a:rPr lang="nb-NO" sz="2400" dirty="0" smtClean="0"/>
              <a:t>a </a:t>
            </a:r>
            <a:r>
              <a:rPr lang="nb-NO" sz="2400" dirty="0" err="1" smtClean="0"/>
              <a:t>catalyst</a:t>
            </a:r>
            <a:r>
              <a:rPr lang="nb-NO" sz="2400" dirty="0" smtClean="0"/>
              <a:t> for </a:t>
            </a:r>
            <a:r>
              <a:rPr lang="nb-NO" sz="2400" dirty="0" err="1" smtClean="0"/>
              <a:t>writing</a:t>
            </a:r>
            <a:r>
              <a:rPr lang="nb-NO" sz="2400" dirty="0" smtClean="0"/>
              <a:t> </a:t>
            </a:r>
            <a:r>
              <a:rPr lang="nb-NO" sz="2400" dirty="0" err="1" smtClean="0"/>
              <a:t>prose</a:t>
            </a:r>
            <a:r>
              <a:rPr lang="nb-NO" sz="2400" dirty="0" smtClean="0"/>
              <a:t>?</a:t>
            </a:r>
            <a:endParaRPr lang="nb-NO" sz="2400" dirty="0" smtClean="0">
              <a:solidFill>
                <a:srgbClr val="FF0000"/>
              </a:solidFill>
            </a:endParaRPr>
          </a:p>
        </p:txBody>
      </p:sp>
      <p:sp>
        <p:nvSpPr>
          <p:cNvPr id="4" name="Rektangel 3"/>
          <p:cNvSpPr/>
          <p:nvPr/>
        </p:nvSpPr>
        <p:spPr>
          <a:xfrm>
            <a:off x="175867" y="884620"/>
            <a:ext cx="4572000" cy="1569660"/>
          </a:xfrm>
          <a:prstGeom prst="rect">
            <a:avLst/>
          </a:prstGeom>
        </p:spPr>
        <p:txBody>
          <a:bodyPr>
            <a:spAutoFit/>
          </a:bodyPr>
          <a:lstStyle/>
          <a:p>
            <a:r>
              <a:rPr lang="nb-NO" sz="2400" dirty="0" smtClean="0"/>
              <a:t/>
            </a:r>
            <a:br>
              <a:rPr lang="nb-NO" sz="2400" dirty="0" smtClean="0"/>
            </a:br>
            <a:endParaRPr lang="nb-NO" sz="2400" dirty="0" smtClean="0"/>
          </a:p>
          <a:p>
            <a:r>
              <a:rPr lang="nb-NO" sz="2400" dirty="0"/>
              <a:t/>
            </a:r>
            <a:br>
              <a:rPr lang="nb-NO" sz="2400" dirty="0"/>
            </a:br>
            <a:r>
              <a:rPr lang="nb-NO" sz="2400" dirty="0"/>
              <a:t> </a:t>
            </a:r>
          </a:p>
        </p:txBody>
      </p:sp>
      <p:pic>
        <p:nvPicPr>
          <p:cNvPr id="12" name="Bild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1335208"/>
            <a:ext cx="2829036" cy="4172827"/>
          </a:xfrm>
          <a:prstGeom prst="rect">
            <a:avLst/>
          </a:prstGeom>
        </p:spPr>
      </p:pic>
      <p:sp>
        <p:nvSpPr>
          <p:cNvPr id="11" name="Rektangel 10"/>
          <p:cNvSpPr/>
          <p:nvPr/>
        </p:nvSpPr>
        <p:spPr>
          <a:xfrm>
            <a:off x="246092" y="858640"/>
            <a:ext cx="5562713" cy="369332"/>
          </a:xfrm>
          <a:prstGeom prst="rect">
            <a:avLst/>
          </a:prstGeom>
        </p:spPr>
        <p:txBody>
          <a:bodyPr wrap="square">
            <a:spAutoFit/>
          </a:bodyPr>
          <a:lstStyle/>
          <a:p>
            <a:r>
              <a:rPr lang="nb-NO" dirty="0"/>
              <a:t>Verne </a:t>
            </a:r>
            <a:r>
              <a:rPr lang="nb-NO" dirty="0" err="1"/>
              <a:t>probably</a:t>
            </a:r>
            <a:r>
              <a:rPr lang="nb-NO" dirty="0"/>
              <a:t> </a:t>
            </a:r>
            <a:r>
              <a:rPr lang="nb-NO" dirty="0" err="1"/>
              <a:t>had</a:t>
            </a:r>
            <a:r>
              <a:rPr lang="nb-NO" dirty="0"/>
              <a:t> </a:t>
            </a:r>
            <a:r>
              <a:rPr lang="nb-NO" dirty="0" err="1"/>
              <a:t>further</a:t>
            </a:r>
            <a:r>
              <a:rPr lang="nb-NO" dirty="0"/>
              <a:t> </a:t>
            </a:r>
            <a:r>
              <a:rPr lang="nb-NO" dirty="0" err="1"/>
              <a:t>reasons</a:t>
            </a:r>
            <a:r>
              <a:rPr lang="nb-NO" dirty="0"/>
              <a:t> for travelling </a:t>
            </a:r>
          </a:p>
        </p:txBody>
      </p:sp>
      <p:sp>
        <p:nvSpPr>
          <p:cNvPr id="13" name="TekstSylinder 12"/>
          <p:cNvSpPr txBox="1"/>
          <p:nvPr/>
        </p:nvSpPr>
        <p:spPr>
          <a:xfrm>
            <a:off x="323528" y="119922"/>
            <a:ext cx="7128792" cy="523220"/>
          </a:xfrm>
          <a:prstGeom prst="rect">
            <a:avLst/>
          </a:prstGeom>
          <a:noFill/>
        </p:spPr>
        <p:txBody>
          <a:bodyPr wrap="square" rtlCol="0">
            <a:spAutoFit/>
          </a:bodyPr>
          <a:lstStyle/>
          <a:p>
            <a:r>
              <a:rPr lang="nb-NO" sz="2800" dirty="0" err="1" smtClean="0"/>
              <a:t>Chasing</a:t>
            </a:r>
            <a:r>
              <a:rPr lang="nb-NO" sz="2800" dirty="0" smtClean="0"/>
              <a:t> Waterfalls?</a:t>
            </a:r>
            <a:endParaRPr lang="nb-NO" sz="2800" dirty="0"/>
          </a:p>
        </p:txBody>
      </p:sp>
    </p:spTree>
    <p:extLst>
      <p:ext uri="{BB962C8B-B14F-4D97-AF65-F5344CB8AC3E}">
        <p14:creationId xmlns:p14="http://schemas.microsoft.com/office/powerpoint/2010/main" val="2347888284"/>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331640" y="548680"/>
            <a:ext cx="6912768" cy="5386090"/>
          </a:xfrm>
          <a:prstGeom prst="rect">
            <a:avLst/>
          </a:prstGeom>
          <a:noFill/>
        </p:spPr>
        <p:txBody>
          <a:bodyPr wrap="square" rtlCol="0">
            <a:spAutoFit/>
          </a:bodyPr>
          <a:lstStyle/>
          <a:p>
            <a:r>
              <a:rPr lang="nb-NO" sz="3200" dirty="0" err="1" smtClean="0"/>
              <a:t>Characters</a:t>
            </a:r>
            <a:r>
              <a:rPr lang="nb-NO" sz="3200" dirty="0" smtClean="0"/>
              <a:t> in </a:t>
            </a:r>
            <a:r>
              <a:rPr lang="nb-NO" sz="3200" dirty="0" err="1" smtClean="0"/>
              <a:t>the</a:t>
            </a:r>
            <a:r>
              <a:rPr lang="nb-NO" sz="3200" dirty="0" smtClean="0"/>
              <a:t> </a:t>
            </a:r>
            <a:r>
              <a:rPr lang="nb-NO" sz="3200" dirty="0" err="1" smtClean="0"/>
              <a:t>novel</a:t>
            </a:r>
            <a:r>
              <a:rPr lang="nb-NO" sz="3200" dirty="0" smtClean="0"/>
              <a:t/>
            </a:r>
            <a:br>
              <a:rPr lang="nb-NO" sz="3200" dirty="0" smtClean="0"/>
            </a:br>
            <a:r>
              <a:rPr lang="nb-NO" sz="3200" dirty="0" smtClean="0"/>
              <a:t/>
            </a:r>
            <a:br>
              <a:rPr lang="nb-NO" sz="3200" dirty="0" smtClean="0"/>
            </a:br>
            <a:r>
              <a:rPr lang="nb-NO" sz="3200" dirty="0"/>
              <a:t>Ole</a:t>
            </a:r>
            <a:br>
              <a:rPr lang="nb-NO" sz="3200" dirty="0"/>
            </a:br>
            <a:r>
              <a:rPr lang="nb-NO" sz="3200" dirty="0" err="1" smtClean="0"/>
              <a:t>Joël</a:t>
            </a:r>
            <a:r>
              <a:rPr lang="nb-NO" sz="3200" dirty="0" smtClean="0"/>
              <a:t/>
            </a:r>
            <a:br>
              <a:rPr lang="nb-NO" sz="3200" dirty="0" smtClean="0"/>
            </a:br>
            <a:r>
              <a:rPr lang="nb-NO" sz="3200" dirty="0" smtClean="0"/>
              <a:t>Hulda</a:t>
            </a:r>
            <a:br>
              <a:rPr lang="nb-NO" sz="3200" dirty="0" smtClean="0"/>
            </a:br>
            <a:r>
              <a:rPr lang="nb-NO" sz="3200" dirty="0" err="1" smtClean="0"/>
              <a:t>Mme</a:t>
            </a:r>
            <a:r>
              <a:rPr lang="nb-NO" sz="3200" dirty="0" smtClean="0"/>
              <a:t>. </a:t>
            </a:r>
            <a:r>
              <a:rPr lang="nb-NO" sz="3200" dirty="0"/>
              <a:t>Hansen</a:t>
            </a:r>
            <a:br>
              <a:rPr lang="nb-NO" sz="3200" dirty="0"/>
            </a:br>
            <a:r>
              <a:rPr lang="nb-NO" sz="3200" dirty="0" err="1" smtClean="0"/>
              <a:t>Dr.Boek</a:t>
            </a:r>
            <a:r>
              <a:rPr lang="nb-NO" sz="3200" dirty="0"/>
              <a:t/>
            </a:r>
            <a:br>
              <a:rPr lang="nb-NO" sz="3200" dirty="0"/>
            </a:br>
            <a:r>
              <a:rPr lang="nb-NO" sz="3200" dirty="0" err="1" smtClean="0"/>
              <a:t>Benett</a:t>
            </a:r>
            <a:r>
              <a:rPr lang="nb-NO" sz="3200" dirty="0" smtClean="0"/>
              <a:t/>
            </a:r>
            <a:br>
              <a:rPr lang="nb-NO" sz="3200" dirty="0" smtClean="0"/>
            </a:br>
            <a:r>
              <a:rPr lang="nb-NO" sz="3200" dirty="0" smtClean="0"/>
              <a:t>The </a:t>
            </a:r>
            <a:r>
              <a:rPr lang="nb-NO" sz="3200" b="1" dirty="0" smtClean="0"/>
              <a:t>protagonist </a:t>
            </a:r>
            <a:r>
              <a:rPr lang="nb-NO" sz="3200" b="1" dirty="0" err="1" smtClean="0"/>
              <a:t>Sylvius</a:t>
            </a:r>
            <a:r>
              <a:rPr lang="nb-NO" sz="3200" dirty="0" smtClean="0"/>
              <a:t> – [</a:t>
            </a:r>
            <a:r>
              <a:rPr lang="nb-NO" sz="3200" dirty="0" err="1" smtClean="0"/>
              <a:t>salvage</a:t>
            </a:r>
            <a:r>
              <a:rPr lang="nb-NO" sz="3200" dirty="0" smtClean="0"/>
              <a:t>]</a:t>
            </a:r>
            <a:br>
              <a:rPr lang="nb-NO" sz="3200" dirty="0" smtClean="0"/>
            </a:br>
            <a:r>
              <a:rPr lang="nb-NO" sz="3200" dirty="0" smtClean="0"/>
              <a:t>The </a:t>
            </a:r>
            <a:r>
              <a:rPr lang="nb-NO" sz="3200" b="1" dirty="0" smtClean="0"/>
              <a:t>antagonist  </a:t>
            </a:r>
            <a:r>
              <a:rPr lang="nb-NO" sz="3200" b="1" dirty="0" err="1" smtClean="0"/>
              <a:t>Sandgöist</a:t>
            </a:r>
            <a:r>
              <a:rPr lang="nb-NO" sz="3200" b="1" dirty="0" smtClean="0"/>
              <a:t> </a:t>
            </a:r>
            <a:r>
              <a:rPr lang="nb-NO" sz="3200" dirty="0" smtClean="0"/>
              <a:t>– </a:t>
            </a:r>
            <a:r>
              <a:rPr lang="nb-NO" sz="3200" dirty="0"/>
              <a:t>[</a:t>
            </a:r>
            <a:r>
              <a:rPr lang="nb-NO" sz="3200" dirty="0" err="1" smtClean="0"/>
              <a:t>egoiste</a:t>
            </a:r>
            <a:r>
              <a:rPr lang="nb-NO" sz="3200" dirty="0" smtClean="0"/>
              <a:t>]</a:t>
            </a:r>
            <a:br>
              <a:rPr lang="nb-NO" sz="3200" dirty="0" smtClean="0"/>
            </a:br>
            <a:endParaRPr lang="nb-NO" sz="2400" dirty="0"/>
          </a:p>
        </p:txBody>
      </p:sp>
    </p:spTree>
    <p:extLst>
      <p:ext uri="{BB962C8B-B14F-4D97-AF65-F5344CB8AC3E}">
        <p14:creationId xmlns:p14="http://schemas.microsoft.com/office/powerpoint/2010/main" val="2846885573"/>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83223" y="548680"/>
            <a:ext cx="8121225" cy="1054250"/>
          </a:xfrm>
        </p:spPr>
        <p:txBody>
          <a:bodyPr/>
          <a:lstStyle/>
          <a:p>
            <a:r>
              <a:rPr lang="nb-NO" sz="3200" dirty="0" err="1" smtClean="0"/>
              <a:t>Polarization</a:t>
            </a:r>
            <a:r>
              <a:rPr lang="nb-NO" sz="3200" dirty="0" smtClean="0"/>
              <a:t> </a:t>
            </a:r>
            <a:r>
              <a:rPr lang="nb-NO" sz="3200" dirty="0" err="1" smtClean="0"/>
              <a:t>on</a:t>
            </a:r>
            <a:r>
              <a:rPr lang="nb-NO" sz="3200" dirty="0" smtClean="0"/>
              <a:t> </a:t>
            </a:r>
            <a:r>
              <a:rPr lang="nb-NO" sz="3200" dirty="0" err="1" smtClean="0"/>
              <a:t>the</a:t>
            </a:r>
            <a:r>
              <a:rPr lang="nb-NO" sz="3200" dirty="0" smtClean="0"/>
              <a:t> Scandinavian Peninsula</a:t>
            </a:r>
            <a:br>
              <a:rPr lang="nb-NO" sz="3200" dirty="0" smtClean="0"/>
            </a:br>
            <a:r>
              <a:rPr lang="nb-NO" sz="3200" dirty="0" smtClean="0">
                <a:solidFill>
                  <a:schemeClr val="tx1"/>
                </a:solidFill>
              </a:rPr>
              <a:t>- </a:t>
            </a:r>
            <a:r>
              <a:rPr lang="nb-NO" sz="3200" dirty="0" err="1" smtClean="0">
                <a:solidFill>
                  <a:schemeClr val="tx1"/>
                </a:solidFill>
              </a:rPr>
              <a:t>symbolic</a:t>
            </a:r>
            <a:r>
              <a:rPr lang="nb-NO" sz="3200" dirty="0" smtClean="0">
                <a:solidFill>
                  <a:schemeClr val="tx1"/>
                </a:solidFill>
              </a:rPr>
              <a:t> </a:t>
            </a:r>
            <a:r>
              <a:rPr lang="nb-NO" sz="3200" dirty="0" err="1" smtClean="0">
                <a:solidFill>
                  <a:schemeClr val="tx1"/>
                </a:solidFill>
              </a:rPr>
              <a:t>names</a:t>
            </a:r>
            <a:r>
              <a:rPr lang="nb-NO" sz="3200" dirty="0" smtClean="0">
                <a:solidFill>
                  <a:schemeClr val="tx1"/>
                </a:solidFill>
              </a:rPr>
              <a:t> </a:t>
            </a:r>
            <a:r>
              <a:rPr lang="nb-NO" sz="3200" dirty="0" err="1" smtClean="0">
                <a:solidFill>
                  <a:schemeClr val="tx1"/>
                </a:solidFill>
              </a:rPr>
              <a:t>on</a:t>
            </a:r>
            <a:r>
              <a:rPr lang="nb-NO" sz="3200" dirty="0" smtClean="0">
                <a:solidFill>
                  <a:schemeClr val="tx1"/>
                </a:solidFill>
              </a:rPr>
              <a:t> </a:t>
            </a:r>
            <a:r>
              <a:rPr lang="nb-NO" sz="3200" dirty="0" err="1" smtClean="0">
                <a:solidFill>
                  <a:schemeClr val="tx1"/>
                </a:solidFill>
              </a:rPr>
              <a:t>main</a:t>
            </a:r>
            <a:r>
              <a:rPr lang="nb-NO" sz="3200" dirty="0" smtClean="0">
                <a:solidFill>
                  <a:schemeClr val="tx1"/>
                </a:solidFill>
              </a:rPr>
              <a:t> </a:t>
            </a:r>
            <a:r>
              <a:rPr lang="nb-NO" sz="3200" dirty="0" err="1" smtClean="0">
                <a:solidFill>
                  <a:schemeClr val="tx1"/>
                </a:solidFill>
              </a:rPr>
              <a:t>characters</a:t>
            </a:r>
            <a:r>
              <a:rPr lang="nb-NO" sz="3200" dirty="0" smtClean="0">
                <a:solidFill>
                  <a:schemeClr val="tx1"/>
                </a:solidFill>
              </a:rPr>
              <a:t>?</a:t>
            </a:r>
            <a:endParaRPr lang="nb-NO" sz="3200" dirty="0">
              <a:solidFill>
                <a:schemeClr val="tx1"/>
              </a:solidFill>
            </a:endParaRPr>
          </a:p>
        </p:txBody>
      </p:sp>
      <p:sp>
        <p:nvSpPr>
          <p:cNvPr id="3" name="TekstSylinder 2"/>
          <p:cNvSpPr txBox="1"/>
          <p:nvPr/>
        </p:nvSpPr>
        <p:spPr>
          <a:xfrm>
            <a:off x="683568" y="2780928"/>
            <a:ext cx="6336704" cy="1754326"/>
          </a:xfrm>
          <a:prstGeom prst="rect">
            <a:avLst/>
          </a:prstGeom>
          <a:noFill/>
        </p:spPr>
        <p:txBody>
          <a:bodyPr wrap="square" rtlCol="0">
            <a:spAutoFit/>
          </a:bodyPr>
          <a:lstStyle/>
          <a:p>
            <a:r>
              <a:rPr lang="nb-NO" dirty="0" err="1" smtClean="0"/>
              <a:t>LTdM</a:t>
            </a:r>
            <a:r>
              <a:rPr lang="nb-NO" dirty="0" smtClean="0"/>
              <a:t> </a:t>
            </a:r>
            <a:r>
              <a:rPr lang="nb-NO" dirty="0" err="1" smtClean="0"/>
              <a:t>on</a:t>
            </a:r>
            <a:r>
              <a:rPr lang="nb-NO" dirty="0" smtClean="0"/>
              <a:t> </a:t>
            </a:r>
            <a:r>
              <a:rPr lang="nb-NO" b="1" dirty="0" smtClean="0"/>
              <a:t>Norway</a:t>
            </a:r>
            <a:r>
              <a:rPr lang="nb-NO" dirty="0" smtClean="0"/>
              <a:t>: </a:t>
            </a:r>
            <a:br>
              <a:rPr lang="nb-NO" dirty="0" smtClean="0"/>
            </a:br>
            <a:r>
              <a:rPr lang="en-GB" dirty="0"/>
              <a:t>« </a:t>
            </a:r>
            <a:r>
              <a:rPr lang="en-GB" dirty="0" err="1" smtClean="0"/>
              <a:t>familles</a:t>
            </a:r>
            <a:r>
              <a:rPr lang="en-GB" dirty="0" smtClean="0"/>
              <a:t> </a:t>
            </a:r>
            <a:r>
              <a:rPr lang="en-GB" dirty="0" err="1"/>
              <a:t>répondant</a:t>
            </a:r>
            <a:r>
              <a:rPr lang="en-GB" dirty="0"/>
              <a:t> au nom </a:t>
            </a:r>
            <a:r>
              <a:rPr lang="en-GB" dirty="0" err="1"/>
              <a:t>latin</a:t>
            </a:r>
            <a:r>
              <a:rPr lang="en-GB" dirty="0"/>
              <a:t> de </a:t>
            </a:r>
            <a:r>
              <a:rPr lang="en-GB" b="1" dirty="0" err="1"/>
              <a:t>Sylvius</a:t>
            </a:r>
            <a:r>
              <a:rPr lang="en-GB" b="1" dirty="0"/>
              <a:t> </a:t>
            </a:r>
            <a:r>
              <a:rPr lang="en-GB" dirty="0"/>
              <a:t>Skog </a:t>
            </a:r>
            <a:r>
              <a:rPr lang="en-GB" dirty="0" smtClean="0"/>
              <a:t/>
            </a:r>
            <a:br>
              <a:rPr lang="en-GB" dirty="0" smtClean="0"/>
            </a:br>
            <a:r>
              <a:rPr lang="en-GB" dirty="0" smtClean="0"/>
              <a:t>en </a:t>
            </a:r>
            <a:r>
              <a:rPr lang="en-GB" dirty="0" err="1"/>
              <a:t>Norvége</a:t>
            </a:r>
            <a:r>
              <a:rPr lang="en-GB" dirty="0"/>
              <a:t>, du Bois en </a:t>
            </a:r>
            <a:r>
              <a:rPr lang="en-GB" dirty="0" err="1"/>
              <a:t>Normandie</a:t>
            </a:r>
            <a:r>
              <a:rPr lang="en-GB" dirty="0"/>
              <a:t>, </a:t>
            </a:r>
            <a:r>
              <a:rPr lang="en-GB" dirty="0" smtClean="0"/>
              <a:t/>
            </a:r>
            <a:br>
              <a:rPr lang="en-GB" dirty="0" smtClean="0"/>
            </a:br>
            <a:r>
              <a:rPr lang="en-GB" dirty="0" err="1" smtClean="0"/>
              <a:t>Boice</a:t>
            </a:r>
            <a:r>
              <a:rPr lang="en-GB" dirty="0" smtClean="0"/>
              <a:t> </a:t>
            </a:r>
            <a:r>
              <a:rPr lang="en-GB" dirty="0"/>
              <a:t>en </a:t>
            </a:r>
            <a:r>
              <a:rPr lang="en-GB" dirty="0" err="1"/>
              <a:t>Angleterre</a:t>
            </a:r>
            <a:r>
              <a:rPr lang="en-GB" dirty="0" smtClean="0"/>
              <a:t>, […]» </a:t>
            </a:r>
            <a:br>
              <a:rPr lang="en-GB" dirty="0" smtClean="0"/>
            </a:br>
            <a:r>
              <a:rPr lang="en-GB" dirty="0" smtClean="0"/>
              <a:t>(</a:t>
            </a:r>
            <a:r>
              <a:rPr lang="en-GB" dirty="0" err="1"/>
              <a:t>Riant</a:t>
            </a:r>
            <a:r>
              <a:rPr lang="en-GB" dirty="0"/>
              <a:t>, </a:t>
            </a:r>
            <a:r>
              <a:rPr lang="en-GB" dirty="0" smtClean="0"/>
              <a:t>1860)</a:t>
            </a:r>
            <a:r>
              <a:rPr lang="nb-NO" dirty="0" smtClean="0"/>
              <a:t/>
            </a:r>
            <a:br>
              <a:rPr lang="nb-NO" dirty="0" smtClean="0"/>
            </a:br>
            <a:endParaRPr lang="nb-NO" dirty="0"/>
          </a:p>
        </p:txBody>
      </p:sp>
      <p:pic>
        <p:nvPicPr>
          <p:cNvPr id="1026" name="Picture 2" descr="C:\Users\pjm\Documents\JULES_VERNE\###NY_JVmappe2012-2013\JulesVerne_2011_29juni_JV_Skog_handskrift\JV_midl_Sylvius_Stog_JVhandskrift\SylviusSkog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69" y="1763133"/>
            <a:ext cx="2643688" cy="8600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jm\Documents\JULES_VERNE\###NY_JVmappe2012-2013\JV_ARTIKLER_skriveprosjekter_2013\Bakgrunnstoff_alle_artikler\LTdM_SaintBlaize18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6093" y="3429000"/>
            <a:ext cx="3074379" cy="3078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jm\Documents\JULES_VERNE\###NY_JVmappe2012-2013\JulesVerne_2011_29juni_JV_Skog_handskrift\JV_midl_Sylvius_Stog_JVhandskrift\Sandgoi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6758" y="1700808"/>
            <a:ext cx="2531666" cy="894386"/>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p:cNvSpPr txBox="1"/>
          <p:nvPr/>
        </p:nvSpPr>
        <p:spPr>
          <a:xfrm>
            <a:off x="755576" y="4904000"/>
            <a:ext cx="5400600" cy="1200329"/>
          </a:xfrm>
          <a:prstGeom prst="rect">
            <a:avLst/>
          </a:prstGeom>
          <a:noFill/>
        </p:spPr>
        <p:txBody>
          <a:bodyPr wrap="square" rtlCol="0">
            <a:spAutoFit/>
          </a:bodyPr>
          <a:lstStyle/>
          <a:p>
            <a:r>
              <a:rPr lang="nb-NO" dirty="0" err="1" smtClean="0"/>
              <a:t>LTdM</a:t>
            </a:r>
            <a:r>
              <a:rPr lang="nb-NO" dirty="0" smtClean="0"/>
              <a:t> </a:t>
            </a:r>
            <a:r>
              <a:rPr lang="nb-NO" dirty="0" err="1" smtClean="0"/>
              <a:t>on</a:t>
            </a:r>
            <a:r>
              <a:rPr lang="nb-NO" dirty="0" smtClean="0"/>
              <a:t> </a:t>
            </a:r>
            <a:r>
              <a:rPr lang="nb-NO" b="1" dirty="0" err="1"/>
              <a:t>Sweden</a:t>
            </a:r>
            <a:r>
              <a:rPr lang="nb-NO" dirty="0"/>
              <a:t>:</a:t>
            </a:r>
            <a:br>
              <a:rPr lang="nb-NO" dirty="0"/>
            </a:br>
            <a:r>
              <a:rPr lang="en-GB" dirty="0"/>
              <a:t>«Ce brave homme, </a:t>
            </a:r>
            <a:r>
              <a:rPr lang="en-GB" dirty="0" err="1"/>
              <a:t>nommé</a:t>
            </a:r>
            <a:r>
              <a:rPr lang="en-GB" dirty="0"/>
              <a:t> </a:t>
            </a:r>
            <a:r>
              <a:rPr lang="en-GB" b="1" dirty="0" err="1"/>
              <a:t>Sandgoist</a:t>
            </a:r>
            <a:r>
              <a:rPr lang="en-GB" dirty="0"/>
              <a:t>, </a:t>
            </a:r>
            <a:br>
              <a:rPr lang="en-GB" dirty="0"/>
            </a:br>
            <a:r>
              <a:rPr lang="en-GB" dirty="0"/>
              <a:t>donna à </a:t>
            </a:r>
            <a:r>
              <a:rPr lang="en-GB" dirty="0" err="1"/>
              <a:t>chacun</a:t>
            </a:r>
            <a:r>
              <a:rPr lang="en-GB" dirty="0"/>
              <a:t> de nous de la </a:t>
            </a:r>
            <a:r>
              <a:rPr lang="en-GB" dirty="0" err="1"/>
              <a:t>paille</a:t>
            </a:r>
            <a:r>
              <a:rPr lang="en-GB" dirty="0"/>
              <a:t> fraiche </a:t>
            </a:r>
            <a:r>
              <a:rPr lang="en-GB" dirty="0" smtClean="0"/>
              <a:t>[…]»</a:t>
            </a:r>
            <a:br>
              <a:rPr lang="en-GB" dirty="0" smtClean="0"/>
            </a:br>
            <a:r>
              <a:rPr lang="en-GB" dirty="0" smtClean="0"/>
              <a:t>(</a:t>
            </a:r>
            <a:r>
              <a:rPr lang="en-GB" dirty="0"/>
              <a:t>Saint-</a:t>
            </a:r>
            <a:r>
              <a:rPr lang="en-GB" dirty="0" err="1"/>
              <a:t>Blaize</a:t>
            </a:r>
            <a:r>
              <a:rPr lang="en-GB" dirty="0"/>
              <a:t>, </a:t>
            </a:r>
            <a:r>
              <a:rPr lang="en-GB" dirty="0" smtClean="0"/>
              <a:t>1862</a:t>
            </a:r>
            <a:endParaRPr lang="nb-NO" dirty="0"/>
          </a:p>
        </p:txBody>
      </p:sp>
    </p:spTree>
    <p:extLst>
      <p:ext uri="{BB962C8B-B14F-4D97-AF65-F5344CB8AC3E}">
        <p14:creationId xmlns:p14="http://schemas.microsoft.com/office/powerpoint/2010/main" val="417071985"/>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48096" y="116632"/>
            <a:ext cx="8444384" cy="1169551"/>
          </a:xfrm>
          <a:prstGeom prst="rect">
            <a:avLst/>
          </a:prstGeom>
          <a:noFill/>
        </p:spPr>
        <p:txBody>
          <a:bodyPr wrap="square" rtlCol="0">
            <a:spAutoFit/>
          </a:bodyPr>
          <a:lstStyle/>
          <a:p>
            <a:r>
              <a:rPr lang="nb-NO" sz="2800" dirty="0" smtClean="0"/>
              <a:t>The </a:t>
            </a:r>
            <a:r>
              <a:rPr lang="nb-NO" sz="2800" dirty="0" err="1"/>
              <a:t>name</a:t>
            </a:r>
            <a:r>
              <a:rPr lang="nb-NO" sz="2800" dirty="0"/>
              <a:t>:  ‘</a:t>
            </a:r>
            <a:r>
              <a:rPr lang="nb-NO" sz="2800" b="1" dirty="0" err="1"/>
              <a:t>Sylvius</a:t>
            </a:r>
            <a:r>
              <a:rPr lang="nb-NO" sz="2800" b="1" dirty="0"/>
              <a:t> Skog</a:t>
            </a:r>
            <a:r>
              <a:rPr lang="nb-NO" sz="2800" b="1" dirty="0" smtClean="0"/>
              <a:t>’</a:t>
            </a:r>
            <a:r>
              <a:rPr lang="nb-NO" b="1" dirty="0" smtClean="0"/>
              <a:t/>
            </a:r>
            <a:br>
              <a:rPr lang="nb-NO" b="1" dirty="0" smtClean="0"/>
            </a:br>
            <a:endParaRPr lang="nb-NO" dirty="0" smtClean="0"/>
          </a:p>
          <a:p>
            <a:r>
              <a:rPr lang="nb-NO" sz="2400" dirty="0" err="1" smtClean="0"/>
              <a:t>Sylvius</a:t>
            </a:r>
            <a:r>
              <a:rPr lang="nb-NO" sz="2400" dirty="0" smtClean="0"/>
              <a:t> /</a:t>
            </a:r>
            <a:r>
              <a:rPr lang="nb-NO" sz="2400" dirty="0" err="1" smtClean="0"/>
              <a:t>silva</a:t>
            </a:r>
            <a:r>
              <a:rPr lang="nb-NO" sz="2400" dirty="0" smtClean="0"/>
              <a:t> =&gt; (latin) </a:t>
            </a:r>
            <a:r>
              <a:rPr lang="nb-NO" sz="2400" b="1" dirty="0" err="1" smtClean="0"/>
              <a:t>forest</a:t>
            </a:r>
            <a:r>
              <a:rPr lang="nb-NO" sz="2400" dirty="0" smtClean="0"/>
              <a:t>  [in Norwegian: </a:t>
            </a:r>
            <a:r>
              <a:rPr lang="nb-NO" sz="2400" b="1" dirty="0" smtClean="0"/>
              <a:t>Skog</a:t>
            </a:r>
            <a:r>
              <a:rPr lang="nb-NO" sz="2400" dirty="0" smtClean="0"/>
              <a:t> ]</a:t>
            </a:r>
            <a:endParaRPr lang="nb-NO" sz="2400" dirty="0"/>
          </a:p>
        </p:txBody>
      </p:sp>
      <p:sp>
        <p:nvSpPr>
          <p:cNvPr id="3" name="TekstSylinder 2"/>
          <p:cNvSpPr txBox="1"/>
          <p:nvPr/>
        </p:nvSpPr>
        <p:spPr>
          <a:xfrm>
            <a:off x="489312" y="6381328"/>
            <a:ext cx="2063385" cy="369332"/>
          </a:xfrm>
          <a:prstGeom prst="rect">
            <a:avLst/>
          </a:prstGeom>
          <a:noFill/>
        </p:spPr>
        <p:txBody>
          <a:bodyPr wrap="none" rtlCol="0">
            <a:spAutoFit/>
          </a:bodyPr>
          <a:lstStyle/>
          <a:p>
            <a:r>
              <a:rPr lang="nb-NO" dirty="0" smtClean="0"/>
              <a:t>URL</a:t>
            </a:r>
            <a:r>
              <a:rPr lang="nb-NO" dirty="0"/>
              <a:t>:</a:t>
            </a:r>
            <a:r>
              <a:rPr lang="nb-NO" dirty="0" smtClean="0"/>
              <a:t> </a:t>
            </a:r>
            <a:r>
              <a:rPr lang="nb-NO" dirty="0">
                <a:hlinkClick r:id="rId3"/>
              </a:rPr>
              <a:t>URL, </a:t>
            </a:r>
            <a:r>
              <a:rPr lang="nb-NO" dirty="0" err="1">
                <a:hlinkClick r:id="rId3"/>
              </a:rPr>
              <a:t>LTdM</a:t>
            </a:r>
            <a:r>
              <a:rPr lang="nb-NO" dirty="0">
                <a:hlinkClick r:id="rId3"/>
              </a:rPr>
              <a:t> </a:t>
            </a:r>
            <a:endParaRPr lang="nb-NO" dirty="0"/>
          </a:p>
        </p:txBody>
      </p:sp>
      <p:sp>
        <p:nvSpPr>
          <p:cNvPr id="4" name="TekstSylinder 3"/>
          <p:cNvSpPr txBox="1"/>
          <p:nvPr/>
        </p:nvSpPr>
        <p:spPr>
          <a:xfrm>
            <a:off x="395536" y="2060848"/>
            <a:ext cx="8654688" cy="3170099"/>
          </a:xfrm>
          <a:prstGeom prst="rect">
            <a:avLst/>
          </a:prstGeom>
          <a:noFill/>
        </p:spPr>
        <p:txBody>
          <a:bodyPr wrap="square" rtlCol="0">
            <a:spAutoFit/>
          </a:bodyPr>
          <a:lstStyle/>
          <a:p>
            <a:r>
              <a:rPr lang="nb-NO" sz="2000" dirty="0"/>
              <a:t>Le </a:t>
            </a:r>
            <a:r>
              <a:rPr lang="nb-NO" sz="2000" dirty="0" err="1"/>
              <a:t>Tour</a:t>
            </a:r>
            <a:r>
              <a:rPr lang="nb-NO" sz="2000" dirty="0"/>
              <a:t> d</a:t>
            </a:r>
            <a:r>
              <a:rPr lang="nb-NO" sz="2000" dirty="0" smtClean="0"/>
              <a:t>u </a:t>
            </a:r>
            <a:r>
              <a:rPr lang="nb-NO" sz="2000" dirty="0" err="1" smtClean="0"/>
              <a:t>monde</a:t>
            </a:r>
            <a:r>
              <a:rPr lang="nb-NO" sz="2000" b="1" dirty="0" smtClean="0"/>
              <a:t>:</a:t>
            </a:r>
            <a:br>
              <a:rPr lang="nb-NO" sz="2000" b="1" dirty="0" smtClean="0"/>
            </a:br>
            <a:r>
              <a:rPr lang="nb-NO" sz="2000" b="1" dirty="0" smtClean="0"/>
              <a:t> </a:t>
            </a:r>
            <a:r>
              <a:rPr lang="fr-FR" sz="2000" dirty="0"/>
              <a:t> </a:t>
            </a:r>
            <a:r>
              <a:rPr lang="fr-FR" sz="2000" dirty="0" smtClean="0"/>
              <a:t/>
            </a:r>
            <a:br>
              <a:rPr lang="fr-FR" sz="2000" dirty="0" smtClean="0"/>
            </a:br>
            <a:r>
              <a:rPr lang="fr-FR" sz="2000" dirty="0" smtClean="0"/>
              <a:t>‘’</a:t>
            </a:r>
            <a:r>
              <a:rPr lang="fr-FR" sz="2000" b="1" dirty="0" smtClean="0"/>
              <a:t>Beaucoup </a:t>
            </a:r>
            <a:r>
              <a:rPr lang="fr-FR" sz="2000" b="1" dirty="0"/>
              <a:t>de familles norvégiennes tombées en paysannerie</a:t>
            </a:r>
            <a:r>
              <a:rPr lang="fr-FR" sz="2000" dirty="0"/>
              <a:t> ont encore leurs écussons et leurs généalogies intactes. Un savant professeur de Copenhague, qui possède parfaitement l'histoire de notre Normandie, fut étonné de retrouver une conformité entière d'armes entre quatre </a:t>
            </a:r>
            <a:r>
              <a:rPr lang="fr-FR" sz="2000" b="1" dirty="0"/>
              <a:t>familles répondant au nom latin de Sylvius </a:t>
            </a:r>
            <a:r>
              <a:rPr lang="fr-FR" sz="2000" b="1" dirty="0" err="1"/>
              <a:t>Skog</a:t>
            </a:r>
            <a:r>
              <a:rPr lang="fr-FR" sz="2000" b="1" dirty="0"/>
              <a:t> en </a:t>
            </a:r>
            <a:r>
              <a:rPr lang="fr-FR" sz="2000" b="1" dirty="0" err="1"/>
              <a:t>Norvége</a:t>
            </a:r>
            <a:r>
              <a:rPr lang="fr-FR" sz="2000" b="1" dirty="0"/>
              <a:t>, du Bois en Normandie, </a:t>
            </a:r>
            <a:r>
              <a:rPr lang="fr-FR" sz="2000" b="1" dirty="0" err="1"/>
              <a:t>Boice</a:t>
            </a:r>
            <a:r>
              <a:rPr lang="fr-FR" sz="2000" b="1" dirty="0"/>
              <a:t> en Angleterre, et </a:t>
            </a:r>
            <a:r>
              <a:rPr lang="fr-FR" sz="2000" b="1" dirty="0" err="1"/>
              <a:t>Boyis</a:t>
            </a:r>
            <a:r>
              <a:rPr lang="fr-FR" sz="2000" b="1" dirty="0"/>
              <a:t> en Suède</a:t>
            </a:r>
            <a:r>
              <a:rPr lang="fr-FR" sz="2000" dirty="0"/>
              <a:t> (branche émigrée d'Écosse au seizième siècle</a:t>
            </a:r>
            <a:r>
              <a:rPr lang="fr-FR" sz="2000" dirty="0" smtClean="0"/>
              <a:t>)’’.</a:t>
            </a:r>
            <a:br>
              <a:rPr lang="fr-FR" sz="2000" dirty="0" smtClean="0"/>
            </a:br>
            <a:r>
              <a:rPr lang="fr-FR" sz="2000" dirty="0" smtClean="0"/>
              <a:t>                            </a:t>
            </a:r>
            <a:r>
              <a:rPr lang="fr-FR" sz="1600" dirty="0" smtClean="0"/>
              <a:t>- </a:t>
            </a:r>
            <a:r>
              <a:rPr lang="fr-FR" sz="1600" dirty="0" err="1" smtClean="0"/>
              <a:t>LTdM</a:t>
            </a:r>
            <a:r>
              <a:rPr lang="fr-FR" sz="1600" dirty="0" smtClean="0"/>
              <a:t>, ‘Voyage </a:t>
            </a:r>
            <a:r>
              <a:rPr lang="fr-FR" sz="1600" dirty="0"/>
              <a:t>dans les États </a:t>
            </a:r>
            <a:r>
              <a:rPr lang="fr-FR" sz="1600" dirty="0" smtClean="0"/>
              <a:t>scandinaves’</a:t>
            </a:r>
            <a:r>
              <a:rPr lang="nb-NO" sz="1600" dirty="0" smtClean="0"/>
              <a:t> (2. </a:t>
            </a:r>
            <a:r>
              <a:rPr lang="nb-NO" sz="1600" dirty="0" err="1" smtClean="0"/>
              <a:t>sem</a:t>
            </a:r>
            <a:r>
              <a:rPr lang="nb-NO" sz="1600" dirty="0" smtClean="0"/>
              <a:t>. 1860,</a:t>
            </a:r>
            <a:r>
              <a:rPr lang="nb-NO" sz="1600" b="1" dirty="0" smtClean="0"/>
              <a:t> </a:t>
            </a:r>
            <a:r>
              <a:rPr lang="fr-FR" sz="1600" dirty="0"/>
              <a:t>Note </a:t>
            </a:r>
            <a:r>
              <a:rPr lang="fr-FR" sz="1600" dirty="0" smtClean="0"/>
              <a:t>10)</a:t>
            </a:r>
            <a:endParaRPr lang="nb-NO" sz="1600" dirty="0"/>
          </a:p>
        </p:txBody>
      </p:sp>
    </p:spTree>
    <p:extLst>
      <p:ext uri="{BB962C8B-B14F-4D97-AF65-F5344CB8AC3E}">
        <p14:creationId xmlns:p14="http://schemas.microsoft.com/office/powerpoint/2010/main" val="2868243680"/>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69062" y="116632"/>
            <a:ext cx="8651409" cy="1200329"/>
          </a:xfrm>
          <a:prstGeom prst="rect">
            <a:avLst/>
          </a:prstGeom>
          <a:noFill/>
        </p:spPr>
        <p:txBody>
          <a:bodyPr wrap="square" rtlCol="0">
            <a:spAutoFit/>
          </a:bodyPr>
          <a:lstStyle/>
          <a:p>
            <a:r>
              <a:rPr lang="nb-NO" sz="2400" b="1" dirty="0" err="1" smtClean="0"/>
              <a:t>Polarization</a:t>
            </a:r>
            <a:r>
              <a:rPr lang="nb-NO" sz="2400" b="1" dirty="0" smtClean="0"/>
              <a:t> </a:t>
            </a:r>
            <a:r>
              <a:rPr lang="nb-NO" b="1" dirty="0" smtClean="0"/>
              <a:t>  -   </a:t>
            </a:r>
            <a:r>
              <a:rPr lang="nb-NO" b="1" dirty="0" err="1" smtClean="0"/>
              <a:t>Symbolic</a:t>
            </a:r>
            <a:r>
              <a:rPr lang="nb-NO" b="1" dirty="0" smtClean="0"/>
              <a:t> </a:t>
            </a:r>
            <a:r>
              <a:rPr lang="nb-NO" b="1" dirty="0" err="1" smtClean="0"/>
              <a:t>names</a:t>
            </a:r>
            <a:r>
              <a:rPr lang="nb-NO" b="1" dirty="0" smtClean="0"/>
              <a:t> </a:t>
            </a:r>
            <a:r>
              <a:rPr lang="nb-NO" b="1" dirty="0" err="1" smtClean="0"/>
              <a:t>on</a:t>
            </a:r>
            <a:r>
              <a:rPr lang="nb-NO" b="1" dirty="0" smtClean="0"/>
              <a:t> </a:t>
            </a:r>
            <a:r>
              <a:rPr lang="nb-NO" b="1" dirty="0" err="1" smtClean="0"/>
              <a:t>main</a:t>
            </a:r>
            <a:r>
              <a:rPr lang="nb-NO" b="1" dirty="0" smtClean="0"/>
              <a:t> </a:t>
            </a:r>
            <a:r>
              <a:rPr lang="nb-NO" b="1" dirty="0" err="1" smtClean="0"/>
              <a:t>characters</a:t>
            </a:r>
            <a:r>
              <a:rPr lang="nb-NO" b="1" dirty="0" smtClean="0"/>
              <a:t> ?</a:t>
            </a:r>
            <a:r>
              <a:rPr lang="nb-NO" dirty="0" smtClean="0"/>
              <a:t/>
            </a:r>
            <a:br>
              <a:rPr lang="nb-NO" dirty="0" smtClean="0"/>
            </a:br>
            <a:r>
              <a:rPr lang="nb-NO" dirty="0" smtClean="0"/>
              <a:t>                  </a:t>
            </a:r>
            <a:r>
              <a:rPr lang="nb-NO" sz="2400" b="1" dirty="0" err="1" smtClean="0"/>
              <a:t>Sandgoï</a:t>
            </a:r>
            <a:r>
              <a:rPr lang="nb-NO" sz="2400" b="1" i="1" dirty="0" err="1" smtClean="0"/>
              <a:t>s</a:t>
            </a:r>
            <a:r>
              <a:rPr lang="nb-NO" sz="2400" b="1" dirty="0" err="1" smtClean="0"/>
              <a:t>t</a:t>
            </a:r>
            <a:r>
              <a:rPr lang="nb-NO" sz="2400" b="1" dirty="0" smtClean="0"/>
              <a:t> </a:t>
            </a:r>
            <a:r>
              <a:rPr lang="nb-NO" sz="2400" dirty="0" err="1" smtClean="0"/>
              <a:t>the</a:t>
            </a:r>
            <a:r>
              <a:rPr lang="nb-NO" sz="2400" dirty="0" smtClean="0"/>
              <a:t> </a:t>
            </a:r>
            <a:r>
              <a:rPr lang="nb-NO" sz="2400" dirty="0" err="1" smtClean="0"/>
              <a:t>Swede</a:t>
            </a:r>
            <a:r>
              <a:rPr lang="nb-NO" sz="2400" dirty="0" smtClean="0"/>
              <a:t>    </a:t>
            </a:r>
            <a:r>
              <a:rPr lang="nb-NO" sz="2400" b="1" dirty="0" smtClean="0"/>
              <a:t>-   </a:t>
            </a:r>
            <a:r>
              <a:rPr lang="nb-NO" sz="2400" b="1" dirty="0" err="1" smtClean="0"/>
              <a:t>Sylvius</a:t>
            </a:r>
            <a:r>
              <a:rPr lang="nb-NO" sz="2400" b="1" dirty="0" smtClean="0"/>
              <a:t> </a:t>
            </a:r>
            <a:r>
              <a:rPr lang="nb-NO" sz="2400" dirty="0" err="1" smtClean="0"/>
              <a:t>the</a:t>
            </a:r>
            <a:r>
              <a:rPr lang="nb-NO" sz="2400" dirty="0" smtClean="0"/>
              <a:t> Norwegian</a:t>
            </a:r>
            <a:br>
              <a:rPr lang="nb-NO" sz="2400" dirty="0" smtClean="0"/>
            </a:br>
            <a:endParaRPr lang="nb-NO" sz="2400" dirty="0"/>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731" y="980728"/>
            <a:ext cx="3992757" cy="5797816"/>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943" y="980728"/>
            <a:ext cx="3909009" cy="5797816"/>
          </a:xfrm>
          <a:prstGeom prst="rect">
            <a:avLst/>
          </a:prstGeom>
        </p:spPr>
      </p:pic>
    </p:spTree>
    <p:extLst>
      <p:ext uri="{BB962C8B-B14F-4D97-AF65-F5344CB8AC3E}">
        <p14:creationId xmlns:p14="http://schemas.microsoft.com/office/powerpoint/2010/main" val="1840331002"/>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323528" y="188640"/>
            <a:ext cx="8496944" cy="4647426"/>
          </a:xfrm>
          <a:prstGeom prst="rect">
            <a:avLst/>
          </a:prstGeom>
          <a:noFill/>
        </p:spPr>
        <p:txBody>
          <a:bodyPr wrap="square" rtlCol="0">
            <a:spAutoFit/>
          </a:bodyPr>
          <a:lstStyle/>
          <a:p>
            <a:r>
              <a:rPr lang="nb-NO" sz="3200" b="1" dirty="0"/>
              <a:t>Jules Verne </a:t>
            </a:r>
            <a:r>
              <a:rPr lang="nb-NO" sz="3200" b="1" dirty="0" smtClean="0"/>
              <a:t>and time</a:t>
            </a:r>
            <a:r>
              <a:rPr lang="nb-NO" sz="2400" dirty="0" smtClean="0"/>
              <a:t/>
            </a:r>
            <a:br>
              <a:rPr lang="nb-NO" sz="2400" dirty="0" smtClean="0"/>
            </a:br>
            <a:r>
              <a:rPr lang="nb-NO" sz="2400" dirty="0" smtClean="0"/>
              <a:t/>
            </a:r>
            <a:br>
              <a:rPr lang="nb-NO" sz="2400" dirty="0" smtClean="0"/>
            </a:br>
            <a:r>
              <a:rPr lang="nb-NO" sz="2400" dirty="0" err="1" smtClean="0"/>
              <a:t>Novel</a:t>
            </a:r>
            <a:r>
              <a:rPr lang="nb-NO" sz="2400" dirty="0" smtClean="0"/>
              <a:t> </a:t>
            </a:r>
            <a:r>
              <a:rPr lang="nb-NO" sz="2400" dirty="0" err="1" smtClean="0"/>
              <a:t>published</a:t>
            </a:r>
            <a:r>
              <a:rPr lang="nb-NO" sz="2400" dirty="0" smtClean="0"/>
              <a:t> in 1886</a:t>
            </a:r>
            <a:br>
              <a:rPr lang="nb-NO" sz="2400" dirty="0" smtClean="0"/>
            </a:br>
            <a:r>
              <a:rPr lang="nb-NO" sz="2400" dirty="0" smtClean="0"/>
              <a:t>Action </a:t>
            </a:r>
            <a:r>
              <a:rPr lang="nb-NO" sz="2400" dirty="0" err="1" smtClean="0"/>
              <a:t>of</a:t>
            </a:r>
            <a:r>
              <a:rPr lang="nb-NO" sz="2400" dirty="0" smtClean="0"/>
              <a:t> story </a:t>
            </a:r>
            <a:r>
              <a:rPr lang="nb-NO" sz="2400" dirty="0" err="1" smtClean="0"/>
              <a:t>takes</a:t>
            </a:r>
            <a:r>
              <a:rPr lang="nb-NO" sz="2400" dirty="0" smtClean="0"/>
              <a:t> </a:t>
            </a:r>
            <a:r>
              <a:rPr lang="nb-NO" sz="2400" dirty="0" err="1" smtClean="0"/>
              <a:t>place</a:t>
            </a:r>
            <a:r>
              <a:rPr lang="nb-NO" sz="2400" dirty="0" smtClean="0"/>
              <a:t> 1861-2</a:t>
            </a:r>
            <a:br>
              <a:rPr lang="nb-NO" sz="2400" dirty="0" smtClean="0"/>
            </a:br>
            <a:r>
              <a:rPr lang="nb-NO" sz="2400" dirty="0" smtClean="0"/>
              <a:t/>
            </a:r>
            <a:br>
              <a:rPr lang="nb-NO" sz="2400" dirty="0" smtClean="0"/>
            </a:br>
            <a:endParaRPr lang="nb-NO" sz="2400" dirty="0" smtClean="0"/>
          </a:p>
          <a:p>
            <a:r>
              <a:rPr lang="nb-NO" sz="2400" dirty="0" err="1" smtClean="0"/>
              <a:t>Why</a:t>
            </a:r>
            <a:r>
              <a:rPr lang="nb-NO" sz="2400" dirty="0" smtClean="0"/>
              <a:t> </a:t>
            </a:r>
            <a:r>
              <a:rPr lang="nb-NO" sz="2400" dirty="0" err="1" smtClean="0"/>
              <a:t>did</a:t>
            </a:r>
            <a:r>
              <a:rPr lang="nb-NO" sz="2400" dirty="0" smtClean="0"/>
              <a:t> Verne back-date </a:t>
            </a:r>
            <a:r>
              <a:rPr lang="nb-NO" sz="2400" dirty="0" err="1" smtClean="0"/>
              <a:t>the</a:t>
            </a:r>
            <a:r>
              <a:rPr lang="nb-NO" sz="2400" dirty="0" smtClean="0"/>
              <a:t> </a:t>
            </a:r>
            <a:r>
              <a:rPr lang="nb-NO" sz="2400" dirty="0" err="1" smtClean="0"/>
              <a:t>text</a:t>
            </a:r>
            <a:r>
              <a:rPr lang="nb-NO" sz="2400" dirty="0" smtClean="0"/>
              <a:t>?</a:t>
            </a:r>
            <a:br>
              <a:rPr lang="nb-NO" sz="2400" dirty="0" smtClean="0"/>
            </a:br>
            <a:r>
              <a:rPr lang="nb-NO" sz="2400" dirty="0" smtClean="0"/>
              <a:t/>
            </a:r>
            <a:br>
              <a:rPr lang="nb-NO" sz="2400" dirty="0" smtClean="0"/>
            </a:br>
            <a:r>
              <a:rPr lang="nb-NO" sz="2400" dirty="0" smtClean="0"/>
              <a:t/>
            </a:r>
            <a:br>
              <a:rPr lang="nb-NO" sz="2400" dirty="0" smtClean="0"/>
            </a:br>
            <a:r>
              <a:rPr lang="nb-NO" sz="2400" dirty="0" err="1" smtClean="0"/>
              <a:t>Was</a:t>
            </a:r>
            <a:r>
              <a:rPr lang="nb-NO" sz="2400" dirty="0" smtClean="0"/>
              <a:t> it </a:t>
            </a:r>
            <a:r>
              <a:rPr lang="nb-NO" sz="2400" dirty="0" err="1" smtClean="0"/>
              <a:t>important</a:t>
            </a:r>
            <a:r>
              <a:rPr lang="nb-NO" sz="2400" dirty="0" smtClean="0"/>
              <a:t> to </a:t>
            </a:r>
            <a:r>
              <a:rPr lang="nb-NO" sz="2400" dirty="0" err="1" smtClean="0"/>
              <a:t>connect</a:t>
            </a:r>
            <a:r>
              <a:rPr lang="nb-NO" sz="2400" dirty="0" smtClean="0"/>
              <a:t> his </a:t>
            </a:r>
            <a:r>
              <a:rPr lang="nb-NO" sz="2400" dirty="0" err="1" smtClean="0"/>
              <a:t>cast</a:t>
            </a:r>
            <a:r>
              <a:rPr lang="nb-NO" sz="2400" dirty="0" smtClean="0"/>
              <a:t> </a:t>
            </a:r>
            <a:r>
              <a:rPr lang="nb-NO" sz="2400" dirty="0" err="1" smtClean="0"/>
              <a:t>of</a:t>
            </a:r>
            <a:r>
              <a:rPr lang="nb-NO" sz="2400" dirty="0" smtClean="0"/>
              <a:t> </a:t>
            </a:r>
            <a:r>
              <a:rPr lang="nb-NO" sz="2400" dirty="0" err="1" smtClean="0"/>
              <a:t>characters</a:t>
            </a:r>
            <a:r>
              <a:rPr lang="nb-NO" sz="2400" dirty="0" smtClean="0"/>
              <a:t> </a:t>
            </a:r>
            <a:br>
              <a:rPr lang="nb-NO" sz="2400" dirty="0" smtClean="0"/>
            </a:br>
            <a:r>
              <a:rPr lang="nb-NO" sz="2400" dirty="0" smtClean="0"/>
              <a:t>to </a:t>
            </a:r>
            <a:r>
              <a:rPr lang="nb-NO" sz="2400" dirty="0" err="1" smtClean="0"/>
              <a:t>people</a:t>
            </a:r>
            <a:r>
              <a:rPr lang="nb-NO" sz="2400" dirty="0" smtClean="0"/>
              <a:t> </a:t>
            </a:r>
            <a:r>
              <a:rPr lang="nb-NO" sz="2400" dirty="0" err="1" smtClean="0"/>
              <a:t>he</a:t>
            </a:r>
            <a:r>
              <a:rPr lang="nb-NO" sz="2400" dirty="0" smtClean="0"/>
              <a:t> </a:t>
            </a:r>
            <a:r>
              <a:rPr lang="nb-NO" sz="2400" dirty="0" err="1" smtClean="0"/>
              <a:t>actually</a:t>
            </a:r>
            <a:r>
              <a:rPr lang="nb-NO" sz="2400" dirty="0" smtClean="0"/>
              <a:t> met </a:t>
            </a:r>
            <a:r>
              <a:rPr lang="nb-NO" sz="2400" dirty="0" err="1" smtClean="0"/>
              <a:t>himself</a:t>
            </a:r>
            <a:r>
              <a:rPr lang="nb-NO" sz="2400" dirty="0" smtClean="0"/>
              <a:t>?</a:t>
            </a:r>
            <a:br>
              <a:rPr lang="nb-NO" sz="2400" dirty="0" smtClean="0"/>
            </a:br>
            <a:endParaRPr lang="nb-NO" sz="2400" dirty="0"/>
          </a:p>
        </p:txBody>
      </p:sp>
      <p:sp>
        <p:nvSpPr>
          <p:cNvPr id="3" name="TekstSylinder 2"/>
          <p:cNvSpPr txBox="1"/>
          <p:nvPr/>
        </p:nvSpPr>
        <p:spPr>
          <a:xfrm>
            <a:off x="179512" y="6309320"/>
            <a:ext cx="1728192" cy="261610"/>
          </a:xfrm>
          <a:prstGeom prst="rect">
            <a:avLst/>
          </a:prstGeom>
          <a:noFill/>
        </p:spPr>
        <p:txBody>
          <a:bodyPr wrap="square" rtlCol="0">
            <a:spAutoFit/>
          </a:bodyPr>
          <a:lstStyle/>
          <a:p>
            <a:r>
              <a:rPr lang="nb-NO" sz="1100" dirty="0" err="1" smtClean="0"/>
              <a:t>Xtra</a:t>
            </a:r>
            <a:r>
              <a:rPr lang="nb-NO" sz="1100" dirty="0" smtClean="0"/>
              <a:t> </a:t>
            </a:r>
            <a:r>
              <a:rPr lang="nb-NO" sz="1100" dirty="0" err="1" smtClean="0"/>
              <a:t>sjk</a:t>
            </a:r>
            <a:endParaRPr lang="nb-NO" sz="1100" dirty="0"/>
          </a:p>
        </p:txBody>
      </p:sp>
    </p:spTree>
    <p:extLst>
      <p:ext uri="{BB962C8B-B14F-4D97-AF65-F5344CB8AC3E}">
        <p14:creationId xmlns:p14="http://schemas.microsoft.com/office/powerpoint/2010/main" val="1496779903"/>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473375" y="6452591"/>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3" name="TekstSylinder 2"/>
          <p:cNvSpPr txBox="1"/>
          <p:nvPr/>
        </p:nvSpPr>
        <p:spPr>
          <a:xfrm>
            <a:off x="467544" y="404664"/>
            <a:ext cx="8280920" cy="1815882"/>
          </a:xfrm>
          <a:prstGeom prst="rect">
            <a:avLst/>
          </a:prstGeom>
          <a:noFill/>
        </p:spPr>
        <p:txBody>
          <a:bodyPr wrap="square" rtlCol="0">
            <a:spAutoFit/>
          </a:bodyPr>
          <a:lstStyle/>
          <a:p>
            <a:r>
              <a:rPr lang="nb-NO" sz="2800" b="1" dirty="0"/>
              <a:t>Jules </a:t>
            </a:r>
            <a:r>
              <a:rPr lang="nb-NO" sz="2800" b="1" dirty="0" err="1"/>
              <a:t>Verne’s</a:t>
            </a:r>
            <a:r>
              <a:rPr lang="nb-NO" sz="2800" b="1" dirty="0"/>
              <a:t> </a:t>
            </a:r>
            <a:r>
              <a:rPr lang="nb-NO" sz="2800" b="1" dirty="0" err="1"/>
              <a:t>contacts</a:t>
            </a:r>
            <a:r>
              <a:rPr lang="nb-NO" sz="2800" b="1" dirty="0"/>
              <a:t>  in </a:t>
            </a:r>
            <a:r>
              <a:rPr lang="nb-NO" sz="2800" b="1" dirty="0" smtClean="0"/>
              <a:t>Norway – </a:t>
            </a:r>
            <a:r>
              <a:rPr lang="nb-NO" sz="2800" b="1" dirty="0" err="1" smtClean="0"/>
              <a:t>the</a:t>
            </a:r>
            <a:r>
              <a:rPr lang="nb-NO" sz="2800" b="1" dirty="0" smtClean="0"/>
              <a:t> </a:t>
            </a:r>
            <a:r>
              <a:rPr lang="nb-NO" sz="2800" b="1" dirty="0" err="1" smtClean="0"/>
              <a:t>proprietor</a:t>
            </a:r>
            <a:r>
              <a:rPr lang="nb-NO" sz="3200" b="1" dirty="0" smtClean="0"/>
              <a:t/>
            </a:r>
            <a:br>
              <a:rPr lang="nb-NO" sz="3200" b="1" dirty="0" smtClean="0"/>
            </a:br>
            <a:r>
              <a:rPr lang="nb-NO" dirty="0" smtClean="0"/>
              <a:t/>
            </a:r>
            <a:br>
              <a:rPr lang="nb-NO" dirty="0" smtClean="0"/>
            </a:br>
            <a:r>
              <a:rPr lang="nb-NO" dirty="0" smtClean="0"/>
              <a:t>‘</a:t>
            </a:r>
            <a:r>
              <a:rPr lang="nb-NO" sz="2400" dirty="0" err="1" smtClean="0"/>
              <a:t>Hotellvertinde</a:t>
            </a:r>
            <a:r>
              <a:rPr lang="nb-NO" sz="2400" dirty="0" smtClean="0"/>
              <a:t>’, </a:t>
            </a:r>
            <a:r>
              <a:rPr lang="nb-NO" sz="2400" dirty="0" err="1" smtClean="0"/>
              <a:t>the</a:t>
            </a:r>
            <a:r>
              <a:rPr lang="nb-NO" sz="2400" dirty="0" smtClean="0"/>
              <a:t> </a:t>
            </a:r>
            <a:r>
              <a:rPr lang="nb-NO" sz="2400" dirty="0" err="1" smtClean="0"/>
              <a:t>widow</a:t>
            </a:r>
            <a:r>
              <a:rPr lang="nb-NO" sz="2400" dirty="0" smtClean="0"/>
              <a:t> </a:t>
            </a:r>
            <a:r>
              <a:rPr lang="nb-NO" sz="2400" b="1" dirty="0" smtClean="0"/>
              <a:t>Inger Kristine Hansen</a:t>
            </a:r>
            <a:r>
              <a:rPr lang="nb-NO" sz="2400" dirty="0" smtClean="0"/>
              <a:t>,</a:t>
            </a:r>
            <a:r>
              <a:rPr lang="nb-NO" sz="2400" b="1" dirty="0" smtClean="0"/>
              <a:t> </a:t>
            </a:r>
            <a:br>
              <a:rPr lang="nb-NO" sz="2400" b="1" dirty="0" smtClean="0"/>
            </a:br>
            <a:r>
              <a:rPr lang="nb-NO" sz="2400" dirty="0" smtClean="0"/>
              <a:t>at</a:t>
            </a:r>
            <a:r>
              <a:rPr lang="nb-NO" sz="2400" b="1" dirty="0" smtClean="0"/>
              <a:t> </a:t>
            </a:r>
            <a:r>
              <a:rPr lang="nb-NO" sz="2400" dirty="0" smtClean="0"/>
              <a:t>Kongsberg</a:t>
            </a:r>
            <a:r>
              <a:rPr lang="nb-NO" sz="2000" dirty="0" smtClean="0"/>
              <a:t/>
            </a:r>
            <a:br>
              <a:rPr lang="nb-NO" sz="2000" dirty="0" smtClean="0"/>
            </a:br>
            <a:endParaRPr lang="nb-NO" dirty="0">
              <a:solidFill>
                <a:srgbClr val="FF0000"/>
              </a:solidFill>
            </a:endParaRPr>
          </a:p>
        </p:txBody>
      </p:sp>
      <p:pic>
        <p:nvPicPr>
          <p:cNvPr id="1026" name="Picture 2" descr="F:\PJ-HVE-HOVEDFAG_JV_DOKUSITE_MASTERPROSJEKT\###JULES_VERNE_DOT_no-HOVED_PROSJEKTdoku-siteJV\####JV_juni2011\ferdige_AVISartikler_juni2011\Foredrags_illustrasjoner\Storgata1800-tallet_Borgersen_Kongsberg_s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7330" y="1700808"/>
            <a:ext cx="6301134" cy="416246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4427984" y="1674674"/>
            <a:ext cx="4325223" cy="2031325"/>
          </a:xfrm>
          <a:prstGeom prst="rect">
            <a:avLst/>
          </a:prstGeom>
          <a:noFill/>
        </p:spPr>
        <p:txBody>
          <a:bodyPr wrap="none" rtlCol="0">
            <a:spAutoFit/>
          </a:bodyPr>
          <a:lstStyle/>
          <a:p>
            <a:r>
              <a:rPr lang="nb-NO" b="1" dirty="0" err="1" smtClean="0">
                <a:solidFill>
                  <a:schemeClr val="accent1">
                    <a:lumMod val="75000"/>
                  </a:schemeClr>
                </a:solidFill>
              </a:rPr>
              <a:t>Diary</a:t>
            </a:r>
            <a:r>
              <a:rPr lang="nb-NO" b="1" dirty="0" smtClean="0">
                <a:solidFill>
                  <a:schemeClr val="accent1">
                    <a:lumMod val="75000"/>
                  </a:schemeClr>
                </a:solidFill>
              </a:rPr>
              <a:t>, </a:t>
            </a:r>
            <a:r>
              <a:rPr lang="nb-NO" b="1" dirty="0" err="1" smtClean="0">
                <a:solidFill>
                  <a:schemeClr val="accent1">
                    <a:lumMod val="75000"/>
                  </a:schemeClr>
                </a:solidFill>
              </a:rPr>
              <a:t>Wednesday</a:t>
            </a:r>
            <a:r>
              <a:rPr lang="nb-NO" b="1" dirty="0" smtClean="0">
                <a:solidFill>
                  <a:schemeClr val="accent1">
                    <a:lumMod val="75000"/>
                  </a:schemeClr>
                </a:solidFill>
              </a:rPr>
              <a:t> </a:t>
            </a:r>
            <a:r>
              <a:rPr lang="nb-NO" b="1" dirty="0" err="1" smtClean="0">
                <a:solidFill>
                  <a:schemeClr val="accent1">
                    <a:lumMod val="75000"/>
                  </a:schemeClr>
                </a:solidFill>
              </a:rPr>
              <a:t>July</a:t>
            </a:r>
            <a:r>
              <a:rPr lang="nb-NO" b="1" dirty="0" smtClean="0">
                <a:solidFill>
                  <a:schemeClr val="accent1">
                    <a:lumMod val="75000"/>
                  </a:schemeClr>
                </a:solidFill>
              </a:rPr>
              <a:t> 24:</a:t>
            </a:r>
            <a:r>
              <a:rPr lang="nb-NO" dirty="0">
                <a:solidFill>
                  <a:schemeClr val="accent1">
                    <a:lumMod val="75000"/>
                  </a:schemeClr>
                </a:solidFill>
              </a:rPr>
              <a:t/>
            </a:r>
            <a:br>
              <a:rPr lang="nb-NO" dirty="0">
                <a:solidFill>
                  <a:schemeClr val="accent1">
                    <a:lumMod val="75000"/>
                  </a:schemeClr>
                </a:solidFill>
              </a:rPr>
            </a:br>
            <a:r>
              <a:rPr lang="nb-NO" dirty="0" err="1" smtClean="0">
                <a:solidFill>
                  <a:schemeClr val="accent1">
                    <a:lumMod val="75000"/>
                  </a:schemeClr>
                </a:solidFill>
              </a:rPr>
              <a:t>Departure</a:t>
            </a:r>
            <a:r>
              <a:rPr lang="nb-NO" dirty="0" smtClean="0">
                <a:solidFill>
                  <a:schemeClr val="accent1">
                    <a:lumMod val="75000"/>
                  </a:schemeClr>
                </a:solidFill>
              </a:rPr>
              <a:t> </a:t>
            </a:r>
            <a:r>
              <a:rPr lang="nb-NO" dirty="0">
                <a:solidFill>
                  <a:schemeClr val="accent1">
                    <a:lumMod val="75000"/>
                  </a:schemeClr>
                </a:solidFill>
              </a:rPr>
              <a:t>[Hokksund]</a:t>
            </a:r>
            <a:br>
              <a:rPr lang="nb-NO" dirty="0">
                <a:solidFill>
                  <a:schemeClr val="accent1">
                    <a:lumMod val="75000"/>
                  </a:schemeClr>
                </a:solidFill>
              </a:rPr>
            </a:br>
            <a:r>
              <a:rPr lang="nb-NO" dirty="0" err="1" smtClean="0">
                <a:solidFill>
                  <a:schemeClr val="accent1">
                    <a:lumMod val="75000"/>
                  </a:schemeClr>
                </a:solidFill>
              </a:rPr>
              <a:t>the</a:t>
            </a:r>
            <a:r>
              <a:rPr lang="nb-NO" dirty="0" smtClean="0">
                <a:solidFill>
                  <a:schemeClr val="accent1">
                    <a:lumMod val="75000"/>
                  </a:schemeClr>
                </a:solidFill>
              </a:rPr>
              <a:t> </a:t>
            </a:r>
            <a:r>
              <a:rPr lang="nb-NO" dirty="0" err="1" smtClean="0">
                <a:solidFill>
                  <a:schemeClr val="accent1">
                    <a:lumMod val="75000"/>
                  </a:schemeClr>
                </a:solidFill>
              </a:rPr>
              <a:t>fog</a:t>
            </a:r>
            <a:r>
              <a:rPr lang="nb-NO" dirty="0" smtClean="0">
                <a:solidFill>
                  <a:schemeClr val="accent1">
                    <a:lumMod val="75000"/>
                  </a:schemeClr>
                </a:solidFill>
              </a:rPr>
              <a:t> is </a:t>
            </a:r>
            <a:r>
              <a:rPr lang="nb-NO" dirty="0" err="1" smtClean="0">
                <a:solidFill>
                  <a:schemeClr val="accent1">
                    <a:lumMod val="75000"/>
                  </a:schemeClr>
                </a:solidFill>
              </a:rPr>
              <a:t>getting</a:t>
            </a:r>
            <a:r>
              <a:rPr lang="nb-NO" dirty="0" smtClean="0">
                <a:solidFill>
                  <a:schemeClr val="accent1">
                    <a:lumMod val="75000"/>
                  </a:schemeClr>
                </a:solidFill>
              </a:rPr>
              <a:t> </a:t>
            </a:r>
            <a:r>
              <a:rPr lang="nb-NO" dirty="0" err="1" smtClean="0">
                <a:solidFill>
                  <a:schemeClr val="accent1">
                    <a:lumMod val="75000"/>
                  </a:schemeClr>
                </a:solidFill>
              </a:rPr>
              <a:t>denser</a:t>
            </a:r>
            <a:r>
              <a:rPr lang="nb-NO" dirty="0" smtClean="0">
                <a:solidFill>
                  <a:schemeClr val="accent1">
                    <a:lumMod val="75000"/>
                  </a:schemeClr>
                </a:solidFill>
              </a:rPr>
              <a:t>, more and more</a:t>
            </a:r>
            <a:r>
              <a:rPr lang="nb-NO" dirty="0">
                <a:solidFill>
                  <a:schemeClr val="accent1">
                    <a:lumMod val="75000"/>
                  </a:schemeClr>
                </a:solidFill>
              </a:rPr>
              <a:t/>
            </a:r>
            <a:br>
              <a:rPr lang="nb-NO" dirty="0">
                <a:solidFill>
                  <a:schemeClr val="accent1">
                    <a:lumMod val="75000"/>
                  </a:schemeClr>
                </a:solidFill>
              </a:rPr>
            </a:br>
            <a:r>
              <a:rPr lang="en-GB" dirty="0" smtClean="0">
                <a:solidFill>
                  <a:schemeClr val="tx2">
                    <a:lumMod val="50000"/>
                  </a:schemeClr>
                </a:solidFill>
              </a:rPr>
              <a:t>“</a:t>
            </a:r>
            <a:r>
              <a:rPr lang="en-AU" dirty="0" err="1" smtClean="0">
                <a:solidFill>
                  <a:schemeClr val="tx2">
                    <a:lumMod val="50000"/>
                  </a:schemeClr>
                </a:solidFill>
              </a:rPr>
              <a:t>Ariveé</a:t>
            </a:r>
            <a:r>
              <a:rPr lang="en-AU" dirty="0" smtClean="0">
                <a:solidFill>
                  <a:schemeClr val="tx2">
                    <a:lumMod val="50000"/>
                  </a:schemeClr>
                </a:solidFill>
              </a:rPr>
              <a:t> </a:t>
            </a:r>
            <a:r>
              <a:rPr lang="en-AU" dirty="0">
                <a:solidFill>
                  <a:schemeClr val="tx2">
                    <a:lumMod val="50000"/>
                  </a:schemeClr>
                </a:solidFill>
              </a:rPr>
              <a:t>à 2 </a:t>
            </a:r>
            <a:r>
              <a:rPr lang="en-AU" dirty="0" err="1">
                <a:solidFill>
                  <a:schemeClr val="tx2">
                    <a:lumMod val="50000"/>
                  </a:schemeClr>
                </a:solidFill>
              </a:rPr>
              <a:t>heures</a:t>
            </a:r>
            <a:r>
              <a:rPr lang="en-AU" dirty="0">
                <a:solidFill>
                  <a:schemeClr val="tx2">
                    <a:lumMod val="50000"/>
                  </a:schemeClr>
                </a:solidFill>
              </a:rPr>
              <a:t> à </a:t>
            </a:r>
            <a:r>
              <a:rPr lang="en-AU" dirty="0" err="1">
                <a:solidFill>
                  <a:schemeClr val="tx2">
                    <a:lumMod val="50000"/>
                  </a:schemeClr>
                </a:solidFill>
              </a:rPr>
              <a:t>Konsberg</a:t>
            </a:r>
            <a:r>
              <a:rPr lang="en-AU" dirty="0">
                <a:solidFill>
                  <a:schemeClr val="tx2">
                    <a:lumMod val="50000"/>
                  </a:schemeClr>
                </a:solidFill>
              </a:rPr>
              <a:t/>
            </a:r>
            <a:br>
              <a:rPr lang="en-AU" dirty="0">
                <a:solidFill>
                  <a:schemeClr val="tx2">
                    <a:lumMod val="50000"/>
                  </a:schemeClr>
                </a:solidFill>
              </a:rPr>
            </a:br>
            <a:r>
              <a:rPr lang="en-AU" dirty="0">
                <a:solidFill>
                  <a:schemeClr val="tx2">
                    <a:lumMod val="50000"/>
                  </a:schemeClr>
                </a:solidFill>
              </a:rPr>
              <a:t>- hotel </a:t>
            </a:r>
            <a:r>
              <a:rPr lang="en-AU" dirty="0" err="1" smtClean="0">
                <a:solidFill>
                  <a:schemeClr val="tx2">
                    <a:lumMod val="50000"/>
                  </a:schemeClr>
                </a:solidFill>
              </a:rPr>
              <a:t>Handsen</a:t>
            </a:r>
            <a:r>
              <a:rPr lang="en-AU" dirty="0" smtClean="0">
                <a:solidFill>
                  <a:schemeClr val="tx2">
                    <a:lumMod val="50000"/>
                  </a:schemeClr>
                </a:solidFill>
              </a:rPr>
              <a:t>” </a:t>
            </a:r>
            <a:endParaRPr lang="nb-NO" dirty="0">
              <a:solidFill>
                <a:schemeClr val="tx2">
                  <a:lumMod val="50000"/>
                </a:schemeClr>
              </a:solidFill>
            </a:endParaRPr>
          </a:p>
          <a:p>
            <a:endParaRPr lang="nb-NO" dirty="0">
              <a:solidFill>
                <a:srgbClr val="FF0000"/>
              </a:solidFill>
            </a:endParaRPr>
          </a:p>
          <a:p>
            <a:endParaRPr lang="nb-NO" dirty="0"/>
          </a:p>
        </p:txBody>
      </p:sp>
      <p:sp>
        <p:nvSpPr>
          <p:cNvPr id="5" name="TekstSylinder 4"/>
          <p:cNvSpPr txBox="1"/>
          <p:nvPr/>
        </p:nvSpPr>
        <p:spPr>
          <a:xfrm>
            <a:off x="93124" y="5934670"/>
            <a:ext cx="9050876" cy="923330"/>
          </a:xfrm>
          <a:prstGeom prst="rect">
            <a:avLst/>
          </a:prstGeom>
          <a:noFill/>
        </p:spPr>
        <p:txBody>
          <a:bodyPr wrap="none" rtlCol="0">
            <a:spAutoFit/>
          </a:bodyPr>
          <a:lstStyle/>
          <a:p>
            <a:r>
              <a:rPr lang="nb-NO" dirty="0" err="1" smtClean="0"/>
              <a:t>She</a:t>
            </a:r>
            <a:r>
              <a:rPr lang="nb-NO" dirty="0" smtClean="0"/>
              <a:t> </a:t>
            </a:r>
            <a:r>
              <a:rPr lang="nb-NO" dirty="0" err="1" smtClean="0"/>
              <a:t>may</a:t>
            </a:r>
            <a:r>
              <a:rPr lang="nb-NO" dirty="0" smtClean="0"/>
              <a:t> have </a:t>
            </a:r>
            <a:r>
              <a:rPr lang="nb-NO" dirty="0" err="1" smtClean="0"/>
              <a:t>been</a:t>
            </a:r>
            <a:r>
              <a:rPr lang="nb-NO" dirty="0" smtClean="0"/>
              <a:t> </a:t>
            </a:r>
            <a:r>
              <a:rPr lang="nb-NO" dirty="0" err="1" smtClean="0"/>
              <a:t>Verne’s</a:t>
            </a:r>
            <a:r>
              <a:rPr lang="nb-NO" dirty="0" smtClean="0"/>
              <a:t> </a:t>
            </a:r>
            <a:r>
              <a:rPr lang="nb-NO" dirty="0" err="1" smtClean="0"/>
              <a:t>model</a:t>
            </a:r>
            <a:r>
              <a:rPr lang="nb-NO" dirty="0" smtClean="0"/>
              <a:t> for Madame Hansen « </a:t>
            </a:r>
            <a:r>
              <a:rPr lang="fr-FR" b="1" dirty="0"/>
              <a:t>l’auberge de dame </a:t>
            </a:r>
            <a:r>
              <a:rPr lang="fr-FR" b="1" dirty="0" smtClean="0"/>
              <a:t>Hansen »</a:t>
            </a:r>
            <a:r>
              <a:rPr lang="nb-NO" dirty="0" smtClean="0"/>
              <a:t/>
            </a:r>
            <a:br>
              <a:rPr lang="nb-NO" dirty="0" smtClean="0"/>
            </a:br>
            <a:r>
              <a:rPr lang="nb-NO" dirty="0" smtClean="0"/>
              <a:t>- </a:t>
            </a:r>
            <a:r>
              <a:rPr lang="nb-NO" dirty="0" err="1" smtClean="0"/>
              <a:t>the</a:t>
            </a:r>
            <a:r>
              <a:rPr lang="nb-NO" dirty="0" smtClean="0"/>
              <a:t> </a:t>
            </a:r>
            <a:r>
              <a:rPr lang="nb-NO" dirty="0" err="1" smtClean="0"/>
              <a:t>widow</a:t>
            </a:r>
            <a:r>
              <a:rPr lang="nb-NO" dirty="0" smtClean="0"/>
              <a:t>, </a:t>
            </a:r>
            <a:r>
              <a:rPr lang="nb-NO" dirty="0" err="1" smtClean="0"/>
              <a:t>who</a:t>
            </a:r>
            <a:r>
              <a:rPr lang="nb-NO" dirty="0" smtClean="0"/>
              <a:t> in </a:t>
            </a:r>
            <a:r>
              <a:rPr lang="nb-NO" dirty="0" err="1" smtClean="0"/>
              <a:t>the</a:t>
            </a:r>
            <a:r>
              <a:rPr lang="nb-NO" dirty="0" smtClean="0"/>
              <a:t> </a:t>
            </a:r>
            <a:r>
              <a:rPr lang="nb-NO" dirty="0" err="1" smtClean="0"/>
              <a:t>novel</a:t>
            </a:r>
            <a:r>
              <a:rPr lang="nb-NO" dirty="0" smtClean="0"/>
              <a:t> ran </a:t>
            </a:r>
            <a:r>
              <a:rPr lang="nb-NO" dirty="0" err="1" smtClean="0"/>
              <a:t>the</a:t>
            </a:r>
            <a:r>
              <a:rPr lang="nb-NO" dirty="0" smtClean="0"/>
              <a:t> </a:t>
            </a:r>
            <a:r>
              <a:rPr lang="nb-NO" dirty="0" err="1" smtClean="0"/>
              <a:t>guesthouse</a:t>
            </a:r>
            <a:r>
              <a:rPr lang="nb-NO" dirty="0" smtClean="0"/>
              <a:t> at </a:t>
            </a:r>
            <a:r>
              <a:rPr lang="nb-NO" dirty="0"/>
              <a:t>Dale (Rjukan) </a:t>
            </a:r>
            <a:endParaRPr lang="nb-NO" dirty="0">
              <a:solidFill>
                <a:srgbClr val="FF0000"/>
              </a:solidFill>
            </a:endParaRPr>
          </a:p>
          <a:p>
            <a:endParaRPr lang="nb-NO" dirty="0"/>
          </a:p>
        </p:txBody>
      </p:sp>
      <p:sp>
        <p:nvSpPr>
          <p:cNvPr id="6" name="Rektangel 5"/>
          <p:cNvSpPr/>
          <p:nvPr/>
        </p:nvSpPr>
        <p:spPr>
          <a:xfrm>
            <a:off x="472216" y="2690336"/>
            <a:ext cx="1656223" cy="646331"/>
          </a:xfrm>
          <a:prstGeom prst="rect">
            <a:avLst/>
          </a:prstGeom>
        </p:spPr>
        <p:txBody>
          <a:bodyPr wrap="none">
            <a:spAutoFit/>
          </a:bodyPr>
          <a:lstStyle/>
          <a:p>
            <a:r>
              <a:rPr lang="nb-NO" dirty="0" err="1" smtClean="0"/>
              <a:t>Hansen’s</a:t>
            </a:r>
            <a:r>
              <a:rPr lang="nb-NO" dirty="0" smtClean="0"/>
              <a:t> </a:t>
            </a:r>
            <a:br>
              <a:rPr lang="nb-NO" dirty="0" smtClean="0"/>
            </a:br>
            <a:r>
              <a:rPr lang="nb-NO" dirty="0" smtClean="0"/>
              <a:t>‘Private </a:t>
            </a:r>
            <a:r>
              <a:rPr lang="nb-NO" dirty="0" err="1" smtClean="0"/>
              <a:t>Hotel</a:t>
            </a:r>
            <a:r>
              <a:rPr lang="nb-NO" dirty="0" smtClean="0"/>
              <a:t>’</a:t>
            </a:r>
            <a:endParaRPr lang="nb-NO" dirty="0"/>
          </a:p>
        </p:txBody>
      </p:sp>
    </p:spTree>
    <p:extLst>
      <p:ext uri="{BB962C8B-B14F-4D97-AF65-F5344CB8AC3E}">
        <p14:creationId xmlns:p14="http://schemas.microsoft.com/office/powerpoint/2010/main" val="2838655129"/>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PJ-HVE-HOVEDFAG_JV_DOKUSITE_MASTERPROSJEKT\###JULES_VERNE_DOT_no-HOVED_PROSJEKTdoku-siteJV\####JV_juni2011\ferdige_AVISartikler_juni2011\Foredrags_illustrasjoner\bennett_karjol_strandgaten17_ukjent_byarkivetos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560" y="3618238"/>
            <a:ext cx="3846528" cy="31951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F:\PJ-HVE-HOVEDFAG_JV_DOKUSITE_MASTERPROSJEKT\###JULES_VERNE_DOT_no-HOVED_PROSJEKTdoku-siteJV\####JV_juni2011\ferdige_AVISartikler_juni2011\Foredrags_illustrasjoner\thomas_bennet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268" y="1674577"/>
            <a:ext cx="2913963" cy="24745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PJ-HVE-HOVEDFAG_JV_DOKUSITE_MASTERPROSJEKT\###JULES_VERNE_DOT_no-HOVED_PROSJEKTdoku-siteJV\####JV_juni2011\ferdige_AVISartikler_juni2011\Foredrags_illustrasjoner\bennetts_norway_189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1951062"/>
            <a:ext cx="28956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7308304" y="6495147"/>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3" name="TekstSylinder 2"/>
          <p:cNvSpPr txBox="1"/>
          <p:nvPr/>
        </p:nvSpPr>
        <p:spPr>
          <a:xfrm>
            <a:off x="179512" y="142831"/>
            <a:ext cx="8136904" cy="3477875"/>
          </a:xfrm>
          <a:prstGeom prst="rect">
            <a:avLst/>
          </a:prstGeom>
          <a:noFill/>
        </p:spPr>
        <p:txBody>
          <a:bodyPr wrap="square" rtlCol="0">
            <a:spAutoFit/>
          </a:bodyPr>
          <a:lstStyle/>
          <a:p>
            <a:r>
              <a:rPr lang="nb-NO" sz="2800" dirty="0"/>
              <a:t>Jules Verne </a:t>
            </a:r>
            <a:r>
              <a:rPr lang="nb-NO" sz="2800" dirty="0" smtClean="0"/>
              <a:t>and </a:t>
            </a:r>
            <a:r>
              <a:rPr lang="nb-NO" sz="2800" b="1" dirty="0"/>
              <a:t>Thomas </a:t>
            </a:r>
            <a:r>
              <a:rPr lang="nb-NO" sz="2800" b="1" dirty="0" smtClean="0"/>
              <a:t>Bennett</a:t>
            </a:r>
            <a:r>
              <a:rPr lang="nb-NO" dirty="0" smtClean="0"/>
              <a:t/>
            </a:r>
            <a:br>
              <a:rPr lang="nb-NO" dirty="0" smtClean="0"/>
            </a:br>
            <a:endParaRPr lang="nb-NO" dirty="0" smtClean="0"/>
          </a:p>
          <a:p>
            <a:r>
              <a:rPr lang="nb-NO" sz="2000" dirty="0" smtClean="0"/>
              <a:t>Travel notes from </a:t>
            </a:r>
            <a:r>
              <a:rPr lang="nb-NO" sz="2000" dirty="0" err="1" smtClean="0"/>
              <a:t>July</a:t>
            </a:r>
            <a:r>
              <a:rPr lang="nb-NO" sz="2000" dirty="0" smtClean="0"/>
              <a:t>, 1861</a:t>
            </a:r>
            <a:br>
              <a:rPr lang="nb-NO" sz="2000" dirty="0" smtClean="0"/>
            </a:br>
            <a:r>
              <a:rPr lang="nb-NO" sz="2000" dirty="0" smtClean="0"/>
              <a:t>- </a:t>
            </a:r>
            <a:r>
              <a:rPr lang="nb-NO" sz="2000" dirty="0" err="1" smtClean="0"/>
              <a:t>indicates</a:t>
            </a:r>
            <a:r>
              <a:rPr lang="nb-NO" sz="2000" dirty="0" smtClean="0"/>
              <a:t> </a:t>
            </a:r>
            <a:r>
              <a:rPr lang="nb-NO" sz="2000" dirty="0" err="1" smtClean="0"/>
              <a:t>that</a:t>
            </a:r>
            <a:r>
              <a:rPr lang="nb-NO" sz="2000" dirty="0" smtClean="0"/>
              <a:t> Verne </a:t>
            </a:r>
            <a:r>
              <a:rPr lang="nb-NO" sz="2000" dirty="0" err="1" smtClean="0"/>
              <a:t>modelled</a:t>
            </a:r>
            <a:r>
              <a:rPr lang="nb-NO" sz="2000" dirty="0" smtClean="0"/>
              <a:t> </a:t>
            </a:r>
            <a:r>
              <a:rPr lang="nb-NO" sz="2000" dirty="0" err="1" smtClean="0"/>
              <a:t>several</a:t>
            </a:r>
            <a:r>
              <a:rPr lang="nb-NO" sz="2000" dirty="0" smtClean="0"/>
              <a:t> </a:t>
            </a:r>
            <a:r>
              <a:rPr lang="nb-NO" sz="2000" dirty="0" err="1" smtClean="0"/>
              <a:t>characters</a:t>
            </a:r>
            <a:r>
              <a:rPr lang="nb-NO" sz="2000" dirty="0" smtClean="0"/>
              <a:t> in </a:t>
            </a:r>
            <a:r>
              <a:rPr lang="nb-NO" sz="2000" dirty="0" err="1" smtClean="0"/>
              <a:t>the</a:t>
            </a:r>
            <a:r>
              <a:rPr lang="nb-NO" sz="2000" dirty="0" smtClean="0"/>
              <a:t> </a:t>
            </a:r>
            <a:r>
              <a:rPr lang="nb-NO" sz="2000" dirty="0" err="1" smtClean="0"/>
              <a:t>novel</a:t>
            </a:r>
            <a:r>
              <a:rPr lang="nb-NO" sz="2000" dirty="0" smtClean="0"/>
              <a:t> </a:t>
            </a:r>
            <a:br>
              <a:rPr lang="nb-NO" sz="2000" dirty="0" smtClean="0"/>
            </a:br>
            <a:r>
              <a:rPr lang="nb-NO" sz="2000" dirty="0" err="1" smtClean="0"/>
              <a:t>around</a:t>
            </a:r>
            <a:r>
              <a:rPr lang="nb-NO" sz="2000" dirty="0" smtClean="0"/>
              <a:t> </a:t>
            </a:r>
            <a:r>
              <a:rPr lang="nb-NO" sz="2000" dirty="0" err="1" smtClean="0"/>
              <a:t>people</a:t>
            </a:r>
            <a:r>
              <a:rPr lang="nb-NO" sz="2000" dirty="0" smtClean="0"/>
              <a:t> </a:t>
            </a:r>
            <a:r>
              <a:rPr lang="nb-NO" sz="2000" dirty="0" err="1" smtClean="0"/>
              <a:t>he</a:t>
            </a:r>
            <a:r>
              <a:rPr lang="nb-NO" sz="2000" dirty="0" smtClean="0"/>
              <a:t> met</a:t>
            </a:r>
            <a:br>
              <a:rPr lang="nb-NO" sz="2000" dirty="0" smtClean="0"/>
            </a:br>
            <a:r>
              <a:rPr lang="nb-NO" dirty="0" smtClean="0">
                <a:solidFill>
                  <a:schemeClr val="tx2">
                    <a:lumMod val="50000"/>
                  </a:schemeClr>
                </a:solidFill>
              </a:rPr>
              <a:t/>
            </a:r>
            <a:br>
              <a:rPr lang="nb-NO" dirty="0" smtClean="0">
                <a:solidFill>
                  <a:schemeClr val="tx2">
                    <a:lumMod val="50000"/>
                  </a:schemeClr>
                </a:solidFill>
              </a:rPr>
            </a:br>
            <a:r>
              <a:rPr lang="en-AU" sz="2000" dirty="0" smtClean="0">
                <a:solidFill>
                  <a:schemeClr val="tx2">
                    <a:lumMod val="50000"/>
                  </a:schemeClr>
                </a:solidFill>
              </a:rPr>
              <a:t>“ </a:t>
            </a:r>
            <a:r>
              <a:rPr lang="en-AU" sz="2000" b="1" u="sng" dirty="0" err="1" smtClean="0">
                <a:solidFill>
                  <a:schemeClr val="tx2">
                    <a:lumMod val="50000"/>
                  </a:schemeClr>
                </a:solidFill>
              </a:rPr>
              <a:t>Lundi</a:t>
            </a:r>
            <a:r>
              <a:rPr lang="en-AU" sz="2000" b="1" u="sng" dirty="0" smtClean="0">
                <a:solidFill>
                  <a:schemeClr val="tx2">
                    <a:lumMod val="50000"/>
                  </a:schemeClr>
                </a:solidFill>
              </a:rPr>
              <a:t> 22 </a:t>
            </a:r>
            <a:r>
              <a:rPr lang="nb-NO" sz="2000" dirty="0" smtClean="0">
                <a:solidFill>
                  <a:schemeClr val="tx2">
                    <a:lumMod val="50000"/>
                  </a:schemeClr>
                </a:solidFill>
              </a:rPr>
              <a:t/>
            </a:r>
            <a:br>
              <a:rPr lang="nb-NO" sz="2000" dirty="0" smtClean="0">
                <a:solidFill>
                  <a:schemeClr val="tx2">
                    <a:lumMod val="50000"/>
                  </a:schemeClr>
                </a:solidFill>
              </a:rPr>
            </a:br>
            <a:r>
              <a:rPr lang="en-AU" sz="2000" b="1" dirty="0" err="1" smtClean="0">
                <a:solidFill>
                  <a:schemeClr val="tx2">
                    <a:lumMod val="50000"/>
                  </a:schemeClr>
                </a:solidFill>
              </a:rPr>
              <a:t>M.Benett</a:t>
            </a:r>
            <a:r>
              <a:rPr lang="en-AU" sz="2000" dirty="0" smtClean="0">
                <a:solidFill>
                  <a:schemeClr val="tx2">
                    <a:lumMod val="50000"/>
                  </a:schemeClr>
                </a:solidFill>
              </a:rPr>
              <a:t> – la </a:t>
            </a:r>
            <a:r>
              <a:rPr lang="en-AU" sz="2000" dirty="0" err="1" smtClean="0">
                <a:solidFill>
                  <a:schemeClr val="tx2">
                    <a:lumMod val="50000"/>
                  </a:schemeClr>
                </a:solidFill>
              </a:rPr>
              <a:t>voiture</a:t>
            </a:r>
            <a:r>
              <a:rPr lang="en-AU" sz="2000" dirty="0" smtClean="0">
                <a:solidFill>
                  <a:schemeClr val="tx2">
                    <a:lumMod val="50000"/>
                  </a:schemeClr>
                </a:solidFill>
              </a:rPr>
              <a:t> </a:t>
            </a:r>
            <a:br>
              <a:rPr lang="en-AU" sz="2000" dirty="0" smtClean="0">
                <a:solidFill>
                  <a:schemeClr val="tx2">
                    <a:lumMod val="50000"/>
                  </a:schemeClr>
                </a:solidFill>
              </a:rPr>
            </a:br>
            <a:r>
              <a:rPr lang="en-AU" sz="2000" dirty="0" smtClean="0">
                <a:solidFill>
                  <a:schemeClr val="tx2">
                    <a:lumMod val="50000"/>
                  </a:schemeClr>
                </a:solidFill>
              </a:rPr>
              <a:t>[…] voyage a </a:t>
            </a:r>
            <a:r>
              <a:rPr lang="en-AU" sz="2000" dirty="0" err="1" smtClean="0">
                <a:solidFill>
                  <a:schemeClr val="tx2">
                    <a:lumMod val="50000"/>
                  </a:schemeClr>
                </a:solidFill>
              </a:rPr>
              <a:t>Rykanyfos</a:t>
            </a:r>
            <a:r>
              <a:rPr lang="en-AU" sz="2000" dirty="0" smtClean="0">
                <a:solidFill>
                  <a:schemeClr val="tx2">
                    <a:lumMod val="50000"/>
                  </a:schemeClr>
                </a:solidFill>
              </a:rPr>
              <a:t> “</a:t>
            </a:r>
            <a:r>
              <a:rPr lang="en-AU" sz="2000" dirty="0" smtClean="0">
                <a:solidFill>
                  <a:schemeClr val="accent2">
                    <a:lumMod val="50000"/>
                  </a:schemeClr>
                </a:solidFill>
              </a:rPr>
              <a:t/>
            </a:r>
            <a:br>
              <a:rPr lang="en-AU" sz="2000" dirty="0" smtClean="0">
                <a:solidFill>
                  <a:schemeClr val="accent2">
                    <a:lumMod val="50000"/>
                  </a:schemeClr>
                </a:solidFill>
              </a:rPr>
            </a:br>
            <a:r>
              <a:rPr lang="en-AU" dirty="0" smtClean="0">
                <a:solidFill>
                  <a:schemeClr val="accent2">
                    <a:lumMod val="50000"/>
                  </a:schemeClr>
                </a:solidFill>
              </a:rPr>
              <a:t>                    </a:t>
            </a:r>
            <a:br>
              <a:rPr lang="en-AU" dirty="0" smtClean="0">
                <a:solidFill>
                  <a:schemeClr val="accent2">
                    <a:lumMod val="50000"/>
                  </a:schemeClr>
                </a:solidFill>
              </a:rPr>
            </a:br>
            <a:r>
              <a:rPr lang="en-AU" dirty="0" smtClean="0">
                <a:solidFill>
                  <a:schemeClr val="accent2">
                    <a:lumMod val="50000"/>
                  </a:schemeClr>
                </a:solidFill>
              </a:rPr>
              <a:t>                      </a:t>
            </a:r>
            <a:r>
              <a:rPr lang="en-GB" dirty="0" smtClean="0"/>
              <a:t>(Verne, 1861 - diary)</a:t>
            </a:r>
            <a:endParaRPr lang="nb-NO" dirty="0">
              <a:solidFill>
                <a:schemeClr val="accent2">
                  <a:lumMod val="50000"/>
                </a:schemeClr>
              </a:solidFill>
            </a:endParaRPr>
          </a:p>
        </p:txBody>
      </p:sp>
      <p:sp>
        <p:nvSpPr>
          <p:cNvPr id="7" name="TekstSylinder 6"/>
          <p:cNvSpPr txBox="1"/>
          <p:nvPr/>
        </p:nvSpPr>
        <p:spPr>
          <a:xfrm>
            <a:off x="5576417" y="142831"/>
            <a:ext cx="3071675" cy="800219"/>
          </a:xfrm>
          <a:prstGeom prst="rect">
            <a:avLst/>
          </a:prstGeom>
          <a:noFill/>
        </p:spPr>
        <p:txBody>
          <a:bodyPr wrap="none" rtlCol="0">
            <a:spAutoFit/>
          </a:bodyPr>
          <a:lstStyle/>
          <a:p>
            <a:r>
              <a:rPr lang="nb-NO" sz="2800" b="1" dirty="0"/>
              <a:t>- travel </a:t>
            </a:r>
            <a:r>
              <a:rPr lang="nb-NO" sz="2800" b="1" dirty="0" err="1"/>
              <a:t>organizer</a:t>
            </a:r>
            <a:r>
              <a:rPr lang="nb-NO" sz="2800" b="1" dirty="0"/>
              <a:t> </a:t>
            </a:r>
          </a:p>
          <a:p>
            <a:endParaRPr lang="nb-NO" dirty="0"/>
          </a:p>
        </p:txBody>
      </p:sp>
    </p:spTree>
    <p:extLst>
      <p:ext uri="{BB962C8B-B14F-4D97-AF65-F5344CB8AC3E}">
        <p14:creationId xmlns:p14="http://schemas.microsoft.com/office/powerpoint/2010/main" val="4113409899"/>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683568" y="260931"/>
            <a:ext cx="7992888" cy="4985980"/>
          </a:xfrm>
          <a:prstGeom prst="rect">
            <a:avLst/>
          </a:prstGeom>
          <a:noFill/>
        </p:spPr>
        <p:txBody>
          <a:bodyPr wrap="square" rtlCol="0">
            <a:spAutoFit/>
          </a:bodyPr>
          <a:lstStyle/>
          <a:p>
            <a:r>
              <a:rPr lang="nb-NO" sz="2800" b="1" dirty="0"/>
              <a:t>Jules </a:t>
            </a:r>
            <a:r>
              <a:rPr lang="nb-NO" sz="2800" b="1" dirty="0" err="1" smtClean="0"/>
              <a:t>Verne’s</a:t>
            </a:r>
            <a:r>
              <a:rPr lang="nb-NO" sz="2800" b="1" dirty="0" smtClean="0"/>
              <a:t> </a:t>
            </a:r>
            <a:r>
              <a:rPr lang="nb-NO" sz="2800" b="1" dirty="0" err="1" smtClean="0"/>
              <a:t>contacts</a:t>
            </a:r>
            <a:r>
              <a:rPr lang="nb-NO" sz="2800" b="1" dirty="0" smtClean="0"/>
              <a:t>  in Norway</a:t>
            </a:r>
            <a:br>
              <a:rPr lang="nb-NO" sz="2800" b="1" dirty="0" smtClean="0"/>
            </a:br>
            <a:r>
              <a:rPr lang="nb-NO" dirty="0" smtClean="0"/>
              <a:t/>
            </a:r>
            <a:br>
              <a:rPr lang="nb-NO" dirty="0" smtClean="0"/>
            </a:br>
            <a:r>
              <a:rPr lang="nb-NO" sz="2400" dirty="0" smtClean="0"/>
              <a:t>Thomas Bennett is </a:t>
            </a:r>
            <a:r>
              <a:rPr lang="nb-NO" sz="2400" dirty="0" err="1" smtClean="0"/>
              <a:t>mentioned</a:t>
            </a:r>
            <a:r>
              <a:rPr lang="nb-NO" sz="2400" dirty="0" smtClean="0"/>
              <a:t> in </a:t>
            </a:r>
            <a:r>
              <a:rPr lang="nb-NO" sz="2400" dirty="0" err="1" smtClean="0"/>
              <a:t>the</a:t>
            </a:r>
            <a:r>
              <a:rPr lang="nb-NO" sz="2400" dirty="0" smtClean="0"/>
              <a:t> </a:t>
            </a:r>
            <a:r>
              <a:rPr lang="nb-NO" sz="2400" dirty="0" err="1" smtClean="0"/>
              <a:t>diary</a:t>
            </a:r>
            <a:r>
              <a:rPr lang="nb-NO" sz="2400" dirty="0" smtClean="0"/>
              <a:t>, </a:t>
            </a:r>
            <a:r>
              <a:rPr lang="nb-NO" sz="2400" dirty="0" err="1" smtClean="0"/>
              <a:t>on</a:t>
            </a:r>
            <a:r>
              <a:rPr lang="nb-NO" sz="2400" dirty="0" smtClean="0"/>
              <a:t> </a:t>
            </a:r>
            <a:r>
              <a:rPr lang="nb-NO" sz="2400" dirty="0" err="1" smtClean="0"/>
              <a:t>July</a:t>
            </a:r>
            <a:r>
              <a:rPr lang="nb-NO" sz="2400" dirty="0" smtClean="0"/>
              <a:t> 22, and </a:t>
            </a:r>
            <a:r>
              <a:rPr lang="nb-NO" sz="2400" dirty="0" err="1" smtClean="0"/>
              <a:t>details</a:t>
            </a:r>
            <a:r>
              <a:rPr lang="nb-NO" sz="2400" dirty="0" smtClean="0"/>
              <a:t> </a:t>
            </a:r>
            <a:r>
              <a:rPr lang="nb-NO" sz="2400" dirty="0" err="1" smtClean="0"/>
              <a:t>about</a:t>
            </a:r>
            <a:r>
              <a:rPr lang="nb-NO" sz="2400" dirty="0" smtClean="0"/>
              <a:t> him </a:t>
            </a:r>
            <a:r>
              <a:rPr lang="nb-NO" sz="2400" dirty="0" err="1" smtClean="0"/>
              <a:t>occupies</a:t>
            </a:r>
            <a:r>
              <a:rPr lang="nb-NO" sz="2400" dirty="0" smtClean="0"/>
              <a:t> </a:t>
            </a:r>
            <a:r>
              <a:rPr lang="nb-NO" sz="2400" dirty="0" err="1" smtClean="0"/>
              <a:t>several</a:t>
            </a:r>
            <a:r>
              <a:rPr lang="nb-NO" sz="2400" dirty="0" smtClean="0"/>
              <a:t> </a:t>
            </a:r>
            <a:r>
              <a:rPr lang="nb-NO" sz="2400" dirty="0" err="1" smtClean="0"/>
              <a:t>pages</a:t>
            </a:r>
            <a:r>
              <a:rPr lang="nb-NO" sz="2400" dirty="0" smtClean="0"/>
              <a:t> </a:t>
            </a:r>
            <a:r>
              <a:rPr lang="nb-NO" sz="2400" dirty="0" err="1" smtClean="0"/>
              <a:t>of</a:t>
            </a:r>
            <a:r>
              <a:rPr lang="nb-NO" sz="2400" dirty="0" smtClean="0"/>
              <a:t> </a:t>
            </a:r>
            <a:r>
              <a:rPr lang="nb-NO" sz="2400" dirty="0" err="1" smtClean="0"/>
              <a:t>the</a:t>
            </a:r>
            <a:r>
              <a:rPr lang="nb-NO" sz="2400" dirty="0" smtClean="0"/>
              <a:t> </a:t>
            </a:r>
            <a:r>
              <a:rPr lang="nb-NO" sz="2400" dirty="0" err="1" smtClean="0"/>
              <a:t>novel</a:t>
            </a:r>
            <a:r>
              <a:rPr lang="nb-NO" sz="2400" dirty="0" smtClean="0"/>
              <a:t> </a:t>
            </a:r>
            <a:r>
              <a:rPr lang="nb-NO" sz="2000" dirty="0" smtClean="0"/>
              <a:t/>
            </a:r>
            <a:br>
              <a:rPr lang="nb-NO" sz="2000" dirty="0" smtClean="0"/>
            </a:br>
            <a:r>
              <a:rPr lang="nb-NO" sz="2000" dirty="0" smtClean="0">
                <a:solidFill>
                  <a:schemeClr val="accent1">
                    <a:lumMod val="75000"/>
                  </a:schemeClr>
                </a:solidFill>
              </a:rPr>
              <a:t/>
            </a:r>
            <a:br>
              <a:rPr lang="nb-NO" sz="2000" dirty="0" smtClean="0">
                <a:solidFill>
                  <a:schemeClr val="accent1">
                    <a:lumMod val="75000"/>
                  </a:schemeClr>
                </a:solidFill>
              </a:rPr>
            </a:br>
            <a:r>
              <a:rPr lang="nb-NO" sz="2000" dirty="0" smtClean="0">
                <a:solidFill>
                  <a:schemeClr val="accent1">
                    <a:lumMod val="75000"/>
                  </a:schemeClr>
                </a:solidFill>
              </a:rPr>
              <a:t>”</a:t>
            </a:r>
            <a:r>
              <a:rPr lang="en-US" sz="2000" dirty="0" smtClean="0">
                <a:solidFill>
                  <a:schemeClr val="accent1">
                    <a:lumMod val="75000"/>
                  </a:schemeClr>
                </a:solidFill>
              </a:rPr>
              <a:t>Good-morning</a:t>
            </a:r>
            <a:r>
              <a:rPr lang="en-US" sz="2000" dirty="0">
                <a:solidFill>
                  <a:schemeClr val="accent1">
                    <a:lumMod val="75000"/>
                  </a:schemeClr>
                </a:solidFill>
              </a:rPr>
              <a:t>, Mr. </a:t>
            </a:r>
            <a:r>
              <a:rPr lang="en-US" sz="2000" dirty="0" err="1">
                <a:solidFill>
                  <a:schemeClr val="accent1">
                    <a:lumMod val="75000"/>
                  </a:schemeClr>
                </a:solidFill>
              </a:rPr>
              <a:t>Benett</a:t>
            </a:r>
            <a:r>
              <a:rPr lang="en-US" sz="2000" dirty="0">
                <a:solidFill>
                  <a:schemeClr val="accent1">
                    <a:lumMod val="75000"/>
                  </a:schemeClr>
                </a:solidFill>
              </a:rPr>
              <a:t>. It is always a great pleasure to me when I have an opportunity to shake hands with you."</a:t>
            </a:r>
          </a:p>
          <a:p>
            <a:r>
              <a:rPr lang="en-US" sz="2000" dirty="0">
                <a:solidFill>
                  <a:schemeClr val="accent1">
                    <a:lumMod val="75000"/>
                  </a:schemeClr>
                </a:solidFill>
              </a:rPr>
              <a:t>"And for me, professor, it is a great honor."</a:t>
            </a:r>
          </a:p>
          <a:p>
            <a:r>
              <a:rPr lang="nb-NO" sz="2000" dirty="0" smtClean="0">
                <a:solidFill>
                  <a:schemeClr val="accent1">
                    <a:lumMod val="75000"/>
                  </a:schemeClr>
                </a:solidFill>
              </a:rPr>
              <a:t>[....] </a:t>
            </a:r>
            <a:r>
              <a:rPr lang="en-US" sz="2000" dirty="0">
                <a:solidFill>
                  <a:schemeClr val="accent1">
                    <a:lumMod val="75000"/>
                  </a:schemeClr>
                </a:solidFill>
              </a:rPr>
              <a:t>"I am glad to see that your journey through Central Norway has been safely accomplished."</a:t>
            </a:r>
          </a:p>
          <a:p>
            <a:r>
              <a:rPr lang="en-US" sz="2000" dirty="0">
                <a:solidFill>
                  <a:schemeClr val="accent1">
                    <a:lumMod val="75000"/>
                  </a:schemeClr>
                </a:solidFill>
              </a:rPr>
              <a:t>"Not accomplished, only concluded, for this year</a:t>
            </a:r>
            <a:r>
              <a:rPr lang="en-US" sz="2000" dirty="0" smtClean="0">
                <a:solidFill>
                  <a:schemeClr val="accent1">
                    <a:lumMod val="75000"/>
                  </a:schemeClr>
                </a:solidFill>
              </a:rPr>
              <a:t>."</a:t>
            </a:r>
            <a:r>
              <a:rPr lang="nb-NO" sz="2000" dirty="0">
                <a:solidFill>
                  <a:schemeClr val="accent1">
                    <a:lumMod val="75000"/>
                  </a:schemeClr>
                </a:solidFill>
              </a:rPr>
              <a:t/>
            </a:r>
            <a:br>
              <a:rPr lang="nb-NO" sz="2000" dirty="0">
                <a:solidFill>
                  <a:schemeClr val="accent1">
                    <a:lumMod val="75000"/>
                  </a:schemeClr>
                </a:solidFill>
              </a:rPr>
            </a:br>
            <a:r>
              <a:rPr lang="nb-NO" sz="2000" dirty="0" smtClean="0">
                <a:solidFill>
                  <a:schemeClr val="accent1">
                    <a:lumMod val="75000"/>
                  </a:schemeClr>
                </a:solidFill>
              </a:rPr>
              <a:t>[....] </a:t>
            </a:r>
            <a:r>
              <a:rPr lang="en-US" sz="2000" dirty="0">
                <a:solidFill>
                  <a:schemeClr val="accent1">
                    <a:lumMod val="75000"/>
                  </a:schemeClr>
                </a:solidFill>
              </a:rPr>
              <a:t>"By the way, you found the carriage you had ordered waiting for you at </a:t>
            </a:r>
            <a:r>
              <a:rPr lang="en-US" sz="2000" dirty="0" err="1">
                <a:solidFill>
                  <a:schemeClr val="accent1">
                    <a:lumMod val="75000"/>
                  </a:schemeClr>
                </a:solidFill>
              </a:rPr>
              <a:t>Tinoset</a:t>
            </a:r>
            <a:r>
              <a:rPr lang="en-US" sz="2000" dirty="0">
                <a:solidFill>
                  <a:schemeClr val="accent1">
                    <a:lumMod val="75000"/>
                  </a:schemeClr>
                </a:solidFill>
              </a:rPr>
              <a:t>, did you not, professor?" he asked.</a:t>
            </a:r>
          </a:p>
          <a:p>
            <a:r>
              <a:rPr lang="en-US" sz="2000" dirty="0">
                <a:solidFill>
                  <a:schemeClr val="accent1">
                    <a:lumMod val="75000"/>
                  </a:schemeClr>
                </a:solidFill>
              </a:rPr>
              <a:t>"Yes. Having ordered it through you, Monsieur </a:t>
            </a:r>
            <a:r>
              <a:rPr lang="en-US" sz="2000" dirty="0" err="1">
                <a:solidFill>
                  <a:schemeClr val="accent1">
                    <a:lumMod val="75000"/>
                  </a:schemeClr>
                </a:solidFill>
              </a:rPr>
              <a:t>Benett</a:t>
            </a:r>
            <a:r>
              <a:rPr lang="en-US" sz="2000" dirty="0">
                <a:solidFill>
                  <a:schemeClr val="accent1">
                    <a:lumMod val="75000"/>
                  </a:schemeClr>
                </a:solidFill>
              </a:rPr>
              <a:t>, I felt sure that it would, be there at the appointed time</a:t>
            </a:r>
            <a:r>
              <a:rPr lang="en-US" sz="2000" dirty="0" smtClean="0">
                <a:solidFill>
                  <a:schemeClr val="accent1">
                    <a:lumMod val="75000"/>
                  </a:schemeClr>
                </a:solidFill>
              </a:rPr>
              <a:t>.”</a:t>
            </a:r>
            <a:r>
              <a:rPr lang="nb-NO" sz="2000" dirty="0">
                <a:solidFill>
                  <a:schemeClr val="accent1">
                    <a:lumMod val="75000"/>
                  </a:schemeClr>
                </a:solidFill>
              </a:rPr>
              <a:t> </a:t>
            </a:r>
            <a:r>
              <a:rPr lang="nb-NO" sz="2000" dirty="0" smtClean="0">
                <a:solidFill>
                  <a:schemeClr val="accent1">
                    <a:lumMod val="75000"/>
                  </a:schemeClr>
                </a:solidFill>
              </a:rPr>
              <a:t>      </a:t>
            </a:r>
            <a:r>
              <a:rPr lang="nb-NO" dirty="0" smtClean="0">
                <a:solidFill>
                  <a:schemeClr val="accent1">
                    <a:lumMod val="75000"/>
                  </a:schemeClr>
                </a:solidFill>
              </a:rPr>
              <a:t> </a:t>
            </a:r>
            <a:r>
              <a:rPr lang="nb-NO" dirty="0" smtClean="0"/>
              <a:t>- Jules </a:t>
            </a:r>
            <a:r>
              <a:rPr lang="fr-FR" dirty="0" smtClean="0"/>
              <a:t>Verne</a:t>
            </a:r>
            <a:r>
              <a:rPr lang="fr-FR" dirty="0"/>
              <a:t>, </a:t>
            </a:r>
            <a:r>
              <a:rPr lang="fr-FR" dirty="0" smtClean="0"/>
              <a:t>BL 1886</a:t>
            </a:r>
            <a:endParaRPr lang="nb-NO" sz="2000" dirty="0"/>
          </a:p>
        </p:txBody>
      </p:sp>
      <p:sp>
        <p:nvSpPr>
          <p:cNvPr id="2" name="TekstSylinder 1"/>
          <p:cNvSpPr txBox="1"/>
          <p:nvPr/>
        </p:nvSpPr>
        <p:spPr>
          <a:xfrm>
            <a:off x="539552" y="5445224"/>
            <a:ext cx="8280920" cy="707886"/>
          </a:xfrm>
          <a:prstGeom prst="rect">
            <a:avLst/>
          </a:prstGeom>
          <a:noFill/>
        </p:spPr>
        <p:txBody>
          <a:bodyPr wrap="square" rtlCol="0">
            <a:spAutoFit/>
          </a:bodyPr>
          <a:lstStyle/>
          <a:p>
            <a:r>
              <a:rPr lang="nb-NO" sz="2000" dirty="0" err="1"/>
              <a:t>Bennett’s</a:t>
            </a:r>
            <a:r>
              <a:rPr lang="nb-NO" sz="2000" dirty="0"/>
              <a:t> ‘</a:t>
            </a:r>
            <a:r>
              <a:rPr lang="nb-NO" sz="2000" dirty="0" err="1"/>
              <a:t>bazar</a:t>
            </a:r>
            <a:r>
              <a:rPr lang="nb-NO" sz="2000" dirty="0"/>
              <a:t>’ </a:t>
            </a:r>
            <a:r>
              <a:rPr lang="nb-NO" sz="2000" dirty="0" err="1"/>
              <a:t>was</a:t>
            </a:r>
            <a:r>
              <a:rPr lang="nb-NO" sz="2000" dirty="0"/>
              <a:t> </a:t>
            </a:r>
            <a:r>
              <a:rPr lang="nb-NO" sz="2000" dirty="0" err="1"/>
              <a:t>situated</a:t>
            </a:r>
            <a:r>
              <a:rPr lang="nb-NO" sz="2000" dirty="0"/>
              <a:t> </a:t>
            </a:r>
            <a:r>
              <a:rPr lang="nb-NO" sz="2000" dirty="0" err="1"/>
              <a:t>only</a:t>
            </a:r>
            <a:r>
              <a:rPr lang="nb-NO" sz="2000" dirty="0"/>
              <a:t> </a:t>
            </a:r>
            <a:r>
              <a:rPr lang="nb-NO" sz="2000" dirty="0" err="1"/>
              <a:t>two</a:t>
            </a:r>
            <a:r>
              <a:rPr lang="nb-NO" sz="2000" dirty="0"/>
              <a:t> </a:t>
            </a:r>
            <a:r>
              <a:rPr lang="nb-NO" sz="2000" dirty="0" err="1"/>
              <a:t>blocks</a:t>
            </a:r>
            <a:r>
              <a:rPr lang="nb-NO" sz="2000" dirty="0"/>
              <a:t> </a:t>
            </a:r>
            <a:r>
              <a:rPr lang="nb-NO" sz="2000" dirty="0" err="1"/>
              <a:t>away</a:t>
            </a:r>
            <a:r>
              <a:rPr lang="nb-NO" sz="2000" dirty="0"/>
              <a:t> from </a:t>
            </a:r>
            <a:r>
              <a:rPr lang="nb-NO" sz="2000" dirty="0" err="1"/>
              <a:t>Verne’s</a:t>
            </a:r>
            <a:r>
              <a:rPr lang="nb-NO" sz="2000" dirty="0"/>
              <a:t> </a:t>
            </a:r>
            <a:r>
              <a:rPr lang="nb-NO" sz="2000" dirty="0" err="1"/>
              <a:t>hotel</a:t>
            </a:r>
            <a:r>
              <a:rPr lang="nb-NO" sz="2000" dirty="0"/>
              <a:t/>
            </a:r>
            <a:br>
              <a:rPr lang="nb-NO" sz="2000" dirty="0"/>
            </a:br>
            <a:r>
              <a:rPr lang="nb-NO" sz="2000" dirty="0"/>
              <a:t>- </a:t>
            </a:r>
            <a:r>
              <a:rPr lang="nb-NO" sz="2000" b="1" dirty="0" err="1"/>
              <a:t>maybe</a:t>
            </a:r>
            <a:r>
              <a:rPr lang="nb-NO" sz="2000" b="1" dirty="0"/>
              <a:t> </a:t>
            </a:r>
            <a:r>
              <a:rPr lang="nb-NO" sz="2000" b="1" dirty="0" err="1" smtClean="0"/>
              <a:t>the</a:t>
            </a:r>
            <a:r>
              <a:rPr lang="nb-NO" sz="2000" b="1" dirty="0" smtClean="0"/>
              <a:t> </a:t>
            </a:r>
            <a:r>
              <a:rPr lang="nb-NO" sz="2000" b="1" dirty="0" err="1"/>
              <a:t>the</a:t>
            </a:r>
            <a:r>
              <a:rPr lang="nb-NO" sz="2000" b="1" dirty="0"/>
              <a:t> </a:t>
            </a:r>
            <a:r>
              <a:rPr lang="nb-NO" sz="2000" b="1" dirty="0" err="1"/>
              <a:t>author</a:t>
            </a:r>
            <a:r>
              <a:rPr lang="nb-NO" sz="2000" b="1" dirty="0" smtClean="0"/>
              <a:t> </a:t>
            </a:r>
            <a:r>
              <a:rPr lang="nb-NO" sz="2000" b="1" dirty="0" err="1" smtClean="0"/>
              <a:t>experienced</a:t>
            </a:r>
            <a:r>
              <a:rPr lang="nb-NO" sz="2000" b="1" dirty="0" smtClean="0"/>
              <a:t> a </a:t>
            </a:r>
            <a:r>
              <a:rPr lang="nb-NO" sz="2000" b="1" dirty="0" err="1" smtClean="0"/>
              <a:t>similar</a:t>
            </a:r>
            <a:r>
              <a:rPr lang="nb-NO" sz="2000" b="1" dirty="0" smtClean="0"/>
              <a:t> </a:t>
            </a:r>
            <a:r>
              <a:rPr lang="nb-NO" sz="2000" b="1" dirty="0" err="1" smtClean="0"/>
              <a:t>conversation</a:t>
            </a:r>
            <a:r>
              <a:rPr lang="nb-NO" sz="2000" b="1" dirty="0" smtClean="0"/>
              <a:t>?</a:t>
            </a:r>
            <a:endParaRPr lang="nb-NO" sz="2000" b="1" dirty="0"/>
          </a:p>
        </p:txBody>
      </p:sp>
    </p:spTree>
    <p:extLst>
      <p:ext uri="{BB962C8B-B14F-4D97-AF65-F5344CB8AC3E}">
        <p14:creationId xmlns:p14="http://schemas.microsoft.com/office/powerpoint/2010/main" val="2500648171"/>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464" y="2708920"/>
            <a:ext cx="2844032" cy="3518301"/>
          </a:xfrm>
          <a:prstGeom prst="rect">
            <a:avLst/>
          </a:prstGeom>
        </p:spPr>
      </p:pic>
      <p:sp>
        <p:nvSpPr>
          <p:cNvPr id="6" name="TekstSylinder 5"/>
          <p:cNvSpPr txBox="1"/>
          <p:nvPr/>
        </p:nvSpPr>
        <p:spPr>
          <a:xfrm>
            <a:off x="395536" y="116632"/>
            <a:ext cx="6788618" cy="5293757"/>
          </a:xfrm>
          <a:prstGeom prst="rect">
            <a:avLst/>
          </a:prstGeom>
          <a:noFill/>
        </p:spPr>
        <p:txBody>
          <a:bodyPr wrap="square" rtlCol="0">
            <a:spAutoFit/>
          </a:bodyPr>
          <a:lstStyle/>
          <a:p>
            <a:r>
              <a:rPr lang="nb-NO" sz="2800" b="1" dirty="0"/>
              <a:t>Jules </a:t>
            </a:r>
            <a:r>
              <a:rPr lang="nb-NO" sz="2800" b="1" dirty="0" err="1"/>
              <a:t>Verne’s</a:t>
            </a:r>
            <a:r>
              <a:rPr lang="nb-NO" sz="2800" b="1" dirty="0"/>
              <a:t> </a:t>
            </a:r>
            <a:r>
              <a:rPr lang="nb-NO" sz="2800" b="1" dirty="0" err="1"/>
              <a:t>contacts</a:t>
            </a:r>
            <a:r>
              <a:rPr lang="nb-NO" sz="2800" b="1" dirty="0"/>
              <a:t>  in </a:t>
            </a:r>
            <a:r>
              <a:rPr lang="nb-NO" sz="2800" b="1" dirty="0" smtClean="0"/>
              <a:t>Norway</a:t>
            </a:r>
            <a:r>
              <a:rPr lang="nb-NO" sz="3200" b="1" dirty="0"/>
              <a:t/>
            </a:r>
            <a:br>
              <a:rPr lang="nb-NO" sz="3200" b="1" dirty="0"/>
            </a:br>
            <a:r>
              <a:rPr lang="nb-NO" dirty="0" smtClean="0">
                <a:solidFill>
                  <a:srgbClr val="FF0000"/>
                </a:solidFill>
              </a:rPr>
              <a:t/>
            </a:r>
            <a:br>
              <a:rPr lang="nb-NO" dirty="0" smtClean="0">
                <a:solidFill>
                  <a:srgbClr val="FF0000"/>
                </a:solidFill>
              </a:rPr>
            </a:br>
            <a:r>
              <a:rPr lang="nb-NO" sz="2000" dirty="0" smtClean="0"/>
              <a:t>From </a:t>
            </a:r>
            <a:r>
              <a:rPr lang="fr-FR" sz="2000" dirty="0" err="1" smtClean="0"/>
              <a:t>Vern’s</a:t>
            </a:r>
            <a:r>
              <a:rPr lang="fr-FR" sz="2000" dirty="0" smtClean="0"/>
              <a:t> </a:t>
            </a:r>
            <a:r>
              <a:rPr lang="fr-FR" sz="2000" dirty="0" err="1" smtClean="0"/>
              <a:t>diary</a:t>
            </a:r>
            <a:r>
              <a:rPr lang="fr-FR" sz="2000" dirty="0" smtClean="0"/>
              <a:t> in </a:t>
            </a:r>
            <a:r>
              <a:rPr lang="fr-FR" sz="2000" dirty="0"/>
              <a:t>1861:</a:t>
            </a:r>
            <a:br>
              <a:rPr lang="fr-FR" sz="2000" dirty="0"/>
            </a:br>
            <a:r>
              <a:rPr lang="fr-FR" sz="2000" b="1" u="sng" dirty="0">
                <a:solidFill>
                  <a:schemeClr val="accent1">
                    <a:lumMod val="75000"/>
                  </a:schemeClr>
                </a:solidFill>
              </a:rPr>
              <a:t>Samedi 20</a:t>
            </a:r>
            <a:r>
              <a:rPr lang="fr-FR" sz="2000" dirty="0">
                <a:solidFill>
                  <a:schemeClr val="accent1">
                    <a:lumMod val="75000"/>
                  </a:schemeClr>
                </a:solidFill>
              </a:rPr>
              <a:t/>
            </a:r>
            <a:br>
              <a:rPr lang="fr-FR" sz="2000" dirty="0">
                <a:solidFill>
                  <a:schemeClr val="accent1">
                    <a:lumMod val="75000"/>
                  </a:schemeClr>
                </a:solidFill>
              </a:rPr>
            </a:br>
            <a:r>
              <a:rPr lang="fr-FR" sz="2000" dirty="0">
                <a:solidFill>
                  <a:schemeClr val="accent1">
                    <a:lumMod val="75000"/>
                  </a:schemeClr>
                </a:solidFill>
              </a:rPr>
              <a:t>– pluie toute la journée, non sortie – visite du </a:t>
            </a:r>
            <a:r>
              <a:rPr lang="fr-FR" sz="2000" b="1" dirty="0">
                <a:solidFill>
                  <a:schemeClr val="accent1">
                    <a:lumMod val="75000"/>
                  </a:schemeClr>
                </a:solidFill>
              </a:rPr>
              <a:t>docteur</a:t>
            </a:r>
            <a:r>
              <a:rPr lang="fr-FR" sz="2000" dirty="0">
                <a:solidFill>
                  <a:schemeClr val="accent1">
                    <a:lumMod val="75000"/>
                  </a:schemeClr>
                </a:solidFill>
              </a:rPr>
              <a:t> le matin – </a:t>
            </a:r>
            <a:r>
              <a:rPr lang="fr-FR" sz="2000" dirty="0" err="1">
                <a:solidFill>
                  <a:schemeClr val="accent1">
                    <a:lumMod val="75000"/>
                  </a:schemeClr>
                </a:solidFill>
              </a:rPr>
              <a:t>encouragément</a:t>
            </a:r>
            <a:r>
              <a:rPr lang="fr-FR" sz="2000" dirty="0">
                <a:solidFill>
                  <a:schemeClr val="accent1">
                    <a:lumMod val="75000"/>
                  </a:schemeClr>
                </a:solidFill>
              </a:rPr>
              <a:t> – dîner à 2 heures – invitation du </a:t>
            </a:r>
            <a:r>
              <a:rPr lang="fr-FR" sz="2000" b="1" dirty="0">
                <a:solidFill>
                  <a:schemeClr val="accent1">
                    <a:lumMod val="75000"/>
                  </a:schemeClr>
                </a:solidFill>
              </a:rPr>
              <a:t>docteur</a:t>
            </a:r>
            <a:r>
              <a:rPr lang="fr-FR" sz="2000" dirty="0">
                <a:solidFill>
                  <a:schemeClr val="accent1">
                    <a:lumMod val="75000"/>
                  </a:schemeClr>
                </a:solidFill>
              </a:rPr>
              <a:t> pour </a:t>
            </a:r>
            <a:r>
              <a:rPr lang="fr-FR" sz="2000" dirty="0" smtClean="0">
                <a:solidFill>
                  <a:schemeClr val="accent1">
                    <a:lumMod val="75000"/>
                  </a:schemeClr>
                </a:solidFill>
              </a:rPr>
              <a:t>le </a:t>
            </a:r>
            <a:r>
              <a:rPr lang="fr-FR" sz="2000" dirty="0">
                <a:solidFill>
                  <a:schemeClr val="accent1">
                    <a:lumMod val="75000"/>
                  </a:schemeClr>
                </a:solidFill>
              </a:rPr>
              <a:t>lendemain à sa maison de </a:t>
            </a:r>
            <a:r>
              <a:rPr lang="fr-FR" sz="2000" dirty="0" smtClean="0">
                <a:solidFill>
                  <a:schemeClr val="accent1">
                    <a:lumMod val="75000"/>
                  </a:schemeClr>
                </a:solidFill>
              </a:rPr>
              <a:t>campagne</a:t>
            </a:r>
            <a:r>
              <a:rPr lang="nb-NO" sz="2000" dirty="0">
                <a:solidFill>
                  <a:schemeClr val="accent1">
                    <a:lumMod val="75000"/>
                  </a:schemeClr>
                </a:solidFill>
              </a:rPr>
              <a:t/>
            </a:r>
            <a:br>
              <a:rPr lang="nb-NO" sz="2000" dirty="0">
                <a:solidFill>
                  <a:schemeClr val="accent1">
                    <a:lumMod val="75000"/>
                  </a:schemeClr>
                </a:solidFill>
              </a:rPr>
            </a:br>
            <a:r>
              <a:rPr lang="nb-NO" sz="2000" dirty="0">
                <a:solidFill>
                  <a:schemeClr val="accent1">
                    <a:lumMod val="75000"/>
                  </a:schemeClr>
                </a:solidFill>
              </a:rPr>
              <a:t/>
            </a:r>
            <a:br>
              <a:rPr lang="nb-NO" sz="2000" dirty="0">
                <a:solidFill>
                  <a:schemeClr val="accent1">
                    <a:lumMod val="75000"/>
                  </a:schemeClr>
                </a:solidFill>
              </a:rPr>
            </a:br>
            <a:r>
              <a:rPr lang="en-AU" sz="2000" b="1" u="sng" dirty="0" err="1">
                <a:solidFill>
                  <a:schemeClr val="accent1">
                    <a:lumMod val="75000"/>
                  </a:schemeClr>
                </a:solidFill>
              </a:rPr>
              <a:t>Lundi</a:t>
            </a:r>
            <a:r>
              <a:rPr lang="en-AU" sz="2000" b="1" u="sng" dirty="0">
                <a:solidFill>
                  <a:schemeClr val="accent1">
                    <a:lumMod val="75000"/>
                  </a:schemeClr>
                </a:solidFill>
              </a:rPr>
              <a:t> 22 </a:t>
            </a:r>
            <a:r>
              <a:rPr lang="nb-NO" sz="2000" dirty="0">
                <a:solidFill>
                  <a:schemeClr val="accent1">
                    <a:lumMod val="75000"/>
                  </a:schemeClr>
                </a:solidFill>
              </a:rPr>
              <a:t/>
            </a:r>
            <a:br>
              <a:rPr lang="nb-NO" sz="2000" dirty="0">
                <a:solidFill>
                  <a:schemeClr val="accent1">
                    <a:lumMod val="75000"/>
                  </a:schemeClr>
                </a:solidFill>
              </a:rPr>
            </a:br>
            <a:r>
              <a:rPr lang="en-AU" sz="2000" dirty="0" err="1">
                <a:solidFill>
                  <a:schemeClr val="accent1">
                    <a:lumMod val="75000"/>
                  </a:schemeClr>
                </a:solidFill>
              </a:rPr>
              <a:t>M.Benett</a:t>
            </a:r>
            <a:r>
              <a:rPr lang="en-AU" sz="2000" dirty="0">
                <a:solidFill>
                  <a:schemeClr val="accent1">
                    <a:lumMod val="75000"/>
                  </a:schemeClr>
                </a:solidFill>
              </a:rPr>
              <a:t> – la </a:t>
            </a:r>
            <a:r>
              <a:rPr lang="en-AU" sz="2000" dirty="0" err="1">
                <a:solidFill>
                  <a:schemeClr val="accent1">
                    <a:lumMod val="75000"/>
                  </a:schemeClr>
                </a:solidFill>
              </a:rPr>
              <a:t>voiture</a:t>
            </a:r>
            <a:r>
              <a:rPr lang="en-AU" sz="2000" dirty="0">
                <a:solidFill>
                  <a:schemeClr val="accent1">
                    <a:lumMod val="75000"/>
                  </a:schemeClr>
                </a:solidFill>
              </a:rPr>
              <a:t> […] voyage a </a:t>
            </a:r>
            <a:r>
              <a:rPr lang="en-AU" sz="2000" dirty="0" err="1">
                <a:solidFill>
                  <a:schemeClr val="accent1">
                    <a:lumMod val="75000"/>
                  </a:schemeClr>
                </a:solidFill>
              </a:rPr>
              <a:t>Rykanyfos</a:t>
            </a:r>
            <a:r>
              <a:rPr lang="en-AU" sz="2000" dirty="0">
                <a:solidFill>
                  <a:schemeClr val="accent1">
                    <a:lumMod val="75000"/>
                  </a:schemeClr>
                </a:solidFill>
              </a:rPr>
              <a:t> </a:t>
            </a:r>
            <a:br>
              <a:rPr lang="en-AU" sz="2000" dirty="0">
                <a:solidFill>
                  <a:schemeClr val="accent1">
                    <a:lumMod val="75000"/>
                  </a:schemeClr>
                </a:solidFill>
              </a:rPr>
            </a:br>
            <a:r>
              <a:rPr lang="en-AU" sz="2000" dirty="0">
                <a:solidFill>
                  <a:schemeClr val="accent1">
                    <a:lumMod val="75000"/>
                  </a:schemeClr>
                </a:solidFill>
              </a:rPr>
              <a:t>– </a:t>
            </a:r>
            <a:r>
              <a:rPr lang="en-AU" sz="2000" dirty="0" err="1">
                <a:solidFill>
                  <a:schemeClr val="accent1">
                    <a:lumMod val="75000"/>
                  </a:schemeClr>
                </a:solidFill>
              </a:rPr>
              <a:t>visite</a:t>
            </a:r>
            <a:r>
              <a:rPr lang="en-AU" sz="2000" dirty="0">
                <a:solidFill>
                  <a:schemeClr val="accent1">
                    <a:lumMod val="75000"/>
                  </a:schemeClr>
                </a:solidFill>
              </a:rPr>
              <a:t> à </a:t>
            </a:r>
            <a:r>
              <a:rPr lang="en-AU" sz="2000" b="1" dirty="0">
                <a:solidFill>
                  <a:schemeClr val="accent1">
                    <a:lumMod val="75000"/>
                  </a:schemeClr>
                </a:solidFill>
              </a:rPr>
              <a:t>M. </a:t>
            </a:r>
            <a:r>
              <a:rPr lang="en-AU" sz="2000" b="1" dirty="0" err="1">
                <a:solidFill>
                  <a:schemeClr val="accent1">
                    <a:lumMod val="75000"/>
                  </a:schemeClr>
                </a:solidFill>
              </a:rPr>
              <a:t>Boek</a:t>
            </a:r>
            <a:r>
              <a:rPr lang="en-AU" sz="2000" b="1" dirty="0">
                <a:solidFill>
                  <a:schemeClr val="accent1">
                    <a:lumMod val="75000"/>
                  </a:schemeClr>
                </a:solidFill>
              </a:rPr>
              <a:t> </a:t>
            </a:r>
            <a:r>
              <a:rPr lang="en-AU" sz="2000" dirty="0">
                <a:solidFill>
                  <a:schemeClr val="accent1">
                    <a:lumMod val="75000"/>
                  </a:schemeClr>
                </a:solidFill>
              </a:rPr>
              <a:t>à </a:t>
            </a:r>
            <a:r>
              <a:rPr lang="en-AU" sz="2000" dirty="0" err="1">
                <a:solidFill>
                  <a:schemeClr val="accent1">
                    <a:lumMod val="75000"/>
                  </a:schemeClr>
                </a:solidFill>
              </a:rPr>
              <a:t>l`hôpital</a:t>
            </a:r>
            <a:r>
              <a:rPr lang="en-AU" sz="2000" dirty="0">
                <a:solidFill>
                  <a:schemeClr val="accent1">
                    <a:lumMod val="75000"/>
                  </a:schemeClr>
                </a:solidFill>
              </a:rPr>
              <a:t> - </a:t>
            </a:r>
            <a:r>
              <a:rPr lang="en-AU" sz="2000" dirty="0" err="1">
                <a:solidFill>
                  <a:schemeClr val="accent1">
                    <a:lumMod val="75000"/>
                  </a:schemeClr>
                </a:solidFill>
              </a:rPr>
              <a:t>pîqure</a:t>
            </a:r>
            <a:r>
              <a:rPr lang="en-AU" sz="2000" dirty="0">
                <a:solidFill>
                  <a:schemeClr val="accent1">
                    <a:lumMod val="75000"/>
                  </a:schemeClr>
                </a:solidFill>
              </a:rPr>
              <a:t> </a:t>
            </a:r>
            <a:r>
              <a:rPr lang="en-AU" sz="2000" dirty="0" err="1">
                <a:solidFill>
                  <a:schemeClr val="accent1">
                    <a:lumMod val="75000"/>
                  </a:schemeClr>
                </a:solidFill>
              </a:rPr>
              <a:t>d’épingle</a:t>
            </a:r>
            <a:r>
              <a:rPr lang="en-AU" sz="2000" dirty="0">
                <a:solidFill>
                  <a:schemeClr val="accent1">
                    <a:lumMod val="75000"/>
                  </a:schemeClr>
                </a:solidFill>
              </a:rPr>
              <a:t> […] </a:t>
            </a:r>
            <a:br>
              <a:rPr lang="en-AU" sz="2000" dirty="0">
                <a:solidFill>
                  <a:schemeClr val="accent1">
                    <a:lumMod val="75000"/>
                  </a:schemeClr>
                </a:solidFill>
              </a:rPr>
            </a:br>
            <a:r>
              <a:rPr lang="en-AU" sz="2000" dirty="0">
                <a:solidFill>
                  <a:schemeClr val="accent1">
                    <a:lumMod val="75000"/>
                  </a:schemeClr>
                </a:solidFill>
              </a:rPr>
              <a:t>–  </a:t>
            </a:r>
            <a:r>
              <a:rPr lang="en-AU" sz="2000" dirty="0" err="1">
                <a:solidFill>
                  <a:schemeClr val="accent1">
                    <a:lumMod val="75000"/>
                  </a:schemeClr>
                </a:solidFill>
              </a:rPr>
              <a:t>lépreux</a:t>
            </a:r>
            <a:r>
              <a:rPr lang="en-AU" sz="2000" dirty="0">
                <a:solidFill>
                  <a:schemeClr val="accent1">
                    <a:lumMod val="75000"/>
                  </a:schemeClr>
                </a:solidFill>
              </a:rPr>
              <a:t> du </a:t>
            </a:r>
            <a:r>
              <a:rPr lang="en-AU" sz="2000" dirty="0" err="1">
                <a:solidFill>
                  <a:schemeClr val="accent1">
                    <a:lumMod val="75000"/>
                  </a:schemeClr>
                </a:solidFill>
              </a:rPr>
              <a:t>moyen</a:t>
            </a:r>
            <a:r>
              <a:rPr lang="en-AU" sz="2000" dirty="0">
                <a:solidFill>
                  <a:schemeClr val="accent1">
                    <a:lumMod val="75000"/>
                  </a:schemeClr>
                </a:solidFill>
              </a:rPr>
              <a:t> </a:t>
            </a:r>
            <a:r>
              <a:rPr lang="en-AU" sz="2000" dirty="0" err="1">
                <a:solidFill>
                  <a:schemeClr val="accent1">
                    <a:lumMod val="75000"/>
                  </a:schemeClr>
                </a:solidFill>
              </a:rPr>
              <a:t>âge</a:t>
            </a:r>
            <a:r>
              <a:rPr lang="en-AU" sz="2000" dirty="0">
                <a:solidFill>
                  <a:schemeClr val="accent1">
                    <a:lumMod val="75000"/>
                  </a:schemeClr>
                </a:solidFill>
              </a:rPr>
              <a:t>, </a:t>
            </a:r>
            <a:r>
              <a:rPr lang="en-AU" sz="2000" dirty="0" err="1" smtClean="0">
                <a:solidFill>
                  <a:schemeClr val="accent1">
                    <a:lumMod val="75000"/>
                  </a:schemeClr>
                </a:solidFill>
              </a:rPr>
              <a:t>sorte</a:t>
            </a:r>
            <a:r>
              <a:rPr lang="en-AU" sz="2000" dirty="0" smtClean="0">
                <a:solidFill>
                  <a:schemeClr val="accent1">
                    <a:lumMod val="75000"/>
                  </a:schemeClr>
                </a:solidFill>
              </a:rPr>
              <a:t> </a:t>
            </a:r>
            <a:r>
              <a:rPr lang="en-AU" sz="2000" dirty="0" err="1">
                <a:solidFill>
                  <a:schemeClr val="accent1">
                    <a:lumMod val="75000"/>
                  </a:schemeClr>
                </a:solidFill>
              </a:rPr>
              <a:t>d’élephantiasis</a:t>
            </a:r>
            <a:r>
              <a:rPr lang="en-AU" sz="2000" dirty="0">
                <a:solidFill>
                  <a:schemeClr val="accent1">
                    <a:lumMod val="75000"/>
                  </a:schemeClr>
                </a:solidFill>
              </a:rPr>
              <a:t> aux mains  - </a:t>
            </a:r>
            <a:r>
              <a:rPr lang="en-AU" sz="2000" dirty="0" err="1">
                <a:solidFill>
                  <a:schemeClr val="accent1">
                    <a:lumMod val="75000"/>
                  </a:schemeClr>
                </a:solidFill>
              </a:rPr>
              <a:t>horreur</a:t>
            </a:r>
            <a:r>
              <a:rPr lang="en-AU" sz="2000" dirty="0">
                <a:solidFill>
                  <a:schemeClr val="accent1">
                    <a:lumMod val="75000"/>
                  </a:schemeClr>
                </a:solidFill>
              </a:rPr>
              <a:t> </a:t>
            </a:r>
            <a:br>
              <a:rPr lang="en-AU" sz="2000" dirty="0">
                <a:solidFill>
                  <a:schemeClr val="accent1">
                    <a:lumMod val="75000"/>
                  </a:schemeClr>
                </a:solidFill>
              </a:rPr>
            </a:br>
            <a:r>
              <a:rPr lang="en-AU" sz="2000" dirty="0">
                <a:solidFill>
                  <a:schemeClr val="accent1">
                    <a:lumMod val="75000"/>
                  </a:schemeClr>
                </a:solidFill>
              </a:rPr>
              <a:t>- des </a:t>
            </a:r>
            <a:r>
              <a:rPr lang="en-AU" sz="2000" dirty="0" err="1">
                <a:solidFill>
                  <a:schemeClr val="accent1">
                    <a:lumMod val="75000"/>
                  </a:schemeClr>
                </a:solidFill>
              </a:rPr>
              <a:t>syphilisés</a:t>
            </a:r>
            <a:r>
              <a:rPr lang="en-AU" sz="2000" dirty="0"/>
              <a:t>  [sic</a:t>
            </a:r>
            <a:r>
              <a:rPr lang="en-AU" sz="2000" dirty="0" smtClean="0"/>
              <a:t>]</a:t>
            </a:r>
            <a:r>
              <a:rPr lang="nb-NO" sz="2000" dirty="0">
                <a:solidFill>
                  <a:srgbClr val="FF0000"/>
                </a:solidFill>
              </a:rPr>
              <a:t> </a:t>
            </a:r>
            <a:r>
              <a:rPr lang="nb-NO" sz="2000" dirty="0" smtClean="0">
                <a:solidFill>
                  <a:srgbClr val="FF0000"/>
                </a:solidFill>
              </a:rPr>
              <a:t>          </a:t>
            </a:r>
            <a:r>
              <a:rPr lang="en-GB" sz="2000" dirty="0" smtClean="0"/>
              <a:t>(</a:t>
            </a:r>
            <a:r>
              <a:rPr lang="en-GB" sz="2000" dirty="0"/>
              <a:t>Verne, 1861 - </a:t>
            </a:r>
            <a:r>
              <a:rPr lang="en-GB" sz="2000" dirty="0" smtClean="0"/>
              <a:t>diary) </a:t>
            </a:r>
            <a:r>
              <a:rPr lang="nb-NO" sz="2000" dirty="0"/>
              <a:t>x</a:t>
            </a:r>
            <a:endParaRPr lang="nb-NO" sz="1050" dirty="0">
              <a:solidFill>
                <a:srgbClr val="FF0000"/>
              </a:solidFill>
            </a:endParaRPr>
          </a:p>
          <a:p>
            <a:r>
              <a:rPr lang="en-GB" sz="2000" dirty="0" smtClean="0"/>
              <a:t> </a:t>
            </a:r>
            <a:r>
              <a:rPr lang="fr-FR" sz="2000" dirty="0"/>
              <a:t> </a:t>
            </a:r>
            <a:r>
              <a:rPr lang="nb-NO" dirty="0" smtClean="0"/>
              <a:t/>
            </a:r>
            <a:br>
              <a:rPr lang="nb-NO" dirty="0" smtClean="0"/>
            </a:br>
            <a:r>
              <a:rPr lang="nb-NO" dirty="0" smtClean="0"/>
              <a:t/>
            </a:r>
            <a:br>
              <a:rPr lang="nb-NO" dirty="0" smtClean="0"/>
            </a:br>
            <a:endParaRPr lang="nb-NO" sz="1000" dirty="0">
              <a:solidFill>
                <a:srgbClr val="FF0000"/>
              </a:solidFill>
            </a:endParaRPr>
          </a:p>
        </p:txBody>
      </p:sp>
      <p:sp>
        <p:nvSpPr>
          <p:cNvPr id="3" name="Rektangel 2"/>
          <p:cNvSpPr/>
          <p:nvPr/>
        </p:nvSpPr>
        <p:spPr>
          <a:xfrm>
            <a:off x="1503844" y="4869160"/>
            <a:ext cx="5516427" cy="2185214"/>
          </a:xfrm>
          <a:prstGeom prst="rect">
            <a:avLst/>
          </a:prstGeom>
        </p:spPr>
        <p:txBody>
          <a:bodyPr wrap="square">
            <a:spAutoFit/>
          </a:bodyPr>
          <a:lstStyle/>
          <a:p>
            <a:r>
              <a:rPr lang="nb-NO" sz="2000" b="1" dirty="0"/>
              <a:t>Dr. Carl</a:t>
            </a:r>
            <a:r>
              <a:rPr lang="nb-NO" sz="2000" dirty="0"/>
              <a:t> </a:t>
            </a:r>
            <a:r>
              <a:rPr lang="nb-NO" sz="2000" b="1" dirty="0"/>
              <a:t>Wilhelm Boeck </a:t>
            </a:r>
            <a:r>
              <a:rPr lang="nb-NO" sz="2000" dirty="0"/>
              <a:t>(1808-1875)</a:t>
            </a:r>
            <a:r>
              <a:rPr lang="nb-NO" sz="2000" b="1" dirty="0"/>
              <a:t/>
            </a:r>
            <a:br>
              <a:rPr lang="nb-NO" sz="2000" b="1" dirty="0"/>
            </a:br>
            <a:r>
              <a:rPr lang="nb-NO" sz="2000" dirty="0" smtClean="0"/>
              <a:t>-</a:t>
            </a:r>
            <a:r>
              <a:rPr lang="nb-NO" sz="2000" b="1" dirty="0" smtClean="0"/>
              <a:t> </a:t>
            </a:r>
            <a:r>
              <a:rPr lang="nb-NO" sz="2000" dirty="0" smtClean="0"/>
              <a:t>an </a:t>
            </a:r>
            <a:r>
              <a:rPr lang="nb-NO" sz="2000" dirty="0" err="1" smtClean="0"/>
              <a:t>expert</a:t>
            </a:r>
            <a:r>
              <a:rPr lang="nb-NO" sz="2000" dirty="0" smtClean="0"/>
              <a:t> </a:t>
            </a:r>
            <a:r>
              <a:rPr lang="nb-NO" sz="2000" dirty="0" err="1" smtClean="0"/>
              <a:t>on</a:t>
            </a:r>
            <a:r>
              <a:rPr lang="nb-NO" sz="2000" dirty="0" smtClean="0"/>
              <a:t> </a:t>
            </a:r>
            <a:r>
              <a:rPr lang="nb-NO" sz="2000" dirty="0" err="1" smtClean="0"/>
              <a:t>leprosy</a:t>
            </a:r>
            <a:r>
              <a:rPr lang="nb-NO" sz="2000" dirty="0" smtClean="0"/>
              <a:t> and </a:t>
            </a:r>
            <a:r>
              <a:rPr lang="nb-NO" sz="2000" dirty="0" err="1" smtClean="0"/>
              <a:t>syphilis</a:t>
            </a:r>
            <a:r>
              <a:rPr lang="nb-NO" sz="2000" dirty="0" smtClean="0"/>
              <a:t>, </a:t>
            </a:r>
            <a:br>
              <a:rPr lang="nb-NO" sz="2000" dirty="0" smtClean="0"/>
            </a:br>
            <a:r>
              <a:rPr lang="nb-NO" sz="2000" dirty="0" smtClean="0"/>
              <a:t>- </a:t>
            </a:r>
            <a:r>
              <a:rPr lang="nb-NO" sz="2000" dirty="0" err="1" smtClean="0"/>
              <a:t>managed</a:t>
            </a:r>
            <a:r>
              <a:rPr lang="nb-NO" sz="2000" dirty="0" smtClean="0"/>
              <a:t> his </a:t>
            </a:r>
            <a:r>
              <a:rPr lang="nb-NO" sz="2000" dirty="0" err="1" smtClean="0"/>
              <a:t>own</a:t>
            </a:r>
            <a:r>
              <a:rPr lang="nb-NO" sz="2000" dirty="0" smtClean="0"/>
              <a:t> hospital</a:t>
            </a:r>
            <a:r>
              <a:rPr lang="nb-NO" sz="2000" dirty="0"/>
              <a:t/>
            </a:r>
            <a:br>
              <a:rPr lang="nb-NO" sz="2000" dirty="0"/>
            </a:br>
            <a:r>
              <a:rPr lang="nb-NO" sz="2000" dirty="0" smtClean="0"/>
              <a:t>- MP </a:t>
            </a:r>
            <a:r>
              <a:rPr lang="nb-NO" sz="2000" dirty="0"/>
              <a:t>for </a:t>
            </a:r>
            <a:r>
              <a:rPr lang="nb-NO" sz="2000" dirty="0" smtClean="0"/>
              <a:t>Kongsberg</a:t>
            </a:r>
            <a:br>
              <a:rPr lang="nb-NO" sz="2000" dirty="0" smtClean="0"/>
            </a:br>
            <a:r>
              <a:rPr lang="nb-NO" sz="2000" dirty="0" smtClean="0"/>
              <a:t>- </a:t>
            </a:r>
            <a:r>
              <a:rPr lang="nb-NO" sz="2000" dirty="0" err="1" smtClean="0"/>
              <a:t>had</a:t>
            </a:r>
            <a:r>
              <a:rPr lang="nb-NO" sz="2000" dirty="0" smtClean="0"/>
              <a:t> a country </a:t>
            </a:r>
            <a:r>
              <a:rPr lang="nb-NO" sz="2000" dirty="0" err="1" smtClean="0"/>
              <a:t>home</a:t>
            </a:r>
            <a:r>
              <a:rPr lang="nb-NO" sz="2000" dirty="0" smtClean="0"/>
              <a:t> </a:t>
            </a:r>
            <a:r>
              <a:rPr lang="nb-NO" sz="2000" dirty="0" err="1" smtClean="0"/>
              <a:t>outside</a:t>
            </a:r>
            <a:r>
              <a:rPr lang="nb-NO" sz="2000" dirty="0" smtClean="0"/>
              <a:t> </a:t>
            </a:r>
            <a:r>
              <a:rPr lang="nb-NO" sz="2000" dirty="0" err="1" smtClean="0"/>
              <a:t>the</a:t>
            </a:r>
            <a:r>
              <a:rPr lang="nb-NO" sz="2000" dirty="0" smtClean="0"/>
              <a:t> </a:t>
            </a:r>
            <a:r>
              <a:rPr lang="nb-NO" sz="2000" dirty="0" err="1" smtClean="0"/>
              <a:t>capital</a:t>
            </a:r>
            <a:r>
              <a:rPr lang="nb-NO" b="1" dirty="0"/>
              <a:t/>
            </a:r>
            <a:br>
              <a:rPr lang="nb-NO" b="1" dirty="0"/>
            </a:br>
            <a:r>
              <a:rPr lang="nb-NO" dirty="0">
                <a:solidFill>
                  <a:srgbClr val="FF0000"/>
                </a:solidFill>
              </a:rPr>
              <a:t/>
            </a:r>
            <a:br>
              <a:rPr lang="nb-NO" dirty="0">
                <a:solidFill>
                  <a:srgbClr val="FF0000"/>
                </a:solidFill>
              </a:rPr>
            </a:br>
            <a:endParaRPr lang="nb-NO" dirty="0"/>
          </a:p>
        </p:txBody>
      </p:sp>
      <p:sp>
        <p:nvSpPr>
          <p:cNvPr id="2" name="TekstSylinder 1"/>
          <p:cNvSpPr txBox="1"/>
          <p:nvPr/>
        </p:nvSpPr>
        <p:spPr>
          <a:xfrm>
            <a:off x="6156176" y="128864"/>
            <a:ext cx="2304256" cy="523220"/>
          </a:xfrm>
          <a:prstGeom prst="rect">
            <a:avLst/>
          </a:prstGeom>
          <a:noFill/>
        </p:spPr>
        <p:txBody>
          <a:bodyPr wrap="square" rtlCol="0">
            <a:spAutoFit/>
          </a:bodyPr>
          <a:lstStyle/>
          <a:p>
            <a:r>
              <a:rPr lang="nb-NO" sz="2800" b="1" dirty="0" smtClean="0"/>
              <a:t>- The </a:t>
            </a:r>
            <a:r>
              <a:rPr lang="nb-NO" sz="2800" b="1" dirty="0" err="1"/>
              <a:t>D</a:t>
            </a:r>
            <a:r>
              <a:rPr lang="nb-NO" sz="2800" b="1" dirty="0" err="1" smtClean="0"/>
              <a:t>octor</a:t>
            </a:r>
            <a:endParaRPr lang="nb-NO" sz="2800" b="1" dirty="0"/>
          </a:p>
        </p:txBody>
      </p:sp>
    </p:spTree>
    <p:extLst>
      <p:ext uri="{BB962C8B-B14F-4D97-AF65-F5344CB8AC3E}">
        <p14:creationId xmlns:p14="http://schemas.microsoft.com/office/powerpoint/2010/main" val="1808425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899591" y="1214814"/>
            <a:ext cx="6481261" cy="830997"/>
          </a:xfrm>
          <a:prstGeom prst="rect">
            <a:avLst/>
          </a:prstGeom>
          <a:noFill/>
        </p:spPr>
        <p:txBody>
          <a:bodyPr wrap="none" rtlCol="0">
            <a:spAutoFit/>
          </a:bodyPr>
          <a:lstStyle/>
          <a:p>
            <a:r>
              <a:rPr lang="fr-FR" sz="2400" dirty="0" smtClean="0">
                <a:solidFill>
                  <a:schemeClr val="accent1">
                    <a:lumMod val="75000"/>
                  </a:schemeClr>
                </a:solidFill>
              </a:rPr>
              <a:t>« </a:t>
            </a:r>
            <a:r>
              <a:rPr lang="fr-FR" sz="2400" dirty="0" err="1" smtClean="0">
                <a:solidFill>
                  <a:schemeClr val="accent1">
                    <a:lumMod val="75000"/>
                  </a:schemeClr>
                </a:solidFill>
              </a:rPr>
              <a:t>encouragément</a:t>
            </a:r>
            <a:r>
              <a:rPr lang="fr-FR" sz="2400" dirty="0" smtClean="0">
                <a:solidFill>
                  <a:schemeClr val="accent1">
                    <a:lumMod val="75000"/>
                  </a:schemeClr>
                </a:solidFill>
              </a:rPr>
              <a:t>  […] – </a:t>
            </a:r>
            <a:r>
              <a:rPr lang="fr-FR" sz="2400" dirty="0">
                <a:solidFill>
                  <a:schemeClr val="accent1">
                    <a:lumMod val="75000"/>
                  </a:schemeClr>
                </a:solidFill>
              </a:rPr>
              <a:t>invitation du docteur </a:t>
            </a:r>
            <a:r>
              <a:rPr lang="fr-FR" sz="2400" dirty="0" smtClean="0">
                <a:solidFill>
                  <a:schemeClr val="accent1">
                    <a:lumMod val="75000"/>
                  </a:schemeClr>
                </a:solidFill>
              </a:rPr>
              <a:t/>
            </a:r>
            <a:br>
              <a:rPr lang="fr-FR" sz="2400" dirty="0" smtClean="0">
                <a:solidFill>
                  <a:schemeClr val="accent1">
                    <a:lumMod val="75000"/>
                  </a:schemeClr>
                </a:solidFill>
              </a:rPr>
            </a:br>
            <a:r>
              <a:rPr lang="fr-FR" sz="2400" dirty="0" smtClean="0">
                <a:solidFill>
                  <a:schemeClr val="accent1">
                    <a:lumMod val="75000"/>
                  </a:schemeClr>
                </a:solidFill>
              </a:rPr>
              <a:t>pour </a:t>
            </a:r>
            <a:r>
              <a:rPr lang="fr-FR" sz="2400" dirty="0">
                <a:solidFill>
                  <a:schemeClr val="accent1">
                    <a:lumMod val="75000"/>
                  </a:schemeClr>
                </a:solidFill>
              </a:rPr>
              <a:t>le lendemain à sa maison de </a:t>
            </a:r>
            <a:r>
              <a:rPr lang="fr-FR" sz="2400" dirty="0" smtClean="0">
                <a:solidFill>
                  <a:schemeClr val="accent1">
                    <a:lumMod val="75000"/>
                  </a:schemeClr>
                </a:solidFill>
              </a:rPr>
              <a:t>campagne »</a:t>
            </a:r>
            <a:endParaRPr lang="nb-NO" sz="2400" dirty="0"/>
          </a:p>
        </p:txBody>
      </p:sp>
      <p:sp>
        <p:nvSpPr>
          <p:cNvPr id="3" name="TekstSylinder 2"/>
          <p:cNvSpPr txBox="1"/>
          <p:nvPr/>
        </p:nvSpPr>
        <p:spPr>
          <a:xfrm>
            <a:off x="467544" y="332656"/>
            <a:ext cx="7285969" cy="830997"/>
          </a:xfrm>
          <a:prstGeom prst="rect">
            <a:avLst/>
          </a:prstGeom>
          <a:noFill/>
        </p:spPr>
        <p:txBody>
          <a:bodyPr wrap="none" rtlCol="0">
            <a:spAutoFit/>
          </a:bodyPr>
          <a:lstStyle/>
          <a:p>
            <a:r>
              <a:rPr lang="nb-NO" sz="2400" dirty="0" err="1" smtClean="0"/>
              <a:t>Invited</a:t>
            </a:r>
            <a:r>
              <a:rPr lang="nb-NO" sz="2400" dirty="0" smtClean="0"/>
              <a:t> to </a:t>
            </a:r>
            <a:r>
              <a:rPr lang="nb-NO" sz="2400" dirty="0" err="1" smtClean="0"/>
              <a:t>the</a:t>
            </a:r>
            <a:r>
              <a:rPr lang="nb-NO" sz="2400" dirty="0" smtClean="0"/>
              <a:t> </a:t>
            </a:r>
            <a:r>
              <a:rPr lang="nb-NO" sz="2400" dirty="0" err="1" smtClean="0"/>
              <a:t>Doctor’s</a:t>
            </a:r>
            <a:r>
              <a:rPr lang="nb-NO" sz="2400" dirty="0" smtClean="0"/>
              <a:t> country </a:t>
            </a:r>
            <a:r>
              <a:rPr lang="nb-NO" sz="2400" dirty="0" err="1" smtClean="0"/>
              <a:t>home</a:t>
            </a:r>
            <a:r>
              <a:rPr lang="nb-NO" sz="2400" dirty="0" smtClean="0"/>
              <a:t> at Eidsvold</a:t>
            </a:r>
            <a:br>
              <a:rPr lang="nb-NO" sz="2400" dirty="0" smtClean="0"/>
            </a:br>
            <a:r>
              <a:rPr lang="nb-NO" sz="2400" dirty="0" smtClean="0"/>
              <a:t>- a </a:t>
            </a:r>
            <a:r>
              <a:rPr lang="nb-NO" sz="2400" dirty="0" err="1" smtClean="0"/>
              <a:t>train</a:t>
            </a:r>
            <a:r>
              <a:rPr lang="nb-NO" sz="2400" dirty="0" smtClean="0"/>
              <a:t> ride, just </a:t>
            </a:r>
            <a:r>
              <a:rPr lang="nb-NO" sz="2400" dirty="0" err="1" smtClean="0"/>
              <a:t>north</a:t>
            </a:r>
            <a:r>
              <a:rPr lang="nb-NO" sz="2400" dirty="0" smtClean="0"/>
              <a:t> </a:t>
            </a:r>
            <a:r>
              <a:rPr lang="nb-NO" sz="2400" dirty="0" err="1" smtClean="0"/>
              <a:t>of</a:t>
            </a:r>
            <a:r>
              <a:rPr lang="nb-NO" sz="2400" dirty="0" smtClean="0"/>
              <a:t> </a:t>
            </a:r>
            <a:r>
              <a:rPr lang="nb-NO" sz="2400" dirty="0" err="1" smtClean="0"/>
              <a:t>the</a:t>
            </a:r>
            <a:r>
              <a:rPr lang="nb-NO" sz="2400" dirty="0" smtClean="0"/>
              <a:t> </a:t>
            </a:r>
            <a:r>
              <a:rPr lang="nb-NO" sz="2400" dirty="0" err="1" smtClean="0"/>
              <a:t>capital</a:t>
            </a:r>
            <a:r>
              <a:rPr lang="nb-NO" sz="2400" dirty="0" smtClean="0"/>
              <a:t> – to lake Mjøsa</a:t>
            </a:r>
            <a:endParaRPr lang="nb-NO" sz="2400" dirty="0"/>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1" y="2378755"/>
            <a:ext cx="5817769" cy="4290605"/>
          </a:xfrm>
          <a:prstGeom prst="rect">
            <a:avLst/>
          </a:prstGeom>
        </p:spPr>
      </p:pic>
    </p:spTree>
    <p:extLst>
      <p:ext uri="{BB962C8B-B14F-4D97-AF65-F5344CB8AC3E}">
        <p14:creationId xmlns:p14="http://schemas.microsoft.com/office/powerpoint/2010/main" val="351283875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787" y="222870"/>
            <a:ext cx="4276725" cy="4286250"/>
          </a:xfrm>
          <a:prstGeom prst="rect">
            <a:avLst/>
          </a:prstGeom>
        </p:spPr>
      </p:pic>
      <p:pic>
        <p:nvPicPr>
          <p:cNvPr id="9" name="Picture 2" descr="F:\PJ-HVE-HOVEDFAG_JV_DOKUSITE_MASTERPROSJEKT\###JULES_VERNE_DOT_no-HOVED_PROSJEKTdoku-siteJV\####JV_juni2011\ferdige_AVISartikler_juni2011\Foredrags_illustrasjoner\pj_lite_gulnet_norge_europ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778161"/>
            <a:ext cx="5045587" cy="2136323"/>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7154416" y="6524763"/>
            <a:ext cx="1989584" cy="307777"/>
          </a:xfrm>
          <a:prstGeom prst="rect">
            <a:avLst/>
          </a:prstGeom>
          <a:noFill/>
        </p:spPr>
        <p:txBody>
          <a:bodyPr wrap="none" rtlCol="0">
            <a:spAutoFit/>
          </a:bodyPr>
          <a:lstStyle/>
          <a:p>
            <a:r>
              <a:rPr lang="nb-NO" sz="1400" dirty="0" smtClean="0">
                <a:latin typeface="Verdana" pitchFamily="34" charset="0"/>
                <a:ea typeface="Verdana" pitchFamily="34" charset="0"/>
                <a:cs typeface="Verdana" pitchFamily="34" charset="0"/>
              </a:rPr>
              <a:t>www.jules-verne.no</a:t>
            </a:r>
            <a:endParaRPr lang="nb-NO" sz="1400" dirty="0">
              <a:latin typeface="Verdana" pitchFamily="34" charset="0"/>
              <a:ea typeface="Verdana" pitchFamily="34" charset="0"/>
              <a:cs typeface="Verdana" pitchFamily="34" charset="0"/>
            </a:endParaRPr>
          </a:p>
        </p:txBody>
      </p:sp>
      <p:sp>
        <p:nvSpPr>
          <p:cNvPr id="4" name="TekstSylinder 3"/>
          <p:cNvSpPr txBox="1"/>
          <p:nvPr/>
        </p:nvSpPr>
        <p:spPr>
          <a:xfrm>
            <a:off x="2123728" y="2649686"/>
            <a:ext cx="184731" cy="923330"/>
          </a:xfrm>
          <a:prstGeom prst="rect">
            <a:avLst/>
          </a:prstGeom>
          <a:noFill/>
        </p:spPr>
        <p:txBody>
          <a:bodyPr wrap="none" rtlCol="0">
            <a:spAutoFit/>
          </a:bodyPr>
          <a:lstStyle/>
          <a:p>
            <a:r>
              <a:rPr lang="nb-NO" dirty="0" smtClean="0"/>
              <a:t/>
            </a:r>
            <a:br>
              <a:rPr lang="nb-NO" dirty="0" smtClean="0"/>
            </a:br>
            <a:r>
              <a:rPr lang="nb-NO" dirty="0" smtClean="0"/>
              <a:t/>
            </a:r>
            <a:br>
              <a:rPr lang="nb-NO" dirty="0" smtClean="0"/>
            </a:br>
            <a:endParaRPr lang="nb-NO" dirty="0"/>
          </a:p>
        </p:txBody>
      </p:sp>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71" y="922317"/>
            <a:ext cx="1832091" cy="2794715"/>
          </a:xfrm>
          <a:prstGeom prst="rect">
            <a:avLst/>
          </a:prstGeom>
        </p:spPr>
      </p:pic>
      <p:sp>
        <p:nvSpPr>
          <p:cNvPr id="7" name="TekstSylinder 6"/>
          <p:cNvSpPr txBox="1"/>
          <p:nvPr/>
        </p:nvSpPr>
        <p:spPr>
          <a:xfrm>
            <a:off x="6516216" y="6093296"/>
            <a:ext cx="2595264" cy="523220"/>
          </a:xfrm>
          <a:prstGeom prst="rect">
            <a:avLst/>
          </a:prstGeom>
          <a:noFill/>
        </p:spPr>
        <p:txBody>
          <a:bodyPr wrap="square" rtlCol="0">
            <a:spAutoFit/>
          </a:bodyPr>
          <a:lstStyle/>
          <a:p>
            <a:pPr algn="r"/>
            <a:r>
              <a:rPr lang="nb-NO" sz="1400" dirty="0" smtClean="0"/>
              <a:t>Pr. 2003</a:t>
            </a:r>
            <a:br>
              <a:rPr lang="nb-NO" sz="1400" dirty="0" smtClean="0"/>
            </a:br>
            <a:r>
              <a:rPr lang="nb-NO" sz="1400" dirty="0" smtClean="0"/>
              <a:t>t.Norw.2010</a:t>
            </a:r>
            <a:endParaRPr lang="nb-NO" sz="1400" dirty="0"/>
          </a:p>
        </p:txBody>
      </p:sp>
      <p:sp>
        <p:nvSpPr>
          <p:cNvPr id="8" name="Rektangel 7"/>
          <p:cNvSpPr/>
          <p:nvPr/>
        </p:nvSpPr>
        <p:spPr>
          <a:xfrm>
            <a:off x="819828" y="4657783"/>
            <a:ext cx="7928636" cy="1477328"/>
          </a:xfrm>
          <a:prstGeom prst="rect">
            <a:avLst/>
          </a:prstGeom>
        </p:spPr>
        <p:txBody>
          <a:bodyPr wrap="square">
            <a:spAutoFit/>
          </a:bodyPr>
          <a:lstStyle/>
          <a:p>
            <a:pPr>
              <a:lnSpc>
                <a:spcPct val="150000"/>
              </a:lnSpc>
            </a:pPr>
            <a:r>
              <a:rPr lang="nb-NO" sz="2000" dirty="0" smtClean="0">
                <a:solidFill>
                  <a:schemeClr val="tx2">
                    <a:lumMod val="50000"/>
                  </a:schemeClr>
                </a:solidFill>
              </a:rPr>
              <a:t>“</a:t>
            </a:r>
            <a:r>
              <a:rPr lang="en-US" sz="2000" dirty="0">
                <a:solidFill>
                  <a:schemeClr val="accent1">
                    <a:lumMod val="75000"/>
                  </a:schemeClr>
                </a:solidFill>
              </a:rPr>
              <a:t>Having reflected at length, </a:t>
            </a:r>
            <a:r>
              <a:rPr lang="en-US" sz="2000" dirty="0" smtClean="0">
                <a:solidFill>
                  <a:schemeClr val="accent1">
                    <a:lumMod val="75000"/>
                  </a:schemeClr>
                </a:solidFill>
              </a:rPr>
              <a:t/>
            </a:r>
            <a:br>
              <a:rPr lang="en-US" sz="2000" dirty="0" smtClean="0">
                <a:solidFill>
                  <a:schemeClr val="accent1">
                    <a:lumMod val="75000"/>
                  </a:schemeClr>
                </a:solidFill>
              </a:rPr>
            </a:br>
            <a:r>
              <a:rPr lang="en-US" sz="2000" dirty="0" smtClean="0">
                <a:solidFill>
                  <a:schemeClr val="accent1">
                    <a:lumMod val="75000"/>
                  </a:schemeClr>
                </a:solidFill>
              </a:rPr>
              <a:t>I </a:t>
            </a:r>
            <a:r>
              <a:rPr lang="en-US" sz="2000" dirty="0">
                <a:solidFill>
                  <a:schemeClr val="accent1">
                    <a:lumMod val="75000"/>
                  </a:schemeClr>
                </a:solidFill>
              </a:rPr>
              <a:t>chose the Scandinavian states as the goal of my </a:t>
            </a:r>
            <a:r>
              <a:rPr lang="en-US" sz="2000" dirty="0" smtClean="0">
                <a:solidFill>
                  <a:schemeClr val="accent1">
                    <a:lumMod val="75000"/>
                  </a:schemeClr>
                </a:solidFill>
              </a:rPr>
              <a:t>explorations</a:t>
            </a:r>
            <a:r>
              <a:rPr lang="nb-NO" sz="2000" dirty="0" smtClean="0">
                <a:solidFill>
                  <a:schemeClr val="tx2">
                    <a:lumMod val="50000"/>
                  </a:schemeClr>
                </a:solidFill>
              </a:rPr>
              <a:t>”</a:t>
            </a:r>
            <a:r>
              <a:rPr lang="nb-NO" sz="2000" dirty="0">
                <a:solidFill>
                  <a:schemeClr val="tx2">
                    <a:lumMod val="50000"/>
                  </a:schemeClr>
                </a:solidFill>
              </a:rPr>
              <a:t>        </a:t>
            </a:r>
            <a:r>
              <a:rPr lang="nb-NO" sz="2000" dirty="0" smtClean="0">
                <a:solidFill>
                  <a:schemeClr val="tx2">
                    <a:lumMod val="50000"/>
                  </a:schemeClr>
                </a:solidFill>
              </a:rPr>
              <a:t/>
            </a:r>
            <a:br>
              <a:rPr lang="nb-NO" sz="2000" dirty="0" smtClean="0">
                <a:solidFill>
                  <a:schemeClr val="tx2">
                    <a:lumMod val="50000"/>
                  </a:schemeClr>
                </a:solidFill>
              </a:rPr>
            </a:br>
            <a:r>
              <a:rPr lang="nb-NO" sz="2000" dirty="0" smtClean="0">
                <a:solidFill>
                  <a:schemeClr val="tx2">
                    <a:lumMod val="50000"/>
                  </a:schemeClr>
                </a:solidFill>
              </a:rPr>
              <a:t>                –        Jules </a:t>
            </a:r>
            <a:r>
              <a:rPr lang="nb-NO" sz="2000" dirty="0">
                <a:solidFill>
                  <a:schemeClr val="tx2">
                    <a:lumMod val="50000"/>
                  </a:schemeClr>
                </a:solidFill>
              </a:rPr>
              <a:t>Verne, 1861</a:t>
            </a:r>
            <a:endParaRPr lang="nb-NO" sz="2000" dirty="0">
              <a:solidFill>
                <a:srgbClr val="FF0000"/>
              </a:solidFill>
            </a:endParaRPr>
          </a:p>
        </p:txBody>
      </p:sp>
      <p:sp>
        <p:nvSpPr>
          <p:cNvPr id="3" name="Rektangel 2"/>
          <p:cNvSpPr/>
          <p:nvPr/>
        </p:nvSpPr>
        <p:spPr>
          <a:xfrm>
            <a:off x="1187624" y="1311151"/>
            <a:ext cx="7992888" cy="461665"/>
          </a:xfrm>
          <a:prstGeom prst="rect">
            <a:avLst/>
          </a:prstGeom>
        </p:spPr>
        <p:txBody>
          <a:bodyPr wrap="square">
            <a:spAutoFit/>
          </a:bodyPr>
          <a:lstStyle/>
          <a:p>
            <a:r>
              <a:rPr lang="nb-NO" sz="2400" b="1" dirty="0" smtClean="0"/>
              <a:t>«</a:t>
            </a:r>
            <a:r>
              <a:rPr lang="fr-FR" sz="2400" b="1" dirty="0"/>
              <a:t>Joyeuses Misères </a:t>
            </a:r>
            <a:r>
              <a:rPr lang="fr-FR" sz="2400" b="1" dirty="0" smtClean="0"/>
              <a:t>de </a:t>
            </a:r>
            <a:r>
              <a:rPr lang="fr-FR" sz="2400" b="1" dirty="0"/>
              <a:t>Trois Voyageurs en </a:t>
            </a:r>
            <a:r>
              <a:rPr lang="fr-FR" sz="2400" b="1" dirty="0" smtClean="0"/>
              <a:t>Scandinavie</a:t>
            </a:r>
            <a:r>
              <a:rPr lang="nb-NO" sz="2400" b="1" dirty="0" smtClean="0"/>
              <a:t>»</a:t>
            </a:r>
            <a:endParaRPr lang="nb-NO" sz="2400" dirty="0">
              <a:solidFill>
                <a:srgbClr val="FF0000"/>
              </a:solidFill>
            </a:endParaRPr>
          </a:p>
        </p:txBody>
      </p:sp>
      <p:sp>
        <p:nvSpPr>
          <p:cNvPr id="10" name="Rektangel 9"/>
          <p:cNvSpPr/>
          <p:nvPr/>
        </p:nvSpPr>
        <p:spPr>
          <a:xfrm>
            <a:off x="215324" y="192059"/>
            <a:ext cx="6856569" cy="707886"/>
          </a:xfrm>
          <a:prstGeom prst="rect">
            <a:avLst/>
          </a:prstGeom>
        </p:spPr>
        <p:txBody>
          <a:bodyPr wrap="square">
            <a:spAutoFit/>
          </a:bodyPr>
          <a:lstStyle/>
          <a:p>
            <a:r>
              <a:rPr lang="nb-NO" sz="2000" b="1" dirty="0" err="1" smtClean="0"/>
              <a:t>Verne’s</a:t>
            </a:r>
            <a:r>
              <a:rPr lang="nb-NO" sz="2000" b="1" dirty="0" smtClean="0"/>
              <a:t> first</a:t>
            </a:r>
            <a:r>
              <a:rPr lang="nb-NO" sz="2000" dirty="0" smtClean="0"/>
              <a:t> </a:t>
            </a:r>
            <a:r>
              <a:rPr lang="nb-NO" sz="2000" b="1" dirty="0" err="1" smtClean="0"/>
              <a:t>journeys</a:t>
            </a:r>
            <a:r>
              <a:rPr lang="nb-NO" sz="2000" b="1" dirty="0" smtClean="0"/>
              <a:t> </a:t>
            </a:r>
            <a:r>
              <a:rPr lang="nb-NO" sz="2000" dirty="0" err="1" smtClean="0"/>
              <a:t>went</a:t>
            </a:r>
            <a:r>
              <a:rPr lang="nb-NO" sz="2000" dirty="0" smtClean="0"/>
              <a:t> North,</a:t>
            </a:r>
            <a:br>
              <a:rPr lang="nb-NO" sz="2000" dirty="0" smtClean="0"/>
            </a:br>
            <a:r>
              <a:rPr lang="nb-NO" sz="2000" dirty="0" smtClean="0"/>
              <a:t> to </a:t>
            </a:r>
            <a:r>
              <a:rPr lang="nb-NO" sz="2000" dirty="0" err="1" smtClean="0"/>
              <a:t>the</a:t>
            </a:r>
            <a:r>
              <a:rPr lang="nb-NO" sz="2000" dirty="0" smtClean="0"/>
              <a:t> </a:t>
            </a:r>
            <a:r>
              <a:rPr lang="nb-NO" sz="2000" dirty="0" err="1" smtClean="0"/>
              <a:t>coastal</a:t>
            </a:r>
            <a:r>
              <a:rPr lang="nb-NO" sz="2000" dirty="0" smtClean="0"/>
              <a:t> </a:t>
            </a:r>
            <a:r>
              <a:rPr lang="nb-NO" sz="2000" dirty="0" err="1" smtClean="0"/>
              <a:t>nations</a:t>
            </a:r>
            <a:r>
              <a:rPr lang="nb-NO" sz="2000" dirty="0" smtClean="0"/>
              <a:t>; Scotland and Norway</a:t>
            </a:r>
            <a:endParaRPr lang="nb-NO" sz="2000" dirty="0"/>
          </a:p>
        </p:txBody>
      </p:sp>
    </p:spTree>
    <p:extLst>
      <p:ext uri="{BB962C8B-B14F-4D97-AF65-F5344CB8AC3E}">
        <p14:creationId xmlns:p14="http://schemas.microsoft.com/office/powerpoint/2010/main" val="21307062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683568" y="188640"/>
            <a:ext cx="3611886" cy="830997"/>
          </a:xfrm>
          <a:prstGeom prst="rect">
            <a:avLst/>
          </a:prstGeom>
          <a:noFill/>
        </p:spPr>
        <p:txBody>
          <a:bodyPr wrap="none" rtlCol="0">
            <a:spAutoFit/>
          </a:bodyPr>
          <a:lstStyle/>
          <a:p>
            <a:r>
              <a:rPr lang="nb-NO" sz="2400" dirty="0" smtClean="0"/>
              <a:t>Oslo, </a:t>
            </a:r>
            <a:r>
              <a:rPr lang="nb-NO" sz="2400" dirty="0" err="1" smtClean="0"/>
              <a:t>capital</a:t>
            </a:r>
            <a:r>
              <a:rPr lang="nb-NO" sz="2400" dirty="0" smtClean="0"/>
              <a:t> </a:t>
            </a:r>
            <a:r>
              <a:rPr lang="nb-NO" sz="2400" dirty="0" err="1" smtClean="0"/>
              <a:t>of</a:t>
            </a:r>
            <a:r>
              <a:rPr lang="nb-NO" sz="2400" dirty="0" smtClean="0"/>
              <a:t> Norway</a:t>
            </a:r>
            <a:br>
              <a:rPr lang="nb-NO" sz="2400" dirty="0" smtClean="0"/>
            </a:br>
            <a:r>
              <a:rPr lang="nb-NO" sz="2400" dirty="0" smtClean="0"/>
              <a:t>in 1861 </a:t>
            </a:r>
            <a:r>
              <a:rPr lang="nb-NO" sz="2400" dirty="0" err="1" smtClean="0"/>
              <a:t>called</a:t>
            </a:r>
            <a:r>
              <a:rPr lang="nb-NO" sz="2400" dirty="0" smtClean="0"/>
              <a:t> Christiania</a:t>
            </a:r>
            <a:endParaRPr lang="nb-NO" sz="2400" dirty="0"/>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14580"/>
            <a:ext cx="8964488" cy="5698796"/>
          </a:xfrm>
          <a:prstGeom prst="rect">
            <a:avLst/>
          </a:prstGeom>
        </p:spPr>
      </p:pic>
      <p:sp>
        <p:nvSpPr>
          <p:cNvPr id="4" name="TekstSylinder 3"/>
          <p:cNvSpPr txBox="1"/>
          <p:nvPr/>
        </p:nvSpPr>
        <p:spPr>
          <a:xfrm>
            <a:off x="107504" y="6392361"/>
            <a:ext cx="792088" cy="276999"/>
          </a:xfrm>
          <a:prstGeom prst="rect">
            <a:avLst/>
          </a:prstGeom>
          <a:noFill/>
        </p:spPr>
        <p:txBody>
          <a:bodyPr wrap="square" rtlCol="0">
            <a:spAutoFit/>
          </a:bodyPr>
          <a:lstStyle/>
          <a:p>
            <a:r>
              <a:rPr lang="nb-NO" sz="1200" dirty="0" err="1" smtClean="0"/>
              <a:t>Xtra</a:t>
            </a:r>
            <a:endParaRPr lang="nb-NO" sz="1200" dirty="0"/>
          </a:p>
        </p:txBody>
      </p:sp>
    </p:spTree>
    <p:extLst>
      <p:ext uri="{BB962C8B-B14F-4D97-AF65-F5344CB8AC3E}">
        <p14:creationId xmlns:p14="http://schemas.microsoft.com/office/powerpoint/2010/main" val="3447120023"/>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35" y="44624"/>
            <a:ext cx="8538734" cy="6711946"/>
          </a:xfrm>
          <a:prstGeom prst="rect">
            <a:avLst/>
          </a:prstGeom>
        </p:spPr>
      </p:pic>
    </p:spTree>
    <p:extLst>
      <p:ext uri="{BB962C8B-B14F-4D97-AF65-F5344CB8AC3E}">
        <p14:creationId xmlns:p14="http://schemas.microsoft.com/office/powerpoint/2010/main" val="3608762952"/>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3" name="TekstSylinder 2"/>
          <p:cNvSpPr txBox="1"/>
          <p:nvPr/>
        </p:nvSpPr>
        <p:spPr>
          <a:xfrm>
            <a:off x="971600" y="811750"/>
            <a:ext cx="6788618" cy="4370427"/>
          </a:xfrm>
          <a:prstGeom prst="rect">
            <a:avLst/>
          </a:prstGeom>
          <a:noFill/>
        </p:spPr>
        <p:txBody>
          <a:bodyPr wrap="square" rtlCol="0">
            <a:spAutoFit/>
          </a:bodyPr>
          <a:lstStyle/>
          <a:p>
            <a:r>
              <a:rPr lang="nb-NO" sz="2400" b="1" dirty="0" smtClean="0"/>
              <a:t>- </a:t>
            </a:r>
            <a:r>
              <a:rPr lang="nb-NO" sz="2400" b="1" dirty="0" err="1" smtClean="0"/>
              <a:t>models</a:t>
            </a:r>
            <a:r>
              <a:rPr lang="nb-NO" sz="2400" b="1" dirty="0" smtClean="0"/>
              <a:t> for </a:t>
            </a:r>
            <a:r>
              <a:rPr lang="nb-NO" sz="2400" b="1" dirty="0" err="1" smtClean="0"/>
              <a:t>the</a:t>
            </a:r>
            <a:r>
              <a:rPr lang="nb-NO" sz="2400" b="1" dirty="0" smtClean="0"/>
              <a:t> </a:t>
            </a:r>
            <a:r>
              <a:rPr lang="nb-NO" sz="2400" b="1" dirty="0" err="1" smtClean="0"/>
              <a:t>cast</a:t>
            </a:r>
            <a:r>
              <a:rPr lang="nb-NO" sz="2400" b="1" dirty="0" smtClean="0"/>
              <a:t>? </a:t>
            </a:r>
            <a:r>
              <a:rPr lang="nb-NO" sz="3200" b="1" dirty="0"/>
              <a:t/>
            </a:r>
            <a:br>
              <a:rPr lang="nb-NO" sz="3200" b="1" dirty="0"/>
            </a:br>
            <a:r>
              <a:rPr lang="nb-NO" sz="3200" b="1" dirty="0" smtClean="0"/>
              <a:t/>
            </a:r>
            <a:br>
              <a:rPr lang="nb-NO" sz="3200" b="1" dirty="0" smtClean="0"/>
            </a:br>
            <a:r>
              <a:rPr lang="nb-NO" dirty="0" smtClean="0">
                <a:solidFill>
                  <a:srgbClr val="FF0000"/>
                </a:solidFill>
              </a:rPr>
              <a:t/>
            </a:r>
            <a:br>
              <a:rPr lang="nb-NO" dirty="0" smtClean="0">
                <a:solidFill>
                  <a:srgbClr val="FF0000"/>
                </a:solidFill>
              </a:rPr>
            </a:br>
            <a:r>
              <a:rPr lang="nb-NO" b="1" dirty="0" smtClean="0"/>
              <a:t>Dr. </a:t>
            </a:r>
            <a:r>
              <a:rPr lang="nb-NO" sz="2000" b="1" dirty="0" smtClean="0"/>
              <a:t>Carl</a:t>
            </a:r>
            <a:r>
              <a:rPr lang="nb-NO" dirty="0" smtClean="0"/>
              <a:t> </a:t>
            </a:r>
            <a:r>
              <a:rPr lang="nb-NO" sz="2000" b="1" dirty="0"/>
              <a:t>Wilhelm </a:t>
            </a:r>
            <a:r>
              <a:rPr lang="nb-NO" sz="2000" b="1" dirty="0" smtClean="0"/>
              <a:t>Boeck </a:t>
            </a:r>
            <a:r>
              <a:rPr lang="nb-NO" sz="2000" dirty="0"/>
              <a:t>(1808-1875)</a:t>
            </a:r>
            <a:r>
              <a:rPr lang="nb-NO" sz="2000" b="1" dirty="0" smtClean="0"/>
              <a:t/>
            </a:r>
            <a:br>
              <a:rPr lang="nb-NO" sz="2000" b="1" dirty="0" smtClean="0"/>
            </a:br>
            <a:r>
              <a:rPr lang="nb-NO" sz="2000" dirty="0" err="1" smtClean="0"/>
              <a:t>speciality</a:t>
            </a:r>
            <a:r>
              <a:rPr lang="nb-NO" sz="2000" dirty="0" smtClean="0"/>
              <a:t>: </a:t>
            </a:r>
            <a:r>
              <a:rPr lang="nb-NO" sz="2000" b="1" dirty="0" err="1" smtClean="0"/>
              <a:t>leprosy</a:t>
            </a:r>
            <a:r>
              <a:rPr lang="nb-NO" sz="2000" b="1" dirty="0" smtClean="0"/>
              <a:t> and </a:t>
            </a:r>
            <a:r>
              <a:rPr lang="nb-NO" sz="2000" b="1" dirty="0" err="1" smtClean="0"/>
              <a:t>syphilis</a:t>
            </a:r>
            <a:r>
              <a:rPr lang="nb-NO" sz="2000" b="1" dirty="0" smtClean="0"/>
              <a:t> </a:t>
            </a:r>
            <a:r>
              <a:rPr lang="nb-NO" sz="2000" dirty="0" smtClean="0"/>
              <a:t/>
            </a:r>
            <a:br>
              <a:rPr lang="nb-NO" sz="2000" dirty="0" smtClean="0"/>
            </a:br>
            <a:r>
              <a:rPr lang="nb-NO" sz="2000" b="1" dirty="0" smtClean="0"/>
              <a:t>MP</a:t>
            </a:r>
            <a:r>
              <a:rPr lang="nb-NO" sz="2000" dirty="0" smtClean="0"/>
              <a:t> for Kongsberg</a:t>
            </a:r>
            <a:r>
              <a:rPr lang="nb-NO" sz="2000" b="1" dirty="0" smtClean="0"/>
              <a:t/>
            </a:r>
            <a:br>
              <a:rPr lang="nb-NO" sz="2000" b="1" dirty="0" smtClean="0"/>
            </a:br>
            <a:r>
              <a:rPr lang="nb-NO" dirty="0" smtClean="0">
                <a:solidFill>
                  <a:srgbClr val="FF0000"/>
                </a:solidFill>
              </a:rPr>
              <a:t/>
            </a:r>
            <a:br>
              <a:rPr lang="nb-NO" dirty="0" smtClean="0">
                <a:solidFill>
                  <a:srgbClr val="FF0000"/>
                </a:solidFill>
              </a:rPr>
            </a:br>
            <a:r>
              <a:rPr lang="nb-NO" dirty="0" smtClean="0">
                <a:solidFill>
                  <a:srgbClr val="FF0000"/>
                </a:solidFill>
              </a:rPr>
              <a:t/>
            </a:r>
            <a:br>
              <a:rPr lang="nb-NO" dirty="0" smtClean="0">
                <a:solidFill>
                  <a:srgbClr val="FF0000"/>
                </a:solidFill>
              </a:rPr>
            </a:br>
            <a:r>
              <a:rPr lang="nb-NO" dirty="0" smtClean="0">
                <a:solidFill>
                  <a:srgbClr val="FF0000"/>
                </a:solidFill>
              </a:rPr>
              <a:t/>
            </a:r>
            <a:br>
              <a:rPr lang="nb-NO" dirty="0" smtClean="0">
                <a:solidFill>
                  <a:srgbClr val="FF0000"/>
                </a:solidFill>
              </a:rPr>
            </a:br>
            <a:r>
              <a:rPr lang="nb-NO" dirty="0" smtClean="0">
                <a:solidFill>
                  <a:srgbClr val="FF0000"/>
                </a:solidFill>
              </a:rPr>
              <a:t/>
            </a:r>
            <a:br>
              <a:rPr lang="nb-NO" dirty="0" smtClean="0">
                <a:solidFill>
                  <a:srgbClr val="FF0000"/>
                </a:solidFill>
              </a:rPr>
            </a:br>
            <a:r>
              <a:rPr lang="nb-NO" dirty="0" smtClean="0"/>
              <a:t/>
            </a:r>
            <a:br>
              <a:rPr lang="nb-NO" dirty="0" smtClean="0"/>
            </a:br>
            <a:r>
              <a:rPr lang="nb-NO" dirty="0" smtClean="0"/>
              <a:t/>
            </a:r>
            <a:br>
              <a:rPr lang="nb-NO" dirty="0" smtClean="0"/>
            </a:br>
            <a:r>
              <a:rPr lang="nb-NO" dirty="0"/>
              <a:t/>
            </a:r>
            <a:br>
              <a:rPr lang="nb-NO" dirty="0"/>
            </a:br>
            <a:endParaRPr lang="nb-NO" dirty="0">
              <a:solidFill>
                <a:srgbClr val="FF0000"/>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7" y="1040751"/>
            <a:ext cx="3502165" cy="4332465"/>
          </a:xfrm>
          <a:prstGeom prst="rect">
            <a:avLst/>
          </a:prstGeom>
        </p:spPr>
      </p:pic>
      <p:sp>
        <p:nvSpPr>
          <p:cNvPr id="6" name="TekstSylinder 5"/>
          <p:cNvSpPr txBox="1"/>
          <p:nvPr/>
        </p:nvSpPr>
        <p:spPr>
          <a:xfrm>
            <a:off x="535777" y="3377918"/>
            <a:ext cx="4684296" cy="646331"/>
          </a:xfrm>
          <a:prstGeom prst="rect">
            <a:avLst/>
          </a:prstGeom>
          <a:noFill/>
        </p:spPr>
        <p:txBody>
          <a:bodyPr wrap="none" rtlCol="0">
            <a:spAutoFit/>
          </a:bodyPr>
          <a:lstStyle/>
          <a:p>
            <a:r>
              <a:rPr lang="fr-FR" dirty="0" smtClean="0">
                <a:solidFill>
                  <a:schemeClr val="accent1">
                    <a:lumMod val="75000"/>
                  </a:schemeClr>
                </a:solidFill>
              </a:rPr>
              <a:t>« –</a:t>
            </a:r>
            <a:r>
              <a:rPr lang="fr-FR" dirty="0">
                <a:solidFill>
                  <a:schemeClr val="accent1">
                    <a:lumMod val="75000"/>
                  </a:schemeClr>
                </a:solidFill>
              </a:rPr>
              <a:t> Un médecin ! Pourquoi pas </a:t>
            </a:r>
            <a:r>
              <a:rPr lang="fr-FR" dirty="0" smtClean="0">
                <a:solidFill>
                  <a:schemeClr val="accent1">
                    <a:lumMod val="75000"/>
                  </a:schemeClr>
                </a:solidFill>
              </a:rPr>
              <a:t/>
            </a:r>
            <a:br>
              <a:rPr lang="fr-FR" dirty="0" smtClean="0">
                <a:solidFill>
                  <a:schemeClr val="accent1">
                    <a:lumMod val="75000"/>
                  </a:schemeClr>
                </a:solidFill>
              </a:rPr>
            </a:br>
            <a:r>
              <a:rPr lang="fr-FR" dirty="0" smtClean="0">
                <a:solidFill>
                  <a:schemeClr val="accent1">
                    <a:lumMod val="75000"/>
                  </a:schemeClr>
                </a:solidFill>
              </a:rPr>
              <a:t>mon </a:t>
            </a:r>
            <a:r>
              <a:rPr lang="fr-FR" dirty="0">
                <a:solidFill>
                  <a:schemeClr val="accent1">
                    <a:lumMod val="75000"/>
                  </a:schemeClr>
                </a:solidFill>
              </a:rPr>
              <a:t>ami le docteur Boek, de Christiania </a:t>
            </a:r>
            <a:r>
              <a:rPr lang="fr-FR" dirty="0" smtClean="0">
                <a:solidFill>
                  <a:schemeClr val="accent1">
                    <a:lumMod val="75000"/>
                  </a:schemeClr>
                </a:solidFill>
              </a:rPr>
              <a:t>? » </a:t>
            </a:r>
            <a:endParaRPr lang="nb-NO" dirty="0">
              <a:solidFill>
                <a:schemeClr val="accent1">
                  <a:lumMod val="75000"/>
                </a:schemeClr>
              </a:solidFill>
            </a:endParaRPr>
          </a:p>
        </p:txBody>
      </p:sp>
      <p:sp>
        <p:nvSpPr>
          <p:cNvPr id="7" name="TekstSylinder 6"/>
          <p:cNvSpPr txBox="1"/>
          <p:nvPr/>
        </p:nvSpPr>
        <p:spPr>
          <a:xfrm>
            <a:off x="535776" y="4443513"/>
            <a:ext cx="6772527" cy="1477328"/>
          </a:xfrm>
          <a:prstGeom prst="rect">
            <a:avLst/>
          </a:prstGeom>
          <a:noFill/>
        </p:spPr>
        <p:txBody>
          <a:bodyPr wrap="square" rtlCol="0">
            <a:spAutoFit/>
          </a:bodyPr>
          <a:lstStyle/>
          <a:p>
            <a:r>
              <a:rPr lang="fr-FR" dirty="0" smtClean="0">
                <a:solidFill>
                  <a:schemeClr val="accent1">
                    <a:lumMod val="75000"/>
                  </a:schemeClr>
                </a:solidFill>
              </a:rPr>
              <a:t>« Sur </a:t>
            </a:r>
            <a:r>
              <a:rPr lang="fr-FR" dirty="0">
                <a:solidFill>
                  <a:schemeClr val="accent1">
                    <a:lumMod val="75000"/>
                  </a:schemeClr>
                </a:solidFill>
              </a:rPr>
              <a:t>la demande de Sylvius </a:t>
            </a:r>
            <a:r>
              <a:rPr lang="fr-FR" dirty="0" err="1">
                <a:solidFill>
                  <a:schemeClr val="accent1">
                    <a:lumMod val="75000"/>
                  </a:schemeClr>
                </a:solidFill>
              </a:rPr>
              <a:t>Hog</a:t>
            </a:r>
            <a:r>
              <a:rPr lang="fr-FR" dirty="0">
                <a:solidFill>
                  <a:schemeClr val="accent1">
                    <a:lumMod val="75000"/>
                  </a:schemeClr>
                </a:solidFill>
              </a:rPr>
              <a:t>, </a:t>
            </a:r>
            <a:r>
              <a:rPr lang="fr-FR" dirty="0" smtClean="0">
                <a:solidFill>
                  <a:schemeClr val="accent1">
                    <a:lumMod val="75000"/>
                  </a:schemeClr>
                </a:solidFill>
              </a:rPr>
              <a:t/>
            </a:r>
            <a:br>
              <a:rPr lang="fr-FR" dirty="0" smtClean="0">
                <a:solidFill>
                  <a:schemeClr val="accent1">
                    <a:lumMod val="75000"/>
                  </a:schemeClr>
                </a:solidFill>
              </a:rPr>
            </a:br>
            <a:r>
              <a:rPr lang="fr-FR" dirty="0" smtClean="0">
                <a:solidFill>
                  <a:schemeClr val="accent1">
                    <a:lumMod val="75000"/>
                  </a:schemeClr>
                </a:solidFill>
              </a:rPr>
              <a:t>le </a:t>
            </a:r>
            <a:r>
              <a:rPr lang="fr-FR" dirty="0">
                <a:solidFill>
                  <a:schemeClr val="accent1">
                    <a:lumMod val="75000"/>
                  </a:schemeClr>
                </a:solidFill>
              </a:rPr>
              <a:t>célèbre docteur </a:t>
            </a:r>
            <a:r>
              <a:rPr lang="fr-FR" dirty="0" err="1">
                <a:solidFill>
                  <a:schemeClr val="accent1">
                    <a:lumMod val="75000"/>
                  </a:schemeClr>
                </a:solidFill>
              </a:rPr>
              <a:t>Boek</a:t>
            </a:r>
            <a:r>
              <a:rPr lang="fr-FR" dirty="0">
                <a:solidFill>
                  <a:schemeClr val="accent1">
                    <a:lumMod val="75000"/>
                  </a:schemeClr>
                </a:solidFill>
              </a:rPr>
              <a:t>, </a:t>
            </a:r>
            <a:r>
              <a:rPr lang="fr-FR" dirty="0" smtClean="0">
                <a:solidFill>
                  <a:schemeClr val="accent1">
                    <a:lumMod val="75000"/>
                  </a:schemeClr>
                </a:solidFill>
              </a:rPr>
              <a:t/>
            </a:r>
            <a:br>
              <a:rPr lang="fr-FR" dirty="0" smtClean="0">
                <a:solidFill>
                  <a:schemeClr val="accent1">
                    <a:lumMod val="75000"/>
                  </a:schemeClr>
                </a:solidFill>
              </a:rPr>
            </a:br>
            <a:r>
              <a:rPr lang="fr-FR" dirty="0" smtClean="0">
                <a:solidFill>
                  <a:schemeClr val="accent1">
                    <a:lumMod val="75000"/>
                  </a:schemeClr>
                </a:solidFill>
              </a:rPr>
              <a:t>son </a:t>
            </a:r>
            <a:r>
              <a:rPr lang="fr-FR" dirty="0">
                <a:solidFill>
                  <a:schemeClr val="accent1">
                    <a:lumMod val="75000"/>
                  </a:schemeClr>
                </a:solidFill>
              </a:rPr>
              <a:t>ami, vint à Dal voir la jeune </a:t>
            </a:r>
            <a:r>
              <a:rPr lang="fr-FR" dirty="0" smtClean="0">
                <a:solidFill>
                  <a:schemeClr val="accent1">
                    <a:lumMod val="75000"/>
                  </a:schemeClr>
                </a:solidFill>
              </a:rPr>
              <a:t>malade »</a:t>
            </a:r>
            <a:br>
              <a:rPr lang="fr-FR" dirty="0" smtClean="0">
                <a:solidFill>
                  <a:schemeClr val="accent1">
                    <a:lumMod val="75000"/>
                  </a:schemeClr>
                </a:solidFill>
              </a:rPr>
            </a:br>
            <a:r>
              <a:rPr lang="fr-FR" dirty="0" smtClean="0">
                <a:solidFill>
                  <a:schemeClr val="accent1">
                    <a:lumMod val="75000"/>
                  </a:schemeClr>
                </a:solidFill>
              </a:rPr>
              <a:t>                                              </a:t>
            </a:r>
            <a:br>
              <a:rPr lang="fr-FR" dirty="0" smtClean="0">
                <a:solidFill>
                  <a:schemeClr val="accent1">
                    <a:lumMod val="75000"/>
                  </a:schemeClr>
                </a:solidFill>
              </a:rPr>
            </a:br>
            <a:r>
              <a:rPr lang="fr-FR" dirty="0" smtClean="0">
                <a:solidFill>
                  <a:schemeClr val="accent1">
                    <a:lumMod val="75000"/>
                  </a:schemeClr>
                </a:solidFill>
              </a:rPr>
              <a:t>                                </a:t>
            </a:r>
            <a:r>
              <a:rPr lang="fr-FR" dirty="0" smtClean="0"/>
              <a:t>- Verne, </a:t>
            </a:r>
            <a:r>
              <a:rPr lang="fr-FR" i="1" dirty="0" smtClean="0"/>
              <a:t>Un</a:t>
            </a:r>
            <a:r>
              <a:rPr lang="fr-FR" dirty="0" smtClean="0"/>
              <a:t> </a:t>
            </a:r>
            <a:r>
              <a:rPr lang="fr-FR" i="1" dirty="0" smtClean="0"/>
              <a:t>Billet de loterie</a:t>
            </a:r>
            <a:r>
              <a:rPr lang="fr-FR" dirty="0" smtClean="0"/>
              <a:t> (1886 : ch. X + XII)</a:t>
            </a:r>
            <a:r>
              <a:rPr lang="fr-FR" dirty="0" smtClean="0">
                <a:solidFill>
                  <a:srgbClr val="C00000"/>
                </a:solidFill>
              </a:rPr>
              <a:t>    </a:t>
            </a:r>
            <a:endParaRPr lang="nb-NO" dirty="0">
              <a:solidFill>
                <a:srgbClr val="C00000"/>
              </a:solidFill>
            </a:endParaRPr>
          </a:p>
        </p:txBody>
      </p:sp>
      <p:sp>
        <p:nvSpPr>
          <p:cNvPr id="8" name="TekstSylinder 7"/>
          <p:cNvSpPr txBox="1"/>
          <p:nvPr/>
        </p:nvSpPr>
        <p:spPr>
          <a:xfrm>
            <a:off x="395536" y="182171"/>
            <a:ext cx="6418745" cy="584775"/>
          </a:xfrm>
          <a:prstGeom prst="rect">
            <a:avLst/>
          </a:prstGeom>
          <a:noFill/>
        </p:spPr>
        <p:txBody>
          <a:bodyPr wrap="none" rtlCol="0">
            <a:spAutoFit/>
          </a:bodyPr>
          <a:lstStyle/>
          <a:p>
            <a:r>
              <a:rPr lang="nb-NO" sz="3200" b="1" dirty="0"/>
              <a:t>Jules </a:t>
            </a:r>
            <a:r>
              <a:rPr lang="nb-NO" sz="3200" b="1" dirty="0" err="1"/>
              <a:t>Verne’s</a:t>
            </a:r>
            <a:r>
              <a:rPr lang="nb-NO" sz="3200" b="1" dirty="0"/>
              <a:t> </a:t>
            </a:r>
            <a:r>
              <a:rPr lang="nb-NO" sz="3200" b="1" dirty="0" err="1"/>
              <a:t>contacts</a:t>
            </a:r>
            <a:r>
              <a:rPr lang="nb-NO" sz="3200" b="1" dirty="0"/>
              <a:t>  in Norway</a:t>
            </a:r>
            <a:endParaRPr lang="nb-NO" sz="3200" dirty="0"/>
          </a:p>
        </p:txBody>
      </p:sp>
    </p:spTree>
    <p:extLst>
      <p:ext uri="{BB962C8B-B14F-4D97-AF65-F5344CB8AC3E}">
        <p14:creationId xmlns:p14="http://schemas.microsoft.com/office/powerpoint/2010/main" val="2759565712"/>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79512" y="260648"/>
            <a:ext cx="8295522" cy="6801862"/>
          </a:xfrm>
          <a:prstGeom prst="rect">
            <a:avLst/>
          </a:prstGeom>
          <a:noFill/>
        </p:spPr>
        <p:txBody>
          <a:bodyPr wrap="square" rtlCol="0">
            <a:spAutoFit/>
          </a:bodyPr>
          <a:lstStyle/>
          <a:p>
            <a:r>
              <a:rPr lang="nb-NO" sz="2800" dirty="0" smtClean="0"/>
              <a:t>The </a:t>
            </a:r>
            <a:r>
              <a:rPr lang="nb-NO" sz="2800" dirty="0" err="1" smtClean="0"/>
              <a:t>character</a:t>
            </a:r>
            <a:r>
              <a:rPr lang="nb-NO" sz="2800" dirty="0" smtClean="0"/>
              <a:t> Dr. </a:t>
            </a:r>
            <a:r>
              <a:rPr lang="nb-NO" sz="2800" dirty="0" err="1" smtClean="0"/>
              <a:t>Boek</a:t>
            </a:r>
            <a:r>
              <a:rPr lang="nb-NO" sz="3200" dirty="0" smtClean="0"/>
              <a:t/>
            </a:r>
            <a:br>
              <a:rPr lang="nb-NO" sz="3200" dirty="0" smtClean="0"/>
            </a:br>
            <a:r>
              <a:rPr lang="nb-NO" sz="3200" dirty="0" smtClean="0"/>
              <a:t>- </a:t>
            </a:r>
            <a:r>
              <a:rPr lang="nb-NO" sz="2400" dirty="0" err="1" smtClean="0"/>
              <a:t>may</a:t>
            </a:r>
            <a:r>
              <a:rPr lang="nb-NO" sz="2400" dirty="0" smtClean="0"/>
              <a:t> have </a:t>
            </a:r>
            <a:r>
              <a:rPr lang="nb-NO" sz="2400" dirty="0" err="1" smtClean="0"/>
              <a:t>been</a:t>
            </a:r>
            <a:r>
              <a:rPr lang="nb-NO" sz="2400" dirty="0" smtClean="0"/>
              <a:t> </a:t>
            </a:r>
            <a:r>
              <a:rPr lang="nb-NO" sz="2400" dirty="0" err="1" smtClean="0"/>
              <a:t>named</a:t>
            </a:r>
            <a:r>
              <a:rPr lang="nb-NO" sz="2400" dirty="0" smtClean="0"/>
              <a:t> </a:t>
            </a:r>
            <a:r>
              <a:rPr lang="nb-NO" sz="2400" dirty="0" err="1" smtClean="0"/>
              <a:t>after</a:t>
            </a:r>
            <a:r>
              <a:rPr lang="nb-NO" sz="2400" dirty="0"/>
              <a:t> </a:t>
            </a:r>
            <a:r>
              <a:rPr lang="nb-NO" sz="2400" dirty="0" smtClean="0"/>
              <a:t>The ‘</a:t>
            </a:r>
            <a:r>
              <a:rPr lang="nb-NO" sz="2400" dirty="0" err="1"/>
              <a:t>docteur</a:t>
            </a:r>
            <a:r>
              <a:rPr lang="nb-NO" sz="2400" dirty="0"/>
              <a:t> </a:t>
            </a:r>
            <a:r>
              <a:rPr lang="nb-NO" sz="2400" dirty="0" err="1" smtClean="0"/>
              <a:t>Boek</a:t>
            </a:r>
            <a:r>
              <a:rPr lang="nb-NO" sz="2400" dirty="0" smtClean="0"/>
              <a:t>’ </a:t>
            </a:r>
            <a:br>
              <a:rPr lang="nb-NO" sz="2400" dirty="0" smtClean="0"/>
            </a:br>
            <a:r>
              <a:rPr lang="nb-NO" sz="2400" dirty="0" err="1" smtClean="0"/>
              <a:t>that</a:t>
            </a:r>
            <a:r>
              <a:rPr lang="nb-NO" sz="2400" dirty="0" smtClean="0"/>
              <a:t> Verne met, </a:t>
            </a:r>
            <a:r>
              <a:rPr lang="nb-NO" sz="2400" dirty="0" err="1" smtClean="0"/>
              <a:t>according</a:t>
            </a:r>
            <a:r>
              <a:rPr lang="nb-NO" sz="2400" dirty="0" smtClean="0"/>
              <a:t> to </a:t>
            </a:r>
            <a:r>
              <a:rPr lang="nb-NO" sz="2400" dirty="0" err="1" smtClean="0"/>
              <a:t>diary</a:t>
            </a:r>
            <a:r>
              <a:rPr lang="nb-NO" sz="2400" dirty="0" smtClean="0"/>
              <a:t/>
            </a:r>
            <a:br>
              <a:rPr lang="nb-NO" sz="2400" dirty="0" smtClean="0"/>
            </a:br>
            <a:r>
              <a:rPr lang="nb-NO" sz="2000" dirty="0" smtClean="0"/>
              <a:t/>
            </a:r>
            <a:br>
              <a:rPr lang="nb-NO" sz="2000" dirty="0" smtClean="0"/>
            </a:br>
            <a:r>
              <a:rPr lang="nb-NO" sz="2000" dirty="0" smtClean="0"/>
              <a:t/>
            </a:r>
            <a:br>
              <a:rPr lang="nb-NO" sz="2000" dirty="0" smtClean="0"/>
            </a:br>
            <a:r>
              <a:rPr lang="nb-NO" sz="2000" dirty="0" smtClean="0"/>
              <a:t/>
            </a:r>
            <a:br>
              <a:rPr lang="nb-NO" sz="2000" dirty="0" smtClean="0"/>
            </a:br>
            <a:r>
              <a:rPr lang="nb-NO" sz="2000" dirty="0" smtClean="0"/>
              <a:t>From </a:t>
            </a:r>
            <a:r>
              <a:rPr lang="nb-NO" sz="2000" dirty="0" err="1" smtClean="0"/>
              <a:t>the</a:t>
            </a:r>
            <a:r>
              <a:rPr lang="nb-NO" sz="2000" dirty="0" smtClean="0"/>
              <a:t> </a:t>
            </a:r>
            <a:r>
              <a:rPr lang="nb-NO" sz="2000" dirty="0" err="1" smtClean="0"/>
              <a:t>inside</a:t>
            </a:r>
            <a:r>
              <a:rPr lang="nb-NO" sz="2000" dirty="0" smtClean="0"/>
              <a:t> cover </a:t>
            </a:r>
            <a:br>
              <a:rPr lang="nb-NO" sz="2000" dirty="0" smtClean="0"/>
            </a:br>
            <a:r>
              <a:rPr lang="nb-NO" sz="2000" dirty="0" err="1" smtClean="0"/>
              <a:t>of</a:t>
            </a:r>
            <a:r>
              <a:rPr lang="nb-NO" sz="2000" dirty="0" smtClean="0"/>
              <a:t> </a:t>
            </a:r>
            <a:r>
              <a:rPr lang="nb-NO" sz="2000" dirty="0" err="1" smtClean="0"/>
              <a:t>diary</a:t>
            </a:r>
            <a:r>
              <a:rPr lang="nb-NO" sz="2000" dirty="0" smtClean="0"/>
              <a:t>:</a:t>
            </a:r>
            <a:br>
              <a:rPr lang="nb-NO" sz="20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«Herre </a:t>
            </a:r>
            <a:r>
              <a:rPr lang="nb-NO" sz="2400" dirty="0"/>
              <a:t>B</a:t>
            </a:r>
            <a:r>
              <a:rPr lang="nb-NO" sz="2400" dirty="0" smtClean="0"/>
              <a:t>oeck sende os, her, </a:t>
            </a:r>
            <a:br>
              <a:rPr lang="nb-NO" sz="2400" dirty="0" smtClean="0"/>
            </a:br>
            <a:r>
              <a:rPr lang="nb-NO" sz="2400" dirty="0" smtClean="0"/>
              <a:t> til xx herre xx Ole Dahle»</a:t>
            </a:r>
            <a:br>
              <a:rPr lang="nb-NO" sz="2400" dirty="0" smtClean="0"/>
            </a:br>
            <a:endParaRPr lang="nb-NO" sz="2400" dirty="0" smtClean="0"/>
          </a:p>
          <a:p>
            <a:r>
              <a:rPr lang="nb-NO" sz="2400" dirty="0"/>
              <a:t> </a:t>
            </a: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t>
            </a:r>
            <a:endParaRPr lang="nb-NO" sz="1400" dirty="0"/>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1667888"/>
            <a:ext cx="5004048" cy="6153600"/>
          </a:xfrm>
          <a:prstGeom prst="rect">
            <a:avLst/>
          </a:prstGeom>
        </p:spPr>
      </p:pic>
    </p:spTree>
    <p:extLst>
      <p:ext uri="{BB962C8B-B14F-4D97-AF65-F5344CB8AC3E}">
        <p14:creationId xmlns:p14="http://schemas.microsoft.com/office/powerpoint/2010/main" val="3156189875"/>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605" y="188640"/>
            <a:ext cx="2369883" cy="2880320"/>
          </a:xfrm>
          <a:prstGeom prst="rect">
            <a:avLst/>
          </a:prstGeom>
        </p:spPr>
      </p:pic>
      <p:sp>
        <p:nvSpPr>
          <p:cNvPr id="2" name="TekstSylinder 1"/>
          <p:cNvSpPr txBox="1"/>
          <p:nvPr/>
        </p:nvSpPr>
        <p:spPr>
          <a:xfrm>
            <a:off x="395536" y="259160"/>
            <a:ext cx="6480720" cy="1508105"/>
          </a:xfrm>
          <a:prstGeom prst="rect">
            <a:avLst/>
          </a:prstGeom>
          <a:noFill/>
        </p:spPr>
        <p:txBody>
          <a:bodyPr wrap="square" rtlCol="0">
            <a:spAutoFit/>
          </a:bodyPr>
          <a:lstStyle/>
          <a:p>
            <a:r>
              <a:rPr lang="nb-NO" sz="2000" b="1" dirty="0" err="1" smtClean="0"/>
              <a:t>Descriptions</a:t>
            </a:r>
            <a:r>
              <a:rPr lang="nb-NO" sz="2000" b="1" dirty="0" smtClean="0"/>
              <a:t> </a:t>
            </a:r>
            <a:r>
              <a:rPr lang="nb-NO" sz="2000" b="1" dirty="0" err="1" smtClean="0"/>
              <a:t>of</a:t>
            </a:r>
            <a:r>
              <a:rPr lang="nb-NO" sz="2000" b="1" dirty="0" smtClean="0"/>
              <a:t> </a:t>
            </a:r>
            <a:r>
              <a:rPr lang="nb-NO" sz="2000" b="1" dirty="0" err="1" smtClean="0"/>
              <a:t>Sylvius</a:t>
            </a:r>
            <a:r>
              <a:rPr lang="nb-NO" sz="2000" b="1" dirty="0" smtClean="0"/>
              <a:t> </a:t>
            </a:r>
            <a:r>
              <a:rPr lang="nb-NO" sz="2000" b="1" dirty="0" err="1" smtClean="0"/>
              <a:t>Hog</a:t>
            </a:r>
            <a:r>
              <a:rPr lang="nb-NO" sz="2000" b="1" dirty="0" smtClean="0"/>
              <a:t> in </a:t>
            </a:r>
            <a:r>
              <a:rPr lang="nb-NO" sz="2000" b="1" dirty="0" err="1" smtClean="0"/>
              <a:t>the</a:t>
            </a:r>
            <a:r>
              <a:rPr lang="nb-NO" sz="2000" b="1" dirty="0" smtClean="0"/>
              <a:t> </a:t>
            </a:r>
            <a:r>
              <a:rPr lang="nb-NO" sz="2000" b="1" dirty="0" err="1" smtClean="0"/>
              <a:t>novel</a:t>
            </a:r>
            <a:r>
              <a:rPr lang="nb-NO" sz="2000" b="1" dirty="0" smtClean="0"/>
              <a:t>:</a:t>
            </a:r>
            <a:r>
              <a:rPr lang="nb-NO" sz="2000" dirty="0" smtClean="0"/>
              <a:t/>
            </a:r>
            <a:br>
              <a:rPr lang="nb-NO" sz="2000" dirty="0" smtClean="0"/>
            </a:br>
            <a:r>
              <a:rPr lang="nb-NO" dirty="0"/>
              <a:t>- </a:t>
            </a:r>
            <a:r>
              <a:rPr lang="nb-NO" dirty="0" smtClean="0"/>
              <a:t>professor </a:t>
            </a:r>
            <a:r>
              <a:rPr lang="nb-NO" dirty="0" err="1" smtClean="0"/>
              <a:t>of</a:t>
            </a:r>
            <a:r>
              <a:rPr lang="nb-NO" dirty="0" smtClean="0"/>
              <a:t> </a:t>
            </a:r>
            <a:r>
              <a:rPr lang="nb-NO" dirty="0" err="1" smtClean="0"/>
              <a:t>law</a:t>
            </a:r>
            <a:r>
              <a:rPr lang="nb-NO" dirty="0" smtClean="0"/>
              <a:t>, </a:t>
            </a:r>
            <a:r>
              <a:rPr lang="nb-NO" dirty="0" err="1" smtClean="0"/>
              <a:t>close</a:t>
            </a:r>
            <a:r>
              <a:rPr lang="nb-NO" dirty="0" smtClean="0"/>
              <a:t> </a:t>
            </a:r>
            <a:r>
              <a:rPr lang="nb-NO" dirty="0" err="1" smtClean="0"/>
              <a:t>friend</a:t>
            </a:r>
            <a:r>
              <a:rPr lang="nb-NO" dirty="0" smtClean="0"/>
              <a:t> </a:t>
            </a:r>
            <a:r>
              <a:rPr lang="nb-NO" dirty="0" err="1" smtClean="0"/>
              <a:t>of</a:t>
            </a:r>
            <a:r>
              <a:rPr lang="nb-NO" dirty="0" smtClean="0"/>
              <a:t> </a:t>
            </a:r>
            <a:r>
              <a:rPr lang="nb-NO" dirty="0" err="1" smtClean="0"/>
              <a:t>the</a:t>
            </a:r>
            <a:r>
              <a:rPr lang="nb-NO" dirty="0" smtClean="0"/>
              <a:t> </a:t>
            </a:r>
            <a:r>
              <a:rPr lang="nb-NO" dirty="0" err="1" smtClean="0"/>
              <a:t>physician</a:t>
            </a:r>
            <a:r>
              <a:rPr lang="nb-NO" dirty="0" smtClean="0"/>
              <a:t>, Dr. </a:t>
            </a:r>
            <a:r>
              <a:rPr lang="nb-NO" dirty="0" err="1" smtClean="0"/>
              <a:t>Boek</a:t>
            </a:r>
            <a:r>
              <a:rPr lang="nb-NO" dirty="0" smtClean="0"/>
              <a:t/>
            </a:r>
            <a:br>
              <a:rPr lang="nb-NO" dirty="0" smtClean="0"/>
            </a:br>
            <a:r>
              <a:rPr lang="nb-NO" dirty="0" smtClean="0"/>
              <a:t>- </a:t>
            </a:r>
            <a:r>
              <a:rPr lang="nb-NO" dirty="0" err="1" smtClean="0"/>
              <a:t>famous</a:t>
            </a:r>
            <a:r>
              <a:rPr lang="nb-NO" dirty="0" smtClean="0"/>
              <a:t> </a:t>
            </a:r>
            <a:r>
              <a:rPr lang="nb-NO" dirty="0" err="1" smtClean="0"/>
              <a:t>politician</a:t>
            </a:r>
            <a:r>
              <a:rPr lang="nb-NO" dirty="0" smtClean="0"/>
              <a:t/>
            </a:r>
            <a:br>
              <a:rPr lang="nb-NO" dirty="0" smtClean="0"/>
            </a:br>
            <a:r>
              <a:rPr lang="nb-NO" dirty="0" smtClean="0"/>
              <a:t>– </a:t>
            </a:r>
            <a:r>
              <a:rPr lang="en-US" dirty="0"/>
              <a:t>repeatedly declined a position in the Cabinet</a:t>
            </a:r>
            <a:r>
              <a:rPr lang="nb-NO" dirty="0" smtClean="0"/>
              <a:t/>
            </a:r>
            <a:br>
              <a:rPr lang="nb-NO" dirty="0" smtClean="0"/>
            </a:br>
            <a:r>
              <a:rPr lang="nb-NO" dirty="0" smtClean="0"/>
              <a:t>- </a:t>
            </a:r>
            <a:r>
              <a:rPr lang="nb-NO" dirty="0" err="1" smtClean="0"/>
              <a:t>important</a:t>
            </a:r>
            <a:r>
              <a:rPr lang="nb-NO" dirty="0" smtClean="0"/>
              <a:t> i </a:t>
            </a:r>
            <a:r>
              <a:rPr lang="nb-NO" dirty="0" err="1" smtClean="0"/>
              <a:t>the</a:t>
            </a:r>
            <a:r>
              <a:rPr lang="nb-NO" dirty="0" smtClean="0"/>
              <a:t> </a:t>
            </a:r>
            <a:r>
              <a:rPr lang="nb-NO" dirty="0" err="1" smtClean="0"/>
              <a:t>heated</a:t>
            </a:r>
            <a:r>
              <a:rPr lang="nb-NO" dirty="0" smtClean="0"/>
              <a:t> </a:t>
            </a:r>
            <a:r>
              <a:rPr lang="nb-NO" dirty="0" err="1" smtClean="0"/>
              <a:t>debate</a:t>
            </a:r>
            <a:r>
              <a:rPr lang="nb-NO" dirty="0" smtClean="0"/>
              <a:t> </a:t>
            </a:r>
            <a:r>
              <a:rPr lang="nb-NO" dirty="0" err="1" smtClean="0"/>
              <a:t>about</a:t>
            </a:r>
            <a:r>
              <a:rPr lang="nb-NO" dirty="0" smtClean="0"/>
              <a:t> Vice-</a:t>
            </a:r>
            <a:r>
              <a:rPr lang="nb-NO" dirty="0" err="1" smtClean="0"/>
              <a:t>king</a:t>
            </a:r>
            <a:r>
              <a:rPr lang="nb-NO" dirty="0" smtClean="0"/>
              <a:t> </a:t>
            </a:r>
            <a:r>
              <a:rPr lang="nb-NO" dirty="0"/>
              <a:t>(</a:t>
            </a:r>
            <a:r>
              <a:rPr lang="nb-NO" dirty="0" err="1"/>
              <a:t>roi</a:t>
            </a:r>
            <a:r>
              <a:rPr lang="nb-NO" dirty="0"/>
              <a:t>) </a:t>
            </a:r>
            <a:r>
              <a:rPr lang="nb-NO" dirty="0" smtClean="0"/>
              <a:t>in 1854</a:t>
            </a:r>
            <a:endParaRPr lang="nb-NO" b="1" dirty="0"/>
          </a:p>
        </p:txBody>
      </p:sp>
      <p:sp>
        <p:nvSpPr>
          <p:cNvPr id="3" name="TekstSylinder 2"/>
          <p:cNvSpPr txBox="1"/>
          <p:nvPr/>
        </p:nvSpPr>
        <p:spPr>
          <a:xfrm>
            <a:off x="179512" y="2483018"/>
            <a:ext cx="8840882" cy="3970318"/>
          </a:xfrm>
          <a:prstGeom prst="rect">
            <a:avLst/>
          </a:prstGeom>
          <a:noFill/>
        </p:spPr>
        <p:txBody>
          <a:bodyPr wrap="none" rtlCol="0">
            <a:spAutoFit/>
          </a:bodyPr>
          <a:lstStyle/>
          <a:p>
            <a:r>
              <a:rPr lang="nb-NO" b="1" dirty="0" err="1" smtClean="0">
                <a:solidFill>
                  <a:schemeClr val="accent1">
                    <a:lumMod val="75000"/>
                  </a:schemeClr>
                </a:solidFill>
              </a:rPr>
              <a:t>Kap</a:t>
            </a:r>
            <a:r>
              <a:rPr lang="nb-NO" b="1" dirty="0" smtClean="0">
                <a:solidFill>
                  <a:schemeClr val="accent1">
                    <a:lumMod val="75000"/>
                  </a:schemeClr>
                </a:solidFill>
              </a:rPr>
              <a:t>. IX - </a:t>
            </a:r>
            <a:r>
              <a:rPr lang="nb-NO" dirty="0" err="1" smtClean="0">
                <a:solidFill>
                  <a:schemeClr val="accent1">
                    <a:lumMod val="75000"/>
                  </a:schemeClr>
                </a:solidFill>
              </a:rPr>
              <a:t>Sylvius</a:t>
            </a:r>
            <a:r>
              <a:rPr lang="nb-NO" dirty="0" smtClean="0">
                <a:solidFill>
                  <a:schemeClr val="accent1">
                    <a:lumMod val="75000"/>
                  </a:schemeClr>
                </a:solidFill>
              </a:rPr>
              <a:t> </a:t>
            </a:r>
            <a:r>
              <a:rPr lang="nb-NO" dirty="0" err="1">
                <a:solidFill>
                  <a:schemeClr val="accent1">
                    <a:lumMod val="75000"/>
                  </a:schemeClr>
                </a:solidFill>
              </a:rPr>
              <a:t>Hog</a:t>
            </a:r>
            <a:r>
              <a:rPr lang="nb-NO" dirty="0">
                <a:solidFill>
                  <a:schemeClr val="accent1">
                    <a:lumMod val="75000"/>
                  </a:schemeClr>
                </a:solidFill>
              </a:rPr>
              <a:t> </a:t>
            </a:r>
            <a:r>
              <a:rPr lang="nb-NO" b="1" dirty="0" err="1">
                <a:solidFill>
                  <a:schemeClr val="accent1">
                    <a:lumMod val="75000"/>
                  </a:schemeClr>
                </a:solidFill>
              </a:rPr>
              <a:t>avait</a:t>
            </a:r>
            <a:r>
              <a:rPr lang="nb-NO" b="1" dirty="0">
                <a:solidFill>
                  <a:schemeClr val="accent1">
                    <a:lumMod val="75000"/>
                  </a:schemeClr>
                </a:solidFill>
              </a:rPr>
              <a:t> à </a:t>
            </a:r>
            <a:r>
              <a:rPr lang="nb-NO" b="1" dirty="0" err="1">
                <a:solidFill>
                  <a:schemeClr val="accent1">
                    <a:lumMod val="75000"/>
                  </a:schemeClr>
                </a:solidFill>
              </a:rPr>
              <a:t>peine</a:t>
            </a:r>
            <a:r>
              <a:rPr lang="nb-NO" b="1" dirty="0">
                <a:solidFill>
                  <a:schemeClr val="accent1">
                    <a:lumMod val="75000"/>
                  </a:schemeClr>
                </a:solidFill>
              </a:rPr>
              <a:t> </a:t>
            </a:r>
            <a:r>
              <a:rPr lang="nb-NO" b="1" dirty="0" err="1">
                <a:solidFill>
                  <a:schemeClr val="accent1">
                    <a:lumMod val="75000"/>
                  </a:schemeClr>
                </a:solidFill>
              </a:rPr>
              <a:t>soixante</a:t>
            </a:r>
            <a:r>
              <a:rPr lang="nb-NO" b="1" dirty="0">
                <a:solidFill>
                  <a:schemeClr val="accent1">
                    <a:lumMod val="75000"/>
                  </a:schemeClr>
                </a:solidFill>
              </a:rPr>
              <a:t> ans. </a:t>
            </a:r>
            <a:r>
              <a:rPr lang="en-US" b="1" dirty="0">
                <a:solidFill>
                  <a:schemeClr val="accent1">
                    <a:lumMod val="75000"/>
                  </a:schemeClr>
                </a:solidFill>
              </a:rPr>
              <a:t>Encore </a:t>
            </a:r>
            <a:r>
              <a:rPr lang="en-US" b="1" dirty="0" smtClean="0">
                <a:solidFill>
                  <a:schemeClr val="accent1">
                    <a:lumMod val="75000"/>
                  </a:schemeClr>
                </a:solidFill>
              </a:rPr>
              <a:t/>
            </a:r>
            <a:br>
              <a:rPr lang="en-US" b="1" dirty="0" smtClean="0">
                <a:solidFill>
                  <a:schemeClr val="accent1">
                    <a:lumMod val="75000"/>
                  </a:schemeClr>
                </a:solidFill>
              </a:rPr>
            </a:br>
            <a:r>
              <a:rPr lang="en-US" b="1" dirty="0" smtClean="0">
                <a:solidFill>
                  <a:schemeClr val="accent1">
                    <a:lumMod val="75000"/>
                  </a:schemeClr>
                </a:solidFill>
              </a:rPr>
              <a:t>ne </a:t>
            </a:r>
            <a:r>
              <a:rPr lang="en-US" b="1" dirty="0">
                <a:solidFill>
                  <a:schemeClr val="accent1">
                    <a:lumMod val="75000"/>
                  </a:schemeClr>
                </a:solidFill>
              </a:rPr>
              <a:t>les </a:t>
            </a:r>
            <a:r>
              <a:rPr lang="en-US" b="1" dirty="0" err="1">
                <a:solidFill>
                  <a:schemeClr val="accent1">
                    <a:lumMod val="75000"/>
                  </a:schemeClr>
                </a:solidFill>
              </a:rPr>
              <a:t>paraissait-il</a:t>
            </a:r>
            <a:r>
              <a:rPr lang="en-US" b="1" dirty="0">
                <a:solidFill>
                  <a:schemeClr val="accent1">
                    <a:lumMod val="75000"/>
                  </a:schemeClr>
                </a:solidFill>
              </a:rPr>
              <a:t> </a:t>
            </a:r>
            <a:r>
              <a:rPr lang="en-US" b="1" dirty="0" smtClean="0">
                <a:solidFill>
                  <a:schemeClr val="accent1">
                    <a:lumMod val="75000"/>
                  </a:schemeClr>
                </a:solidFill>
              </a:rPr>
              <a:t>pas</a:t>
            </a:r>
            <a:r>
              <a:rPr lang="nb-NO" dirty="0">
                <a:solidFill>
                  <a:schemeClr val="accent1">
                    <a:lumMod val="75000"/>
                  </a:schemeClr>
                </a:solidFill>
              </a:rPr>
              <a:t> [</a:t>
            </a:r>
            <a:r>
              <a:rPr lang="nb-NO" dirty="0" smtClean="0">
                <a:solidFill>
                  <a:schemeClr val="accent1">
                    <a:lumMod val="75000"/>
                  </a:schemeClr>
                </a:solidFill>
              </a:rPr>
              <a:t>…] </a:t>
            </a:r>
            <a:r>
              <a:rPr lang="en-US" dirty="0" err="1" smtClean="0">
                <a:solidFill>
                  <a:schemeClr val="accent1">
                    <a:lumMod val="75000"/>
                  </a:schemeClr>
                </a:solidFill>
              </a:rPr>
              <a:t>sain</a:t>
            </a:r>
            <a:r>
              <a:rPr lang="en-US" dirty="0" smtClean="0">
                <a:solidFill>
                  <a:schemeClr val="accent1">
                    <a:lumMod val="75000"/>
                  </a:schemeClr>
                </a:solidFill>
              </a:rPr>
              <a:t> </a:t>
            </a:r>
            <a:r>
              <a:rPr lang="en-US" dirty="0" err="1">
                <a:solidFill>
                  <a:schemeClr val="accent1">
                    <a:lumMod val="75000"/>
                  </a:schemeClr>
                </a:solidFill>
              </a:rPr>
              <a:t>d’esprit</a:t>
            </a:r>
            <a:r>
              <a:rPr lang="en-US" dirty="0">
                <a:solidFill>
                  <a:schemeClr val="accent1">
                    <a:lumMod val="75000"/>
                  </a:schemeClr>
                </a:solidFill>
              </a:rPr>
              <a:t> et </a:t>
            </a:r>
            <a:r>
              <a:rPr lang="en-US" dirty="0" err="1">
                <a:solidFill>
                  <a:schemeClr val="accent1">
                    <a:lumMod val="75000"/>
                  </a:schemeClr>
                </a:solidFill>
              </a:rPr>
              <a:t>sain</a:t>
            </a:r>
            <a:r>
              <a:rPr lang="en-US" dirty="0">
                <a:solidFill>
                  <a:schemeClr val="accent1">
                    <a:lumMod val="75000"/>
                  </a:schemeClr>
                </a:solidFill>
              </a:rPr>
              <a:t> de corps, </a:t>
            </a:r>
            <a:r>
              <a:rPr lang="en-US" dirty="0" smtClean="0">
                <a:solidFill>
                  <a:schemeClr val="accent1">
                    <a:lumMod val="75000"/>
                  </a:schemeClr>
                </a:solidFill>
              </a:rPr>
              <a:t/>
            </a:r>
            <a:br>
              <a:rPr lang="en-US" dirty="0" smtClean="0">
                <a:solidFill>
                  <a:schemeClr val="accent1">
                    <a:lumMod val="75000"/>
                  </a:schemeClr>
                </a:solidFill>
              </a:rPr>
            </a:br>
            <a:r>
              <a:rPr lang="en-US" dirty="0" err="1" smtClean="0">
                <a:solidFill>
                  <a:schemeClr val="accent1">
                    <a:lumMod val="75000"/>
                  </a:schemeClr>
                </a:solidFill>
              </a:rPr>
              <a:t>il</a:t>
            </a:r>
            <a:r>
              <a:rPr lang="en-US" dirty="0" smtClean="0">
                <a:solidFill>
                  <a:schemeClr val="accent1">
                    <a:lumMod val="75000"/>
                  </a:schemeClr>
                </a:solidFill>
              </a:rPr>
              <a:t> </a:t>
            </a:r>
            <a:r>
              <a:rPr lang="en-US" dirty="0" err="1">
                <a:solidFill>
                  <a:schemeClr val="accent1">
                    <a:lumMod val="75000"/>
                  </a:schemeClr>
                </a:solidFill>
              </a:rPr>
              <a:t>plaisait</a:t>
            </a:r>
            <a:r>
              <a:rPr lang="en-US" dirty="0">
                <a:solidFill>
                  <a:schemeClr val="accent1">
                    <a:lumMod val="75000"/>
                  </a:schemeClr>
                </a:solidFill>
              </a:rPr>
              <a:t> </a:t>
            </a:r>
            <a:r>
              <a:rPr lang="en-US" dirty="0" err="1">
                <a:solidFill>
                  <a:schemeClr val="accent1">
                    <a:lumMod val="75000"/>
                  </a:schemeClr>
                </a:solidFill>
              </a:rPr>
              <a:t>dès</a:t>
            </a:r>
            <a:r>
              <a:rPr lang="en-US" dirty="0">
                <a:solidFill>
                  <a:schemeClr val="accent1">
                    <a:lumMod val="75000"/>
                  </a:schemeClr>
                </a:solidFill>
              </a:rPr>
              <a:t> le premier </a:t>
            </a:r>
            <a:r>
              <a:rPr lang="en-US" dirty="0" err="1">
                <a:solidFill>
                  <a:schemeClr val="accent1">
                    <a:lumMod val="75000"/>
                  </a:schemeClr>
                </a:solidFill>
              </a:rPr>
              <a:t>abord</a:t>
            </a:r>
            <a:r>
              <a:rPr lang="en-US" dirty="0">
                <a:solidFill>
                  <a:schemeClr val="accent1">
                    <a:lumMod val="75000"/>
                  </a:schemeClr>
                </a:solidFill>
              </a:rPr>
              <a:t> </a:t>
            </a:r>
            <a:r>
              <a:rPr lang="en-US" dirty="0" smtClean="0">
                <a:solidFill>
                  <a:schemeClr val="accent1">
                    <a:lumMod val="75000"/>
                  </a:schemeClr>
                </a:solidFill>
              </a:rPr>
              <a:t>avec </a:t>
            </a:r>
            <a:r>
              <a:rPr lang="en-US" dirty="0" err="1">
                <a:solidFill>
                  <a:schemeClr val="accent1">
                    <a:lumMod val="75000"/>
                  </a:schemeClr>
                </a:solidFill>
              </a:rPr>
              <a:t>sa</a:t>
            </a:r>
            <a:r>
              <a:rPr lang="en-US" dirty="0">
                <a:solidFill>
                  <a:schemeClr val="accent1">
                    <a:lumMod val="75000"/>
                  </a:schemeClr>
                </a:solidFill>
              </a:rPr>
              <a:t> </a:t>
            </a:r>
            <a:r>
              <a:rPr lang="en-US" b="1" dirty="0">
                <a:solidFill>
                  <a:schemeClr val="accent1">
                    <a:lumMod val="75000"/>
                  </a:schemeClr>
                </a:solidFill>
              </a:rPr>
              <a:t>belle et </a:t>
            </a:r>
            <a:r>
              <a:rPr lang="en-US" b="1" dirty="0" err="1">
                <a:solidFill>
                  <a:schemeClr val="accent1">
                    <a:lumMod val="75000"/>
                  </a:schemeClr>
                </a:solidFill>
              </a:rPr>
              <a:t>aimable</a:t>
            </a:r>
            <a:r>
              <a:rPr lang="en-US" b="1" dirty="0">
                <a:solidFill>
                  <a:schemeClr val="accent1">
                    <a:lumMod val="75000"/>
                  </a:schemeClr>
                </a:solidFill>
              </a:rPr>
              <a:t> figure, sans </a:t>
            </a:r>
            <a:r>
              <a:rPr lang="en-US" b="1" dirty="0" err="1">
                <a:solidFill>
                  <a:schemeClr val="accent1">
                    <a:lumMod val="75000"/>
                  </a:schemeClr>
                </a:solidFill>
              </a:rPr>
              <a:t>barbe</a:t>
            </a:r>
            <a:r>
              <a:rPr lang="en-US" dirty="0" smtClean="0">
                <a:solidFill>
                  <a:schemeClr val="accent1">
                    <a:lumMod val="75000"/>
                  </a:schemeClr>
                </a:solidFill>
              </a:rPr>
              <a:t>, </a:t>
            </a:r>
            <a:br>
              <a:rPr lang="en-US" dirty="0" smtClean="0">
                <a:solidFill>
                  <a:schemeClr val="accent1">
                    <a:lumMod val="75000"/>
                  </a:schemeClr>
                </a:solidFill>
              </a:rPr>
            </a:br>
            <a:r>
              <a:rPr lang="en-US" dirty="0" smtClean="0">
                <a:solidFill>
                  <a:schemeClr val="accent1">
                    <a:lumMod val="75000"/>
                  </a:schemeClr>
                </a:solidFill>
              </a:rPr>
              <a:t>[…] </a:t>
            </a:r>
            <a:r>
              <a:rPr lang="en-GB" dirty="0" err="1" smtClean="0">
                <a:solidFill>
                  <a:schemeClr val="accent1">
                    <a:lumMod val="75000"/>
                  </a:schemeClr>
                </a:solidFill>
              </a:rPr>
              <a:t>Sylvius</a:t>
            </a:r>
            <a:r>
              <a:rPr lang="en-GB" dirty="0" smtClean="0">
                <a:solidFill>
                  <a:schemeClr val="accent1">
                    <a:lumMod val="75000"/>
                  </a:schemeClr>
                </a:solidFill>
              </a:rPr>
              <a:t> </a:t>
            </a:r>
            <a:r>
              <a:rPr lang="en-GB" dirty="0">
                <a:solidFill>
                  <a:schemeClr val="accent1">
                    <a:lumMod val="75000"/>
                  </a:schemeClr>
                </a:solidFill>
              </a:rPr>
              <a:t>Hog </a:t>
            </a:r>
            <a:r>
              <a:rPr lang="en-GB" dirty="0" err="1">
                <a:solidFill>
                  <a:schemeClr val="accent1">
                    <a:lumMod val="75000"/>
                  </a:schemeClr>
                </a:solidFill>
              </a:rPr>
              <a:t>était</a:t>
            </a:r>
            <a:r>
              <a:rPr lang="en-GB" dirty="0">
                <a:solidFill>
                  <a:schemeClr val="accent1">
                    <a:lumMod val="75000"/>
                  </a:schemeClr>
                </a:solidFill>
              </a:rPr>
              <a:t> </a:t>
            </a:r>
            <a:r>
              <a:rPr lang="en-GB" b="1" dirty="0" err="1">
                <a:solidFill>
                  <a:schemeClr val="accent1">
                    <a:lumMod val="75000"/>
                  </a:schemeClr>
                </a:solidFill>
              </a:rPr>
              <a:t>professeur</a:t>
            </a:r>
            <a:r>
              <a:rPr lang="en-GB" b="1" dirty="0">
                <a:solidFill>
                  <a:schemeClr val="accent1">
                    <a:lumMod val="75000"/>
                  </a:schemeClr>
                </a:solidFill>
              </a:rPr>
              <a:t> de </a:t>
            </a:r>
            <a:r>
              <a:rPr lang="en-GB" b="1" dirty="0" err="1">
                <a:solidFill>
                  <a:schemeClr val="accent1">
                    <a:lumMod val="75000"/>
                  </a:schemeClr>
                </a:solidFill>
              </a:rPr>
              <a:t>législation</a:t>
            </a:r>
            <a:r>
              <a:rPr lang="en-GB" dirty="0">
                <a:solidFill>
                  <a:schemeClr val="accent1">
                    <a:lumMod val="75000"/>
                  </a:schemeClr>
                </a:solidFill>
              </a:rPr>
              <a:t> à Christiania. </a:t>
            </a:r>
            <a:br>
              <a:rPr lang="en-GB" dirty="0">
                <a:solidFill>
                  <a:schemeClr val="accent1">
                    <a:lumMod val="75000"/>
                  </a:schemeClr>
                </a:solidFill>
              </a:rPr>
            </a:br>
            <a:r>
              <a:rPr lang="en-GB" dirty="0" smtClean="0">
                <a:solidFill>
                  <a:schemeClr val="accent1">
                    <a:lumMod val="75000"/>
                  </a:schemeClr>
                </a:solidFill>
              </a:rPr>
              <a:t>[…] </a:t>
            </a:r>
            <a:r>
              <a:rPr lang="en-GB" dirty="0" err="1">
                <a:solidFill>
                  <a:schemeClr val="accent1">
                    <a:lumMod val="75000"/>
                  </a:schemeClr>
                </a:solidFill>
              </a:rPr>
              <a:t>Donc</a:t>
            </a:r>
            <a:r>
              <a:rPr lang="en-GB" dirty="0">
                <a:solidFill>
                  <a:schemeClr val="accent1">
                    <a:lumMod val="75000"/>
                  </a:schemeClr>
                </a:solidFill>
              </a:rPr>
              <a:t>, </a:t>
            </a:r>
            <a:r>
              <a:rPr lang="en-GB" dirty="0" err="1">
                <a:solidFill>
                  <a:schemeClr val="accent1">
                    <a:lumMod val="75000"/>
                  </a:schemeClr>
                </a:solidFill>
              </a:rPr>
              <a:t>Sylvius</a:t>
            </a:r>
            <a:r>
              <a:rPr lang="en-GB" dirty="0">
                <a:solidFill>
                  <a:schemeClr val="accent1">
                    <a:lumMod val="75000"/>
                  </a:schemeClr>
                </a:solidFill>
              </a:rPr>
              <a:t> Hog </a:t>
            </a:r>
            <a:r>
              <a:rPr lang="en-GB" dirty="0" err="1">
                <a:solidFill>
                  <a:schemeClr val="accent1">
                    <a:lumMod val="75000"/>
                  </a:schemeClr>
                </a:solidFill>
              </a:rPr>
              <a:t>étant</a:t>
            </a:r>
            <a:r>
              <a:rPr lang="en-GB" dirty="0">
                <a:solidFill>
                  <a:schemeClr val="accent1">
                    <a:lumMod val="75000"/>
                  </a:schemeClr>
                </a:solidFill>
              </a:rPr>
              <a:t> un des hommes les plus </a:t>
            </a:r>
            <a:r>
              <a:rPr lang="en-GB" dirty="0" err="1">
                <a:solidFill>
                  <a:schemeClr val="accent1">
                    <a:lumMod val="75000"/>
                  </a:schemeClr>
                </a:solidFill>
              </a:rPr>
              <a:t>considérables</a:t>
            </a:r>
            <a:r>
              <a:rPr lang="en-GB" dirty="0">
                <a:solidFill>
                  <a:schemeClr val="accent1">
                    <a:lumMod val="75000"/>
                  </a:schemeClr>
                </a:solidFill>
              </a:rPr>
              <a:t> de son pays, </a:t>
            </a:r>
            <a:r>
              <a:rPr lang="en-GB" dirty="0" smtClean="0">
                <a:solidFill>
                  <a:schemeClr val="accent1">
                    <a:lumMod val="75000"/>
                  </a:schemeClr>
                </a:solidFill>
              </a:rPr>
              <a:t/>
            </a:r>
            <a:br>
              <a:rPr lang="en-GB" dirty="0" smtClean="0">
                <a:solidFill>
                  <a:schemeClr val="accent1">
                    <a:lumMod val="75000"/>
                  </a:schemeClr>
                </a:solidFill>
              </a:rPr>
            </a:br>
            <a:r>
              <a:rPr lang="en-GB" dirty="0" smtClean="0">
                <a:solidFill>
                  <a:schemeClr val="accent1">
                    <a:lumMod val="75000"/>
                  </a:schemeClr>
                </a:solidFill>
              </a:rPr>
              <a:t>on </a:t>
            </a:r>
            <a:r>
              <a:rPr lang="en-GB" dirty="0">
                <a:solidFill>
                  <a:schemeClr val="accent1">
                    <a:lumMod val="75000"/>
                  </a:schemeClr>
                </a:solidFill>
              </a:rPr>
              <a:t>ne </a:t>
            </a:r>
            <a:r>
              <a:rPr lang="en-GB" dirty="0" err="1">
                <a:solidFill>
                  <a:schemeClr val="accent1">
                    <a:lumMod val="75000"/>
                  </a:schemeClr>
                </a:solidFill>
              </a:rPr>
              <a:t>s’étonnera</a:t>
            </a:r>
            <a:r>
              <a:rPr lang="en-GB" dirty="0">
                <a:solidFill>
                  <a:schemeClr val="accent1">
                    <a:lumMod val="75000"/>
                  </a:schemeClr>
                </a:solidFill>
              </a:rPr>
              <a:t> pas </a:t>
            </a:r>
            <a:r>
              <a:rPr lang="en-GB" dirty="0" err="1">
                <a:solidFill>
                  <a:schemeClr val="accent1">
                    <a:lumMod val="75000"/>
                  </a:schemeClr>
                </a:solidFill>
              </a:rPr>
              <a:t>qu’il</a:t>
            </a:r>
            <a:r>
              <a:rPr lang="en-GB" dirty="0">
                <a:solidFill>
                  <a:schemeClr val="accent1">
                    <a:lumMod val="75000"/>
                  </a:schemeClr>
                </a:solidFill>
              </a:rPr>
              <a:t> </a:t>
            </a:r>
            <a:r>
              <a:rPr lang="en-GB" dirty="0" err="1">
                <a:solidFill>
                  <a:schemeClr val="accent1">
                    <a:lumMod val="75000"/>
                  </a:schemeClr>
                </a:solidFill>
              </a:rPr>
              <a:t>fût</a:t>
            </a:r>
            <a:r>
              <a:rPr lang="en-GB" dirty="0">
                <a:solidFill>
                  <a:schemeClr val="accent1">
                    <a:lumMod val="75000"/>
                  </a:schemeClr>
                </a:solidFill>
              </a:rPr>
              <a:t> </a:t>
            </a:r>
            <a:r>
              <a:rPr lang="en-GB" b="1" dirty="0" err="1">
                <a:solidFill>
                  <a:schemeClr val="accent1">
                    <a:lumMod val="75000"/>
                  </a:schemeClr>
                </a:solidFill>
              </a:rPr>
              <a:t>membre</a:t>
            </a:r>
            <a:r>
              <a:rPr lang="en-GB" b="1" dirty="0">
                <a:solidFill>
                  <a:schemeClr val="accent1">
                    <a:lumMod val="75000"/>
                  </a:schemeClr>
                </a:solidFill>
              </a:rPr>
              <a:t> du </a:t>
            </a:r>
            <a:r>
              <a:rPr lang="en-GB" b="1" dirty="0" err="1">
                <a:solidFill>
                  <a:schemeClr val="accent1">
                    <a:lumMod val="75000"/>
                  </a:schemeClr>
                </a:solidFill>
              </a:rPr>
              <a:t>Storthing</a:t>
            </a:r>
            <a:r>
              <a:rPr lang="en-GB" dirty="0">
                <a:solidFill>
                  <a:schemeClr val="accent1">
                    <a:lumMod val="75000"/>
                  </a:schemeClr>
                </a:solidFill>
              </a:rPr>
              <a:t>. </a:t>
            </a:r>
            <a:r>
              <a:rPr lang="en-GB" dirty="0" smtClean="0">
                <a:solidFill>
                  <a:schemeClr val="accent1">
                    <a:lumMod val="75000"/>
                  </a:schemeClr>
                </a:solidFill>
              </a:rPr>
              <a:t/>
            </a:r>
            <a:br>
              <a:rPr lang="en-GB" dirty="0" smtClean="0">
                <a:solidFill>
                  <a:schemeClr val="accent1">
                    <a:lumMod val="75000"/>
                  </a:schemeClr>
                </a:solidFill>
              </a:rPr>
            </a:br>
            <a:r>
              <a:rPr lang="en-GB" dirty="0" smtClean="0">
                <a:solidFill>
                  <a:schemeClr val="accent1">
                    <a:lumMod val="75000"/>
                  </a:schemeClr>
                </a:solidFill>
              </a:rPr>
              <a:t>[…] </a:t>
            </a:r>
            <a:r>
              <a:rPr lang="en-GB" dirty="0" err="1">
                <a:solidFill>
                  <a:schemeClr val="accent1">
                    <a:lumMod val="75000"/>
                  </a:schemeClr>
                </a:solidFill>
              </a:rPr>
              <a:t>Ainsi</a:t>
            </a:r>
            <a:r>
              <a:rPr lang="en-GB" dirty="0">
                <a:solidFill>
                  <a:schemeClr val="accent1">
                    <a:lumMod val="75000"/>
                  </a:schemeClr>
                </a:solidFill>
              </a:rPr>
              <a:t> </a:t>
            </a:r>
            <a:r>
              <a:rPr lang="en-GB" dirty="0" err="1">
                <a:solidFill>
                  <a:schemeClr val="accent1">
                    <a:lumMod val="75000"/>
                  </a:schemeClr>
                </a:solidFill>
              </a:rPr>
              <a:t>était</a:t>
            </a:r>
            <a:r>
              <a:rPr lang="en-GB" dirty="0">
                <a:solidFill>
                  <a:schemeClr val="accent1">
                    <a:lumMod val="75000"/>
                  </a:schemeClr>
                </a:solidFill>
              </a:rPr>
              <a:t> </a:t>
            </a:r>
            <a:r>
              <a:rPr lang="en-GB" dirty="0" err="1">
                <a:solidFill>
                  <a:schemeClr val="accent1">
                    <a:lumMod val="75000"/>
                  </a:schemeClr>
                </a:solidFill>
              </a:rPr>
              <a:t>Sylvius</a:t>
            </a:r>
            <a:r>
              <a:rPr lang="en-GB" dirty="0">
                <a:solidFill>
                  <a:schemeClr val="accent1">
                    <a:lumMod val="75000"/>
                  </a:schemeClr>
                </a:solidFill>
              </a:rPr>
              <a:t> Hog. D’un </a:t>
            </a:r>
            <a:r>
              <a:rPr lang="en-GB" dirty="0" err="1">
                <a:solidFill>
                  <a:schemeClr val="accent1">
                    <a:lumMod val="75000"/>
                  </a:schemeClr>
                </a:solidFill>
              </a:rPr>
              <a:t>caractère</a:t>
            </a:r>
            <a:r>
              <a:rPr lang="en-GB" dirty="0">
                <a:solidFill>
                  <a:schemeClr val="accent1">
                    <a:lumMod val="75000"/>
                  </a:schemeClr>
                </a:solidFill>
              </a:rPr>
              <a:t> </a:t>
            </a:r>
            <a:r>
              <a:rPr lang="en-GB" dirty="0" err="1">
                <a:solidFill>
                  <a:schemeClr val="accent1">
                    <a:lumMod val="75000"/>
                  </a:schemeClr>
                </a:solidFill>
              </a:rPr>
              <a:t>très</a:t>
            </a:r>
            <a:r>
              <a:rPr lang="en-GB" dirty="0">
                <a:solidFill>
                  <a:schemeClr val="accent1">
                    <a:lumMod val="75000"/>
                  </a:schemeClr>
                </a:solidFill>
              </a:rPr>
              <a:t> </a:t>
            </a:r>
            <a:r>
              <a:rPr lang="en-GB" dirty="0" err="1">
                <a:solidFill>
                  <a:schemeClr val="accent1">
                    <a:lumMod val="75000"/>
                  </a:schemeClr>
                </a:solidFill>
              </a:rPr>
              <a:t>indépendant</a:t>
            </a:r>
            <a:r>
              <a:rPr lang="en-GB" dirty="0">
                <a:solidFill>
                  <a:schemeClr val="accent1">
                    <a:lumMod val="75000"/>
                  </a:schemeClr>
                </a:solidFill>
              </a:rPr>
              <a:t>, </a:t>
            </a:r>
            <a:r>
              <a:rPr lang="en-GB" dirty="0" smtClean="0">
                <a:solidFill>
                  <a:schemeClr val="accent1">
                    <a:lumMod val="75000"/>
                  </a:schemeClr>
                </a:solidFill>
              </a:rPr>
              <a:t/>
            </a:r>
            <a:br>
              <a:rPr lang="en-GB" dirty="0" smtClean="0">
                <a:solidFill>
                  <a:schemeClr val="accent1">
                    <a:lumMod val="75000"/>
                  </a:schemeClr>
                </a:solidFill>
              </a:rPr>
            </a:br>
            <a:r>
              <a:rPr lang="en-GB" dirty="0" smtClean="0">
                <a:solidFill>
                  <a:schemeClr val="accent1">
                    <a:lumMod val="75000"/>
                  </a:schemeClr>
                </a:solidFill>
              </a:rPr>
              <a:t>ne </a:t>
            </a:r>
            <a:r>
              <a:rPr lang="en-GB" dirty="0" err="1">
                <a:solidFill>
                  <a:schemeClr val="accent1">
                    <a:lumMod val="75000"/>
                  </a:schemeClr>
                </a:solidFill>
              </a:rPr>
              <a:t>voulant</a:t>
            </a:r>
            <a:r>
              <a:rPr lang="en-GB" dirty="0">
                <a:solidFill>
                  <a:schemeClr val="accent1">
                    <a:lumMod val="75000"/>
                  </a:schemeClr>
                </a:solidFill>
              </a:rPr>
              <a:t> </a:t>
            </a:r>
            <a:r>
              <a:rPr lang="en-GB" dirty="0" err="1">
                <a:solidFill>
                  <a:schemeClr val="accent1">
                    <a:lumMod val="75000"/>
                  </a:schemeClr>
                </a:solidFill>
              </a:rPr>
              <a:t>rien</a:t>
            </a:r>
            <a:r>
              <a:rPr lang="en-GB" dirty="0">
                <a:solidFill>
                  <a:schemeClr val="accent1">
                    <a:lumMod val="75000"/>
                  </a:schemeClr>
                </a:solidFill>
              </a:rPr>
              <a:t> </a:t>
            </a:r>
            <a:r>
              <a:rPr lang="en-GB" dirty="0" err="1">
                <a:solidFill>
                  <a:schemeClr val="accent1">
                    <a:lumMod val="75000"/>
                  </a:schemeClr>
                </a:solidFill>
              </a:rPr>
              <a:t>être</a:t>
            </a:r>
            <a:r>
              <a:rPr lang="en-GB" dirty="0">
                <a:solidFill>
                  <a:schemeClr val="accent1">
                    <a:lumMod val="75000"/>
                  </a:schemeClr>
                </a:solidFill>
              </a:rPr>
              <a:t>, </a:t>
            </a:r>
            <a:r>
              <a:rPr lang="en-GB" dirty="0" err="1">
                <a:solidFill>
                  <a:schemeClr val="accent1">
                    <a:lumMod val="75000"/>
                  </a:schemeClr>
                </a:solidFill>
              </a:rPr>
              <a:t>il</a:t>
            </a:r>
            <a:r>
              <a:rPr lang="en-GB" dirty="0">
                <a:solidFill>
                  <a:schemeClr val="accent1">
                    <a:lumMod val="75000"/>
                  </a:schemeClr>
                </a:solidFill>
              </a:rPr>
              <a:t> </a:t>
            </a:r>
            <a:r>
              <a:rPr lang="en-GB" b="1" dirty="0" err="1" smtClean="0">
                <a:solidFill>
                  <a:schemeClr val="accent1">
                    <a:lumMod val="75000"/>
                  </a:schemeClr>
                </a:solidFill>
              </a:rPr>
              <a:t>avait</a:t>
            </a:r>
            <a:r>
              <a:rPr lang="en-GB" b="1" dirty="0" smtClean="0">
                <a:solidFill>
                  <a:schemeClr val="accent1">
                    <a:lumMod val="75000"/>
                  </a:schemeClr>
                </a:solidFill>
              </a:rPr>
              <a:t> </a:t>
            </a:r>
            <a:r>
              <a:rPr lang="en-GB" b="1" dirty="0" err="1" smtClean="0">
                <a:solidFill>
                  <a:schemeClr val="accent1">
                    <a:lumMod val="75000"/>
                  </a:schemeClr>
                </a:solidFill>
              </a:rPr>
              <a:t>maintes</a:t>
            </a:r>
            <a:r>
              <a:rPr lang="en-GB" b="1" dirty="0" smtClean="0">
                <a:solidFill>
                  <a:schemeClr val="accent1">
                    <a:lumMod val="75000"/>
                  </a:schemeClr>
                </a:solidFill>
              </a:rPr>
              <a:t> </a:t>
            </a:r>
            <a:r>
              <a:rPr lang="en-GB" b="1" dirty="0" err="1" smtClean="0">
                <a:solidFill>
                  <a:schemeClr val="accent1">
                    <a:lumMod val="75000"/>
                  </a:schemeClr>
                </a:solidFill>
              </a:rPr>
              <a:t>fois</a:t>
            </a:r>
            <a:r>
              <a:rPr lang="en-GB" b="1" dirty="0" smtClean="0">
                <a:solidFill>
                  <a:schemeClr val="accent1">
                    <a:lumMod val="75000"/>
                  </a:schemeClr>
                </a:solidFill>
              </a:rPr>
              <a:t> </a:t>
            </a:r>
            <a:r>
              <a:rPr lang="en-GB" b="1" dirty="0" err="1" smtClean="0">
                <a:solidFill>
                  <a:schemeClr val="accent1">
                    <a:lumMod val="75000"/>
                  </a:schemeClr>
                </a:solidFill>
              </a:rPr>
              <a:t>refusé</a:t>
            </a:r>
            <a:r>
              <a:rPr lang="en-GB" b="1" dirty="0" smtClean="0">
                <a:solidFill>
                  <a:schemeClr val="accent1">
                    <a:lumMod val="75000"/>
                  </a:schemeClr>
                </a:solidFill>
              </a:rPr>
              <a:t> </a:t>
            </a:r>
            <a:r>
              <a:rPr lang="en-GB" b="1" dirty="0" err="1" smtClean="0">
                <a:solidFill>
                  <a:schemeClr val="accent1">
                    <a:lumMod val="75000"/>
                  </a:schemeClr>
                </a:solidFill>
              </a:rPr>
              <a:t>d’entrer</a:t>
            </a:r>
            <a:r>
              <a:rPr lang="en-GB" b="1" dirty="0" smtClean="0">
                <a:solidFill>
                  <a:schemeClr val="accent1">
                    <a:lumMod val="75000"/>
                  </a:schemeClr>
                </a:solidFill>
              </a:rPr>
              <a:t> </a:t>
            </a:r>
            <a:r>
              <a:rPr lang="en-GB" b="1" dirty="0">
                <a:solidFill>
                  <a:schemeClr val="accent1">
                    <a:lumMod val="75000"/>
                  </a:schemeClr>
                </a:solidFill>
              </a:rPr>
              <a:t>au </a:t>
            </a:r>
            <a:r>
              <a:rPr lang="en-GB" b="1" dirty="0" err="1">
                <a:solidFill>
                  <a:schemeClr val="accent1">
                    <a:lumMod val="75000"/>
                  </a:schemeClr>
                </a:solidFill>
              </a:rPr>
              <a:t>ministère</a:t>
            </a:r>
            <a:r>
              <a:rPr lang="en-GB" dirty="0">
                <a:solidFill>
                  <a:schemeClr val="accent1">
                    <a:lumMod val="75000"/>
                  </a:schemeClr>
                </a:solidFill>
              </a:rPr>
              <a:t>. </a:t>
            </a:r>
            <a:r>
              <a:rPr lang="en-GB" dirty="0" smtClean="0">
                <a:solidFill>
                  <a:schemeClr val="accent1">
                    <a:lumMod val="75000"/>
                  </a:schemeClr>
                </a:solidFill>
              </a:rPr>
              <a:t/>
            </a:r>
            <a:br>
              <a:rPr lang="en-GB" dirty="0" smtClean="0">
                <a:solidFill>
                  <a:schemeClr val="accent1">
                    <a:lumMod val="75000"/>
                  </a:schemeClr>
                </a:solidFill>
              </a:rPr>
            </a:br>
            <a:r>
              <a:rPr lang="nb-NO" b="1" dirty="0" err="1" smtClean="0">
                <a:solidFill>
                  <a:schemeClr val="accent1">
                    <a:lumMod val="75000"/>
                  </a:schemeClr>
                </a:solidFill>
              </a:rPr>
              <a:t>Défenseur</a:t>
            </a:r>
            <a:r>
              <a:rPr lang="nb-NO" b="1" dirty="0" smtClean="0">
                <a:solidFill>
                  <a:schemeClr val="accent1">
                    <a:lumMod val="75000"/>
                  </a:schemeClr>
                </a:solidFill>
              </a:rPr>
              <a:t> </a:t>
            </a:r>
            <a:r>
              <a:rPr lang="nb-NO" b="1" dirty="0">
                <a:solidFill>
                  <a:schemeClr val="accent1">
                    <a:lumMod val="75000"/>
                  </a:schemeClr>
                </a:solidFill>
              </a:rPr>
              <a:t>de </a:t>
            </a:r>
            <a:r>
              <a:rPr lang="nb-NO" b="1" dirty="0" err="1">
                <a:solidFill>
                  <a:schemeClr val="accent1">
                    <a:lumMod val="75000"/>
                  </a:schemeClr>
                </a:solidFill>
              </a:rPr>
              <a:t>tous</a:t>
            </a:r>
            <a:r>
              <a:rPr lang="nb-NO" b="1" dirty="0">
                <a:solidFill>
                  <a:schemeClr val="accent1">
                    <a:lumMod val="75000"/>
                  </a:schemeClr>
                </a:solidFill>
              </a:rPr>
              <a:t> les </a:t>
            </a:r>
            <a:r>
              <a:rPr lang="nb-NO" b="1" dirty="0" err="1">
                <a:solidFill>
                  <a:schemeClr val="accent1">
                    <a:lumMod val="75000"/>
                  </a:schemeClr>
                </a:solidFill>
              </a:rPr>
              <a:t>droits</a:t>
            </a:r>
            <a:r>
              <a:rPr lang="nb-NO" b="1" dirty="0">
                <a:solidFill>
                  <a:schemeClr val="accent1">
                    <a:lumMod val="75000"/>
                  </a:schemeClr>
                </a:solidFill>
              </a:rPr>
              <a:t> de la </a:t>
            </a:r>
            <a:r>
              <a:rPr lang="nb-NO" b="1" dirty="0" err="1">
                <a:solidFill>
                  <a:schemeClr val="accent1">
                    <a:lumMod val="75000"/>
                  </a:schemeClr>
                </a:solidFill>
              </a:rPr>
              <a:t>Norvège</a:t>
            </a:r>
            <a:r>
              <a:rPr lang="nb-NO" dirty="0">
                <a:solidFill>
                  <a:schemeClr val="accent1">
                    <a:lumMod val="75000"/>
                  </a:schemeClr>
                </a:solidFill>
              </a:rPr>
              <a:t>, </a:t>
            </a:r>
            <a:r>
              <a:rPr lang="nb-NO" dirty="0" smtClean="0">
                <a:solidFill>
                  <a:schemeClr val="accent1">
                    <a:lumMod val="75000"/>
                  </a:schemeClr>
                </a:solidFill>
              </a:rPr>
              <a:t/>
            </a:r>
            <a:br>
              <a:rPr lang="nb-NO" dirty="0" smtClean="0">
                <a:solidFill>
                  <a:schemeClr val="accent1">
                    <a:lumMod val="75000"/>
                  </a:schemeClr>
                </a:solidFill>
              </a:rPr>
            </a:br>
            <a:r>
              <a:rPr lang="en-GB" dirty="0" smtClean="0">
                <a:solidFill>
                  <a:schemeClr val="accent1">
                    <a:lumMod val="75000"/>
                  </a:schemeClr>
                </a:solidFill>
              </a:rPr>
              <a:t>[…] </a:t>
            </a:r>
            <a:r>
              <a:rPr lang="nb-NO" dirty="0" err="1">
                <a:solidFill>
                  <a:schemeClr val="accent1">
                    <a:lumMod val="75000"/>
                  </a:schemeClr>
                </a:solidFill>
              </a:rPr>
              <a:t>Sylvius</a:t>
            </a:r>
            <a:r>
              <a:rPr lang="nb-NO" dirty="0">
                <a:solidFill>
                  <a:schemeClr val="accent1">
                    <a:lumMod val="75000"/>
                  </a:schemeClr>
                </a:solidFill>
              </a:rPr>
              <a:t> </a:t>
            </a:r>
            <a:r>
              <a:rPr lang="nb-NO" dirty="0" err="1">
                <a:solidFill>
                  <a:schemeClr val="accent1">
                    <a:lumMod val="75000"/>
                  </a:schemeClr>
                </a:solidFill>
              </a:rPr>
              <a:t>Hog</a:t>
            </a:r>
            <a:r>
              <a:rPr lang="nb-NO" dirty="0">
                <a:solidFill>
                  <a:schemeClr val="accent1">
                    <a:lumMod val="75000"/>
                  </a:schemeClr>
                </a:solidFill>
              </a:rPr>
              <a:t> </a:t>
            </a:r>
            <a:r>
              <a:rPr lang="nb-NO" dirty="0" err="1">
                <a:solidFill>
                  <a:schemeClr val="accent1">
                    <a:lumMod val="75000"/>
                  </a:schemeClr>
                </a:solidFill>
              </a:rPr>
              <a:t>était</a:t>
            </a:r>
            <a:r>
              <a:rPr lang="nb-NO" dirty="0">
                <a:solidFill>
                  <a:schemeClr val="accent1">
                    <a:lumMod val="75000"/>
                  </a:schemeClr>
                </a:solidFill>
              </a:rPr>
              <a:t> de </a:t>
            </a:r>
            <a:r>
              <a:rPr lang="nb-NO" dirty="0" err="1">
                <a:solidFill>
                  <a:schemeClr val="accent1">
                    <a:lumMod val="75000"/>
                  </a:schemeClr>
                </a:solidFill>
              </a:rPr>
              <a:t>cœur</a:t>
            </a:r>
            <a:r>
              <a:rPr lang="nb-NO" dirty="0">
                <a:solidFill>
                  <a:schemeClr val="accent1">
                    <a:lumMod val="75000"/>
                  </a:schemeClr>
                </a:solidFill>
              </a:rPr>
              <a:t> et </a:t>
            </a:r>
            <a:r>
              <a:rPr lang="nb-NO" dirty="0" err="1">
                <a:solidFill>
                  <a:schemeClr val="accent1">
                    <a:lumMod val="75000"/>
                  </a:schemeClr>
                </a:solidFill>
              </a:rPr>
              <a:t>d’âme</a:t>
            </a:r>
            <a:r>
              <a:rPr lang="nb-NO" dirty="0">
                <a:solidFill>
                  <a:schemeClr val="accent1">
                    <a:lumMod val="75000"/>
                  </a:schemeClr>
                </a:solidFill>
              </a:rPr>
              <a:t> </a:t>
            </a:r>
            <a:r>
              <a:rPr lang="nb-NO" dirty="0" err="1">
                <a:solidFill>
                  <a:schemeClr val="accent1">
                    <a:lumMod val="75000"/>
                  </a:schemeClr>
                </a:solidFill>
              </a:rPr>
              <a:t>pour</a:t>
            </a:r>
            <a:r>
              <a:rPr lang="nb-NO" dirty="0">
                <a:solidFill>
                  <a:schemeClr val="accent1">
                    <a:lumMod val="75000"/>
                  </a:schemeClr>
                </a:solidFill>
              </a:rPr>
              <a:t> la </a:t>
            </a:r>
            <a:r>
              <a:rPr lang="nb-NO" dirty="0" err="1">
                <a:solidFill>
                  <a:schemeClr val="accent1">
                    <a:lumMod val="75000"/>
                  </a:schemeClr>
                </a:solidFill>
              </a:rPr>
              <a:t>Norvège</a:t>
            </a:r>
            <a:r>
              <a:rPr lang="nb-NO" dirty="0">
                <a:solidFill>
                  <a:schemeClr val="accent1">
                    <a:lumMod val="75000"/>
                  </a:schemeClr>
                </a:solidFill>
              </a:rPr>
              <a:t>. </a:t>
            </a:r>
            <a:br>
              <a:rPr lang="nb-NO" dirty="0">
                <a:solidFill>
                  <a:schemeClr val="accent1">
                    <a:lumMod val="75000"/>
                  </a:schemeClr>
                </a:solidFill>
              </a:rPr>
            </a:br>
            <a:r>
              <a:rPr lang="nb-NO" dirty="0" smtClean="0">
                <a:solidFill>
                  <a:schemeClr val="accent1">
                    <a:lumMod val="75000"/>
                  </a:schemeClr>
                </a:solidFill>
              </a:rPr>
              <a:t>Il </a:t>
            </a:r>
            <a:r>
              <a:rPr lang="nb-NO" dirty="0">
                <a:solidFill>
                  <a:schemeClr val="accent1">
                    <a:lumMod val="75000"/>
                  </a:schemeClr>
                </a:solidFill>
              </a:rPr>
              <a:t>en </a:t>
            </a:r>
            <a:r>
              <a:rPr lang="nb-NO" b="1" dirty="0" err="1">
                <a:solidFill>
                  <a:schemeClr val="accent1">
                    <a:lumMod val="75000"/>
                  </a:schemeClr>
                </a:solidFill>
              </a:rPr>
              <a:t>défendait</a:t>
            </a:r>
            <a:r>
              <a:rPr lang="nb-NO" b="1" dirty="0">
                <a:solidFill>
                  <a:schemeClr val="accent1">
                    <a:lumMod val="75000"/>
                  </a:schemeClr>
                </a:solidFill>
              </a:rPr>
              <a:t> les </a:t>
            </a:r>
            <a:r>
              <a:rPr lang="nb-NO" b="1" dirty="0" err="1">
                <a:solidFill>
                  <a:schemeClr val="accent1">
                    <a:lumMod val="75000"/>
                  </a:schemeClr>
                </a:solidFill>
              </a:rPr>
              <a:t>intérêts</a:t>
            </a:r>
            <a:r>
              <a:rPr lang="nb-NO" b="1" dirty="0">
                <a:solidFill>
                  <a:schemeClr val="accent1">
                    <a:lumMod val="75000"/>
                  </a:schemeClr>
                </a:solidFill>
              </a:rPr>
              <a:t> en </a:t>
            </a:r>
            <a:r>
              <a:rPr lang="nb-NO" b="1" dirty="0" err="1">
                <a:solidFill>
                  <a:schemeClr val="accent1">
                    <a:lumMod val="75000"/>
                  </a:schemeClr>
                </a:solidFill>
              </a:rPr>
              <a:t>toute</a:t>
            </a:r>
            <a:r>
              <a:rPr lang="nb-NO" b="1" dirty="0">
                <a:solidFill>
                  <a:schemeClr val="accent1">
                    <a:lumMod val="75000"/>
                  </a:schemeClr>
                </a:solidFill>
              </a:rPr>
              <a:t> </a:t>
            </a:r>
            <a:r>
              <a:rPr lang="nb-NO" b="1" dirty="0" err="1">
                <a:solidFill>
                  <a:schemeClr val="accent1">
                    <a:lumMod val="75000"/>
                  </a:schemeClr>
                </a:solidFill>
              </a:rPr>
              <a:t>occasion</a:t>
            </a:r>
            <a:r>
              <a:rPr lang="nb-NO" b="1" dirty="0">
                <a:solidFill>
                  <a:schemeClr val="accent1">
                    <a:lumMod val="75000"/>
                  </a:schemeClr>
                </a:solidFill>
              </a:rPr>
              <a:t>. </a:t>
            </a:r>
            <a:r>
              <a:rPr lang="nb-NO" b="1" dirty="0" err="1">
                <a:solidFill>
                  <a:schemeClr val="accent1">
                    <a:lumMod val="75000"/>
                  </a:schemeClr>
                </a:solidFill>
              </a:rPr>
              <a:t>Aussi</a:t>
            </a:r>
            <a:r>
              <a:rPr lang="nb-NO" b="1" dirty="0">
                <a:solidFill>
                  <a:schemeClr val="accent1">
                    <a:lumMod val="75000"/>
                  </a:schemeClr>
                </a:solidFill>
              </a:rPr>
              <a:t>, vers 1854, </a:t>
            </a:r>
            <a:r>
              <a:rPr lang="nb-NO" b="1" dirty="0" err="1" smtClean="0">
                <a:solidFill>
                  <a:schemeClr val="accent1">
                    <a:lumMod val="75000"/>
                  </a:schemeClr>
                </a:solidFill>
              </a:rPr>
              <a:t>lorsque</a:t>
            </a:r>
            <a:r>
              <a:rPr lang="nb-NO" b="1" dirty="0" smtClean="0">
                <a:solidFill>
                  <a:schemeClr val="accent1">
                    <a:lumMod val="75000"/>
                  </a:schemeClr>
                </a:solidFill>
              </a:rPr>
              <a:t> </a:t>
            </a:r>
            <a:r>
              <a:rPr lang="nb-NO" b="1" dirty="0">
                <a:solidFill>
                  <a:schemeClr val="accent1">
                    <a:lumMod val="75000"/>
                  </a:schemeClr>
                </a:solidFill>
              </a:rPr>
              <a:t>le </a:t>
            </a:r>
            <a:r>
              <a:rPr lang="nb-NO" b="1" dirty="0" err="1">
                <a:solidFill>
                  <a:schemeClr val="accent1">
                    <a:lumMod val="75000"/>
                  </a:schemeClr>
                </a:solidFill>
              </a:rPr>
              <a:t>Storthing</a:t>
            </a:r>
            <a:r>
              <a:rPr lang="nb-NO" b="1" dirty="0">
                <a:solidFill>
                  <a:schemeClr val="accent1">
                    <a:lumMod val="75000"/>
                  </a:schemeClr>
                </a:solidFill>
              </a:rPr>
              <a:t> </a:t>
            </a:r>
            <a:r>
              <a:rPr lang="nb-NO" b="1" dirty="0" smtClean="0">
                <a:solidFill>
                  <a:schemeClr val="accent1">
                    <a:lumMod val="75000"/>
                  </a:schemeClr>
                </a:solidFill>
              </a:rPr>
              <a:t/>
            </a:r>
            <a:br>
              <a:rPr lang="nb-NO" b="1" dirty="0" smtClean="0">
                <a:solidFill>
                  <a:schemeClr val="accent1">
                    <a:lumMod val="75000"/>
                  </a:schemeClr>
                </a:solidFill>
              </a:rPr>
            </a:br>
            <a:r>
              <a:rPr lang="nb-NO" b="1" dirty="0" err="1" smtClean="0">
                <a:solidFill>
                  <a:schemeClr val="accent1">
                    <a:lumMod val="75000"/>
                  </a:schemeClr>
                </a:solidFill>
              </a:rPr>
              <a:t>agita</a:t>
            </a:r>
            <a:r>
              <a:rPr lang="nb-NO" b="1" dirty="0" smtClean="0">
                <a:solidFill>
                  <a:schemeClr val="accent1">
                    <a:lumMod val="75000"/>
                  </a:schemeClr>
                </a:solidFill>
              </a:rPr>
              <a:t> </a:t>
            </a:r>
            <a:r>
              <a:rPr lang="nb-NO" b="1" dirty="0">
                <a:solidFill>
                  <a:schemeClr val="accent1">
                    <a:lumMod val="75000"/>
                  </a:schemeClr>
                </a:solidFill>
              </a:rPr>
              <a:t>la </a:t>
            </a:r>
            <a:r>
              <a:rPr lang="nb-NO" b="1" dirty="0" err="1">
                <a:solidFill>
                  <a:schemeClr val="accent1">
                    <a:lumMod val="75000"/>
                  </a:schemeClr>
                </a:solidFill>
              </a:rPr>
              <a:t>question</a:t>
            </a:r>
            <a:r>
              <a:rPr lang="nb-NO" b="1" dirty="0">
                <a:solidFill>
                  <a:schemeClr val="accent1">
                    <a:lumMod val="75000"/>
                  </a:schemeClr>
                </a:solidFill>
              </a:rPr>
              <a:t> de ne </a:t>
            </a:r>
            <a:r>
              <a:rPr lang="nb-NO" b="1" dirty="0" err="1">
                <a:solidFill>
                  <a:schemeClr val="accent1">
                    <a:lumMod val="75000"/>
                  </a:schemeClr>
                </a:solidFill>
              </a:rPr>
              <a:t>plus</a:t>
            </a:r>
            <a:r>
              <a:rPr lang="nb-NO" b="1" dirty="0">
                <a:solidFill>
                  <a:schemeClr val="accent1">
                    <a:lumMod val="75000"/>
                  </a:schemeClr>
                </a:solidFill>
              </a:rPr>
              <a:t> </a:t>
            </a:r>
            <a:r>
              <a:rPr lang="nb-NO" b="1" dirty="0" err="1">
                <a:solidFill>
                  <a:schemeClr val="accent1">
                    <a:lumMod val="75000"/>
                  </a:schemeClr>
                </a:solidFill>
              </a:rPr>
              <a:t>avoir</a:t>
            </a:r>
            <a:r>
              <a:rPr lang="nb-NO" b="1" dirty="0">
                <a:solidFill>
                  <a:schemeClr val="accent1">
                    <a:lumMod val="75000"/>
                  </a:schemeClr>
                </a:solidFill>
              </a:rPr>
              <a:t> ni vice-</a:t>
            </a:r>
            <a:r>
              <a:rPr lang="nb-NO" b="1" dirty="0" err="1">
                <a:solidFill>
                  <a:schemeClr val="accent1">
                    <a:lumMod val="75000"/>
                  </a:schemeClr>
                </a:solidFill>
              </a:rPr>
              <a:t>roi</a:t>
            </a:r>
            <a:r>
              <a:rPr lang="nb-NO" b="1" dirty="0">
                <a:solidFill>
                  <a:schemeClr val="accent1">
                    <a:lumMod val="75000"/>
                  </a:schemeClr>
                </a:solidFill>
              </a:rPr>
              <a:t> à la </a:t>
            </a:r>
            <a:r>
              <a:rPr lang="nb-NO" b="1" dirty="0" err="1">
                <a:solidFill>
                  <a:schemeClr val="accent1">
                    <a:lumMod val="75000"/>
                  </a:schemeClr>
                </a:solidFill>
              </a:rPr>
              <a:t>tête</a:t>
            </a:r>
            <a:r>
              <a:rPr lang="nb-NO" b="1" dirty="0">
                <a:solidFill>
                  <a:schemeClr val="accent1">
                    <a:lumMod val="75000"/>
                  </a:schemeClr>
                </a:solidFill>
              </a:rPr>
              <a:t> du </a:t>
            </a:r>
            <a:r>
              <a:rPr lang="nb-NO" b="1" dirty="0" err="1">
                <a:solidFill>
                  <a:schemeClr val="accent1">
                    <a:lumMod val="75000"/>
                  </a:schemeClr>
                </a:solidFill>
              </a:rPr>
              <a:t>pays</a:t>
            </a:r>
            <a:r>
              <a:rPr lang="nb-NO" b="1" dirty="0">
                <a:solidFill>
                  <a:schemeClr val="accent1">
                    <a:lumMod val="75000"/>
                  </a:schemeClr>
                </a:solidFill>
              </a:rPr>
              <a:t> </a:t>
            </a:r>
            <a:r>
              <a:rPr lang="nb-NO" b="1" dirty="0" smtClean="0">
                <a:solidFill>
                  <a:schemeClr val="accent1">
                    <a:lumMod val="75000"/>
                  </a:schemeClr>
                </a:solidFill>
              </a:rPr>
              <a:t/>
            </a:r>
            <a:br>
              <a:rPr lang="nb-NO" b="1" dirty="0" smtClean="0">
                <a:solidFill>
                  <a:schemeClr val="accent1">
                    <a:lumMod val="75000"/>
                  </a:schemeClr>
                </a:solidFill>
              </a:rPr>
            </a:br>
            <a:r>
              <a:rPr lang="nb-NO" b="1" dirty="0" smtClean="0">
                <a:solidFill>
                  <a:schemeClr val="accent1">
                    <a:lumMod val="75000"/>
                  </a:schemeClr>
                </a:solidFill>
              </a:rPr>
              <a:t>ni </a:t>
            </a:r>
            <a:r>
              <a:rPr lang="nb-NO" b="1" dirty="0" err="1">
                <a:solidFill>
                  <a:schemeClr val="accent1">
                    <a:lumMod val="75000"/>
                  </a:schemeClr>
                </a:solidFill>
              </a:rPr>
              <a:t>même</a:t>
            </a:r>
            <a:r>
              <a:rPr lang="nb-NO" b="1" dirty="0">
                <a:solidFill>
                  <a:schemeClr val="accent1">
                    <a:lumMod val="75000"/>
                  </a:schemeClr>
                </a:solidFill>
              </a:rPr>
              <a:t> de </a:t>
            </a:r>
            <a:r>
              <a:rPr lang="nb-NO" b="1" dirty="0" err="1">
                <a:solidFill>
                  <a:schemeClr val="accent1">
                    <a:lumMod val="75000"/>
                  </a:schemeClr>
                </a:solidFill>
              </a:rPr>
              <a:t>gouverneur</a:t>
            </a:r>
            <a:r>
              <a:rPr lang="nb-NO" dirty="0">
                <a:solidFill>
                  <a:schemeClr val="accent1">
                    <a:lumMod val="75000"/>
                  </a:schemeClr>
                </a:solidFill>
              </a:rPr>
              <a:t>, il fut </a:t>
            </a:r>
            <a:r>
              <a:rPr lang="nb-NO" dirty="0" err="1">
                <a:solidFill>
                  <a:schemeClr val="accent1">
                    <a:lumMod val="75000"/>
                  </a:schemeClr>
                </a:solidFill>
              </a:rPr>
              <a:t>l’un</a:t>
            </a:r>
            <a:r>
              <a:rPr lang="nb-NO" dirty="0">
                <a:solidFill>
                  <a:schemeClr val="accent1">
                    <a:lumMod val="75000"/>
                  </a:schemeClr>
                </a:solidFill>
              </a:rPr>
              <a:t> de </a:t>
            </a:r>
            <a:r>
              <a:rPr lang="nb-NO" dirty="0" err="1">
                <a:solidFill>
                  <a:schemeClr val="accent1">
                    <a:lumMod val="75000"/>
                  </a:schemeClr>
                </a:solidFill>
              </a:rPr>
              <a:t>ceux</a:t>
            </a:r>
            <a:r>
              <a:rPr lang="nb-NO" dirty="0">
                <a:solidFill>
                  <a:schemeClr val="accent1">
                    <a:lumMod val="75000"/>
                  </a:schemeClr>
                </a:solidFill>
              </a:rPr>
              <a:t> </a:t>
            </a:r>
            <a:r>
              <a:rPr lang="nb-NO" dirty="0" err="1">
                <a:solidFill>
                  <a:schemeClr val="accent1">
                    <a:lumMod val="75000"/>
                  </a:schemeClr>
                </a:solidFill>
              </a:rPr>
              <a:t>qui</a:t>
            </a:r>
            <a:r>
              <a:rPr lang="nb-NO" dirty="0">
                <a:solidFill>
                  <a:schemeClr val="accent1">
                    <a:lumMod val="75000"/>
                  </a:schemeClr>
                </a:solidFill>
              </a:rPr>
              <a:t> se </a:t>
            </a:r>
            <a:r>
              <a:rPr lang="nb-NO" dirty="0" err="1">
                <a:solidFill>
                  <a:schemeClr val="accent1">
                    <a:lumMod val="75000"/>
                  </a:schemeClr>
                </a:solidFill>
              </a:rPr>
              <a:t>jetèrent</a:t>
            </a:r>
            <a:r>
              <a:rPr lang="nb-NO" dirty="0">
                <a:solidFill>
                  <a:schemeClr val="accent1">
                    <a:lumMod val="75000"/>
                  </a:schemeClr>
                </a:solidFill>
              </a:rPr>
              <a:t> </a:t>
            </a:r>
            <a:r>
              <a:rPr lang="nb-NO" dirty="0" smtClean="0">
                <a:solidFill>
                  <a:schemeClr val="accent1">
                    <a:lumMod val="75000"/>
                  </a:schemeClr>
                </a:solidFill>
              </a:rPr>
              <a:t/>
            </a:r>
            <a:br>
              <a:rPr lang="nb-NO" dirty="0" smtClean="0">
                <a:solidFill>
                  <a:schemeClr val="accent1">
                    <a:lumMod val="75000"/>
                  </a:schemeClr>
                </a:solidFill>
              </a:rPr>
            </a:br>
            <a:r>
              <a:rPr lang="nb-NO" dirty="0" smtClean="0">
                <a:solidFill>
                  <a:schemeClr val="accent1">
                    <a:lumMod val="75000"/>
                  </a:schemeClr>
                </a:solidFill>
              </a:rPr>
              <a:t>le </a:t>
            </a:r>
            <a:r>
              <a:rPr lang="nb-NO" dirty="0" err="1">
                <a:solidFill>
                  <a:schemeClr val="accent1">
                    <a:lumMod val="75000"/>
                  </a:schemeClr>
                </a:solidFill>
              </a:rPr>
              <a:t>plus</a:t>
            </a:r>
            <a:r>
              <a:rPr lang="nb-NO" dirty="0">
                <a:solidFill>
                  <a:schemeClr val="accent1">
                    <a:lumMod val="75000"/>
                  </a:schemeClr>
                </a:solidFill>
              </a:rPr>
              <a:t> </a:t>
            </a:r>
            <a:r>
              <a:rPr lang="nb-NO" dirty="0" err="1">
                <a:solidFill>
                  <a:schemeClr val="accent1">
                    <a:lumMod val="75000"/>
                  </a:schemeClr>
                </a:solidFill>
              </a:rPr>
              <a:t>vivement</a:t>
            </a:r>
            <a:r>
              <a:rPr lang="nb-NO" dirty="0">
                <a:solidFill>
                  <a:schemeClr val="accent1">
                    <a:lumMod val="75000"/>
                  </a:schemeClr>
                </a:solidFill>
              </a:rPr>
              <a:t> dans la </a:t>
            </a:r>
            <a:r>
              <a:rPr lang="nb-NO" dirty="0" err="1">
                <a:solidFill>
                  <a:schemeClr val="accent1">
                    <a:lumMod val="75000"/>
                  </a:schemeClr>
                </a:solidFill>
              </a:rPr>
              <a:t>discussion</a:t>
            </a:r>
            <a:r>
              <a:rPr lang="nb-NO" dirty="0">
                <a:solidFill>
                  <a:schemeClr val="accent1">
                    <a:lumMod val="75000"/>
                  </a:schemeClr>
                </a:solidFill>
              </a:rPr>
              <a:t> et </a:t>
            </a:r>
            <a:r>
              <a:rPr lang="nb-NO" dirty="0" err="1">
                <a:solidFill>
                  <a:schemeClr val="accent1">
                    <a:lumMod val="75000"/>
                  </a:schemeClr>
                </a:solidFill>
              </a:rPr>
              <a:t>firent</a:t>
            </a:r>
            <a:r>
              <a:rPr lang="nb-NO" dirty="0">
                <a:solidFill>
                  <a:schemeClr val="accent1">
                    <a:lumMod val="75000"/>
                  </a:schemeClr>
                </a:solidFill>
              </a:rPr>
              <a:t> </a:t>
            </a:r>
            <a:r>
              <a:rPr lang="nb-NO" dirty="0" err="1">
                <a:solidFill>
                  <a:schemeClr val="accent1">
                    <a:lumMod val="75000"/>
                  </a:schemeClr>
                </a:solidFill>
              </a:rPr>
              <a:t>triompher</a:t>
            </a:r>
            <a:r>
              <a:rPr lang="nb-NO" dirty="0">
                <a:solidFill>
                  <a:schemeClr val="accent1">
                    <a:lumMod val="75000"/>
                  </a:schemeClr>
                </a:solidFill>
              </a:rPr>
              <a:t> </a:t>
            </a:r>
            <a:r>
              <a:rPr lang="nb-NO" dirty="0" err="1">
                <a:solidFill>
                  <a:schemeClr val="accent1">
                    <a:lumMod val="75000"/>
                  </a:schemeClr>
                </a:solidFill>
              </a:rPr>
              <a:t>ce</a:t>
            </a:r>
            <a:r>
              <a:rPr lang="nb-NO" dirty="0">
                <a:solidFill>
                  <a:schemeClr val="accent1">
                    <a:lumMod val="75000"/>
                  </a:schemeClr>
                </a:solidFill>
              </a:rPr>
              <a:t> </a:t>
            </a:r>
            <a:r>
              <a:rPr lang="nb-NO" dirty="0" err="1">
                <a:solidFill>
                  <a:schemeClr val="accent1">
                    <a:lumMod val="75000"/>
                  </a:schemeClr>
                </a:solidFill>
              </a:rPr>
              <a:t>principe</a:t>
            </a:r>
            <a:r>
              <a:rPr lang="nb-NO" dirty="0">
                <a:solidFill>
                  <a:schemeClr val="accent1">
                    <a:lumMod val="75000"/>
                  </a:schemeClr>
                </a:solidFill>
              </a:rPr>
              <a:t>. </a:t>
            </a:r>
          </a:p>
        </p:txBody>
      </p:sp>
      <p:sp>
        <p:nvSpPr>
          <p:cNvPr id="5" name="TekstSylinder 4"/>
          <p:cNvSpPr txBox="1"/>
          <p:nvPr/>
        </p:nvSpPr>
        <p:spPr>
          <a:xfrm>
            <a:off x="173780" y="1875810"/>
            <a:ext cx="6558206" cy="400110"/>
          </a:xfrm>
          <a:prstGeom prst="rect">
            <a:avLst/>
          </a:prstGeom>
          <a:noFill/>
        </p:spPr>
        <p:txBody>
          <a:bodyPr wrap="none" rtlCol="0">
            <a:spAutoFit/>
          </a:bodyPr>
          <a:lstStyle/>
          <a:p>
            <a:r>
              <a:rPr lang="nb-NO" sz="2000" b="1" dirty="0" smtClean="0"/>
              <a:t>The ‘</a:t>
            </a:r>
            <a:r>
              <a:rPr lang="en-US" sz="2000" b="1" dirty="0" smtClean="0"/>
              <a:t>viceroy conflict’ </a:t>
            </a:r>
            <a:r>
              <a:rPr lang="nb-NO" sz="2000" b="1" dirty="0" smtClean="0"/>
              <a:t>during union </a:t>
            </a:r>
            <a:r>
              <a:rPr lang="nb-NO" sz="2000" b="1" dirty="0" err="1" smtClean="0"/>
              <a:t>years</a:t>
            </a:r>
            <a:r>
              <a:rPr lang="nb-NO" sz="2000" b="1" dirty="0" smtClean="0"/>
              <a:t> </a:t>
            </a:r>
            <a:r>
              <a:rPr lang="nb-NO" sz="2000" b="1" dirty="0" err="1" smtClean="0"/>
              <a:t>with</a:t>
            </a:r>
            <a:r>
              <a:rPr lang="nb-NO" sz="2000" b="1" dirty="0" smtClean="0"/>
              <a:t> </a:t>
            </a:r>
            <a:r>
              <a:rPr lang="nb-NO" sz="2000" b="1" dirty="0" err="1" smtClean="0"/>
              <a:t>Sweden</a:t>
            </a:r>
            <a:endParaRPr lang="nb-NO" sz="2000" dirty="0"/>
          </a:p>
        </p:txBody>
      </p:sp>
      <p:sp>
        <p:nvSpPr>
          <p:cNvPr id="6" name="TekstSylinder 5"/>
          <p:cNvSpPr txBox="1"/>
          <p:nvPr/>
        </p:nvSpPr>
        <p:spPr>
          <a:xfrm>
            <a:off x="6416741" y="6453336"/>
            <a:ext cx="2691763" cy="307777"/>
          </a:xfrm>
          <a:prstGeom prst="rect">
            <a:avLst/>
          </a:prstGeom>
          <a:noFill/>
        </p:spPr>
        <p:txBody>
          <a:bodyPr wrap="none" rtlCol="0">
            <a:spAutoFit/>
          </a:bodyPr>
          <a:lstStyle/>
          <a:p>
            <a:r>
              <a:rPr lang="fr-FR" sz="1400" dirty="0"/>
              <a:t>- Verne, </a:t>
            </a:r>
            <a:r>
              <a:rPr lang="fr-FR" sz="1400" i="1" dirty="0"/>
              <a:t>Un</a:t>
            </a:r>
            <a:r>
              <a:rPr lang="fr-FR" sz="1400" dirty="0"/>
              <a:t> </a:t>
            </a:r>
            <a:r>
              <a:rPr lang="fr-FR" sz="1400" i="1" dirty="0"/>
              <a:t>Billet de loterie</a:t>
            </a:r>
            <a:r>
              <a:rPr lang="fr-FR" sz="1400" dirty="0"/>
              <a:t> (1886</a:t>
            </a:r>
            <a:endParaRPr lang="nb-NO" sz="1400" dirty="0"/>
          </a:p>
        </p:txBody>
      </p:sp>
    </p:spTree>
    <p:extLst>
      <p:ext uri="{BB962C8B-B14F-4D97-AF65-F5344CB8AC3E}">
        <p14:creationId xmlns:p14="http://schemas.microsoft.com/office/powerpoint/2010/main" val="1372214410"/>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8524424" cy="5688632"/>
          </a:xfrm>
          <a:prstGeom prst="rect">
            <a:avLst/>
          </a:prstGeom>
        </p:spPr>
      </p:pic>
      <p:sp>
        <p:nvSpPr>
          <p:cNvPr id="3" name="TekstSylinder 2"/>
          <p:cNvSpPr txBox="1"/>
          <p:nvPr/>
        </p:nvSpPr>
        <p:spPr>
          <a:xfrm>
            <a:off x="2381450" y="5949280"/>
            <a:ext cx="4408579" cy="461665"/>
          </a:xfrm>
          <a:prstGeom prst="rect">
            <a:avLst/>
          </a:prstGeom>
          <a:noFill/>
        </p:spPr>
        <p:txBody>
          <a:bodyPr wrap="none" rtlCol="0">
            <a:spAutoFit/>
          </a:bodyPr>
          <a:lstStyle/>
          <a:p>
            <a:r>
              <a:rPr lang="nb-NO" sz="2400" dirty="0" smtClean="0"/>
              <a:t>Oslo </a:t>
            </a:r>
            <a:r>
              <a:rPr lang="nb-NO" sz="2400" dirty="0" err="1"/>
              <a:t>University</a:t>
            </a:r>
            <a:r>
              <a:rPr lang="nb-NO" sz="2400" dirty="0"/>
              <a:t>  </a:t>
            </a:r>
            <a:r>
              <a:rPr lang="nb-NO" sz="2400" dirty="0" smtClean="0"/>
              <a:t>- </a:t>
            </a:r>
            <a:r>
              <a:rPr lang="nb-NO" sz="2400" dirty="0" err="1" smtClean="0"/>
              <a:t>law</a:t>
            </a:r>
            <a:r>
              <a:rPr lang="nb-NO" sz="2400" dirty="0" smtClean="0"/>
              <a:t> </a:t>
            </a:r>
            <a:r>
              <a:rPr lang="nb-NO" sz="2400" dirty="0" err="1" smtClean="0"/>
              <a:t>building</a:t>
            </a:r>
            <a:endParaRPr lang="nb-NO" sz="2400" dirty="0"/>
          </a:p>
        </p:txBody>
      </p:sp>
    </p:spTree>
    <p:extLst>
      <p:ext uri="{BB962C8B-B14F-4D97-AF65-F5344CB8AC3E}">
        <p14:creationId xmlns:p14="http://schemas.microsoft.com/office/powerpoint/2010/main" val="1776364620"/>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59" y="901868"/>
            <a:ext cx="2534781" cy="3082124"/>
          </a:xfrm>
          <a:prstGeom prst="rect">
            <a:avLst/>
          </a:prstGeom>
        </p:spPr>
      </p:pic>
      <p:pic>
        <p:nvPicPr>
          <p:cNvPr id="3" name="Bild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3053" y="886333"/>
            <a:ext cx="3711355" cy="4918931"/>
          </a:xfrm>
          <a:prstGeom prst="rect">
            <a:avLst/>
          </a:prstGeom>
        </p:spPr>
      </p:pic>
      <p:sp>
        <p:nvSpPr>
          <p:cNvPr id="2" name="TekstSylinder 1"/>
          <p:cNvSpPr txBox="1"/>
          <p:nvPr/>
        </p:nvSpPr>
        <p:spPr>
          <a:xfrm>
            <a:off x="305272" y="44624"/>
            <a:ext cx="8587208" cy="954107"/>
          </a:xfrm>
          <a:prstGeom prst="rect">
            <a:avLst/>
          </a:prstGeom>
          <a:noFill/>
        </p:spPr>
        <p:txBody>
          <a:bodyPr wrap="square" rtlCol="0">
            <a:spAutoFit/>
          </a:bodyPr>
          <a:lstStyle/>
          <a:p>
            <a:r>
              <a:rPr lang="nb-NO" sz="2800" dirty="0" smtClean="0"/>
              <a:t>Professor </a:t>
            </a:r>
            <a:r>
              <a:rPr lang="nb-NO" sz="2800" dirty="0" err="1" smtClean="0"/>
              <a:t>of</a:t>
            </a:r>
            <a:r>
              <a:rPr lang="nb-NO" sz="2800" dirty="0" smtClean="0"/>
              <a:t> Law,</a:t>
            </a:r>
            <a:br>
              <a:rPr lang="nb-NO" sz="2800" dirty="0" smtClean="0"/>
            </a:br>
            <a:r>
              <a:rPr lang="nb-NO" sz="2800" dirty="0" smtClean="0"/>
              <a:t>Anton Martin Schweigaard (1808-1870)  ?</a:t>
            </a:r>
            <a:endParaRPr lang="nb-NO" sz="2800" dirty="0"/>
          </a:p>
        </p:txBody>
      </p:sp>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1018" y="3514897"/>
            <a:ext cx="2121502" cy="2605734"/>
          </a:xfrm>
          <a:prstGeom prst="rect">
            <a:avLst/>
          </a:prstGeom>
        </p:spPr>
      </p:pic>
      <p:sp>
        <p:nvSpPr>
          <p:cNvPr id="9" name="Rektangel 8"/>
          <p:cNvSpPr/>
          <p:nvPr/>
        </p:nvSpPr>
        <p:spPr>
          <a:xfrm>
            <a:off x="104352" y="3983992"/>
            <a:ext cx="4539656" cy="2862322"/>
          </a:xfrm>
          <a:prstGeom prst="rect">
            <a:avLst/>
          </a:prstGeom>
        </p:spPr>
        <p:txBody>
          <a:bodyPr wrap="square">
            <a:spAutoFit/>
          </a:bodyPr>
          <a:lstStyle/>
          <a:p>
            <a:r>
              <a:rPr lang="en-GB" b="1" dirty="0" err="1"/>
              <a:t>Schweigaard</a:t>
            </a:r>
            <a:r>
              <a:rPr lang="en-GB" dirty="0"/>
              <a:t> </a:t>
            </a:r>
            <a:r>
              <a:rPr lang="en-GB" dirty="0" smtClean="0"/>
              <a:t>was elected into Parliament in 1842</a:t>
            </a:r>
            <a:r>
              <a:rPr lang="en-GB" dirty="0"/>
              <a:t>. </a:t>
            </a:r>
            <a:r>
              <a:rPr lang="nb-NO" dirty="0" smtClean="0"/>
              <a:t>From </a:t>
            </a:r>
            <a:r>
              <a:rPr lang="nb-NO" dirty="0"/>
              <a:t>1845 </a:t>
            </a:r>
            <a:r>
              <a:rPr lang="nb-NO" dirty="0" smtClean="0"/>
              <a:t>to </a:t>
            </a:r>
            <a:r>
              <a:rPr lang="nb-NO" dirty="0"/>
              <a:t>1869 </a:t>
            </a:r>
            <a:r>
              <a:rPr lang="nb-NO" dirty="0" err="1" smtClean="0"/>
              <a:t>he</a:t>
            </a:r>
            <a:r>
              <a:rPr lang="nb-NO" dirty="0" smtClean="0"/>
              <a:t> </a:t>
            </a:r>
            <a:r>
              <a:rPr lang="nb-NO" dirty="0" err="1" smtClean="0"/>
              <a:t>was</a:t>
            </a:r>
            <a:r>
              <a:rPr lang="nb-NO" dirty="0" smtClean="0"/>
              <a:t>, </a:t>
            </a:r>
            <a:br>
              <a:rPr lang="nb-NO" dirty="0" smtClean="0"/>
            </a:br>
            <a:r>
              <a:rPr lang="nb-NO" dirty="0" err="1" smtClean="0"/>
              <a:t>without</a:t>
            </a:r>
            <a:r>
              <a:rPr lang="nb-NO" dirty="0" smtClean="0"/>
              <a:t> </a:t>
            </a:r>
            <a:r>
              <a:rPr lang="nb-NO" dirty="0" err="1" smtClean="0"/>
              <a:t>comparison</a:t>
            </a:r>
            <a:r>
              <a:rPr lang="nb-NO" dirty="0" smtClean="0"/>
              <a:t>, </a:t>
            </a:r>
            <a:r>
              <a:rPr lang="nb-NO" dirty="0" err="1" smtClean="0"/>
              <a:t>the</a:t>
            </a:r>
            <a:r>
              <a:rPr lang="nb-NO" dirty="0" smtClean="0"/>
              <a:t> most </a:t>
            </a:r>
            <a:r>
              <a:rPr lang="nb-NO" dirty="0" err="1" smtClean="0"/>
              <a:t>influentual</a:t>
            </a:r>
            <a:r>
              <a:rPr lang="nb-NO" dirty="0" smtClean="0"/>
              <a:t> representative </a:t>
            </a:r>
            <a:r>
              <a:rPr lang="nb-NO" dirty="0" err="1" smtClean="0"/>
              <a:t>of</a:t>
            </a:r>
            <a:r>
              <a:rPr lang="nb-NO" dirty="0" smtClean="0"/>
              <a:t> </a:t>
            </a:r>
            <a:r>
              <a:rPr lang="nb-NO" dirty="0" err="1" smtClean="0"/>
              <a:t>the</a:t>
            </a:r>
            <a:r>
              <a:rPr lang="nb-NO" dirty="0" smtClean="0"/>
              <a:t> Norwegian ‘Storting’ (Parliament). It </a:t>
            </a:r>
            <a:r>
              <a:rPr lang="nb-NO" dirty="0" err="1" smtClean="0"/>
              <a:t>was</a:t>
            </a:r>
            <a:r>
              <a:rPr lang="nb-NO" dirty="0" smtClean="0"/>
              <a:t> Schweigaard </a:t>
            </a:r>
            <a:r>
              <a:rPr lang="nb-NO" dirty="0" err="1" smtClean="0"/>
              <a:t>himself</a:t>
            </a:r>
            <a:r>
              <a:rPr lang="nb-NO" dirty="0" smtClean="0"/>
              <a:t>, </a:t>
            </a:r>
            <a:r>
              <a:rPr lang="nb-NO" dirty="0" err="1" smtClean="0"/>
              <a:t>who</a:t>
            </a:r>
            <a:r>
              <a:rPr lang="nb-NO" dirty="0" smtClean="0"/>
              <a:t> </a:t>
            </a:r>
            <a:r>
              <a:rPr lang="nb-NO" dirty="0" err="1" smtClean="0"/>
              <a:t>through</a:t>
            </a:r>
            <a:r>
              <a:rPr lang="nb-NO" dirty="0" smtClean="0"/>
              <a:t> his </a:t>
            </a:r>
            <a:r>
              <a:rPr lang="nb-NO" dirty="0" err="1" smtClean="0"/>
              <a:t>whole</a:t>
            </a:r>
            <a:r>
              <a:rPr lang="nb-NO" dirty="0" smtClean="0"/>
              <a:t> </a:t>
            </a:r>
            <a:r>
              <a:rPr lang="nb-NO" dirty="0" err="1" smtClean="0"/>
              <a:t>life</a:t>
            </a:r>
            <a:r>
              <a:rPr lang="nb-NO" dirty="0" smtClean="0"/>
              <a:t> </a:t>
            </a:r>
            <a:r>
              <a:rPr lang="nb-NO" dirty="0" err="1" smtClean="0"/>
              <a:t>preferred</a:t>
            </a:r>
            <a:r>
              <a:rPr lang="nb-NO" dirty="0" smtClean="0"/>
              <a:t> </a:t>
            </a:r>
            <a:r>
              <a:rPr lang="nb-NO" dirty="0" err="1" smtClean="0"/>
              <a:t>the</a:t>
            </a:r>
            <a:r>
              <a:rPr lang="nb-NO" dirty="0" smtClean="0"/>
              <a:t> Storting as his arena. </a:t>
            </a:r>
            <a:r>
              <a:rPr lang="nb-NO" dirty="0" err="1" smtClean="0"/>
              <a:t>Had</a:t>
            </a:r>
            <a:r>
              <a:rPr lang="nb-NO" dirty="0" smtClean="0"/>
              <a:t> </a:t>
            </a:r>
            <a:r>
              <a:rPr lang="nb-NO" dirty="0" err="1" smtClean="0"/>
              <a:t>he</a:t>
            </a:r>
            <a:r>
              <a:rPr lang="nb-NO" dirty="0" smtClean="0"/>
              <a:t> </a:t>
            </a:r>
            <a:r>
              <a:rPr lang="nb-NO" dirty="0" err="1" smtClean="0"/>
              <a:t>wanted</a:t>
            </a:r>
            <a:r>
              <a:rPr lang="nb-NO" dirty="0" smtClean="0"/>
              <a:t>, </a:t>
            </a:r>
            <a:br>
              <a:rPr lang="nb-NO" dirty="0" smtClean="0"/>
            </a:br>
            <a:r>
              <a:rPr lang="nb-NO" dirty="0" err="1" smtClean="0"/>
              <a:t>on</a:t>
            </a:r>
            <a:r>
              <a:rPr lang="nb-NO" dirty="0" smtClean="0"/>
              <a:t> </a:t>
            </a:r>
            <a:r>
              <a:rPr lang="nb-NO" dirty="0" err="1" smtClean="0"/>
              <a:t>several</a:t>
            </a:r>
            <a:r>
              <a:rPr lang="nb-NO" dirty="0" smtClean="0"/>
              <a:t> </a:t>
            </a:r>
            <a:r>
              <a:rPr lang="nb-NO" dirty="0" err="1" smtClean="0"/>
              <a:t>occations</a:t>
            </a:r>
            <a:r>
              <a:rPr lang="nb-NO" dirty="0" smtClean="0"/>
              <a:t> </a:t>
            </a:r>
            <a:r>
              <a:rPr lang="nb-NO" dirty="0" err="1" smtClean="0"/>
              <a:t>he</a:t>
            </a:r>
            <a:r>
              <a:rPr lang="nb-NO" dirty="0" smtClean="0"/>
              <a:t> </a:t>
            </a:r>
            <a:r>
              <a:rPr lang="nb-NO" dirty="0" err="1" smtClean="0"/>
              <a:t>could</a:t>
            </a:r>
            <a:r>
              <a:rPr lang="nb-NO" dirty="0" smtClean="0"/>
              <a:t> have </a:t>
            </a:r>
            <a:br>
              <a:rPr lang="nb-NO" dirty="0" smtClean="0"/>
            </a:br>
            <a:r>
              <a:rPr lang="nb-NO" dirty="0" err="1" smtClean="0"/>
              <a:t>entered</a:t>
            </a:r>
            <a:r>
              <a:rPr lang="nb-NO" dirty="0" smtClean="0"/>
              <a:t> </a:t>
            </a:r>
            <a:r>
              <a:rPr lang="nb-NO" dirty="0" err="1" smtClean="0"/>
              <a:t>the</a:t>
            </a:r>
            <a:r>
              <a:rPr lang="nb-NO" dirty="0" smtClean="0"/>
              <a:t> </a:t>
            </a:r>
            <a:r>
              <a:rPr lang="nb-NO" dirty="0" err="1" smtClean="0"/>
              <a:t>cabinet</a:t>
            </a:r>
            <a:r>
              <a:rPr lang="nb-NO" dirty="0" smtClean="0"/>
              <a:t>.</a:t>
            </a:r>
            <a:br>
              <a:rPr lang="nb-NO" dirty="0" smtClean="0"/>
            </a:br>
            <a:r>
              <a:rPr lang="nb-NO" sz="1600" dirty="0" smtClean="0"/>
              <a:t>               (</a:t>
            </a:r>
            <a:r>
              <a:rPr lang="nb-NO" sz="1600" dirty="0" err="1" smtClean="0"/>
              <a:t>Norw</a:t>
            </a:r>
            <a:r>
              <a:rPr lang="nb-NO" sz="1600" dirty="0" smtClean="0"/>
              <a:t>. Dictionary – www.snl.no)</a:t>
            </a:r>
            <a:endParaRPr lang="nb-NO" sz="1600" dirty="0"/>
          </a:p>
        </p:txBody>
      </p:sp>
      <p:sp>
        <p:nvSpPr>
          <p:cNvPr id="4" name="TekstSylinder 3"/>
          <p:cNvSpPr txBox="1"/>
          <p:nvPr/>
        </p:nvSpPr>
        <p:spPr>
          <a:xfrm>
            <a:off x="6984790" y="6237312"/>
            <a:ext cx="2123714" cy="276999"/>
          </a:xfrm>
          <a:prstGeom prst="rect">
            <a:avLst/>
          </a:prstGeom>
          <a:noFill/>
        </p:spPr>
        <p:txBody>
          <a:bodyPr wrap="square" rtlCol="0">
            <a:spAutoFit/>
          </a:bodyPr>
          <a:lstStyle/>
          <a:p>
            <a:r>
              <a:rPr lang="nb-NO" sz="1200" dirty="0" err="1" smtClean="0"/>
              <a:t>paintor</a:t>
            </a:r>
            <a:r>
              <a:rPr lang="nb-NO" sz="1200" dirty="0" smtClean="0"/>
              <a:t>: </a:t>
            </a:r>
            <a:r>
              <a:rPr lang="nb-NO" sz="1200" dirty="0" err="1" smtClean="0"/>
              <a:t>A.Tidemand</a:t>
            </a:r>
            <a:r>
              <a:rPr lang="nb-NO" sz="1200" dirty="0" smtClean="0"/>
              <a:t>  1844</a:t>
            </a:r>
            <a:endParaRPr lang="nb-NO" sz="1200" dirty="0"/>
          </a:p>
        </p:txBody>
      </p:sp>
    </p:spTree>
    <p:extLst>
      <p:ext uri="{BB962C8B-B14F-4D97-AF65-F5344CB8AC3E}">
        <p14:creationId xmlns:p14="http://schemas.microsoft.com/office/powerpoint/2010/main" val="8581941"/>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353896" y="476672"/>
            <a:ext cx="8790104" cy="5878532"/>
          </a:xfrm>
          <a:prstGeom prst="rect">
            <a:avLst/>
          </a:prstGeom>
          <a:noFill/>
        </p:spPr>
        <p:txBody>
          <a:bodyPr wrap="square" rtlCol="0">
            <a:spAutoFit/>
          </a:bodyPr>
          <a:lstStyle/>
          <a:p>
            <a:r>
              <a:rPr lang="nb-NO" sz="2800" b="1" dirty="0" smtClean="0"/>
              <a:t>The </a:t>
            </a:r>
            <a:r>
              <a:rPr lang="nb-NO" sz="2800" b="1" dirty="0" err="1" smtClean="0"/>
              <a:t>heated</a:t>
            </a:r>
            <a:r>
              <a:rPr lang="nb-NO" sz="2800" b="1" dirty="0" smtClean="0"/>
              <a:t> </a:t>
            </a:r>
            <a:r>
              <a:rPr lang="nb-NO" sz="2800" b="1" dirty="0" err="1" smtClean="0"/>
              <a:t>dispute</a:t>
            </a:r>
            <a:r>
              <a:rPr lang="nb-NO" sz="2800" b="1" dirty="0" smtClean="0"/>
              <a:t> </a:t>
            </a:r>
            <a:r>
              <a:rPr lang="nb-NO" sz="2800" b="1" dirty="0" err="1" smtClean="0"/>
              <a:t>about</a:t>
            </a:r>
            <a:r>
              <a:rPr lang="nb-NO" sz="2800" b="1" dirty="0" smtClean="0"/>
              <a:t> </a:t>
            </a:r>
            <a:r>
              <a:rPr lang="nb-NO" sz="2800" b="1" dirty="0" err="1" smtClean="0"/>
              <a:t>having</a:t>
            </a:r>
            <a:r>
              <a:rPr lang="nb-NO" sz="2800" b="1" dirty="0" smtClean="0"/>
              <a:t> av </a:t>
            </a:r>
            <a:r>
              <a:rPr lang="nb-NO" sz="2800" b="1" dirty="0" err="1" smtClean="0"/>
              <a:t>Viceroy</a:t>
            </a:r>
            <a:r>
              <a:rPr lang="nb-NO" sz="2800" b="1" dirty="0" smtClean="0"/>
              <a:t> </a:t>
            </a:r>
            <a:r>
              <a:rPr lang="nb-NO" sz="2400" b="1" dirty="0" smtClean="0"/>
              <a:t>‘Stattholderstriden’</a:t>
            </a:r>
            <a:r>
              <a:rPr lang="nb-NO" sz="2400" dirty="0" smtClean="0"/>
              <a:t> </a:t>
            </a:r>
            <a:r>
              <a:rPr lang="nb-NO" sz="2400" b="1" dirty="0" smtClean="0"/>
              <a:t>in </a:t>
            </a:r>
            <a:r>
              <a:rPr lang="nb-NO" sz="2400" b="1" dirty="0" err="1" smtClean="0"/>
              <a:t>the</a:t>
            </a:r>
            <a:r>
              <a:rPr lang="nb-NO" sz="2400" b="1" dirty="0" smtClean="0"/>
              <a:t> 1850s  and 1860s</a:t>
            </a:r>
            <a:br>
              <a:rPr lang="nb-NO" sz="2400" b="1" dirty="0" smtClean="0"/>
            </a:br>
            <a:r>
              <a:rPr lang="nb-NO" sz="2400" b="1" dirty="0" smtClean="0"/>
              <a:t/>
            </a:r>
            <a:br>
              <a:rPr lang="nb-NO" sz="2400" b="1" dirty="0" smtClean="0"/>
            </a:br>
            <a:r>
              <a:rPr lang="nb-NO" sz="2400" dirty="0" smtClean="0"/>
              <a:t>Norwegian Parliament </a:t>
            </a:r>
            <a:r>
              <a:rPr lang="nb-NO" sz="2400" dirty="0" err="1" smtClean="0"/>
              <a:t>decided</a:t>
            </a:r>
            <a:r>
              <a:rPr lang="nb-NO" sz="2400" dirty="0" smtClean="0"/>
              <a:t> in </a:t>
            </a:r>
            <a:r>
              <a:rPr lang="nb-NO" sz="2400" u="sng" dirty="0" smtClean="0"/>
              <a:t>1854</a:t>
            </a:r>
            <a:r>
              <a:rPr lang="nb-NO" sz="2400" dirty="0" smtClean="0"/>
              <a:t> to </a:t>
            </a:r>
            <a:r>
              <a:rPr lang="nb-NO" sz="2400" dirty="0" err="1" smtClean="0"/>
              <a:t>terminate</a:t>
            </a:r>
            <a:r>
              <a:rPr lang="nb-NO" sz="2400" dirty="0" smtClean="0"/>
              <a:t> </a:t>
            </a:r>
            <a:br>
              <a:rPr lang="nb-NO" sz="2400" dirty="0" smtClean="0"/>
            </a:br>
            <a:r>
              <a:rPr lang="nb-NO" sz="2400" dirty="0" err="1" smtClean="0"/>
              <a:t>the</a:t>
            </a:r>
            <a:r>
              <a:rPr lang="nb-NO" sz="2400" dirty="0" smtClean="0"/>
              <a:t> arrangement</a:t>
            </a:r>
            <a:r>
              <a:rPr lang="nb-NO" sz="2400" dirty="0">
                <a:solidFill>
                  <a:srgbClr val="FF0000"/>
                </a:solidFill>
              </a:rPr>
              <a:t/>
            </a:r>
            <a:br>
              <a:rPr lang="nb-NO" sz="2400" dirty="0">
                <a:solidFill>
                  <a:srgbClr val="FF0000"/>
                </a:solidFill>
              </a:rPr>
            </a:br>
            <a:endParaRPr lang="nb-NO" sz="2400" dirty="0">
              <a:solidFill>
                <a:srgbClr val="FF0000"/>
              </a:solidFill>
            </a:endParaRPr>
          </a:p>
          <a:p>
            <a:r>
              <a:rPr lang="nb-NO" sz="2400" dirty="0" smtClean="0"/>
              <a:t>A </a:t>
            </a:r>
            <a:r>
              <a:rPr lang="nb-NO" sz="2400" dirty="0" err="1" smtClean="0"/>
              <a:t>key</a:t>
            </a:r>
            <a:r>
              <a:rPr lang="nb-NO" sz="2400" dirty="0" smtClean="0"/>
              <a:t> </a:t>
            </a:r>
            <a:r>
              <a:rPr lang="nb-NO" sz="2400" dirty="0" err="1" smtClean="0"/>
              <a:t>point</a:t>
            </a:r>
            <a:r>
              <a:rPr lang="nb-NO" sz="2400" dirty="0" smtClean="0"/>
              <a:t> </a:t>
            </a:r>
            <a:r>
              <a:rPr lang="nb-NO" sz="2400" dirty="0" err="1" smtClean="0"/>
              <a:t>was</a:t>
            </a:r>
            <a:r>
              <a:rPr lang="nb-NO" sz="2400" dirty="0" smtClean="0"/>
              <a:t>  </a:t>
            </a:r>
            <a:r>
              <a:rPr lang="nb-NO" sz="2400" dirty="0"/>
              <a:t>§12 </a:t>
            </a:r>
            <a:r>
              <a:rPr lang="nb-NO" sz="2400" dirty="0" err="1" smtClean="0"/>
              <a:t>second</a:t>
            </a:r>
            <a:r>
              <a:rPr lang="nb-NO" sz="2400" dirty="0" smtClean="0"/>
              <a:t> app. </a:t>
            </a:r>
            <a:r>
              <a:rPr lang="nb-NO" sz="2400" dirty="0"/>
              <a:t>jf. §14 </a:t>
            </a:r>
            <a:r>
              <a:rPr lang="nb-NO" sz="2400" dirty="0" smtClean="0"/>
              <a:t/>
            </a:r>
            <a:br>
              <a:rPr lang="nb-NO" sz="2400" dirty="0" smtClean="0"/>
            </a:br>
            <a:r>
              <a:rPr lang="nb-NO" sz="2400" dirty="0" smtClean="0"/>
              <a:t>in </a:t>
            </a:r>
            <a:r>
              <a:rPr lang="nb-NO" sz="2400" dirty="0" err="1" smtClean="0"/>
              <a:t>the</a:t>
            </a:r>
            <a:r>
              <a:rPr lang="nb-NO" sz="2400" dirty="0" smtClean="0"/>
              <a:t> </a:t>
            </a:r>
            <a:r>
              <a:rPr lang="nb-NO" sz="2400" dirty="0" err="1" smtClean="0"/>
              <a:t>revised</a:t>
            </a:r>
            <a:r>
              <a:rPr lang="nb-NO" sz="2400" dirty="0" smtClean="0"/>
              <a:t> </a:t>
            </a:r>
            <a:r>
              <a:rPr lang="nb-NO" sz="2400" dirty="0" err="1" smtClean="0"/>
              <a:t>constitution</a:t>
            </a:r>
            <a:r>
              <a:rPr lang="nb-NO" sz="2400" dirty="0" smtClean="0"/>
              <a:t> </a:t>
            </a:r>
            <a:r>
              <a:rPr lang="nb-NO" sz="2400" dirty="0" err="1" smtClean="0"/>
              <a:t>of</a:t>
            </a:r>
            <a:r>
              <a:rPr lang="nb-NO" sz="2400" dirty="0" smtClean="0"/>
              <a:t> </a:t>
            </a:r>
            <a:r>
              <a:rPr lang="nb-NO" sz="2400" dirty="0"/>
              <a:t>N</a:t>
            </a:r>
            <a:r>
              <a:rPr lang="nb-NO" sz="2400" dirty="0" smtClean="0"/>
              <a:t>ovember </a:t>
            </a:r>
            <a:r>
              <a:rPr lang="nb-NO" sz="2400" dirty="0"/>
              <a:t>1814: </a:t>
            </a:r>
            <a:r>
              <a:rPr lang="nb-NO" sz="2400" dirty="0" smtClean="0"/>
              <a:t/>
            </a:r>
            <a:br>
              <a:rPr lang="nb-NO" sz="2400" dirty="0" smtClean="0"/>
            </a:br>
            <a:endParaRPr lang="nb-NO" sz="2400" dirty="0" smtClean="0"/>
          </a:p>
          <a:p>
            <a:r>
              <a:rPr lang="nb-NO" sz="2400" b="1" dirty="0" smtClean="0"/>
              <a:t>”…</a:t>
            </a:r>
            <a:r>
              <a:rPr lang="nb-NO" sz="2400" b="1" dirty="0" err="1"/>
              <a:t>Ligeledes</a:t>
            </a:r>
            <a:r>
              <a:rPr lang="nb-NO" sz="2400" b="1" dirty="0"/>
              <a:t> kan Kongen beskikke en Vice-Konge, </a:t>
            </a:r>
            <a:r>
              <a:rPr lang="nb-NO" sz="2400" b="1" dirty="0" smtClean="0"/>
              <a:t/>
            </a:r>
            <a:br>
              <a:rPr lang="nb-NO" sz="2400" b="1" dirty="0" smtClean="0"/>
            </a:br>
            <a:r>
              <a:rPr lang="nb-NO" sz="2400" b="1" dirty="0" smtClean="0"/>
              <a:t>eller </a:t>
            </a:r>
            <a:r>
              <a:rPr lang="nb-NO" sz="2400" b="1" dirty="0"/>
              <a:t>en </a:t>
            </a:r>
            <a:r>
              <a:rPr lang="nb-NO" sz="2400" b="1" dirty="0" err="1"/>
              <a:t>Statholder</a:t>
            </a:r>
            <a:r>
              <a:rPr lang="nb-NO" sz="2400" b="1" dirty="0" smtClean="0"/>
              <a:t>”.</a:t>
            </a:r>
            <a:r>
              <a:rPr lang="nb-NO" sz="2400" dirty="0" smtClean="0"/>
              <a:t/>
            </a:r>
            <a:br>
              <a:rPr lang="nb-NO" sz="2400" dirty="0" smtClean="0"/>
            </a:br>
            <a:endParaRPr lang="nb-NO" sz="2400" dirty="0" smtClean="0"/>
          </a:p>
          <a:p>
            <a:r>
              <a:rPr lang="nb-NO" sz="2400" dirty="0" smtClean="0"/>
              <a:t/>
            </a:r>
            <a:br>
              <a:rPr lang="nb-NO" sz="2400" dirty="0" smtClean="0"/>
            </a:br>
            <a:r>
              <a:rPr lang="nb-NO" sz="2400" dirty="0" smtClean="0"/>
              <a:t>This </a:t>
            </a:r>
            <a:r>
              <a:rPr lang="nb-NO" sz="2400" dirty="0" err="1" smtClean="0"/>
              <a:t>was</a:t>
            </a:r>
            <a:r>
              <a:rPr lang="nb-NO" sz="2400" dirty="0" smtClean="0"/>
              <a:t> felt like </a:t>
            </a:r>
            <a:r>
              <a:rPr lang="nb-NO" sz="2400" dirty="0" err="1" smtClean="0"/>
              <a:t>having</a:t>
            </a:r>
            <a:r>
              <a:rPr lang="nb-NO" sz="2400" dirty="0" smtClean="0"/>
              <a:t> a mark, suggesting: </a:t>
            </a:r>
            <a:r>
              <a:rPr lang="nb-NO" sz="2400" b="1" dirty="0" err="1" smtClean="0"/>
              <a:t>vassal</a:t>
            </a:r>
            <a:r>
              <a:rPr lang="nb-NO" sz="2400" b="1" dirty="0" smtClean="0"/>
              <a:t> </a:t>
            </a:r>
            <a:r>
              <a:rPr lang="nb-NO" sz="2400" b="1" dirty="0" err="1" smtClean="0"/>
              <a:t>state</a:t>
            </a:r>
            <a:r>
              <a:rPr lang="nb-NO" sz="2400" b="1" dirty="0" smtClean="0"/>
              <a:t> </a:t>
            </a:r>
            <a:r>
              <a:rPr lang="nb-NO" sz="2400" dirty="0" smtClean="0"/>
              <a:t/>
            </a:r>
            <a:br>
              <a:rPr lang="nb-NO" sz="2400" dirty="0" smtClean="0"/>
            </a:br>
            <a:endParaRPr lang="nb-NO" sz="2400" b="1" dirty="0">
              <a:solidFill>
                <a:srgbClr val="FF0000"/>
              </a:solidFill>
            </a:endParaRPr>
          </a:p>
        </p:txBody>
      </p:sp>
    </p:spTree>
    <p:extLst>
      <p:ext uri="{BB962C8B-B14F-4D97-AF65-F5344CB8AC3E}">
        <p14:creationId xmlns:p14="http://schemas.microsoft.com/office/powerpoint/2010/main" val="3830887865"/>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539552" y="260146"/>
            <a:ext cx="7416824" cy="954107"/>
          </a:xfrm>
          <a:prstGeom prst="rect">
            <a:avLst/>
          </a:prstGeom>
          <a:noFill/>
        </p:spPr>
        <p:txBody>
          <a:bodyPr wrap="square" rtlCol="0">
            <a:spAutoFit/>
          </a:bodyPr>
          <a:lstStyle/>
          <a:p>
            <a:r>
              <a:rPr lang="nb-NO" sz="2800" dirty="0" err="1" smtClean="0"/>
              <a:t>Hypothesis</a:t>
            </a:r>
            <a:r>
              <a:rPr lang="nb-NO" sz="2800" dirty="0" smtClean="0"/>
              <a:t>:</a:t>
            </a:r>
            <a:br>
              <a:rPr lang="nb-NO" sz="2800" dirty="0" smtClean="0"/>
            </a:br>
            <a:r>
              <a:rPr lang="nb-NO" sz="2800" dirty="0" smtClean="0"/>
              <a:t>Schweigaard  a </a:t>
            </a:r>
            <a:r>
              <a:rPr lang="nb-NO" sz="2800" dirty="0" err="1" smtClean="0"/>
              <a:t>model</a:t>
            </a:r>
            <a:r>
              <a:rPr lang="nb-NO" sz="2800" dirty="0" smtClean="0"/>
              <a:t> for  </a:t>
            </a:r>
            <a:r>
              <a:rPr lang="nb-NO" sz="2800" dirty="0" err="1" smtClean="0"/>
              <a:t>Sylvius</a:t>
            </a:r>
            <a:r>
              <a:rPr lang="nb-NO" sz="2800" dirty="0" smtClean="0"/>
              <a:t>?</a:t>
            </a:r>
            <a:endParaRPr lang="nb-NO" sz="2800" dirty="0">
              <a:solidFill>
                <a:srgbClr val="FF0000"/>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409386"/>
            <a:ext cx="2368814" cy="2880319"/>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113242"/>
            <a:ext cx="2132895" cy="2592287"/>
          </a:xfrm>
          <a:prstGeom prst="rect">
            <a:avLst/>
          </a:prstGeom>
        </p:spPr>
      </p:pic>
      <p:sp>
        <p:nvSpPr>
          <p:cNvPr id="3" name="Rektangel 2"/>
          <p:cNvSpPr/>
          <p:nvPr/>
        </p:nvSpPr>
        <p:spPr>
          <a:xfrm>
            <a:off x="2632918" y="2621810"/>
            <a:ext cx="6244871" cy="4062651"/>
          </a:xfrm>
          <a:prstGeom prst="rect">
            <a:avLst/>
          </a:prstGeom>
        </p:spPr>
        <p:txBody>
          <a:bodyPr wrap="square">
            <a:spAutoFit/>
          </a:bodyPr>
          <a:lstStyle/>
          <a:p>
            <a:r>
              <a:rPr lang="fr-FR" sz="2000" b="1" dirty="0" err="1" smtClean="0">
                <a:solidFill>
                  <a:schemeClr val="accent1">
                    <a:lumMod val="75000"/>
                  </a:schemeClr>
                </a:solidFill>
              </a:rPr>
              <a:t>Repetition</a:t>
            </a:r>
            <a:r>
              <a:rPr lang="fr-FR" sz="2000" b="1" dirty="0" smtClean="0">
                <a:solidFill>
                  <a:schemeClr val="accent1">
                    <a:lumMod val="75000"/>
                  </a:schemeClr>
                </a:solidFill>
              </a:rPr>
              <a:t>/translation:</a:t>
            </a:r>
            <a:r>
              <a:rPr lang="fr-FR" sz="2000" dirty="0" smtClean="0">
                <a:solidFill>
                  <a:schemeClr val="accent1">
                    <a:lumMod val="75000"/>
                  </a:schemeClr>
                </a:solidFill>
              </a:rPr>
              <a:t/>
            </a:r>
            <a:br>
              <a:rPr lang="fr-FR" sz="2000" dirty="0" smtClean="0">
                <a:solidFill>
                  <a:schemeClr val="accent1">
                    <a:lumMod val="75000"/>
                  </a:schemeClr>
                </a:solidFill>
              </a:rPr>
            </a:br>
            <a:r>
              <a:rPr lang="fr-FR" sz="2000" dirty="0" smtClean="0">
                <a:solidFill>
                  <a:schemeClr val="accent1">
                    <a:lumMod val="50000"/>
                  </a:schemeClr>
                </a:solidFill>
              </a:rPr>
              <a:t>«</a:t>
            </a:r>
            <a:r>
              <a:rPr lang="en-US" sz="2000" dirty="0" smtClean="0">
                <a:solidFill>
                  <a:schemeClr val="accent1">
                    <a:lumMod val="50000"/>
                  </a:schemeClr>
                </a:solidFill>
              </a:rPr>
              <a:t> </a:t>
            </a:r>
            <a:r>
              <a:rPr lang="en-US" sz="2000" dirty="0">
                <a:solidFill>
                  <a:schemeClr val="accent1">
                    <a:lumMod val="50000"/>
                  </a:schemeClr>
                </a:solidFill>
              </a:rPr>
              <a:t>This was the case with </a:t>
            </a:r>
            <a:r>
              <a:rPr lang="en-US" sz="2000" dirty="0" err="1">
                <a:solidFill>
                  <a:schemeClr val="accent1">
                    <a:lumMod val="50000"/>
                  </a:schemeClr>
                </a:solidFill>
              </a:rPr>
              <a:t>Sylvius</a:t>
            </a:r>
            <a:r>
              <a:rPr lang="en-US" sz="2000" dirty="0">
                <a:solidFill>
                  <a:schemeClr val="accent1">
                    <a:lumMod val="50000"/>
                  </a:schemeClr>
                </a:solidFill>
              </a:rPr>
              <a:t> </a:t>
            </a:r>
            <a:r>
              <a:rPr lang="en-US" sz="2000" dirty="0" smtClean="0">
                <a:solidFill>
                  <a:schemeClr val="accent1">
                    <a:lumMod val="50000"/>
                  </a:schemeClr>
                </a:solidFill>
              </a:rPr>
              <a:t>Hog. </a:t>
            </a:r>
            <a:r>
              <a:rPr lang="en-US" sz="2000" dirty="0">
                <a:solidFill>
                  <a:schemeClr val="accent1">
                    <a:lumMod val="50000"/>
                  </a:schemeClr>
                </a:solidFill>
              </a:rPr>
              <a:t>Being extremely independent in character, and utterly devoid of ambition, he had </a:t>
            </a:r>
            <a:r>
              <a:rPr lang="en-US" sz="2000" b="1" dirty="0">
                <a:solidFill>
                  <a:schemeClr val="accent1">
                    <a:lumMod val="50000"/>
                  </a:schemeClr>
                </a:solidFill>
              </a:rPr>
              <a:t>repeatedly declined a position in the Cabinet</a:t>
            </a:r>
            <a:r>
              <a:rPr lang="en-US" sz="2000" dirty="0">
                <a:solidFill>
                  <a:schemeClr val="accent1">
                    <a:lumMod val="50000"/>
                  </a:schemeClr>
                </a:solidFill>
              </a:rPr>
              <a:t>; and a stanch defender of all the rights of his native land</a:t>
            </a:r>
            <a:r>
              <a:rPr lang="en-US" sz="2000" dirty="0" smtClean="0">
                <a:solidFill>
                  <a:schemeClr val="accent1">
                    <a:lumMod val="50000"/>
                  </a:schemeClr>
                </a:solidFill>
              </a:rPr>
              <a:t>. </a:t>
            </a:r>
            <a:r>
              <a:rPr lang="en-US" sz="2000" dirty="0">
                <a:solidFill>
                  <a:schemeClr val="accent1">
                    <a:lumMod val="50000"/>
                  </a:schemeClr>
                </a:solidFill>
              </a:rPr>
              <a:t>he had constantly and unflinchingly opposed any threatened encroachment on the part of Sweden</a:t>
            </a:r>
            <a:r>
              <a:rPr lang="en-US" sz="2000" dirty="0" smtClean="0">
                <a:solidFill>
                  <a:schemeClr val="accent1">
                    <a:lumMod val="50000"/>
                  </a:schemeClr>
                </a:solidFill>
              </a:rPr>
              <a:t> […] So</a:t>
            </a:r>
            <a:r>
              <a:rPr lang="en-US" sz="2000" dirty="0">
                <a:solidFill>
                  <a:schemeClr val="accent1">
                    <a:lumMod val="50000"/>
                  </a:schemeClr>
                </a:solidFill>
              </a:rPr>
              <a:t>, when </a:t>
            </a:r>
            <a:r>
              <a:rPr lang="en-US" sz="2000" b="1" dirty="0">
                <a:solidFill>
                  <a:schemeClr val="accent1">
                    <a:lumMod val="50000"/>
                  </a:schemeClr>
                </a:solidFill>
              </a:rPr>
              <a:t>in 1854 the </a:t>
            </a:r>
            <a:r>
              <a:rPr lang="en-US" sz="2000" b="1" dirty="0" err="1" smtClean="0">
                <a:solidFill>
                  <a:schemeClr val="accent1">
                    <a:lumMod val="50000"/>
                  </a:schemeClr>
                </a:solidFill>
              </a:rPr>
              <a:t>Storting</a:t>
            </a:r>
            <a:r>
              <a:rPr lang="en-US" sz="2000" b="1" dirty="0" smtClean="0">
                <a:solidFill>
                  <a:schemeClr val="accent1">
                    <a:lumMod val="50000"/>
                  </a:schemeClr>
                </a:solidFill>
              </a:rPr>
              <a:t> </a:t>
            </a:r>
            <a:r>
              <a:rPr lang="en-US" sz="2000" b="1" dirty="0">
                <a:solidFill>
                  <a:schemeClr val="accent1">
                    <a:lumMod val="50000"/>
                  </a:schemeClr>
                </a:solidFill>
              </a:rPr>
              <a:t>was discussing the question of having neither a viceroy</a:t>
            </a:r>
            <a:r>
              <a:rPr lang="en-US" sz="2000" dirty="0">
                <a:solidFill>
                  <a:schemeClr val="accent1">
                    <a:lumMod val="50000"/>
                  </a:schemeClr>
                </a:solidFill>
              </a:rPr>
              <a:t> nor even a governor at the head of the state, he was one of the most enthusiastic champions of the measure.</a:t>
            </a:r>
            <a:r>
              <a:rPr lang="fr-FR" sz="2000" dirty="0" smtClean="0">
                <a:solidFill>
                  <a:schemeClr val="accent1">
                    <a:lumMod val="50000"/>
                  </a:schemeClr>
                </a:solidFill>
              </a:rPr>
              <a:t>[...]</a:t>
            </a:r>
            <a:r>
              <a:rPr lang="fr-FR" sz="2000" dirty="0">
                <a:solidFill>
                  <a:schemeClr val="accent1">
                    <a:lumMod val="50000"/>
                  </a:schemeClr>
                </a:solidFill>
              </a:rPr>
              <a:t> »</a:t>
            </a:r>
            <a:br>
              <a:rPr lang="fr-FR" sz="2000" dirty="0">
                <a:solidFill>
                  <a:schemeClr val="accent1">
                    <a:lumMod val="50000"/>
                  </a:schemeClr>
                </a:solidFill>
              </a:rPr>
            </a:br>
            <a:r>
              <a:rPr lang="fr-FR" sz="2000" dirty="0">
                <a:solidFill>
                  <a:schemeClr val="accent1">
                    <a:lumMod val="75000"/>
                  </a:schemeClr>
                </a:solidFill>
              </a:rPr>
              <a:t>           </a:t>
            </a:r>
            <a:r>
              <a:rPr lang="fr-FR" sz="2000" dirty="0" smtClean="0">
                <a:solidFill>
                  <a:schemeClr val="accent1">
                    <a:lumMod val="75000"/>
                  </a:schemeClr>
                </a:solidFill>
              </a:rPr>
              <a:t>                       </a:t>
            </a:r>
            <a:r>
              <a:rPr lang="fr-FR" sz="1600" dirty="0" smtClean="0"/>
              <a:t>- </a:t>
            </a:r>
            <a:r>
              <a:rPr lang="fr-FR" sz="1600" dirty="0"/>
              <a:t>Verne, </a:t>
            </a:r>
            <a:r>
              <a:rPr lang="fr-FR" sz="1600" i="1" dirty="0"/>
              <a:t>Un</a:t>
            </a:r>
            <a:r>
              <a:rPr lang="fr-FR" sz="1600" dirty="0"/>
              <a:t> </a:t>
            </a:r>
            <a:r>
              <a:rPr lang="fr-FR" sz="1600" i="1" dirty="0"/>
              <a:t>Billet de loterie</a:t>
            </a:r>
            <a:r>
              <a:rPr lang="fr-FR" sz="1600" dirty="0"/>
              <a:t> </a:t>
            </a:r>
            <a:r>
              <a:rPr lang="fr-FR" sz="1600" dirty="0" smtClean="0"/>
              <a:t>1886 </a:t>
            </a:r>
            <a:r>
              <a:rPr lang="fr-FR" sz="1400" dirty="0" smtClean="0"/>
              <a:t>(tr. Kendall)</a:t>
            </a:r>
            <a:endParaRPr lang="nb-NO" sz="1400" dirty="0"/>
          </a:p>
        </p:txBody>
      </p:sp>
      <p:sp>
        <p:nvSpPr>
          <p:cNvPr id="6" name="TekstSylinder 5"/>
          <p:cNvSpPr txBox="1"/>
          <p:nvPr/>
        </p:nvSpPr>
        <p:spPr>
          <a:xfrm>
            <a:off x="7649363" y="2664879"/>
            <a:ext cx="1463222" cy="369332"/>
          </a:xfrm>
          <a:prstGeom prst="rect">
            <a:avLst/>
          </a:prstGeom>
          <a:noFill/>
        </p:spPr>
        <p:txBody>
          <a:bodyPr wrap="square" rtlCol="0">
            <a:spAutoFit/>
          </a:bodyPr>
          <a:lstStyle/>
          <a:p>
            <a:r>
              <a:rPr lang="nb-NO" dirty="0" smtClean="0"/>
              <a:t>ill,  </a:t>
            </a:r>
            <a:r>
              <a:rPr lang="nb-NO" dirty="0" err="1" smtClean="0"/>
              <a:t>novel</a:t>
            </a:r>
            <a:endParaRPr lang="nb-NO" dirty="0"/>
          </a:p>
        </p:txBody>
      </p:sp>
      <p:sp>
        <p:nvSpPr>
          <p:cNvPr id="9" name="TekstSylinder 8"/>
          <p:cNvSpPr txBox="1"/>
          <p:nvPr/>
        </p:nvSpPr>
        <p:spPr>
          <a:xfrm>
            <a:off x="107504" y="4283804"/>
            <a:ext cx="2076209" cy="369332"/>
          </a:xfrm>
          <a:prstGeom prst="rect">
            <a:avLst/>
          </a:prstGeom>
          <a:noFill/>
        </p:spPr>
        <p:txBody>
          <a:bodyPr wrap="none" rtlCol="0">
            <a:spAutoFit/>
          </a:bodyPr>
          <a:lstStyle/>
          <a:p>
            <a:r>
              <a:rPr lang="nb-NO" dirty="0" smtClean="0"/>
              <a:t>A.M. Schweigaard</a:t>
            </a:r>
            <a:endParaRPr lang="nb-NO" dirty="0"/>
          </a:p>
        </p:txBody>
      </p:sp>
      <p:sp>
        <p:nvSpPr>
          <p:cNvPr id="8" name="TekstSylinder 7"/>
          <p:cNvSpPr txBox="1"/>
          <p:nvPr/>
        </p:nvSpPr>
        <p:spPr>
          <a:xfrm>
            <a:off x="107504" y="6525344"/>
            <a:ext cx="864096" cy="307777"/>
          </a:xfrm>
          <a:prstGeom prst="rect">
            <a:avLst/>
          </a:prstGeom>
          <a:noFill/>
        </p:spPr>
        <p:txBody>
          <a:bodyPr wrap="square" rtlCol="0">
            <a:spAutoFit/>
          </a:bodyPr>
          <a:lstStyle/>
          <a:p>
            <a:r>
              <a:rPr lang="nb-NO" sz="1400" dirty="0" err="1" smtClean="0"/>
              <a:t>Xtra</a:t>
            </a:r>
            <a:endParaRPr lang="nb-NO" sz="1400" dirty="0"/>
          </a:p>
        </p:txBody>
      </p:sp>
    </p:spTree>
    <p:extLst>
      <p:ext uri="{BB962C8B-B14F-4D97-AF65-F5344CB8AC3E}">
        <p14:creationId xmlns:p14="http://schemas.microsoft.com/office/powerpoint/2010/main" val="3343222733"/>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172" y="476672"/>
            <a:ext cx="8648264" cy="2448272"/>
          </a:xfrm>
          <a:prstGeom prst="rect">
            <a:avLst/>
          </a:prstGeom>
        </p:spPr>
      </p:pic>
      <p:sp>
        <p:nvSpPr>
          <p:cNvPr id="3" name="TekstSylinder 2"/>
          <p:cNvSpPr txBox="1"/>
          <p:nvPr/>
        </p:nvSpPr>
        <p:spPr>
          <a:xfrm>
            <a:off x="255172" y="3356992"/>
            <a:ext cx="8496944" cy="1938992"/>
          </a:xfrm>
          <a:prstGeom prst="rect">
            <a:avLst/>
          </a:prstGeom>
          <a:noFill/>
        </p:spPr>
        <p:txBody>
          <a:bodyPr wrap="square" rtlCol="0">
            <a:spAutoFit/>
          </a:bodyPr>
          <a:lstStyle/>
          <a:p>
            <a:r>
              <a:rPr lang="en-AU" sz="2400" b="1" u="sng" dirty="0" err="1">
                <a:solidFill>
                  <a:schemeClr val="accent1">
                    <a:lumMod val="75000"/>
                  </a:schemeClr>
                </a:solidFill>
              </a:rPr>
              <a:t>Dimanche</a:t>
            </a:r>
            <a:r>
              <a:rPr lang="en-AU" sz="2400" b="1" u="sng" dirty="0">
                <a:solidFill>
                  <a:schemeClr val="accent1">
                    <a:lumMod val="75000"/>
                  </a:schemeClr>
                </a:solidFill>
              </a:rPr>
              <a:t> 21.</a:t>
            </a:r>
            <a:r>
              <a:rPr lang="nb-NO" sz="2400" u="sng" dirty="0">
                <a:solidFill>
                  <a:schemeClr val="accent1">
                    <a:lumMod val="75000"/>
                  </a:schemeClr>
                </a:solidFill>
              </a:rPr>
              <a:t> </a:t>
            </a:r>
            <a:r>
              <a:rPr lang="nb-NO" sz="2400" dirty="0" smtClean="0">
                <a:solidFill>
                  <a:schemeClr val="accent1">
                    <a:lumMod val="75000"/>
                  </a:schemeClr>
                </a:solidFill>
              </a:rPr>
              <a:t/>
            </a:r>
            <a:br>
              <a:rPr lang="nb-NO" sz="2400" dirty="0" smtClean="0">
                <a:solidFill>
                  <a:schemeClr val="accent1">
                    <a:lumMod val="75000"/>
                  </a:schemeClr>
                </a:solidFill>
              </a:rPr>
            </a:br>
            <a:r>
              <a:rPr lang="fr-FR" sz="2400" dirty="0" err="1">
                <a:solidFill>
                  <a:schemeClr val="accent1">
                    <a:lumMod val="75000"/>
                  </a:schemeClr>
                </a:solidFill>
              </a:rPr>
              <a:t>D</a:t>
            </a:r>
            <a:r>
              <a:rPr lang="fr-FR" sz="2400" dirty="0" err="1" smtClean="0">
                <a:solidFill>
                  <a:schemeClr val="accent1">
                    <a:lumMod val="75000"/>
                  </a:schemeClr>
                </a:solidFill>
              </a:rPr>
              <a:t>epart</a:t>
            </a:r>
            <a:r>
              <a:rPr lang="fr-FR" sz="2400" dirty="0" smtClean="0">
                <a:solidFill>
                  <a:schemeClr val="accent1">
                    <a:lumMod val="75000"/>
                  </a:schemeClr>
                </a:solidFill>
              </a:rPr>
              <a:t> </a:t>
            </a:r>
            <a:r>
              <a:rPr lang="fr-FR" sz="2400" dirty="0">
                <a:solidFill>
                  <a:schemeClr val="accent1">
                    <a:lumMod val="75000"/>
                  </a:schemeClr>
                </a:solidFill>
              </a:rPr>
              <a:t>par le chemin de fer à 8.15 – billets </a:t>
            </a:r>
            <a:r>
              <a:rPr lang="fr-FR" sz="2400" dirty="0" smtClean="0">
                <a:solidFill>
                  <a:schemeClr val="accent1">
                    <a:lumMod val="75000"/>
                  </a:schemeClr>
                </a:solidFill>
              </a:rPr>
              <a:t/>
            </a:r>
            <a:br>
              <a:rPr lang="fr-FR" sz="2400" dirty="0" smtClean="0">
                <a:solidFill>
                  <a:schemeClr val="accent1">
                    <a:lumMod val="75000"/>
                  </a:schemeClr>
                </a:solidFill>
              </a:rPr>
            </a:br>
            <a:r>
              <a:rPr lang="fr-FR" sz="2400" dirty="0" smtClean="0">
                <a:solidFill>
                  <a:schemeClr val="accent1">
                    <a:lumMod val="75000"/>
                  </a:schemeClr>
                </a:solidFill>
              </a:rPr>
              <a:t>d´aller </a:t>
            </a:r>
            <a:r>
              <a:rPr lang="fr-FR" sz="2400" dirty="0">
                <a:solidFill>
                  <a:schemeClr val="accent1">
                    <a:lumMod val="75000"/>
                  </a:schemeClr>
                </a:solidFill>
              </a:rPr>
              <a:t>et </a:t>
            </a:r>
            <a:r>
              <a:rPr lang="fr-FR" sz="2400" dirty="0" smtClean="0">
                <a:solidFill>
                  <a:schemeClr val="accent1">
                    <a:lumMod val="75000"/>
                  </a:schemeClr>
                </a:solidFill>
              </a:rPr>
              <a:t>retour. 1er </a:t>
            </a:r>
            <a:r>
              <a:rPr lang="fr-FR" sz="2400" dirty="0">
                <a:solidFill>
                  <a:schemeClr val="accent1">
                    <a:lumMod val="75000"/>
                  </a:schemeClr>
                </a:solidFill>
              </a:rPr>
              <a:t>classe – jusqu´à la </a:t>
            </a:r>
            <a:r>
              <a:rPr lang="fr-FR" sz="2400" dirty="0" err="1">
                <a:solidFill>
                  <a:schemeClr val="accent1">
                    <a:lumMod val="75000"/>
                  </a:schemeClr>
                </a:solidFill>
              </a:rPr>
              <a:t>derniere</a:t>
            </a:r>
            <a:r>
              <a:rPr lang="fr-FR" sz="2400" dirty="0">
                <a:solidFill>
                  <a:schemeClr val="accent1">
                    <a:lumMod val="75000"/>
                  </a:schemeClr>
                </a:solidFill>
              </a:rPr>
              <a:t> </a:t>
            </a:r>
            <a:r>
              <a:rPr lang="fr-FR" sz="2400" dirty="0" smtClean="0">
                <a:solidFill>
                  <a:schemeClr val="accent1">
                    <a:lumMod val="75000"/>
                  </a:schemeClr>
                </a:solidFill>
              </a:rPr>
              <a:t/>
            </a:r>
            <a:br>
              <a:rPr lang="fr-FR" sz="2400" dirty="0" smtClean="0">
                <a:solidFill>
                  <a:schemeClr val="accent1">
                    <a:lumMod val="75000"/>
                  </a:schemeClr>
                </a:solidFill>
              </a:rPr>
            </a:br>
            <a:r>
              <a:rPr lang="fr-FR" sz="2400" dirty="0" smtClean="0">
                <a:solidFill>
                  <a:schemeClr val="accent1">
                    <a:lumMod val="75000"/>
                  </a:schemeClr>
                </a:solidFill>
              </a:rPr>
              <a:t>station </a:t>
            </a:r>
            <a:r>
              <a:rPr lang="fr-FR" sz="2400" dirty="0">
                <a:solidFill>
                  <a:schemeClr val="accent1">
                    <a:lumMod val="75000"/>
                  </a:schemeClr>
                </a:solidFill>
              </a:rPr>
              <a:t>près de la rivière que descend du lac </a:t>
            </a:r>
            <a:r>
              <a:rPr lang="fr-FR" sz="2400" dirty="0" err="1" smtClean="0">
                <a:solidFill>
                  <a:schemeClr val="accent1">
                    <a:lumMod val="75000"/>
                  </a:schemeClr>
                </a:solidFill>
              </a:rPr>
              <a:t>Miosee</a:t>
            </a:r>
            <a:r>
              <a:rPr lang="fr-FR" sz="2400" dirty="0" smtClean="0">
                <a:solidFill>
                  <a:schemeClr val="accent1">
                    <a:lumMod val="75000"/>
                  </a:schemeClr>
                </a:solidFill>
              </a:rPr>
              <a:t> [</a:t>
            </a:r>
            <a:r>
              <a:rPr lang="fr-FR" sz="2400" dirty="0" err="1" smtClean="0">
                <a:solidFill>
                  <a:schemeClr val="accent1">
                    <a:lumMod val="75000"/>
                  </a:schemeClr>
                </a:solidFill>
              </a:rPr>
              <a:t>Mjösa</a:t>
            </a:r>
            <a:r>
              <a:rPr lang="fr-FR" sz="2400" dirty="0" smtClean="0">
                <a:solidFill>
                  <a:schemeClr val="accent1">
                    <a:lumMod val="75000"/>
                  </a:schemeClr>
                </a:solidFill>
              </a:rPr>
              <a:t>]</a:t>
            </a:r>
            <a:br>
              <a:rPr lang="fr-FR" sz="2400" dirty="0" smtClean="0">
                <a:solidFill>
                  <a:schemeClr val="accent1">
                    <a:lumMod val="75000"/>
                  </a:schemeClr>
                </a:solidFill>
              </a:rPr>
            </a:br>
            <a:r>
              <a:rPr lang="fr-FR" sz="2400" dirty="0" smtClean="0">
                <a:solidFill>
                  <a:schemeClr val="accent1">
                    <a:lumMod val="75000"/>
                  </a:schemeClr>
                </a:solidFill>
              </a:rPr>
              <a:t>- </a:t>
            </a:r>
            <a:r>
              <a:rPr lang="fr-FR" sz="2400" dirty="0" err="1" smtClean="0">
                <a:solidFill>
                  <a:schemeClr val="accent1">
                    <a:lumMod val="75000"/>
                  </a:schemeClr>
                </a:solidFill>
              </a:rPr>
              <a:t>conxxx</a:t>
            </a:r>
            <a:r>
              <a:rPr lang="fr-FR" sz="2400" dirty="0" smtClean="0">
                <a:solidFill>
                  <a:schemeClr val="accent1">
                    <a:lumMod val="75000"/>
                  </a:schemeClr>
                </a:solidFill>
              </a:rPr>
              <a:t> </a:t>
            </a:r>
            <a:r>
              <a:rPr lang="fr-FR" sz="2400" dirty="0">
                <a:solidFill>
                  <a:schemeClr val="accent1">
                    <a:lumMod val="75000"/>
                  </a:schemeClr>
                </a:solidFill>
              </a:rPr>
              <a:t>p</a:t>
            </a:r>
            <a:r>
              <a:rPr lang="fr-FR" sz="2400" dirty="0" smtClean="0">
                <a:solidFill>
                  <a:schemeClr val="accent1">
                    <a:lumMod val="75000"/>
                  </a:schemeClr>
                </a:solidFill>
              </a:rPr>
              <a:t>rofesseur </a:t>
            </a:r>
            <a:r>
              <a:rPr lang="fr-FR" sz="2400" b="1" dirty="0" smtClean="0">
                <a:solidFill>
                  <a:schemeClr val="accent1">
                    <a:lumMod val="75000"/>
                  </a:schemeClr>
                </a:solidFill>
              </a:rPr>
              <a:t>m. S …  de </a:t>
            </a:r>
            <a:r>
              <a:rPr lang="fr-FR" sz="2400" b="1" dirty="0" err="1" smtClean="0">
                <a:solidFill>
                  <a:schemeClr val="accent1">
                    <a:lumMod val="75000"/>
                  </a:schemeClr>
                </a:solidFill>
              </a:rPr>
              <a:t>legislation</a:t>
            </a:r>
            <a:r>
              <a:rPr lang="fr-FR" sz="2400" b="1" dirty="0" smtClean="0">
                <a:solidFill>
                  <a:schemeClr val="accent1">
                    <a:lumMod val="75000"/>
                  </a:schemeClr>
                </a:solidFill>
              </a:rPr>
              <a:t> </a:t>
            </a:r>
            <a:endParaRPr lang="nb-NO" sz="2400" b="1" dirty="0">
              <a:solidFill>
                <a:schemeClr val="accent1">
                  <a:lumMod val="75000"/>
                </a:schemeClr>
              </a:solidFill>
            </a:endParaRPr>
          </a:p>
        </p:txBody>
      </p:sp>
      <p:sp>
        <p:nvSpPr>
          <p:cNvPr id="5" name="TekstSylinder 4"/>
          <p:cNvSpPr txBox="1"/>
          <p:nvPr/>
        </p:nvSpPr>
        <p:spPr>
          <a:xfrm>
            <a:off x="255172" y="5877272"/>
            <a:ext cx="8428588" cy="400110"/>
          </a:xfrm>
          <a:prstGeom prst="rect">
            <a:avLst/>
          </a:prstGeom>
          <a:noFill/>
        </p:spPr>
        <p:txBody>
          <a:bodyPr wrap="square" rtlCol="0">
            <a:spAutoFit/>
          </a:bodyPr>
          <a:lstStyle/>
          <a:p>
            <a:r>
              <a:rPr lang="nb-NO" dirty="0" smtClean="0"/>
              <a:t>[ </a:t>
            </a:r>
            <a:r>
              <a:rPr lang="nb-NO" sz="2000" dirty="0" smtClean="0"/>
              <a:t>Verne/BL: «</a:t>
            </a:r>
            <a:r>
              <a:rPr lang="nb-NO" sz="2000" dirty="0" err="1" smtClean="0"/>
              <a:t>Sylvius</a:t>
            </a:r>
            <a:r>
              <a:rPr lang="nb-NO" sz="2000" dirty="0" smtClean="0"/>
              <a:t> </a:t>
            </a:r>
            <a:r>
              <a:rPr lang="nb-NO" sz="2000" dirty="0" err="1" smtClean="0"/>
              <a:t>Hog</a:t>
            </a:r>
            <a:r>
              <a:rPr lang="nb-NO" sz="2000" dirty="0" smtClean="0"/>
              <a:t> </a:t>
            </a:r>
            <a:r>
              <a:rPr lang="nb-NO" sz="2000" dirty="0" err="1"/>
              <a:t>é</a:t>
            </a:r>
            <a:r>
              <a:rPr lang="nb-NO" sz="2000" dirty="0" err="1" smtClean="0"/>
              <a:t>tait</a:t>
            </a:r>
            <a:r>
              <a:rPr lang="nb-NO" sz="2000" dirty="0" smtClean="0"/>
              <a:t> </a:t>
            </a:r>
            <a:r>
              <a:rPr lang="nb-NO" sz="2000" dirty="0" err="1" smtClean="0"/>
              <a:t>Professeur</a:t>
            </a:r>
            <a:r>
              <a:rPr lang="nb-NO" sz="2000" dirty="0" smtClean="0"/>
              <a:t> de </a:t>
            </a:r>
            <a:r>
              <a:rPr lang="nb-NO" sz="2000" dirty="0" err="1" smtClean="0"/>
              <a:t>Législation</a:t>
            </a:r>
            <a:r>
              <a:rPr lang="nb-NO" sz="2000" dirty="0" smtClean="0"/>
              <a:t> à Christiania» ]</a:t>
            </a:r>
            <a:endParaRPr lang="nb-NO" sz="2000" dirty="0"/>
          </a:p>
        </p:txBody>
      </p:sp>
    </p:spTree>
    <p:extLst>
      <p:ext uri="{BB962C8B-B14F-4D97-AF65-F5344CB8AC3E}">
        <p14:creationId xmlns:p14="http://schemas.microsoft.com/office/powerpoint/2010/main" val="660783858"/>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808041"/>
            <a:ext cx="9144000" cy="5179469"/>
          </a:xfrm>
          <a:prstGeom prst="rect">
            <a:avLst/>
          </a:prstGeom>
        </p:spPr>
      </p:pic>
      <p:sp>
        <p:nvSpPr>
          <p:cNvPr id="2" name="Rektangel 1"/>
          <p:cNvSpPr/>
          <p:nvPr/>
        </p:nvSpPr>
        <p:spPr>
          <a:xfrm>
            <a:off x="395536" y="58794"/>
            <a:ext cx="6983002" cy="830997"/>
          </a:xfrm>
          <a:prstGeom prst="rect">
            <a:avLst/>
          </a:prstGeom>
        </p:spPr>
        <p:txBody>
          <a:bodyPr wrap="none">
            <a:spAutoFit/>
          </a:bodyPr>
          <a:lstStyle/>
          <a:p>
            <a:r>
              <a:rPr lang="nb-NO" sz="2800" dirty="0"/>
              <a:t>Jules </a:t>
            </a:r>
            <a:r>
              <a:rPr lang="nb-NO" sz="2800" dirty="0" smtClean="0"/>
              <a:t>Verne in Norway, </a:t>
            </a:r>
            <a:r>
              <a:rPr lang="nb-NO" sz="2800" dirty="0" err="1"/>
              <a:t>J</a:t>
            </a:r>
            <a:r>
              <a:rPr lang="nb-NO" sz="2800" dirty="0" err="1" smtClean="0"/>
              <a:t>uly</a:t>
            </a:r>
            <a:r>
              <a:rPr lang="nb-NO" sz="2800" dirty="0" smtClean="0"/>
              <a:t> –August 1861</a:t>
            </a:r>
            <a:br>
              <a:rPr lang="nb-NO" sz="2800" dirty="0" smtClean="0"/>
            </a:br>
            <a:r>
              <a:rPr lang="en-GB" sz="2000" dirty="0" smtClean="0"/>
              <a:t>visiting the counties </a:t>
            </a:r>
            <a:r>
              <a:rPr lang="en-GB" sz="2000" dirty="0" err="1"/>
              <a:t>Telemark</a:t>
            </a:r>
            <a:r>
              <a:rPr lang="en-GB" sz="2000" dirty="0"/>
              <a:t> - Buskerud </a:t>
            </a:r>
            <a:r>
              <a:rPr lang="en-GB" sz="2000" dirty="0" smtClean="0"/>
              <a:t>– Vestfold</a:t>
            </a:r>
            <a:endParaRPr lang="nb-NO" sz="2000" dirty="0"/>
          </a:p>
        </p:txBody>
      </p:sp>
      <p:sp>
        <p:nvSpPr>
          <p:cNvPr id="5" name="Rektangel 4"/>
          <p:cNvSpPr/>
          <p:nvPr/>
        </p:nvSpPr>
        <p:spPr>
          <a:xfrm>
            <a:off x="3438504" y="6045440"/>
            <a:ext cx="5472608" cy="646331"/>
          </a:xfrm>
          <a:prstGeom prst="rect">
            <a:avLst/>
          </a:prstGeom>
        </p:spPr>
        <p:txBody>
          <a:bodyPr wrap="square">
            <a:spAutoFit/>
          </a:bodyPr>
          <a:lstStyle/>
          <a:p>
            <a:r>
              <a:rPr lang="nb-NO" dirty="0" smtClean="0"/>
              <a:t>Arr. Stavern in Vestfold, </a:t>
            </a:r>
            <a:r>
              <a:rPr lang="nb-NO" dirty="0" err="1" smtClean="0"/>
              <a:t>on</a:t>
            </a:r>
            <a:r>
              <a:rPr lang="nb-NO" dirty="0"/>
              <a:t> </a:t>
            </a:r>
            <a:r>
              <a:rPr lang="nb-NO" dirty="0" err="1" smtClean="0"/>
              <a:t>July</a:t>
            </a:r>
            <a:r>
              <a:rPr lang="nb-NO" dirty="0" smtClean="0"/>
              <a:t> 18. </a:t>
            </a:r>
            <a:br>
              <a:rPr lang="nb-NO" dirty="0" smtClean="0"/>
            </a:br>
            <a:r>
              <a:rPr lang="nb-NO" dirty="0" err="1" smtClean="0"/>
              <a:t>on</a:t>
            </a:r>
            <a:r>
              <a:rPr lang="nb-NO" dirty="0" smtClean="0"/>
              <a:t> mail- </a:t>
            </a:r>
            <a:r>
              <a:rPr lang="nb-NO" dirty="0" err="1" smtClean="0"/>
              <a:t>paddle</a:t>
            </a:r>
            <a:r>
              <a:rPr lang="nb-NO" dirty="0" smtClean="0"/>
              <a:t> </a:t>
            </a:r>
            <a:r>
              <a:rPr lang="nb-NO" dirty="0" err="1" smtClean="0"/>
              <a:t>wheel</a:t>
            </a:r>
            <a:r>
              <a:rPr lang="nb-NO" dirty="0" smtClean="0"/>
              <a:t> steamer «Viken»</a:t>
            </a:r>
            <a:endParaRPr lang="nb-NO" dirty="0"/>
          </a:p>
        </p:txBody>
      </p:sp>
      <p:pic>
        <p:nvPicPr>
          <p:cNvPr id="6" name="Picture 2" descr="F:\PJ-HVE-HOVEDFAG_JV_DOKUSITE_MASTERPROSJEKT\###JULES_VERNE_DOT_no-HOVED_PROSJEKTdoku-siteJV\####JV_juni2011\ferdige_AVISartikler_juni2011\Foredrags_illustrasjoner\ds_hjuldamper_viken_postmus_pj.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726" y="3645024"/>
            <a:ext cx="4421598" cy="310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776892"/>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548680"/>
            <a:ext cx="2952155" cy="5869849"/>
          </a:xfrm>
          <a:prstGeom prst="rect">
            <a:avLst/>
          </a:prstGeom>
        </p:spPr>
      </p:pic>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88640"/>
            <a:ext cx="4248472" cy="7138548"/>
          </a:xfrm>
          <a:prstGeom prst="rect">
            <a:avLst/>
          </a:prstGeom>
        </p:spPr>
      </p:pic>
    </p:spTree>
    <p:extLst>
      <p:ext uri="{BB962C8B-B14F-4D97-AF65-F5344CB8AC3E}">
        <p14:creationId xmlns:p14="http://schemas.microsoft.com/office/powerpoint/2010/main" val="4063317498"/>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629252"/>
            <a:ext cx="2212879" cy="2737513"/>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3393445"/>
            <a:ext cx="2959534" cy="3464555"/>
          </a:xfrm>
          <a:prstGeom prst="rect">
            <a:avLst/>
          </a:prstGeom>
        </p:spPr>
      </p:pic>
      <p:sp>
        <p:nvSpPr>
          <p:cNvPr id="6" name="TekstSylinder 5"/>
          <p:cNvSpPr txBox="1"/>
          <p:nvPr/>
        </p:nvSpPr>
        <p:spPr>
          <a:xfrm>
            <a:off x="179512" y="415919"/>
            <a:ext cx="7344816" cy="3754874"/>
          </a:xfrm>
          <a:prstGeom prst="rect">
            <a:avLst/>
          </a:prstGeom>
          <a:noFill/>
        </p:spPr>
        <p:txBody>
          <a:bodyPr wrap="square" rtlCol="0">
            <a:spAutoFit/>
          </a:bodyPr>
          <a:lstStyle/>
          <a:p>
            <a:r>
              <a:rPr lang="en-AU" sz="1400" b="1" dirty="0" smtClean="0"/>
              <a:t>Diary: </a:t>
            </a:r>
            <a:r>
              <a:rPr lang="en-AU" b="1" dirty="0" err="1" smtClean="0">
                <a:solidFill>
                  <a:schemeClr val="accent1"/>
                </a:solidFill>
              </a:rPr>
              <a:t>Dimanche</a:t>
            </a:r>
            <a:r>
              <a:rPr lang="en-AU" b="1" dirty="0" smtClean="0">
                <a:solidFill>
                  <a:schemeClr val="accent1"/>
                </a:solidFill>
              </a:rPr>
              <a:t> 21.</a:t>
            </a:r>
            <a:r>
              <a:rPr lang="nb-NO" dirty="0" smtClean="0">
                <a:solidFill>
                  <a:schemeClr val="accent1"/>
                </a:solidFill>
              </a:rPr>
              <a:t> </a:t>
            </a:r>
            <a:br>
              <a:rPr lang="nb-NO" dirty="0" smtClean="0">
                <a:solidFill>
                  <a:schemeClr val="accent1"/>
                </a:solidFill>
              </a:rPr>
            </a:br>
            <a:r>
              <a:rPr lang="fr-FR" sz="1600" dirty="0" err="1" smtClean="0">
                <a:solidFill>
                  <a:schemeClr val="accent1">
                    <a:lumMod val="75000"/>
                  </a:schemeClr>
                </a:solidFill>
              </a:rPr>
              <a:t>depart</a:t>
            </a:r>
            <a:r>
              <a:rPr lang="fr-FR" sz="1600" dirty="0" smtClean="0">
                <a:solidFill>
                  <a:schemeClr val="accent1">
                    <a:lumMod val="75000"/>
                  </a:schemeClr>
                </a:solidFill>
              </a:rPr>
              <a:t> </a:t>
            </a:r>
            <a:r>
              <a:rPr lang="fr-FR" sz="1600" dirty="0">
                <a:solidFill>
                  <a:schemeClr val="accent1">
                    <a:lumMod val="75000"/>
                  </a:schemeClr>
                </a:solidFill>
              </a:rPr>
              <a:t>par le chemin de fer à 8.15 – billets d´aller et retour, </a:t>
            </a:r>
            <a:r>
              <a:rPr lang="fr-FR" sz="1600" dirty="0" smtClean="0">
                <a:solidFill>
                  <a:schemeClr val="accent1">
                    <a:lumMod val="75000"/>
                  </a:schemeClr>
                </a:solidFill>
              </a:rPr>
              <a:t/>
            </a:r>
            <a:br>
              <a:rPr lang="fr-FR" sz="1600" dirty="0" smtClean="0">
                <a:solidFill>
                  <a:schemeClr val="accent1">
                    <a:lumMod val="75000"/>
                  </a:schemeClr>
                </a:solidFill>
              </a:rPr>
            </a:br>
            <a:r>
              <a:rPr lang="fr-FR" sz="1600" dirty="0" smtClean="0">
                <a:solidFill>
                  <a:schemeClr val="accent1">
                    <a:lumMod val="75000"/>
                  </a:schemeClr>
                </a:solidFill>
              </a:rPr>
              <a:t>1re </a:t>
            </a:r>
            <a:r>
              <a:rPr lang="fr-FR" sz="1600" dirty="0">
                <a:solidFill>
                  <a:schemeClr val="accent1">
                    <a:lumMod val="75000"/>
                  </a:schemeClr>
                </a:solidFill>
              </a:rPr>
              <a:t>classe – jusqu´à la </a:t>
            </a:r>
            <a:r>
              <a:rPr lang="fr-FR" sz="1600" dirty="0" err="1">
                <a:solidFill>
                  <a:schemeClr val="accent1">
                    <a:lumMod val="75000"/>
                  </a:schemeClr>
                </a:solidFill>
              </a:rPr>
              <a:t>derniere</a:t>
            </a:r>
            <a:r>
              <a:rPr lang="fr-FR" sz="1600" dirty="0">
                <a:solidFill>
                  <a:schemeClr val="accent1">
                    <a:lumMod val="75000"/>
                  </a:schemeClr>
                </a:solidFill>
              </a:rPr>
              <a:t> station près de la rivière que descend du lac </a:t>
            </a:r>
            <a:r>
              <a:rPr lang="fr-FR" sz="1600" dirty="0" err="1">
                <a:solidFill>
                  <a:schemeClr val="accent1">
                    <a:lumMod val="75000"/>
                  </a:schemeClr>
                </a:solidFill>
              </a:rPr>
              <a:t>Miosee</a:t>
            </a:r>
            <a:r>
              <a:rPr lang="fr-FR" sz="1600" dirty="0">
                <a:solidFill>
                  <a:schemeClr val="accent1">
                    <a:lumMod val="75000"/>
                  </a:schemeClr>
                </a:solidFill>
              </a:rPr>
              <a:t> [</a:t>
            </a:r>
            <a:r>
              <a:rPr lang="fr-FR" sz="1600" dirty="0" err="1">
                <a:solidFill>
                  <a:schemeClr val="accent1">
                    <a:lumMod val="75000"/>
                  </a:schemeClr>
                </a:solidFill>
              </a:rPr>
              <a:t>Mjösa</a:t>
            </a:r>
            <a:r>
              <a:rPr lang="fr-FR" sz="1600" dirty="0" smtClean="0">
                <a:solidFill>
                  <a:schemeClr val="accent1">
                    <a:lumMod val="75000"/>
                  </a:schemeClr>
                </a:solidFill>
              </a:rPr>
              <a:t>] </a:t>
            </a:r>
            <a:r>
              <a:rPr lang="fr-FR" sz="1600" dirty="0">
                <a:solidFill>
                  <a:schemeClr val="accent1">
                    <a:lumMod val="75000"/>
                  </a:schemeClr>
                </a:solidFill>
              </a:rPr>
              <a:t/>
            </a:r>
            <a:br>
              <a:rPr lang="fr-FR" sz="1600" dirty="0">
                <a:solidFill>
                  <a:schemeClr val="accent1">
                    <a:lumMod val="75000"/>
                  </a:schemeClr>
                </a:solidFill>
              </a:rPr>
            </a:br>
            <a:r>
              <a:rPr lang="fr-FR" sz="1600" dirty="0">
                <a:solidFill>
                  <a:schemeClr val="accent1">
                    <a:lumMod val="75000"/>
                  </a:schemeClr>
                </a:solidFill>
              </a:rPr>
              <a:t>– arrivée station de </a:t>
            </a:r>
            <a:r>
              <a:rPr lang="fr-FR" sz="1600" dirty="0" err="1" smtClean="0">
                <a:solidFill>
                  <a:schemeClr val="accent1">
                    <a:lumMod val="75000"/>
                  </a:schemeClr>
                </a:solidFill>
              </a:rPr>
              <a:t>Eiswold</a:t>
            </a:r>
            <a:r>
              <a:rPr lang="fr-FR" sz="1600" dirty="0">
                <a:solidFill>
                  <a:schemeClr val="accent1">
                    <a:lumMod val="75000"/>
                  </a:schemeClr>
                </a:solidFill>
              </a:rPr>
              <a:t> </a:t>
            </a:r>
            <a:r>
              <a:rPr lang="fr-FR" sz="1600" dirty="0" smtClean="0">
                <a:solidFill>
                  <a:schemeClr val="accent1">
                    <a:lumMod val="75000"/>
                  </a:schemeClr>
                </a:solidFill>
              </a:rPr>
              <a:t>- maison en bois; </a:t>
            </a:r>
            <a:r>
              <a:rPr lang="fr-FR" sz="1600" dirty="0">
                <a:solidFill>
                  <a:schemeClr val="accent1">
                    <a:lumMod val="75000"/>
                  </a:schemeClr>
                </a:solidFill>
              </a:rPr>
              <a:t>le bateau à vapeur </a:t>
            </a:r>
            <a:r>
              <a:rPr lang="fr-FR" sz="1600" dirty="0" err="1">
                <a:solidFill>
                  <a:schemeClr val="accent1">
                    <a:lumMod val="75000"/>
                  </a:schemeClr>
                </a:solidFill>
              </a:rPr>
              <a:t>Dronunde</a:t>
            </a:r>
            <a:r>
              <a:rPr lang="fr-FR" sz="1600" dirty="0">
                <a:solidFill>
                  <a:schemeClr val="accent1">
                    <a:lumMod val="75000"/>
                  </a:schemeClr>
                </a:solidFill>
              </a:rPr>
              <a:t> [</a:t>
            </a:r>
            <a:r>
              <a:rPr lang="fr-FR" sz="1600" dirty="0" err="1">
                <a:solidFill>
                  <a:schemeClr val="accent1">
                    <a:lumMod val="75000"/>
                  </a:schemeClr>
                </a:solidFill>
              </a:rPr>
              <a:t>Dronningen</a:t>
            </a:r>
            <a:r>
              <a:rPr lang="fr-FR" sz="1600" dirty="0">
                <a:solidFill>
                  <a:schemeClr val="accent1">
                    <a:lumMod val="75000"/>
                  </a:schemeClr>
                </a:solidFill>
              </a:rPr>
              <a:t>] </a:t>
            </a:r>
            <a:r>
              <a:rPr lang="fr-FR" sz="1600" dirty="0" smtClean="0">
                <a:solidFill>
                  <a:schemeClr val="accent1">
                    <a:lumMod val="75000"/>
                  </a:schemeClr>
                </a:solidFill>
              </a:rPr>
              <a:t/>
            </a:r>
            <a:br>
              <a:rPr lang="fr-FR" sz="1600" dirty="0" smtClean="0">
                <a:solidFill>
                  <a:schemeClr val="accent1">
                    <a:lumMod val="75000"/>
                  </a:schemeClr>
                </a:solidFill>
              </a:rPr>
            </a:br>
            <a:r>
              <a:rPr lang="fr-FR" sz="1600" dirty="0" smtClean="0">
                <a:solidFill>
                  <a:schemeClr val="accent1">
                    <a:lumMod val="75000"/>
                  </a:schemeClr>
                </a:solidFill>
              </a:rPr>
              <a:t>– </a:t>
            </a:r>
            <a:r>
              <a:rPr lang="fr-FR" sz="1600" b="1" dirty="0">
                <a:solidFill>
                  <a:schemeClr val="accent1">
                    <a:lumMod val="75000"/>
                  </a:schemeClr>
                </a:solidFill>
              </a:rPr>
              <a:t>le docteur</a:t>
            </a:r>
            <a:r>
              <a:rPr lang="fr-FR" sz="1600" dirty="0">
                <a:solidFill>
                  <a:schemeClr val="accent1">
                    <a:lumMod val="75000"/>
                  </a:schemeClr>
                </a:solidFill>
              </a:rPr>
              <a:t/>
            </a:r>
            <a:br>
              <a:rPr lang="fr-FR" sz="1600" dirty="0">
                <a:solidFill>
                  <a:schemeClr val="accent1">
                    <a:lumMod val="75000"/>
                  </a:schemeClr>
                </a:solidFill>
              </a:rPr>
            </a:br>
            <a:r>
              <a:rPr lang="fr-FR" sz="1600" dirty="0">
                <a:solidFill>
                  <a:schemeClr val="accent1">
                    <a:lumMod val="75000"/>
                  </a:schemeClr>
                </a:solidFill>
              </a:rPr>
              <a:t>– promenade en bateau à la chute – la pluie a cessé – fleur d`eau – vue de torrents </a:t>
            </a:r>
            <a:r>
              <a:rPr lang="fr-FR" sz="1600" dirty="0" smtClean="0">
                <a:solidFill>
                  <a:schemeClr val="accent1">
                    <a:lumMod val="75000"/>
                  </a:schemeClr>
                </a:solidFill>
              </a:rPr>
              <a:t>–table </a:t>
            </a:r>
            <a:r>
              <a:rPr lang="fr-FR" sz="1600" dirty="0" err="1">
                <a:solidFill>
                  <a:schemeClr val="accent1">
                    <a:lumMod val="75000"/>
                  </a:schemeClr>
                </a:solidFill>
              </a:rPr>
              <a:t>oú</a:t>
            </a:r>
            <a:r>
              <a:rPr lang="fr-FR" sz="1600" dirty="0">
                <a:solidFill>
                  <a:schemeClr val="accent1">
                    <a:lumMod val="75000"/>
                  </a:schemeClr>
                </a:solidFill>
              </a:rPr>
              <a:t> l`on peut prendre du café </a:t>
            </a:r>
            <a:r>
              <a:rPr lang="fr-FR" sz="1600" dirty="0" smtClean="0">
                <a:solidFill>
                  <a:schemeClr val="accent1">
                    <a:lumMod val="75000"/>
                  </a:schemeClr>
                </a:solidFill>
              </a:rPr>
              <a:t>– retour – </a:t>
            </a:r>
            <a:r>
              <a:rPr lang="fr-FR" sz="1600" dirty="0">
                <a:solidFill>
                  <a:schemeClr val="accent1">
                    <a:lumMod val="75000"/>
                  </a:schemeClr>
                </a:solidFill>
              </a:rPr>
              <a:t>dîner </a:t>
            </a:r>
            <a:r>
              <a:rPr lang="fr-FR" sz="1600" dirty="0" err="1" smtClean="0">
                <a:solidFill>
                  <a:schemeClr val="accent1">
                    <a:lumMod val="75000"/>
                  </a:schemeClr>
                </a:solidFill>
              </a:rPr>
              <a:t>norvègien</a:t>
            </a:r>
            <a:r>
              <a:rPr lang="fr-FR" sz="1600" b="1" dirty="0">
                <a:solidFill>
                  <a:schemeClr val="accent1">
                    <a:lumMod val="75000"/>
                  </a:schemeClr>
                </a:solidFill>
              </a:rPr>
              <a:t/>
            </a:r>
            <a:br>
              <a:rPr lang="fr-FR" sz="1600" b="1" dirty="0">
                <a:solidFill>
                  <a:schemeClr val="accent1">
                    <a:lumMod val="75000"/>
                  </a:schemeClr>
                </a:solidFill>
              </a:rPr>
            </a:br>
            <a:r>
              <a:rPr lang="en-AU" b="1" dirty="0" smtClean="0">
                <a:solidFill>
                  <a:schemeClr val="accent1">
                    <a:lumMod val="75000"/>
                  </a:schemeClr>
                </a:solidFill>
              </a:rPr>
              <a:t>Conversation </a:t>
            </a:r>
            <a:r>
              <a:rPr lang="en-AU" b="1" dirty="0">
                <a:solidFill>
                  <a:schemeClr val="accent1">
                    <a:lumMod val="75000"/>
                  </a:schemeClr>
                </a:solidFill>
              </a:rPr>
              <a:t>avec le </a:t>
            </a:r>
            <a:r>
              <a:rPr lang="en-AU" b="1" dirty="0" err="1">
                <a:solidFill>
                  <a:schemeClr val="accent1">
                    <a:lumMod val="75000"/>
                  </a:schemeClr>
                </a:solidFill>
              </a:rPr>
              <a:t>docteur</a:t>
            </a:r>
            <a:r>
              <a:rPr lang="en-AU" b="1" dirty="0">
                <a:solidFill>
                  <a:schemeClr val="accent1">
                    <a:lumMod val="75000"/>
                  </a:schemeClr>
                </a:solidFill>
              </a:rPr>
              <a:t> et un </a:t>
            </a:r>
            <a:r>
              <a:rPr lang="en-AU" b="1" dirty="0" err="1">
                <a:solidFill>
                  <a:schemeClr val="accent1">
                    <a:lumMod val="75000"/>
                  </a:schemeClr>
                </a:solidFill>
              </a:rPr>
              <a:t>professeur</a:t>
            </a:r>
            <a:r>
              <a:rPr lang="en-AU" dirty="0">
                <a:solidFill>
                  <a:schemeClr val="accent1">
                    <a:lumMod val="75000"/>
                  </a:schemeClr>
                </a:solidFill>
              </a:rPr>
              <a:t/>
            </a:r>
            <a:br>
              <a:rPr lang="en-AU" dirty="0">
                <a:solidFill>
                  <a:schemeClr val="accent1">
                    <a:lumMod val="75000"/>
                  </a:schemeClr>
                </a:solidFill>
              </a:rPr>
            </a:br>
            <a:r>
              <a:rPr lang="en-AU" b="1" dirty="0" smtClean="0">
                <a:solidFill>
                  <a:schemeClr val="accent1">
                    <a:lumMod val="75000"/>
                  </a:schemeClr>
                </a:solidFill>
              </a:rPr>
              <a:t>En </a:t>
            </a:r>
            <a:r>
              <a:rPr lang="en-AU" b="1" dirty="0" err="1">
                <a:solidFill>
                  <a:schemeClr val="accent1">
                    <a:lumMod val="75000"/>
                  </a:schemeClr>
                </a:solidFill>
              </a:rPr>
              <a:t>Norvége</a:t>
            </a:r>
            <a:r>
              <a:rPr lang="en-AU" b="1" dirty="0">
                <a:solidFill>
                  <a:schemeClr val="accent1">
                    <a:lumMod val="75000"/>
                  </a:schemeClr>
                </a:solidFill>
              </a:rPr>
              <a:t>, </a:t>
            </a:r>
            <a:r>
              <a:rPr lang="en-AU" b="1" dirty="0" err="1">
                <a:solidFill>
                  <a:schemeClr val="accent1">
                    <a:lumMod val="75000"/>
                  </a:schemeClr>
                </a:solidFill>
              </a:rPr>
              <a:t>chambres</a:t>
            </a:r>
            <a:r>
              <a:rPr lang="en-AU" b="1" dirty="0">
                <a:solidFill>
                  <a:schemeClr val="accent1">
                    <a:lumMod val="75000"/>
                  </a:schemeClr>
                </a:solidFill>
              </a:rPr>
              <a:t> </a:t>
            </a:r>
            <a:r>
              <a:rPr lang="en-AU" b="1" dirty="0" err="1">
                <a:solidFill>
                  <a:schemeClr val="accent1">
                    <a:lumMod val="75000"/>
                  </a:schemeClr>
                </a:solidFill>
              </a:rPr>
              <a:t>independantes</a:t>
            </a:r>
            <a:r>
              <a:rPr lang="en-AU" b="1" dirty="0">
                <a:solidFill>
                  <a:schemeClr val="accent1">
                    <a:lumMod val="75000"/>
                  </a:schemeClr>
                </a:solidFill>
              </a:rPr>
              <a:t>   </a:t>
            </a:r>
            <a:r>
              <a:rPr lang="en-AU" dirty="0" smtClean="0">
                <a:solidFill>
                  <a:schemeClr val="accent1">
                    <a:lumMod val="75000"/>
                  </a:schemeClr>
                </a:solidFill>
              </a:rPr>
              <a:t/>
            </a:r>
            <a:br>
              <a:rPr lang="en-AU" dirty="0" smtClean="0">
                <a:solidFill>
                  <a:schemeClr val="accent1">
                    <a:lumMod val="75000"/>
                  </a:schemeClr>
                </a:solidFill>
              </a:rPr>
            </a:br>
            <a:r>
              <a:rPr lang="en-AU" dirty="0" smtClean="0">
                <a:solidFill>
                  <a:schemeClr val="accent1">
                    <a:lumMod val="75000"/>
                  </a:schemeClr>
                </a:solidFill>
              </a:rPr>
              <a:t>- </a:t>
            </a:r>
            <a:r>
              <a:rPr lang="en-AU" dirty="0">
                <a:solidFill>
                  <a:schemeClr val="accent1">
                    <a:lumMod val="75000"/>
                  </a:schemeClr>
                </a:solidFill>
              </a:rPr>
              <a:t>pas de code – </a:t>
            </a:r>
            <a:r>
              <a:rPr lang="en-AU" b="1" dirty="0" err="1">
                <a:solidFill>
                  <a:schemeClr val="accent1">
                    <a:lumMod val="75000"/>
                  </a:schemeClr>
                </a:solidFill>
              </a:rPr>
              <a:t>lois</a:t>
            </a:r>
            <a:r>
              <a:rPr lang="en-AU" b="1" dirty="0">
                <a:solidFill>
                  <a:schemeClr val="accent1">
                    <a:lumMod val="75000"/>
                  </a:schemeClr>
                </a:solidFill>
              </a:rPr>
              <a:t> </a:t>
            </a:r>
            <a:r>
              <a:rPr lang="en-AU" b="1" dirty="0" err="1" smtClean="0">
                <a:solidFill>
                  <a:schemeClr val="accent1">
                    <a:lumMod val="75000"/>
                  </a:schemeClr>
                </a:solidFill>
              </a:rPr>
              <a:t>novelles</a:t>
            </a:r>
            <a:r>
              <a:rPr lang="en-AU" dirty="0" smtClean="0">
                <a:solidFill>
                  <a:schemeClr val="accent1">
                    <a:lumMod val="75000"/>
                  </a:schemeClr>
                </a:solidFill>
              </a:rPr>
              <a:t/>
            </a:r>
            <a:br>
              <a:rPr lang="en-AU" dirty="0" smtClean="0">
                <a:solidFill>
                  <a:schemeClr val="accent1">
                    <a:lumMod val="75000"/>
                  </a:schemeClr>
                </a:solidFill>
              </a:rPr>
            </a:br>
            <a:r>
              <a:rPr lang="en-AU" dirty="0" smtClean="0">
                <a:solidFill>
                  <a:schemeClr val="accent1">
                    <a:lumMod val="75000"/>
                  </a:schemeClr>
                </a:solidFill>
              </a:rPr>
              <a:t> </a:t>
            </a:r>
            <a:r>
              <a:rPr lang="en-AU" dirty="0">
                <a:solidFill>
                  <a:schemeClr val="accent1">
                    <a:lumMod val="75000"/>
                  </a:schemeClr>
                </a:solidFill>
              </a:rPr>
              <a:t>– </a:t>
            </a:r>
            <a:r>
              <a:rPr lang="en-AU" dirty="0" smtClean="0">
                <a:solidFill>
                  <a:schemeClr val="accent1">
                    <a:lumMod val="75000"/>
                  </a:schemeClr>
                </a:solidFill>
              </a:rPr>
              <a:t>promenade </a:t>
            </a:r>
            <a:r>
              <a:rPr lang="en-AU" dirty="0">
                <a:solidFill>
                  <a:schemeClr val="accent1">
                    <a:lumMod val="75000"/>
                  </a:schemeClr>
                </a:solidFill>
              </a:rPr>
              <a:t>avec les dames á la grand cascade </a:t>
            </a:r>
            <a:r>
              <a:rPr lang="en-AU" dirty="0" smtClean="0">
                <a:solidFill>
                  <a:schemeClr val="accent1">
                    <a:lumMod val="75000"/>
                  </a:schemeClr>
                </a:solidFill>
              </a:rPr>
              <a:t/>
            </a:r>
            <a:br>
              <a:rPr lang="en-AU" dirty="0" smtClean="0">
                <a:solidFill>
                  <a:schemeClr val="accent1">
                    <a:lumMod val="75000"/>
                  </a:schemeClr>
                </a:solidFill>
              </a:rPr>
            </a:br>
            <a:r>
              <a:rPr lang="en-AU" dirty="0" smtClean="0">
                <a:solidFill>
                  <a:schemeClr val="accent1">
                    <a:lumMod val="75000"/>
                  </a:schemeClr>
                </a:solidFill>
              </a:rPr>
              <a:t>- </a:t>
            </a:r>
            <a:r>
              <a:rPr lang="en-AU" dirty="0">
                <a:solidFill>
                  <a:schemeClr val="accent1">
                    <a:lumMod val="75000"/>
                  </a:schemeClr>
                </a:solidFill>
              </a:rPr>
              <a:t>Retour aux </a:t>
            </a:r>
            <a:r>
              <a:rPr lang="en-AU" dirty="0" err="1">
                <a:solidFill>
                  <a:schemeClr val="accent1">
                    <a:lumMod val="75000"/>
                  </a:schemeClr>
                </a:solidFill>
              </a:rPr>
              <a:t>l´hotel</a:t>
            </a:r>
            <a:r>
              <a:rPr lang="en-AU" dirty="0">
                <a:solidFill>
                  <a:schemeClr val="accent1">
                    <a:lumMod val="75000"/>
                  </a:schemeClr>
                </a:solidFill>
              </a:rPr>
              <a:t> – </a:t>
            </a:r>
            <a:r>
              <a:rPr lang="en-AU" dirty="0" err="1">
                <a:solidFill>
                  <a:schemeClr val="accent1">
                    <a:lumMod val="75000"/>
                  </a:schemeClr>
                </a:solidFill>
              </a:rPr>
              <a:t>adresse</a:t>
            </a:r>
            <a:r>
              <a:rPr lang="en-AU" dirty="0">
                <a:solidFill>
                  <a:schemeClr val="accent1">
                    <a:lumMod val="75000"/>
                  </a:schemeClr>
                </a:solidFill>
              </a:rPr>
              <a:t> au </a:t>
            </a:r>
            <a:r>
              <a:rPr lang="en-AU" b="1" dirty="0" err="1" smtClean="0">
                <a:solidFill>
                  <a:schemeClr val="accent1">
                    <a:lumMod val="75000"/>
                  </a:schemeClr>
                </a:solidFill>
              </a:rPr>
              <a:t>professeur</a:t>
            </a:r>
            <a:r>
              <a:rPr lang="en-AU" dirty="0" smtClean="0">
                <a:solidFill>
                  <a:schemeClr val="accent1">
                    <a:lumMod val="75000"/>
                  </a:schemeClr>
                </a:solidFill>
              </a:rPr>
              <a:t>”    </a:t>
            </a:r>
            <a:r>
              <a:rPr lang="nb-NO" sz="1400" dirty="0" smtClean="0"/>
              <a:t>x </a:t>
            </a:r>
            <a:r>
              <a:rPr lang="nb-NO" sz="1400" dirty="0" err="1" smtClean="0"/>
              <a:t>x</a:t>
            </a:r>
            <a:endParaRPr lang="nb-NO" sz="1400" dirty="0">
              <a:solidFill>
                <a:srgbClr val="FF0000"/>
              </a:solidFill>
            </a:endParaRPr>
          </a:p>
        </p:txBody>
      </p:sp>
      <p:sp>
        <p:nvSpPr>
          <p:cNvPr id="2" name="Rektangel 1"/>
          <p:cNvSpPr/>
          <p:nvPr/>
        </p:nvSpPr>
        <p:spPr>
          <a:xfrm>
            <a:off x="179512" y="5301208"/>
            <a:ext cx="4968552" cy="1477328"/>
          </a:xfrm>
          <a:prstGeom prst="rect">
            <a:avLst/>
          </a:prstGeom>
        </p:spPr>
        <p:txBody>
          <a:bodyPr wrap="square">
            <a:spAutoFit/>
          </a:bodyPr>
          <a:lstStyle/>
          <a:p>
            <a:r>
              <a:rPr lang="nb-NO" b="1" u="sng" dirty="0" smtClean="0"/>
              <a:t>Anton </a:t>
            </a:r>
            <a:r>
              <a:rPr lang="nb-NO" b="1" u="sng" dirty="0"/>
              <a:t>Martin Schweigaard </a:t>
            </a:r>
            <a:r>
              <a:rPr lang="nb-NO" b="1" dirty="0"/>
              <a:t>?</a:t>
            </a:r>
            <a:br>
              <a:rPr lang="nb-NO" b="1" dirty="0"/>
            </a:br>
            <a:r>
              <a:rPr lang="nb-NO" dirty="0" smtClean="0"/>
              <a:t>Close </a:t>
            </a:r>
            <a:r>
              <a:rPr lang="nb-NO" dirty="0" err="1" smtClean="0"/>
              <a:t>friend</a:t>
            </a:r>
            <a:r>
              <a:rPr lang="nb-NO" dirty="0" smtClean="0"/>
              <a:t> </a:t>
            </a:r>
            <a:r>
              <a:rPr lang="nb-NO" dirty="0" err="1" smtClean="0"/>
              <a:t>of</a:t>
            </a:r>
            <a:r>
              <a:rPr lang="nb-NO" dirty="0" smtClean="0"/>
              <a:t> Dr. Boeck,</a:t>
            </a:r>
            <a:r>
              <a:rPr lang="nb-NO" b="1" dirty="0">
                <a:solidFill>
                  <a:srgbClr val="FF0000"/>
                </a:solidFill>
              </a:rPr>
              <a:t/>
            </a:r>
            <a:br>
              <a:rPr lang="nb-NO" b="1" dirty="0">
                <a:solidFill>
                  <a:srgbClr val="FF0000"/>
                </a:solidFill>
              </a:rPr>
            </a:br>
            <a:r>
              <a:rPr lang="nb-NO" b="1" dirty="0"/>
              <a:t>professor </a:t>
            </a:r>
            <a:r>
              <a:rPr lang="nb-NO" b="1" dirty="0" err="1" smtClean="0"/>
              <a:t>of</a:t>
            </a:r>
            <a:r>
              <a:rPr lang="nb-NO" b="1" dirty="0" smtClean="0"/>
              <a:t> </a:t>
            </a:r>
            <a:r>
              <a:rPr lang="nb-NO" b="1" dirty="0" err="1" smtClean="0"/>
              <a:t>law</a:t>
            </a:r>
            <a:r>
              <a:rPr lang="nb-NO" b="1" dirty="0" smtClean="0"/>
              <a:t>, fluid in </a:t>
            </a:r>
            <a:r>
              <a:rPr lang="nb-NO" b="1" dirty="0" err="1" smtClean="0"/>
              <a:t>french</a:t>
            </a:r>
            <a:r>
              <a:rPr lang="nb-NO" b="1" dirty="0" smtClean="0"/>
              <a:t>, </a:t>
            </a:r>
            <a:r>
              <a:rPr lang="nb-NO" dirty="0"/>
              <a:t/>
            </a:r>
            <a:br>
              <a:rPr lang="nb-NO" dirty="0"/>
            </a:br>
            <a:r>
              <a:rPr lang="nb-NO" b="1" dirty="0" err="1" smtClean="0"/>
              <a:t>famous</a:t>
            </a:r>
            <a:r>
              <a:rPr lang="nb-NO" b="1" dirty="0" smtClean="0"/>
              <a:t> </a:t>
            </a:r>
            <a:r>
              <a:rPr lang="nb-NO" b="1" dirty="0" err="1" smtClean="0"/>
              <a:t>politician</a:t>
            </a:r>
            <a:r>
              <a:rPr lang="nb-NO" dirty="0"/>
              <a:t/>
            </a:r>
            <a:br>
              <a:rPr lang="nb-NO" dirty="0"/>
            </a:br>
            <a:r>
              <a:rPr lang="nb-NO" dirty="0"/>
              <a:t>- </a:t>
            </a:r>
            <a:r>
              <a:rPr lang="nb-NO" i="1" dirty="0" err="1" smtClean="0"/>
              <a:t>the</a:t>
            </a:r>
            <a:r>
              <a:rPr lang="nb-NO" dirty="0" smtClean="0"/>
              <a:t> most </a:t>
            </a:r>
            <a:r>
              <a:rPr lang="nb-NO" dirty="0" err="1" smtClean="0"/>
              <a:t>important</a:t>
            </a:r>
            <a:r>
              <a:rPr lang="nb-NO" dirty="0" smtClean="0"/>
              <a:t>, in </a:t>
            </a:r>
            <a:r>
              <a:rPr lang="nb-NO" dirty="0" err="1" smtClean="0"/>
              <a:t>the</a:t>
            </a:r>
            <a:r>
              <a:rPr lang="nb-NO" dirty="0" smtClean="0"/>
              <a:t> union </a:t>
            </a:r>
            <a:r>
              <a:rPr lang="nb-NO" dirty="0" err="1" smtClean="0"/>
              <a:t>years</a:t>
            </a:r>
            <a:r>
              <a:rPr lang="nb-NO" dirty="0" smtClean="0"/>
              <a:t> </a:t>
            </a:r>
            <a:endParaRPr lang="nb-NO" dirty="0"/>
          </a:p>
        </p:txBody>
      </p:sp>
      <p:sp>
        <p:nvSpPr>
          <p:cNvPr id="3" name="Rektangel 2"/>
          <p:cNvSpPr/>
          <p:nvPr/>
        </p:nvSpPr>
        <p:spPr>
          <a:xfrm>
            <a:off x="179512" y="4100879"/>
            <a:ext cx="4572000" cy="1200329"/>
          </a:xfrm>
          <a:prstGeom prst="rect">
            <a:avLst/>
          </a:prstGeom>
        </p:spPr>
        <p:txBody>
          <a:bodyPr>
            <a:spAutoFit/>
          </a:bodyPr>
          <a:lstStyle/>
          <a:p>
            <a:r>
              <a:rPr lang="nb-NO" b="1" u="sng" dirty="0"/>
              <a:t>Dr. Carl</a:t>
            </a:r>
            <a:r>
              <a:rPr lang="nb-NO" u="sng" dirty="0"/>
              <a:t> </a:t>
            </a:r>
            <a:r>
              <a:rPr lang="nb-NO" b="1" u="sng" dirty="0"/>
              <a:t>Wilhelm Boeck</a:t>
            </a:r>
            <a:r>
              <a:rPr lang="nb-NO" b="1" dirty="0"/>
              <a:t/>
            </a:r>
            <a:br>
              <a:rPr lang="nb-NO" b="1" dirty="0"/>
            </a:br>
            <a:r>
              <a:rPr lang="nb-NO" dirty="0" err="1" smtClean="0"/>
              <a:t>specialist</a:t>
            </a:r>
            <a:r>
              <a:rPr lang="nb-NO" dirty="0" smtClean="0"/>
              <a:t> in </a:t>
            </a:r>
            <a:r>
              <a:rPr lang="nb-NO" dirty="0" err="1" smtClean="0"/>
              <a:t>leprosy</a:t>
            </a:r>
            <a:r>
              <a:rPr lang="nb-NO" dirty="0" smtClean="0"/>
              <a:t> and </a:t>
            </a:r>
            <a:r>
              <a:rPr lang="nb-NO" dirty="0" err="1" smtClean="0"/>
              <a:t>syphilis</a:t>
            </a:r>
            <a:r>
              <a:rPr lang="nb-NO" dirty="0" smtClean="0"/>
              <a:t>, MP for Kongsberg</a:t>
            </a:r>
            <a:r>
              <a:rPr lang="nb-NO" dirty="0"/>
              <a:t>,</a:t>
            </a:r>
            <a:br>
              <a:rPr lang="nb-NO" dirty="0"/>
            </a:br>
            <a:r>
              <a:rPr lang="nb-NO" dirty="0" smtClean="0"/>
              <a:t>country </a:t>
            </a:r>
            <a:r>
              <a:rPr lang="nb-NO" dirty="0" err="1" smtClean="0"/>
              <a:t>home</a:t>
            </a:r>
            <a:r>
              <a:rPr lang="nb-NO" dirty="0" smtClean="0"/>
              <a:t> at Eidsvold</a:t>
            </a:r>
            <a:endParaRPr lang="nb-NO" sz="1200" dirty="0"/>
          </a:p>
        </p:txBody>
      </p:sp>
      <p:sp>
        <p:nvSpPr>
          <p:cNvPr id="7" name="TekstSylinder 6"/>
          <p:cNvSpPr txBox="1"/>
          <p:nvPr/>
        </p:nvSpPr>
        <p:spPr>
          <a:xfrm>
            <a:off x="149504" y="85946"/>
            <a:ext cx="8973968" cy="461665"/>
          </a:xfrm>
          <a:prstGeom prst="rect">
            <a:avLst/>
          </a:prstGeom>
          <a:noFill/>
        </p:spPr>
        <p:txBody>
          <a:bodyPr wrap="square" rtlCol="0">
            <a:spAutoFit/>
          </a:bodyPr>
          <a:lstStyle/>
          <a:p>
            <a:r>
              <a:rPr lang="nb-NO" sz="2400" b="1" dirty="0"/>
              <a:t>By Train to Eidsvoll </a:t>
            </a:r>
            <a:r>
              <a:rPr lang="nb-NO" sz="2400" b="1" dirty="0" err="1"/>
              <a:t>together</a:t>
            </a:r>
            <a:r>
              <a:rPr lang="nb-NO" sz="2400" b="1" dirty="0"/>
              <a:t> </a:t>
            </a:r>
            <a:r>
              <a:rPr lang="nb-NO" sz="2400" b="1" dirty="0" err="1"/>
              <a:t>with</a:t>
            </a:r>
            <a:r>
              <a:rPr lang="nb-NO" sz="2400" b="1" dirty="0"/>
              <a:t>  2</a:t>
            </a:r>
            <a:r>
              <a:rPr lang="nb-NO" sz="2400" b="1" dirty="0" smtClean="0"/>
              <a:t> </a:t>
            </a:r>
            <a:r>
              <a:rPr lang="nb-NO" sz="2400" b="1" dirty="0"/>
              <a:t>Norwegian  </a:t>
            </a:r>
            <a:r>
              <a:rPr lang="nb-NO" sz="2400" b="1" dirty="0" err="1" smtClean="0"/>
              <a:t>politicians</a:t>
            </a:r>
            <a:r>
              <a:rPr lang="nb-NO" sz="2400" b="1" dirty="0" smtClean="0"/>
              <a:t>?</a:t>
            </a:r>
            <a:endParaRPr lang="nb-NO" sz="2400" b="1" dirty="0"/>
          </a:p>
        </p:txBody>
      </p:sp>
    </p:spTree>
    <p:extLst>
      <p:ext uri="{BB962C8B-B14F-4D97-AF65-F5344CB8AC3E}">
        <p14:creationId xmlns:p14="http://schemas.microsoft.com/office/powerpoint/2010/main" val="1574863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http://www.stortinget1905.no/images/utsnitt/108_utsnitt.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755576" y="1124744"/>
            <a:ext cx="3336290" cy="3336290"/>
          </a:xfrm>
          <a:prstGeom prst="rect">
            <a:avLst/>
          </a:prstGeom>
          <a:noFill/>
          <a:ln>
            <a:noFill/>
          </a:ln>
        </p:spPr>
      </p:pic>
      <p:sp>
        <p:nvSpPr>
          <p:cNvPr id="3" name="TekstSylinder 2"/>
          <p:cNvSpPr txBox="1"/>
          <p:nvPr/>
        </p:nvSpPr>
        <p:spPr>
          <a:xfrm>
            <a:off x="107504" y="4437112"/>
            <a:ext cx="8767144" cy="677108"/>
          </a:xfrm>
          <a:prstGeom prst="rect">
            <a:avLst/>
          </a:prstGeom>
          <a:noFill/>
        </p:spPr>
        <p:txBody>
          <a:bodyPr wrap="none" rtlCol="0">
            <a:spAutoFit/>
          </a:bodyPr>
          <a:lstStyle/>
          <a:p>
            <a:r>
              <a:rPr lang="nb-NO" dirty="0" smtClean="0"/>
              <a:t>23.april 1860:  Adresse from </a:t>
            </a:r>
            <a:r>
              <a:rPr lang="nb-NO" dirty="0" err="1" smtClean="0"/>
              <a:t>the</a:t>
            </a:r>
            <a:r>
              <a:rPr lang="nb-NO" dirty="0" smtClean="0"/>
              <a:t> Norwegian Parliament to </a:t>
            </a:r>
            <a:r>
              <a:rPr lang="nb-NO" dirty="0" err="1" smtClean="0"/>
              <a:t>the</a:t>
            </a:r>
            <a:r>
              <a:rPr lang="nb-NO" dirty="0" smtClean="0"/>
              <a:t> </a:t>
            </a:r>
            <a:r>
              <a:rPr lang="nb-NO" dirty="0" err="1" smtClean="0"/>
              <a:t>Swedish</a:t>
            </a:r>
            <a:r>
              <a:rPr lang="nb-NO" dirty="0" smtClean="0"/>
              <a:t> </a:t>
            </a:r>
            <a:r>
              <a:rPr lang="nb-NO" dirty="0" err="1" smtClean="0"/>
              <a:t>king</a:t>
            </a:r>
            <a:r>
              <a:rPr lang="nb-NO" dirty="0" smtClean="0"/>
              <a:t> (Carl VI)</a:t>
            </a:r>
            <a:br>
              <a:rPr lang="nb-NO" dirty="0" smtClean="0"/>
            </a:br>
            <a:r>
              <a:rPr lang="nb-NO" dirty="0" smtClean="0"/>
              <a:t>-  </a:t>
            </a:r>
            <a:r>
              <a:rPr lang="nb-NO" sz="2000" dirty="0" smtClean="0"/>
              <a:t>a protest </a:t>
            </a:r>
            <a:r>
              <a:rPr lang="nb-NO" sz="2000" dirty="0" err="1" smtClean="0"/>
              <a:t>written</a:t>
            </a:r>
            <a:r>
              <a:rPr lang="nb-NO" sz="2000" dirty="0" smtClean="0">
                <a:solidFill>
                  <a:srgbClr val="FF0000"/>
                </a:solidFill>
              </a:rPr>
              <a:t> </a:t>
            </a:r>
            <a:r>
              <a:rPr lang="nb-NO" sz="2000" dirty="0" smtClean="0"/>
              <a:t>by A.M. Schweigaard</a:t>
            </a:r>
            <a:endParaRPr lang="nb-NO" sz="2000" dirty="0"/>
          </a:p>
        </p:txBody>
      </p:sp>
      <p:pic>
        <p:nvPicPr>
          <p:cNvPr id="9" name="Bilde 8" descr="http://www.stortinget1905.no/images/utsnitt/106_utsnitt.jp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5148064" y="915433"/>
            <a:ext cx="3336290" cy="3336290"/>
          </a:xfrm>
          <a:prstGeom prst="rect">
            <a:avLst/>
          </a:prstGeom>
          <a:noFill/>
          <a:ln>
            <a:noFill/>
          </a:ln>
        </p:spPr>
      </p:pic>
      <p:sp>
        <p:nvSpPr>
          <p:cNvPr id="6" name="TekstSylinder 5"/>
          <p:cNvSpPr txBox="1"/>
          <p:nvPr/>
        </p:nvSpPr>
        <p:spPr>
          <a:xfrm>
            <a:off x="396789" y="5157192"/>
            <a:ext cx="8713315" cy="1415772"/>
          </a:xfrm>
          <a:prstGeom prst="rect">
            <a:avLst/>
          </a:prstGeom>
          <a:noFill/>
        </p:spPr>
        <p:txBody>
          <a:bodyPr wrap="square" rtlCol="0">
            <a:spAutoFit/>
          </a:bodyPr>
          <a:lstStyle/>
          <a:p>
            <a:r>
              <a:rPr lang="nb-NO" dirty="0" smtClean="0"/>
              <a:t>In </a:t>
            </a:r>
            <a:r>
              <a:rPr lang="nb-NO" dirty="0"/>
              <a:t>1873 </a:t>
            </a:r>
            <a:r>
              <a:rPr lang="nb-NO" dirty="0" err="1" smtClean="0"/>
              <a:t>the</a:t>
            </a:r>
            <a:r>
              <a:rPr lang="nb-NO" dirty="0" smtClean="0"/>
              <a:t> ‘Storting’ </a:t>
            </a:r>
            <a:r>
              <a:rPr lang="nb-NO" dirty="0" err="1" smtClean="0"/>
              <a:t>once</a:t>
            </a:r>
            <a:r>
              <a:rPr lang="nb-NO" dirty="0" smtClean="0"/>
              <a:t> </a:t>
            </a:r>
            <a:r>
              <a:rPr lang="nb-NO" dirty="0" err="1" smtClean="0"/>
              <a:t>again</a:t>
            </a:r>
            <a:r>
              <a:rPr lang="nb-NO" dirty="0" smtClean="0"/>
              <a:t> </a:t>
            </a:r>
            <a:r>
              <a:rPr lang="nb-NO" dirty="0" err="1" smtClean="0"/>
              <a:t>decided</a:t>
            </a:r>
            <a:r>
              <a:rPr lang="nb-NO" dirty="0" smtClean="0"/>
              <a:t> to </a:t>
            </a:r>
            <a:r>
              <a:rPr lang="nb-NO" dirty="0" err="1" smtClean="0"/>
              <a:t>terminate</a:t>
            </a:r>
            <a:r>
              <a:rPr lang="nb-NO" dirty="0" smtClean="0"/>
              <a:t> </a:t>
            </a:r>
            <a:r>
              <a:rPr lang="nb-NO" dirty="0" err="1" smtClean="0"/>
              <a:t>the</a:t>
            </a:r>
            <a:r>
              <a:rPr lang="nb-NO" dirty="0" smtClean="0"/>
              <a:t> </a:t>
            </a:r>
            <a:r>
              <a:rPr lang="nb-NO" dirty="0" err="1" smtClean="0"/>
              <a:t>Viceroy</a:t>
            </a:r>
            <a:r>
              <a:rPr lang="nb-NO" dirty="0" smtClean="0"/>
              <a:t> arrangement. </a:t>
            </a:r>
            <a:br>
              <a:rPr lang="nb-NO" dirty="0" smtClean="0"/>
            </a:br>
            <a:r>
              <a:rPr lang="nb-NO" dirty="0" smtClean="0"/>
              <a:t>The </a:t>
            </a:r>
            <a:r>
              <a:rPr lang="nb-NO" dirty="0" err="1" smtClean="0"/>
              <a:t>act</a:t>
            </a:r>
            <a:r>
              <a:rPr lang="nb-NO" dirty="0" smtClean="0"/>
              <a:t> </a:t>
            </a:r>
            <a:r>
              <a:rPr lang="nb-NO" dirty="0" err="1" smtClean="0"/>
              <a:t>was</a:t>
            </a:r>
            <a:r>
              <a:rPr lang="nb-NO" dirty="0" smtClean="0"/>
              <a:t> </a:t>
            </a:r>
            <a:r>
              <a:rPr lang="nb-NO" dirty="0" err="1" smtClean="0"/>
              <a:t>then</a:t>
            </a:r>
            <a:r>
              <a:rPr lang="nb-NO" dirty="0" smtClean="0"/>
              <a:t> </a:t>
            </a:r>
            <a:r>
              <a:rPr lang="nb-NO" dirty="0" err="1" smtClean="0"/>
              <a:t>ratified</a:t>
            </a:r>
            <a:r>
              <a:rPr lang="nb-NO" dirty="0" smtClean="0"/>
              <a:t> by King </a:t>
            </a:r>
            <a:r>
              <a:rPr lang="nb-NO" dirty="0"/>
              <a:t>Oscar </a:t>
            </a:r>
            <a:r>
              <a:rPr lang="nb-NO" dirty="0" smtClean="0"/>
              <a:t>II. </a:t>
            </a:r>
            <a:r>
              <a:rPr lang="nb-NO" dirty="0" err="1"/>
              <a:t>w</a:t>
            </a:r>
            <a:r>
              <a:rPr lang="nb-NO" dirty="0" err="1" smtClean="0"/>
              <a:t>ithout</a:t>
            </a:r>
            <a:r>
              <a:rPr lang="nb-NO" dirty="0" smtClean="0"/>
              <a:t> protests from </a:t>
            </a:r>
            <a:r>
              <a:rPr lang="nb-NO" dirty="0" err="1" smtClean="0"/>
              <a:t>Sweden</a:t>
            </a:r>
            <a:r>
              <a:rPr lang="nb-NO" dirty="0" smtClean="0"/>
              <a:t> [</a:t>
            </a:r>
            <a:r>
              <a:rPr lang="nb-NO" dirty="0" err="1" smtClean="0"/>
              <a:t>eff</a:t>
            </a:r>
            <a:r>
              <a:rPr lang="nb-NO" dirty="0" smtClean="0"/>
              <a:t>. 1875]</a:t>
            </a:r>
            <a:br>
              <a:rPr lang="nb-NO" dirty="0" smtClean="0"/>
            </a:br>
            <a:r>
              <a:rPr lang="nb-NO" dirty="0" smtClean="0"/>
              <a:t>In 1884 </a:t>
            </a:r>
            <a:r>
              <a:rPr lang="nb-NO" dirty="0" err="1" smtClean="0"/>
              <a:t>the</a:t>
            </a:r>
            <a:r>
              <a:rPr lang="nb-NO" dirty="0" smtClean="0"/>
              <a:t> Liberal Party </a:t>
            </a:r>
            <a:r>
              <a:rPr lang="nb-NO" dirty="0" err="1" smtClean="0"/>
              <a:t>came</a:t>
            </a:r>
            <a:r>
              <a:rPr lang="nb-NO" dirty="0" smtClean="0"/>
              <a:t> </a:t>
            </a:r>
            <a:r>
              <a:rPr lang="nb-NO" dirty="0" err="1" smtClean="0"/>
              <a:t>into</a:t>
            </a:r>
            <a:r>
              <a:rPr lang="nb-NO" dirty="0" smtClean="0"/>
              <a:t> </a:t>
            </a:r>
            <a:r>
              <a:rPr lang="nb-NO" dirty="0" err="1" smtClean="0"/>
              <a:t>power</a:t>
            </a:r>
            <a:r>
              <a:rPr lang="nb-NO" dirty="0" smtClean="0"/>
              <a:t> and </a:t>
            </a:r>
            <a:r>
              <a:rPr lang="nb-NO" dirty="0" err="1" smtClean="0"/>
              <a:t>the</a:t>
            </a:r>
            <a:r>
              <a:rPr lang="nb-NO" dirty="0" smtClean="0"/>
              <a:t> anti-union </a:t>
            </a:r>
            <a:r>
              <a:rPr lang="nb-NO" dirty="0" err="1" smtClean="0"/>
              <a:t>pressure</a:t>
            </a:r>
            <a:r>
              <a:rPr lang="nb-NO" dirty="0" smtClean="0"/>
              <a:t> </a:t>
            </a:r>
            <a:r>
              <a:rPr lang="nb-NO" dirty="0" err="1" smtClean="0"/>
              <a:t>increased</a:t>
            </a:r>
            <a:r>
              <a:rPr lang="nb-NO" dirty="0" smtClean="0"/>
              <a:t/>
            </a:r>
            <a:br>
              <a:rPr lang="nb-NO" dirty="0" smtClean="0"/>
            </a:br>
            <a:r>
              <a:rPr lang="nb-NO" sz="1200" dirty="0" smtClean="0"/>
              <a:t/>
            </a:r>
            <a:br>
              <a:rPr lang="nb-NO" sz="1200" dirty="0" smtClean="0"/>
            </a:br>
            <a:r>
              <a:rPr lang="nb-NO" sz="2000" dirty="0" smtClean="0"/>
              <a:t>Vernes </a:t>
            </a:r>
            <a:r>
              <a:rPr lang="nb-NO" sz="2000" dirty="0" err="1" smtClean="0"/>
              <a:t>novel</a:t>
            </a:r>
            <a:r>
              <a:rPr lang="nb-NO" sz="2000" dirty="0" smtClean="0"/>
              <a:t> </a:t>
            </a:r>
            <a:r>
              <a:rPr lang="nb-NO" sz="2000" dirty="0" err="1" smtClean="0"/>
              <a:t>was</a:t>
            </a:r>
            <a:r>
              <a:rPr lang="nb-NO" sz="2000" dirty="0" smtClean="0"/>
              <a:t> </a:t>
            </a:r>
            <a:r>
              <a:rPr lang="nb-NO" sz="2000" dirty="0" err="1" smtClean="0"/>
              <a:t>written</a:t>
            </a:r>
            <a:r>
              <a:rPr lang="nb-NO" sz="2000" dirty="0" smtClean="0"/>
              <a:t> i 1885 …..</a:t>
            </a:r>
            <a:endParaRPr lang="nb-NO" sz="2000" dirty="0"/>
          </a:p>
        </p:txBody>
      </p:sp>
      <p:sp>
        <p:nvSpPr>
          <p:cNvPr id="10" name="TekstSylinder 9"/>
          <p:cNvSpPr txBox="1"/>
          <p:nvPr/>
        </p:nvSpPr>
        <p:spPr>
          <a:xfrm>
            <a:off x="251520" y="188640"/>
            <a:ext cx="8831111" cy="1384995"/>
          </a:xfrm>
          <a:prstGeom prst="rect">
            <a:avLst/>
          </a:prstGeom>
          <a:noFill/>
        </p:spPr>
        <p:txBody>
          <a:bodyPr wrap="square" rtlCol="0">
            <a:spAutoFit/>
          </a:bodyPr>
          <a:lstStyle/>
          <a:p>
            <a:r>
              <a:rPr lang="nb-NO" sz="2800" dirty="0" smtClean="0"/>
              <a:t>The </a:t>
            </a:r>
            <a:r>
              <a:rPr lang="nb-NO" sz="2800" dirty="0" err="1" smtClean="0"/>
              <a:t>Viceroy</a:t>
            </a:r>
            <a:r>
              <a:rPr lang="nb-NO" sz="2800" dirty="0" smtClean="0"/>
              <a:t> </a:t>
            </a:r>
            <a:r>
              <a:rPr lang="nb-NO" sz="2800" dirty="0" err="1" smtClean="0"/>
              <a:t>conflict</a:t>
            </a:r>
            <a:r>
              <a:rPr lang="nb-NO" sz="2800" dirty="0" smtClean="0"/>
              <a:t> 1850-1860 …</a:t>
            </a:r>
            <a:br>
              <a:rPr lang="nb-NO" sz="2800" dirty="0" smtClean="0"/>
            </a:br>
            <a:r>
              <a:rPr lang="nb-NO" sz="2800" dirty="0" smtClean="0"/>
              <a:t>- </a:t>
            </a:r>
            <a:r>
              <a:rPr lang="nb-NO" sz="2800" i="1" dirty="0" err="1" smtClean="0"/>
              <a:t>the</a:t>
            </a:r>
            <a:r>
              <a:rPr lang="nb-NO" sz="2800" dirty="0" smtClean="0"/>
              <a:t> </a:t>
            </a:r>
            <a:r>
              <a:rPr lang="nb-NO" sz="2800" dirty="0" err="1" smtClean="0"/>
              <a:t>reason</a:t>
            </a:r>
            <a:r>
              <a:rPr lang="nb-NO" sz="2800" dirty="0" smtClean="0"/>
              <a:t> for </a:t>
            </a:r>
            <a:r>
              <a:rPr lang="nb-NO" sz="2800" dirty="0" err="1" smtClean="0"/>
              <a:t>Verne’s</a:t>
            </a:r>
            <a:r>
              <a:rPr lang="nb-NO" sz="2800" dirty="0" smtClean="0"/>
              <a:t> </a:t>
            </a:r>
            <a:r>
              <a:rPr lang="nb-NO" sz="2800" dirty="0" err="1" smtClean="0"/>
              <a:t>waiting</a:t>
            </a:r>
            <a:r>
              <a:rPr lang="nb-NO" sz="2800" dirty="0" smtClean="0"/>
              <a:t>? </a:t>
            </a:r>
            <a:br>
              <a:rPr lang="nb-NO" sz="2800" dirty="0" smtClean="0"/>
            </a:br>
            <a:r>
              <a:rPr lang="nb-NO" sz="2800" dirty="0" smtClean="0"/>
              <a:t>                                           - </a:t>
            </a:r>
            <a:r>
              <a:rPr lang="nb-NO" sz="2800" dirty="0" err="1" smtClean="0"/>
              <a:t>before</a:t>
            </a:r>
            <a:r>
              <a:rPr lang="nb-NO" sz="2800" dirty="0" smtClean="0"/>
              <a:t> </a:t>
            </a:r>
            <a:r>
              <a:rPr lang="nb-NO" sz="2800" dirty="0" err="1" smtClean="0"/>
              <a:t>publishing</a:t>
            </a:r>
            <a:r>
              <a:rPr lang="nb-NO" sz="2800" dirty="0" smtClean="0"/>
              <a:t> </a:t>
            </a:r>
            <a:r>
              <a:rPr lang="nb-NO" sz="2800" dirty="0" err="1" smtClean="0"/>
              <a:t>of</a:t>
            </a:r>
            <a:r>
              <a:rPr lang="nb-NO" sz="2800" dirty="0" smtClean="0"/>
              <a:t> </a:t>
            </a:r>
            <a:r>
              <a:rPr lang="nb-NO" sz="2800" dirty="0" err="1" smtClean="0"/>
              <a:t>novel</a:t>
            </a:r>
            <a:r>
              <a:rPr lang="nb-NO" sz="2800" dirty="0" smtClean="0"/>
              <a:t> ?</a:t>
            </a:r>
            <a:endParaRPr lang="nb-NO" sz="2800" dirty="0"/>
          </a:p>
        </p:txBody>
      </p:sp>
    </p:spTree>
    <p:extLst>
      <p:ext uri="{BB962C8B-B14F-4D97-AF65-F5344CB8AC3E}">
        <p14:creationId xmlns:p14="http://schemas.microsoft.com/office/powerpoint/2010/main" val="3584375111"/>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1043608" y="1340768"/>
            <a:ext cx="3206327" cy="677108"/>
          </a:xfrm>
          <a:prstGeom prst="rect">
            <a:avLst/>
          </a:prstGeom>
          <a:noFill/>
        </p:spPr>
        <p:txBody>
          <a:bodyPr wrap="none" rtlCol="0">
            <a:spAutoFit/>
          </a:bodyPr>
          <a:lstStyle/>
          <a:p>
            <a:r>
              <a:rPr lang="nb-NO" sz="2000" dirty="0" err="1" smtClean="0"/>
              <a:t>Hypothesis</a:t>
            </a:r>
            <a:r>
              <a:rPr lang="nb-NO" dirty="0" smtClean="0"/>
              <a:t/>
            </a:r>
            <a:br>
              <a:rPr lang="nb-NO" dirty="0" smtClean="0"/>
            </a:br>
            <a:r>
              <a:rPr lang="nb-NO" dirty="0" smtClean="0"/>
              <a:t>- a tentative </a:t>
            </a:r>
            <a:r>
              <a:rPr lang="nb-NO" dirty="0" err="1" smtClean="0"/>
              <a:t>interpretation</a:t>
            </a:r>
            <a:r>
              <a:rPr lang="nb-NO" dirty="0" smtClean="0"/>
              <a:t>…..</a:t>
            </a:r>
            <a:endParaRPr lang="nb-NO" dirty="0"/>
          </a:p>
        </p:txBody>
      </p:sp>
    </p:spTree>
    <p:extLst>
      <p:ext uri="{BB962C8B-B14F-4D97-AF65-F5344CB8AC3E}">
        <p14:creationId xmlns:p14="http://schemas.microsoft.com/office/powerpoint/2010/main" val="3575957651"/>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49618" y="116632"/>
            <a:ext cx="8714870" cy="6432530"/>
          </a:xfrm>
          <a:prstGeom prst="rect">
            <a:avLst/>
          </a:prstGeom>
          <a:noFill/>
        </p:spPr>
        <p:txBody>
          <a:bodyPr wrap="square" rtlCol="0">
            <a:spAutoFit/>
          </a:bodyPr>
          <a:lstStyle/>
          <a:p>
            <a:r>
              <a:rPr lang="nb-NO" sz="2400" u="sng" dirty="0" err="1" smtClean="0"/>
              <a:t>Hypothesis</a:t>
            </a:r>
            <a:r>
              <a:rPr lang="nb-NO" sz="2400" u="sng" dirty="0" smtClean="0"/>
              <a:t>:</a:t>
            </a:r>
            <a:r>
              <a:rPr lang="nb-NO" sz="2000" dirty="0" smtClean="0"/>
              <a:t/>
            </a:r>
            <a:br>
              <a:rPr lang="nb-NO" sz="2000" dirty="0" smtClean="0"/>
            </a:br>
            <a:r>
              <a:rPr lang="nb-NO" sz="2000" dirty="0" smtClean="0"/>
              <a:t>Verne met, during </a:t>
            </a:r>
            <a:r>
              <a:rPr lang="nb-NO" sz="2000" dirty="0" err="1" smtClean="0"/>
              <a:t>the</a:t>
            </a:r>
            <a:r>
              <a:rPr lang="nb-NO" sz="2000" dirty="0" smtClean="0"/>
              <a:t> union </a:t>
            </a:r>
            <a:r>
              <a:rPr lang="nb-NO" sz="2000" dirty="0" err="1" smtClean="0"/>
              <a:t>years</a:t>
            </a:r>
            <a:r>
              <a:rPr lang="nb-NO" sz="2000" dirty="0"/>
              <a:t>,</a:t>
            </a:r>
            <a:r>
              <a:rPr lang="nb-NO" sz="2000" dirty="0" smtClean="0"/>
              <a:t> </a:t>
            </a:r>
            <a:r>
              <a:rPr lang="nb-NO" sz="2000" dirty="0" err="1" smtClean="0"/>
              <a:t>important</a:t>
            </a:r>
            <a:r>
              <a:rPr lang="nb-NO" sz="2000" dirty="0" smtClean="0"/>
              <a:t> </a:t>
            </a:r>
            <a:r>
              <a:rPr lang="nb-NO" sz="2000" dirty="0" err="1" smtClean="0"/>
              <a:t>politicians</a:t>
            </a:r>
            <a:r>
              <a:rPr lang="nb-NO" sz="2000" dirty="0" smtClean="0"/>
              <a:t> </a:t>
            </a:r>
            <a:r>
              <a:rPr lang="nb-NO" sz="2000" dirty="0" err="1" smtClean="0"/>
              <a:t>while</a:t>
            </a:r>
            <a:r>
              <a:rPr lang="nb-NO" sz="2000" dirty="0" smtClean="0"/>
              <a:t> </a:t>
            </a:r>
            <a:r>
              <a:rPr lang="nb-NO" sz="2000" dirty="0" err="1" smtClean="0"/>
              <a:t>the</a:t>
            </a:r>
            <a:r>
              <a:rPr lang="nb-NO" sz="2000" dirty="0" smtClean="0"/>
              <a:t> </a:t>
            </a:r>
            <a:r>
              <a:rPr lang="nb-NO" sz="2000" dirty="0" err="1" smtClean="0"/>
              <a:t>Viceroy</a:t>
            </a:r>
            <a:r>
              <a:rPr lang="nb-NO" sz="2000" dirty="0" smtClean="0"/>
              <a:t> </a:t>
            </a:r>
            <a:r>
              <a:rPr lang="nb-NO" sz="2000" dirty="0" err="1" smtClean="0"/>
              <a:t>debate</a:t>
            </a:r>
            <a:r>
              <a:rPr lang="nb-NO" sz="2000" dirty="0" smtClean="0"/>
              <a:t> </a:t>
            </a:r>
            <a:r>
              <a:rPr lang="nb-NO" sz="2000" dirty="0" err="1" smtClean="0"/>
              <a:t>was</a:t>
            </a:r>
            <a:r>
              <a:rPr lang="nb-NO" sz="2000" dirty="0" smtClean="0"/>
              <a:t> at </a:t>
            </a:r>
            <a:r>
              <a:rPr lang="nb-NO" sz="2000" dirty="0" err="1" smtClean="0"/>
              <a:t>it’s</a:t>
            </a:r>
            <a:r>
              <a:rPr lang="nb-NO" sz="2000" dirty="0" smtClean="0"/>
              <a:t> most </a:t>
            </a:r>
            <a:r>
              <a:rPr lang="nb-NO" sz="2000" dirty="0" err="1" smtClean="0"/>
              <a:t>heated</a:t>
            </a:r>
            <a:r>
              <a:rPr lang="nb-NO" sz="2000" dirty="0" smtClean="0"/>
              <a:t> stage, </a:t>
            </a:r>
            <a:r>
              <a:rPr lang="nb-NO" sz="2000" dirty="0" err="1" smtClean="0"/>
              <a:t>this</a:t>
            </a:r>
            <a:r>
              <a:rPr lang="nb-NO" sz="2000" dirty="0" smtClean="0"/>
              <a:t> gave </a:t>
            </a:r>
            <a:r>
              <a:rPr lang="nb-NO" sz="2000" dirty="0" err="1" smtClean="0"/>
              <a:t>ideas</a:t>
            </a:r>
            <a:r>
              <a:rPr lang="nb-NO" sz="2000" dirty="0" smtClean="0"/>
              <a:t> for a </a:t>
            </a:r>
            <a:r>
              <a:rPr lang="nb-NO" sz="2000" dirty="0" err="1" smtClean="0"/>
              <a:t>novel</a:t>
            </a:r>
            <a:r>
              <a:rPr lang="nb-NO" sz="2000" dirty="0" smtClean="0"/>
              <a:t>.</a:t>
            </a:r>
            <a:br>
              <a:rPr lang="nb-NO" sz="2000" dirty="0" smtClean="0"/>
            </a:br>
            <a:r>
              <a:rPr lang="nb-NO" sz="2000" dirty="0" err="1" smtClean="0"/>
              <a:t>Some</a:t>
            </a:r>
            <a:r>
              <a:rPr lang="nb-NO" sz="2000" dirty="0" smtClean="0"/>
              <a:t> </a:t>
            </a:r>
            <a:r>
              <a:rPr lang="nb-NO" sz="2000" dirty="0" err="1" smtClean="0"/>
              <a:t>of</a:t>
            </a:r>
            <a:r>
              <a:rPr lang="nb-NO" sz="2000" dirty="0" smtClean="0"/>
              <a:t> </a:t>
            </a:r>
            <a:r>
              <a:rPr lang="nb-NO" sz="2000" dirty="0" err="1" smtClean="0"/>
              <a:t>the</a:t>
            </a:r>
            <a:r>
              <a:rPr lang="nb-NO" sz="2000" dirty="0" smtClean="0"/>
              <a:t> </a:t>
            </a:r>
            <a:r>
              <a:rPr lang="nb-NO" sz="2000" dirty="0" err="1" smtClean="0"/>
              <a:t>characters</a:t>
            </a:r>
            <a:r>
              <a:rPr lang="nb-NO" sz="2000" dirty="0" smtClean="0"/>
              <a:t> in </a:t>
            </a:r>
            <a:r>
              <a:rPr lang="nb-NO" sz="2000" dirty="0" err="1" smtClean="0"/>
              <a:t>the</a:t>
            </a:r>
            <a:r>
              <a:rPr lang="nb-NO" sz="2000" dirty="0" smtClean="0"/>
              <a:t> </a:t>
            </a:r>
            <a:r>
              <a:rPr lang="nb-NO" sz="2000" dirty="0" err="1" smtClean="0"/>
              <a:t>novel</a:t>
            </a:r>
            <a:r>
              <a:rPr lang="nb-NO" sz="2000" dirty="0" smtClean="0"/>
              <a:t> </a:t>
            </a:r>
            <a:r>
              <a:rPr lang="nb-NO" sz="2000" dirty="0" err="1" smtClean="0"/>
              <a:t>were</a:t>
            </a:r>
            <a:r>
              <a:rPr lang="nb-NO" sz="2000" dirty="0" smtClean="0"/>
              <a:t> </a:t>
            </a:r>
            <a:r>
              <a:rPr lang="nb-NO" sz="2000" dirty="0" err="1" smtClean="0"/>
              <a:t>modelled</a:t>
            </a:r>
            <a:r>
              <a:rPr lang="nb-NO" sz="2000" dirty="0" smtClean="0"/>
              <a:t> </a:t>
            </a:r>
            <a:r>
              <a:rPr lang="nb-NO" sz="2000" dirty="0" err="1" smtClean="0"/>
              <a:t>around</a:t>
            </a:r>
            <a:r>
              <a:rPr lang="nb-NO" sz="2000" dirty="0" smtClean="0"/>
              <a:t> </a:t>
            </a:r>
            <a:r>
              <a:rPr lang="nb-NO" sz="2000" dirty="0" err="1" smtClean="0"/>
              <a:t>the</a:t>
            </a:r>
            <a:r>
              <a:rPr lang="nb-NO" sz="2000" dirty="0" smtClean="0"/>
              <a:t> </a:t>
            </a:r>
            <a:r>
              <a:rPr lang="nb-NO" sz="2000" dirty="0" err="1" smtClean="0"/>
              <a:t>actual</a:t>
            </a:r>
            <a:r>
              <a:rPr lang="nb-NO" sz="2000" dirty="0" smtClean="0"/>
              <a:t> persons, Boeck og Schweigaard - </a:t>
            </a:r>
            <a:r>
              <a:rPr lang="nb-NO" sz="2000" dirty="0" err="1" smtClean="0"/>
              <a:t>but</a:t>
            </a:r>
            <a:r>
              <a:rPr lang="nb-NO" sz="2000" dirty="0" smtClean="0"/>
              <a:t> Verne </a:t>
            </a:r>
            <a:r>
              <a:rPr lang="nb-NO" sz="2000" dirty="0" err="1" smtClean="0"/>
              <a:t>chose</a:t>
            </a:r>
            <a:r>
              <a:rPr lang="nb-NO" sz="2000" dirty="0" smtClean="0"/>
              <a:t> not to  </a:t>
            </a:r>
            <a:r>
              <a:rPr lang="nb-NO" sz="2000" dirty="0" err="1" smtClean="0"/>
              <a:t>publish</a:t>
            </a:r>
            <a:r>
              <a:rPr lang="nb-NO" sz="2000" dirty="0" smtClean="0"/>
              <a:t> as </a:t>
            </a:r>
            <a:r>
              <a:rPr lang="nb-NO" sz="2000" dirty="0" err="1" smtClean="0"/>
              <a:t>long</a:t>
            </a:r>
            <a:r>
              <a:rPr lang="nb-NO" sz="2000" dirty="0" smtClean="0"/>
              <a:t> as </a:t>
            </a:r>
            <a:r>
              <a:rPr lang="nb-NO" sz="2000" dirty="0" err="1" smtClean="0"/>
              <a:t>they</a:t>
            </a:r>
            <a:r>
              <a:rPr lang="nb-NO" sz="2000" dirty="0" smtClean="0"/>
              <a:t> </a:t>
            </a:r>
            <a:r>
              <a:rPr lang="nb-NO" sz="2000" dirty="0" err="1" smtClean="0"/>
              <a:t>lived</a:t>
            </a:r>
            <a:r>
              <a:rPr lang="nb-NO" sz="2000" dirty="0" smtClean="0"/>
              <a:t>. He </a:t>
            </a:r>
            <a:r>
              <a:rPr lang="nb-NO" sz="2000" dirty="0" err="1" smtClean="0"/>
              <a:t>waited</a:t>
            </a:r>
            <a:r>
              <a:rPr lang="nb-NO" sz="2000" dirty="0" smtClean="0"/>
              <a:t> </a:t>
            </a:r>
            <a:r>
              <a:rPr lang="nb-NO" sz="2000" dirty="0" err="1" smtClean="0"/>
              <a:t>until</a:t>
            </a:r>
            <a:r>
              <a:rPr lang="nb-NO" sz="2000" dirty="0" smtClean="0"/>
              <a:t> </a:t>
            </a:r>
            <a:r>
              <a:rPr lang="nb-NO" sz="2000" dirty="0" err="1" smtClean="0"/>
              <a:t>the</a:t>
            </a:r>
            <a:r>
              <a:rPr lang="nb-NO" sz="2000" dirty="0" smtClean="0"/>
              <a:t> </a:t>
            </a:r>
            <a:r>
              <a:rPr lang="nb-NO" sz="2000" dirty="0" err="1" smtClean="0"/>
              <a:t>struggle</a:t>
            </a:r>
            <a:r>
              <a:rPr lang="nb-NO" sz="2000" dirty="0" smtClean="0"/>
              <a:t> </a:t>
            </a:r>
            <a:r>
              <a:rPr lang="nb-NO" sz="2000" dirty="0" err="1" smtClean="0"/>
              <a:t>had</a:t>
            </a:r>
            <a:r>
              <a:rPr lang="nb-NO" sz="2000" dirty="0" smtClean="0"/>
              <a:t> given </a:t>
            </a:r>
            <a:r>
              <a:rPr lang="nb-NO" sz="2000" dirty="0" err="1" smtClean="0"/>
              <a:t>political</a:t>
            </a:r>
            <a:r>
              <a:rPr lang="nb-NO" sz="2000" dirty="0" smtClean="0"/>
              <a:t> </a:t>
            </a:r>
            <a:r>
              <a:rPr lang="nb-NO" sz="2000" dirty="0" err="1" smtClean="0"/>
              <a:t>results</a:t>
            </a:r>
            <a:r>
              <a:rPr lang="nb-NO" sz="2000" dirty="0" smtClean="0"/>
              <a:t>. </a:t>
            </a:r>
            <a:br>
              <a:rPr lang="nb-NO" sz="2000" dirty="0" smtClean="0"/>
            </a:br>
            <a:r>
              <a:rPr lang="nb-NO" sz="2000" dirty="0" smtClean="0"/>
              <a:t>Verne </a:t>
            </a:r>
            <a:r>
              <a:rPr lang="nb-NO" sz="2000" dirty="0" err="1" smtClean="0"/>
              <a:t>decided</a:t>
            </a:r>
            <a:r>
              <a:rPr lang="nb-NO" sz="2000" dirty="0" smtClean="0"/>
              <a:t> to </a:t>
            </a:r>
            <a:r>
              <a:rPr lang="nb-NO" sz="2000" dirty="0" err="1" smtClean="0"/>
              <a:t>set</a:t>
            </a:r>
            <a:r>
              <a:rPr lang="nb-NO" sz="2000" dirty="0" smtClean="0"/>
              <a:t> </a:t>
            </a:r>
            <a:r>
              <a:rPr lang="nb-NO" sz="2000" dirty="0" err="1" smtClean="0"/>
              <a:t>the</a:t>
            </a:r>
            <a:r>
              <a:rPr lang="nb-NO" sz="2000" dirty="0" smtClean="0"/>
              <a:t> action </a:t>
            </a:r>
            <a:r>
              <a:rPr lang="nb-NO" sz="2000" dirty="0" err="1" smtClean="0"/>
              <a:t>of</a:t>
            </a:r>
            <a:r>
              <a:rPr lang="nb-NO" sz="2000" dirty="0" smtClean="0"/>
              <a:t> </a:t>
            </a:r>
            <a:r>
              <a:rPr lang="nb-NO" sz="2000" dirty="0" err="1" smtClean="0"/>
              <a:t>the</a:t>
            </a:r>
            <a:r>
              <a:rPr lang="nb-NO" sz="2000" dirty="0" smtClean="0"/>
              <a:t> </a:t>
            </a:r>
            <a:r>
              <a:rPr lang="nb-NO" sz="2000" dirty="0" err="1" smtClean="0"/>
              <a:t>novel</a:t>
            </a:r>
            <a:r>
              <a:rPr lang="nb-NO" sz="2000" dirty="0" smtClean="0"/>
              <a:t> to </a:t>
            </a:r>
            <a:r>
              <a:rPr lang="nb-NO" sz="2000" dirty="0" err="1" smtClean="0"/>
              <a:t>the</a:t>
            </a:r>
            <a:r>
              <a:rPr lang="nb-NO" sz="2000" dirty="0"/>
              <a:t> </a:t>
            </a:r>
            <a:r>
              <a:rPr lang="nb-NO" sz="2000" dirty="0" err="1" smtClean="0"/>
              <a:t>year</a:t>
            </a:r>
            <a:r>
              <a:rPr lang="nb-NO" sz="2000" dirty="0" smtClean="0"/>
              <a:t> </a:t>
            </a:r>
            <a:r>
              <a:rPr lang="nb-NO" sz="2000" dirty="0" err="1" smtClean="0"/>
              <a:t>they</a:t>
            </a:r>
            <a:r>
              <a:rPr lang="nb-NO" sz="2000" dirty="0" smtClean="0"/>
              <a:t> met, </a:t>
            </a:r>
            <a:r>
              <a:rPr lang="nb-NO" sz="2000" dirty="0" err="1" smtClean="0"/>
              <a:t>the</a:t>
            </a:r>
            <a:r>
              <a:rPr lang="nb-NO" sz="2000" dirty="0" smtClean="0"/>
              <a:t> time </a:t>
            </a:r>
            <a:r>
              <a:rPr lang="nb-NO" sz="2000" dirty="0" err="1" smtClean="0"/>
              <a:t>when</a:t>
            </a:r>
            <a:r>
              <a:rPr lang="nb-NO" sz="2000" dirty="0"/>
              <a:t> </a:t>
            </a:r>
            <a:r>
              <a:rPr lang="nb-NO" sz="2000" dirty="0" smtClean="0"/>
              <a:t>Professor Schweigaard </a:t>
            </a:r>
            <a:r>
              <a:rPr lang="nb-NO" sz="2000" dirty="0" err="1" smtClean="0"/>
              <a:t>was</a:t>
            </a:r>
            <a:r>
              <a:rPr lang="nb-NO" sz="2000" dirty="0" smtClean="0"/>
              <a:t> </a:t>
            </a:r>
            <a:r>
              <a:rPr lang="nb-NO" sz="2000" dirty="0" err="1" smtClean="0"/>
              <a:t>politically</a:t>
            </a:r>
            <a:r>
              <a:rPr lang="nb-NO" sz="2000" dirty="0" smtClean="0"/>
              <a:t> most </a:t>
            </a:r>
            <a:r>
              <a:rPr lang="nb-NO" sz="2000" dirty="0" err="1" smtClean="0"/>
              <a:t>active</a:t>
            </a:r>
            <a:r>
              <a:rPr lang="nb-NO" sz="2000" dirty="0" smtClean="0"/>
              <a:t>. </a:t>
            </a:r>
            <a:br>
              <a:rPr lang="nb-NO" sz="2000" dirty="0" smtClean="0"/>
            </a:br>
            <a:r>
              <a:rPr lang="nb-NO" sz="2000" dirty="0" smtClean="0"/>
              <a:t> </a:t>
            </a:r>
            <a:br>
              <a:rPr lang="nb-NO" sz="2000" dirty="0" smtClean="0"/>
            </a:br>
            <a:r>
              <a:rPr lang="nb-NO" sz="2000" dirty="0" smtClean="0"/>
              <a:t>The </a:t>
            </a:r>
            <a:r>
              <a:rPr lang="nb-NO" sz="2000" dirty="0" err="1" smtClean="0"/>
              <a:t>novel</a:t>
            </a:r>
            <a:r>
              <a:rPr lang="nb-NO" sz="2000" dirty="0"/>
              <a:t> </a:t>
            </a:r>
            <a:r>
              <a:rPr lang="nb-NO" sz="2000" dirty="0" err="1" smtClean="0"/>
              <a:t>came</a:t>
            </a:r>
            <a:r>
              <a:rPr lang="nb-NO" sz="2000" dirty="0" smtClean="0"/>
              <a:t> </a:t>
            </a:r>
            <a:r>
              <a:rPr lang="nb-NO" sz="2000" dirty="0" err="1" smtClean="0"/>
              <a:t>out</a:t>
            </a:r>
            <a:r>
              <a:rPr lang="nb-NO" sz="2000" dirty="0" smtClean="0"/>
              <a:t> </a:t>
            </a:r>
            <a:r>
              <a:rPr lang="nb-NO" sz="2000" dirty="0" err="1" smtClean="0"/>
              <a:t>when</a:t>
            </a:r>
            <a:r>
              <a:rPr lang="nb-NO" sz="2000" dirty="0" smtClean="0"/>
              <a:t> </a:t>
            </a:r>
            <a:r>
              <a:rPr lang="nb-NO" sz="2000" dirty="0" err="1" smtClean="0"/>
              <a:t>the</a:t>
            </a:r>
            <a:r>
              <a:rPr lang="nb-NO" sz="2000" dirty="0" smtClean="0"/>
              <a:t> case </a:t>
            </a:r>
            <a:r>
              <a:rPr lang="nb-NO" sz="2000" dirty="0" err="1" smtClean="0"/>
              <a:t>was</a:t>
            </a:r>
            <a:r>
              <a:rPr lang="nb-NO" sz="2000" dirty="0" smtClean="0"/>
              <a:t> </a:t>
            </a:r>
            <a:r>
              <a:rPr lang="nb-NO" sz="2000" dirty="0" err="1" smtClean="0"/>
              <a:t>settled</a:t>
            </a:r>
            <a:r>
              <a:rPr lang="nb-NO" sz="2000" dirty="0" smtClean="0"/>
              <a:t>:</a:t>
            </a:r>
            <a:r>
              <a:rPr lang="nb-NO" sz="2400" dirty="0" smtClean="0"/>
              <a:t/>
            </a:r>
            <a:br>
              <a:rPr lang="nb-NO" sz="2400" dirty="0" smtClean="0"/>
            </a:br>
            <a:r>
              <a:rPr lang="nb-NO" sz="2400" dirty="0" smtClean="0"/>
              <a:t/>
            </a:r>
            <a:br>
              <a:rPr lang="nb-NO" sz="2400" dirty="0" smtClean="0"/>
            </a:br>
            <a:r>
              <a:rPr lang="nb-NO" sz="2000" dirty="0"/>
              <a:t>23.april </a:t>
            </a:r>
            <a:r>
              <a:rPr lang="nb-NO" sz="2000" dirty="0" smtClean="0"/>
              <a:t>1860:  The </a:t>
            </a:r>
            <a:r>
              <a:rPr lang="nb-NO" sz="2000" dirty="0"/>
              <a:t>P</a:t>
            </a:r>
            <a:r>
              <a:rPr lang="nb-NO" sz="2000" dirty="0" smtClean="0"/>
              <a:t>arliament adresses </a:t>
            </a:r>
            <a:r>
              <a:rPr lang="nb-NO" sz="2000" dirty="0" err="1" smtClean="0"/>
              <a:t>the</a:t>
            </a:r>
            <a:r>
              <a:rPr lang="nb-NO" sz="2000" dirty="0" smtClean="0"/>
              <a:t> </a:t>
            </a:r>
            <a:r>
              <a:rPr lang="nb-NO" sz="2000" dirty="0" err="1" smtClean="0"/>
              <a:t>Swedish</a:t>
            </a:r>
            <a:r>
              <a:rPr lang="nb-NO" sz="2000" dirty="0" smtClean="0"/>
              <a:t> </a:t>
            </a:r>
            <a:r>
              <a:rPr lang="nb-NO" sz="2000" dirty="0" err="1" smtClean="0"/>
              <a:t>king</a:t>
            </a:r>
            <a:r>
              <a:rPr lang="nb-NO" sz="2000" dirty="0"/>
              <a:t/>
            </a:r>
            <a:br>
              <a:rPr lang="nb-NO" sz="2000" dirty="0"/>
            </a:br>
            <a:r>
              <a:rPr lang="nb-NO" sz="2000" dirty="0" smtClean="0"/>
              <a:t>- a protest </a:t>
            </a:r>
            <a:r>
              <a:rPr lang="nb-NO" sz="2000" dirty="0" err="1" smtClean="0"/>
              <a:t>written</a:t>
            </a:r>
            <a:r>
              <a:rPr lang="nb-NO" sz="2000" dirty="0" smtClean="0"/>
              <a:t> by A.M</a:t>
            </a:r>
            <a:r>
              <a:rPr lang="nb-NO" sz="2000" dirty="0"/>
              <a:t>. </a:t>
            </a:r>
            <a:r>
              <a:rPr lang="nb-NO" sz="2000" dirty="0" smtClean="0"/>
              <a:t>Schweigaard.</a:t>
            </a:r>
            <a:br>
              <a:rPr lang="nb-NO" sz="2000" dirty="0" smtClean="0"/>
            </a:br>
            <a:r>
              <a:rPr lang="nb-NO" sz="2000" dirty="0" smtClean="0"/>
              <a:t>The </a:t>
            </a:r>
            <a:r>
              <a:rPr lang="nb-NO" sz="2000" dirty="0" err="1" smtClean="0"/>
              <a:t>decision</a:t>
            </a:r>
            <a:r>
              <a:rPr lang="nb-NO" sz="2000" dirty="0" smtClean="0"/>
              <a:t> to </a:t>
            </a:r>
            <a:r>
              <a:rPr lang="nb-NO" sz="2000" dirty="0" err="1" smtClean="0"/>
              <a:t>terminate</a:t>
            </a:r>
            <a:r>
              <a:rPr lang="nb-NO" sz="2000" dirty="0" smtClean="0"/>
              <a:t> </a:t>
            </a:r>
            <a:r>
              <a:rPr lang="nb-NO" sz="2000" dirty="0" err="1" smtClean="0"/>
              <a:t>the</a:t>
            </a:r>
            <a:r>
              <a:rPr lang="nb-NO" sz="2000" dirty="0" smtClean="0"/>
              <a:t> </a:t>
            </a:r>
            <a:r>
              <a:rPr lang="nb-NO" sz="2000" dirty="0" err="1" smtClean="0"/>
              <a:t>Viceroy</a:t>
            </a:r>
            <a:r>
              <a:rPr lang="nb-NO" sz="2000" dirty="0" smtClean="0"/>
              <a:t> -arrangement </a:t>
            </a:r>
            <a:r>
              <a:rPr lang="nb-NO" sz="2000" dirty="0" err="1" smtClean="0"/>
              <a:t>was</a:t>
            </a:r>
            <a:r>
              <a:rPr lang="nb-NO" sz="2000" dirty="0" smtClean="0"/>
              <a:t> </a:t>
            </a:r>
            <a:r>
              <a:rPr lang="nb-NO" sz="2000" dirty="0" err="1" smtClean="0"/>
              <a:t>ratified</a:t>
            </a:r>
            <a:r>
              <a:rPr lang="nb-NO" sz="2000" dirty="0" smtClean="0"/>
              <a:t> in </a:t>
            </a:r>
            <a:r>
              <a:rPr lang="nb-NO" sz="2000" dirty="0"/>
              <a:t>1873 </a:t>
            </a:r>
            <a:r>
              <a:rPr lang="nb-NO" sz="2000" dirty="0" smtClean="0"/>
              <a:t/>
            </a:r>
            <a:br>
              <a:rPr lang="nb-NO" sz="2000" dirty="0" smtClean="0"/>
            </a:br>
            <a:r>
              <a:rPr lang="nb-NO" sz="2000" dirty="0" smtClean="0"/>
              <a:t>by </a:t>
            </a:r>
            <a:r>
              <a:rPr lang="nb-NO" sz="2000" dirty="0"/>
              <a:t>Oscar </a:t>
            </a:r>
            <a:r>
              <a:rPr lang="nb-NO" sz="2000" dirty="0" smtClean="0"/>
              <a:t>2nd (</a:t>
            </a:r>
            <a:r>
              <a:rPr lang="nb-NO" sz="2000" dirty="0" err="1" smtClean="0"/>
              <a:t>came</a:t>
            </a:r>
            <a:r>
              <a:rPr lang="nb-NO" sz="2000" dirty="0" smtClean="0"/>
              <a:t> </a:t>
            </a:r>
            <a:r>
              <a:rPr lang="nb-NO" sz="2000" dirty="0" err="1" smtClean="0"/>
              <a:t>into</a:t>
            </a:r>
            <a:r>
              <a:rPr lang="nb-NO" sz="2000" dirty="0" smtClean="0"/>
              <a:t> </a:t>
            </a:r>
            <a:r>
              <a:rPr lang="nb-NO" sz="2000" dirty="0" err="1" smtClean="0"/>
              <a:t>effect</a:t>
            </a:r>
            <a:r>
              <a:rPr lang="nb-NO" sz="2000" dirty="0" smtClean="0"/>
              <a:t>: 1875)</a:t>
            </a:r>
            <a:br>
              <a:rPr lang="nb-NO" sz="2000" dirty="0" smtClean="0"/>
            </a:br>
            <a:r>
              <a:rPr lang="nb-NO" sz="2000" dirty="0" smtClean="0"/>
              <a:t>The anti union </a:t>
            </a:r>
            <a:r>
              <a:rPr lang="nb-NO" sz="2000" dirty="0" err="1" smtClean="0"/>
              <a:t>debate</a:t>
            </a:r>
            <a:r>
              <a:rPr lang="nb-NO" sz="2000" dirty="0" smtClean="0"/>
              <a:t> </a:t>
            </a:r>
            <a:r>
              <a:rPr lang="nb-NO" sz="2000" dirty="0" err="1" smtClean="0"/>
              <a:t>got</a:t>
            </a:r>
            <a:r>
              <a:rPr lang="nb-NO" sz="2000" dirty="0" smtClean="0"/>
              <a:t> </a:t>
            </a:r>
            <a:r>
              <a:rPr lang="nb-NO" sz="2000" dirty="0" err="1" smtClean="0"/>
              <a:t>even</a:t>
            </a:r>
            <a:r>
              <a:rPr lang="nb-NO" sz="2000" dirty="0" smtClean="0"/>
              <a:t> more intense in 1884, </a:t>
            </a:r>
            <a:br>
              <a:rPr lang="nb-NO" sz="2000" dirty="0" smtClean="0"/>
            </a:br>
            <a:r>
              <a:rPr lang="nb-NO" sz="2000" dirty="0" err="1" smtClean="0"/>
              <a:t>when</a:t>
            </a:r>
            <a:r>
              <a:rPr lang="nb-NO" sz="2000" dirty="0" smtClean="0"/>
              <a:t> </a:t>
            </a:r>
            <a:r>
              <a:rPr lang="nb-NO" sz="2000" dirty="0" err="1" smtClean="0"/>
              <a:t>the</a:t>
            </a:r>
            <a:r>
              <a:rPr lang="nb-NO" sz="2000" dirty="0" smtClean="0"/>
              <a:t> Liberal Party </a:t>
            </a:r>
            <a:r>
              <a:rPr lang="nb-NO" sz="2000" dirty="0" err="1" smtClean="0"/>
              <a:t>came</a:t>
            </a:r>
            <a:r>
              <a:rPr lang="nb-NO" sz="2000" dirty="0" smtClean="0"/>
              <a:t> </a:t>
            </a:r>
            <a:r>
              <a:rPr lang="nb-NO" sz="2000" dirty="0" err="1" smtClean="0"/>
              <a:t>into</a:t>
            </a:r>
            <a:r>
              <a:rPr lang="nb-NO" sz="2000" dirty="0" smtClean="0"/>
              <a:t> </a:t>
            </a:r>
            <a:r>
              <a:rPr lang="nb-NO" sz="2000" dirty="0" err="1" smtClean="0"/>
              <a:t>power</a:t>
            </a:r>
            <a:r>
              <a:rPr lang="nb-NO" sz="2000" dirty="0" smtClean="0"/>
              <a:t/>
            </a:r>
            <a:br>
              <a:rPr lang="nb-NO" sz="2000" dirty="0" smtClean="0"/>
            </a:br>
            <a:r>
              <a:rPr lang="nb-NO" sz="2000" dirty="0" smtClean="0"/>
              <a:t>- </a:t>
            </a:r>
            <a:r>
              <a:rPr lang="nb-NO" sz="2000" dirty="0" err="1" smtClean="0"/>
              <a:t>then</a:t>
            </a:r>
            <a:r>
              <a:rPr lang="nb-NO" sz="2000" dirty="0" smtClean="0"/>
              <a:t> </a:t>
            </a:r>
            <a:r>
              <a:rPr lang="nb-NO" sz="2000" dirty="0" err="1" smtClean="0"/>
              <a:t>the</a:t>
            </a:r>
            <a:r>
              <a:rPr lang="nb-NO" sz="2000" dirty="0" smtClean="0"/>
              <a:t> </a:t>
            </a:r>
            <a:r>
              <a:rPr lang="nb-NO" sz="2000" dirty="0" err="1" smtClean="0"/>
              <a:t>confrontations</a:t>
            </a:r>
            <a:r>
              <a:rPr lang="nb-NO" sz="2000" dirty="0" smtClean="0"/>
              <a:t> </a:t>
            </a:r>
            <a:r>
              <a:rPr lang="nb-NO" sz="2000" dirty="0" err="1" smtClean="0"/>
              <a:t>became</a:t>
            </a:r>
            <a:r>
              <a:rPr lang="nb-NO" sz="2000" dirty="0" smtClean="0"/>
              <a:t> </a:t>
            </a:r>
            <a:r>
              <a:rPr lang="nb-NO" sz="2000" dirty="0" err="1" smtClean="0"/>
              <a:t>really</a:t>
            </a:r>
            <a:r>
              <a:rPr lang="nb-NO" sz="2000" dirty="0" smtClean="0"/>
              <a:t> </a:t>
            </a:r>
            <a:r>
              <a:rPr lang="nb-NO" sz="2000" dirty="0" err="1" smtClean="0"/>
              <a:t>harsh</a:t>
            </a:r>
            <a:r>
              <a:rPr lang="nb-NO" sz="2000" dirty="0" smtClean="0"/>
              <a:t>. </a:t>
            </a:r>
            <a:br>
              <a:rPr lang="nb-NO" sz="2000" dirty="0" smtClean="0"/>
            </a:br>
            <a:r>
              <a:rPr lang="nb-NO" sz="2000" dirty="0" smtClean="0"/>
              <a:t/>
            </a:r>
            <a:br>
              <a:rPr lang="nb-NO" sz="2000" dirty="0" smtClean="0"/>
            </a:br>
            <a:r>
              <a:rPr lang="nb-NO" sz="2400" dirty="0" smtClean="0"/>
              <a:t>The </a:t>
            </a:r>
            <a:r>
              <a:rPr lang="nb-NO" sz="2400" dirty="0" err="1" smtClean="0"/>
              <a:t>novel</a:t>
            </a:r>
            <a:r>
              <a:rPr lang="nb-NO" sz="2400" dirty="0" smtClean="0"/>
              <a:t> </a:t>
            </a:r>
            <a:r>
              <a:rPr lang="nb-NO" sz="2400" dirty="0" err="1" smtClean="0"/>
              <a:t>was</a:t>
            </a:r>
            <a:r>
              <a:rPr lang="nb-NO" sz="2400" dirty="0" smtClean="0"/>
              <a:t> </a:t>
            </a:r>
            <a:r>
              <a:rPr lang="nb-NO" sz="2400" dirty="0" err="1" smtClean="0"/>
              <a:t>written</a:t>
            </a:r>
            <a:r>
              <a:rPr lang="nb-NO" sz="2400" dirty="0" smtClean="0"/>
              <a:t> in 1885 ……</a:t>
            </a:r>
            <a:endParaRPr lang="nb-NO" sz="2400" dirty="0"/>
          </a:p>
        </p:txBody>
      </p:sp>
    </p:spTree>
    <p:extLst>
      <p:ext uri="{BB962C8B-B14F-4D97-AF65-F5344CB8AC3E}">
        <p14:creationId xmlns:p14="http://schemas.microsoft.com/office/powerpoint/2010/main" val="1890973048"/>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323528" y="165983"/>
            <a:ext cx="8712968" cy="6217087"/>
          </a:xfrm>
          <a:prstGeom prst="rect">
            <a:avLst/>
          </a:prstGeom>
          <a:noFill/>
        </p:spPr>
        <p:txBody>
          <a:bodyPr wrap="square" rtlCol="0">
            <a:spAutoFit/>
          </a:bodyPr>
          <a:lstStyle/>
          <a:p>
            <a:r>
              <a:rPr lang="nb-NO" sz="2400" dirty="0" smtClean="0"/>
              <a:t>– </a:t>
            </a:r>
            <a:r>
              <a:rPr lang="nb-NO" sz="2400" b="1" dirty="0" smtClean="0"/>
              <a:t>an </a:t>
            </a:r>
            <a:r>
              <a:rPr lang="nb-NO" sz="2400" b="1" dirty="0" err="1" smtClean="0"/>
              <a:t>interpretation</a:t>
            </a:r>
            <a:r>
              <a:rPr lang="nb-NO" sz="2400" b="1" dirty="0" smtClean="0"/>
              <a:t>?</a:t>
            </a:r>
            <a:br>
              <a:rPr lang="nb-NO" sz="2400" b="1" dirty="0" smtClean="0"/>
            </a:br>
            <a:r>
              <a:rPr lang="nb-NO" sz="2400" b="1" i="1" dirty="0" err="1" smtClean="0"/>
              <a:t>Un</a:t>
            </a:r>
            <a:r>
              <a:rPr lang="nb-NO" sz="2400" b="1" i="1" dirty="0" smtClean="0"/>
              <a:t> </a:t>
            </a:r>
            <a:r>
              <a:rPr lang="nb-NO" sz="2400" b="1" i="1" dirty="0" err="1"/>
              <a:t>B</a:t>
            </a:r>
            <a:r>
              <a:rPr lang="nb-NO" sz="2400" b="1" i="1" dirty="0" err="1" smtClean="0"/>
              <a:t>illet</a:t>
            </a:r>
            <a:r>
              <a:rPr lang="nb-NO" sz="2400" b="1" i="1" dirty="0" smtClean="0"/>
              <a:t> de </a:t>
            </a:r>
            <a:r>
              <a:rPr lang="nb-NO" sz="2400" b="1" i="1" dirty="0" err="1" smtClean="0"/>
              <a:t>Loterie</a:t>
            </a:r>
            <a:r>
              <a:rPr lang="nb-NO" sz="2400" b="1" i="1" dirty="0" smtClean="0"/>
              <a:t>, le no. 9672</a:t>
            </a:r>
            <a:r>
              <a:rPr lang="nb-NO" sz="2400" b="1" dirty="0" smtClean="0"/>
              <a:t/>
            </a:r>
            <a:br>
              <a:rPr lang="nb-NO" sz="2400" b="1" dirty="0" smtClean="0"/>
            </a:br>
            <a:r>
              <a:rPr lang="nb-NO" sz="3200" i="1" dirty="0"/>
              <a:t>– </a:t>
            </a:r>
            <a:r>
              <a:rPr lang="nb-NO" sz="3200" dirty="0" smtClean="0"/>
              <a:t/>
            </a:r>
            <a:br>
              <a:rPr lang="nb-NO" sz="3200" dirty="0" smtClean="0"/>
            </a:br>
            <a:r>
              <a:rPr lang="nb-NO" sz="2000" dirty="0" smtClean="0"/>
              <a:t>The </a:t>
            </a:r>
            <a:r>
              <a:rPr lang="nb-NO" sz="2000" dirty="0" err="1" smtClean="0"/>
              <a:t>novel</a:t>
            </a:r>
            <a:r>
              <a:rPr lang="nb-NO" sz="2000" dirty="0" smtClean="0"/>
              <a:t> </a:t>
            </a:r>
            <a:r>
              <a:rPr lang="nb-NO" sz="2000" i="1" dirty="0" err="1" smtClean="0"/>
              <a:t>Lottery</a:t>
            </a:r>
            <a:r>
              <a:rPr lang="nb-NO" sz="2000" i="1" dirty="0" smtClean="0"/>
              <a:t> </a:t>
            </a:r>
            <a:r>
              <a:rPr lang="nb-NO" sz="2000" i="1" dirty="0" err="1"/>
              <a:t>Ticket</a:t>
            </a:r>
            <a:r>
              <a:rPr lang="nb-NO" sz="2000" i="1" dirty="0"/>
              <a:t> </a:t>
            </a:r>
            <a:r>
              <a:rPr lang="nb-NO" sz="2000" dirty="0" smtClean="0"/>
              <a:t>is </a:t>
            </a:r>
            <a:r>
              <a:rPr lang="nb-NO" sz="2000" dirty="0" err="1" smtClean="0"/>
              <a:t>the</a:t>
            </a:r>
            <a:r>
              <a:rPr lang="nb-NO" sz="2000" dirty="0" smtClean="0"/>
              <a:t> story </a:t>
            </a:r>
            <a:br>
              <a:rPr lang="nb-NO" sz="2000" dirty="0" smtClean="0"/>
            </a:br>
            <a:r>
              <a:rPr lang="nb-NO" sz="2000" dirty="0" err="1" smtClean="0"/>
              <a:t>about</a:t>
            </a:r>
            <a:r>
              <a:rPr lang="nb-NO" sz="2000" dirty="0" smtClean="0"/>
              <a:t> ‘</a:t>
            </a:r>
            <a:r>
              <a:rPr lang="nb-NO" sz="2000" dirty="0"/>
              <a:t>T</a:t>
            </a:r>
            <a:r>
              <a:rPr lang="nb-NO" sz="2000" dirty="0" smtClean="0"/>
              <a:t>he </a:t>
            </a:r>
            <a:r>
              <a:rPr lang="nb-NO" sz="2000" dirty="0" err="1" smtClean="0"/>
              <a:t>little</a:t>
            </a:r>
            <a:r>
              <a:rPr lang="nb-NO" sz="2000" dirty="0" smtClean="0"/>
              <a:t> Norwegian House’ (</a:t>
            </a:r>
            <a:r>
              <a:rPr lang="nb-NO" sz="2000" dirty="0" err="1" smtClean="0"/>
              <a:t>subordinated</a:t>
            </a:r>
            <a:r>
              <a:rPr lang="nb-NO" sz="2000" dirty="0" smtClean="0"/>
              <a:t> </a:t>
            </a:r>
            <a:r>
              <a:rPr lang="nb-NO" sz="2000" dirty="0" err="1" smtClean="0"/>
              <a:t>Sweden</a:t>
            </a:r>
            <a:r>
              <a:rPr lang="nb-NO" sz="2000" dirty="0" smtClean="0"/>
              <a:t>)</a:t>
            </a:r>
            <a:r>
              <a:rPr lang="nb-NO" sz="2000" dirty="0"/>
              <a:t> </a:t>
            </a:r>
            <a:r>
              <a:rPr lang="nb-NO" sz="2000" dirty="0" smtClean="0"/>
              <a:t>– </a:t>
            </a:r>
            <a:r>
              <a:rPr lang="nb-NO" sz="2000" dirty="0" err="1" smtClean="0"/>
              <a:t>deep</a:t>
            </a:r>
            <a:r>
              <a:rPr lang="nb-NO" sz="2000" dirty="0" smtClean="0"/>
              <a:t> </a:t>
            </a:r>
            <a:r>
              <a:rPr lang="nb-NO" sz="2000" dirty="0" err="1" smtClean="0"/>
              <a:t>down</a:t>
            </a:r>
            <a:r>
              <a:rPr lang="nb-NO" sz="2000" dirty="0" smtClean="0"/>
              <a:t> </a:t>
            </a:r>
            <a:r>
              <a:rPr lang="nb-NO" sz="2000" dirty="0" err="1" smtClean="0"/>
              <a:t>into</a:t>
            </a:r>
            <a:r>
              <a:rPr lang="nb-NO" sz="2000" dirty="0" smtClean="0"/>
              <a:t> </a:t>
            </a:r>
            <a:r>
              <a:rPr lang="nb-NO" sz="2000" dirty="0" err="1" smtClean="0"/>
              <a:t>what</a:t>
            </a:r>
            <a:r>
              <a:rPr lang="nb-NO" sz="2000" dirty="0" smtClean="0"/>
              <a:t> Verne </a:t>
            </a:r>
            <a:r>
              <a:rPr lang="nb-NO" sz="2000" dirty="0" err="1" smtClean="0"/>
              <a:t>regarded</a:t>
            </a:r>
            <a:r>
              <a:rPr lang="nb-NO" sz="2000" dirty="0" smtClean="0"/>
              <a:t> as genuine, </a:t>
            </a:r>
            <a:r>
              <a:rPr lang="nb-NO" sz="2000" dirty="0" err="1" smtClean="0"/>
              <a:t>exotic</a:t>
            </a:r>
            <a:r>
              <a:rPr lang="nb-NO" sz="2000" dirty="0" smtClean="0"/>
              <a:t> </a:t>
            </a:r>
            <a:r>
              <a:rPr lang="nb-NO" sz="2000" dirty="0" err="1" smtClean="0"/>
              <a:t>surroundings</a:t>
            </a:r>
            <a:r>
              <a:rPr lang="nb-NO" sz="2000" dirty="0" smtClean="0"/>
              <a:t> </a:t>
            </a:r>
            <a:r>
              <a:rPr lang="nb-NO" sz="2000" dirty="0" err="1" smtClean="0"/>
              <a:t>of</a:t>
            </a:r>
            <a:r>
              <a:rPr lang="nb-NO" sz="2000" dirty="0" smtClean="0"/>
              <a:t> </a:t>
            </a:r>
            <a:r>
              <a:rPr lang="nb-NO" sz="2000" dirty="0" err="1" smtClean="0"/>
              <a:t>natural</a:t>
            </a:r>
            <a:r>
              <a:rPr lang="nb-NO" sz="2000" dirty="0" smtClean="0"/>
              <a:t> </a:t>
            </a:r>
            <a:r>
              <a:rPr lang="nb-NO" sz="2000" dirty="0" err="1" smtClean="0"/>
              <a:t>beaty</a:t>
            </a:r>
            <a:r>
              <a:rPr lang="nb-NO" sz="2000" dirty="0" smtClean="0"/>
              <a:t>, in </a:t>
            </a:r>
            <a:r>
              <a:rPr lang="nb-NO" sz="2000" dirty="0" err="1" smtClean="0"/>
              <a:t>the</a:t>
            </a:r>
            <a:r>
              <a:rPr lang="nb-NO" sz="2000" dirty="0" smtClean="0"/>
              <a:t> </a:t>
            </a:r>
            <a:r>
              <a:rPr lang="nb-NO" sz="2000" dirty="0" err="1" smtClean="0"/>
              <a:t>heart</a:t>
            </a:r>
            <a:r>
              <a:rPr lang="nb-NO" sz="2000" dirty="0" smtClean="0"/>
              <a:t> </a:t>
            </a:r>
            <a:r>
              <a:rPr lang="nb-NO" sz="2000" dirty="0" err="1" smtClean="0"/>
              <a:t>of</a:t>
            </a:r>
            <a:r>
              <a:rPr lang="nb-NO" sz="2000" dirty="0" smtClean="0"/>
              <a:t> Scandinavia – </a:t>
            </a:r>
            <a:r>
              <a:rPr lang="nb-NO" sz="2000" dirty="0" err="1" smtClean="0"/>
              <a:t>situated</a:t>
            </a:r>
            <a:r>
              <a:rPr lang="nb-NO" sz="2000" dirty="0" smtClean="0"/>
              <a:t> at </a:t>
            </a:r>
            <a:r>
              <a:rPr lang="nb-NO" sz="2000" dirty="0" err="1" smtClean="0"/>
              <a:t>the</a:t>
            </a:r>
            <a:r>
              <a:rPr lang="nb-NO" sz="2000" dirty="0" smtClean="0"/>
              <a:t> Northern </a:t>
            </a:r>
            <a:r>
              <a:rPr lang="nb-NO" sz="2000" dirty="0" err="1" smtClean="0"/>
              <a:t>Frontier</a:t>
            </a:r>
            <a:r>
              <a:rPr lang="nb-NO" sz="2000" dirty="0" smtClean="0"/>
              <a:t> </a:t>
            </a:r>
            <a:r>
              <a:rPr lang="nb-NO" sz="2000" dirty="0" err="1" smtClean="0"/>
              <a:t>of</a:t>
            </a:r>
            <a:r>
              <a:rPr lang="nb-NO" sz="2000" dirty="0" smtClean="0"/>
              <a:t> Europe.</a:t>
            </a:r>
            <a:r>
              <a:rPr lang="nb-NO" sz="2000" dirty="0"/>
              <a:t> </a:t>
            </a:r>
            <a:r>
              <a:rPr lang="nb-NO" sz="2000" dirty="0" smtClean="0"/>
              <a:t>This is </a:t>
            </a:r>
            <a:r>
              <a:rPr lang="nb-NO" sz="2000" dirty="0" err="1" smtClean="0"/>
              <a:t>the</a:t>
            </a:r>
            <a:r>
              <a:rPr lang="nb-NO" sz="2000" dirty="0" smtClean="0"/>
              <a:t> </a:t>
            </a:r>
            <a:r>
              <a:rPr lang="nb-NO" sz="2000" dirty="0" err="1" smtClean="0"/>
              <a:t>home</a:t>
            </a:r>
            <a:r>
              <a:rPr lang="nb-NO" sz="2000" dirty="0" smtClean="0"/>
              <a:t> </a:t>
            </a:r>
            <a:r>
              <a:rPr lang="nb-NO" sz="2000" dirty="0" err="1" smtClean="0"/>
              <a:t>of</a:t>
            </a:r>
            <a:r>
              <a:rPr lang="nb-NO" sz="2000" dirty="0" smtClean="0"/>
              <a:t> </a:t>
            </a:r>
            <a:r>
              <a:rPr lang="nb-NO" sz="2000" dirty="0" err="1" smtClean="0"/>
              <a:t>the</a:t>
            </a:r>
            <a:r>
              <a:rPr lang="nb-NO" sz="2000" dirty="0" smtClean="0"/>
              <a:t> </a:t>
            </a:r>
            <a:r>
              <a:rPr lang="nb-NO" sz="2000" dirty="0" err="1" smtClean="0"/>
              <a:t>mountain</a:t>
            </a:r>
            <a:r>
              <a:rPr lang="nb-NO" sz="2000" dirty="0" smtClean="0"/>
              <a:t> guide </a:t>
            </a:r>
            <a:r>
              <a:rPr lang="nb-NO" sz="2000" dirty="0" err="1" smtClean="0"/>
              <a:t>Joël</a:t>
            </a:r>
            <a:r>
              <a:rPr lang="nb-NO" sz="2000" dirty="0" smtClean="0"/>
              <a:t> </a:t>
            </a:r>
            <a:r>
              <a:rPr lang="nb-NO" sz="2000" dirty="0"/>
              <a:t>(Jules) </a:t>
            </a:r>
            <a:r>
              <a:rPr lang="nb-NO" sz="2000" dirty="0" smtClean="0"/>
              <a:t>=&gt; ‘</a:t>
            </a:r>
            <a:r>
              <a:rPr lang="nb-NO" sz="2000" dirty="0" err="1" smtClean="0"/>
              <a:t>the</a:t>
            </a:r>
            <a:r>
              <a:rPr lang="nb-NO" sz="2000" dirty="0" smtClean="0"/>
              <a:t> noble </a:t>
            </a:r>
            <a:r>
              <a:rPr lang="nb-NO" sz="2000" dirty="0" err="1" smtClean="0"/>
              <a:t>savage</a:t>
            </a:r>
            <a:r>
              <a:rPr lang="nb-NO" sz="2000" dirty="0" smtClean="0"/>
              <a:t>’ </a:t>
            </a:r>
            <a:r>
              <a:rPr lang="nb-NO" dirty="0" smtClean="0"/>
              <a:t>(</a:t>
            </a:r>
            <a:r>
              <a:rPr lang="nb-NO" dirty="0" err="1" smtClean="0"/>
              <a:t>with</a:t>
            </a:r>
            <a:r>
              <a:rPr lang="nb-NO" dirty="0" smtClean="0"/>
              <a:t> </a:t>
            </a:r>
            <a:r>
              <a:rPr lang="nb-NO" dirty="0" err="1" smtClean="0"/>
              <a:t>characteristics</a:t>
            </a:r>
            <a:r>
              <a:rPr lang="nb-NO" dirty="0" smtClean="0"/>
              <a:t> </a:t>
            </a:r>
            <a:r>
              <a:rPr lang="nb-NO" dirty="0" err="1" smtClean="0"/>
              <a:t>similar</a:t>
            </a:r>
            <a:r>
              <a:rPr lang="nb-NO" dirty="0" smtClean="0"/>
              <a:t> to </a:t>
            </a:r>
            <a:r>
              <a:rPr lang="nb-NO" dirty="0" err="1" smtClean="0"/>
              <a:t>those</a:t>
            </a:r>
            <a:r>
              <a:rPr lang="nb-NO" dirty="0" smtClean="0"/>
              <a:t> </a:t>
            </a:r>
            <a:r>
              <a:rPr lang="nb-NO" dirty="0" err="1" smtClean="0"/>
              <a:t>of</a:t>
            </a:r>
            <a:r>
              <a:rPr lang="nb-NO" dirty="0" smtClean="0"/>
              <a:t> Rollo in </a:t>
            </a:r>
            <a:r>
              <a:rPr lang="nb-NO" dirty="0" err="1" smtClean="0"/>
              <a:t>Normandy</a:t>
            </a:r>
            <a:r>
              <a:rPr lang="nb-NO" dirty="0" smtClean="0"/>
              <a:t>).</a:t>
            </a:r>
            <a:r>
              <a:rPr lang="nb-NO" sz="2000" dirty="0"/>
              <a:t/>
            </a:r>
            <a:br>
              <a:rPr lang="nb-NO" sz="2000" dirty="0"/>
            </a:br>
            <a:r>
              <a:rPr lang="nb-NO" sz="2000" dirty="0" smtClean="0"/>
              <a:t>This </a:t>
            </a:r>
            <a:r>
              <a:rPr lang="nb-NO" sz="2000" dirty="0" err="1" smtClean="0"/>
              <a:t>tiny</a:t>
            </a:r>
            <a:r>
              <a:rPr lang="nb-NO" sz="2000" dirty="0" smtClean="0"/>
              <a:t> </a:t>
            </a:r>
            <a:r>
              <a:rPr lang="nb-NO" sz="2000" dirty="0" err="1" smtClean="0"/>
              <a:t>community</a:t>
            </a:r>
            <a:r>
              <a:rPr lang="nb-NO" sz="2000" dirty="0" smtClean="0"/>
              <a:t> is </a:t>
            </a:r>
            <a:r>
              <a:rPr lang="nb-NO" sz="2000" dirty="0" err="1" smtClean="0"/>
              <a:t>threatened</a:t>
            </a:r>
            <a:r>
              <a:rPr lang="nb-NO" sz="2000" dirty="0" smtClean="0"/>
              <a:t> by a </a:t>
            </a:r>
            <a:r>
              <a:rPr lang="nb-NO" sz="2000" dirty="0" err="1" smtClean="0"/>
              <a:t>greedy</a:t>
            </a:r>
            <a:r>
              <a:rPr lang="nb-NO" sz="2000" dirty="0" smtClean="0"/>
              <a:t>, </a:t>
            </a:r>
            <a:r>
              <a:rPr lang="nb-NO" sz="2000" dirty="0" err="1" smtClean="0"/>
              <a:t>egoistic</a:t>
            </a:r>
            <a:r>
              <a:rPr lang="nb-NO" sz="2000" dirty="0" smtClean="0"/>
              <a:t>, </a:t>
            </a:r>
            <a:r>
              <a:rPr lang="nb-NO" sz="2000" dirty="0" err="1" smtClean="0"/>
              <a:t>loan</a:t>
            </a:r>
            <a:r>
              <a:rPr lang="nb-NO" sz="2000" dirty="0" smtClean="0"/>
              <a:t> </a:t>
            </a:r>
            <a:r>
              <a:rPr lang="nb-NO" sz="2000" dirty="0" err="1"/>
              <a:t>s</a:t>
            </a:r>
            <a:r>
              <a:rPr lang="nb-NO" sz="2000" dirty="0" err="1" smtClean="0"/>
              <a:t>hark</a:t>
            </a:r>
            <a:r>
              <a:rPr lang="nb-NO" sz="2000" dirty="0" smtClean="0"/>
              <a:t/>
            </a:r>
            <a:br>
              <a:rPr lang="nb-NO" sz="2000" dirty="0" smtClean="0"/>
            </a:br>
            <a:r>
              <a:rPr lang="nb-NO" sz="2000" dirty="0" smtClean="0"/>
              <a:t>- </a:t>
            </a:r>
            <a:r>
              <a:rPr lang="nb-NO" sz="2000" dirty="0" err="1" smtClean="0"/>
              <a:t>the</a:t>
            </a:r>
            <a:r>
              <a:rPr lang="nb-NO" sz="2000" dirty="0" smtClean="0"/>
              <a:t> </a:t>
            </a:r>
            <a:r>
              <a:rPr lang="nb-NO" sz="2000" dirty="0" err="1" smtClean="0"/>
              <a:t>Swedish</a:t>
            </a:r>
            <a:r>
              <a:rPr lang="nb-NO" sz="2000" dirty="0" smtClean="0"/>
              <a:t> </a:t>
            </a:r>
            <a:r>
              <a:rPr lang="nb-NO" sz="2000" dirty="0" err="1" smtClean="0"/>
              <a:t>Sandquist</a:t>
            </a:r>
            <a:r>
              <a:rPr lang="nb-NO" sz="2000" dirty="0" smtClean="0"/>
              <a:t>. </a:t>
            </a:r>
            <a:r>
              <a:rPr lang="nb-NO" sz="2000" dirty="0" err="1" smtClean="0"/>
              <a:t>Along</a:t>
            </a:r>
            <a:r>
              <a:rPr lang="nb-NO" sz="2000" dirty="0" smtClean="0"/>
              <a:t> </a:t>
            </a:r>
            <a:r>
              <a:rPr lang="nb-NO" sz="2000" dirty="0" err="1" smtClean="0"/>
              <a:t>comes</a:t>
            </a:r>
            <a:r>
              <a:rPr lang="nb-NO" sz="2000" dirty="0" smtClean="0"/>
              <a:t>, </a:t>
            </a:r>
            <a:r>
              <a:rPr lang="nb-NO" sz="2000" dirty="0" err="1" smtClean="0"/>
              <a:t>Member</a:t>
            </a:r>
            <a:r>
              <a:rPr lang="nb-NO" sz="2000" dirty="0" smtClean="0"/>
              <a:t> </a:t>
            </a:r>
            <a:r>
              <a:rPr lang="nb-NO" sz="2000" dirty="0" err="1" smtClean="0"/>
              <a:t>of</a:t>
            </a:r>
            <a:r>
              <a:rPr lang="nb-NO" sz="2000" dirty="0" smtClean="0"/>
              <a:t> Parliament; </a:t>
            </a:r>
            <a:r>
              <a:rPr lang="nb-NO" sz="2000" dirty="0" err="1"/>
              <a:t>Sylvius</a:t>
            </a:r>
            <a:r>
              <a:rPr lang="nb-NO" sz="2000" dirty="0"/>
              <a:t> [</a:t>
            </a:r>
            <a:r>
              <a:rPr lang="nb-NO" sz="2000" dirty="0" err="1"/>
              <a:t>salvage</a:t>
            </a:r>
            <a:r>
              <a:rPr lang="nb-NO" sz="2000" dirty="0"/>
              <a:t>], </a:t>
            </a:r>
            <a:r>
              <a:rPr lang="nb-NO" sz="2000" dirty="0" smtClean="0"/>
              <a:t>to </a:t>
            </a:r>
            <a:r>
              <a:rPr lang="nb-NO" sz="2000" dirty="0" err="1" smtClean="0"/>
              <a:t>rescue</a:t>
            </a:r>
            <a:r>
              <a:rPr lang="nb-NO" sz="2000" dirty="0" smtClean="0"/>
              <a:t> ‘</a:t>
            </a:r>
            <a:r>
              <a:rPr lang="nb-NO" sz="2000" dirty="0"/>
              <a:t>T</a:t>
            </a:r>
            <a:r>
              <a:rPr lang="nb-NO" sz="2000" dirty="0" smtClean="0"/>
              <a:t>he ‘Norwegian house’, </a:t>
            </a:r>
            <a:r>
              <a:rPr lang="nb-NO" sz="2000" dirty="0" err="1" smtClean="0"/>
              <a:t>liberating</a:t>
            </a:r>
            <a:r>
              <a:rPr lang="nb-NO" sz="2000" dirty="0" smtClean="0"/>
              <a:t> it from </a:t>
            </a:r>
            <a:r>
              <a:rPr lang="nb-NO" sz="2000" dirty="0" err="1" smtClean="0"/>
              <a:t>the</a:t>
            </a:r>
            <a:r>
              <a:rPr lang="nb-NO" sz="2000" dirty="0" smtClean="0"/>
              <a:t> </a:t>
            </a:r>
            <a:r>
              <a:rPr lang="nb-NO" sz="2000" dirty="0" err="1" smtClean="0"/>
              <a:t>Swedes</a:t>
            </a:r>
            <a:r>
              <a:rPr lang="nb-NO" sz="2000" dirty="0" smtClean="0"/>
              <a:t>.</a:t>
            </a:r>
            <a:br>
              <a:rPr lang="nb-NO" sz="2000" dirty="0" smtClean="0"/>
            </a:br>
            <a:r>
              <a:rPr lang="nb-NO" sz="2000" dirty="0" smtClean="0"/>
              <a:t/>
            </a:r>
            <a:br>
              <a:rPr lang="nb-NO" sz="2000" dirty="0" smtClean="0"/>
            </a:br>
            <a:r>
              <a:rPr lang="nb-NO" sz="2000" dirty="0" smtClean="0"/>
              <a:t>The </a:t>
            </a:r>
            <a:r>
              <a:rPr lang="nb-NO" sz="2000" dirty="0" err="1" smtClean="0"/>
              <a:t>fact</a:t>
            </a:r>
            <a:r>
              <a:rPr lang="nb-NO" sz="2000" dirty="0" smtClean="0"/>
              <a:t> </a:t>
            </a:r>
            <a:r>
              <a:rPr lang="nb-NO" sz="2000" dirty="0" err="1" smtClean="0"/>
              <a:t>that</a:t>
            </a:r>
            <a:r>
              <a:rPr lang="nb-NO" sz="2000" dirty="0" smtClean="0"/>
              <a:t> Verne, </a:t>
            </a:r>
            <a:r>
              <a:rPr lang="nb-NO" sz="2000" dirty="0" err="1" smtClean="0"/>
              <a:t>accidently</a:t>
            </a:r>
            <a:r>
              <a:rPr lang="nb-NO" sz="2000" dirty="0" smtClean="0"/>
              <a:t> in 1861, met </a:t>
            </a:r>
            <a:r>
              <a:rPr lang="nb-NO" sz="2000" i="1" dirty="0" err="1" smtClean="0"/>
              <a:t>the</a:t>
            </a:r>
            <a:r>
              <a:rPr lang="nb-NO" sz="2000" dirty="0" smtClean="0"/>
              <a:t> most </a:t>
            </a:r>
            <a:r>
              <a:rPr lang="nb-NO" sz="2000" dirty="0" err="1" smtClean="0"/>
              <a:t>important</a:t>
            </a:r>
            <a:r>
              <a:rPr lang="nb-NO" sz="2000" dirty="0" smtClean="0"/>
              <a:t> Norwegian </a:t>
            </a:r>
            <a:r>
              <a:rPr lang="nb-NO" sz="2000" dirty="0" err="1" smtClean="0"/>
              <a:t>politician</a:t>
            </a:r>
            <a:r>
              <a:rPr lang="nb-NO" sz="2000" dirty="0" smtClean="0"/>
              <a:t>, </a:t>
            </a:r>
            <a:r>
              <a:rPr lang="nb-NO" sz="2000" dirty="0" err="1" smtClean="0"/>
              <a:t>was</a:t>
            </a:r>
            <a:r>
              <a:rPr lang="nb-NO" sz="2000" dirty="0" smtClean="0"/>
              <a:t> a </a:t>
            </a:r>
            <a:r>
              <a:rPr lang="nb-NO" sz="2000" dirty="0" err="1" smtClean="0"/>
              <a:t>strike</a:t>
            </a:r>
            <a:r>
              <a:rPr lang="nb-NO" sz="2000" dirty="0" smtClean="0"/>
              <a:t> </a:t>
            </a:r>
            <a:r>
              <a:rPr lang="nb-NO" sz="2000" dirty="0" err="1" smtClean="0"/>
              <a:t>of</a:t>
            </a:r>
            <a:r>
              <a:rPr lang="nb-NO" sz="2000" dirty="0" smtClean="0"/>
              <a:t> </a:t>
            </a:r>
            <a:r>
              <a:rPr lang="nb-NO" sz="2000" dirty="0" err="1" smtClean="0"/>
              <a:t>luck</a:t>
            </a:r>
            <a:r>
              <a:rPr lang="nb-NO" sz="2000" dirty="0" smtClean="0"/>
              <a:t>.</a:t>
            </a:r>
            <a:r>
              <a:rPr lang="nb-NO" sz="2000" dirty="0"/>
              <a:t> </a:t>
            </a:r>
            <a:r>
              <a:rPr lang="nb-NO" sz="2000" dirty="0" smtClean="0"/>
              <a:t>Verne </a:t>
            </a:r>
            <a:r>
              <a:rPr lang="nb-NO" sz="2000" dirty="0" err="1" smtClean="0"/>
              <a:t>may</a:t>
            </a:r>
            <a:r>
              <a:rPr lang="nb-NO" sz="2000" dirty="0" smtClean="0"/>
              <a:t> have </a:t>
            </a:r>
            <a:r>
              <a:rPr lang="nb-NO" sz="2000" dirty="0" err="1" smtClean="0"/>
              <a:t>regarded</a:t>
            </a:r>
            <a:r>
              <a:rPr lang="nb-NO" sz="2000" dirty="0" smtClean="0"/>
              <a:t> </a:t>
            </a:r>
            <a:r>
              <a:rPr lang="nb-NO" sz="2000" dirty="0" err="1" smtClean="0"/>
              <a:t>that</a:t>
            </a:r>
            <a:r>
              <a:rPr lang="nb-NO" sz="2000" dirty="0" smtClean="0"/>
              <a:t>, to </a:t>
            </a:r>
            <a:r>
              <a:rPr lang="nb-NO" sz="2000" i="1" dirty="0" smtClean="0"/>
              <a:t>Norway</a:t>
            </a:r>
            <a:r>
              <a:rPr lang="nb-NO" sz="2000" dirty="0" smtClean="0"/>
              <a:t>, Schweigaard </a:t>
            </a:r>
            <a:r>
              <a:rPr lang="nb-NO" sz="2000" dirty="0" err="1" smtClean="0"/>
              <a:t>was</a:t>
            </a:r>
            <a:r>
              <a:rPr lang="nb-NO" sz="2000" dirty="0" smtClean="0"/>
              <a:t> </a:t>
            </a:r>
            <a:r>
              <a:rPr lang="nb-NO" sz="2000" dirty="0" err="1" smtClean="0"/>
              <a:t>the</a:t>
            </a:r>
            <a:r>
              <a:rPr lang="nb-NO" sz="2000" dirty="0" smtClean="0"/>
              <a:t> </a:t>
            </a:r>
            <a:r>
              <a:rPr lang="nb-NO" sz="2000" dirty="0" err="1" smtClean="0"/>
              <a:t>winning</a:t>
            </a:r>
            <a:r>
              <a:rPr lang="nb-NO" sz="2000" dirty="0" smtClean="0"/>
              <a:t> </a:t>
            </a:r>
            <a:r>
              <a:rPr lang="nb-NO" sz="2000" dirty="0" err="1" smtClean="0"/>
              <a:t>Lottery</a:t>
            </a:r>
            <a:r>
              <a:rPr lang="nb-NO" sz="2000" dirty="0" smtClean="0"/>
              <a:t> </a:t>
            </a:r>
            <a:r>
              <a:rPr lang="nb-NO" sz="2000" dirty="0" err="1" smtClean="0"/>
              <a:t>Ticket</a:t>
            </a:r>
            <a:r>
              <a:rPr lang="nb-NO" sz="2000" dirty="0" smtClean="0"/>
              <a:t>. </a:t>
            </a:r>
            <a:r>
              <a:rPr lang="nb-NO" sz="2000" dirty="0" smtClean="0">
                <a:solidFill>
                  <a:srgbClr val="FF0000"/>
                </a:solidFill>
              </a:rPr>
              <a:t/>
            </a:r>
            <a:br>
              <a:rPr lang="nb-NO" sz="2000" dirty="0" smtClean="0">
                <a:solidFill>
                  <a:srgbClr val="FF0000"/>
                </a:solidFill>
              </a:rPr>
            </a:br>
            <a:r>
              <a:rPr lang="nb-NO" sz="2000" dirty="0" smtClean="0">
                <a:solidFill>
                  <a:srgbClr val="FF0000"/>
                </a:solidFill>
              </a:rPr>
              <a:t/>
            </a:r>
            <a:br>
              <a:rPr lang="nb-NO" sz="2000" dirty="0" smtClean="0">
                <a:solidFill>
                  <a:srgbClr val="FF0000"/>
                </a:solidFill>
              </a:rPr>
            </a:br>
            <a:r>
              <a:rPr lang="nb-NO" sz="2000" dirty="0" smtClean="0"/>
              <a:t>[The </a:t>
            </a:r>
            <a:r>
              <a:rPr lang="nb-NO" sz="2000" dirty="0" err="1" smtClean="0"/>
              <a:t>novel</a:t>
            </a:r>
            <a:r>
              <a:rPr lang="nb-NO" sz="2000" dirty="0" smtClean="0"/>
              <a:t> </a:t>
            </a:r>
            <a:r>
              <a:rPr lang="nb-NO" sz="2000" dirty="0" err="1" smtClean="0"/>
              <a:t>was</a:t>
            </a:r>
            <a:r>
              <a:rPr lang="nb-NO" sz="2000" dirty="0" smtClean="0"/>
              <a:t> </a:t>
            </a:r>
            <a:r>
              <a:rPr lang="nb-NO" sz="2000" dirty="0" err="1" smtClean="0"/>
              <a:t>published</a:t>
            </a:r>
            <a:r>
              <a:rPr lang="nb-NO" sz="2000" dirty="0" smtClean="0"/>
              <a:t> </a:t>
            </a:r>
            <a:r>
              <a:rPr lang="nb-NO" sz="2000" smtClean="0"/>
              <a:t>in (first, 10000ex.) at </a:t>
            </a:r>
            <a:r>
              <a:rPr lang="nb-NO" sz="2000" dirty="0" err="1" smtClean="0"/>
              <a:t>the</a:t>
            </a:r>
            <a:r>
              <a:rPr lang="nb-NO" sz="2000" dirty="0" smtClean="0"/>
              <a:t> time </a:t>
            </a:r>
            <a:r>
              <a:rPr lang="nb-NO" sz="2000" dirty="0" err="1" smtClean="0"/>
              <a:t>when</a:t>
            </a:r>
            <a:r>
              <a:rPr lang="nb-NO" sz="2000" dirty="0" smtClean="0"/>
              <a:t> </a:t>
            </a:r>
            <a:r>
              <a:rPr lang="nb-NO" sz="2000" dirty="0" err="1" smtClean="0"/>
              <a:t>the</a:t>
            </a:r>
            <a:r>
              <a:rPr lang="nb-NO" sz="2000" dirty="0" smtClean="0"/>
              <a:t> unionen </a:t>
            </a:r>
            <a:r>
              <a:rPr lang="nb-NO" sz="2000" dirty="0" err="1" smtClean="0"/>
              <a:t>dissolved</a:t>
            </a:r>
            <a:r>
              <a:rPr lang="nb-NO" sz="2000" dirty="0" smtClean="0"/>
              <a:t>, 1884 </a:t>
            </a:r>
            <a:r>
              <a:rPr lang="nb-NO" sz="2000" dirty="0" err="1" smtClean="0"/>
              <a:t>through</a:t>
            </a:r>
            <a:r>
              <a:rPr lang="nb-NO" sz="2000" dirty="0" smtClean="0"/>
              <a:t> to 1905.]</a:t>
            </a:r>
            <a:endParaRPr lang="nb-NO" sz="2000" dirty="0">
              <a:solidFill>
                <a:srgbClr val="FF0000"/>
              </a:solidFill>
            </a:endParaRPr>
          </a:p>
        </p:txBody>
      </p:sp>
    </p:spTree>
    <p:extLst>
      <p:ext uri="{BB962C8B-B14F-4D97-AF65-F5344CB8AC3E}">
        <p14:creationId xmlns:p14="http://schemas.microsoft.com/office/powerpoint/2010/main" val="3870478466"/>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034480" y="332656"/>
            <a:ext cx="7272808" cy="954107"/>
          </a:xfrm>
          <a:prstGeom prst="rect">
            <a:avLst/>
          </a:prstGeom>
        </p:spPr>
        <p:txBody>
          <a:bodyPr wrap="square">
            <a:spAutoFit/>
          </a:bodyPr>
          <a:lstStyle/>
          <a:p>
            <a:pPr algn="ctr"/>
            <a:r>
              <a:rPr lang="nb-NO" sz="3200" dirty="0" err="1" smtClean="0">
                <a:solidFill>
                  <a:schemeClr val="accent1"/>
                </a:solidFill>
              </a:rPr>
              <a:t>visit</a:t>
            </a:r>
            <a:r>
              <a:rPr lang="nb-NO" sz="2400" dirty="0"/>
              <a:t/>
            </a:r>
            <a:br>
              <a:rPr lang="nb-NO" sz="2400" dirty="0"/>
            </a:br>
            <a:r>
              <a:rPr lang="nb-NO" sz="2400" dirty="0" smtClean="0"/>
              <a:t>www.julesverne.no/english</a:t>
            </a:r>
            <a:endParaRPr lang="nb-NO" sz="2400" dirty="0"/>
          </a:p>
        </p:txBody>
      </p:sp>
      <p:sp>
        <p:nvSpPr>
          <p:cNvPr id="4" name="TekstSylinder 3"/>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230" y="1340768"/>
            <a:ext cx="5023050" cy="5227551"/>
          </a:xfrm>
          <a:prstGeom prst="rect">
            <a:avLst/>
          </a:prstGeom>
        </p:spPr>
      </p:pic>
    </p:spTree>
    <p:extLst>
      <p:ext uri="{BB962C8B-B14F-4D97-AF65-F5344CB8AC3E}">
        <p14:creationId xmlns:p14="http://schemas.microsoft.com/office/powerpoint/2010/main" val="1139066011"/>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67544" y="476672"/>
            <a:ext cx="8280920" cy="5386090"/>
          </a:xfrm>
          <a:prstGeom prst="rect">
            <a:avLst/>
          </a:prstGeom>
          <a:noFill/>
        </p:spPr>
        <p:txBody>
          <a:bodyPr wrap="square" rtlCol="0">
            <a:spAutoFit/>
          </a:bodyPr>
          <a:lstStyle/>
          <a:p>
            <a:r>
              <a:rPr lang="nb-NO" sz="2400" dirty="0"/>
              <a:t/>
            </a:r>
            <a:br>
              <a:rPr lang="nb-NO" sz="2400" dirty="0"/>
            </a:br>
            <a:r>
              <a:rPr lang="nb-NO" sz="3200" u="sng" dirty="0" smtClean="0"/>
              <a:t>A </a:t>
            </a:r>
            <a:r>
              <a:rPr lang="nb-NO" sz="3200" u="sng" dirty="0" err="1" smtClean="0"/>
              <a:t>riddle</a:t>
            </a:r>
            <a:r>
              <a:rPr lang="nb-NO" sz="3200" u="sng" dirty="0" smtClean="0"/>
              <a:t>?</a:t>
            </a:r>
            <a:r>
              <a:rPr lang="nb-NO" sz="3200" dirty="0" smtClean="0"/>
              <a:t/>
            </a:r>
            <a:br>
              <a:rPr lang="nb-NO" sz="3200" dirty="0" smtClean="0"/>
            </a:br>
            <a:r>
              <a:rPr lang="nb-NO" sz="3200" dirty="0" err="1" smtClean="0"/>
              <a:t>Lottery</a:t>
            </a:r>
            <a:r>
              <a:rPr lang="nb-NO" sz="3200" dirty="0" smtClean="0"/>
              <a:t> </a:t>
            </a:r>
            <a:r>
              <a:rPr lang="nb-NO" sz="3200" dirty="0" err="1" smtClean="0"/>
              <a:t>Ticket</a:t>
            </a:r>
            <a:r>
              <a:rPr lang="nb-NO" sz="3200" dirty="0" smtClean="0"/>
              <a:t> no. 9672</a:t>
            </a:r>
            <a:br>
              <a:rPr lang="nb-NO" sz="3200" dirty="0" smtClean="0"/>
            </a:br>
            <a:r>
              <a:rPr lang="nb-NO" sz="3200" dirty="0" smtClean="0"/>
              <a:t>- </a:t>
            </a:r>
            <a:r>
              <a:rPr lang="nb-NO" sz="3200" dirty="0" err="1" smtClean="0"/>
              <a:t>indicating</a:t>
            </a:r>
            <a:r>
              <a:rPr lang="nb-NO" sz="3200" dirty="0" smtClean="0"/>
              <a:t> date ?</a:t>
            </a:r>
            <a:br>
              <a:rPr lang="nb-NO" sz="3200" dirty="0" smtClean="0"/>
            </a:br>
            <a:r>
              <a:rPr lang="nb-NO" sz="3200" dirty="0" smtClean="0"/>
              <a:t/>
            </a:r>
            <a:br>
              <a:rPr lang="nb-NO" sz="3200" dirty="0" smtClean="0"/>
            </a:br>
            <a:r>
              <a:rPr lang="nb-NO" sz="3200" dirty="0" smtClean="0"/>
              <a:t>A bank draft lost by Verne,</a:t>
            </a:r>
            <a:br>
              <a:rPr lang="nb-NO" sz="3200" dirty="0" smtClean="0"/>
            </a:br>
            <a:r>
              <a:rPr lang="nb-NO" sz="3200" dirty="0" err="1" smtClean="0"/>
              <a:t>was</a:t>
            </a:r>
            <a:r>
              <a:rPr lang="nb-NO" sz="3200" dirty="0" smtClean="0"/>
              <a:t> </a:t>
            </a:r>
            <a:r>
              <a:rPr lang="nb-NO" sz="3200" dirty="0" err="1" smtClean="0"/>
              <a:t>recovered</a:t>
            </a:r>
            <a:r>
              <a:rPr lang="nb-NO" sz="3200" dirty="0" smtClean="0"/>
              <a:t> </a:t>
            </a:r>
            <a:r>
              <a:rPr lang="nb-NO" sz="3200" dirty="0" err="1" smtClean="0"/>
              <a:t>around</a:t>
            </a:r>
            <a:r>
              <a:rPr lang="nb-NO" sz="3200" dirty="0" smtClean="0"/>
              <a:t> 9. </a:t>
            </a:r>
            <a:r>
              <a:rPr lang="nb-NO" sz="3200" dirty="0" err="1" smtClean="0"/>
              <a:t>july</a:t>
            </a:r>
            <a:r>
              <a:rPr lang="nb-NO" sz="3200" dirty="0" smtClean="0"/>
              <a:t> -62 </a:t>
            </a:r>
            <a:r>
              <a:rPr lang="nb-NO" sz="1400" dirty="0" smtClean="0"/>
              <a:t>(</a:t>
            </a:r>
            <a:r>
              <a:rPr lang="nb-NO" sz="1400" dirty="0" err="1" smtClean="0"/>
              <a:t>year</a:t>
            </a:r>
            <a:r>
              <a:rPr lang="nb-NO" sz="1400" dirty="0" smtClean="0"/>
              <a:t> mix up)</a:t>
            </a:r>
            <a:r>
              <a:rPr lang="nb-NO" sz="3200" dirty="0" smtClean="0"/>
              <a:t/>
            </a:r>
            <a:br>
              <a:rPr lang="nb-NO" sz="3200" dirty="0" smtClean="0"/>
            </a:br>
            <a:r>
              <a:rPr lang="nb-NO" sz="3200" dirty="0" smtClean="0"/>
              <a:t/>
            </a:r>
            <a:br>
              <a:rPr lang="nb-NO" sz="3200" dirty="0" smtClean="0"/>
            </a:br>
            <a:r>
              <a:rPr lang="nb-NO" sz="3200" dirty="0" smtClean="0"/>
              <a:t>The summer </a:t>
            </a:r>
            <a:r>
              <a:rPr lang="nb-NO" sz="3200" dirty="0" err="1" smtClean="0"/>
              <a:t>of</a:t>
            </a:r>
            <a:r>
              <a:rPr lang="nb-NO" sz="3200" dirty="0" smtClean="0"/>
              <a:t> 1862 Verne </a:t>
            </a:r>
            <a:r>
              <a:rPr lang="nb-NO" sz="3200" dirty="0" err="1" smtClean="0"/>
              <a:t>signed</a:t>
            </a:r>
            <a:r>
              <a:rPr lang="nb-NO" sz="3200" dirty="0" smtClean="0"/>
              <a:t> </a:t>
            </a:r>
            <a:r>
              <a:rPr lang="nb-NO" sz="3200" dirty="0" err="1" smtClean="0"/>
              <a:t>publishing</a:t>
            </a:r>
            <a:r>
              <a:rPr lang="nb-NO" sz="3200" dirty="0" smtClean="0"/>
              <a:t> </a:t>
            </a:r>
            <a:r>
              <a:rPr lang="nb-NO" sz="3200" dirty="0" err="1" smtClean="0"/>
              <a:t>contract</a:t>
            </a:r>
            <a:r>
              <a:rPr lang="nb-NO" sz="3200" dirty="0" smtClean="0"/>
              <a:t>, and </a:t>
            </a:r>
            <a:r>
              <a:rPr lang="nb-NO" sz="3200" dirty="0" err="1" smtClean="0"/>
              <a:t>could</a:t>
            </a:r>
            <a:r>
              <a:rPr lang="nb-NO" sz="3200" dirty="0" smtClean="0"/>
              <a:t> from </a:t>
            </a:r>
            <a:r>
              <a:rPr lang="nb-NO" sz="3200" dirty="0" err="1" smtClean="0"/>
              <a:t>then</a:t>
            </a:r>
            <a:r>
              <a:rPr lang="nb-NO" sz="3200" dirty="0" smtClean="0"/>
              <a:t> start to </a:t>
            </a:r>
            <a:r>
              <a:rPr lang="nb-NO" sz="3200" dirty="0" err="1" smtClean="0"/>
              <a:t>write</a:t>
            </a:r>
            <a:r>
              <a:rPr lang="nb-NO" sz="3200" dirty="0" smtClean="0"/>
              <a:t>, full time</a:t>
            </a:r>
            <a:endParaRPr lang="nb-NO" sz="2400" dirty="0"/>
          </a:p>
        </p:txBody>
      </p:sp>
    </p:spTree>
    <p:extLst>
      <p:ext uri="{BB962C8B-B14F-4D97-AF65-F5344CB8AC3E}">
        <p14:creationId xmlns:p14="http://schemas.microsoft.com/office/powerpoint/2010/main" val="3693555773"/>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56202" y="188640"/>
            <a:ext cx="7191392" cy="646331"/>
          </a:xfrm>
          <a:prstGeom prst="rect">
            <a:avLst/>
          </a:prstGeom>
          <a:noFill/>
        </p:spPr>
        <p:txBody>
          <a:bodyPr wrap="none" rtlCol="0">
            <a:spAutoFit/>
          </a:bodyPr>
          <a:lstStyle/>
          <a:p>
            <a:r>
              <a:rPr lang="nb-NO" dirty="0" smtClean="0"/>
              <a:t>Elements from </a:t>
            </a:r>
            <a:r>
              <a:rPr lang="nb-NO" dirty="0" err="1"/>
              <a:t>c</a:t>
            </a:r>
            <a:r>
              <a:rPr lang="nb-NO" dirty="0" err="1" smtClean="0"/>
              <a:t>onversation</a:t>
            </a:r>
            <a:r>
              <a:rPr lang="nb-NO" dirty="0" smtClean="0"/>
              <a:t> </a:t>
            </a:r>
            <a:r>
              <a:rPr lang="nb-NO" dirty="0" err="1" smtClean="0"/>
              <a:t>on</a:t>
            </a:r>
            <a:r>
              <a:rPr lang="nb-NO" dirty="0" smtClean="0"/>
              <a:t> </a:t>
            </a:r>
            <a:r>
              <a:rPr lang="nb-NO" dirty="0" err="1" smtClean="0"/>
              <a:t>the</a:t>
            </a:r>
            <a:r>
              <a:rPr lang="nb-NO" dirty="0" smtClean="0"/>
              <a:t> </a:t>
            </a:r>
            <a:r>
              <a:rPr lang="nb-NO" dirty="0" err="1" smtClean="0"/>
              <a:t>train</a:t>
            </a:r>
            <a:r>
              <a:rPr lang="nb-NO" dirty="0" smtClean="0"/>
              <a:t> from Christiania to Eidsvoll</a:t>
            </a:r>
            <a:br>
              <a:rPr lang="nb-NO" dirty="0" smtClean="0"/>
            </a:br>
            <a:r>
              <a:rPr lang="nb-NO" dirty="0" smtClean="0"/>
              <a:t>- later to be </a:t>
            </a:r>
            <a:r>
              <a:rPr lang="nb-NO" dirty="0" err="1" smtClean="0"/>
              <a:t>found</a:t>
            </a:r>
            <a:r>
              <a:rPr lang="nb-NO" dirty="0" smtClean="0"/>
              <a:t> in </a:t>
            </a:r>
            <a:r>
              <a:rPr lang="nb-NO" dirty="0" err="1" smtClean="0"/>
              <a:t>novels</a:t>
            </a:r>
            <a:r>
              <a:rPr lang="nb-NO" dirty="0" smtClean="0"/>
              <a:t>     (BL and TL)</a:t>
            </a:r>
          </a:p>
        </p:txBody>
      </p:sp>
      <p:sp>
        <p:nvSpPr>
          <p:cNvPr id="4" name="TekstSylinder 3"/>
          <p:cNvSpPr txBox="1"/>
          <p:nvPr/>
        </p:nvSpPr>
        <p:spPr>
          <a:xfrm>
            <a:off x="659329" y="4981417"/>
            <a:ext cx="7776864" cy="1754326"/>
          </a:xfrm>
          <a:prstGeom prst="rect">
            <a:avLst/>
          </a:prstGeom>
          <a:noFill/>
        </p:spPr>
        <p:txBody>
          <a:bodyPr wrap="square" rtlCol="0">
            <a:spAutoFit/>
          </a:bodyPr>
          <a:lstStyle/>
          <a:p>
            <a:r>
              <a:rPr lang="nb-NO" dirty="0" smtClean="0"/>
              <a:t>[…] En </a:t>
            </a:r>
            <a:r>
              <a:rPr lang="nb-NO" dirty="0" err="1" smtClean="0"/>
              <a:t>Suede</a:t>
            </a:r>
            <a:r>
              <a:rPr lang="nb-NO" dirty="0"/>
              <a:t>,</a:t>
            </a:r>
            <a:r>
              <a:rPr lang="nb-NO" dirty="0" smtClean="0"/>
              <a:t> 4 </a:t>
            </a:r>
            <a:r>
              <a:rPr lang="nb-NO" dirty="0" err="1" smtClean="0"/>
              <a:t>clases</a:t>
            </a:r>
            <a:r>
              <a:rPr lang="nb-NO" dirty="0" smtClean="0"/>
              <a:t>, La noblesse, la </a:t>
            </a:r>
            <a:r>
              <a:rPr lang="nb-NO" dirty="0" err="1" smtClean="0"/>
              <a:t>clerge</a:t>
            </a:r>
            <a:r>
              <a:rPr lang="nb-NO" dirty="0" smtClean="0"/>
              <a:t>, les </a:t>
            </a:r>
            <a:r>
              <a:rPr lang="nb-NO" dirty="0" err="1" smtClean="0"/>
              <a:t>borgeoises</a:t>
            </a:r>
            <a:r>
              <a:rPr lang="nb-NO" dirty="0" smtClean="0"/>
              <a:t>, les </a:t>
            </a:r>
            <a:r>
              <a:rPr lang="nb-NO" dirty="0" err="1" smtClean="0"/>
              <a:t>paysans</a:t>
            </a:r>
            <a:r>
              <a:rPr lang="nb-NO" dirty="0" smtClean="0"/>
              <a:t> </a:t>
            </a:r>
            <a:br>
              <a:rPr lang="nb-NO" dirty="0" smtClean="0"/>
            </a:br>
            <a:r>
              <a:rPr lang="nb-NO" dirty="0" smtClean="0"/>
              <a:t>– en </a:t>
            </a:r>
            <a:r>
              <a:rPr lang="nb-NO" dirty="0" err="1" smtClean="0"/>
              <a:t>Norvège</a:t>
            </a:r>
            <a:r>
              <a:rPr lang="nb-NO" dirty="0" smtClean="0"/>
              <a:t> pas de noblesse – autonome – </a:t>
            </a:r>
            <a:r>
              <a:rPr lang="nb-NO" dirty="0" err="1" smtClean="0"/>
              <a:t>gouvernemant</a:t>
            </a:r>
            <a:r>
              <a:rPr lang="nb-NO" dirty="0" smtClean="0"/>
              <a:t/>
            </a:r>
            <a:br>
              <a:rPr lang="nb-NO" dirty="0" smtClean="0"/>
            </a:br>
            <a:r>
              <a:rPr lang="nb-NO" dirty="0" err="1" smtClean="0"/>
              <a:t>entierement</a:t>
            </a:r>
            <a:r>
              <a:rPr lang="nb-NO" dirty="0" smtClean="0"/>
              <a:t> </a:t>
            </a:r>
            <a:r>
              <a:rPr lang="nb-NO" dirty="0" err="1" smtClean="0"/>
              <a:t>xxxxx</a:t>
            </a:r>
            <a:r>
              <a:rPr lang="nb-NO" dirty="0" smtClean="0"/>
              <a:t>  - le </a:t>
            </a:r>
            <a:r>
              <a:rPr lang="nb-NO" dirty="0" err="1" smtClean="0"/>
              <a:t>roi</a:t>
            </a:r>
            <a:r>
              <a:rPr lang="nb-NO" dirty="0" smtClean="0"/>
              <a:t> xxx </a:t>
            </a:r>
            <a:r>
              <a:rPr lang="nb-NO" dirty="0" err="1" smtClean="0"/>
              <a:t>xxxx</a:t>
            </a:r>
            <a:r>
              <a:rPr lang="nb-NO" dirty="0" smtClean="0"/>
              <a:t> avec </a:t>
            </a:r>
            <a:r>
              <a:rPr lang="nb-NO" dirty="0" err="1" smtClean="0"/>
              <a:t>xxxx</a:t>
            </a:r>
            <a:r>
              <a:rPr lang="nb-NO" dirty="0" smtClean="0"/>
              <a:t> </a:t>
            </a:r>
            <a:r>
              <a:rPr lang="nb-NO" dirty="0" err="1" smtClean="0"/>
              <a:t>roi</a:t>
            </a:r>
            <a:r>
              <a:rPr lang="nb-NO" dirty="0" smtClean="0"/>
              <a:t> Norwegians – </a:t>
            </a:r>
            <a:r>
              <a:rPr lang="nb-NO" dirty="0" err="1" smtClean="0"/>
              <a:t>que</a:t>
            </a:r>
            <a:r>
              <a:rPr lang="nb-NO" dirty="0" smtClean="0"/>
              <a:t> le fait </a:t>
            </a:r>
            <a:r>
              <a:rPr lang="nb-NO" dirty="0" err="1" smtClean="0"/>
              <a:t>couronner</a:t>
            </a:r>
            <a:r>
              <a:rPr lang="nb-NO" dirty="0" smtClean="0"/>
              <a:t> a Drontheim  </a:t>
            </a:r>
            <a:br>
              <a:rPr lang="nb-NO" dirty="0" smtClean="0"/>
            </a:br>
            <a:r>
              <a:rPr lang="nb-NO" dirty="0" smtClean="0"/>
              <a:t>[…] le banque de Christiania ne </a:t>
            </a:r>
            <a:r>
              <a:rPr lang="nb-NO" dirty="0" err="1" smtClean="0"/>
              <a:t>regretment</a:t>
            </a:r>
            <a:r>
              <a:rPr lang="nb-NO" dirty="0" smtClean="0"/>
              <a:t> pas les </a:t>
            </a:r>
            <a:r>
              <a:rPr lang="nb-NO" dirty="0" err="1" smtClean="0"/>
              <a:t>billets</a:t>
            </a:r>
            <a:r>
              <a:rPr lang="nb-NO" dirty="0" smtClean="0"/>
              <a:t> de la banque de Stockholm  </a:t>
            </a:r>
            <a:endParaRPr lang="nb-NO"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582" y="764704"/>
            <a:ext cx="7956376" cy="4124326"/>
          </a:xfrm>
          <a:prstGeom prst="rect">
            <a:avLst/>
          </a:prstGeom>
        </p:spPr>
      </p:pic>
    </p:spTree>
    <p:extLst>
      <p:ext uri="{BB962C8B-B14F-4D97-AF65-F5344CB8AC3E}">
        <p14:creationId xmlns:p14="http://schemas.microsoft.com/office/powerpoint/2010/main" val="1929479849"/>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827584" y="3933056"/>
            <a:ext cx="7524624" cy="2308324"/>
          </a:xfrm>
          <a:prstGeom prst="rect">
            <a:avLst/>
          </a:prstGeom>
          <a:noFill/>
        </p:spPr>
        <p:txBody>
          <a:bodyPr wrap="square" rtlCol="0">
            <a:spAutoFit/>
          </a:bodyPr>
          <a:lstStyle/>
          <a:p>
            <a:r>
              <a:rPr lang="nb-NO" dirty="0" smtClean="0"/>
              <a:t>[…]</a:t>
            </a:r>
            <a:r>
              <a:rPr lang="nb-NO" dirty="0"/>
              <a:t> </a:t>
            </a:r>
            <a:r>
              <a:rPr lang="nb-NO" dirty="0" smtClean="0"/>
              <a:t>«</a:t>
            </a:r>
            <a:r>
              <a:rPr lang="en-US" dirty="0" smtClean="0"/>
              <a:t>Such </a:t>
            </a:r>
            <a:r>
              <a:rPr lang="en-US" dirty="0"/>
              <a:t>is the moral and political gulf between the two </a:t>
            </a:r>
            <a:r>
              <a:rPr lang="en-US" dirty="0" smtClean="0"/>
              <a:t>countries </a:t>
            </a:r>
            <a:r>
              <a:rPr lang="en-US" dirty="0"/>
              <a:t>that </a:t>
            </a:r>
            <a:r>
              <a:rPr lang="en-US" b="1" dirty="0"/>
              <a:t>the King </a:t>
            </a:r>
            <a:r>
              <a:rPr lang="en-US" dirty="0"/>
              <a:t>of Sweden—then Oscar XV</a:t>
            </a:r>
            <a:r>
              <a:rPr lang="en-US" dirty="0" smtClean="0"/>
              <a:t>.</a:t>
            </a:r>
            <a:r>
              <a:rPr lang="en-US" dirty="0" smtClean="0">
                <a:solidFill>
                  <a:srgbClr val="FF0000"/>
                </a:solidFill>
              </a:rPr>
              <a:t/>
            </a:r>
            <a:br>
              <a:rPr lang="en-US" dirty="0" smtClean="0">
                <a:solidFill>
                  <a:srgbClr val="FF0000"/>
                </a:solidFill>
              </a:rPr>
            </a:br>
            <a:r>
              <a:rPr lang="en-US" dirty="0" smtClean="0"/>
              <a:t>—</a:t>
            </a:r>
            <a:r>
              <a:rPr lang="en-US" b="1" dirty="0"/>
              <a:t>after being crowned at Stockholm, was obliged to go through a similar ceremony at </a:t>
            </a:r>
            <a:r>
              <a:rPr lang="en-US" b="1" dirty="0" err="1"/>
              <a:t>Drontheim</a:t>
            </a:r>
            <a:r>
              <a:rPr lang="en-US" dirty="0"/>
              <a:t>, the ancient capital of Norway. Such too is the suspicious reserve of Norwegian men of business, that </a:t>
            </a:r>
            <a:r>
              <a:rPr lang="en-US" b="1" dirty="0"/>
              <a:t>the Bank of Christiania is unwilling to accept the notes of the Bank of Stockholm!</a:t>
            </a:r>
            <a:r>
              <a:rPr lang="en-US" dirty="0"/>
              <a:t/>
            </a:r>
            <a:br>
              <a:rPr lang="en-US" dirty="0"/>
            </a:br>
            <a:r>
              <a:rPr lang="en-US" dirty="0"/>
              <a:t>                                                                                     JV/BL </a:t>
            </a:r>
            <a:r>
              <a:rPr lang="nb-NO" dirty="0"/>
              <a:t>(</a:t>
            </a:r>
            <a:r>
              <a:rPr lang="nb-NO" dirty="0" err="1"/>
              <a:t>Kendall</a:t>
            </a:r>
            <a:r>
              <a:rPr lang="nb-NO" dirty="0" smtClean="0"/>
              <a:t>)</a:t>
            </a:r>
            <a:endParaRPr lang="nb-NO" dirty="0"/>
          </a:p>
        </p:txBody>
      </p:sp>
      <p:sp>
        <p:nvSpPr>
          <p:cNvPr id="3" name="TekstSylinder 2"/>
          <p:cNvSpPr txBox="1"/>
          <p:nvPr/>
        </p:nvSpPr>
        <p:spPr>
          <a:xfrm>
            <a:off x="530400" y="476672"/>
            <a:ext cx="6984776" cy="1200329"/>
          </a:xfrm>
          <a:prstGeom prst="rect">
            <a:avLst/>
          </a:prstGeom>
          <a:noFill/>
        </p:spPr>
        <p:txBody>
          <a:bodyPr wrap="square" rtlCol="0">
            <a:spAutoFit/>
          </a:bodyPr>
          <a:lstStyle/>
          <a:p>
            <a:r>
              <a:rPr lang="fr-FR" dirty="0" smtClean="0">
                <a:solidFill>
                  <a:schemeClr val="accent1">
                    <a:lumMod val="75000"/>
                  </a:schemeClr>
                </a:solidFill>
              </a:rPr>
              <a:t>[ « Si</a:t>
            </a:r>
            <a:r>
              <a:rPr lang="fr-FR" dirty="0">
                <a:solidFill>
                  <a:schemeClr val="accent1">
                    <a:lumMod val="75000"/>
                  </a:schemeClr>
                </a:solidFill>
              </a:rPr>
              <a:t>, en Suède, il y a quatre classes, la noblesse, le clergé, la bourgeoisie, le paysan, il n’y en a que trois en Norvège ; la noblesse manque. On n’y compte aucun représentant de </a:t>
            </a:r>
            <a:r>
              <a:rPr lang="fr-FR" dirty="0" smtClean="0">
                <a:solidFill>
                  <a:schemeClr val="accent1">
                    <a:lumMod val="75000"/>
                  </a:schemeClr>
                </a:solidFill>
              </a:rPr>
              <a:t>l’aristocratie » ]</a:t>
            </a:r>
            <a:endParaRPr lang="nb-NO" dirty="0">
              <a:solidFill>
                <a:schemeClr val="accent1">
                  <a:lumMod val="75000"/>
                </a:schemeClr>
              </a:solidFill>
            </a:endParaRPr>
          </a:p>
        </p:txBody>
      </p:sp>
      <p:sp>
        <p:nvSpPr>
          <p:cNvPr id="4" name="TekstSylinder 3"/>
          <p:cNvSpPr txBox="1"/>
          <p:nvPr/>
        </p:nvSpPr>
        <p:spPr>
          <a:xfrm>
            <a:off x="827584" y="2266419"/>
            <a:ext cx="7822232" cy="1200329"/>
          </a:xfrm>
          <a:prstGeom prst="rect">
            <a:avLst/>
          </a:prstGeom>
          <a:noFill/>
        </p:spPr>
        <p:txBody>
          <a:bodyPr wrap="square" rtlCol="0">
            <a:spAutoFit/>
          </a:bodyPr>
          <a:lstStyle/>
          <a:p>
            <a:r>
              <a:rPr lang="nb-NO" dirty="0" err="1" smtClean="0"/>
              <a:t>Translation</a:t>
            </a:r>
            <a:r>
              <a:rPr lang="nb-NO" dirty="0" smtClean="0"/>
              <a:t>, BL </a:t>
            </a:r>
            <a:r>
              <a:rPr lang="nb-NO" dirty="0" err="1" smtClean="0"/>
              <a:t>ch</a:t>
            </a:r>
            <a:r>
              <a:rPr lang="nb-NO" dirty="0" smtClean="0"/>
              <a:t>. IX</a:t>
            </a:r>
            <a:br>
              <a:rPr lang="nb-NO" dirty="0" smtClean="0"/>
            </a:br>
            <a:r>
              <a:rPr lang="en-US" dirty="0"/>
              <a:t>Though there are </a:t>
            </a:r>
            <a:r>
              <a:rPr lang="en-US" b="1" dirty="0"/>
              <a:t>four distinct classes in Sweden, the nobility, the clergy, the gentry, and the peasantry</a:t>
            </a:r>
            <a:r>
              <a:rPr lang="en-US" dirty="0"/>
              <a:t>, there are but three </a:t>
            </a:r>
            <a:r>
              <a:rPr lang="en-US" b="1" dirty="0"/>
              <a:t>in Norway—the nobility being utterly wanting. No aristocracy is acknowledged</a:t>
            </a:r>
            <a:r>
              <a:rPr lang="en-US" dirty="0"/>
              <a:t>, </a:t>
            </a:r>
            <a:endParaRPr lang="nb-NO" dirty="0"/>
          </a:p>
        </p:txBody>
      </p:sp>
    </p:spTree>
    <p:extLst>
      <p:ext uri="{BB962C8B-B14F-4D97-AF65-F5344CB8AC3E}">
        <p14:creationId xmlns:p14="http://schemas.microsoft.com/office/powerpoint/2010/main" val="2817396413"/>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2036653"/>
            <a:ext cx="6122793" cy="5424795"/>
          </a:xfrm>
          <a:prstGeom prst="rect">
            <a:avLst/>
          </a:prstGeom>
        </p:spPr>
      </p:pic>
      <p:sp>
        <p:nvSpPr>
          <p:cNvPr id="4" name="TekstSylinder 3"/>
          <p:cNvSpPr txBox="1"/>
          <p:nvPr/>
        </p:nvSpPr>
        <p:spPr>
          <a:xfrm>
            <a:off x="1293920" y="136174"/>
            <a:ext cx="7416824" cy="1015663"/>
          </a:xfrm>
          <a:prstGeom prst="rect">
            <a:avLst/>
          </a:prstGeom>
          <a:noFill/>
        </p:spPr>
        <p:txBody>
          <a:bodyPr wrap="square" rtlCol="0">
            <a:spAutoFit/>
          </a:bodyPr>
          <a:lstStyle/>
          <a:p>
            <a:r>
              <a:rPr lang="nb-NO" sz="2000" b="1" dirty="0" smtClean="0"/>
              <a:t>The union </a:t>
            </a:r>
            <a:r>
              <a:rPr lang="nb-NO" sz="2000" b="1" dirty="0" err="1" smtClean="0"/>
              <a:t>years</a:t>
            </a:r>
            <a:r>
              <a:rPr lang="nb-NO" sz="2000" b="1" dirty="0" smtClean="0"/>
              <a:t> in Scandinavia</a:t>
            </a:r>
            <a:r>
              <a:rPr lang="nb-NO" sz="2000" dirty="0" smtClean="0"/>
              <a:t/>
            </a:r>
            <a:br>
              <a:rPr lang="nb-NO" sz="2000" dirty="0" smtClean="0"/>
            </a:br>
            <a:r>
              <a:rPr lang="nb-NO" sz="2000" dirty="0" err="1" smtClean="0"/>
              <a:t>Commenting</a:t>
            </a:r>
            <a:r>
              <a:rPr lang="nb-NO" sz="2000" dirty="0" smtClean="0"/>
              <a:t> </a:t>
            </a:r>
            <a:r>
              <a:rPr lang="nb-NO" sz="2000" dirty="0" err="1" smtClean="0"/>
              <a:t>on</a:t>
            </a:r>
            <a:r>
              <a:rPr lang="nb-NO" sz="2000" dirty="0" smtClean="0"/>
              <a:t> Norway later</a:t>
            </a:r>
            <a:r>
              <a:rPr lang="nb-NO" sz="2000" dirty="0"/>
              <a:t>,</a:t>
            </a:r>
            <a:r>
              <a:rPr lang="nb-NO" sz="2000" dirty="0" smtClean="0"/>
              <a:t> Verne </a:t>
            </a:r>
            <a:r>
              <a:rPr lang="nb-NO" sz="2000" dirty="0" err="1" smtClean="0"/>
              <a:t>several</a:t>
            </a:r>
            <a:r>
              <a:rPr lang="nb-NO" sz="2000" dirty="0" smtClean="0"/>
              <a:t> times </a:t>
            </a:r>
            <a:r>
              <a:rPr lang="nb-NO" sz="2000" dirty="0" err="1" smtClean="0"/>
              <a:t>referred</a:t>
            </a:r>
            <a:r>
              <a:rPr lang="nb-NO" sz="2000" dirty="0" smtClean="0"/>
              <a:t> to </a:t>
            </a:r>
            <a:br>
              <a:rPr lang="nb-NO" sz="2000" dirty="0" smtClean="0"/>
            </a:br>
            <a:r>
              <a:rPr lang="nb-NO" sz="2000" dirty="0" err="1" smtClean="0"/>
              <a:t>the</a:t>
            </a:r>
            <a:r>
              <a:rPr lang="nb-NO" sz="2000" dirty="0" smtClean="0"/>
              <a:t> </a:t>
            </a:r>
            <a:r>
              <a:rPr lang="nb-NO" sz="2000" dirty="0" err="1" smtClean="0"/>
              <a:t>nations</a:t>
            </a:r>
            <a:r>
              <a:rPr lang="nb-NO" sz="2000" dirty="0" smtClean="0"/>
              <a:t> </a:t>
            </a:r>
            <a:r>
              <a:rPr lang="nb-NO" sz="2000" dirty="0" err="1" smtClean="0"/>
              <a:t>on</a:t>
            </a:r>
            <a:r>
              <a:rPr lang="nb-NO" sz="2000" dirty="0" smtClean="0"/>
              <a:t> </a:t>
            </a:r>
            <a:r>
              <a:rPr lang="nb-NO" sz="2000" dirty="0" err="1" smtClean="0"/>
              <a:t>the</a:t>
            </a:r>
            <a:r>
              <a:rPr lang="nb-NO" sz="2000" dirty="0" smtClean="0"/>
              <a:t> Scandinavian Peninsula as </a:t>
            </a:r>
            <a:r>
              <a:rPr lang="nb-NO" sz="2000" dirty="0" err="1" smtClean="0"/>
              <a:t>one</a:t>
            </a:r>
            <a:r>
              <a:rPr lang="nb-NO" sz="2000" dirty="0" smtClean="0"/>
              <a:t> country</a:t>
            </a:r>
            <a:endParaRPr lang="nb-NO" sz="2000" dirty="0"/>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00" y="1155418"/>
            <a:ext cx="2592288" cy="2004703"/>
          </a:xfrm>
          <a:prstGeom prst="rect">
            <a:avLst/>
          </a:prstGeom>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6035" y="1844824"/>
            <a:ext cx="2537965" cy="1962293"/>
          </a:xfrm>
          <a:prstGeom prst="rect">
            <a:avLst/>
          </a:prstGeom>
        </p:spPr>
      </p:pic>
    </p:spTree>
    <p:extLst>
      <p:ext uri="{BB962C8B-B14F-4D97-AF65-F5344CB8AC3E}">
        <p14:creationId xmlns:p14="http://schemas.microsoft.com/office/powerpoint/2010/main" val="4178562238"/>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003" y="213920"/>
            <a:ext cx="4033174" cy="6216792"/>
          </a:xfrm>
          <a:prstGeom prst="rect">
            <a:avLst/>
          </a:prstGeom>
        </p:spPr>
      </p:pic>
      <p:sp>
        <p:nvSpPr>
          <p:cNvPr id="2" name="TekstSylinder 1"/>
          <p:cNvSpPr txBox="1"/>
          <p:nvPr/>
        </p:nvSpPr>
        <p:spPr>
          <a:xfrm>
            <a:off x="4585201" y="1268760"/>
            <a:ext cx="184730" cy="2862322"/>
          </a:xfrm>
          <a:prstGeom prst="rect">
            <a:avLst/>
          </a:prstGeom>
          <a:noFill/>
        </p:spPr>
        <p:txBody>
          <a:bodyPr wrap="none" rtlCol="0">
            <a:spAutoFit/>
          </a:bodyPr>
          <a:lstStyle/>
          <a:p>
            <a:pPr algn="ctr"/>
            <a:endParaRPr lang="nb-NO" sz="3600" dirty="0" smtClean="0"/>
          </a:p>
          <a:p>
            <a:pPr algn="ctr"/>
            <a:endParaRPr lang="nb-NO" sz="3600" dirty="0" smtClean="0"/>
          </a:p>
          <a:p>
            <a:pPr algn="ctr"/>
            <a:r>
              <a:rPr lang="nb-NO" sz="3600" dirty="0" smtClean="0"/>
              <a:t/>
            </a:r>
            <a:br>
              <a:rPr lang="nb-NO" sz="3600" dirty="0" smtClean="0"/>
            </a:br>
            <a:r>
              <a:rPr lang="nb-NO" sz="3600" dirty="0" smtClean="0"/>
              <a:t/>
            </a:r>
            <a:br>
              <a:rPr lang="nb-NO" sz="3600" dirty="0" smtClean="0"/>
            </a:br>
            <a:endParaRPr lang="nb-NO" sz="3600" dirty="0"/>
          </a:p>
        </p:txBody>
      </p:sp>
      <p:sp>
        <p:nvSpPr>
          <p:cNvPr id="6" name="Rektangel 5"/>
          <p:cNvSpPr/>
          <p:nvPr/>
        </p:nvSpPr>
        <p:spPr>
          <a:xfrm>
            <a:off x="467544" y="4956161"/>
            <a:ext cx="5157181" cy="1508105"/>
          </a:xfrm>
          <a:prstGeom prst="rect">
            <a:avLst/>
          </a:prstGeom>
        </p:spPr>
        <p:txBody>
          <a:bodyPr wrap="none">
            <a:spAutoFit/>
          </a:bodyPr>
          <a:lstStyle/>
          <a:p>
            <a:r>
              <a:rPr lang="nb-NO" b="1" i="1" dirty="0"/>
              <a:t>Courier </a:t>
            </a:r>
            <a:r>
              <a:rPr lang="nb-NO" b="1" i="1" dirty="0" err="1"/>
              <a:t>of</a:t>
            </a:r>
            <a:r>
              <a:rPr lang="nb-NO" b="1" i="1" dirty="0"/>
              <a:t> </a:t>
            </a:r>
            <a:r>
              <a:rPr lang="nb-NO" b="1" i="1" dirty="0" err="1"/>
              <a:t>the</a:t>
            </a:r>
            <a:r>
              <a:rPr lang="nb-NO" b="1" i="1" dirty="0"/>
              <a:t> </a:t>
            </a:r>
            <a:r>
              <a:rPr lang="nb-NO" b="1" i="1" dirty="0" err="1"/>
              <a:t>Czar</a:t>
            </a:r>
            <a:r>
              <a:rPr lang="nb-NO" dirty="0" smtClean="0"/>
              <a:t>– </a:t>
            </a:r>
            <a:r>
              <a:rPr lang="nb-NO" dirty="0" err="1" smtClean="0"/>
              <a:t>novel</a:t>
            </a:r>
            <a:r>
              <a:rPr lang="nb-NO" dirty="0" smtClean="0"/>
              <a:t>, 1876</a:t>
            </a:r>
            <a:r>
              <a:rPr lang="nb-NO" dirty="0"/>
              <a:t/>
            </a:r>
            <a:br>
              <a:rPr lang="nb-NO" dirty="0"/>
            </a:br>
            <a:r>
              <a:rPr lang="nb-NO" dirty="0" err="1" smtClean="0"/>
              <a:t>Inspired</a:t>
            </a:r>
            <a:r>
              <a:rPr lang="nb-NO" dirty="0" smtClean="0"/>
              <a:t> by Tsar </a:t>
            </a:r>
            <a:r>
              <a:rPr lang="nb-NO" dirty="0" err="1" smtClean="0"/>
              <a:t>Alexander’s</a:t>
            </a:r>
            <a:r>
              <a:rPr lang="nb-NO" dirty="0"/>
              <a:t/>
            </a:r>
            <a:br>
              <a:rPr lang="nb-NO" dirty="0"/>
            </a:br>
            <a:r>
              <a:rPr lang="nb-NO" dirty="0" err="1" smtClean="0"/>
              <a:t>annexation</a:t>
            </a:r>
            <a:r>
              <a:rPr lang="nb-NO" dirty="0" smtClean="0"/>
              <a:t> </a:t>
            </a:r>
            <a:r>
              <a:rPr lang="nb-NO" dirty="0" err="1" smtClean="0"/>
              <a:t>of</a:t>
            </a:r>
            <a:r>
              <a:rPr lang="nb-NO" dirty="0" smtClean="0"/>
              <a:t> </a:t>
            </a:r>
            <a:r>
              <a:rPr lang="nb-NO" dirty="0" err="1" smtClean="0"/>
              <a:t>Khiva</a:t>
            </a:r>
            <a:r>
              <a:rPr lang="nb-NO" dirty="0" smtClean="0"/>
              <a:t> i 1873</a:t>
            </a:r>
            <a:r>
              <a:rPr lang="nb-NO" dirty="0"/>
              <a:t/>
            </a:r>
            <a:br>
              <a:rPr lang="nb-NO" dirty="0"/>
            </a:br>
            <a:r>
              <a:rPr lang="nb-NO" dirty="0"/>
              <a:t/>
            </a:r>
            <a:br>
              <a:rPr lang="nb-NO" dirty="0"/>
            </a:br>
            <a:r>
              <a:rPr lang="nb-NO" dirty="0" smtClean="0"/>
              <a:t> </a:t>
            </a:r>
            <a:r>
              <a:rPr lang="nb-NO" sz="2000" dirty="0" smtClean="0"/>
              <a:t>- </a:t>
            </a:r>
            <a:r>
              <a:rPr lang="nb-NO" sz="2000" dirty="0" err="1" smtClean="0"/>
              <a:t>details</a:t>
            </a:r>
            <a:r>
              <a:rPr lang="nb-NO" sz="2000" dirty="0" smtClean="0"/>
              <a:t> (</a:t>
            </a:r>
            <a:r>
              <a:rPr lang="nb-NO" sz="2000" dirty="0" err="1" smtClean="0"/>
              <a:t>about</a:t>
            </a:r>
            <a:r>
              <a:rPr lang="nb-NO" sz="2000" dirty="0" smtClean="0"/>
              <a:t> </a:t>
            </a:r>
            <a:r>
              <a:rPr lang="nb-NO" sz="2000" dirty="0" err="1" smtClean="0"/>
              <a:t>year</a:t>
            </a:r>
            <a:r>
              <a:rPr lang="nb-NO" sz="2000" dirty="0"/>
              <a:t>)</a:t>
            </a:r>
            <a:r>
              <a:rPr lang="nb-NO" sz="2000" dirty="0" smtClean="0"/>
              <a:t> </a:t>
            </a:r>
            <a:r>
              <a:rPr lang="nb-NO" sz="2000" dirty="0" err="1" smtClean="0"/>
              <a:t>sensored</a:t>
            </a:r>
            <a:r>
              <a:rPr lang="nb-NO" sz="2000" dirty="0" smtClean="0"/>
              <a:t> by </a:t>
            </a:r>
            <a:r>
              <a:rPr lang="nb-NO" sz="2000" dirty="0" err="1" smtClean="0"/>
              <a:t>publisher</a:t>
            </a:r>
            <a:endParaRPr lang="nb-NO" sz="2000" dirty="0"/>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97" y="229160"/>
            <a:ext cx="2826276" cy="4540984"/>
          </a:xfrm>
          <a:prstGeom prst="rect">
            <a:avLst/>
          </a:prstGeom>
        </p:spPr>
      </p:pic>
      <p:sp>
        <p:nvSpPr>
          <p:cNvPr id="3" name="TekstSylinder 2"/>
          <p:cNvSpPr txBox="1"/>
          <p:nvPr/>
        </p:nvSpPr>
        <p:spPr>
          <a:xfrm>
            <a:off x="5508104" y="6381328"/>
            <a:ext cx="2771913" cy="261610"/>
          </a:xfrm>
          <a:prstGeom prst="rect">
            <a:avLst/>
          </a:prstGeom>
          <a:noFill/>
        </p:spPr>
        <p:txBody>
          <a:bodyPr wrap="none" rtlCol="0">
            <a:spAutoFit/>
          </a:bodyPr>
          <a:lstStyle/>
          <a:p>
            <a:r>
              <a:rPr lang="nb-NO" sz="1100" dirty="0" smtClean="0">
                <a:latin typeface="Verdana" panose="020B0604030504040204" pitchFamily="34" charset="0"/>
                <a:ea typeface="Verdana" panose="020B0604030504040204" pitchFamily="34" charset="0"/>
                <a:cs typeface="Verdana" panose="020B0604030504040204" pitchFamily="34" charset="0"/>
              </a:rPr>
              <a:t>NEW Norwegian ed. </a:t>
            </a:r>
            <a:r>
              <a:rPr lang="nb-NO" sz="1100" dirty="0" err="1">
                <a:latin typeface="Verdana" panose="020B0604030504040204" pitchFamily="34" charset="0"/>
                <a:ea typeface="Verdana" panose="020B0604030504040204" pitchFamily="34" charset="0"/>
                <a:cs typeface="Verdana" panose="020B0604030504040204" pitchFamily="34" charset="0"/>
              </a:rPr>
              <a:t>D</a:t>
            </a:r>
            <a:r>
              <a:rPr lang="nb-NO" sz="1100" dirty="0" err="1" smtClean="0">
                <a:latin typeface="Verdana" panose="020B0604030504040204" pitchFamily="34" charset="0"/>
                <a:ea typeface="Verdana" panose="020B0604030504040204" pitchFamily="34" charset="0"/>
                <a:cs typeface="Verdana" panose="020B0604030504040204" pitchFamily="34" charset="0"/>
              </a:rPr>
              <a:t>ecember</a:t>
            </a:r>
            <a:r>
              <a:rPr lang="nb-NO" sz="1100" dirty="0" smtClean="0">
                <a:latin typeface="Verdana" panose="020B0604030504040204" pitchFamily="34" charset="0"/>
                <a:ea typeface="Verdana" panose="020B0604030504040204" pitchFamily="34" charset="0"/>
                <a:cs typeface="Verdana" panose="020B0604030504040204" pitchFamily="34" charset="0"/>
              </a:rPr>
              <a:t> 2016</a:t>
            </a:r>
            <a:endParaRPr lang="nb-NO"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TekstSylinder 3"/>
          <p:cNvSpPr txBox="1"/>
          <p:nvPr/>
        </p:nvSpPr>
        <p:spPr>
          <a:xfrm>
            <a:off x="40824" y="6488668"/>
            <a:ext cx="1296144" cy="276999"/>
          </a:xfrm>
          <a:prstGeom prst="rect">
            <a:avLst/>
          </a:prstGeom>
          <a:noFill/>
        </p:spPr>
        <p:txBody>
          <a:bodyPr wrap="square" rtlCol="0">
            <a:spAutoFit/>
          </a:bodyPr>
          <a:lstStyle/>
          <a:p>
            <a:r>
              <a:rPr lang="nb-NO" sz="1200" dirty="0" err="1" smtClean="0"/>
              <a:t>Xtra</a:t>
            </a:r>
            <a:endParaRPr lang="nb-NO" sz="1200" dirty="0"/>
          </a:p>
        </p:txBody>
      </p:sp>
    </p:spTree>
    <p:extLst>
      <p:ext uri="{BB962C8B-B14F-4D97-AF65-F5344CB8AC3E}">
        <p14:creationId xmlns:p14="http://schemas.microsoft.com/office/powerpoint/2010/main" val="1155596124"/>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034480" y="332656"/>
            <a:ext cx="7272808" cy="954107"/>
          </a:xfrm>
          <a:prstGeom prst="rect">
            <a:avLst/>
          </a:prstGeom>
        </p:spPr>
        <p:txBody>
          <a:bodyPr wrap="square">
            <a:spAutoFit/>
          </a:bodyPr>
          <a:lstStyle/>
          <a:p>
            <a:pPr algn="ctr"/>
            <a:r>
              <a:rPr lang="nb-NO" sz="3200" dirty="0" err="1" smtClean="0">
                <a:solidFill>
                  <a:schemeClr val="accent1"/>
                </a:solidFill>
              </a:rPr>
              <a:t>visit</a:t>
            </a:r>
            <a:r>
              <a:rPr lang="nb-NO" sz="2400" dirty="0"/>
              <a:t/>
            </a:r>
            <a:br>
              <a:rPr lang="nb-NO" sz="2400" dirty="0"/>
            </a:br>
            <a:r>
              <a:rPr lang="nb-NO" sz="2400" dirty="0" smtClean="0"/>
              <a:t>www.julesverne.no/english</a:t>
            </a:r>
            <a:endParaRPr lang="nb-NO" sz="2400" dirty="0"/>
          </a:p>
        </p:txBody>
      </p:sp>
      <p:sp>
        <p:nvSpPr>
          <p:cNvPr id="3" name="Rektangel 2"/>
          <p:cNvSpPr/>
          <p:nvPr/>
        </p:nvSpPr>
        <p:spPr>
          <a:xfrm>
            <a:off x="461115" y="1556792"/>
            <a:ext cx="8647389" cy="5232202"/>
          </a:xfrm>
          <a:prstGeom prst="rect">
            <a:avLst/>
          </a:prstGeom>
        </p:spPr>
        <p:txBody>
          <a:bodyPr wrap="square">
            <a:spAutoFit/>
          </a:bodyPr>
          <a:lstStyle/>
          <a:p>
            <a:r>
              <a:rPr lang="en-GB" sz="2000" dirty="0" smtClean="0"/>
              <a:t>BL  citations in English: </a:t>
            </a:r>
            <a:r>
              <a:rPr lang="en-GB" sz="2000" dirty="0" smtClean="0">
                <a:hlinkClick r:id="rId2"/>
              </a:rPr>
              <a:t>#</a:t>
            </a:r>
            <a:r>
              <a:rPr lang="en-GB" sz="2000" dirty="0" smtClean="0"/>
              <a:t/>
            </a:r>
            <a:br>
              <a:rPr lang="en-GB" sz="2000" dirty="0" smtClean="0"/>
            </a:br>
            <a:r>
              <a:rPr lang="en-GB" dirty="0" smtClean="0"/>
              <a:t>http</a:t>
            </a:r>
            <a:r>
              <a:rPr lang="en-GB" dirty="0"/>
              <a:t>://</a:t>
            </a:r>
            <a:r>
              <a:rPr lang="en-GB" dirty="0" smtClean="0"/>
              <a:t>jv.gilead.org.il/pg/13527-h.htm</a:t>
            </a:r>
            <a:br>
              <a:rPr lang="en-GB" dirty="0" smtClean="0"/>
            </a:br>
            <a:r>
              <a:rPr lang="en-GB" sz="2000" dirty="0"/>
              <a:t/>
            </a:r>
            <a:br>
              <a:rPr lang="en-GB" sz="2000" dirty="0"/>
            </a:br>
            <a:r>
              <a:rPr lang="en-GB" sz="2000" dirty="0" smtClean="0"/>
              <a:t>Pritchett’s drawings – </a:t>
            </a:r>
            <a:r>
              <a:rPr lang="en-GB" sz="1600" dirty="0" smtClean="0"/>
              <a:t>“</a:t>
            </a:r>
            <a:r>
              <a:rPr lang="en-GB" sz="1600" dirty="0" err="1" smtClean="0"/>
              <a:t>Gamle</a:t>
            </a:r>
            <a:r>
              <a:rPr lang="en-GB" sz="1600" dirty="0" smtClean="0"/>
              <a:t> </a:t>
            </a:r>
            <a:r>
              <a:rPr lang="en-GB" sz="1600" dirty="0" err="1" smtClean="0"/>
              <a:t>Norge</a:t>
            </a:r>
            <a:r>
              <a:rPr lang="en-GB" sz="1600" dirty="0" smtClean="0"/>
              <a:t>” Rambles and Scrambles in Norway: </a:t>
            </a:r>
            <a:r>
              <a:rPr lang="en-GB" sz="1600" dirty="0" smtClean="0">
                <a:hlinkClick r:id="rId3"/>
              </a:rPr>
              <a:t>#</a:t>
            </a:r>
            <a:r>
              <a:rPr lang="en-GB" sz="2000" dirty="0"/>
              <a:t/>
            </a:r>
            <a:br>
              <a:rPr lang="en-GB" sz="2000" dirty="0"/>
            </a:br>
            <a:r>
              <a:rPr lang="en-GB" sz="1600" dirty="0"/>
              <a:t>http://</a:t>
            </a:r>
            <a:r>
              <a:rPr lang="en-GB" sz="1600" dirty="0" smtClean="0"/>
              <a:t>archive.org</a:t>
            </a:r>
            <a:br>
              <a:rPr lang="en-GB" sz="1600" dirty="0" smtClean="0"/>
            </a:br>
            <a:r>
              <a:rPr lang="en-GB" sz="2000" dirty="0"/>
              <a:t/>
            </a:r>
            <a:br>
              <a:rPr lang="en-GB" sz="2000" dirty="0"/>
            </a:br>
            <a:r>
              <a:rPr lang="en-GB" sz="2000" dirty="0"/>
              <a:t>Images, BL  </a:t>
            </a:r>
            <a:r>
              <a:rPr lang="en-GB" sz="2000" dirty="0">
                <a:hlinkClick r:id="rId4"/>
              </a:rPr>
              <a:t>#</a:t>
            </a:r>
            <a:r>
              <a:rPr lang="en-GB" sz="2400" dirty="0"/>
              <a:t/>
            </a:r>
            <a:br>
              <a:rPr lang="en-GB" sz="2400" dirty="0"/>
            </a:br>
            <a:r>
              <a:rPr lang="en-GB" sz="1600" dirty="0"/>
              <a:t>http://jv.gilead.org.il</a:t>
            </a:r>
            <a:r>
              <a:rPr lang="en-GB" sz="2000" dirty="0"/>
              <a:t/>
            </a:r>
            <a:br>
              <a:rPr lang="en-GB" sz="2000" dirty="0"/>
            </a:br>
            <a:r>
              <a:rPr lang="en-GB" sz="2000" dirty="0" smtClean="0"/>
              <a:t/>
            </a:r>
            <a:br>
              <a:rPr lang="en-GB" sz="2000" dirty="0" smtClean="0"/>
            </a:br>
            <a:r>
              <a:rPr lang="en-GB" sz="2000" dirty="0" smtClean="0"/>
              <a:t>Handwritten manuscript BL, </a:t>
            </a:r>
            <a:br>
              <a:rPr lang="en-GB" sz="2000" dirty="0" smtClean="0"/>
            </a:br>
            <a:r>
              <a:rPr lang="en-GB" sz="2000" dirty="0" err="1" smtClean="0"/>
              <a:t>manuscrit</a:t>
            </a:r>
            <a:r>
              <a:rPr lang="en-GB" sz="2000" dirty="0" smtClean="0"/>
              <a:t> </a:t>
            </a:r>
            <a:r>
              <a:rPr lang="en-GB" sz="2000" dirty="0" err="1" smtClean="0"/>
              <a:t>Nantaise</a:t>
            </a:r>
            <a:r>
              <a:rPr lang="en-GB" sz="2000" dirty="0" smtClean="0"/>
              <a:t>: </a:t>
            </a:r>
            <a:r>
              <a:rPr lang="en-GB" sz="2000" dirty="0" smtClean="0">
                <a:hlinkClick r:id="rId5"/>
              </a:rPr>
              <a:t>#</a:t>
            </a:r>
            <a:r>
              <a:rPr lang="en-GB" sz="2000" dirty="0"/>
              <a:t/>
            </a:r>
            <a:br>
              <a:rPr lang="en-GB" sz="2000" dirty="0"/>
            </a:br>
            <a:r>
              <a:rPr lang="en-GB" sz="1200" dirty="0"/>
              <a:t>http://www1.arkhenum.fr/bm_nantes_jules_verne/_app_php_mysql/ms/popup.php?fichier=B441096101_MJV_B136_001</a:t>
            </a:r>
            <a:r>
              <a:rPr lang="en-GB" sz="2000" dirty="0"/>
              <a:t/>
            </a:r>
            <a:br>
              <a:rPr lang="en-GB" sz="2000" dirty="0"/>
            </a:br>
            <a:r>
              <a:rPr lang="en-GB" sz="2000" dirty="0" smtClean="0"/>
              <a:t/>
            </a:r>
            <a:br>
              <a:rPr lang="en-GB" sz="2000" dirty="0" smtClean="0"/>
            </a:br>
            <a:r>
              <a:rPr lang="en-GB" sz="2000" dirty="0" smtClean="0"/>
              <a:t>Le Tour du Monde: </a:t>
            </a:r>
            <a:r>
              <a:rPr lang="en-GB" sz="2000" dirty="0" smtClean="0">
                <a:hlinkClick r:id="rId6"/>
              </a:rPr>
              <a:t>#</a:t>
            </a:r>
            <a:r>
              <a:rPr lang="en-GB" sz="2000" dirty="0" smtClean="0"/>
              <a:t/>
            </a:r>
            <a:br>
              <a:rPr lang="en-GB" sz="2000" dirty="0" smtClean="0"/>
            </a:br>
            <a:r>
              <a:rPr lang="nb-NO" dirty="0"/>
              <a:t>http://fr.wikisource.org/wiki/Le_Tour_du_monde</a:t>
            </a:r>
            <a:r>
              <a:rPr lang="en-GB" sz="2000" dirty="0" smtClean="0"/>
              <a:t/>
            </a:r>
            <a:br>
              <a:rPr lang="en-GB" sz="2000" dirty="0" smtClean="0"/>
            </a:br>
            <a:r>
              <a:rPr lang="en-GB" dirty="0" err="1" smtClean="0"/>
              <a:t>LTdM</a:t>
            </a:r>
            <a:r>
              <a:rPr lang="en-GB" dirty="0" smtClean="0"/>
              <a:t>, </a:t>
            </a:r>
            <a:r>
              <a:rPr lang="en-GB" dirty="0" err="1" smtClean="0"/>
              <a:t>Riant</a:t>
            </a:r>
            <a:r>
              <a:rPr lang="en-GB" dirty="0" smtClean="0"/>
              <a:t> 1860   </a:t>
            </a:r>
            <a:r>
              <a:rPr lang="en-GB" dirty="0" smtClean="0">
                <a:hlinkClick r:id="rId7"/>
              </a:rPr>
              <a:t>2s</a:t>
            </a:r>
            <a:r>
              <a:rPr lang="en-GB" dirty="0" smtClean="0"/>
              <a:t/>
            </a:r>
            <a:br>
              <a:rPr lang="en-GB" dirty="0" smtClean="0"/>
            </a:br>
            <a:r>
              <a:rPr lang="en-GB" dirty="0" err="1" smtClean="0"/>
              <a:t>LTdM</a:t>
            </a:r>
            <a:r>
              <a:rPr lang="en-GB" dirty="0" smtClean="0"/>
              <a:t>, Saint-</a:t>
            </a:r>
            <a:r>
              <a:rPr lang="en-GB" dirty="0" err="1" smtClean="0"/>
              <a:t>Blaise</a:t>
            </a:r>
            <a:r>
              <a:rPr lang="en-GB" dirty="0" smtClean="0"/>
              <a:t> 1861  </a:t>
            </a:r>
            <a:r>
              <a:rPr lang="en-GB" dirty="0" smtClean="0">
                <a:hlinkClick r:id="rId8"/>
              </a:rPr>
              <a:t>1s</a:t>
            </a:r>
            <a:r>
              <a:rPr lang="en-GB" dirty="0" smtClean="0"/>
              <a:t/>
            </a:r>
            <a:br>
              <a:rPr lang="en-GB" dirty="0" smtClean="0"/>
            </a:br>
            <a:r>
              <a:rPr lang="en-GB" dirty="0" err="1" smtClean="0"/>
              <a:t>LTdM</a:t>
            </a:r>
            <a:r>
              <a:rPr lang="en-GB" dirty="0" smtClean="0"/>
              <a:t>, Saint-</a:t>
            </a:r>
            <a:r>
              <a:rPr lang="en-GB" dirty="0" err="1" smtClean="0"/>
              <a:t>Blaize</a:t>
            </a:r>
            <a:r>
              <a:rPr lang="en-GB" dirty="0" smtClean="0"/>
              <a:t> 1862  </a:t>
            </a:r>
            <a:r>
              <a:rPr lang="en-GB" dirty="0" smtClean="0">
                <a:hlinkClick r:id="rId9"/>
              </a:rPr>
              <a:t>2s</a:t>
            </a:r>
            <a:endParaRPr lang="nb-NO" sz="2000" dirty="0"/>
          </a:p>
        </p:txBody>
      </p:sp>
      <p:sp>
        <p:nvSpPr>
          <p:cNvPr id="4" name="TekstSylinder 3"/>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59325214"/>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333815" y="605565"/>
            <a:ext cx="8542723" cy="830997"/>
          </a:xfrm>
          <a:prstGeom prst="rect">
            <a:avLst/>
          </a:prstGeom>
          <a:noFill/>
        </p:spPr>
        <p:txBody>
          <a:bodyPr wrap="none" rtlCol="0">
            <a:spAutoFit/>
          </a:bodyPr>
          <a:lstStyle/>
          <a:p>
            <a:r>
              <a:rPr lang="nb-NO" sz="2400" i="1" dirty="0" err="1" smtClean="0"/>
              <a:t>Un</a:t>
            </a:r>
            <a:r>
              <a:rPr lang="nb-NO" sz="2400" i="1" dirty="0" smtClean="0"/>
              <a:t> </a:t>
            </a:r>
            <a:r>
              <a:rPr lang="nb-NO" sz="2400" i="1" dirty="0" err="1" smtClean="0"/>
              <a:t>Billet</a:t>
            </a:r>
            <a:r>
              <a:rPr lang="nb-NO" sz="2400" i="1" dirty="0" smtClean="0"/>
              <a:t> de </a:t>
            </a:r>
            <a:r>
              <a:rPr lang="nb-NO" sz="2400" i="1" dirty="0" err="1" smtClean="0"/>
              <a:t>Loterie</a:t>
            </a:r>
            <a:r>
              <a:rPr lang="nb-NO" sz="2400" i="1" dirty="0" smtClean="0"/>
              <a:t> </a:t>
            </a:r>
            <a:r>
              <a:rPr lang="nb-NO" sz="2400" dirty="0" smtClean="0"/>
              <a:t>– </a:t>
            </a:r>
            <a:br>
              <a:rPr lang="nb-NO" sz="2400" dirty="0" smtClean="0"/>
            </a:br>
            <a:r>
              <a:rPr lang="nb-NO" sz="2400" dirty="0" err="1" smtClean="0"/>
              <a:t>often</a:t>
            </a:r>
            <a:r>
              <a:rPr lang="nb-NO" sz="2400" dirty="0" smtClean="0"/>
              <a:t> </a:t>
            </a:r>
            <a:r>
              <a:rPr lang="nb-NO" sz="2400" dirty="0" err="1" smtClean="0"/>
              <a:t>considered</a:t>
            </a:r>
            <a:r>
              <a:rPr lang="nb-NO" sz="2400" dirty="0" smtClean="0"/>
              <a:t> to be </a:t>
            </a:r>
            <a:r>
              <a:rPr lang="nb-NO" sz="2400" dirty="0" err="1" smtClean="0"/>
              <a:t>based</a:t>
            </a:r>
            <a:r>
              <a:rPr lang="nb-NO" sz="2400" dirty="0" smtClean="0"/>
              <a:t> </a:t>
            </a:r>
            <a:r>
              <a:rPr lang="nb-NO" sz="2400" dirty="0" err="1" smtClean="0"/>
              <a:t>on</a:t>
            </a:r>
            <a:r>
              <a:rPr lang="nb-NO" sz="2400" dirty="0" smtClean="0"/>
              <a:t> </a:t>
            </a:r>
            <a:r>
              <a:rPr lang="nb-NO" sz="2400" dirty="0" err="1" smtClean="0"/>
              <a:t>the</a:t>
            </a:r>
            <a:r>
              <a:rPr lang="nb-NO" sz="2400" dirty="0" smtClean="0"/>
              <a:t> </a:t>
            </a:r>
            <a:r>
              <a:rPr lang="nb-NO" sz="2400" dirty="0" err="1" smtClean="0"/>
              <a:t>author’s</a:t>
            </a:r>
            <a:r>
              <a:rPr lang="nb-NO" sz="2400" dirty="0" smtClean="0"/>
              <a:t> </a:t>
            </a:r>
            <a:r>
              <a:rPr lang="nb-NO" sz="2400" dirty="0" err="1" smtClean="0"/>
              <a:t>own</a:t>
            </a:r>
            <a:r>
              <a:rPr lang="nb-NO" sz="2400" dirty="0" smtClean="0"/>
              <a:t> </a:t>
            </a:r>
            <a:r>
              <a:rPr lang="nb-NO" sz="2400" dirty="0" err="1" smtClean="0"/>
              <a:t>experiences</a:t>
            </a:r>
            <a:endParaRPr lang="nb-NO" sz="2400" dirty="0">
              <a:solidFill>
                <a:srgbClr val="FF0000"/>
              </a:solidFill>
            </a:endParaRPr>
          </a:p>
        </p:txBody>
      </p:sp>
      <p:sp>
        <p:nvSpPr>
          <p:cNvPr id="4" name="Rektangel 3"/>
          <p:cNvSpPr/>
          <p:nvPr/>
        </p:nvSpPr>
        <p:spPr>
          <a:xfrm>
            <a:off x="755576" y="1628800"/>
            <a:ext cx="7560840" cy="3693319"/>
          </a:xfrm>
          <a:prstGeom prst="rect">
            <a:avLst/>
          </a:prstGeom>
        </p:spPr>
        <p:txBody>
          <a:bodyPr wrap="square">
            <a:spAutoFit/>
          </a:bodyPr>
          <a:lstStyle/>
          <a:p>
            <a:pPr>
              <a:lnSpc>
                <a:spcPct val="150000"/>
              </a:lnSpc>
            </a:pPr>
            <a:r>
              <a:rPr lang="fr-FR" sz="2400" dirty="0">
                <a:solidFill>
                  <a:schemeClr val="accent1"/>
                </a:solidFill>
              </a:rPr>
              <a:t>« ...[le] plus charmant pays du monde. </a:t>
            </a:r>
            <a:br>
              <a:rPr lang="fr-FR" sz="2400" dirty="0">
                <a:solidFill>
                  <a:schemeClr val="accent1"/>
                </a:solidFill>
              </a:rPr>
            </a:br>
            <a:r>
              <a:rPr lang="fr-FR" sz="2400" dirty="0">
                <a:solidFill>
                  <a:schemeClr val="accent1"/>
                </a:solidFill>
              </a:rPr>
              <a:t>Pour tout dire, Dal est dans le Telemark, </a:t>
            </a:r>
            <a:br>
              <a:rPr lang="fr-FR" sz="2400" dirty="0">
                <a:solidFill>
                  <a:schemeClr val="accent1"/>
                </a:solidFill>
              </a:rPr>
            </a:br>
            <a:r>
              <a:rPr lang="fr-FR" sz="2400" dirty="0">
                <a:solidFill>
                  <a:schemeClr val="accent1"/>
                </a:solidFill>
              </a:rPr>
              <a:t>le Telemark est en Norvège, et la Norvège, </a:t>
            </a:r>
            <a:br>
              <a:rPr lang="fr-FR" sz="2400" dirty="0">
                <a:solidFill>
                  <a:schemeClr val="accent1"/>
                </a:solidFill>
              </a:rPr>
            </a:br>
            <a:r>
              <a:rPr lang="fr-FR" sz="2400" dirty="0">
                <a:solidFill>
                  <a:schemeClr val="accent1"/>
                </a:solidFill>
              </a:rPr>
              <a:t>c’est la Suisse avec </a:t>
            </a:r>
            <a:r>
              <a:rPr lang="fr-FR" sz="2400" dirty="0" smtClean="0">
                <a:solidFill>
                  <a:schemeClr val="accent1"/>
                </a:solidFill>
              </a:rPr>
              <a:t>plusieurs milliers de </a:t>
            </a:r>
            <a:r>
              <a:rPr lang="fr-FR" sz="2400" dirty="0">
                <a:solidFill>
                  <a:schemeClr val="accent1"/>
                </a:solidFill>
              </a:rPr>
              <a:t>fiords </a:t>
            </a:r>
            <a:br>
              <a:rPr lang="fr-FR" sz="2400" dirty="0">
                <a:solidFill>
                  <a:schemeClr val="accent1"/>
                </a:solidFill>
              </a:rPr>
            </a:br>
            <a:r>
              <a:rPr lang="fr-FR" sz="2400" dirty="0">
                <a:solidFill>
                  <a:schemeClr val="accent1"/>
                </a:solidFill>
              </a:rPr>
              <a:t>qui permettent à la mer de gronder au pied de ses montagnes. » </a:t>
            </a:r>
          </a:p>
          <a:p>
            <a:r>
              <a:rPr lang="fr-FR" dirty="0"/>
              <a:t>                                        </a:t>
            </a:r>
            <a:r>
              <a:rPr lang="fr-FR" sz="1600" dirty="0"/>
              <a:t>-Jules Verne, </a:t>
            </a:r>
            <a:r>
              <a:rPr lang="fr-FR" sz="1600" i="1" dirty="0"/>
              <a:t>Un Billet de loterie</a:t>
            </a:r>
            <a:r>
              <a:rPr lang="fr-FR" sz="1600" dirty="0"/>
              <a:t>, 1886</a:t>
            </a:r>
            <a:endParaRPr lang="nb-NO" sz="1600" dirty="0"/>
          </a:p>
        </p:txBody>
      </p:sp>
      <p:sp>
        <p:nvSpPr>
          <p:cNvPr id="5" name="TekstSylinder 4"/>
          <p:cNvSpPr txBox="1"/>
          <p:nvPr/>
        </p:nvSpPr>
        <p:spPr>
          <a:xfrm>
            <a:off x="5004048" y="5877272"/>
            <a:ext cx="3993401" cy="523220"/>
          </a:xfrm>
          <a:prstGeom prst="rect">
            <a:avLst/>
          </a:prstGeom>
          <a:noFill/>
        </p:spPr>
        <p:txBody>
          <a:bodyPr wrap="none" rtlCol="0">
            <a:spAutoFit/>
          </a:bodyPr>
          <a:lstStyle/>
          <a:p>
            <a:r>
              <a:rPr lang="nb-NO" sz="2800" dirty="0" smtClean="0"/>
              <a:t>Taking a </a:t>
            </a:r>
            <a:r>
              <a:rPr lang="nb-NO" sz="2800" dirty="0" err="1" smtClean="0"/>
              <a:t>closer</a:t>
            </a:r>
            <a:r>
              <a:rPr lang="nb-NO" sz="2800" dirty="0" smtClean="0"/>
              <a:t> </a:t>
            </a:r>
            <a:r>
              <a:rPr lang="nb-NO" sz="2800" dirty="0" err="1" smtClean="0"/>
              <a:t>look</a:t>
            </a:r>
            <a:r>
              <a:rPr lang="nb-NO" sz="2800" dirty="0" smtClean="0"/>
              <a:t> …. </a:t>
            </a:r>
            <a:endParaRPr lang="nb-NO" sz="2800" dirty="0">
              <a:solidFill>
                <a:srgbClr val="FF0000"/>
              </a:solidFill>
            </a:endParaRPr>
          </a:p>
        </p:txBody>
      </p:sp>
      <p:sp>
        <p:nvSpPr>
          <p:cNvPr id="9" name="TekstSylinder 8"/>
          <p:cNvSpPr txBox="1"/>
          <p:nvPr/>
        </p:nvSpPr>
        <p:spPr>
          <a:xfrm>
            <a:off x="0" y="0"/>
            <a:ext cx="755576" cy="400110"/>
          </a:xfrm>
          <a:prstGeom prst="rect">
            <a:avLst/>
          </a:prstGeom>
          <a:noFill/>
        </p:spPr>
        <p:txBody>
          <a:bodyPr wrap="square" rtlCol="0">
            <a:spAutoFit/>
          </a:bodyPr>
          <a:lstStyle/>
          <a:p>
            <a:r>
              <a:rPr lang="nb-NO" sz="2000" dirty="0" smtClean="0">
                <a:solidFill>
                  <a:srgbClr val="FF0000"/>
                </a:solidFill>
              </a:rPr>
              <a:t>UT?</a:t>
            </a:r>
            <a:endParaRPr lang="nb-NO" sz="2000" dirty="0">
              <a:solidFill>
                <a:srgbClr val="FF0000"/>
              </a:solidFill>
            </a:endParaRPr>
          </a:p>
        </p:txBody>
      </p:sp>
    </p:spTree>
    <p:extLst>
      <p:ext uri="{BB962C8B-B14F-4D97-AF65-F5344CB8AC3E}">
        <p14:creationId xmlns:p14="http://schemas.microsoft.com/office/powerpoint/2010/main" val="1135599382"/>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539552" y="1988840"/>
            <a:ext cx="8208912" cy="4247317"/>
          </a:xfrm>
          <a:prstGeom prst="rect">
            <a:avLst/>
          </a:prstGeom>
          <a:noFill/>
        </p:spPr>
        <p:txBody>
          <a:bodyPr wrap="square" rtlCol="0">
            <a:spAutoFit/>
          </a:bodyPr>
          <a:lstStyle/>
          <a:p>
            <a:r>
              <a:rPr lang="fr-FR" dirty="0" err="1" smtClean="0"/>
              <a:t>Twice</a:t>
            </a:r>
            <a:r>
              <a:rPr lang="fr-FR" dirty="0" smtClean="0"/>
              <a:t>, </a:t>
            </a:r>
            <a:r>
              <a:rPr lang="fr-FR" dirty="0" err="1" smtClean="0"/>
              <a:t>lines</a:t>
            </a:r>
            <a:r>
              <a:rPr lang="fr-FR" dirty="0" smtClean="0"/>
              <a:t> are </a:t>
            </a:r>
            <a:r>
              <a:rPr lang="fr-FR" dirty="0" err="1" smtClean="0"/>
              <a:t>borrowed</a:t>
            </a:r>
            <a:r>
              <a:rPr lang="fr-FR" dirty="0" smtClean="0"/>
              <a:t> </a:t>
            </a:r>
            <a:r>
              <a:rPr lang="fr-FR" dirty="0" err="1" smtClean="0"/>
              <a:t>from</a:t>
            </a:r>
            <a:r>
              <a:rPr lang="fr-FR" dirty="0" smtClean="0"/>
              <a:t> Saint-Blaise/</a:t>
            </a:r>
            <a:r>
              <a:rPr lang="fr-FR" dirty="0" err="1" smtClean="0"/>
              <a:t>LTdM</a:t>
            </a:r>
            <a:r>
              <a:rPr lang="fr-FR" dirty="0" smtClean="0"/>
              <a:t>, </a:t>
            </a:r>
            <a:r>
              <a:rPr lang="fr-FR" dirty="0" err="1" smtClean="0"/>
              <a:t>with</a:t>
            </a:r>
            <a:r>
              <a:rPr lang="fr-FR" dirty="0" smtClean="0"/>
              <a:t> </a:t>
            </a:r>
            <a:r>
              <a:rPr lang="fr-FR" dirty="0" err="1" smtClean="0"/>
              <a:t>comparison</a:t>
            </a:r>
            <a:r>
              <a:rPr lang="fr-FR" dirty="0" smtClean="0"/>
              <a:t> </a:t>
            </a:r>
            <a:r>
              <a:rPr lang="fr-FR" dirty="0"/>
              <a:t>to the </a:t>
            </a:r>
            <a:r>
              <a:rPr lang="fr-FR" dirty="0" err="1"/>
              <a:t>Mediterranean</a:t>
            </a:r>
            <a:r>
              <a:rPr lang="fr-FR" dirty="0"/>
              <a:t> and the </a:t>
            </a:r>
            <a:r>
              <a:rPr lang="fr-FR" dirty="0" err="1"/>
              <a:t>island</a:t>
            </a:r>
            <a:r>
              <a:rPr lang="fr-FR" dirty="0"/>
              <a:t> of Capri </a:t>
            </a:r>
            <a:r>
              <a:rPr lang="fr-FR" dirty="0" err="1"/>
              <a:t>outside</a:t>
            </a:r>
            <a:r>
              <a:rPr lang="fr-FR" dirty="0"/>
              <a:t> Naples, </a:t>
            </a:r>
            <a:r>
              <a:rPr lang="fr-FR" dirty="0" err="1" smtClean="0"/>
              <a:t>Italy</a:t>
            </a:r>
            <a:r>
              <a:rPr lang="fr-FR" dirty="0" smtClean="0"/>
              <a:t>.</a:t>
            </a:r>
            <a:br>
              <a:rPr lang="fr-FR" dirty="0" smtClean="0"/>
            </a:br>
            <a:r>
              <a:rPr lang="fr-FR" dirty="0" smtClean="0"/>
              <a:t/>
            </a:r>
            <a:br>
              <a:rPr lang="fr-FR" dirty="0" smtClean="0"/>
            </a:br>
            <a:r>
              <a:rPr lang="fr-FR" b="1" dirty="0" err="1" smtClean="0"/>
              <a:t>LTdM</a:t>
            </a:r>
            <a:r>
              <a:rPr lang="fr-FR" b="1" dirty="0"/>
              <a:t>: </a:t>
            </a:r>
            <a:r>
              <a:rPr lang="fr-FR" dirty="0"/>
              <a:t>«tantôt gracieux de lignes comme l’île de </a:t>
            </a:r>
            <a:r>
              <a:rPr lang="fr-FR" b="1" dirty="0"/>
              <a:t>Capri</a:t>
            </a:r>
            <a:r>
              <a:rPr lang="fr-FR" dirty="0"/>
              <a:t>. Ces îles se succédant sans cesse forment comme une série de coulisses de granit et cachent </a:t>
            </a:r>
            <a:r>
              <a:rPr lang="fr-FR" b="1" dirty="0"/>
              <a:t>Christiania</a:t>
            </a:r>
            <a:r>
              <a:rPr lang="fr-FR" dirty="0"/>
              <a:t> jusqu’au dernier moment. […] Située en </a:t>
            </a:r>
            <a:r>
              <a:rPr lang="fr-FR" b="1" dirty="0"/>
              <a:t>amphithéâtre et baignant ses pieds dans la mer</a:t>
            </a:r>
            <a:r>
              <a:rPr lang="fr-FR" dirty="0"/>
              <a:t>,» </a:t>
            </a:r>
            <a:r>
              <a:rPr lang="fr-FR" dirty="0" smtClean="0"/>
              <a:t> (</a:t>
            </a:r>
            <a:r>
              <a:rPr lang="fr-FR" dirty="0"/>
              <a:t>Saint-Blaise, 1861: 163). </a:t>
            </a:r>
            <a:r>
              <a:rPr lang="fr-FR" dirty="0" smtClean="0"/>
              <a:t/>
            </a:r>
            <a:br>
              <a:rPr lang="fr-FR" dirty="0" smtClean="0"/>
            </a:br>
            <a:r>
              <a:rPr lang="fr-FR" dirty="0" smtClean="0"/>
              <a:t/>
            </a:r>
            <a:br>
              <a:rPr lang="fr-FR" dirty="0" smtClean="0"/>
            </a:br>
            <a:r>
              <a:rPr lang="fr-FR" b="1" dirty="0" smtClean="0"/>
              <a:t>BL</a:t>
            </a:r>
            <a:r>
              <a:rPr lang="fr-FR" b="1" dirty="0"/>
              <a:t>: </a:t>
            </a:r>
            <a:r>
              <a:rPr lang="fr-FR" dirty="0"/>
              <a:t>En somme, comme toute ville dont </a:t>
            </a:r>
            <a:r>
              <a:rPr lang="fr-FR" b="1" dirty="0"/>
              <a:t>les pieds baignent dans la mer </a:t>
            </a:r>
            <a:r>
              <a:rPr lang="fr-FR" dirty="0"/>
              <a:t>et qui dresse sa tête au niveau de verdoyantes collines, </a:t>
            </a:r>
            <a:r>
              <a:rPr lang="fr-FR" b="1" dirty="0"/>
              <a:t>Christiania </a:t>
            </a:r>
            <a:r>
              <a:rPr lang="fr-FR" dirty="0"/>
              <a:t>est extrêmement pittoresque. Il n’est pas injuste de comparer son fiord à la </a:t>
            </a:r>
            <a:r>
              <a:rPr lang="fr-FR" b="1" dirty="0"/>
              <a:t>baie de Naples</a:t>
            </a:r>
            <a:r>
              <a:rPr lang="fr-FR" dirty="0"/>
              <a:t>. Ainsi que les rivages de Sorrente ou de </a:t>
            </a:r>
            <a:r>
              <a:rPr lang="fr-FR" dirty="0" err="1"/>
              <a:t>Castellamare</a:t>
            </a:r>
            <a:r>
              <a:rPr lang="fr-FR" dirty="0"/>
              <a:t>» </a:t>
            </a:r>
            <a:r>
              <a:rPr lang="fr-FR" dirty="0" smtClean="0"/>
              <a:t> (</a:t>
            </a:r>
            <a:r>
              <a:rPr lang="fr-FR" dirty="0"/>
              <a:t>Verne, 1886: </a:t>
            </a:r>
            <a:r>
              <a:rPr lang="fr-FR" dirty="0" err="1"/>
              <a:t>chXVII</a:t>
            </a:r>
            <a:r>
              <a:rPr lang="fr-FR" dirty="0"/>
              <a:t>). </a:t>
            </a:r>
            <a:r>
              <a:rPr lang="fr-FR" dirty="0" smtClean="0"/>
              <a:t/>
            </a:r>
            <a:br>
              <a:rPr lang="fr-FR" dirty="0" smtClean="0"/>
            </a:br>
            <a:r>
              <a:rPr lang="fr-FR" dirty="0" smtClean="0"/>
              <a:t/>
            </a:r>
            <a:br>
              <a:rPr lang="fr-FR" dirty="0" smtClean="0"/>
            </a:br>
            <a:r>
              <a:rPr lang="fr-FR" b="1" dirty="0" smtClean="0"/>
              <a:t>BL</a:t>
            </a:r>
            <a:r>
              <a:rPr lang="fr-FR" b="1" dirty="0"/>
              <a:t>: </a:t>
            </a:r>
            <a:r>
              <a:rPr lang="fr-FR" dirty="0"/>
              <a:t>«la Norvège, c’est la Suisse avec plusieurs milliers de fiords </a:t>
            </a:r>
            <a:r>
              <a:rPr lang="fr-FR" b="1" dirty="0"/>
              <a:t>qui permettent à la mer de gronder au pied de ses </a:t>
            </a:r>
            <a:r>
              <a:rPr lang="fr-FR" b="1" dirty="0" smtClean="0"/>
              <a:t>montagnes</a:t>
            </a:r>
            <a:r>
              <a:rPr lang="fr-FR" dirty="0" smtClean="0"/>
              <a:t>» (</a:t>
            </a:r>
            <a:r>
              <a:rPr lang="fr-FR" dirty="0"/>
              <a:t>Verne, 1886: </a:t>
            </a:r>
            <a:r>
              <a:rPr lang="fr-FR" dirty="0" err="1"/>
              <a:t>ch</a:t>
            </a:r>
            <a:r>
              <a:rPr lang="fr-FR" dirty="0"/>
              <a:t> II</a:t>
            </a:r>
            <a:r>
              <a:rPr lang="fr-FR" dirty="0" smtClean="0"/>
              <a:t>)</a:t>
            </a:r>
            <a:endParaRPr lang="nb-NO" dirty="0"/>
          </a:p>
        </p:txBody>
      </p:sp>
      <p:sp>
        <p:nvSpPr>
          <p:cNvPr id="3" name="TekstSylinder 2"/>
          <p:cNvSpPr txBox="1"/>
          <p:nvPr/>
        </p:nvSpPr>
        <p:spPr>
          <a:xfrm>
            <a:off x="467544" y="332656"/>
            <a:ext cx="8496944" cy="1200329"/>
          </a:xfrm>
          <a:prstGeom prst="rect">
            <a:avLst/>
          </a:prstGeom>
          <a:noFill/>
        </p:spPr>
        <p:txBody>
          <a:bodyPr wrap="square" rtlCol="0">
            <a:spAutoFit/>
          </a:bodyPr>
          <a:lstStyle/>
          <a:p>
            <a:r>
              <a:rPr lang="fr-FR" sz="2400" dirty="0" err="1"/>
              <a:t>Verne’s</a:t>
            </a:r>
            <a:r>
              <a:rPr lang="fr-FR" sz="2400" dirty="0"/>
              <a:t> </a:t>
            </a:r>
            <a:r>
              <a:rPr lang="fr-FR" sz="2400" dirty="0" err="1"/>
              <a:t>metaphoric</a:t>
            </a:r>
            <a:r>
              <a:rPr lang="fr-FR" sz="2400" dirty="0"/>
              <a:t> description of </a:t>
            </a:r>
            <a:r>
              <a:rPr lang="fr-FR" sz="2400" dirty="0" err="1"/>
              <a:t>Norwegian</a:t>
            </a:r>
            <a:r>
              <a:rPr lang="fr-FR" sz="2400" dirty="0"/>
              <a:t> </a:t>
            </a:r>
            <a:r>
              <a:rPr lang="fr-FR" sz="2400" dirty="0" err="1"/>
              <a:t>landscape</a:t>
            </a:r>
            <a:r>
              <a:rPr lang="fr-FR" sz="2400" dirty="0"/>
              <a:t> </a:t>
            </a:r>
            <a:r>
              <a:rPr lang="fr-FR" sz="2400" dirty="0" err="1"/>
              <a:t>sounds</a:t>
            </a:r>
            <a:r>
              <a:rPr lang="fr-FR" sz="2400" dirty="0"/>
              <a:t>, at </a:t>
            </a:r>
            <a:r>
              <a:rPr lang="fr-FR" sz="2400" dirty="0" smtClean="0"/>
              <a:t>first </a:t>
            </a:r>
            <a:r>
              <a:rPr lang="fr-FR" sz="2400" dirty="0" err="1" smtClean="0"/>
              <a:t>sight</a:t>
            </a:r>
            <a:r>
              <a:rPr lang="fr-FR" sz="2400" dirty="0" smtClean="0"/>
              <a:t>, </a:t>
            </a:r>
            <a:r>
              <a:rPr lang="fr-FR" sz="2400" dirty="0" err="1"/>
              <a:t>like</a:t>
            </a:r>
            <a:r>
              <a:rPr lang="fr-FR" sz="2400" dirty="0"/>
              <a:t> the </a:t>
            </a:r>
            <a:r>
              <a:rPr lang="fr-FR" sz="2400" dirty="0" err="1"/>
              <a:t>authentic</a:t>
            </a:r>
            <a:r>
              <a:rPr lang="fr-FR" sz="2400" dirty="0"/>
              <a:t> </a:t>
            </a:r>
            <a:r>
              <a:rPr lang="fr-FR" sz="2400" dirty="0" err="1"/>
              <a:t>enthusiasm</a:t>
            </a:r>
            <a:r>
              <a:rPr lang="fr-FR" sz="2400" dirty="0"/>
              <a:t> of a </a:t>
            </a:r>
            <a:r>
              <a:rPr lang="fr-FR" sz="2400" dirty="0" err="1"/>
              <a:t>poet</a:t>
            </a:r>
            <a:r>
              <a:rPr lang="fr-FR" sz="2400" dirty="0"/>
              <a:t>; </a:t>
            </a:r>
            <a:br>
              <a:rPr lang="fr-FR" sz="2400" dirty="0"/>
            </a:br>
            <a:r>
              <a:rPr lang="fr-FR" sz="2400" b="1" dirty="0" smtClean="0"/>
              <a:t>«</a:t>
            </a:r>
            <a:r>
              <a:rPr lang="fr-FR" sz="2400" b="1" dirty="0"/>
              <a:t>les pieds baignent dans la mer </a:t>
            </a:r>
            <a:r>
              <a:rPr lang="fr-FR" sz="2400" dirty="0" smtClean="0"/>
              <a:t>».</a:t>
            </a:r>
            <a:endParaRPr lang="nb-NO" sz="2400" dirty="0"/>
          </a:p>
        </p:txBody>
      </p:sp>
      <p:sp>
        <p:nvSpPr>
          <p:cNvPr id="4" name="TekstSylinder 3"/>
          <p:cNvSpPr txBox="1"/>
          <p:nvPr/>
        </p:nvSpPr>
        <p:spPr>
          <a:xfrm>
            <a:off x="0" y="0"/>
            <a:ext cx="1224136" cy="707886"/>
          </a:xfrm>
          <a:prstGeom prst="rect">
            <a:avLst/>
          </a:prstGeom>
          <a:noFill/>
        </p:spPr>
        <p:txBody>
          <a:bodyPr wrap="square" rtlCol="0">
            <a:spAutoFit/>
          </a:bodyPr>
          <a:lstStyle/>
          <a:p>
            <a:r>
              <a:rPr lang="nb-NO" sz="2000" dirty="0">
                <a:solidFill>
                  <a:srgbClr val="FF0000"/>
                </a:solidFill>
              </a:rPr>
              <a:t>DROPPE UT</a:t>
            </a:r>
            <a:r>
              <a:rPr lang="nb-NO" sz="2000" dirty="0" smtClean="0">
                <a:solidFill>
                  <a:srgbClr val="FF0000"/>
                </a:solidFill>
              </a:rPr>
              <a:t>?</a:t>
            </a:r>
            <a:endParaRPr lang="nb-NO" sz="2000" dirty="0">
              <a:solidFill>
                <a:srgbClr val="FF0000"/>
              </a:solidFill>
            </a:endParaRPr>
          </a:p>
        </p:txBody>
      </p:sp>
    </p:spTree>
    <p:extLst>
      <p:ext uri="{BB962C8B-B14F-4D97-AF65-F5344CB8AC3E}">
        <p14:creationId xmlns:p14="http://schemas.microsoft.com/office/powerpoint/2010/main" val="3281299393"/>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1"/>
          <p:cNvSpPr txBox="1">
            <a:spLocks/>
          </p:cNvSpPr>
          <p:nvPr/>
        </p:nvSpPr>
        <p:spPr>
          <a:xfrm>
            <a:off x="462672" y="548680"/>
            <a:ext cx="8203990" cy="105425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b-NO" sz="3200" dirty="0" err="1">
                <a:solidFill>
                  <a:schemeClr val="tx1"/>
                </a:solidFill>
              </a:rPr>
              <a:t>Intertextuality</a:t>
            </a:r>
            <a:endParaRPr lang="nb-NO" sz="3200" dirty="0">
              <a:solidFill>
                <a:schemeClr val="tx1"/>
              </a:solidFill>
            </a:endParaRPr>
          </a:p>
        </p:txBody>
      </p:sp>
      <p:sp>
        <p:nvSpPr>
          <p:cNvPr id="9" name="TekstSylinder 8"/>
          <p:cNvSpPr txBox="1"/>
          <p:nvPr/>
        </p:nvSpPr>
        <p:spPr>
          <a:xfrm>
            <a:off x="323528" y="1844824"/>
            <a:ext cx="8208912" cy="5016758"/>
          </a:xfrm>
          <a:prstGeom prst="rect">
            <a:avLst/>
          </a:prstGeom>
          <a:noFill/>
        </p:spPr>
        <p:txBody>
          <a:bodyPr wrap="square" rtlCol="0">
            <a:spAutoFit/>
          </a:bodyPr>
          <a:lstStyle/>
          <a:p>
            <a:r>
              <a:rPr lang="en-GB" sz="2000" dirty="0"/>
              <a:t>Certain misspelled, </a:t>
            </a:r>
            <a:r>
              <a:rPr lang="en-GB" sz="2000" dirty="0" smtClean="0"/>
              <a:t>supposedly authentic, </a:t>
            </a:r>
            <a:br>
              <a:rPr lang="en-GB" sz="2000" dirty="0" smtClean="0"/>
            </a:br>
            <a:r>
              <a:rPr lang="en-GB" sz="2000" dirty="0" smtClean="0"/>
              <a:t>Norwegian expressions, </a:t>
            </a:r>
            <a:r>
              <a:rPr lang="en-GB" sz="2000" dirty="0"/>
              <a:t/>
            </a:r>
            <a:br>
              <a:rPr lang="en-GB" sz="2000" dirty="0"/>
            </a:br>
            <a:r>
              <a:rPr lang="en-GB" sz="2000" dirty="0" smtClean="0"/>
              <a:t>probably originate from </a:t>
            </a:r>
            <a:r>
              <a:rPr lang="en-GB" sz="2000" dirty="0" err="1" smtClean="0"/>
              <a:t>Enault’s</a:t>
            </a:r>
            <a:r>
              <a:rPr lang="en-GB" sz="2000" dirty="0" smtClean="0"/>
              <a:t> </a:t>
            </a:r>
            <a:r>
              <a:rPr lang="en-GB" sz="2000" b="1" i="1" dirty="0"/>
              <a:t>La </a:t>
            </a:r>
            <a:r>
              <a:rPr lang="en-GB" sz="2000" b="1" i="1" dirty="0" err="1"/>
              <a:t>Norvége</a:t>
            </a:r>
            <a:r>
              <a:rPr lang="en-GB" sz="2000" i="1" dirty="0"/>
              <a:t>:</a:t>
            </a:r>
            <a:r>
              <a:rPr lang="en-GB" sz="2000" dirty="0" smtClean="0"/>
              <a:t/>
            </a:r>
            <a:br>
              <a:rPr lang="en-GB" sz="2000" dirty="0" smtClean="0"/>
            </a:br>
            <a:r>
              <a:rPr lang="en-GB" sz="2000" dirty="0" smtClean="0"/>
              <a:t/>
            </a:r>
            <a:br>
              <a:rPr lang="en-GB" sz="2000" dirty="0" smtClean="0"/>
            </a:br>
            <a:r>
              <a:rPr lang="en-GB" sz="2000" dirty="0" smtClean="0"/>
              <a:t/>
            </a:r>
            <a:br>
              <a:rPr lang="en-GB" sz="2000" dirty="0" smtClean="0"/>
            </a:br>
            <a:endParaRPr lang="en-GB" sz="2000" dirty="0" smtClean="0"/>
          </a:p>
          <a:p>
            <a:r>
              <a:rPr lang="en-GB" sz="2000" dirty="0" smtClean="0"/>
              <a:t>BL:</a:t>
            </a:r>
            <a:r>
              <a:rPr lang="en-GB" sz="2000" dirty="0">
                <a:solidFill>
                  <a:schemeClr val="tx2">
                    <a:lumMod val="75000"/>
                  </a:schemeClr>
                </a:solidFill>
              </a:rPr>
              <a:t/>
            </a:r>
            <a:br>
              <a:rPr lang="en-GB" sz="2000" dirty="0">
                <a:solidFill>
                  <a:schemeClr val="tx2">
                    <a:lumMod val="75000"/>
                  </a:schemeClr>
                </a:solidFill>
              </a:rPr>
            </a:br>
            <a:r>
              <a:rPr lang="en-GB" sz="2000" b="1" dirty="0">
                <a:solidFill>
                  <a:schemeClr val="accent1">
                    <a:lumMod val="50000"/>
                  </a:schemeClr>
                </a:solidFill>
              </a:rPr>
              <a:t>«</a:t>
            </a:r>
            <a:r>
              <a:rPr lang="en-GB" sz="2000" b="1" dirty="0" err="1">
                <a:solidFill>
                  <a:schemeClr val="accent1">
                    <a:lumMod val="50000"/>
                  </a:schemeClr>
                </a:solidFill>
              </a:rPr>
              <a:t>Merci</a:t>
            </a:r>
            <a:r>
              <a:rPr lang="en-GB" sz="2000" b="1" dirty="0">
                <a:solidFill>
                  <a:schemeClr val="accent1">
                    <a:lumMod val="50000"/>
                  </a:schemeClr>
                </a:solidFill>
              </a:rPr>
              <a:t> pour </a:t>
            </a:r>
            <a:r>
              <a:rPr lang="en-GB" sz="2000" b="1" dirty="0" err="1">
                <a:solidFill>
                  <a:schemeClr val="accent1">
                    <a:lumMod val="50000"/>
                  </a:schemeClr>
                </a:solidFill>
              </a:rPr>
              <a:t>ce</a:t>
            </a:r>
            <a:r>
              <a:rPr lang="en-GB" sz="2000" b="1" dirty="0">
                <a:solidFill>
                  <a:schemeClr val="accent1">
                    <a:lumMod val="50000"/>
                  </a:schemeClr>
                </a:solidFill>
              </a:rPr>
              <a:t> </a:t>
            </a:r>
            <a:r>
              <a:rPr lang="en-GB" sz="2000" b="1" dirty="0" err="1">
                <a:solidFill>
                  <a:schemeClr val="accent1">
                    <a:lumMod val="50000"/>
                  </a:schemeClr>
                </a:solidFill>
              </a:rPr>
              <a:t>repas</a:t>
            </a:r>
            <a:r>
              <a:rPr lang="en-GB" sz="2000" b="1" dirty="0">
                <a:solidFill>
                  <a:schemeClr val="accent1">
                    <a:lumMod val="50000"/>
                  </a:schemeClr>
                </a:solidFill>
              </a:rPr>
              <a:t>, </a:t>
            </a:r>
            <a:r>
              <a:rPr lang="en-GB" sz="2000" b="1" i="1" dirty="0">
                <a:solidFill>
                  <a:schemeClr val="accent1">
                    <a:lumMod val="50000"/>
                  </a:schemeClr>
                </a:solidFill>
              </a:rPr>
              <a:t>Ta</a:t>
            </a:r>
            <a:r>
              <a:rPr lang="en-GB" sz="2000" b="1" i="1" u="sng" dirty="0">
                <a:solidFill>
                  <a:schemeClr val="accent1">
                    <a:lumMod val="50000"/>
                  </a:schemeClr>
                </a:solidFill>
              </a:rPr>
              <a:t>c</a:t>
            </a:r>
            <a:r>
              <a:rPr lang="en-GB" sz="2000" b="1" i="1" dirty="0">
                <a:solidFill>
                  <a:schemeClr val="accent1">
                    <a:lumMod val="50000"/>
                  </a:schemeClr>
                </a:solidFill>
              </a:rPr>
              <a:t>k for mad</a:t>
            </a:r>
            <a:r>
              <a:rPr lang="en-GB" sz="2000" b="1" dirty="0">
                <a:solidFill>
                  <a:schemeClr val="accent1">
                    <a:lumMod val="50000"/>
                  </a:schemeClr>
                </a:solidFill>
              </a:rPr>
              <a:t> !» </a:t>
            </a:r>
            <a:r>
              <a:rPr lang="en-GB" sz="2000" b="1" dirty="0" smtClean="0">
                <a:solidFill>
                  <a:schemeClr val="accent1">
                    <a:lumMod val="50000"/>
                  </a:schemeClr>
                </a:solidFill>
              </a:rPr>
              <a:t/>
            </a:r>
            <a:br>
              <a:rPr lang="en-GB" sz="2000" b="1" dirty="0" smtClean="0">
                <a:solidFill>
                  <a:schemeClr val="accent1">
                    <a:lumMod val="50000"/>
                  </a:schemeClr>
                </a:solidFill>
              </a:rPr>
            </a:br>
            <a:r>
              <a:rPr lang="nb-NO" sz="2000" dirty="0" err="1" smtClean="0">
                <a:solidFill>
                  <a:schemeClr val="accent1">
                    <a:lumMod val="50000"/>
                  </a:schemeClr>
                </a:solidFill>
              </a:rPr>
              <a:t>Quoi</a:t>
            </a:r>
            <a:r>
              <a:rPr lang="nb-NO" sz="2000" dirty="0" smtClean="0">
                <a:solidFill>
                  <a:schemeClr val="accent1">
                    <a:lumMod val="50000"/>
                  </a:schemeClr>
                </a:solidFill>
              </a:rPr>
              <a:t> </a:t>
            </a:r>
            <a:r>
              <a:rPr lang="nb-NO" sz="2000" dirty="0">
                <a:solidFill>
                  <a:schemeClr val="accent1">
                    <a:lumMod val="50000"/>
                  </a:schemeClr>
                </a:solidFill>
              </a:rPr>
              <a:t>de </a:t>
            </a:r>
            <a:r>
              <a:rPr lang="nb-NO" sz="2000" dirty="0" err="1">
                <a:solidFill>
                  <a:schemeClr val="accent1">
                    <a:lumMod val="50000"/>
                  </a:schemeClr>
                </a:solidFill>
              </a:rPr>
              <a:t>plus</a:t>
            </a:r>
            <a:r>
              <a:rPr lang="nb-NO" sz="2000" dirty="0">
                <a:solidFill>
                  <a:schemeClr val="accent1">
                    <a:lumMod val="50000"/>
                  </a:schemeClr>
                </a:solidFill>
              </a:rPr>
              <a:t> </a:t>
            </a:r>
            <a:r>
              <a:rPr lang="nb-NO" sz="2000" dirty="0" err="1">
                <a:solidFill>
                  <a:schemeClr val="accent1">
                    <a:lumMod val="50000"/>
                  </a:schemeClr>
                </a:solidFill>
              </a:rPr>
              <a:t>agréable</a:t>
            </a:r>
            <a:r>
              <a:rPr lang="nb-NO" sz="2000" dirty="0">
                <a:solidFill>
                  <a:schemeClr val="accent1">
                    <a:lumMod val="50000"/>
                  </a:schemeClr>
                </a:solidFill>
              </a:rPr>
              <a:t> </a:t>
            </a:r>
            <a:r>
              <a:rPr lang="nb-NO" sz="2000" dirty="0" err="1">
                <a:solidFill>
                  <a:schemeClr val="accent1">
                    <a:lumMod val="50000"/>
                  </a:schemeClr>
                </a:solidFill>
              </a:rPr>
              <a:t>que</a:t>
            </a:r>
            <a:r>
              <a:rPr lang="nb-NO" sz="2000" dirty="0">
                <a:solidFill>
                  <a:schemeClr val="accent1">
                    <a:lumMod val="50000"/>
                  </a:schemeClr>
                </a:solidFill>
              </a:rPr>
              <a:t> de </a:t>
            </a:r>
            <a:r>
              <a:rPr lang="nb-NO" sz="2000" dirty="0" err="1">
                <a:solidFill>
                  <a:schemeClr val="accent1">
                    <a:lumMod val="50000"/>
                  </a:schemeClr>
                </a:solidFill>
              </a:rPr>
              <a:t>lui</a:t>
            </a:r>
            <a:r>
              <a:rPr lang="nb-NO" sz="2000" dirty="0">
                <a:solidFill>
                  <a:schemeClr val="accent1">
                    <a:lumMod val="50000"/>
                  </a:schemeClr>
                </a:solidFill>
              </a:rPr>
              <a:t> </a:t>
            </a:r>
            <a:r>
              <a:rPr lang="nb-NO" sz="2000" dirty="0" err="1">
                <a:solidFill>
                  <a:schemeClr val="accent1">
                    <a:lumMod val="50000"/>
                  </a:schemeClr>
                </a:solidFill>
              </a:rPr>
              <a:t>entendre</a:t>
            </a:r>
            <a:r>
              <a:rPr lang="nb-NO" sz="2000" dirty="0">
                <a:solidFill>
                  <a:schemeClr val="accent1">
                    <a:lumMod val="50000"/>
                  </a:schemeClr>
                </a:solidFill>
              </a:rPr>
              <a:t> </a:t>
            </a:r>
            <a:r>
              <a:rPr lang="nb-NO" sz="2000" dirty="0" err="1">
                <a:solidFill>
                  <a:schemeClr val="accent1">
                    <a:lumMod val="50000"/>
                  </a:schemeClr>
                </a:solidFill>
              </a:rPr>
              <a:t>répondre</a:t>
            </a:r>
            <a:r>
              <a:rPr lang="nb-NO" sz="2000" dirty="0">
                <a:solidFill>
                  <a:schemeClr val="accent1">
                    <a:lumMod val="50000"/>
                  </a:schemeClr>
                </a:solidFill>
              </a:rPr>
              <a:t> de sa </a:t>
            </a:r>
            <a:r>
              <a:rPr lang="nb-NO" sz="2000" dirty="0" err="1">
                <a:solidFill>
                  <a:schemeClr val="accent1">
                    <a:lumMod val="50000"/>
                  </a:schemeClr>
                </a:solidFill>
              </a:rPr>
              <a:t>voix</a:t>
            </a:r>
            <a:r>
              <a:rPr lang="nb-NO" sz="2000" dirty="0">
                <a:solidFill>
                  <a:schemeClr val="accent1">
                    <a:lumMod val="50000"/>
                  </a:schemeClr>
                </a:solidFill>
              </a:rPr>
              <a:t> </a:t>
            </a:r>
            <a:r>
              <a:rPr lang="nb-NO" sz="2000" dirty="0" err="1">
                <a:solidFill>
                  <a:schemeClr val="accent1">
                    <a:lumMod val="50000"/>
                  </a:schemeClr>
                </a:solidFill>
              </a:rPr>
              <a:t>fraîche</a:t>
            </a:r>
            <a:r>
              <a:rPr lang="nb-NO" sz="2000" dirty="0">
                <a:solidFill>
                  <a:schemeClr val="accent1">
                    <a:lumMod val="50000"/>
                  </a:schemeClr>
                </a:solidFill>
              </a:rPr>
              <a:t> et sonore: </a:t>
            </a:r>
            <a:r>
              <a:rPr lang="nb-NO" sz="2000" dirty="0" smtClean="0">
                <a:solidFill>
                  <a:schemeClr val="accent1">
                    <a:lumMod val="50000"/>
                  </a:schemeClr>
                </a:solidFill>
              </a:rPr>
              <a:t/>
            </a:r>
            <a:br>
              <a:rPr lang="nb-NO" sz="2000" dirty="0" smtClean="0">
                <a:solidFill>
                  <a:schemeClr val="accent1">
                    <a:lumMod val="50000"/>
                  </a:schemeClr>
                </a:solidFill>
              </a:rPr>
            </a:br>
            <a:r>
              <a:rPr lang="nb-NO" sz="2000" dirty="0" smtClean="0">
                <a:solidFill>
                  <a:schemeClr val="accent1">
                    <a:lumMod val="50000"/>
                  </a:schemeClr>
                </a:solidFill>
              </a:rPr>
              <a:t>«</a:t>
            </a:r>
            <a:r>
              <a:rPr lang="nb-NO" sz="2000" b="1" dirty="0" err="1">
                <a:solidFill>
                  <a:schemeClr val="accent1">
                    <a:lumMod val="50000"/>
                  </a:schemeClr>
                </a:solidFill>
              </a:rPr>
              <a:t>Puisse</a:t>
            </a:r>
            <a:r>
              <a:rPr lang="nb-NO" sz="2000" b="1" dirty="0">
                <a:solidFill>
                  <a:schemeClr val="accent1">
                    <a:lumMod val="50000"/>
                  </a:schemeClr>
                </a:solidFill>
              </a:rPr>
              <a:t>-t-il </a:t>
            </a:r>
            <a:r>
              <a:rPr lang="nb-NO" sz="2000" b="1" dirty="0" err="1">
                <a:solidFill>
                  <a:schemeClr val="accent1">
                    <a:lumMod val="50000"/>
                  </a:schemeClr>
                </a:solidFill>
              </a:rPr>
              <a:t>vous</a:t>
            </a:r>
            <a:r>
              <a:rPr lang="nb-NO" sz="2000" b="1" dirty="0">
                <a:solidFill>
                  <a:schemeClr val="accent1">
                    <a:lumMod val="50000"/>
                  </a:schemeClr>
                </a:solidFill>
              </a:rPr>
              <a:t> faire du bien</a:t>
            </a:r>
            <a:r>
              <a:rPr lang="nb-NO" sz="2000" dirty="0">
                <a:solidFill>
                  <a:schemeClr val="accent1">
                    <a:lumMod val="50000"/>
                  </a:schemeClr>
                </a:solidFill>
              </a:rPr>
              <a:t>, </a:t>
            </a:r>
            <a:r>
              <a:rPr lang="nb-NO" sz="2000" b="1" i="1" dirty="0" err="1">
                <a:solidFill>
                  <a:schemeClr val="accent1">
                    <a:lumMod val="50000"/>
                  </a:schemeClr>
                </a:solidFill>
              </a:rPr>
              <a:t>We</a:t>
            </a:r>
            <a:r>
              <a:rPr lang="nb-NO" sz="2000" b="1" i="1" u="sng" dirty="0" err="1">
                <a:solidFill>
                  <a:schemeClr val="accent1">
                    <a:lumMod val="50000"/>
                  </a:schemeClr>
                </a:solidFill>
              </a:rPr>
              <a:t>d</a:t>
            </a:r>
            <a:r>
              <a:rPr lang="nb-NO" sz="2000" b="1" i="1" dirty="0">
                <a:solidFill>
                  <a:schemeClr val="accent1">
                    <a:lumMod val="50000"/>
                  </a:schemeClr>
                </a:solidFill>
              </a:rPr>
              <a:t> bekomme</a:t>
            </a:r>
            <a:r>
              <a:rPr lang="nb-NO" sz="2000" b="1" dirty="0">
                <a:solidFill>
                  <a:schemeClr val="accent1">
                    <a:lumMod val="50000"/>
                  </a:schemeClr>
                </a:solidFill>
              </a:rPr>
              <a:t> </a:t>
            </a:r>
            <a:r>
              <a:rPr lang="nb-NO" sz="2000" b="1" dirty="0" smtClean="0">
                <a:solidFill>
                  <a:schemeClr val="accent1">
                    <a:lumMod val="50000"/>
                  </a:schemeClr>
                </a:solidFill>
              </a:rPr>
              <a:t>! </a:t>
            </a:r>
            <a:r>
              <a:rPr lang="nb-NO" sz="2000" dirty="0" smtClean="0">
                <a:solidFill>
                  <a:schemeClr val="accent1">
                    <a:lumMod val="50000"/>
                  </a:schemeClr>
                </a:solidFill>
              </a:rPr>
              <a:t>»</a:t>
            </a:r>
            <a:r>
              <a:rPr lang="nb-NO" sz="2000" dirty="0" smtClean="0">
                <a:solidFill>
                  <a:schemeClr val="tx2">
                    <a:lumMod val="75000"/>
                  </a:schemeClr>
                </a:solidFill>
              </a:rPr>
              <a:t> </a:t>
            </a:r>
            <a:r>
              <a:rPr lang="en-GB" sz="2000" dirty="0" smtClean="0"/>
              <a:t>(</a:t>
            </a:r>
            <a:r>
              <a:rPr lang="en-GB" sz="2000" dirty="0"/>
              <a:t>Verne, 1886: </a:t>
            </a:r>
            <a:r>
              <a:rPr lang="en-GB" sz="2000" dirty="0" smtClean="0"/>
              <a:t> </a:t>
            </a:r>
            <a:r>
              <a:rPr lang="en-GB" sz="2000" dirty="0" err="1" smtClean="0"/>
              <a:t>ch</a:t>
            </a:r>
            <a:r>
              <a:rPr lang="en-GB" sz="2000" dirty="0" smtClean="0"/>
              <a:t> III).</a:t>
            </a:r>
            <a:br>
              <a:rPr lang="en-GB" sz="2000" dirty="0" smtClean="0"/>
            </a:br>
            <a:r>
              <a:rPr lang="en-GB" sz="2000" dirty="0" smtClean="0">
                <a:solidFill>
                  <a:schemeClr val="tx2">
                    <a:lumMod val="75000"/>
                  </a:schemeClr>
                </a:solidFill>
              </a:rPr>
              <a:t/>
            </a:r>
            <a:br>
              <a:rPr lang="en-GB" sz="2000" dirty="0" smtClean="0">
                <a:solidFill>
                  <a:schemeClr val="tx2">
                    <a:lumMod val="75000"/>
                  </a:schemeClr>
                </a:solidFill>
              </a:rPr>
            </a:br>
            <a:r>
              <a:rPr lang="en-GB" sz="2000" dirty="0" smtClean="0"/>
              <a:t/>
            </a:r>
            <a:br>
              <a:rPr lang="en-GB" sz="2000" dirty="0" smtClean="0"/>
            </a:br>
            <a:r>
              <a:rPr lang="en-GB" sz="2000" b="1" dirty="0" smtClean="0"/>
              <a:t>«</a:t>
            </a:r>
            <a:r>
              <a:rPr lang="nb-NO" sz="2000" dirty="0" err="1" smtClean="0"/>
              <a:t>l’un</a:t>
            </a:r>
            <a:r>
              <a:rPr lang="nb-NO" sz="2000" dirty="0" smtClean="0"/>
              <a:t> dit: </a:t>
            </a:r>
            <a:r>
              <a:rPr lang="en-GB" sz="2000" b="1" i="1" dirty="0" smtClean="0"/>
              <a:t>Ta</a:t>
            </a:r>
            <a:r>
              <a:rPr lang="en-GB" sz="2000" b="1" i="1" u="sng" dirty="0" smtClean="0"/>
              <a:t>c</a:t>
            </a:r>
            <a:r>
              <a:rPr lang="en-GB" sz="2000" b="1" i="1" dirty="0" smtClean="0"/>
              <a:t>k for mad</a:t>
            </a:r>
            <a:r>
              <a:rPr lang="en-GB" sz="2000" b="1" dirty="0" smtClean="0"/>
              <a:t> ! </a:t>
            </a:r>
            <a:r>
              <a:rPr lang="nb-NO" sz="2000" b="1" dirty="0" smtClean="0"/>
              <a:t>«</a:t>
            </a:r>
            <a:r>
              <a:rPr lang="nb-NO" sz="2000" b="1" dirty="0" err="1" smtClean="0"/>
              <a:t>Merci</a:t>
            </a:r>
            <a:r>
              <a:rPr lang="nb-NO" sz="2000" b="1" dirty="0" smtClean="0"/>
              <a:t> </a:t>
            </a:r>
            <a:r>
              <a:rPr lang="nb-NO" sz="2000" b="1" dirty="0" err="1" smtClean="0"/>
              <a:t>pour</a:t>
            </a:r>
            <a:r>
              <a:rPr lang="nb-NO" sz="2000" b="1" dirty="0" smtClean="0"/>
              <a:t> </a:t>
            </a:r>
            <a:r>
              <a:rPr lang="nb-NO" sz="2000" b="1" dirty="0" err="1" smtClean="0"/>
              <a:t>ce</a:t>
            </a:r>
            <a:r>
              <a:rPr lang="nb-NO" sz="2000" b="1" dirty="0" smtClean="0"/>
              <a:t> repas» </a:t>
            </a:r>
            <a:r>
              <a:rPr lang="nb-NO" sz="2000" dirty="0" smtClean="0"/>
              <a:t>et </a:t>
            </a:r>
            <a:r>
              <a:rPr lang="nb-NO" sz="2000" dirty="0" err="1" smtClean="0"/>
              <a:t>l’autre</a:t>
            </a:r>
            <a:r>
              <a:rPr lang="nb-NO" sz="2000" dirty="0" smtClean="0"/>
              <a:t> dit: </a:t>
            </a:r>
            <a:r>
              <a:rPr lang="nb-NO" sz="2000" b="1" i="1" dirty="0" err="1" smtClean="0"/>
              <a:t>We</a:t>
            </a:r>
            <a:r>
              <a:rPr lang="nb-NO" sz="2000" b="1" i="1" u="sng" dirty="0" err="1" smtClean="0"/>
              <a:t>l</a:t>
            </a:r>
            <a:r>
              <a:rPr lang="nb-NO" sz="2000" b="1" i="1" dirty="0" smtClean="0"/>
              <a:t> bekomme</a:t>
            </a:r>
            <a:r>
              <a:rPr lang="nb-NO" sz="2000" b="1" dirty="0" smtClean="0"/>
              <a:t> ! </a:t>
            </a:r>
            <a:r>
              <a:rPr lang="nb-NO" sz="2000" dirty="0" smtClean="0"/>
              <a:t>«</a:t>
            </a:r>
            <a:r>
              <a:rPr lang="nb-NO" sz="2000" b="1" dirty="0" err="1" smtClean="0"/>
              <a:t>Puisse</a:t>
            </a:r>
            <a:r>
              <a:rPr lang="nb-NO" sz="2000" b="1" dirty="0" smtClean="0"/>
              <a:t>-t-il </a:t>
            </a:r>
            <a:r>
              <a:rPr lang="nb-NO" sz="2000" b="1" dirty="0" err="1" smtClean="0"/>
              <a:t>vous</a:t>
            </a:r>
            <a:r>
              <a:rPr lang="nb-NO" sz="2000" b="1" dirty="0" smtClean="0"/>
              <a:t> faire du bien! </a:t>
            </a:r>
            <a:r>
              <a:rPr lang="nb-NO" sz="2000" dirty="0" smtClean="0"/>
              <a:t>»  </a:t>
            </a:r>
            <a:r>
              <a:rPr lang="en-GB" sz="2000" dirty="0" smtClean="0"/>
              <a:t>(</a:t>
            </a:r>
            <a:r>
              <a:rPr lang="en-GB" sz="2000" dirty="0" err="1" smtClean="0"/>
              <a:t>Enault</a:t>
            </a:r>
            <a:r>
              <a:rPr lang="en-GB" sz="2000" dirty="0" smtClean="0"/>
              <a:t>, 1857: 177).</a:t>
            </a:r>
            <a:br>
              <a:rPr lang="en-GB" sz="2000" dirty="0" smtClean="0"/>
            </a:br>
            <a:endParaRPr lang="nb-NO" sz="2000" dirty="0"/>
          </a:p>
        </p:txBody>
      </p:sp>
      <p:pic>
        <p:nvPicPr>
          <p:cNvPr id="10" name="Bil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57" y="116632"/>
            <a:ext cx="2448247" cy="3778159"/>
          </a:xfrm>
          <a:prstGeom prst="rect">
            <a:avLst/>
          </a:prstGeom>
        </p:spPr>
      </p:pic>
    </p:spTree>
    <p:extLst>
      <p:ext uri="{BB962C8B-B14F-4D97-AF65-F5344CB8AC3E}">
        <p14:creationId xmlns:p14="http://schemas.microsoft.com/office/powerpoint/2010/main" val="3211848851"/>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80312"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3" name="TekstSylinder 2"/>
          <p:cNvSpPr txBox="1"/>
          <p:nvPr/>
        </p:nvSpPr>
        <p:spPr>
          <a:xfrm>
            <a:off x="2915816" y="2708920"/>
            <a:ext cx="184731" cy="369332"/>
          </a:xfrm>
          <a:prstGeom prst="rect">
            <a:avLst/>
          </a:prstGeom>
          <a:noFill/>
        </p:spPr>
        <p:txBody>
          <a:bodyPr wrap="none" rtlCol="0">
            <a:spAutoFit/>
          </a:bodyPr>
          <a:lstStyle/>
          <a:p>
            <a:endParaRPr lang="nb-NO" dirty="0" smtClean="0"/>
          </a:p>
        </p:txBody>
      </p:sp>
      <p:sp>
        <p:nvSpPr>
          <p:cNvPr id="4" name="TekstSylinder 3"/>
          <p:cNvSpPr txBox="1"/>
          <p:nvPr/>
        </p:nvSpPr>
        <p:spPr>
          <a:xfrm>
            <a:off x="3347864" y="2708920"/>
            <a:ext cx="300082" cy="369332"/>
          </a:xfrm>
          <a:prstGeom prst="rect">
            <a:avLst/>
          </a:prstGeom>
          <a:noFill/>
        </p:spPr>
        <p:txBody>
          <a:bodyPr wrap="none" rtlCol="0">
            <a:spAutoFit/>
          </a:bodyPr>
          <a:lstStyle/>
          <a:p>
            <a:r>
              <a:rPr lang="nb-NO" dirty="0" smtClean="0"/>
              <a:t>  </a:t>
            </a:r>
            <a:endParaRPr lang="nb-NO" dirty="0"/>
          </a:p>
        </p:txBody>
      </p:sp>
      <p:sp>
        <p:nvSpPr>
          <p:cNvPr id="5" name="TekstSylinder 4"/>
          <p:cNvSpPr txBox="1"/>
          <p:nvPr/>
        </p:nvSpPr>
        <p:spPr>
          <a:xfrm>
            <a:off x="216339" y="260648"/>
            <a:ext cx="2722220" cy="2616101"/>
          </a:xfrm>
          <a:prstGeom prst="rect">
            <a:avLst/>
          </a:prstGeom>
          <a:noFill/>
        </p:spPr>
        <p:txBody>
          <a:bodyPr wrap="none" rtlCol="0">
            <a:spAutoFit/>
          </a:bodyPr>
          <a:lstStyle/>
          <a:p>
            <a:r>
              <a:rPr lang="nb-NO" sz="2400" dirty="0" smtClean="0"/>
              <a:t>Utelatte </a:t>
            </a:r>
            <a:r>
              <a:rPr lang="nb-NO" sz="2400" dirty="0" err="1" smtClean="0"/>
              <a:t>bokbilder</a:t>
            </a:r>
            <a:r>
              <a:rPr lang="nb-NO" sz="2000" dirty="0" smtClean="0"/>
              <a:t> </a:t>
            </a:r>
            <a:br>
              <a:rPr lang="nb-NO" sz="2000" dirty="0" smtClean="0"/>
            </a:br>
            <a:r>
              <a:rPr lang="nb-NO" sz="2000" dirty="0" smtClean="0"/>
              <a:t/>
            </a:r>
            <a:br>
              <a:rPr lang="nb-NO" sz="2000" dirty="0" smtClean="0"/>
            </a:br>
            <a:r>
              <a:rPr lang="nb-NO" sz="2000" dirty="0" smtClean="0"/>
              <a:t/>
            </a:r>
            <a:br>
              <a:rPr lang="nb-NO" sz="2000" dirty="0" smtClean="0"/>
            </a:br>
            <a:r>
              <a:rPr lang="nb-NO" sz="2000" dirty="0" smtClean="0"/>
              <a:t/>
            </a:r>
            <a:br>
              <a:rPr lang="nb-NO" sz="2000" dirty="0" smtClean="0"/>
            </a:br>
            <a:r>
              <a:rPr lang="nb-NO" sz="2000" dirty="0" smtClean="0"/>
              <a:t>Den eneste illustrerte</a:t>
            </a:r>
            <a:br>
              <a:rPr lang="nb-NO" sz="2000" dirty="0" smtClean="0"/>
            </a:br>
            <a:r>
              <a:rPr lang="nb-NO" sz="2000" dirty="0" smtClean="0"/>
              <a:t>utgave i Norden;</a:t>
            </a:r>
            <a:br>
              <a:rPr lang="nb-NO" sz="2000" dirty="0" smtClean="0"/>
            </a:br>
            <a:r>
              <a:rPr lang="nb-NO" sz="2000" dirty="0" err="1" smtClean="0"/>
              <a:t>C.Huitfeldt</a:t>
            </a:r>
            <a:r>
              <a:rPr lang="nb-NO" sz="2000" dirty="0" smtClean="0"/>
              <a:t> 1971 </a:t>
            </a:r>
            <a:br>
              <a:rPr lang="nb-NO" sz="2000" dirty="0" smtClean="0"/>
            </a:br>
            <a:endParaRPr lang="nb-NO" sz="2000" dirty="0"/>
          </a:p>
        </p:txBody>
      </p:sp>
      <p:pic>
        <p:nvPicPr>
          <p:cNvPr id="10242" name="Picture 2" descr="F:\PJ-HVE-HOVEDFAG_JV_DOKUSITE_MASTERPROSJEKT\###JULES_VERNE_DOT_no-HOVED_PROSJEKTdoku-siteJV\LODDET_9672\Loddet_bilder\Utelatte bilder\tittel_96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950" y="188640"/>
            <a:ext cx="4380562" cy="645491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PJ-HVE-HOVEDFAG_JV_DOKUSITE_MASTERPROSJEKT\###JULES_VERNE_DOT_no-HOVED_PROSJEKTdoku-siteJV\LODDET_9672\Loddet_bilder\Utelatte bilder\stearinlys_hul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950" y="183202"/>
            <a:ext cx="4362451" cy="649287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PJ-HVE-HOVEDFAG_JV_DOKUSITE_MASTERPROSJEKT\###JULES_VERNE_DOT_no-HOVED_PROSJEKTdoku-siteJV\LODDET_9672\Loddet_bilder\Utelatte bilder\mmeHans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4718" y="188640"/>
            <a:ext cx="4479546" cy="6526923"/>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F:\PJ-HVE-HOVEDFAG_JV_DOKUSITE_MASTERPROSJEKT\###JULES_VERNE_DOT_no-HOVED_PROSJEKTdoku-siteJV\LODDET_9672\Loddet_bilder\Utelatte bilder\gjest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4718" y="177392"/>
            <a:ext cx="4479546" cy="654941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F:\PJ-HVE-HOVEDFAG_JV_DOKUSITE_MASTERPROSJEKT\###JULES_VERNE_DOT_no-HOVED_PROSJEKTdoku-siteJV\LODDET_9672\Loddet_bilder\Utelatte bilder\kvinner_far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1727" y="192535"/>
            <a:ext cx="4471524" cy="6562901"/>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F:\PJ-HVE-HOVEDFAG_JV_DOKUSITE_MASTERPROSJEKT\###JULES_VERNE_DOT_no-HOVED_PROSJEKTdoku-siteJV\LODDET_9672\Loddet_bilder\Utelatte bilder\viels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4718" y="177392"/>
            <a:ext cx="4569745" cy="66158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F:\PJ-HVE-HOVEDFAG_JV_DOKUSITE_MASTERPROSJEKT\###JULES_VERNE_DOT_no-HOVED_PROSJEKTdoku-siteJV\LODDET_9672\Loddet_bilder\Utelatte bilder\sandgois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6950" y="177392"/>
            <a:ext cx="4569745" cy="6661200"/>
          </a:xfrm>
          <a:prstGeom prst="rect">
            <a:avLst/>
          </a:prstGeom>
          <a:noFill/>
          <a:extLst>
            <a:ext uri="{909E8E84-426E-40DD-AFC4-6F175D3DCCD1}">
              <a14:hiddenFill xmlns:a14="http://schemas.microsoft.com/office/drawing/2010/main">
                <a:solidFill>
                  <a:srgbClr val="FFFFFF"/>
                </a:solidFill>
              </a14:hiddenFill>
            </a:ext>
          </a:extLst>
        </p:spPr>
      </p:pic>
      <p:pic>
        <p:nvPicPr>
          <p:cNvPr id="10251" name="Picture 11" descr="F:\PJ-HVE-HOVEDFAG_JV_DOKUSITE_MASTERPROSJEKT\###JULES_VERNE_DOT_no-HOVED_PROSJEKTdoku-siteJV\LODDET_9672\Loddet_bilder\Utelatte bilder\paa_laaven_farg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1727" y="180349"/>
            <a:ext cx="4569745" cy="6655286"/>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F:\PJ-HVE-HOVEDFAG_JV_DOKUSITE_MASTERPROSJEKT\###JULES_VERNE_DOT_no-HOVED_PROSJEKTdoku-siteJV\LODDET_9672\Loddet_bilder\Utelatte bilder\s61_Joel_Hulda_henter_gjes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727" y="177392"/>
            <a:ext cx="4559130" cy="6630724"/>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p:cNvSpPr txBox="1"/>
          <p:nvPr/>
        </p:nvSpPr>
        <p:spPr>
          <a:xfrm>
            <a:off x="847121" y="5997224"/>
            <a:ext cx="1375698" cy="584775"/>
          </a:xfrm>
          <a:prstGeom prst="rect">
            <a:avLst/>
          </a:prstGeom>
          <a:noFill/>
        </p:spPr>
        <p:txBody>
          <a:bodyPr wrap="none" rtlCol="0">
            <a:spAutoFit/>
          </a:bodyPr>
          <a:lstStyle/>
          <a:p>
            <a:r>
              <a:rPr lang="nb-NO" sz="1600" dirty="0" smtClean="0"/>
              <a:t>Tegner:</a:t>
            </a:r>
            <a:br>
              <a:rPr lang="nb-NO" sz="1600" dirty="0" smtClean="0"/>
            </a:br>
            <a:r>
              <a:rPr lang="nb-NO" sz="1600" dirty="0" smtClean="0"/>
              <a:t>George </a:t>
            </a:r>
            <a:r>
              <a:rPr lang="nb-NO" sz="1600" dirty="0" err="1" smtClean="0"/>
              <a:t>Roux</a:t>
            </a:r>
            <a:endParaRPr lang="nb-NO" sz="1600" dirty="0"/>
          </a:p>
        </p:txBody>
      </p:sp>
      <p:pic>
        <p:nvPicPr>
          <p:cNvPr id="10253" name="Picture 13" descr="F:\PJ-HVE-HOVEDFAG_JV_DOKUSITE_MASTERPROSJEKT\###JULES_VERNE_DOT_no-HOVED_PROSJEKTdoku-siteJV\LODDET_9672\Loddet_bilder\Utelatte bilder\hulda_sylvius_joel.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9301" y="183202"/>
            <a:ext cx="4551556" cy="6655286"/>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F:\PJ-HVE-HOVEDFAG_JV_DOKUSITE_MASTERPROSJEKT\###JULES_VERNE_DOT_no-HOVED_PROSJEKTdoku-siteJV\LODDET_9672\Loddet_bilder\Utelatte bilder\sylvius_stelle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9714" y="170829"/>
            <a:ext cx="4551556" cy="6652817"/>
          </a:xfrm>
          <a:prstGeom prst="rect">
            <a:avLst/>
          </a:prstGeom>
          <a:noFill/>
          <a:extLst>
            <a:ext uri="{909E8E84-426E-40DD-AFC4-6F175D3DCCD1}">
              <a14:hiddenFill xmlns:a14="http://schemas.microsoft.com/office/drawing/2010/main">
                <a:solidFill>
                  <a:srgbClr val="FFFFFF"/>
                </a:solidFill>
              </a14:hiddenFill>
            </a:ext>
          </a:extLst>
        </p:spPr>
      </p:pic>
      <p:pic>
        <p:nvPicPr>
          <p:cNvPr id="10255" name="Picture 15" descr="F:\PJ-HVE-HOVEDFAG_JV_DOKUSITE_MASTERPROSJEKT\###JULES_VERNE_DOT_no-HOVED_PROSJEKTdoku-siteJV\LODDET_9672\Loddet_bilder\Utelatte bilder\ved_sjoen.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44246" y="169985"/>
            <a:ext cx="4547634" cy="6654504"/>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F:\PJ-HVE-HOVEDFAG_JV_DOKUSITE_MASTERPROSJEKT\###JULES_VERNE_DOT_no-HOVED_PROSJEKTdoku-siteJV\LODDET_9672\Loddet_bilder\Utelatte bilder\sylvius_skrive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26238" y="187858"/>
            <a:ext cx="4536505" cy="6625518"/>
          </a:xfrm>
          <a:prstGeom prst="rect">
            <a:avLst/>
          </a:prstGeom>
          <a:noFill/>
          <a:extLst>
            <a:ext uri="{909E8E84-426E-40DD-AFC4-6F175D3DCCD1}">
              <a14:hiddenFill xmlns:a14="http://schemas.microsoft.com/office/drawing/2010/main">
                <a:solidFill>
                  <a:srgbClr val="FFFFFF"/>
                </a:solidFill>
              </a14:hiddenFill>
            </a:ext>
          </a:extLst>
        </p:spPr>
      </p:pic>
      <p:pic>
        <p:nvPicPr>
          <p:cNvPr id="10257" name="Picture 17" descr="F:\PJ-HVE-HOVEDFAG_JV_DOKUSITE_MASTERPROSJEKT\###JULES_VERNE_DOT_no-HOVED_PROSJEKTdoku-siteJV\LODDET_9672\Loddet_bilder\Utelatte bilder\gjensynsglede.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33190" y="187858"/>
            <a:ext cx="4569746" cy="6656539"/>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F:\PJ-HVE-HOVEDFAG_JV_DOKUSITE_MASTERPROSJEKT\###JULES_VERNE_DOT_no-HOVED_PROSJEKTdoku-siteJV\LODDET_9672\Loddet_bilder\Utelatte bilder\hulda_brev.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5039" y="174553"/>
            <a:ext cx="4557897" cy="6643588"/>
          </a:xfrm>
          <a:prstGeom prst="rect">
            <a:avLst/>
          </a:prstGeom>
          <a:noFill/>
          <a:extLst>
            <a:ext uri="{909E8E84-426E-40DD-AFC4-6F175D3DCCD1}">
              <a14:hiddenFill xmlns:a14="http://schemas.microsoft.com/office/drawing/2010/main">
                <a:solidFill>
                  <a:srgbClr val="FFFFFF"/>
                </a:solidFill>
              </a14:hiddenFill>
            </a:ext>
          </a:extLst>
        </p:spPr>
      </p:pic>
      <p:pic>
        <p:nvPicPr>
          <p:cNvPr id="10259" name="Picture 19" descr="F:\PJ-HVE-HOVEDFAG_JV_DOKUSITE_MASTERPROSJEKT\###JULES_VERNE_DOT_no-HOVED_PROSJEKTdoku-siteJV\LODDET_9672\Loddet_bilder\Utelatte bilder\bergen2.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36425" y="163839"/>
            <a:ext cx="4547634" cy="6657829"/>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descr="F:\PJ-HVE-HOVEDFAG_JV_DOKUSITE_MASTERPROSJEKT\###JULES_VERNE_DOT_no-HOVED_PROSJEKTdoku-siteJV\LODDET_9672\Loddet_bilder\Utelatte bilder\joel_sint.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25367" y="163839"/>
            <a:ext cx="4569749" cy="6694845"/>
          </a:xfrm>
          <a:prstGeom prst="rect">
            <a:avLst/>
          </a:prstGeom>
          <a:noFill/>
          <a:extLst>
            <a:ext uri="{909E8E84-426E-40DD-AFC4-6F175D3DCCD1}">
              <a14:hiddenFill xmlns:a14="http://schemas.microsoft.com/office/drawing/2010/main">
                <a:solidFill>
                  <a:srgbClr val="FFFFFF"/>
                </a:solidFill>
              </a14:hiddenFill>
            </a:ext>
          </a:extLst>
        </p:spPr>
      </p:pic>
      <p:pic>
        <p:nvPicPr>
          <p:cNvPr id="10261" name="Picture 21" descr="F:\PJ-HVE-HOVEDFAG_JV_DOKUSITE_MASTERPROSJEKT\###JULES_VERNE_DOT_no-HOVED_PROSJEKTdoku-siteJV\LODDET_9672\Loddet_bilder\Utelatte bilder\kvinne_pute.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25367" y="168719"/>
            <a:ext cx="4569748" cy="6684251"/>
          </a:xfrm>
          <a:prstGeom prst="rect">
            <a:avLst/>
          </a:prstGeom>
          <a:noFill/>
          <a:extLst>
            <a:ext uri="{909E8E84-426E-40DD-AFC4-6F175D3DCCD1}">
              <a14:hiddenFill xmlns:a14="http://schemas.microsoft.com/office/drawing/2010/main">
                <a:solidFill>
                  <a:srgbClr val="FFFFFF"/>
                </a:solidFill>
              </a14:hiddenFill>
            </a:ext>
          </a:extLst>
        </p:spPr>
      </p:pic>
      <p:pic>
        <p:nvPicPr>
          <p:cNvPr id="10263" name="Picture 23" descr="F:\PJ-HVE-HOVEDFAG_JV_DOKUSITE_MASTERPROSJEKT\###JULES_VERNE_DOT_no-HOVED_PROSJEKTdoku-siteJV\LODDET_9672\Loddet_bilder\Utelatte bilder\mann_kvinne_farge.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48209" y="161419"/>
            <a:ext cx="4551556" cy="6674216"/>
          </a:xfrm>
          <a:prstGeom prst="rect">
            <a:avLst/>
          </a:prstGeom>
          <a:noFill/>
          <a:extLst>
            <a:ext uri="{909E8E84-426E-40DD-AFC4-6F175D3DCCD1}">
              <a14:hiddenFill xmlns:a14="http://schemas.microsoft.com/office/drawing/2010/main">
                <a:solidFill>
                  <a:srgbClr val="FFFFFF"/>
                </a:solidFill>
              </a14:hiddenFill>
            </a:ext>
          </a:extLst>
        </p:spPr>
      </p:pic>
      <p:pic>
        <p:nvPicPr>
          <p:cNvPr id="10264" name="Picture 24" descr="F:\PJ-HVE-HOVEDFAG_JV_DOKUSITE_MASTERPROSJEKT\###JULES_VERNE_DOT_no-HOVED_PROSJEKTdoku-siteJV\LODDET_9672\Loddet_bilder\Utelatte bilder\avislesing.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842628" y="166835"/>
            <a:ext cx="4562717" cy="6663383"/>
          </a:xfrm>
          <a:prstGeom prst="rect">
            <a:avLst/>
          </a:prstGeom>
          <a:noFill/>
          <a:extLst>
            <a:ext uri="{909E8E84-426E-40DD-AFC4-6F175D3DCCD1}">
              <a14:hiddenFill xmlns:a14="http://schemas.microsoft.com/office/drawing/2010/main">
                <a:solidFill>
                  <a:srgbClr val="FFFFFF"/>
                </a:solidFill>
              </a14:hiddenFill>
            </a:ext>
          </a:extLst>
        </p:spPr>
      </p:pic>
      <p:pic>
        <p:nvPicPr>
          <p:cNvPr id="10265" name="Picture 25" descr="F:\PJ-HVE-HOVEDFAG_JV_DOKUSITE_MASTERPROSJEKT\###JULES_VERNE_DOT_no-HOVED_PROSJEKTdoku-siteJV\LODDET_9672\Loddet_bilder\Utelatte bilder\lotteri_trekning.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44246" y="166835"/>
            <a:ext cx="4567024" cy="6653115"/>
          </a:xfrm>
          <a:prstGeom prst="rect">
            <a:avLst/>
          </a:prstGeom>
          <a:noFill/>
          <a:extLst>
            <a:ext uri="{909E8E84-426E-40DD-AFC4-6F175D3DCCD1}">
              <a14:hiddenFill xmlns:a14="http://schemas.microsoft.com/office/drawing/2010/main">
                <a:solidFill>
                  <a:srgbClr val="FFFFFF"/>
                </a:solidFill>
              </a14:hiddenFill>
            </a:ext>
          </a:extLst>
        </p:spPr>
      </p:pic>
      <p:pic>
        <p:nvPicPr>
          <p:cNvPr id="10266" name="Picture 26" descr="F:\PJ-HVE-HOVEDFAG_JV_DOKUSITE_MASTERPROSJEKT\###JULES_VERNE_DOT_no-HOVED_PROSJEKTdoku-siteJV\LODDET_9672\Loddet_bilder\Utelatte bilder\heddal_stavkirke.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843808" y="168719"/>
            <a:ext cx="4559128" cy="6672897"/>
          </a:xfrm>
          <a:prstGeom prst="rect">
            <a:avLst/>
          </a:prstGeom>
          <a:noFill/>
          <a:extLst>
            <a:ext uri="{909E8E84-426E-40DD-AFC4-6F175D3DCCD1}">
              <a14:hiddenFill xmlns:a14="http://schemas.microsoft.com/office/drawing/2010/main">
                <a:solidFill>
                  <a:srgbClr val="FFFFFF"/>
                </a:solidFill>
              </a14:hiddenFill>
            </a:ext>
          </a:extLst>
        </p:spPr>
      </p:pic>
      <p:pic>
        <p:nvPicPr>
          <p:cNvPr id="10267" name="Picture 27" descr="F:\PJ-HVE-HOVEDFAG_JV_DOKUSITE_MASTERPROSJEKT\###JULES_VERNE_DOT_no-HOVED_PROSJEKTdoku-siteJV\LODDET_9672\Loddet_bilder\Utelatte bilder\bryllups_dans.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43808" y="172590"/>
            <a:ext cx="4534146" cy="6651899"/>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p:cNvSpPr/>
          <p:nvPr/>
        </p:nvSpPr>
        <p:spPr>
          <a:xfrm>
            <a:off x="216339" y="3625940"/>
            <a:ext cx="4572000" cy="1354217"/>
          </a:xfrm>
          <a:prstGeom prst="rect">
            <a:avLst/>
          </a:prstGeom>
        </p:spPr>
        <p:txBody>
          <a:bodyPr>
            <a:spAutoFit/>
          </a:bodyPr>
          <a:lstStyle/>
          <a:p>
            <a:r>
              <a:rPr lang="nb-NO" dirty="0" smtClean="0"/>
              <a:t>22 </a:t>
            </a:r>
            <a:r>
              <a:rPr lang="nb-NO" dirty="0"/>
              <a:t>n</a:t>
            </a:r>
            <a:r>
              <a:rPr lang="nb-NO" dirty="0" smtClean="0"/>
              <a:t>orske-motiver </a:t>
            </a:r>
            <a:br>
              <a:rPr lang="nb-NO" dirty="0" smtClean="0"/>
            </a:br>
            <a:r>
              <a:rPr lang="nb-NO" dirty="0" smtClean="0"/>
              <a:t>- ikke på trykk i Norge</a:t>
            </a:r>
            <a:br>
              <a:rPr lang="nb-NO" dirty="0" smtClean="0"/>
            </a:br>
            <a:r>
              <a:rPr lang="nb-NO" dirty="0" smtClean="0"/>
              <a:t/>
            </a:r>
            <a:br>
              <a:rPr lang="nb-NO" dirty="0" smtClean="0"/>
            </a:br>
            <a:r>
              <a:rPr lang="nb-NO" dirty="0" smtClean="0"/>
              <a:t/>
            </a:r>
            <a:br>
              <a:rPr lang="nb-NO" dirty="0" smtClean="0"/>
            </a:br>
            <a:r>
              <a:rPr lang="nb-NO" sz="1000" dirty="0" err="1" smtClean="0"/>
              <a:t>xxxxxxx</a:t>
            </a:r>
            <a:endParaRPr lang="nb-NO" sz="1000" dirty="0"/>
          </a:p>
        </p:txBody>
      </p:sp>
    </p:spTree>
    <p:extLst>
      <p:ext uri="{BB962C8B-B14F-4D97-AF65-F5344CB8AC3E}">
        <p14:creationId xmlns:p14="http://schemas.microsoft.com/office/powerpoint/2010/main" val="2197817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fade">
                                      <p:cBhvr>
                                        <p:cTn id="12" dur="5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5"/>
                                        </p:tgtEl>
                                        <p:attrNameLst>
                                          <p:attrName>style.visibility</p:attrName>
                                        </p:attrNameLst>
                                      </p:cBhvr>
                                      <p:to>
                                        <p:strVal val="visible"/>
                                      </p:to>
                                    </p:set>
                                    <p:animEffect transition="in" filter="fade">
                                      <p:cBhvr>
                                        <p:cTn id="17" dur="500"/>
                                        <p:tgtEl>
                                          <p:spTgt spid="102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8"/>
                                        </p:tgtEl>
                                        <p:attrNameLst>
                                          <p:attrName>style.visibility</p:attrName>
                                        </p:attrNameLst>
                                      </p:cBhvr>
                                      <p:to>
                                        <p:strVal val="visible"/>
                                      </p:to>
                                    </p:set>
                                    <p:animEffect transition="in" filter="fade">
                                      <p:cBhvr>
                                        <p:cTn id="22" dur="500"/>
                                        <p:tgtEl>
                                          <p:spTgt spid="102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9"/>
                                        </p:tgtEl>
                                        <p:attrNameLst>
                                          <p:attrName>style.visibility</p:attrName>
                                        </p:attrNameLst>
                                      </p:cBhvr>
                                      <p:to>
                                        <p:strVal val="visible"/>
                                      </p:to>
                                    </p:set>
                                    <p:animEffect transition="in" filter="fade">
                                      <p:cBhvr>
                                        <p:cTn id="27" dur="500"/>
                                        <p:tgtEl>
                                          <p:spTgt spid="102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50"/>
                                        </p:tgtEl>
                                        <p:attrNameLst>
                                          <p:attrName>style.visibility</p:attrName>
                                        </p:attrNameLst>
                                      </p:cBhvr>
                                      <p:to>
                                        <p:strVal val="visible"/>
                                      </p:to>
                                    </p:set>
                                    <p:animEffect transition="in" filter="fade">
                                      <p:cBhvr>
                                        <p:cTn id="32" dur="500"/>
                                        <p:tgtEl>
                                          <p:spTgt spid="102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51"/>
                                        </p:tgtEl>
                                        <p:attrNameLst>
                                          <p:attrName>style.visibility</p:attrName>
                                        </p:attrNameLst>
                                      </p:cBhvr>
                                      <p:to>
                                        <p:strVal val="visible"/>
                                      </p:to>
                                    </p:set>
                                    <p:animEffect transition="in" filter="fade">
                                      <p:cBhvr>
                                        <p:cTn id="37" dur="500"/>
                                        <p:tgtEl>
                                          <p:spTgt spid="102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52"/>
                                        </p:tgtEl>
                                        <p:attrNameLst>
                                          <p:attrName>style.visibility</p:attrName>
                                        </p:attrNameLst>
                                      </p:cBhvr>
                                      <p:to>
                                        <p:strVal val="visible"/>
                                      </p:to>
                                    </p:set>
                                    <p:animEffect transition="in" filter="fade">
                                      <p:cBhvr>
                                        <p:cTn id="42" dur="500"/>
                                        <p:tgtEl>
                                          <p:spTgt spid="102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53"/>
                                        </p:tgtEl>
                                        <p:attrNameLst>
                                          <p:attrName>style.visibility</p:attrName>
                                        </p:attrNameLst>
                                      </p:cBhvr>
                                      <p:to>
                                        <p:strVal val="visible"/>
                                      </p:to>
                                    </p:set>
                                    <p:animEffect transition="in" filter="fade">
                                      <p:cBhvr>
                                        <p:cTn id="47" dur="500"/>
                                        <p:tgtEl>
                                          <p:spTgt spid="1025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54"/>
                                        </p:tgtEl>
                                        <p:attrNameLst>
                                          <p:attrName>style.visibility</p:attrName>
                                        </p:attrNameLst>
                                      </p:cBhvr>
                                      <p:to>
                                        <p:strVal val="visible"/>
                                      </p:to>
                                    </p:set>
                                    <p:animEffect transition="in" filter="fade">
                                      <p:cBhvr>
                                        <p:cTn id="52" dur="500"/>
                                        <p:tgtEl>
                                          <p:spTgt spid="1025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55"/>
                                        </p:tgtEl>
                                        <p:attrNameLst>
                                          <p:attrName>style.visibility</p:attrName>
                                        </p:attrNameLst>
                                      </p:cBhvr>
                                      <p:to>
                                        <p:strVal val="visible"/>
                                      </p:to>
                                    </p:set>
                                    <p:animEffect transition="in" filter="fade">
                                      <p:cBhvr>
                                        <p:cTn id="57" dur="500"/>
                                        <p:tgtEl>
                                          <p:spTgt spid="1025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256"/>
                                        </p:tgtEl>
                                        <p:attrNameLst>
                                          <p:attrName>style.visibility</p:attrName>
                                        </p:attrNameLst>
                                      </p:cBhvr>
                                      <p:to>
                                        <p:strVal val="visible"/>
                                      </p:to>
                                    </p:set>
                                    <p:animEffect transition="in" filter="fade">
                                      <p:cBhvr>
                                        <p:cTn id="62" dur="500"/>
                                        <p:tgtEl>
                                          <p:spTgt spid="1025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257"/>
                                        </p:tgtEl>
                                        <p:attrNameLst>
                                          <p:attrName>style.visibility</p:attrName>
                                        </p:attrNameLst>
                                      </p:cBhvr>
                                      <p:to>
                                        <p:strVal val="visible"/>
                                      </p:to>
                                    </p:set>
                                    <p:animEffect transition="in" filter="fade">
                                      <p:cBhvr>
                                        <p:cTn id="67" dur="500"/>
                                        <p:tgtEl>
                                          <p:spTgt spid="1025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258"/>
                                        </p:tgtEl>
                                        <p:attrNameLst>
                                          <p:attrName>style.visibility</p:attrName>
                                        </p:attrNameLst>
                                      </p:cBhvr>
                                      <p:to>
                                        <p:strVal val="visible"/>
                                      </p:to>
                                    </p:set>
                                    <p:animEffect transition="in" filter="fade">
                                      <p:cBhvr>
                                        <p:cTn id="72" dur="500"/>
                                        <p:tgtEl>
                                          <p:spTgt spid="1025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259"/>
                                        </p:tgtEl>
                                        <p:attrNameLst>
                                          <p:attrName>style.visibility</p:attrName>
                                        </p:attrNameLst>
                                      </p:cBhvr>
                                      <p:to>
                                        <p:strVal val="visible"/>
                                      </p:to>
                                    </p:set>
                                    <p:animEffect transition="in" filter="fade">
                                      <p:cBhvr>
                                        <p:cTn id="77" dur="500"/>
                                        <p:tgtEl>
                                          <p:spTgt spid="1025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0260"/>
                                        </p:tgtEl>
                                        <p:attrNameLst>
                                          <p:attrName>style.visibility</p:attrName>
                                        </p:attrNameLst>
                                      </p:cBhvr>
                                      <p:to>
                                        <p:strVal val="visible"/>
                                      </p:to>
                                    </p:set>
                                    <p:animEffect transition="in" filter="fade">
                                      <p:cBhvr>
                                        <p:cTn id="82" dur="500"/>
                                        <p:tgtEl>
                                          <p:spTgt spid="1026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261"/>
                                        </p:tgtEl>
                                        <p:attrNameLst>
                                          <p:attrName>style.visibility</p:attrName>
                                        </p:attrNameLst>
                                      </p:cBhvr>
                                      <p:to>
                                        <p:strVal val="visible"/>
                                      </p:to>
                                    </p:set>
                                    <p:animEffect transition="in" filter="fade">
                                      <p:cBhvr>
                                        <p:cTn id="87" dur="500"/>
                                        <p:tgtEl>
                                          <p:spTgt spid="1026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0263"/>
                                        </p:tgtEl>
                                        <p:attrNameLst>
                                          <p:attrName>style.visibility</p:attrName>
                                        </p:attrNameLst>
                                      </p:cBhvr>
                                      <p:to>
                                        <p:strVal val="visible"/>
                                      </p:to>
                                    </p:set>
                                    <p:animEffect transition="in" filter="fade">
                                      <p:cBhvr>
                                        <p:cTn id="92" dur="500"/>
                                        <p:tgtEl>
                                          <p:spTgt spid="1026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0264"/>
                                        </p:tgtEl>
                                        <p:attrNameLst>
                                          <p:attrName>style.visibility</p:attrName>
                                        </p:attrNameLst>
                                      </p:cBhvr>
                                      <p:to>
                                        <p:strVal val="visible"/>
                                      </p:to>
                                    </p:set>
                                    <p:animEffect transition="in" filter="fade">
                                      <p:cBhvr>
                                        <p:cTn id="97" dur="500"/>
                                        <p:tgtEl>
                                          <p:spTgt spid="1026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0265"/>
                                        </p:tgtEl>
                                        <p:attrNameLst>
                                          <p:attrName>style.visibility</p:attrName>
                                        </p:attrNameLst>
                                      </p:cBhvr>
                                      <p:to>
                                        <p:strVal val="visible"/>
                                      </p:to>
                                    </p:set>
                                    <p:animEffect transition="in" filter="fade">
                                      <p:cBhvr>
                                        <p:cTn id="102" dur="500"/>
                                        <p:tgtEl>
                                          <p:spTgt spid="1026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0266"/>
                                        </p:tgtEl>
                                        <p:attrNameLst>
                                          <p:attrName>style.visibility</p:attrName>
                                        </p:attrNameLst>
                                      </p:cBhvr>
                                      <p:to>
                                        <p:strVal val="visible"/>
                                      </p:to>
                                    </p:set>
                                    <p:animEffect transition="in" filter="fade">
                                      <p:cBhvr>
                                        <p:cTn id="107" dur="500"/>
                                        <p:tgtEl>
                                          <p:spTgt spid="1026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0267"/>
                                        </p:tgtEl>
                                        <p:attrNameLst>
                                          <p:attrName>style.visibility</p:attrName>
                                        </p:attrNameLst>
                                      </p:cBhvr>
                                      <p:to>
                                        <p:strVal val="visible"/>
                                      </p:to>
                                    </p:set>
                                    <p:animEffect transition="in" filter="fade">
                                      <p:cBhvr>
                                        <p:cTn id="112" dur="500"/>
                                        <p:tgtEl>
                                          <p:spTgt spid="10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 y="476672"/>
            <a:ext cx="4352544" cy="6345936"/>
          </a:xfrm>
          <a:prstGeom prst="rect">
            <a:avLst/>
          </a:prstGeom>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909" y="16434"/>
            <a:ext cx="4455091" cy="6850301"/>
          </a:xfrm>
          <a:prstGeom prst="rect">
            <a:avLst/>
          </a:prstGeom>
        </p:spPr>
      </p:pic>
      <p:sp>
        <p:nvSpPr>
          <p:cNvPr id="11" name="TekstSylinder 10"/>
          <p:cNvSpPr txBox="1"/>
          <p:nvPr/>
        </p:nvSpPr>
        <p:spPr>
          <a:xfrm>
            <a:off x="251520" y="90926"/>
            <a:ext cx="5400600" cy="461665"/>
          </a:xfrm>
          <a:prstGeom prst="rect">
            <a:avLst/>
          </a:prstGeom>
          <a:noFill/>
        </p:spPr>
        <p:txBody>
          <a:bodyPr wrap="square" rtlCol="0">
            <a:spAutoFit/>
          </a:bodyPr>
          <a:lstStyle/>
          <a:p>
            <a:r>
              <a:rPr lang="nb-NO" sz="2400" dirty="0"/>
              <a:t>Visual </a:t>
            </a:r>
            <a:r>
              <a:rPr lang="nb-NO" sz="2400" dirty="0" err="1" smtClean="0"/>
              <a:t>intertexts</a:t>
            </a:r>
            <a:r>
              <a:rPr lang="nb-NO" sz="2400" dirty="0"/>
              <a:t> </a:t>
            </a:r>
            <a:r>
              <a:rPr lang="nb-NO" sz="2400" dirty="0" smtClean="0"/>
              <a:t>- </a:t>
            </a:r>
            <a:r>
              <a:rPr lang="nb-NO" sz="2400" i="1" dirty="0" err="1" smtClean="0"/>
              <a:t>Un</a:t>
            </a:r>
            <a:r>
              <a:rPr lang="nb-NO" sz="2400" i="1" dirty="0" smtClean="0"/>
              <a:t> </a:t>
            </a:r>
            <a:r>
              <a:rPr lang="nb-NO" sz="2400" i="1" dirty="0" err="1" smtClean="0"/>
              <a:t>Billet</a:t>
            </a:r>
            <a:r>
              <a:rPr lang="nb-NO" sz="2400" i="1" dirty="0" smtClean="0"/>
              <a:t> de </a:t>
            </a:r>
            <a:r>
              <a:rPr lang="nb-NO" sz="2400" i="1" dirty="0" err="1" smtClean="0"/>
              <a:t>loterie</a:t>
            </a:r>
            <a:endParaRPr lang="nb-NO" sz="2400" i="1" dirty="0"/>
          </a:p>
        </p:txBody>
      </p:sp>
      <p:sp>
        <p:nvSpPr>
          <p:cNvPr id="3" name="TekstSylinder 2"/>
          <p:cNvSpPr txBox="1"/>
          <p:nvPr/>
        </p:nvSpPr>
        <p:spPr>
          <a:xfrm>
            <a:off x="4860032" y="6237312"/>
            <a:ext cx="1633781" cy="369332"/>
          </a:xfrm>
          <a:prstGeom prst="rect">
            <a:avLst/>
          </a:prstGeom>
          <a:noFill/>
        </p:spPr>
        <p:txBody>
          <a:bodyPr wrap="none" rtlCol="0">
            <a:spAutoFit/>
          </a:bodyPr>
          <a:lstStyle/>
          <a:p>
            <a:r>
              <a:rPr lang="nb-NO" dirty="0" err="1" smtClean="0"/>
              <a:t>Pritchett</a:t>
            </a:r>
            <a:r>
              <a:rPr lang="nb-NO" dirty="0" smtClean="0"/>
              <a:t>, 1879</a:t>
            </a:r>
            <a:endParaRPr lang="nb-NO" dirty="0"/>
          </a:p>
        </p:txBody>
      </p:sp>
    </p:spTree>
    <p:extLst>
      <p:ext uri="{BB962C8B-B14F-4D97-AF65-F5344CB8AC3E}">
        <p14:creationId xmlns:p14="http://schemas.microsoft.com/office/powerpoint/2010/main" val="3867394389"/>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208" y="-27384"/>
            <a:ext cx="4823304" cy="6786473"/>
          </a:xfrm>
          <a:prstGeom prst="rect">
            <a:avLst/>
          </a:prstGeo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57917"/>
            <a:ext cx="4321712" cy="6355459"/>
          </a:xfrm>
          <a:prstGeom prst="rect">
            <a:avLst/>
          </a:prstGeom>
        </p:spPr>
      </p:pic>
      <p:sp>
        <p:nvSpPr>
          <p:cNvPr id="8" name="TekstSylinder 7"/>
          <p:cNvSpPr txBox="1"/>
          <p:nvPr/>
        </p:nvSpPr>
        <p:spPr>
          <a:xfrm>
            <a:off x="251520" y="90926"/>
            <a:ext cx="7344816" cy="461665"/>
          </a:xfrm>
          <a:prstGeom prst="rect">
            <a:avLst/>
          </a:prstGeom>
          <a:noFill/>
        </p:spPr>
        <p:txBody>
          <a:bodyPr wrap="square" rtlCol="0">
            <a:spAutoFit/>
          </a:bodyPr>
          <a:lstStyle/>
          <a:p>
            <a:r>
              <a:rPr lang="nb-NO" sz="2400" dirty="0"/>
              <a:t>Visual </a:t>
            </a:r>
            <a:r>
              <a:rPr lang="nb-NO" sz="2400" dirty="0" err="1" smtClean="0"/>
              <a:t>intertexts</a:t>
            </a:r>
            <a:r>
              <a:rPr lang="nb-NO" sz="2400" dirty="0" smtClean="0"/>
              <a:t> -  BL</a:t>
            </a:r>
            <a:endParaRPr lang="nb-NO" sz="2400" dirty="0"/>
          </a:p>
        </p:txBody>
      </p:sp>
      <p:sp>
        <p:nvSpPr>
          <p:cNvPr id="4" name="Rektangel 3"/>
          <p:cNvSpPr/>
          <p:nvPr/>
        </p:nvSpPr>
        <p:spPr>
          <a:xfrm>
            <a:off x="7707032" y="6474822"/>
            <a:ext cx="1473480" cy="338554"/>
          </a:xfrm>
          <a:prstGeom prst="rect">
            <a:avLst/>
          </a:prstGeom>
        </p:spPr>
        <p:txBody>
          <a:bodyPr wrap="none">
            <a:spAutoFit/>
          </a:bodyPr>
          <a:lstStyle/>
          <a:p>
            <a:r>
              <a:rPr lang="nb-NO" sz="1600" dirty="0" err="1"/>
              <a:t>Pritchett</a:t>
            </a:r>
            <a:r>
              <a:rPr lang="nb-NO" sz="1600" dirty="0"/>
              <a:t>, 1879</a:t>
            </a:r>
          </a:p>
        </p:txBody>
      </p:sp>
    </p:spTree>
    <p:extLst>
      <p:ext uri="{BB962C8B-B14F-4D97-AF65-F5344CB8AC3E}">
        <p14:creationId xmlns:p14="http://schemas.microsoft.com/office/powerpoint/2010/main" val="811609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8" name="TekstSylinder 7"/>
          <p:cNvSpPr txBox="1"/>
          <p:nvPr/>
        </p:nvSpPr>
        <p:spPr>
          <a:xfrm>
            <a:off x="251520" y="90926"/>
            <a:ext cx="7344816" cy="461665"/>
          </a:xfrm>
          <a:prstGeom prst="rect">
            <a:avLst/>
          </a:prstGeom>
          <a:noFill/>
        </p:spPr>
        <p:txBody>
          <a:bodyPr wrap="square" rtlCol="0">
            <a:spAutoFit/>
          </a:bodyPr>
          <a:lstStyle/>
          <a:p>
            <a:r>
              <a:rPr lang="nb-NO" sz="2400" dirty="0"/>
              <a:t>Visual </a:t>
            </a:r>
            <a:r>
              <a:rPr lang="nb-NO" sz="2400" dirty="0" err="1" smtClean="0"/>
              <a:t>intertexts</a:t>
            </a:r>
            <a:r>
              <a:rPr lang="nb-NO" sz="2400" dirty="0" smtClean="0"/>
              <a:t> -  BL</a:t>
            </a:r>
            <a:endParaRPr lang="nb-NO" sz="2400" dirty="0"/>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812" y="116632"/>
            <a:ext cx="4609692" cy="6704242"/>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507967"/>
            <a:ext cx="4354815" cy="6305409"/>
          </a:xfrm>
          <a:prstGeom prst="rect">
            <a:avLst/>
          </a:prstGeom>
        </p:spPr>
      </p:pic>
      <p:sp>
        <p:nvSpPr>
          <p:cNvPr id="3" name="TekstSylinder 2"/>
          <p:cNvSpPr txBox="1"/>
          <p:nvPr/>
        </p:nvSpPr>
        <p:spPr>
          <a:xfrm>
            <a:off x="7452320" y="6525344"/>
            <a:ext cx="1473480" cy="338554"/>
          </a:xfrm>
          <a:prstGeom prst="rect">
            <a:avLst/>
          </a:prstGeom>
          <a:noFill/>
        </p:spPr>
        <p:txBody>
          <a:bodyPr wrap="none" rtlCol="0">
            <a:spAutoFit/>
          </a:bodyPr>
          <a:lstStyle/>
          <a:p>
            <a:r>
              <a:rPr lang="nb-NO" sz="1600" dirty="0" err="1" smtClean="0"/>
              <a:t>Pritchett</a:t>
            </a:r>
            <a:r>
              <a:rPr lang="nb-NO" sz="1600" dirty="0" smtClean="0"/>
              <a:t>, 1879</a:t>
            </a:r>
            <a:endParaRPr lang="nb-NO" sz="1600" dirty="0"/>
          </a:p>
        </p:txBody>
      </p:sp>
    </p:spTree>
    <p:extLst>
      <p:ext uri="{BB962C8B-B14F-4D97-AF65-F5344CB8AC3E}">
        <p14:creationId xmlns:p14="http://schemas.microsoft.com/office/powerpoint/2010/main" val="4263420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1107504"/>
            <a:ext cx="3600264" cy="5273824"/>
          </a:xfrm>
          <a:prstGeom prst="rect">
            <a:avLst/>
          </a:prstGeom>
        </p:spPr>
      </p:pic>
      <p:sp>
        <p:nvSpPr>
          <p:cNvPr id="2" name="Rektangel 1"/>
          <p:cNvSpPr/>
          <p:nvPr/>
        </p:nvSpPr>
        <p:spPr>
          <a:xfrm>
            <a:off x="251520" y="2183953"/>
            <a:ext cx="5294205" cy="3693319"/>
          </a:xfrm>
          <a:prstGeom prst="rect">
            <a:avLst/>
          </a:prstGeom>
        </p:spPr>
        <p:txBody>
          <a:bodyPr wrap="square">
            <a:spAutoFit/>
          </a:bodyPr>
          <a:lstStyle/>
          <a:p>
            <a:r>
              <a:rPr lang="nb-NO" sz="2000" dirty="0" smtClean="0">
                <a:solidFill>
                  <a:schemeClr val="accent5">
                    <a:lumMod val="75000"/>
                  </a:schemeClr>
                </a:solidFill>
                <a:latin typeface="Book Antiqua" panose="02040602050305030304" pitchFamily="18" charset="0"/>
                <a:ea typeface="Calibri" panose="020F0502020204030204" pitchFamily="34" charset="0"/>
              </a:rPr>
              <a:t>"</a:t>
            </a:r>
            <a:r>
              <a:rPr lang="nb-NO" sz="2000" dirty="0" err="1" smtClean="0">
                <a:solidFill>
                  <a:schemeClr val="accent5">
                    <a:lumMod val="75000"/>
                  </a:schemeClr>
                </a:solidFill>
                <a:latin typeface="Book Antiqua" panose="02040602050305030304" pitchFamily="18" charset="0"/>
                <a:ea typeface="Calibri" panose="020F0502020204030204" pitchFamily="34" charset="0"/>
              </a:rPr>
              <a:t>Cinquante</a:t>
            </a:r>
            <a:r>
              <a:rPr lang="nb-NO" sz="2000" dirty="0" smtClean="0">
                <a:solidFill>
                  <a:schemeClr val="accent5">
                    <a:lumMod val="75000"/>
                  </a:schemeClr>
                </a:solidFill>
                <a:latin typeface="Book Antiqua" panose="02040602050305030304" pitchFamily="18" charset="0"/>
                <a:ea typeface="Calibri" panose="020F0502020204030204" pitchFamily="34" charset="0"/>
              </a:rPr>
              <a:t>-deux </a:t>
            </a:r>
            <a:r>
              <a:rPr lang="nb-NO" sz="2000" dirty="0">
                <a:solidFill>
                  <a:schemeClr val="accent5">
                    <a:lumMod val="75000"/>
                  </a:schemeClr>
                </a:solidFill>
                <a:latin typeface="Book Antiqua" panose="02040602050305030304" pitchFamily="18" charset="0"/>
                <a:ea typeface="Calibri" panose="020F0502020204030204" pitchFamily="34" charset="0"/>
              </a:rPr>
              <a:t>mille </a:t>
            </a:r>
            <a:r>
              <a:rPr lang="nb-NO" sz="2000" dirty="0" err="1">
                <a:solidFill>
                  <a:schemeClr val="accent5">
                    <a:lumMod val="75000"/>
                  </a:schemeClr>
                </a:solidFill>
                <a:latin typeface="Book Antiqua" panose="02040602050305030304" pitchFamily="18" charset="0"/>
                <a:ea typeface="Calibri" panose="020F0502020204030204" pitchFamily="34" charset="0"/>
              </a:rPr>
              <a:t>rixdales</a:t>
            </a:r>
            <a:r>
              <a:rPr lang="nb-NO" sz="2000" dirty="0">
                <a:solidFill>
                  <a:schemeClr val="accent5">
                    <a:lumMod val="75000"/>
                  </a:schemeClr>
                </a:solidFill>
                <a:latin typeface="Book Antiqua" panose="02040602050305030304" pitchFamily="18" charset="0"/>
                <a:ea typeface="Calibri" panose="020F0502020204030204" pitchFamily="34" charset="0"/>
              </a:rPr>
              <a:t> </a:t>
            </a:r>
            <a:r>
              <a:rPr lang="nb-NO" sz="2000" dirty="0" smtClean="0">
                <a:solidFill>
                  <a:schemeClr val="accent5">
                    <a:lumMod val="75000"/>
                  </a:schemeClr>
                </a:solidFill>
                <a:latin typeface="Book Antiqua" panose="02040602050305030304" pitchFamily="18" charset="0"/>
                <a:ea typeface="Calibri" panose="020F0502020204030204" pitchFamily="34" charset="0"/>
              </a:rPr>
              <a:t>[…]</a:t>
            </a:r>
            <a:br>
              <a:rPr lang="nb-NO" sz="2000" dirty="0" smtClean="0">
                <a:solidFill>
                  <a:schemeClr val="accent5">
                    <a:lumMod val="75000"/>
                  </a:schemeClr>
                </a:solidFill>
                <a:latin typeface="Book Antiqua" panose="02040602050305030304" pitchFamily="18" charset="0"/>
                <a:ea typeface="Calibri" panose="020F0502020204030204" pitchFamily="34" charset="0"/>
              </a:rPr>
            </a:br>
            <a:r>
              <a:rPr lang="nb-NO" sz="2000" dirty="0" smtClean="0">
                <a:solidFill>
                  <a:schemeClr val="accent5">
                    <a:lumMod val="75000"/>
                  </a:schemeClr>
                </a:solidFill>
                <a:latin typeface="Book Antiqua" panose="02040602050305030304" pitchFamily="18" charset="0"/>
                <a:ea typeface="Calibri" panose="020F0502020204030204" pitchFamily="34" charset="0"/>
              </a:rPr>
              <a:t>tel </a:t>
            </a:r>
            <a:r>
              <a:rPr lang="nb-NO" sz="2000" dirty="0">
                <a:solidFill>
                  <a:schemeClr val="accent5">
                    <a:lumMod val="75000"/>
                  </a:schemeClr>
                </a:solidFill>
                <a:latin typeface="Book Antiqua" panose="02040602050305030304" pitchFamily="18" charset="0"/>
                <a:ea typeface="Calibri" panose="020F0502020204030204" pitchFamily="34" charset="0"/>
              </a:rPr>
              <a:t>fut </a:t>
            </a:r>
            <a:r>
              <a:rPr lang="nb-NO" sz="2000" dirty="0" err="1">
                <a:solidFill>
                  <a:schemeClr val="accent5">
                    <a:lumMod val="75000"/>
                  </a:schemeClr>
                </a:solidFill>
                <a:latin typeface="Book Antiqua" panose="02040602050305030304" pitchFamily="18" charset="0"/>
                <a:ea typeface="Calibri" panose="020F0502020204030204" pitchFamily="34" charset="0"/>
              </a:rPr>
              <a:t>l'appoint</a:t>
            </a:r>
            <a:r>
              <a:rPr lang="nb-NO" sz="2000" dirty="0">
                <a:solidFill>
                  <a:schemeClr val="accent5">
                    <a:lumMod val="75000"/>
                  </a:schemeClr>
                </a:solidFill>
                <a:latin typeface="Book Antiqua" panose="02040602050305030304" pitchFamily="18" charset="0"/>
                <a:ea typeface="Calibri" panose="020F0502020204030204" pitchFamily="34" charset="0"/>
              </a:rPr>
              <a:t> de </a:t>
            </a:r>
            <a:r>
              <a:rPr lang="nb-NO" sz="2000" b="1" dirty="0">
                <a:solidFill>
                  <a:schemeClr val="accent5">
                    <a:lumMod val="75000"/>
                  </a:schemeClr>
                </a:solidFill>
                <a:latin typeface="Book Antiqua" panose="02040602050305030304" pitchFamily="18" charset="0"/>
                <a:ea typeface="Calibri" panose="020F0502020204030204" pitchFamily="34" charset="0"/>
              </a:rPr>
              <a:t>la </a:t>
            </a:r>
            <a:r>
              <a:rPr lang="nb-NO" sz="2000" b="1" dirty="0" err="1">
                <a:solidFill>
                  <a:schemeClr val="accent5">
                    <a:lumMod val="75000"/>
                  </a:schemeClr>
                </a:solidFill>
                <a:latin typeface="Book Antiqua" panose="02040602050305030304" pitchFamily="18" charset="0"/>
                <a:ea typeface="Calibri" panose="020F0502020204030204" pitchFamily="34" charset="0"/>
              </a:rPr>
              <a:t>Suède</a:t>
            </a:r>
            <a:r>
              <a:rPr lang="nb-NO" sz="2000" b="1" dirty="0">
                <a:solidFill>
                  <a:schemeClr val="accent5">
                    <a:lumMod val="75000"/>
                  </a:schemeClr>
                </a:solidFill>
                <a:latin typeface="Book Antiqua" panose="02040602050305030304" pitchFamily="18" charset="0"/>
                <a:ea typeface="Calibri" panose="020F0502020204030204" pitchFamily="34" charset="0"/>
              </a:rPr>
              <a:t> et de la </a:t>
            </a:r>
            <a:r>
              <a:rPr lang="nb-NO" sz="2000" b="1" dirty="0" err="1">
                <a:solidFill>
                  <a:schemeClr val="accent5">
                    <a:lumMod val="75000"/>
                  </a:schemeClr>
                </a:solidFill>
                <a:latin typeface="Book Antiqua" panose="02040602050305030304" pitchFamily="18" charset="0"/>
                <a:ea typeface="Calibri" panose="020F0502020204030204" pitchFamily="34" charset="0"/>
              </a:rPr>
              <a:t>Norvège</a:t>
            </a:r>
            <a:r>
              <a:rPr lang="nb-NO" sz="2000" dirty="0">
                <a:solidFill>
                  <a:schemeClr val="accent5">
                    <a:lumMod val="75000"/>
                  </a:schemeClr>
                </a:solidFill>
                <a:latin typeface="Book Antiqua" panose="02040602050305030304" pitchFamily="18" charset="0"/>
                <a:ea typeface="Calibri" panose="020F0502020204030204" pitchFamily="34" charset="0"/>
              </a:rPr>
              <a:t>.  </a:t>
            </a:r>
            <a:r>
              <a:rPr lang="en-US" sz="2000" dirty="0">
                <a:solidFill>
                  <a:schemeClr val="accent5">
                    <a:lumMod val="75000"/>
                  </a:schemeClr>
                </a:solidFill>
                <a:latin typeface="Book Antiqua" panose="02040602050305030304" pitchFamily="18" charset="0"/>
                <a:ea typeface="Calibri" panose="020F0502020204030204" pitchFamily="34" charset="0"/>
              </a:rPr>
              <a:t>Le </a:t>
            </a:r>
            <a:r>
              <a:rPr lang="en-US" sz="2000" dirty="0" err="1">
                <a:solidFill>
                  <a:schemeClr val="accent5">
                    <a:lumMod val="75000"/>
                  </a:schemeClr>
                </a:solidFill>
                <a:latin typeface="Book Antiqua" panose="02040602050305030304" pitchFamily="18" charset="0"/>
                <a:ea typeface="Calibri" panose="020F0502020204030204" pitchFamily="34" charset="0"/>
              </a:rPr>
              <a:t>chiffre</a:t>
            </a:r>
            <a:r>
              <a:rPr lang="en-US" sz="2000" dirty="0">
                <a:solidFill>
                  <a:schemeClr val="accent5">
                    <a:lumMod val="75000"/>
                  </a:schemeClr>
                </a:solidFill>
                <a:latin typeface="Book Antiqua" panose="02040602050305030304" pitchFamily="18" charset="0"/>
                <a:ea typeface="Calibri" panose="020F0502020204030204" pitchFamily="34" charset="0"/>
              </a:rPr>
              <a:t> </a:t>
            </a:r>
            <a:r>
              <a:rPr lang="en-US" sz="2000" dirty="0" err="1">
                <a:solidFill>
                  <a:schemeClr val="accent5">
                    <a:lumMod val="75000"/>
                  </a:schemeClr>
                </a:solidFill>
                <a:latin typeface="Book Antiqua" panose="02040602050305030304" pitchFamily="18" charset="0"/>
                <a:ea typeface="Calibri" panose="020F0502020204030204" pitchFamily="34" charset="0"/>
              </a:rPr>
              <a:t>était</a:t>
            </a:r>
            <a:r>
              <a:rPr lang="en-US" sz="2000" dirty="0">
                <a:solidFill>
                  <a:schemeClr val="accent5">
                    <a:lumMod val="75000"/>
                  </a:schemeClr>
                </a:solidFill>
                <a:latin typeface="Book Antiqua" panose="02040602050305030304" pitchFamily="18" charset="0"/>
                <a:ea typeface="Calibri" panose="020F0502020204030204" pitchFamily="34" charset="0"/>
              </a:rPr>
              <a:t> </a:t>
            </a:r>
            <a:r>
              <a:rPr lang="en-US" sz="2000" dirty="0" err="1">
                <a:solidFill>
                  <a:schemeClr val="accent5">
                    <a:lumMod val="75000"/>
                  </a:schemeClr>
                </a:solidFill>
                <a:latin typeface="Book Antiqua" panose="02040602050305030304" pitchFamily="18" charset="0"/>
                <a:ea typeface="Calibri" panose="020F0502020204030204" pitchFamily="34" charset="0"/>
              </a:rPr>
              <a:t>considérable</a:t>
            </a:r>
            <a:r>
              <a:rPr lang="en-US" sz="2000" dirty="0">
                <a:solidFill>
                  <a:schemeClr val="accent5">
                    <a:lumMod val="75000"/>
                  </a:schemeClr>
                </a:solidFill>
                <a:latin typeface="Book Antiqua" panose="02040602050305030304" pitchFamily="18" charset="0"/>
                <a:ea typeface="Calibri" panose="020F0502020204030204" pitchFamily="34" charset="0"/>
              </a:rPr>
              <a:t> </a:t>
            </a:r>
            <a:r>
              <a:rPr lang="en-US" sz="2000" dirty="0" err="1">
                <a:solidFill>
                  <a:schemeClr val="accent5">
                    <a:lumMod val="75000"/>
                  </a:schemeClr>
                </a:solidFill>
                <a:latin typeface="Book Antiqua" panose="02040602050305030304" pitchFamily="18" charset="0"/>
                <a:ea typeface="Calibri" panose="020F0502020204030204" pitchFamily="34" charset="0"/>
              </a:rPr>
              <a:t>relativement</a:t>
            </a:r>
            <a:r>
              <a:rPr lang="en-US" sz="2000" dirty="0">
                <a:solidFill>
                  <a:schemeClr val="accent5">
                    <a:lumMod val="75000"/>
                  </a:schemeClr>
                </a:solidFill>
                <a:latin typeface="Book Antiqua" panose="02040602050305030304" pitchFamily="18" charset="0"/>
                <a:ea typeface="Calibri" panose="020F0502020204030204" pitchFamily="34" charset="0"/>
              </a:rPr>
              <a:t> au pays; </a:t>
            </a:r>
            <a:r>
              <a:rPr lang="en-US" sz="2000" dirty="0" err="1">
                <a:solidFill>
                  <a:schemeClr val="accent5">
                    <a:lumMod val="75000"/>
                  </a:schemeClr>
                </a:solidFill>
                <a:latin typeface="Book Antiqua" panose="02040602050305030304" pitchFamily="18" charset="0"/>
                <a:ea typeface="Calibri" panose="020F0502020204030204" pitchFamily="34" charset="0"/>
              </a:rPr>
              <a:t>mais</a:t>
            </a:r>
            <a:r>
              <a:rPr lang="en-US" sz="2000" dirty="0">
                <a:solidFill>
                  <a:schemeClr val="accent5">
                    <a:lumMod val="75000"/>
                  </a:schemeClr>
                </a:solidFill>
                <a:latin typeface="Book Antiqua" panose="02040602050305030304" pitchFamily="18" charset="0"/>
                <a:ea typeface="Calibri" panose="020F0502020204030204" pitchFamily="34" charset="0"/>
              </a:rPr>
              <a:t> </a:t>
            </a:r>
            <a:r>
              <a:rPr lang="en-US" sz="2000" dirty="0" err="1">
                <a:solidFill>
                  <a:schemeClr val="accent5">
                    <a:lumMod val="75000"/>
                  </a:schemeClr>
                </a:solidFill>
                <a:latin typeface="Book Antiqua" panose="02040602050305030304" pitchFamily="18" charset="0"/>
                <a:ea typeface="Calibri" panose="020F0502020204030204" pitchFamily="34" charset="0"/>
              </a:rPr>
              <a:t>il</a:t>
            </a:r>
            <a:r>
              <a:rPr lang="en-US" sz="2000" dirty="0">
                <a:solidFill>
                  <a:schemeClr val="accent5">
                    <a:lumMod val="75000"/>
                  </a:schemeClr>
                </a:solidFill>
                <a:latin typeface="Book Antiqua" panose="02040602050305030304" pitchFamily="18" charset="0"/>
                <a:ea typeface="Calibri" panose="020F0502020204030204" pitchFamily="34" charset="0"/>
              </a:rPr>
              <a:t> </a:t>
            </a:r>
            <a:r>
              <a:rPr lang="en-US" sz="2000" dirty="0" err="1">
                <a:solidFill>
                  <a:schemeClr val="accent5">
                    <a:lumMod val="75000"/>
                  </a:schemeClr>
                </a:solidFill>
                <a:latin typeface="Book Antiqua" panose="02040602050305030304" pitchFamily="18" charset="0"/>
                <a:ea typeface="Calibri" panose="020F0502020204030204" pitchFamily="34" charset="0"/>
              </a:rPr>
              <a:t>eût</a:t>
            </a:r>
            <a:r>
              <a:rPr lang="en-US" sz="2000" dirty="0">
                <a:solidFill>
                  <a:schemeClr val="accent5">
                    <a:lumMod val="75000"/>
                  </a:schemeClr>
                </a:solidFill>
                <a:latin typeface="Book Antiqua" panose="02040602050305030304" pitchFamily="18" charset="0"/>
                <a:ea typeface="Calibri" panose="020F0502020204030204" pitchFamily="34" charset="0"/>
              </a:rPr>
              <a:t> </a:t>
            </a:r>
            <a:r>
              <a:rPr lang="en-US" sz="2000" dirty="0" err="1">
                <a:solidFill>
                  <a:schemeClr val="accent5">
                    <a:lumMod val="75000"/>
                  </a:schemeClr>
                </a:solidFill>
                <a:latin typeface="Book Antiqua" panose="02040602050305030304" pitchFamily="18" charset="0"/>
                <a:ea typeface="Calibri" panose="020F0502020204030204" pitchFamily="34" charset="0"/>
              </a:rPr>
              <a:t>été</a:t>
            </a:r>
            <a:r>
              <a:rPr lang="en-US" sz="2000" dirty="0">
                <a:solidFill>
                  <a:schemeClr val="accent5">
                    <a:lumMod val="75000"/>
                  </a:schemeClr>
                </a:solidFill>
                <a:latin typeface="Book Antiqua" panose="02040602050305030304" pitchFamily="18" charset="0"/>
                <a:ea typeface="Calibri" panose="020F0502020204030204" pitchFamily="34" charset="0"/>
              </a:rPr>
              <a:t> </a:t>
            </a:r>
            <a:r>
              <a:rPr lang="en-US" sz="2000" dirty="0" err="1">
                <a:solidFill>
                  <a:schemeClr val="accent5">
                    <a:lumMod val="75000"/>
                  </a:schemeClr>
                </a:solidFill>
                <a:latin typeface="Book Antiqua" panose="02040602050305030304" pitchFamily="18" charset="0"/>
                <a:ea typeface="Calibri" panose="020F0502020204030204" pitchFamily="34" charset="0"/>
              </a:rPr>
              <a:t>certainement</a:t>
            </a:r>
            <a:r>
              <a:rPr lang="en-US" sz="2000" dirty="0">
                <a:solidFill>
                  <a:schemeClr val="accent5">
                    <a:lumMod val="75000"/>
                  </a:schemeClr>
                </a:solidFill>
                <a:latin typeface="Book Antiqua" panose="02040602050305030304" pitchFamily="18" charset="0"/>
                <a:ea typeface="Calibri" panose="020F0502020204030204" pitchFamily="34" charset="0"/>
              </a:rPr>
              <a:t> plus </a:t>
            </a:r>
            <a:r>
              <a:rPr lang="en-US" sz="2000" dirty="0" err="1">
                <a:solidFill>
                  <a:schemeClr val="accent5">
                    <a:lumMod val="75000"/>
                  </a:schemeClr>
                </a:solidFill>
                <a:latin typeface="Book Antiqua" panose="02040602050305030304" pitchFamily="18" charset="0"/>
                <a:ea typeface="Calibri" panose="020F0502020204030204" pitchFamily="34" charset="0"/>
              </a:rPr>
              <a:t>élevé</a:t>
            </a:r>
            <a:r>
              <a:rPr lang="en-US" sz="2000" dirty="0">
                <a:solidFill>
                  <a:schemeClr val="accent5">
                    <a:lumMod val="75000"/>
                  </a:schemeClr>
                </a:solidFill>
                <a:latin typeface="Book Antiqua" panose="02040602050305030304" pitchFamily="18" charset="0"/>
                <a:ea typeface="Calibri" panose="020F0502020204030204" pitchFamily="34" charset="0"/>
              </a:rPr>
              <a:t>, </a:t>
            </a:r>
            <a:r>
              <a:rPr lang="en-US" sz="2000" dirty="0" err="1">
                <a:solidFill>
                  <a:schemeClr val="accent5">
                    <a:lumMod val="75000"/>
                  </a:schemeClr>
                </a:solidFill>
                <a:latin typeface="Book Antiqua" panose="02040602050305030304" pitchFamily="18" charset="0"/>
                <a:ea typeface="Calibri" panose="020F0502020204030204" pitchFamily="34" charset="0"/>
              </a:rPr>
              <a:t>si</a:t>
            </a:r>
            <a:r>
              <a:rPr lang="en-US" sz="2000" dirty="0">
                <a:solidFill>
                  <a:schemeClr val="accent5">
                    <a:lumMod val="75000"/>
                  </a:schemeClr>
                </a:solidFill>
                <a:latin typeface="Book Antiqua" panose="02040602050305030304" pitchFamily="18" charset="0"/>
                <a:ea typeface="Calibri" panose="020F0502020204030204" pitchFamily="34" charset="0"/>
              </a:rPr>
              <a:t> la </a:t>
            </a:r>
            <a:r>
              <a:rPr lang="en-US" sz="2000" dirty="0" err="1">
                <a:solidFill>
                  <a:schemeClr val="accent5">
                    <a:lumMod val="75000"/>
                  </a:schemeClr>
                </a:solidFill>
                <a:latin typeface="Book Antiqua" panose="02040602050305030304" pitchFamily="18" charset="0"/>
                <a:ea typeface="Calibri" panose="020F0502020204030204" pitchFamily="34" charset="0"/>
              </a:rPr>
              <a:t>souscription</a:t>
            </a:r>
            <a:r>
              <a:rPr lang="en-US" sz="2000" dirty="0">
                <a:solidFill>
                  <a:schemeClr val="accent5">
                    <a:lumMod val="75000"/>
                  </a:schemeClr>
                </a:solidFill>
                <a:latin typeface="Book Antiqua" panose="02040602050305030304" pitchFamily="18" charset="0"/>
                <a:ea typeface="Calibri" panose="020F0502020204030204" pitchFamily="34" charset="0"/>
              </a:rPr>
              <a:t> </a:t>
            </a:r>
            <a:r>
              <a:rPr lang="en-US" sz="2000" dirty="0" err="1">
                <a:solidFill>
                  <a:schemeClr val="accent5">
                    <a:lumMod val="75000"/>
                  </a:schemeClr>
                </a:solidFill>
                <a:latin typeface="Book Antiqua" panose="02040602050305030304" pitchFamily="18" charset="0"/>
                <a:ea typeface="Calibri" panose="020F0502020204030204" pitchFamily="34" charset="0"/>
              </a:rPr>
              <a:t>avait</a:t>
            </a:r>
            <a:r>
              <a:rPr lang="en-US" sz="2000" dirty="0">
                <a:solidFill>
                  <a:schemeClr val="accent5">
                    <a:lumMod val="75000"/>
                  </a:schemeClr>
                </a:solidFill>
                <a:latin typeface="Book Antiqua" panose="02040602050305030304" pitchFamily="18" charset="0"/>
                <a:ea typeface="Calibri" panose="020F0502020204030204" pitchFamily="34" charset="0"/>
              </a:rPr>
              <a:t> </a:t>
            </a:r>
            <a:r>
              <a:rPr lang="en-US" sz="2000" dirty="0" err="1">
                <a:solidFill>
                  <a:schemeClr val="accent5">
                    <a:lumMod val="75000"/>
                  </a:schemeClr>
                </a:solidFill>
                <a:latin typeface="Book Antiqua" panose="02040602050305030304" pitchFamily="18" charset="0"/>
                <a:ea typeface="Calibri" panose="020F0502020204030204" pitchFamily="34" charset="0"/>
              </a:rPr>
              <a:t>eu</a:t>
            </a:r>
            <a:r>
              <a:rPr lang="en-US" sz="2000" dirty="0">
                <a:solidFill>
                  <a:schemeClr val="accent5">
                    <a:lumMod val="75000"/>
                  </a:schemeClr>
                </a:solidFill>
                <a:latin typeface="Book Antiqua" panose="02040602050305030304" pitchFamily="18" charset="0"/>
                <a:ea typeface="Calibri" panose="020F0502020204030204" pitchFamily="34" charset="0"/>
              </a:rPr>
              <a:t> lieu Christiania </a:t>
            </a:r>
            <a:r>
              <a:rPr lang="en-US" sz="2000" dirty="0" err="1">
                <a:solidFill>
                  <a:schemeClr val="accent5">
                    <a:lumMod val="75000"/>
                  </a:schemeClr>
                </a:solidFill>
                <a:latin typeface="Book Antiqua" panose="02040602050305030304" pitchFamily="18" charset="0"/>
                <a:ea typeface="Calibri" panose="020F0502020204030204" pitchFamily="34" charset="0"/>
              </a:rPr>
              <a:t>en</a:t>
            </a:r>
            <a:r>
              <a:rPr lang="en-US" sz="2000" dirty="0">
                <a:solidFill>
                  <a:schemeClr val="accent5">
                    <a:lumMod val="75000"/>
                  </a:schemeClr>
                </a:solidFill>
                <a:latin typeface="Book Antiqua" panose="02040602050305030304" pitchFamily="18" charset="0"/>
                <a:ea typeface="Calibri" panose="020F0502020204030204" pitchFamily="34" charset="0"/>
              </a:rPr>
              <a:t> </a:t>
            </a:r>
            <a:r>
              <a:rPr lang="en-US" sz="2000" dirty="0" err="1">
                <a:solidFill>
                  <a:schemeClr val="accent5">
                    <a:lumMod val="75000"/>
                  </a:schemeClr>
                </a:solidFill>
                <a:latin typeface="Book Antiqua" panose="02040602050305030304" pitchFamily="18" charset="0"/>
                <a:ea typeface="Calibri" panose="020F0502020204030204" pitchFamily="34" charset="0"/>
              </a:rPr>
              <a:t>même</a:t>
            </a:r>
            <a:r>
              <a:rPr lang="en-US" sz="2000" dirty="0">
                <a:solidFill>
                  <a:schemeClr val="accent5">
                    <a:lumMod val="75000"/>
                  </a:schemeClr>
                </a:solidFill>
                <a:latin typeface="Book Antiqua" panose="02040602050305030304" pitchFamily="18" charset="0"/>
                <a:ea typeface="Calibri" panose="020F0502020204030204" pitchFamily="34" charset="0"/>
              </a:rPr>
              <a:t> temps </a:t>
            </a:r>
            <a:r>
              <a:rPr lang="en-US" sz="2000" dirty="0" err="1">
                <a:solidFill>
                  <a:schemeClr val="accent5">
                    <a:lumMod val="75000"/>
                  </a:schemeClr>
                </a:solidFill>
                <a:latin typeface="Book Antiqua" panose="02040602050305030304" pitchFamily="18" charset="0"/>
                <a:ea typeface="Calibri" panose="020F0502020204030204" pitchFamily="34" charset="0"/>
              </a:rPr>
              <a:t>qu'à</a:t>
            </a:r>
            <a:r>
              <a:rPr lang="en-US" sz="2000" dirty="0">
                <a:solidFill>
                  <a:schemeClr val="accent5">
                    <a:lumMod val="75000"/>
                  </a:schemeClr>
                </a:solidFill>
                <a:latin typeface="Book Antiqua" panose="02040602050305030304" pitchFamily="18" charset="0"/>
                <a:ea typeface="Calibri" panose="020F0502020204030204" pitchFamily="34" charset="0"/>
              </a:rPr>
              <a:t> Stockholm.  </a:t>
            </a:r>
            <a:r>
              <a:rPr lang="nb-NO" sz="2000" dirty="0" err="1">
                <a:solidFill>
                  <a:schemeClr val="accent5">
                    <a:lumMod val="75000"/>
                  </a:schemeClr>
                </a:solidFill>
                <a:latin typeface="Book Antiqua" panose="02040602050305030304" pitchFamily="18" charset="0"/>
                <a:ea typeface="Calibri" panose="020F0502020204030204" pitchFamily="34" charset="0"/>
              </a:rPr>
              <a:t>Pour</a:t>
            </a:r>
            <a:r>
              <a:rPr lang="nb-NO" sz="2000" dirty="0">
                <a:solidFill>
                  <a:schemeClr val="accent5">
                    <a:lumMod val="75000"/>
                  </a:schemeClr>
                </a:solidFill>
                <a:latin typeface="Book Antiqua" panose="02040602050305030304" pitchFamily="18" charset="0"/>
                <a:ea typeface="Calibri" panose="020F0502020204030204" pitchFamily="34" charset="0"/>
              </a:rPr>
              <a:t> </a:t>
            </a:r>
            <a:r>
              <a:rPr lang="nb-NO" sz="2000" dirty="0" err="1">
                <a:solidFill>
                  <a:schemeClr val="accent5">
                    <a:lumMod val="75000"/>
                  </a:schemeClr>
                </a:solidFill>
                <a:latin typeface="Book Antiqua" panose="02040602050305030304" pitchFamily="18" charset="0"/>
                <a:ea typeface="Calibri" panose="020F0502020204030204" pitchFamily="34" charset="0"/>
              </a:rPr>
              <a:t>une</a:t>
            </a:r>
            <a:r>
              <a:rPr lang="nb-NO" sz="2000" dirty="0">
                <a:solidFill>
                  <a:schemeClr val="accent5">
                    <a:lumMod val="75000"/>
                  </a:schemeClr>
                </a:solidFill>
                <a:latin typeface="Book Antiqua" panose="02040602050305030304" pitchFamily="18" charset="0"/>
                <a:ea typeface="Calibri" panose="020F0502020204030204" pitchFamily="34" charset="0"/>
              </a:rPr>
              <a:t> </a:t>
            </a:r>
            <a:r>
              <a:rPr lang="nb-NO" sz="2000" dirty="0" err="1">
                <a:solidFill>
                  <a:schemeClr val="accent5">
                    <a:lumMod val="75000"/>
                  </a:schemeClr>
                </a:solidFill>
                <a:latin typeface="Book Antiqua" panose="02040602050305030304" pitchFamily="18" charset="0"/>
                <a:ea typeface="Calibri" panose="020F0502020204030204" pitchFamily="34" charset="0"/>
              </a:rPr>
              <a:t>raison</a:t>
            </a:r>
            <a:r>
              <a:rPr lang="nb-NO" sz="2000" dirty="0">
                <a:solidFill>
                  <a:schemeClr val="accent5">
                    <a:lumMod val="75000"/>
                  </a:schemeClr>
                </a:solidFill>
                <a:latin typeface="Book Antiqua" panose="02040602050305030304" pitchFamily="18" charset="0"/>
                <a:ea typeface="Calibri" panose="020F0502020204030204" pitchFamily="34" charset="0"/>
              </a:rPr>
              <a:t> </a:t>
            </a:r>
            <a:r>
              <a:rPr lang="nb-NO" sz="2000" dirty="0" err="1">
                <a:solidFill>
                  <a:schemeClr val="accent5">
                    <a:lumMod val="75000"/>
                  </a:schemeClr>
                </a:solidFill>
                <a:latin typeface="Book Antiqua" panose="02040602050305030304" pitchFamily="18" charset="0"/>
                <a:ea typeface="Calibri" panose="020F0502020204030204" pitchFamily="34" charset="0"/>
              </a:rPr>
              <a:t>ou</a:t>
            </a:r>
            <a:r>
              <a:rPr lang="nb-NO" sz="2000" dirty="0">
                <a:solidFill>
                  <a:schemeClr val="accent5">
                    <a:lumMod val="75000"/>
                  </a:schemeClr>
                </a:solidFill>
                <a:latin typeface="Book Antiqua" panose="02040602050305030304" pitchFamily="18" charset="0"/>
                <a:ea typeface="Calibri" panose="020F0502020204030204" pitchFamily="34" charset="0"/>
              </a:rPr>
              <a:t> </a:t>
            </a:r>
            <a:r>
              <a:rPr lang="nb-NO" sz="2000" dirty="0" err="1">
                <a:solidFill>
                  <a:schemeClr val="accent5">
                    <a:lumMod val="75000"/>
                  </a:schemeClr>
                </a:solidFill>
                <a:latin typeface="Book Antiqua" panose="02040602050305030304" pitchFamily="18" charset="0"/>
                <a:ea typeface="Calibri" panose="020F0502020204030204" pitchFamily="34" charset="0"/>
              </a:rPr>
              <a:t>pour</a:t>
            </a:r>
            <a:r>
              <a:rPr lang="nb-NO" sz="2000" dirty="0">
                <a:solidFill>
                  <a:schemeClr val="accent5">
                    <a:lumMod val="75000"/>
                  </a:schemeClr>
                </a:solidFill>
                <a:latin typeface="Book Antiqua" panose="02040602050305030304" pitchFamily="18" charset="0"/>
                <a:ea typeface="Calibri" panose="020F0502020204030204" pitchFamily="34" charset="0"/>
              </a:rPr>
              <a:t> </a:t>
            </a:r>
            <a:r>
              <a:rPr lang="nb-NO" sz="2000" dirty="0" err="1">
                <a:solidFill>
                  <a:schemeClr val="accent5">
                    <a:lumMod val="75000"/>
                  </a:schemeClr>
                </a:solidFill>
                <a:latin typeface="Book Antiqua" panose="02040602050305030304" pitchFamily="18" charset="0"/>
                <a:ea typeface="Calibri" panose="020F0502020204030204" pitchFamily="34" charset="0"/>
              </a:rPr>
              <a:t>une</a:t>
            </a:r>
            <a:r>
              <a:rPr lang="nb-NO" sz="2000" dirty="0">
                <a:solidFill>
                  <a:schemeClr val="accent5">
                    <a:lumMod val="75000"/>
                  </a:schemeClr>
                </a:solidFill>
                <a:latin typeface="Book Antiqua" panose="02040602050305030304" pitchFamily="18" charset="0"/>
                <a:ea typeface="Calibri" panose="020F0502020204030204" pitchFamily="34" charset="0"/>
              </a:rPr>
              <a:t> </a:t>
            </a:r>
            <a:r>
              <a:rPr lang="nb-NO" sz="2000" dirty="0" err="1">
                <a:solidFill>
                  <a:schemeClr val="accent5">
                    <a:lumMod val="75000"/>
                  </a:schemeClr>
                </a:solidFill>
                <a:latin typeface="Book Antiqua" panose="02040602050305030304" pitchFamily="18" charset="0"/>
                <a:ea typeface="Calibri" panose="020F0502020204030204" pitchFamily="34" charset="0"/>
              </a:rPr>
              <a:t>autre</a:t>
            </a:r>
            <a:r>
              <a:rPr lang="nb-NO" sz="2000" dirty="0">
                <a:solidFill>
                  <a:schemeClr val="accent5">
                    <a:lumMod val="75000"/>
                  </a:schemeClr>
                </a:solidFill>
                <a:latin typeface="Book Antiqua" panose="02040602050305030304" pitchFamily="18" charset="0"/>
                <a:ea typeface="Calibri" panose="020F0502020204030204" pitchFamily="34" charset="0"/>
              </a:rPr>
              <a:t>, les </a:t>
            </a:r>
            <a:r>
              <a:rPr lang="nb-NO" sz="2000" b="1" dirty="0" err="1">
                <a:solidFill>
                  <a:schemeClr val="accent5">
                    <a:lumMod val="75000"/>
                  </a:schemeClr>
                </a:solidFill>
                <a:latin typeface="Book Antiqua" panose="02040602050305030304" pitchFamily="18" charset="0"/>
                <a:ea typeface="Calibri" panose="020F0502020204030204" pitchFamily="34" charset="0"/>
              </a:rPr>
              <a:t>Norvégiens</a:t>
            </a:r>
            <a:r>
              <a:rPr lang="nb-NO" sz="2000" b="1" dirty="0">
                <a:solidFill>
                  <a:schemeClr val="accent5">
                    <a:lumMod val="75000"/>
                  </a:schemeClr>
                </a:solidFill>
                <a:latin typeface="Book Antiqua" panose="02040602050305030304" pitchFamily="18" charset="0"/>
                <a:ea typeface="Calibri" panose="020F0502020204030204" pitchFamily="34" charset="0"/>
              </a:rPr>
              <a:t> </a:t>
            </a:r>
            <a:r>
              <a:rPr lang="nb-NO" sz="2000" b="1" dirty="0" err="1">
                <a:solidFill>
                  <a:schemeClr val="accent5">
                    <a:lumMod val="75000"/>
                  </a:schemeClr>
                </a:solidFill>
                <a:latin typeface="Book Antiqua" panose="02040602050305030304" pitchFamily="18" charset="0"/>
                <a:ea typeface="Calibri" panose="020F0502020204030204" pitchFamily="34" charset="0"/>
              </a:rPr>
              <a:t>n'aiment</a:t>
            </a:r>
            <a:r>
              <a:rPr lang="nb-NO" sz="2000" b="1" dirty="0">
                <a:solidFill>
                  <a:schemeClr val="accent5">
                    <a:lumMod val="75000"/>
                  </a:schemeClr>
                </a:solidFill>
                <a:latin typeface="Book Antiqua" panose="02040602050305030304" pitchFamily="18" charset="0"/>
                <a:ea typeface="Calibri" panose="020F0502020204030204" pitchFamily="34" charset="0"/>
              </a:rPr>
              <a:t> pas à </a:t>
            </a:r>
            <a:r>
              <a:rPr lang="nb-NO" sz="2000" b="1" dirty="0" err="1">
                <a:solidFill>
                  <a:schemeClr val="accent5">
                    <a:lumMod val="75000"/>
                  </a:schemeClr>
                </a:solidFill>
                <a:latin typeface="Book Antiqua" panose="02040602050305030304" pitchFamily="18" charset="0"/>
                <a:ea typeface="Calibri" panose="020F0502020204030204" pitchFamily="34" charset="0"/>
              </a:rPr>
              <a:t>envoyer</a:t>
            </a:r>
            <a:r>
              <a:rPr lang="nb-NO" sz="2000" b="1" dirty="0">
                <a:solidFill>
                  <a:schemeClr val="accent5">
                    <a:lumMod val="75000"/>
                  </a:schemeClr>
                </a:solidFill>
                <a:latin typeface="Book Antiqua" panose="02040602050305030304" pitchFamily="18" charset="0"/>
                <a:ea typeface="Calibri" panose="020F0502020204030204" pitchFamily="34" charset="0"/>
              </a:rPr>
              <a:t> </a:t>
            </a:r>
            <a:r>
              <a:rPr lang="nb-NO" sz="2000" b="1" dirty="0" err="1">
                <a:solidFill>
                  <a:schemeClr val="accent5">
                    <a:lumMod val="75000"/>
                  </a:schemeClr>
                </a:solidFill>
                <a:latin typeface="Book Antiqua" panose="02040602050305030304" pitchFamily="18" charset="0"/>
                <a:ea typeface="Calibri" panose="020F0502020204030204" pitchFamily="34" charset="0"/>
              </a:rPr>
              <a:t>leur</a:t>
            </a:r>
            <a:r>
              <a:rPr lang="nb-NO" sz="2000" b="1" dirty="0">
                <a:solidFill>
                  <a:schemeClr val="accent5">
                    <a:lumMod val="75000"/>
                  </a:schemeClr>
                </a:solidFill>
                <a:latin typeface="Book Antiqua" panose="02040602050305030304" pitchFamily="18" charset="0"/>
                <a:ea typeface="Calibri" panose="020F0502020204030204" pitchFamily="34" charset="0"/>
              </a:rPr>
              <a:t> </a:t>
            </a:r>
            <a:r>
              <a:rPr lang="nb-NO" sz="2000" b="1" dirty="0" err="1">
                <a:solidFill>
                  <a:schemeClr val="accent5">
                    <a:lumMod val="75000"/>
                  </a:schemeClr>
                </a:solidFill>
                <a:latin typeface="Book Antiqua" panose="02040602050305030304" pitchFamily="18" charset="0"/>
                <a:ea typeface="Calibri" panose="020F0502020204030204" pitchFamily="34" charset="0"/>
              </a:rPr>
              <a:t>argent</a:t>
            </a:r>
            <a:r>
              <a:rPr lang="nb-NO" sz="2000" b="1" dirty="0">
                <a:solidFill>
                  <a:schemeClr val="accent5">
                    <a:lumMod val="75000"/>
                  </a:schemeClr>
                </a:solidFill>
                <a:latin typeface="Book Antiqua" panose="02040602050305030304" pitchFamily="18" charset="0"/>
                <a:ea typeface="Calibri" panose="020F0502020204030204" pitchFamily="34" charset="0"/>
              </a:rPr>
              <a:t> en </a:t>
            </a:r>
            <a:r>
              <a:rPr lang="nb-NO" sz="2000" b="1" dirty="0" err="1" smtClean="0">
                <a:solidFill>
                  <a:schemeClr val="accent5">
                    <a:lumMod val="75000"/>
                  </a:schemeClr>
                </a:solidFill>
                <a:latin typeface="Book Antiqua" panose="02040602050305030304" pitchFamily="18" charset="0"/>
                <a:ea typeface="Calibri" panose="020F0502020204030204" pitchFamily="34" charset="0"/>
              </a:rPr>
              <a:t>Suède</a:t>
            </a:r>
            <a:r>
              <a:rPr lang="nb-NO" sz="2000" dirty="0" smtClean="0">
                <a:solidFill>
                  <a:schemeClr val="accent5">
                    <a:lumMod val="75000"/>
                  </a:schemeClr>
                </a:solidFill>
                <a:latin typeface="Book Antiqua" panose="02040602050305030304" pitchFamily="18" charset="0"/>
                <a:ea typeface="Calibri" panose="020F0502020204030204" pitchFamily="34" charset="0"/>
              </a:rPr>
              <a:t>"</a:t>
            </a:r>
            <a:r>
              <a:rPr lang="nb-NO" sz="2000" dirty="0" smtClean="0">
                <a:solidFill>
                  <a:srgbClr val="993300"/>
                </a:solidFill>
                <a:latin typeface="Courier New" panose="02070309020205020404" pitchFamily="49" charset="0"/>
                <a:ea typeface="Calibri" panose="020F0502020204030204" pitchFamily="34" charset="0"/>
              </a:rPr>
              <a:t/>
            </a:r>
            <a:br>
              <a:rPr lang="nb-NO" sz="2000" dirty="0" smtClean="0">
                <a:solidFill>
                  <a:srgbClr val="993300"/>
                </a:solidFill>
                <a:latin typeface="Courier New" panose="02070309020205020404" pitchFamily="49" charset="0"/>
                <a:ea typeface="Calibri" panose="020F0502020204030204" pitchFamily="34" charset="0"/>
              </a:rPr>
            </a:br>
            <a:r>
              <a:rPr lang="nb-NO" dirty="0" smtClean="0">
                <a:solidFill>
                  <a:srgbClr val="993300"/>
                </a:solidFill>
                <a:latin typeface="Courier New" panose="02070309020205020404" pitchFamily="49" charset="0"/>
                <a:ea typeface="Calibri" panose="020F0502020204030204" pitchFamily="34" charset="0"/>
              </a:rPr>
              <a:t/>
            </a:r>
            <a:br>
              <a:rPr lang="nb-NO" dirty="0" smtClean="0">
                <a:solidFill>
                  <a:srgbClr val="993300"/>
                </a:solidFill>
                <a:latin typeface="Courier New" panose="02070309020205020404" pitchFamily="49" charset="0"/>
                <a:ea typeface="Calibri" panose="020F0502020204030204" pitchFamily="34" charset="0"/>
              </a:rPr>
            </a:br>
            <a:r>
              <a:rPr lang="nb-NO" dirty="0" smtClean="0">
                <a:solidFill>
                  <a:srgbClr val="993300"/>
                </a:solidFill>
                <a:latin typeface="Courier New" panose="02070309020205020404" pitchFamily="49" charset="0"/>
                <a:ea typeface="Calibri" panose="020F0502020204030204" pitchFamily="34" charset="0"/>
              </a:rPr>
              <a:t>                       </a:t>
            </a:r>
            <a:r>
              <a:rPr lang="nb-NO" dirty="0" smtClean="0">
                <a:latin typeface="+mj-lt"/>
                <a:ea typeface="Calibri" panose="020F0502020204030204" pitchFamily="34" charset="0"/>
              </a:rPr>
              <a:t>- </a:t>
            </a:r>
            <a:r>
              <a:rPr lang="nb-NO" dirty="0" err="1" smtClean="0">
                <a:latin typeface="+mj-lt"/>
                <a:ea typeface="Calibri" panose="020F0502020204030204" pitchFamily="34" charset="0"/>
              </a:rPr>
              <a:t>Verne,TL</a:t>
            </a:r>
            <a:r>
              <a:rPr lang="nb-NO" dirty="0" smtClean="0">
                <a:latin typeface="+mj-lt"/>
                <a:ea typeface="Calibri" panose="020F0502020204030204" pitchFamily="34" charset="0"/>
              </a:rPr>
              <a:t> </a:t>
            </a:r>
            <a:r>
              <a:rPr lang="nb-NO" dirty="0" err="1" smtClean="0">
                <a:latin typeface="+mj-lt"/>
                <a:ea typeface="Calibri" panose="020F0502020204030204" pitchFamily="34" charset="0"/>
              </a:rPr>
              <a:t>ch.XII</a:t>
            </a:r>
            <a:r>
              <a:rPr lang="nb-NO" dirty="0">
                <a:latin typeface="Courier New" panose="02070309020205020404" pitchFamily="49" charset="0"/>
                <a:ea typeface="Calibri" panose="020F0502020204030204" pitchFamily="34" charset="0"/>
              </a:rPr>
              <a:t/>
            </a:r>
            <a:br>
              <a:rPr lang="nb-NO" dirty="0">
                <a:latin typeface="Courier New" panose="02070309020205020404" pitchFamily="49" charset="0"/>
                <a:ea typeface="Calibri" panose="020F0502020204030204" pitchFamily="34" charset="0"/>
              </a:rPr>
            </a:br>
            <a:endParaRPr lang="nb-NO" dirty="0"/>
          </a:p>
        </p:txBody>
      </p:sp>
      <p:sp>
        <p:nvSpPr>
          <p:cNvPr id="3" name="TekstSylinder 2"/>
          <p:cNvSpPr txBox="1"/>
          <p:nvPr/>
        </p:nvSpPr>
        <p:spPr>
          <a:xfrm>
            <a:off x="323528" y="404664"/>
            <a:ext cx="8820472" cy="461665"/>
          </a:xfrm>
          <a:prstGeom prst="rect">
            <a:avLst/>
          </a:prstGeom>
          <a:noFill/>
        </p:spPr>
        <p:txBody>
          <a:bodyPr wrap="square" rtlCol="0">
            <a:spAutoFit/>
          </a:bodyPr>
          <a:lstStyle/>
          <a:p>
            <a:r>
              <a:rPr lang="fr-FR" sz="2400" i="1" dirty="0"/>
              <a:t>De la Terre à la </a:t>
            </a:r>
            <a:r>
              <a:rPr lang="fr-FR" sz="2400" i="1" dirty="0" smtClean="0"/>
              <a:t>Lune </a:t>
            </a:r>
            <a:r>
              <a:rPr lang="fr-FR" sz="2400" dirty="0" smtClean="0"/>
              <a:t>(1865)</a:t>
            </a:r>
            <a:r>
              <a:rPr lang="fr-FR" sz="2400" dirty="0"/>
              <a:t> </a:t>
            </a:r>
            <a:r>
              <a:rPr lang="fr-FR" sz="2400" dirty="0" smtClean="0"/>
              <a:t>/ ‘</a:t>
            </a:r>
            <a:r>
              <a:rPr lang="en-US" sz="2400" dirty="0" smtClean="0"/>
              <a:t>From </a:t>
            </a:r>
            <a:r>
              <a:rPr lang="en-US" sz="2400" dirty="0"/>
              <a:t>the earth to the </a:t>
            </a:r>
            <a:r>
              <a:rPr lang="en-US" sz="2400" dirty="0" smtClean="0"/>
              <a:t>moon’ </a:t>
            </a:r>
            <a:endParaRPr lang="nb-NO" sz="2400" dirty="0"/>
          </a:p>
        </p:txBody>
      </p:sp>
      <p:sp>
        <p:nvSpPr>
          <p:cNvPr id="7" name="TekstSylinder 6"/>
          <p:cNvSpPr txBox="1"/>
          <p:nvPr/>
        </p:nvSpPr>
        <p:spPr>
          <a:xfrm>
            <a:off x="313296" y="1052736"/>
            <a:ext cx="5442112" cy="1107996"/>
          </a:xfrm>
          <a:prstGeom prst="rect">
            <a:avLst/>
          </a:prstGeom>
          <a:noFill/>
        </p:spPr>
        <p:txBody>
          <a:bodyPr wrap="square" rtlCol="0">
            <a:spAutoFit/>
          </a:bodyPr>
          <a:lstStyle/>
          <a:p>
            <a:r>
              <a:rPr lang="en-US" sz="2400" dirty="0">
                <a:latin typeface="Book Antiqua" panose="02040602050305030304" pitchFamily="18" charset="0"/>
                <a:ea typeface="Calibri" panose="020F0502020204030204" pitchFamily="34" charset="0"/>
                <a:cs typeface="Times New Roman" panose="02020603050405020304" pitchFamily="18" charset="0"/>
              </a:rPr>
              <a:t>“Norwegians do </a:t>
            </a:r>
            <a:r>
              <a:rPr lang="en-US" sz="2400" dirty="0" smtClean="0">
                <a:latin typeface="Book Antiqua" panose="02040602050305030304" pitchFamily="18" charset="0"/>
                <a:ea typeface="Calibri" panose="020F0502020204030204" pitchFamily="34" charset="0"/>
                <a:cs typeface="Times New Roman" panose="02020603050405020304" pitchFamily="18" charset="0"/>
              </a:rPr>
              <a:t>not like </a:t>
            </a:r>
            <a:br>
              <a:rPr lang="en-US" sz="2400" dirty="0" smtClean="0">
                <a:latin typeface="Book Antiqua" panose="02040602050305030304" pitchFamily="18" charset="0"/>
                <a:ea typeface="Calibri" panose="020F0502020204030204" pitchFamily="34" charset="0"/>
                <a:cs typeface="Times New Roman" panose="02020603050405020304" pitchFamily="18" charset="0"/>
              </a:rPr>
            </a:br>
            <a:r>
              <a:rPr lang="en-US" sz="2400" dirty="0" smtClean="0">
                <a:latin typeface="Book Antiqua" panose="02040602050305030304" pitchFamily="18" charset="0"/>
                <a:ea typeface="Calibri" panose="020F0502020204030204" pitchFamily="34" charset="0"/>
                <a:cs typeface="Times New Roman" panose="02020603050405020304" pitchFamily="18" charset="0"/>
              </a:rPr>
              <a:t>to </a:t>
            </a:r>
            <a:r>
              <a:rPr lang="en-US" sz="2400" dirty="0">
                <a:latin typeface="Book Antiqua" panose="02040602050305030304" pitchFamily="18" charset="0"/>
                <a:ea typeface="Calibri" panose="020F0502020204030204" pitchFamily="34" charset="0"/>
                <a:cs typeface="Times New Roman" panose="02020603050405020304" pitchFamily="18" charset="0"/>
              </a:rPr>
              <a:t>send their money to Sweden”</a:t>
            </a:r>
            <a:r>
              <a:rPr lang="nb-NO" dirty="0">
                <a:solidFill>
                  <a:srgbClr val="FF0000"/>
                </a:solidFill>
                <a:latin typeface="Calibri" panose="020F0502020204030204" pitchFamily="34" charset="0"/>
                <a:ea typeface="Calibri" panose="020F0502020204030204" pitchFamily="34" charset="0"/>
                <a:cs typeface="Times New Roman" panose="02020603050405020304" pitchFamily="18" charset="0"/>
              </a:rPr>
              <a:t/>
            </a:r>
            <a:br>
              <a:rPr lang="nb-NO"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endParaRPr lang="nb-NO" dirty="0"/>
          </a:p>
        </p:txBody>
      </p:sp>
    </p:spTree>
    <p:extLst>
      <p:ext uri="{BB962C8B-B14F-4D97-AF65-F5344CB8AC3E}">
        <p14:creationId xmlns:p14="http://schemas.microsoft.com/office/powerpoint/2010/main" val="297529545"/>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340768"/>
            <a:ext cx="2857500" cy="4286250"/>
          </a:xfrm>
          <a:prstGeom prst="rect">
            <a:avLst/>
          </a:prstGeom>
        </p:spPr>
      </p:pic>
      <p:pic>
        <p:nvPicPr>
          <p:cNvPr id="3" name="Picture 2" descr="F:\PJ-HVE-HOVEDFAG_JV_DOKUSITE_MASTERPROSJEKT\###JULES_VERNE_DOT_no-HOVED_PROSJEKTdoku-siteJV\####JV_juni2011\ferdige_AVISartikler_juni2011\Foredrags_illustrasjoner\1934hachette_loterie96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340768"/>
            <a:ext cx="3185454" cy="4451723"/>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7" name="Rektangel 6"/>
          <p:cNvSpPr/>
          <p:nvPr/>
        </p:nvSpPr>
        <p:spPr>
          <a:xfrm>
            <a:off x="881198" y="323316"/>
            <a:ext cx="7308304" cy="830997"/>
          </a:xfrm>
          <a:prstGeom prst="rect">
            <a:avLst/>
          </a:prstGeom>
        </p:spPr>
        <p:txBody>
          <a:bodyPr wrap="square">
            <a:spAutoFit/>
          </a:bodyPr>
          <a:lstStyle/>
          <a:p>
            <a:r>
              <a:rPr lang="nb-NO" sz="2400" dirty="0"/>
              <a:t>To </a:t>
            </a:r>
            <a:r>
              <a:rPr lang="nb-NO" sz="2400" dirty="0" err="1"/>
              <a:t>novels</a:t>
            </a:r>
            <a:r>
              <a:rPr lang="nb-NO" sz="2400" dirty="0"/>
              <a:t> </a:t>
            </a:r>
            <a:r>
              <a:rPr lang="nb-NO" sz="2400" dirty="0" err="1"/>
              <a:t>set</a:t>
            </a:r>
            <a:r>
              <a:rPr lang="nb-NO" sz="2400" dirty="0"/>
              <a:t> in </a:t>
            </a:r>
            <a:r>
              <a:rPr lang="nb-NO" sz="2400" dirty="0" smtClean="0"/>
              <a:t>Norway, </a:t>
            </a:r>
            <a:br>
              <a:rPr lang="nb-NO" sz="2400" dirty="0" smtClean="0"/>
            </a:br>
            <a:r>
              <a:rPr lang="nb-NO" sz="2400" dirty="0" smtClean="0"/>
              <a:t>in </a:t>
            </a:r>
            <a:r>
              <a:rPr lang="nb-NO" sz="2400" dirty="0" err="1"/>
              <a:t>two</a:t>
            </a:r>
            <a:r>
              <a:rPr lang="nb-NO" sz="2400" dirty="0"/>
              <a:t> </a:t>
            </a:r>
            <a:r>
              <a:rPr lang="nb-NO" sz="2400" dirty="0" err="1"/>
              <a:t>consecutive</a:t>
            </a:r>
            <a:r>
              <a:rPr lang="nb-NO" sz="2400" dirty="0"/>
              <a:t> </a:t>
            </a:r>
            <a:r>
              <a:rPr lang="nb-NO" sz="2400" dirty="0" err="1" smtClean="0"/>
              <a:t>years</a:t>
            </a:r>
            <a:r>
              <a:rPr lang="nb-NO" sz="2400" dirty="0"/>
              <a:t> </a:t>
            </a:r>
            <a:r>
              <a:rPr lang="nb-NO" sz="2400" dirty="0" smtClean="0"/>
              <a:t>- </a:t>
            </a:r>
            <a:r>
              <a:rPr lang="nb-NO" sz="2400" dirty="0"/>
              <a:t>1885 and </a:t>
            </a:r>
            <a:r>
              <a:rPr lang="nb-NO" sz="2400" dirty="0" smtClean="0"/>
              <a:t>1886</a:t>
            </a:r>
            <a:endParaRPr lang="nb-NO" sz="2400" dirty="0"/>
          </a:p>
        </p:txBody>
      </p:sp>
      <p:sp>
        <p:nvSpPr>
          <p:cNvPr id="8" name="TekstSylinder 7"/>
          <p:cNvSpPr txBox="1"/>
          <p:nvPr/>
        </p:nvSpPr>
        <p:spPr>
          <a:xfrm>
            <a:off x="1331640" y="5650570"/>
            <a:ext cx="2448272" cy="369332"/>
          </a:xfrm>
          <a:prstGeom prst="rect">
            <a:avLst/>
          </a:prstGeom>
          <a:noFill/>
        </p:spPr>
        <p:txBody>
          <a:bodyPr wrap="square" rtlCol="0">
            <a:spAutoFit/>
          </a:bodyPr>
          <a:lstStyle/>
          <a:p>
            <a:r>
              <a:rPr lang="nb-NO" dirty="0" err="1" smtClean="0"/>
              <a:t>Andrè</a:t>
            </a:r>
            <a:r>
              <a:rPr lang="nb-NO" dirty="0" smtClean="0"/>
              <a:t> Laurie /Verne </a:t>
            </a:r>
            <a:endParaRPr lang="nb-NO" dirty="0"/>
          </a:p>
        </p:txBody>
      </p:sp>
      <p:sp>
        <p:nvSpPr>
          <p:cNvPr id="9" name="TekstSylinder 8"/>
          <p:cNvSpPr txBox="1"/>
          <p:nvPr/>
        </p:nvSpPr>
        <p:spPr>
          <a:xfrm>
            <a:off x="6156176" y="5788582"/>
            <a:ext cx="1406154" cy="369332"/>
          </a:xfrm>
          <a:prstGeom prst="rect">
            <a:avLst/>
          </a:prstGeom>
          <a:noFill/>
        </p:spPr>
        <p:txBody>
          <a:bodyPr wrap="none" rtlCol="0">
            <a:spAutoFit/>
          </a:bodyPr>
          <a:lstStyle/>
          <a:p>
            <a:r>
              <a:rPr lang="nb-NO" dirty="0" smtClean="0"/>
              <a:t>Jules Verne </a:t>
            </a:r>
            <a:endParaRPr lang="nb-NO" dirty="0"/>
          </a:p>
        </p:txBody>
      </p:sp>
    </p:spTree>
    <p:extLst>
      <p:ext uri="{BB962C8B-B14F-4D97-AF65-F5344CB8AC3E}">
        <p14:creationId xmlns:p14="http://schemas.microsoft.com/office/powerpoint/2010/main" val="2032581043"/>
      </p:ext>
    </p:extLst>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nbundet">
  <a:themeElements>
    <a:clrScheme name="Innbundet">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Innbundet">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Innbundet">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44574</TotalTime>
  <Words>2722</Words>
  <Application>Microsoft Office PowerPoint</Application>
  <PresentationFormat>Skjermfremvisning (4:3)</PresentationFormat>
  <Paragraphs>352</Paragraphs>
  <Slides>78</Slides>
  <Notes>58</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78</vt:i4>
      </vt:variant>
    </vt:vector>
  </HeadingPairs>
  <TitlesOfParts>
    <vt:vector size="85" baseType="lpstr">
      <vt:lpstr>Book Antiqua</vt:lpstr>
      <vt:lpstr>Calibri</vt:lpstr>
      <vt:lpstr>Courier New</vt:lpstr>
      <vt:lpstr>Times New Roman</vt:lpstr>
      <vt:lpstr>Verdana</vt:lpstr>
      <vt:lpstr>Wingdings</vt:lpstr>
      <vt:lpstr>Innbundet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Polarization on the Scandinavian Peninsula - symbolic names on main characters?</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Jules Verne og Norge</dc:title>
  <dc:creator>Per Johan Moe</dc:creator>
  <cp:lastModifiedBy>Per Johan Moe</cp:lastModifiedBy>
  <cp:revision>1710</cp:revision>
  <cp:lastPrinted>2017-06-01T12:38:39Z</cp:lastPrinted>
  <dcterms:created xsi:type="dcterms:W3CDTF">2011-07-14T07:32:01Z</dcterms:created>
  <dcterms:modified xsi:type="dcterms:W3CDTF">2017-06-08T11:18:52Z</dcterms:modified>
</cp:coreProperties>
</file>