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handoutMasterIdLst>
    <p:handoutMasterId r:id="rId75"/>
  </p:handoutMasterIdLst>
  <p:sldIdLst>
    <p:sldId id="728" r:id="rId2"/>
    <p:sldId id="573" r:id="rId3"/>
    <p:sldId id="667" r:id="rId4"/>
    <p:sldId id="608" r:id="rId5"/>
    <p:sldId id="678" r:id="rId6"/>
    <p:sldId id="652" r:id="rId7"/>
    <p:sldId id="642" r:id="rId8"/>
    <p:sldId id="644" r:id="rId9"/>
    <p:sldId id="627" r:id="rId10"/>
    <p:sldId id="626" r:id="rId11"/>
    <p:sldId id="628" r:id="rId12"/>
    <p:sldId id="675" r:id="rId13"/>
    <p:sldId id="680" r:id="rId14"/>
    <p:sldId id="671" r:id="rId15"/>
    <p:sldId id="672" r:id="rId16"/>
    <p:sldId id="614" r:id="rId17"/>
    <p:sldId id="688" r:id="rId18"/>
    <p:sldId id="629" r:id="rId19"/>
    <p:sldId id="630" r:id="rId20"/>
    <p:sldId id="631" r:id="rId21"/>
    <p:sldId id="641" r:id="rId22"/>
    <p:sldId id="632" r:id="rId23"/>
    <p:sldId id="704" r:id="rId24"/>
    <p:sldId id="633" r:id="rId25"/>
    <p:sldId id="760" r:id="rId26"/>
    <p:sldId id="636" r:id="rId27"/>
    <p:sldId id="635" r:id="rId28"/>
    <p:sldId id="637" r:id="rId29"/>
    <p:sldId id="640" r:id="rId30"/>
    <p:sldId id="703" r:id="rId31"/>
    <p:sldId id="664" r:id="rId32"/>
    <p:sldId id="625" r:id="rId33"/>
    <p:sldId id="624" r:id="rId34"/>
    <p:sldId id="673" r:id="rId35"/>
    <p:sldId id="677" r:id="rId36"/>
    <p:sldId id="668" r:id="rId37"/>
    <p:sldId id="661" r:id="rId38"/>
    <p:sldId id="662" r:id="rId39"/>
    <p:sldId id="717" r:id="rId40"/>
    <p:sldId id="746" r:id="rId41"/>
    <p:sldId id="571" r:id="rId42"/>
    <p:sldId id="692" r:id="rId43"/>
    <p:sldId id="690" r:id="rId44"/>
    <p:sldId id="713" r:id="rId45"/>
    <p:sldId id="693" r:id="rId46"/>
    <p:sldId id="694" r:id="rId47"/>
    <p:sldId id="749" r:id="rId48"/>
    <p:sldId id="754" r:id="rId49"/>
    <p:sldId id="751" r:id="rId50"/>
    <p:sldId id="756" r:id="rId51"/>
    <p:sldId id="750" r:id="rId52"/>
    <p:sldId id="757" r:id="rId53"/>
    <p:sldId id="698" r:id="rId54"/>
    <p:sldId id="743" r:id="rId55"/>
    <p:sldId id="761" r:id="rId56"/>
    <p:sldId id="587" r:id="rId57"/>
    <p:sldId id="588" r:id="rId58"/>
    <p:sldId id="589" r:id="rId59"/>
    <p:sldId id="590" r:id="rId60"/>
    <p:sldId id="591" r:id="rId61"/>
    <p:sldId id="597" r:id="rId62"/>
    <p:sldId id="311" r:id="rId63"/>
    <p:sldId id="731" r:id="rId64"/>
    <p:sldId id="732" r:id="rId65"/>
    <p:sldId id="294" r:id="rId66"/>
    <p:sldId id="595" r:id="rId67"/>
    <p:sldId id="570" r:id="rId68"/>
    <p:sldId id="711" r:id="rId69"/>
    <p:sldId id="712" r:id="rId70"/>
    <p:sldId id="758" r:id="rId71"/>
    <p:sldId id="759" r:id="rId72"/>
    <p:sldId id="720" r:id="rId73"/>
  </p:sldIdLst>
  <p:sldSz cx="9144000" cy="6858000" type="screen4x3"/>
  <p:notesSz cx="6794500" cy="9931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6" autoAdjust="0"/>
    <p:restoredTop sz="95065" autoAdjust="0"/>
  </p:normalViewPr>
  <p:slideViewPr>
    <p:cSldViewPr>
      <p:cViewPr varScale="1">
        <p:scale>
          <a:sx n="70" d="100"/>
          <a:sy n="70" d="100"/>
        </p:scale>
        <p:origin x="528" y="72"/>
      </p:cViewPr>
      <p:guideLst>
        <p:guide orient="horz" pos="2160"/>
        <p:guide pos="2880"/>
      </p:guideLst>
    </p:cSldViewPr>
  </p:slideViewPr>
  <p:outlineViewPr>
    <p:cViewPr>
      <p:scale>
        <a:sx n="33" d="100"/>
        <a:sy n="33" d="100"/>
      </p:scale>
      <p:origin x="0" y="6636"/>
    </p:cViewPr>
  </p:outlineViewPr>
  <p:notesTextViewPr>
    <p:cViewPr>
      <p:scale>
        <a:sx n="100" d="100"/>
        <a:sy n="100" d="100"/>
      </p:scale>
      <p:origin x="0" y="-720"/>
    </p:cViewPr>
  </p:notesTextViewPr>
  <p:sorterViewPr>
    <p:cViewPr varScale="1">
      <p:scale>
        <a:sx n="100" d="100"/>
        <a:sy n="100" d="100"/>
      </p:scale>
      <p:origin x="0" y="-18174"/>
    </p:cViewPr>
  </p:sorterViewPr>
  <p:notesViewPr>
    <p:cSldViewPr>
      <p:cViewPr varScale="1">
        <p:scale>
          <a:sx n="65" d="100"/>
          <a:sy n="65" d="100"/>
        </p:scale>
        <p:origin x="3366" y="6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6570"/>
          </a:xfrm>
          <a:prstGeom prst="rect">
            <a:avLst/>
          </a:prstGeom>
        </p:spPr>
        <p:txBody>
          <a:bodyPr vert="horz" lIns="91430" tIns="45716" rIns="91430" bIns="45716" rtlCol="0"/>
          <a:lstStyle>
            <a:lvl1pPr algn="l">
              <a:defRPr sz="1200"/>
            </a:lvl1pPr>
          </a:lstStyle>
          <a:p>
            <a:endParaRPr lang="nb-NO"/>
          </a:p>
        </p:txBody>
      </p:sp>
      <p:sp>
        <p:nvSpPr>
          <p:cNvPr id="3" name="Plassholder for dato 2"/>
          <p:cNvSpPr>
            <a:spLocks noGrp="1"/>
          </p:cNvSpPr>
          <p:nvPr>
            <p:ph type="dt" sz="quarter" idx="1"/>
          </p:nvPr>
        </p:nvSpPr>
        <p:spPr>
          <a:xfrm>
            <a:off x="3848646" y="0"/>
            <a:ext cx="2944283" cy="496570"/>
          </a:xfrm>
          <a:prstGeom prst="rect">
            <a:avLst/>
          </a:prstGeom>
        </p:spPr>
        <p:txBody>
          <a:bodyPr vert="horz" lIns="91430" tIns="45716" rIns="91430" bIns="45716" rtlCol="0"/>
          <a:lstStyle>
            <a:lvl1pPr algn="r">
              <a:defRPr sz="1200"/>
            </a:lvl1pPr>
          </a:lstStyle>
          <a:p>
            <a:fld id="{4B15018F-3222-4908-BB61-4DD3E86CD0A1}" type="datetimeFigureOut">
              <a:rPr lang="nb-NO" smtClean="0"/>
              <a:t>19.02.2016</a:t>
            </a:fld>
            <a:endParaRPr lang="nb-NO"/>
          </a:p>
        </p:txBody>
      </p:sp>
      <p:sp>
        <p:nvSpPr>
          <p:cNvPr id="4" name="Plassholder for bunntekst 3"/>
          <p:cNvSpPr>
            <a:spLocks noGrp="1"/>
          </p:cNvSpPr>
          <p:nvPr>
            <p:ph type="ftr" sz="quarter" idx="2"/>
          </p:nvPr>
        </p:nvSpPr>
        <p:spPr>
          <a:xfrm>
            <a:off x="0" y="9433106"/>
            <a:ext cx="2944283" cy="496570"/>
          </a:xfrm>
          <a:prstGeom prst="rect">
            <a:avLst/>
          </a:prstGeom>
        </p:spPr>
        <p:txBody>
          <a:bodyPr vert="horz" lIns="91430" tIns="45716" rIns="91430" bIns="45716"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8646" y="9433106"/>
            <a:ext cx="2944283" cy="496570"/>
          </a:xfrm>
          <a:prstGeom prst="rect">
            <a:avLst/>
          </a:prstGeom>
        </p:spPr>
        <p:txBody>
          <a:bodyPr vert="horz" lIns="91430" tIns="45716" rIns="91430" bIns="45716" rtlCol="0" anchor="b"/>
          <a:lstStyle>
            <a:lvl1pPr algn="r">
              <a:defRPr sz="1200"/>
            </a:lvl1pPr>
          </a:lstStyle>
          <a:p>
            <a:fld id="{32341FF6-3B74-41BE-AD07-4DD138FED27D}" type="slidenum">
              <a:rPr lang="nb-NO" smtClean="0"/>
              <a:t>‹#›</a:t>
            </a:fld>
            <a:endParaRPr lang="nb-NO"/>
          </a:p>
        </p:txBody>
      </p:sp>
    </p:spTree>
    <p:extLst>
      <p:ext uri="{BB962C8B-B14F-4D97-AF65-F5344CB8AC3E}">
        <p14:creationId xmlns:p14="http://schemas.microsoft.com/office/powerpoint/2010/main" val="1554061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6570"/>
          </a:xfrm>
          <a:prstGeom prst="rect">
            <a:avLst/>
          </a:prstGeom>
        </p:spPr>
        <p:txBody>
          <a:bodyPr vert="horz" lIns="91430" tIns="45716" rIns="91430" bIns="45716" rtlCol="0"/>
          <a:lstStyle>
            <a:lvl1pPr algn="l">
              <a:defRPr sz="1200"/>
            </a:lvl1pPr>
          </a:lstStyle>
          <a:p>
            <a:endParaRPr lang="nb-NO"/>
          </a:p>
        </p:txBody>
      </p:sp>
      <p:sp>
        <p:nvSpPr>
          <p:cNvPr id="3" name="Plassholder for dato 2"/>
          <p:cNvSpPr>
            <a:spLocks noGrp="1"/>
          </p:cNvSpPr>
          <p:nvPr>
            <p:ph type="dt" idx="1"/>
          </p:nvPr>
        </p:nvSpPr>
        <p:spPr>
          <a:xfrm>
            <a:off x="3848646" y="0"/>
            <a:ext cx="2944283" cy="496570"/>
          </a:xfrm>
          <a:prstGeom prst="rect">
            <a:avLst/>
          </a:prstGeom>
        </p:spPr>
        <p:txBody>
          <a:bodyPr vert="horz" lIns="91430" tIns="45716" rIns="91430" bIns="45716" rtlCol="0"/>
          <a:lstStyle>
            <a:lvl1pPr algn="r">
              <a:defRPr sz="1200"/>
            </a:lvl1pPr>
          </a:lstStyle>
          <a:p>
            <a:fld id="{CB38E7AD-4727-4A53-9F7B-30AC8D113A95}" type="datetimeFigureOut">
              <a:rPr lang="nb-NO" smtClean="0"/>
              <a:t>19.02.2016</a:t>
            </a:fld>
            <a:endParaRPr lang="nb-NO"/>
          </a:p>
        </p:txBody>
      </p:sp>
      <p:sp>
        <p:nvSpPr>
          <p:cNvPr id="4" name="Plassholder for lysbilde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30" tIns="45716" rIns="91430" bIns="45716" rtlCol="0" anchor="ctr"/>
          <a:lstStyle/>
          <a:p>
            <a:endParaRPr lang="nb-NO"/>
          </a:p>
        </p:txBody>
      </p:sp>
      <p:sp>
        <p:nvSpPr>
          <p:cNvPr id="5" name="Plassholder for notater 4"/>
          <p:cNvSpPr>
            <a:spLocks noGrp="1"/>
          </p:cNvSpPr>
          <p:nvPr>
            <p:ph type="body" sz="quarter" idx="3"/>
          </p:nvPr>
        </p:nvSpPr>
        <p:spPr>
          <a:xfrm>
            <a:off x="679450" y="4717415"/>
            <a:ext cx="5435600" cy="4469130"/>
          </a:xfrm>
          <a:prstGeom prst="rect">
            <a:avLst/>
          </a:prstGeom>
        </p:spPr>
        <p:txBody>
          <a:bodyPr vert="horz" lIns="91430" tIns="45716" rIns="91430" bIns="45716"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33106"/>
            <a:ext cx="2944283" cy="496570"/>
          </a:xfrm>
          <a:prstGeom prst="rect">
            <a:avLst/>
          </a:prstGeom>
        </p:spPr>
        <p:txBody>
          <a:bodyPr vert="horz" lIns="91430" tIns="45716" rIns="91430" bIns="45716"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6" y="9433106"/>
            <a:ext cx="2944283" cy="496570"/>
          </a:xfrm>
          <a:prstGeom prst="rect">
            <a:avLst/>
          </a:prstGeom>
        </p:spPr>
        <p:txBody>
          <a:bodyPr vert="horz" lIns="91430" tIns="45716" rIns="91430" bIns="45716" rtlCol="0" anchor="b"/>
          <a:lstStyle>
            <a:lvl1pPr algn="r">
              <a:defRPr sz="1200"/>
            </a:lvl1pPr>
          </a:lstStyle>
          <a:p>
            <a:fld id="{2759740E-A985-4F94-9657-1FAA841E578E}" type="slidenum">
              <a:rPr lang="nb-NO" smtClean="0"/>
              <a:t>‹#›</a:t>
            </a:fld>
            <a:endParaRPr lang="nb-NO"/>
          </a:p>
        </p:txBody>
      </p:sp>
    </p:spTree>
    <p:extLst>
      <p:ext uri="{BB962C8B-B14F-4D97-AF65-F5344CB8AC3E}">
        <p14:creationId xmlns:p14="http://schemas.microsoft.com/office/powerpoint/2010/main" val="259483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Den </a:t>
            </a:r>
            <a:r>
              <a:rPr lang="nb-NO" sz="1200" kern="1200" dirty="0" smtClean="0">
                <a:solidFill>
                  <a:schemeClr val="tx1"/>
                </a:solidFill>
                <a:effectLst/>
                <a:latin typeface="+mn-lt"/>
                <a:ea typeface="+mn-ea"/>
                <a:cs typeface="+mn-cs"/>
              </a:rPr>
              <a:t>franske 1800-talls forfatteren Jules Vernes forfatterskap har gjennomlevd en </a:t>
            </a:r>
            <a:r>
              <a:rPr lang="nb-NO" sz="1200" u="sng" kern="1200" dirty="0" smtClean="0">
                <a:solidFill>
                  <a:schemeClr val="tx1"/>
                </a:solidFill>
                <a:effectLst/>
                <a:latin typeface="+mn-lt"/>
                <a:ea typeface="+mn-ea"/>
                <a:cs typeface="+mn-cs"/>
              </a:rPr>
              <a:t>viss renessanse</a:t>
            </a:r>
            <a:r>
              <a:rPr lang="nb-NO" sz="1200" kern="1200" dirty="0" smtClean="0">
                <a:solidFill>
                  <a:schemeClr val="tx1"/>
                </a:solidFill>
                <a:effectLst/>
                <a:latin typeface="+mn-lt"/>
                <a:ea typeface="+mn-ea"/>
                <a:cs typeface="+mn-cs"/>
              </a:rPr>
              <a: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ikke minst utenfor Frankrike, bl.a. i engelsktalende land - der komplette utgivelser (som i Norge) har vært mangelvare.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 har vært forsket på Vernes originalmanuskripter og korrespondanse. De siste 10årene har det blitt publisert mange fagartikler nye biografier. I disse miljøene - som jeg selv en del av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man har sett at utgivelser utenfor Frankrike har vært sterkt mangelfulle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 siste 10-år har det, spesielt  i USA og England  kommet en rekke nyoversettelser av Vernes romaner.</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a:t>
            </a:fld>
            <a:endParaRPr lang="nb-NO"/>
          </a:p>
        </p:txBody>
      </p:sp>
    </p:spTree>
    <p:extLst>
      <p:ext uri="{BB962C8B-B14F-4D97-AF65-F5344CB8AC3E}">
        <p14:creationId xmlns:p14="http://schemas.microsoft.com/office/powerpoint/2010/main" val="4161866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Fortellingene  er altså</a:t>
            </a:r>
            <a:r>
              <a:rPr lang="nb-NO" sz="1200" u="sng" kern="12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 OMARBEIDET og forkortet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fordi man har hatt et bilde av denne litteraturen ‘passer best for de unge’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Har noen hatt et ønske om å fremstille franskmannen Verne som forfatter av uviktig litteratur?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Man kan absolutt spørre seg – har noen hatt en agenda, for å skulle – neste systematisk – utgi verkene i kortversjoner utenfor Frankrike.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hvorfor et så bilde av JV som guttebokforfatter oppstått?</a:t>
            </a:r>
            <a:endParaRPr lang="nb-NO" b="0"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12</a:t>
            </a:fld>
            <a:endParaRPr lang="nb-NO"/>
          </a:p>
        </p:txBody>
      </p:sp>
    </p:spTree>
    <p:extLst>
      <p:ext uri="{BB962C8B-B14F-4D97-AF65-F5344CB8AC3E}">
        <p14:creationId xmlns:p14="http://schemas.microsoft.com/office/powerpoint/2010/main" val="2150931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 En slik misforstått oppfatning av hans forfatterskap, som litt lettbent litteratur, kan stamme fra </a:t>
            </a:r>
            <a:r>
              <a:rPr lang="nb-NO" sz="1200" u="sng" kern="1200" dirty="0" smtClean="0">
                <a:solidFill>
                  <a:schemeClr val="tx1"/>
                </a:solidFill>
                <a:effectLst/>
                <a:latin typeface="+mn-lt"/>
                <a:ea typeface="+mn-ea"/>
                <a:cs typeface="+mn-cs"/>
              </a:rPr>
              <a:t>Frankrike og Englands rivalisering i kolonitiden</a:t>
            </a:r>
            <a:r>
              <a:rPr lang="nb-NO" sz="1200" kern="1200" dirty="0" smtClean="0">
                <a:solidFill>
                  <a:schemeClr val="tx1"/>
                </a:solidFill>
                <a:effectLst/>
                <a:latin typeface="+mn-lt"/>
                <a:ea typeface="+mn-ea"/>
                <a:cs typeface="+mn-cs"/>
              </a:rPr>
              <a:t>. (kappestrid om å legge under seg…. Ref. innhold i Ballongromanen </a:t>
            </a:r>
            <a:r>
              <a:rPr lang="nb-NO" sz="1200" u="sng" kern="1200" dirty="0" smtClean="0">
                <a:solidFill>
                  <a:schemeClr val="tx1"/>
                </a:solidFill>
                <a:effectLst/>
                <a:latin typeface="+mn-lt"/>
                <a:ea typeface="+mn-ea"/>
                <a:cs typeface="+mn-cs"/>
              </a:rPr>
              <a:t>som ble til i tiden for de siste store oppdagelser</a:t>
            </a:r>
            <a:r>
              <a:rPr lang="nb-NO" sz="1200" kern="1200" dirty="0" smtClean="0">
                <a:solidFill>
                  <a:schemeClr val="tx1"/>
                </a:solidFill>
                <a:effectLst/>
                <a:latin typeface="+mn-lt"/>
                <a:ea typeface="+mn-ea"/>
                <a:cs typeface="+mn-cs"/>
              </a:rPr>
              <a: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Dette sammen med britenes ønske om å kåre </a:t>
            </a:r>
            <a:r>
              <a:rPr lang="nb-NO" sz="1200" kern="1200" dirty="0" err="1" smtClean="0">
                <a:solidFill>
                  <a:schemeClr val="tx1"/>
                </a:solidFill>
                <a:effectLst/>
                <a:latin typeface="+mn-lt"/>
                <a:ea typeface="+mn-ea"/>
                <a:cs typeface="+mn-cs"/>
              </a:rPr>
              <a:t>H.G.Wells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War</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of</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the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worlds</a:t>
            </a:r>
            <a:r>
              <a:rPr lang="nb-NO" sz="1200" kern="1200" dirty="0" smtClean="0">
                <a:solidFill>
                  <a:schemeClr val="tx1"/>
                </a:solidFill>
                <a:effectLst/>
                <a:latin typeface="+mn-lt"/>
                <a:ea typeface="+mn-ea"/>
                <a:cs typeface="+mn-cs"/>
              </a:rPr>
              <a:t>) og Mary Shelley (Dr. Frankenstein) som </a:t>
            </a:r>
            <a:r>
              <a:rPr lang="nb-NO" sz="1200" u="sng" kern="1200" dirty="0" smtClean="0">
                <a:solidFill>
                  <a:schemeClr val="tx1"/>
                </a:solidFill>
                <a:effectLst/>
                <a:latin typeface="+mn-lt"/>
                <a:ea typeface="+mn-ea"/>
                <a:cs typeface="+mn-cs"/>
              </a:rPr>
              <a:t>grunnleggerne av </a:t>
            </a:r>
            <a:r>
              <a:rPr lang="nb-NO" sz="1200" u="sng" kern="1200" dirty="0" err="1" smtClean="0">
                <a:solidFill>
                  <a:schemeClr val="tx1"/>
                </a:solidFill>
                <a:effectLst/>
                <a:latin typeface="+mn-lt"/>
                <a:ea typeface="+mn-ea"/>
                <a:cs typeface="+mn-cs"/>
              </a:rPr>
              <a:t>sci-fi</a:t>
            </a:r>
            <a:r>
              <a:rPr lang="nb-NO" sz="1200" u="sng" kern="1200" dirty="0" smtClean="0">
                <a:solidFill>
                  <a:schemeClr val="tx1"/>
                </a:solidFill>
                <a:effectLst/>
                <a:latin typeface="+mn-lt"/>
                <a:ea typeface="+mn-ea"/>
                <a:cs typeface="+mn-cs"/>
              </a:rPr>
              <a:t> sjangeren. </a:t>
            </a:r>
            <a:r>
              <a:rPr lang="nb-NO" sz="1200" kern="1200" dirty="0" smtClean="0">
                <a:solidFill>
                  <a:schemeClr val="tx1"/>
                </a:solidFill>
                <a:effectLst/>
                <a:latin typeface="+mn-lt"/>
                <a:ea typeface="+mn-ea"/>
                <a:cs typeface="+mn-cs"/>
              </a:rPr>
              <a:t>Britiske forleggere kan med andre ord ha hatt en agenda om å fremstille den Verne som forfatter av mindreverdig barnelitteratur.  </a:t>
            </a:r>
            <a:r>
              <a:rPr lang="nb-NO" sz="1200" u="sng" kern="1200" dirty="0" smtClean="0">
                <a:solidFill>
                  <a:schemeClr val="tx1"/>
                </a:solidFill>
                <a:effectLst/>
                <a:latin typeface="+mn-lt"/>
                <a:ea typeface="+mn-ea"/>
                <a:cs typeface="+mn-cs"/>
              </a:rPr>
              <a:t/>
            </a:r>
            <a:br>
              <a:rPr lang="nb-NO" sz="1200" u="sng"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OG ikke minst en slik oppfatning kan</a:t>
            </a:r>
            <a:r>
              <a:rPr lang="nb-NO" sz="1200" u="sng" kern="12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 delvis skyldes at lesernes oppfatning for en stor del har vært formet av adaptasjoner ( bilde/barne-bøker/tegneserier) – i mange tilfeller filmatiseringer som ofte har hatt få av romanenes kjerneelementer med.</a:t>
            </a:r>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13</a:t>
            </a:fld>
            <a:endParaRPr lang="nb-NO"/>
          </a:p>
        </p:txBody>
      </p:sp>
    </p:spTree>
    <p:extLst>
      <p:ext uri="{BB962C8B-B14F-4D97-AF65-F5344CB8AC3E}">
        <p14:creationId xmlns:p14="http://schemas.microsoft.com/office/powerpoint/2010/main" val="1086085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Dersom antallet adaptasjoner blir virkelig stort… er det da noen som ‘ går til kilden?</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Kan ‘ tolkede’ kortversjonene bli det som huskes?</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Jorda rundt 80 </a:t>
            </a:r>
            <a:r>
              <a:rPr lang="nb-NO" sz="1200" kern="1200" dirty="0" err="1" smtClean="0">
                <a:solidFill>
                  <a:schemeClr val="tx1"/>
                </a:solidFill>
                <a:effectLst/>
                <a:latin typeface="+mn-lt"/>
                <a:ea typeface="+mn-ea"/>
                <a:cs typeface="+mn-cs"/>
              </a:rPr>
              <a:t>dgr</a:t>
            </a:r>
            <a:r>
              <a:rPr lang="nb-NO" sz="1200" kern="1200" dirty="0" smtClean="0">
                <a:solidFill>
                  <a:schemeClr val="tx1"/>
                </a:solidFill>
                <a:effectLst/>
                <a:latin typeface="+mn-lt"/>
                <a:ea typeface="+mn-ea"/>
                <a:cs typeface="+mn-cs"/>
              </a:rPr>
              <a:t>  På norske scener en rekke ganger - </a:t>
            </a:r>
            <a:r>
              <a:rPr lang="nb-NO" sz="1200" kern="1200" dirty="0" err="1" smtClean="0">
                <a:solidFill>
                  <a:schemeClr val="tx1"/>
                </a:solidFill>
                <a:effectLst/>
                <a:latin typeface="+mn-lt"/>
                <a:ea typeface="+mn-ea"/>
                <a:cs typeface="+mn-cs"/>
              </a:rPr>
              <a:t>KlingenbergTheater</a:t>
            </a:r>
            <a:r>
              <a:rPr lang="nb-NO" sz="1200" kern="1200" dirty="0" smtClean="0">
                <a:solidFill>
                  <a:schemeClr val="tx1"/>
                </a:solidFill>
                <a:effectLst/>
                <a:latin typeface="+mn-lt"/>
                <a:ea typeface="+mn-ea"/>
                <a:cs typeface="+mn-cs"/>
              </a:rPr>
              <a:t> 1876 – Det norske teateret i  Teater Ibsen som barneteater 2015 – Operaens åpningsforestilling –– utallige filmadaptasjoner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Operaens åpningsoppsetning (2010)  peker musikalsk (forøvrig nokså moderne) tilbake til elementer fra  filmadaptasjon med ‘</a:t>
            </a:r>
            <a:r>
              <a:rPr lang="nb-NO" sz="1200" kern="1200" dirty="0" err="1" smtClean="0">
                <a:solidFill>
                  <a:schemeClr val="tx1"/>
                </a:solidFill>
                <a:effectLst/>
                <a:latin typeface="+mn-lt"/>
                <a:ea typeface="+mn-ea"/>
                <a:cs typeface="+mn-cs"/>
              </a:rPr>
              <a:t>Rule</a:t>
            </a:r>
            <a:r>
              <a:rPr lang="nb-NO" sz="1200" kern="1200" dirty="0" smtClean="0">
                <a:solidFill>
                  <a:schemeClr val="tx1"/>
                </a:solidFill>
                <a:effectLst/>
                <a:latin typeface="+mn-lt"/>
                <a:ea typeface="+mn-ea"/>
                <a:cs typeface="+mn-cs"/>
              </a:rPr>
              <a:t> Britannia’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2015: I Teater Ibsen familieforestilling  i fjor er Passepartout er en komisk figur – hvor stammer denne karakteren fra?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Mange kjenner vernes fortellinger utelukkende gjennom adaptasjoner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derfor har mange oppfatninger om innhold som kanskje ikke stemmer helt </a:t>
            </a:r>
            <a:r>
              <a:rPr lang="nb-NO" sz="1200" kern="1200" dirty="0" err="1" smtClean="0">
                <a:solidFill>
                  <a:schemeClr val="tx1"/>
                </a:solidFill>
                <a:effectLst/>
                <a:latin typeface="+mn-lt"/>
                <a:ea typeface="+mn-ea"/>
                <a:cs typeface="+mn-cs"/>
              </a:rPr>
              <a:t>overense</a:t>
            </a:r>
            <a:r>
              <a:rPr lang="nb-NO" sz="1200" kern="1200" dirty="0" smtClean="0">
                <a:solidFill>
                  <a:schemeClr val="tx1"/>
                </a:solidFill>
                <a:effectLst/>
                <a:latin typeface="+mn-lt"/>
                <a:ea typeface="+mn-ea"/>
                <a:cs typeface="+mn-cs"/>
              </a:rPr>
              <a:t> med Vernes originalfortellinger.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Om tolkede kortversjoner – har blitt videreført av adaptasjoner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dette har spesielt ‘rammet’ Vernes kanskje mest kjente fortelling</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Hvor mange kjenner </a:t>
            </a:r>
            <a:r>
              <a:rPr lang="nb-NO" sz="1200" kern="1200" dirty="0" err="1" smtClean="0">
                <a:solidFill>
                  <a:schemeClr val="tx1"/>
                </a:solidFill>
                <a:effectLst/>
                <a:latin typeface="+mn-lt"/>
                <a:ea typeface="+mn-ea"/>
                <a:cs typeface="+mn-cs"/>
              </a:rPr>
              <a:t>innoldet</a:t>
            </a:r>
            <a:r>
              <a:rPr lang="nb-NO" sz="1200" kern="1200" dirty="0" smtClean="0">
                <a:solidFill>
                  <a:schemeClr val="tx1"/>
                </a:solidFill>
                <a:effectLst/>
                <a:latin typeface="+mn-lt"/>
                <a:ea typeface="+mn-ea"/>
                <a:cs typeface="+mn-cs"/>
              </a:rPr>
              <a: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Hvor mange har lest Vernes boktekst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i komplett form?</a:t>
            </a:r>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14</a:t>
            </a:fld>
            <a:endParaRPr lang="nb-NO"/>
          </a:p>
        </p:txBody>
      </p:sp>
    </p:spTree>
    <p:extLst>
      <p:ext uri="{BB962C8B-B14F-4D97-AF65-F5344CB8AC3E}">
        <p14:creationId xmlns:p14="http://schemas.microsoft.com/office/powerpoint/2010/main" val="369270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Spesielt på film (og scene) har Vernes bokforelegg vært ‘fritt vilt’.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En god filmadaptasjon </a:t>
            </a:r>
            <a:r>
              <a:rPr lang="nb-NO" sz="1200" kern="1200" dirty="0" err="1" smtClean="0">
                <a:solidFill>
                  <a:schemeClr val="tx1"/>
                </a:solidFill>
                <a:effectLst/>
                <a:latin typeface="+mn-lt"/>
                <a:ea typeface="+mn-ea"/>
                <a:cs typeface="+mn-cs"/>
              </a:rPr>
              <a:t>som¨Michael</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Todd’s</a:t>
            </a:r>
            <a:r>
              <a:rPr lang="nb-NO" sz="1200" kern="1200" dirty="0" smtClean="0">
                <a:solidFill>
                  <a:schemeClr val="tx1"/>
                </a:solidFill>
                <a:effectLst/>
                <a:latin typeface="+mn-lt"/>
                <a:ea typeface="+mn-ea"/>
                <a:cs typeface="+mn-cs"/>
              </a:rPr>
              <a:t> i 1956  - fra før vi fikk TV kan bli vel så verdenskjent som bokforelegget den bygger på</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 er åpenbart at film og TV versjoner har vært styrende for hvordan mange ser på Vernes fortellinger:</a:t>
            </a:r>
            <a:r>
              <a:rPr lang="nb-NO" sz="1200" u="sng" kern="1200" dirty="0" smtClean="0">
                <a:solidFill>
                  <a:schemeClr val="tx1"/>
                </a:solidFill>
                <a:effectLst/>
                <a:latin typeface="+mn-lt"/>
                <a:ea typeface="+mn-ea"/>
                <a:cs typeface="+mn-cs"/>
              </a:rPr>
              <a:t/>
            </a:r>
            <a:br>
              <a:rPr lang="nb-NO" sz="1200" u="sng"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Eksempelvis passepartout-figuren, som mange nok har oppfatte som en humoristisk karakter: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Michal </a:t>
            </a:r>
            <a:r>
              <a:rPr lang="nb-NO" sz="1200" kern="1200" dirty="0" err="1" smtClean="0">
                <a:solidFill>
                  <a:schemeClr val="tx1"/>
                </a:solidFill>
                <a:effectLst/>
                <a:latin typeface="+mn-lt"/>
                <a:ea typeface="+mn-ea"/>
                <a:cs typeface="+mn-cs"/>
              </a:rPr>
              <a:t>Todd’s</a:t>
            </a:r>
            <a:r>
              <a:rPr lang="nb-NO" sz="1200" i="1" kern="1200" dirty="0" smtClean="0">
                <a:solidFill>
                  <a:schemeClr val="tx1"/>
                </a:solidFill>
                <a:effectLst/>
                <a:latin typeface="+mn-lt"/>
                <a:ea typeface="+mn-ea"/>
                <a:cs typeface="+mn-cs"/>
              </a:rPr>
              <a:t> </a:t>
            </a:r>
            <a:r>
              <a:rPr lang="nb-NO" sz="1200" i="1" kern="1200" dirty="0" err="1" smtClean="0">
                <a:solidFill>
                  <a:schemeClr val="tx1"/>
                </a:solidFill>
                <a:effectLst/>
                <a:latin typeface="+mn-lt"/>
                <a:ea typeface="+mn-ea"/>
                <a:cs typeface="+mn-cs"/>
              </a:rPr>
              <a:t>Around</a:t>
            </a:r>
            <a:r>
              <a:rPr lang="nb-NO" sz="1200" i="1" kern="1200" dirty="0" smtClean="0">
                <a:solidFill>
                  <a:schemeClr val="tx1"/>
                </a:solidFill>
                <a:effectLst/>
                <a:latin typeface="+mn-lt"/>
                <a:ea typeface="+mn-ea"/>
                <a:cs typeface="+mn-cs"/>
              </a:rPr>
              <a:t> </a:t>
            </a:r>
            <a:r>
              <a:rPr lang="nb-NO" sz="1200" i="1" kern="1200" dirty="0" err="1" smtClean="0">
                <a:solidFill>
                  <a:schemeClr val="tx1"/>
                </a:solidFill>
                <a:effectLst/>
                <a:latin typeface="+mn-lt"/>
                <a:ea typeface="+mn-ea"/>
                <a:cs typeface="+mn-cs"/>
              </a:rPr>
              <a:t>the</a:t>
            </a:r>
            <a:r>
              <a:rPr lang="nb-NO" sz="1200" i="1" kern="1200" dirty="0" smtClean="0">
                <a:solidFill>
                  <a:schemeClr val="tx1"/>
                </a:solidFill>
                <a:effectLst/>
                <a:latin typeface="+mn-lt"/>
                <a:ea typeface="+mn-ea"/>
                <a:cs typeface="+mn-cs"/>
              </a:rPr>
              <a:t> </a:t>
            </a:r>
            <a:r>
              <a:rPr lang="nb-NO" sz="1200" i="1" kern="1200" dirty="0" err="1" smtClean="0">
                <a:solidFill>
                  <a:schemeClr val="tx1"/>
                </a:solidFill>
                <a:effectLst/>
                <a:latin typeface="+mn-lt"/>
                <a:ea typeface="+mn-ea"/>
                <a:cs typeface="+mn-cs"/>
              </a:rPr>
              <a:t>world</a:t>
            </a:r>
            <a:r>
              <a:rPr lang="nb-NO" sz="1200" i="1" kern="1200" dirty="0" smtClean="0">
                <a:solidFill>
                  <a:schemeClr val="tx1"/>
                </a:solidFill>
                <a:effectLst/>
                <a:latin typeface="+mn-lt"/>
                <a:ea typeface="+mn-ea"/>
                <a:cs typeface="+mn-cs"/>
              </a:rPr>
              <a:t> in 80 </a:t>
            </a:r>
            <a:r>
              <a:rPr lang="nb-NO" sz="1200" i="1" kern="1200" dirty="0" err="1" smtClean="0">
                <a:solidFill>
                  <a:schemeClr val="tx1"/>
                </a:solidFill>
                <a:effectLst/>
                <a:latin typeface="+mn-lt"/>
                <a:ea typeface="+mn-ea"/>
                <a:cs typeface="+mn-cs"/>
              </a:rPr>
              <a:t>days</a:t>
            </a:r>
            <a:r>
              <a:rPr lang="nb-NO" sz="1200" kern="1200" dirty="0" smtClean="0">
                <a:solidFill>
                  <a:schemeClr val="tx1"/>
                </a:solidFill>
                <a:effectLst/>
                <a:latin typeface="+mn-lt"/>
                <a:ea typeface="+mn-ea"/>
                <a:cs typeface="+mn-cs"/>
              </a:rPr>
              <a:t> fra 1956, altså fra de årene Chaplin-filmer fremdeles gikk på kino – kan stamme fra den </a:t>
            </a:r>
            <a:r>
              <a:rPr lang="nb-NO" sz="1200" kern="1200" dirty="0" err="1" smtClean="0">
                <a:solidFill>
                  <a:schemeClr val="tx1"/>
                </a:solidFill>
                <a:effectLst/>
                <a:latin typeface="+mn-lt"/>
                <a:ea typeface="+mn-ea"/>
                <a:cs typeface="+mn-cs"/>
              </a:rPr>
              <a:t>mexikanske</a:t>
            </a:r>
            <a:r>
              <a:rPr lang="nb-NO" sz="1200" kern="1200" dirty="0" smtClean="0">
                <a:solidFill>
                  <a:schemeClr val="tx1"/>
                </a:solidFill>
                <a:effectLst/>
                <a:latin typeface="+mn-lt"/>
                <a:ea typeface="+mn-ea"/>
                <a:cs typeface="+mn-cs"/>
              </a:rPr>
              <a:t> </a:t>
            </a:r>
            <a:r>
              <a:rPr lang="nb-NO" sz="1200" u="sng" kern="1200" dirty="0" smtClean="0">
                <a:solidFill>
                  <a:schemeClr val="tx1"/>
                </a:solidFill>
                <a:effectLst/>
                <a:latin typeface="+mn-lt"/>
                <a:ea typeface="+mn-ea"/>
                <a:cs typeface="+mn-cs"/>
              </a:rPr>
              <a:t>komikeren </a:t>
            </a:r>
            <a:r>
              <a:rPr lang="nb-NO" sz="1200" u="sng" kern="1200" dirty="0" err="1" smtClean="0">
                <a:solidFill>
                  <a:schemeClr val="tx1"/>
                </a:solidFill>
                <a:effectLst/>
                <a:latin typeface="+mn-lt"/>
                <a:ea typeface="+mn-ea"/>
                <a:cs typeface="+mn-cs"/>
              </a:rPr>
              <a:t>Cantinflas</a:t>
            </a:r>
            <a:r>
              <a:rPr lang="nb-NO" sz="1200" kern="1200" dirty="0" smtClean="0">
                <a:solidFill>
                  <a:schemeClr val="tx1"/>
                </a:solidFill>
                <a:effectLst/>
                <a:latin typeface="+mn-lt"/>
                <a:ea typeface="+mn-ea"/>
                <a:cs typeface="+mn-cs"/>
              </a:rPr>
              <a:t> noe </a:t>
            </a:r>
            <a:r>
              <a:rPr lang="nb-NO" sz="1200" u="sng" kern="1200" dirty="0" err="1" smtClean="0">
                <a:solidFill>
                  <a:schemeClr val="tx1"/>
                </a:solidFill>
                <a:effectLst/>
                <a:latin typeface="+mn-lt"/>
                <a:ea typeface="+mn-ea"/>
                <a:cs typeface="+mn-cs"/>
              </a:rPr>
              <a:t>Chaplinaktige</a:t>
            </a:r>
            <a:r>
              <a:rPr lang="nb-NO" sz="1200" kern="1200" dirty="0" smtClean="0">
                <a:solidFill>
                  <a:schemeClr val="tx1"/>
                </a:solidFill>
                <a:effectLst/>
                <a:latin typeface="+mn-lt"/>
                <a:ea typeface="+mn-ea"/>
                <a:cs typeface="+mn-cs"/>
              </a:rPr>
              <a:t> tolkning av romanfiguren</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konnotasjoner;  at  JV= ballongferder;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på samme måte har den utbredte oppfatningen av at jorda-rundt-fortellingen er uløselig forbundet med ballongferd (David Niven/</a:t>
            </a:r>
            <a:r>
              <a:rPr lang="nb-NO" sz="1200" kern="1200" dirty="0" err="1" smtClean="0">
                <a:solidFill>
                  <a:schemeClr val="tx1"/>
                </a:solidFill>
                <a:effectLst/>
                <a:latin typeface="+mn-lt"/>
                <a:ea typeface="+mn-ea"/>
                <a:cs typeface="+mn-cs"/>
              </a:rPr>
              <a:t>Cantinflas</a:t>
            </a:r>
            <a:r>
              <a:rPr lang="nb-NO" sz="1200" kern="1200" dirty="0" smtClean="0">
                <a:solidFill>
                  <a:schemeClr val="tx1"/>
                </a:solidFill>
                <a:effectLst/>
                <a:latin typeface="+mn-lt"/>
                <a:ea typeface="+mn-ea"/>
                <a:cs typeface="+mn-cs"/>
              </a:rPr>
              <a:t> over Pyreneene)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15</a:t>
            </a:fld>
            <a:endParaRPr lang="nb-NO"/>
          </a:p>
        </p:txBody>
      </p:sp>
    </p:spTree>
    <p:extLst>
      <p:ext uri="{BB962C8B-B14F-4D97-AF65-F5344CB8AC3E}">
        <p14:creationId xmlns:p14="http://schemas.microsoft.com/office/powerpoint/2010/main" val="285934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Jeg skal etter hvert si litt om norsk Jules Verne -utgivelseshistorie</a:t>
            </a:r>
            <a:r>
              <a:rPr lang="nb-NO" sz="1200" b="1" kern="1200" dirty="0" smtClean="0">
                <a:solidFill>
                  <a:schemeClr val="tx1"/>
                </a:solidFill>
                <a:effectLst/>
                <a:latin typeface="+mn-lt"/>
                <a:ea typeface="+mn-ea"/>
                <a:cs typeface="+mn-cs"/>
              </a:rPr>
              <a:t>… om vi kan kalle det</a:t>
            </a:r>
            <a:br>
              <a:rPr lang="nb-NO" sz="1200" b="1"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OG Jeg skal si litt om Tilrettelegging for en yngre leser i Norge. For å holde oss til </a:t>
            </a:r>
            <a:r>
              <a:rPr lang="nb-NO" sz="1200" b="1" kern="1200" dirty="0" err="1" smtClean="0">
                <a:solidFill>
                  <a:schemeClr val="tx1"/>
                </a:solidFill>
                <a:effectLst/>
                <a:latin typeface="+mn-lt"/>
                <a:ea typeface="+mn-ea"/>
                <a:cs typeface="+mn-cs"/>
              </a:rPr>
              <a:t>JV’s</a:t>
            </a:r>
            <a:r>
              <a:rPr lang="nb-NO" sz="1200" b="1" kern="1200" dirty="0" smtClean="0">
                <a:solidFill>
                  <a:schemeClr val="tx1"/>
                </a:solidFill>
                <a:effectLst/>
                <a:latin typeface="+mn-lt"/>
                <a:ea typeface="+mn-ea"/>
                <a:cs typeface="+mn-cs"/>
              </a:rPr>
              <a:t> kanskje mest kjente bok – Jorda r.80dgr – OM vi sammenligner Den siste og en av de aller </a:t>
            </a:r>
            <a:r>
              <a:rPr lang="nb-NO" sz="1200" kern="1200" dirty="0" smtClean="0">
                <a:solidFill>
                  <a:schemeClr val="tx1"/>
                </a:solidFill>
                <a:effectLst/>
                <a:latin typeface="+mn-lt"/>
                <a:ea typeface="+mn-ea"/>
                <a:cs typeface="+mn-cs"/>
              </a:rPr>
              <a:t>første …versjon…</a:t>
            </a:r>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16</a:t>
            </a:fld>
            <a:endParaRPr lang="nb-NO"/>
          </a:p>
        </p:txBody>
      </p:sp>
    </p:spTree>
    <p:extLst>
      <p:ext uri="{BB962C8B-B14F-4D97-AF65-F5344CB8AC3E}">
        <p14:creationId xmlns:p14="http://schemas.microsoft.com/office/powerpoint/2010/main" val="126750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I første kapittel i en av de tidligste utgaver av ‘Jorden rundt</a:t>
            </a:r>
            <a:r>
              <a:rPr lang="nb-NO" sz="1200" b="1" kern="12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på 80 dager’</a:t>
            </a:r>
            <a:r>
              <a:rPr lang="nb-NO" sz="1200" b="1" kern="1200" dirty="0" smtClean="0">
                <a:solidFill>
                  <a:schemeClr val="tx1"/>
                </a:solidFill>
                <a:effectLst/>
                <a:latin typeface="+mn-lt"/>
                <a:ea typeface="+mn-ea"/>
                <a:cs typeface="+mn-cs"/>
              </a:rPr>
              <a:t> </a:t>
            </a:r>
            <a:br>
              <a:rPr lang="nb-NO" sz="1200" b="1"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ser vi tydelig eksempel på at en har tenkt at den yngre leser i Norge  - ‘må </a:t>
            </a:r>
            <a:r>
              <a:rPr lang="nb-NO" sz="1200" kern="1200" dirty="0" err="1" smtClean="0">
                <a:solidFill>
                  <a:schemeClr val="tx1"/>
                </a:solidFill>
                <a:effectLst/>
                <a:latin typeface="+mn-lt"/>
                <a:ea typeface="+mn-ea"/>
                <a:cs typeface="+mn-cs"/>
              </a:rPr>
              <a:t>hjelpes’</a:t>
            </a:r>
            <a:r>
              <a:rPr lang="nb-NO" sz="1200" kern="1200" dirty="0" smtClean="0">
                <a:solidFill>
                  <a:schemeClr val="tx1"/>
                </a:solidFill>
                <a:effectLst/>
                <a:latin typeface="+mn-lt"/>
                <a:ea typeface="+mn-ea"/>
                <a:cs typeface="+mn-cs"/>
              </a:rPr>
              <a: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I </a:t>
            </a:r>
            <a:r>
              <a:rPr lang="nb-NO" sz="1200" kern="1200" dirty="0" err="1" smtClean="0">
                <a:solidFill>
                  <a:schemeClr val="tx1"/>
                </a:solidFill>
                <a:effectLst/>
                <a:latin typeface="+mn-lt"/>
                <a:ea typeface="+mn-ea"/>
                <a:cs typeface="+mn-cs"/>
              </a:rPr>
              <a:t>børnenes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bogsamlings</a:t>
            </a:r>
            <a:r>
              <a:rPr lang="nb-NO" sz="1200" kern="1200" dirty="0" smtClean="0">
                <a:solidFill>
                  <a:schemeClr val="tx1"/>
                </a:solidFill>
                <a:effectLst/>
                <a:latin typeface="+mn-lt"/>
                <a:ea typeface="+mn-ea"/>
                <a:cs typeface="+mn-cs"/>
              </a:rPr>
              <a:t> versjon av Vernes jorda rundt –fortelling, finner vi en ukomplisert, lettfattelig presentasjon av den senere så verdenskjente romankarakter </a:t>
            </a:r>
            <a:r>
              <a:rPr lang="nb-NO" sz="1200" kern="1200" dirty="0" err="1" smtClean="0">
                <a:solidFill>
                  <a:schemeClr val="tx1"/>
                </a:solidFill>
                <a:effectLst/>
                <a:latin typeface="+mn-lt"/>
                <a:ea typeface="+mn-ea"/>
                <a:cs typeface="+mn-cs"/>
              </a:rPr>
              <a:t>Phileas</a:t>
            </a:r>
            <a:r>
              <a:rPr lang="nb-NO" sz="1200" kern="1200" dirty="0" smtClean="0">
                <a:solidFill>
                  <a:schemeClr val="tx1"/>
                </a:solidFill>
                <a:effectLst/>
                <a:latin typeface="+mn-lt"/>
                <a:ea typeface="+mn-ea"/>
                <a:cs typeface="+mn-cs"/>
              </a:rPr>
              <a:t> Fogg.</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LES høyt – både kapittel overskrift boktekst</a:t>
            </a:r>
            <a:br>
              <a:rPr lang="nb-NO" sz="1200" kern="1200" dirty="0" smtClean="0">
                <a:solidFill>
                  <a:schemeClr val="tx1"/>
                </a:solidFill>
                <a:effectLst/>
                <a:latin typeface="+mn-lt"/>
                <a:ea typeface="+mn-ea"/>
                <a:cs typeface="+mn-cs"/>
              </a:rPr>
            </a:br>
            <a:endParaRPr lang="nb-NO" b="0"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17</a:t>
            </a:fld>
            <a:endParaRPr lang="nb-NO"/>
          </a:p>
        </p:txBody>
      </p:sp>
    </p:spTree>
    <p:extLst>
      <p:ext uri="{BB962C8B-B14F-4D97-AF65-F5344CB8AC3E}">
        <p14:creationId xmlns:p14="http://schemas.microsoft.com/office/powerpoint/2010/main" val="1124155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Om vi går til originalversjonen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som for øvrig ble meget godt oversatt til norsk i 2004 av Kari og Kjell Risvik</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Kan vi utlede av romanteksten en moden og velorientert </a:t>
            </a:r>
            <a:r>
              <a:rPr lang="nb-NO" sz="1200" kern="1200" dirty="0" err="1" smtClean="0">
                <a:solidFill>
                  <a:schemeClr val="tx1"/>
                </a:solidFill>
                <a:effectLst/>
                <a:latin typeface="+mn-lt"/>
                <a:ea typeface="+mn-ea"/>
                <a:cs typeface="+mn-cs"/>
              </a:rPr>
              <a:t>modelleser</a:t>
            </a:r>
            <a:r>
              <a:rPr lang="nb-NO" sz="1200" kern="1200" dirty="0" smtClean="0">
                <a:solidFill>
                  <a:schemeClr val="tx1"/>
                </a:solidFill>
                <a:effectLst/>
                <a:latin typeface="+mn-lt"/>
                <a:ea typeface="+mn-ea"/>
                <a:cs typeface="+mn-cs"/>
              </a:rPr>
              <a:t>? Uten noen ytterligere forklaring omtales Byron og </a:t>
            </a:r>
            <a:r>
              <a:rPr lang="nb-NO" sz="1200" kern="1200" dirty="0" err="1" smtClean="0">
                <a:solidFill>
                  <a:schemeClr val="tx1"/>
                </a:solidFill>
                <a:effectLst/>
                <a:latin typeface="+mn-lt"/>
                <a:ea typeface="+mn-ea"/>
                <a:cs typeface="+mn-cs"/>
              </a:rPr>
              <a:t>Sheridan</a:t>
            </a:r>
            <a:r>
              <a:rPr lang="nb-NO" sz="1200" kern="1200" dirty="0" smtClean="0">
                <a:solidFill>
                  <a:schemeClr val="tx1"/>
                </a:solidFill>
                <a:effectLst/>
                <a:latin typeface="+mn-lt"/>
                <a:ea typeface="+mn-ea"/>
                <a:cs typeface="+mn-cs"/>
              </a:rPr>
              <a:t>, nærmest som i en bisetning.</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Jules Verne forventer at leseren kjenner sine klassikere ----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18</a:t>
            </a:fld>
            <a:endParaRPr lang="nb-NO"/>
          </a:p>
        </p:txBody>
      </p:sp>
    </p:spTree>
    <p:extLst>
      <p:ext uri="{BB962C8B-B14F-4D97-AF65-F5344CB8AC3E}">
        <p14:creationId xmlns:p14="http://schemas.microsoft.com/office/powerpoint/2010/main" val="2282908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fr-FR" dirty="0" smtClean="0"/>
              <a:t>[</a:t>
            </a:r>
            <a:r>
              <a:rPr lang="nb-NO" dirty="0" smtClean="0"/>
              <a:t>Lord George Gordon Byron (1788 -1824) </a:t>
            </a:r>
            <a:r>
              <a:rPr lang="nb-NO" baseline="0" dirty="0" smtClean="0"/>
              <a:t> Den </a:t>
            </a:r>
            <a:r>
              <a:rPr lang="nb-NO" dirty="0" smtClean="0"/>
              <a:t>irske dramatikeren Richard </a:t>
            </a:r>
            <a:r>
              <a:rPr lang="nb-NO" dirty="0" err="1" smtClean="0"/>
              <a:t>Brinsley</a:t>
            </a:r>
            <a:r>
              <a:rPr lang="nb-NO" dirty="0" smtClean="0"/>
              <a:t> </a:t>
            </a:r>
            <a:r>
              <a:rPr lang="nb-NO" dirty="0" err="1" smtClean="0"/>
              <a:t>Sheridan</a:t>
            </a:r>
            <a:r>
              <a:rPr lang="nb-NO" dirty="0" smtClean="0"/>
              <a:t> (1751 – 1816)] Skolegang i England senere </a:t>
            </a:r>
            <a:r>
              <a:rPr lang="nb-NO" dirty="0" err="1" smtClean="0"/>
              <a:t>Drury</a:t>
            </a:r>
            <a:r>
              <a:rPr lang="nb-NO" dirty="0" smtClean="0"/>
              <a:t> </a:t>
            </a:r>
            <a:r>
              <a:rPr lang="nb-NO" dirty="0" err="1" smtClean="0"/>
              <a:t>lane</a:t>
            </a:r>
            <a:r>
              <a:rPr lang="nb-NO" dirty="0" smtClean="0"/>
              <a:t> teateret</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19</a:t>
            </a:fld>
            <a:endParaRPr lang="nb-NO"/>
          </a:p>
        </p:txBody>
      </p:sp>
    </p:spTree>
    <p:extLst>
      <p:ext uri="{BB962C8B-B14F-4D97-AF65-F5344CB8AC3E}">
        <p14:creationId xmlns:p14="http://schemas.microsoft.com/office/powerpoint/2010/main" val="3404915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 skal ikke dvele lenge m/detaljer</a:t>
            </a:r>
            <a:r>
              <a:rPr lang="nb-NO" baseline="0" dirty="0" smtClean="0"/>
              <a:t> om hvem – poenget er: hvordan forfatteren baker inn i teksten en melding leseren om hvordan ‘antennene skal stilles inn’ for at det følgende skal oppfattes hensiktsmessig</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20</a:t>
            </a:fld>
            <a:endParaRPr lang="nb-NO"/>
          </a:p>
        </p:txBody>
      </p:sp>
    </p:spTree>
    <p:extLst>
      <p:ext uri="{BB962C8B-B14F-4D97-AF65-F5344CB8AC3E}">
        <p14:creationId xmlns:p14="http://schemas.microsoft.com/office/powerpoint/2010/main" val="3531447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En av Frankrikes store forfatternavn – kom fra en velstående familie oppvokst ved </a:t>
            </a:r>
            <a:r>
              <a:rPr lang="nb-NO" dirty="0" smtClean="0"/>
              <a:t>Biscayabukta  – arbeidet på børsen i Paris – skrev samtidig,</a:t>
            </a:r>
            <a:r>
              <a:rPr lang="nb-NO" baseline="0" dirty="0" smtClean="0"/>
              <a:t> </a:t>
            </a:r>
            <a:r>
              <a:rPr lang="nb-NO" dirty="0" smtClean="0"/>
              <a:t>fra unge</a:t>
            </a:r>
            <a:r>
              <a:rPr lang="nb-NO" baseline="0" dirty="0" smtClean="0"/>
              <a:t> år dikt og noveller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22</a:t>
            </a:fld>
            <a:endParaRPr lang="nb-NO"/>
          </a:p>
        </p:txBody>
      </p:sp>
    </p:spTree>
    <p:extLst>
      <p:ext uri="{BB962C8B-B14F-4D97-AF65-F5344CB8AC3E}">
        <p14:creationId xmlns:p14="http://schemas.microsoft.com/office/powerpoint/2010/main" val="155512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kern="1200" dirty="0" smtClean="0">
                <a:solidFill>
                  <a:schemeClr val="tx1"/>
                </a:solidFill>
                <a:effectLst/>
                <a:latin typeface="+mn-lt"/>
                <a:ea typeface="+mn-ea"/>
                <a:cs typeface="+mn-cs"/>
              </a:rPr>
              <a:t>D</a:t>
            </a:r>
            <a:r>
              <a:rPr lang="nb-NO" sz="1200" kern="1200" dirty="0" smtClean="0">
                <a:solidFill>
                  <a:schemeClr val="tx1"/>
                </a:solidFill>
                <a:effectLst/>
                <a:latin typeface="+mn-lt"/>
                <a:ea typeface="+mn-ea"/>
                <a:cs typeface="+mn-cs"/>
              </a:rPr>
              <a:t>ette ble kommentert for tre uker siden, i  Dagbladet på side 2, </a:t>
            </a:r>
            <a:r>
              <a:rPr lang="nb-NO" sz="1200" kern="1200" dirty="0" err="1" smtClean="0">
                <a:solidFill>
                  <a:schemeClr val="tx1"/>
                </a:solidFill>
                <a:effectLst/>
                <a:latin typeface="+mn-lt"/>
                <a:ea typeface="+mn-ea"/>
                <a:cs typeface="+mn-cs"/>
              </a:rPr>
              <a:t>ifbm</a:t>
            </a:r>
            <a:r>
              <a:rPr lang="nb-NO" sz="1200" kern="1200" dirty="0" smtClean="0">
                <a:solidFill>
                  <a:schemeClr val="tx1"/>
                </a:solidFill>
                <a:effectLst/>
                <a:latin typeface="+mn-lt"/>
                <a:ea typeface="+mn-ea"/>
                <a:cs typeface="+mn-cs"/>
              </a:rPr>
              <a:t>. bokomtale av den foreløpig siste utgivelsen i </a:t>
            </a:r>
            <a:r>
              <a:rPr lang="nb-NO" sz="1200" kern="1200" dirty="0" err="1" smtClean="0">
                <a:solidFill>
                  <a:schemeClr val="tx1"/>
                </a:solidFill>
                <a:effectLst/>
                <a:latin typeface="+mn-lt"/>
                <a:ea typeface="+mn-ea"/>
                <a:cs typeface="+mn-cs"/>
              </a:rPr>
              <a:t>Vidarforlagets</a:t>
            </a:r>
            <a:r>
              <a:rPr lang="nb-NO" sz="1200" u="sng" kern="12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pågående JV-serie. Forlaget har erklært at de akter å få oversatt alle Vernes romaner i hans berømte serie av fantasireise-romaner. Og det er planen at for første gang i Norge skal alle de opprinnelige tegningene som ble produsert for utgivelsene være med.</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BOKEN ble starten på forfatterens serie med fantasireise-romaner: </a:t>
            </a:r>
            <a:r>
              <a:rPr lang="nb-NO" sz="1200" kern="1200" dirty="0" err="1" smtClean="0">
                <a:solidFill>
                  <a:schemeClr val="tx1"/>
                </a:solidFill>
                <a:effectLst/>
                <a:latin typeface="+mn-lt"/>
                <a:ea typeface="+mn-ea"/>
                <a:cs typeface="+mn-cs"/>
              </a:rPr>
              <a:t>Voyages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Extraordinaires</a:t>
            </a: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Når nå </a:t>
            </a:r>
            <a:r>
              <a:rPr lang="nb-NO" sz="1200" i="1" kern="1200" dirty="0" smtClean="0">
                <a:solidFill>
                  <a:schemeClr val="tx1"/>
                </a:solidFill>
                <a:effectLst/>
                <a:latin typeface="+mn-lt"/>
                <a:ea typeface="+mn-ea"/>
                <a:cs typeface="+mn-cs"/>
              </a:rPr>
              <a:t>Fem uker i ballong</a:t>
            </a:r>
            <a:r>
              <a:rPr lang="nb-NO" sz="1200" kern="1200" dirty="0" smtClean="0">
                <a:solidFill>
                  <a:schemeClr val="tx1"/>
                </a:solidFill>
                <a:effectLst/>
                <a:latin typeface="+mn-lt"/>
                <a:ea typeface="+mn-ea"/>
                <a:cs typeface="+mn-cs"/>
              </a:rPr>
              <a:t>  kommer ut er det grunn til å markere at det er eksakt 150 år siden bildene i denne konkrete romanen første gang ble vist.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Disse bildene har aldri stått samlet på trykk i noen tidligere norsk utgave av denne tittelen.</a:t>
            </a:r>
            <a:br>
              <a:rPr lang="nb-NO" sz="1200" kern="1200" dirty="0" smtClean="0">
                <a:solidFill>
                  <a:schemeClr val="tx1"/>
                </a:solidFill>
                <a:effectLst/>
                <a:latin typeface="+mn-lt"/>
                <a:ea typeface="+mn-ea"/>
                <a:cs typeface="+mn-cs"/>
              </a:rPr>
            </a:br>
            <a:r>
              <a:rPr lang="nb-NO" sz="1200" u="sng" kern="1200" dirty="0" smtClean="0">
                <a:solidFill>
                  <a:schemeClr val="tx1"/>
                </a:solidFill>
                <a:effectLst/>
                <a:latin typeface="+mn-lt"/>
                <a:ea typeface="+mn-ea"/>
                <a:cs typeface="+mn-cs"/>
              </a:rPr>
              <a:t>AT ALLE BILDENE trykkes, utenfor Frankrike er nokså unikt.</a:t>
            </a:r>
            <a:r>
              <a:rPr lang="nb-NO" sz="1200" kern="1200" dirty="0" smtClean="0">
                <a:solidFill>
                  <a:schemeClr val="tx1"/>
                </a:solidFill>
                <a:effectLst/>
                <a:latin typeface="+mn-lt"/>
                <a:ea typeface="+mn-ea"/>
                <a:cs typeface="+mn-cs"/>
              </a:rPr>
              <a:t> </a:t>
            </a:r>
            <a:r>
              <a:rPr lang="nb-NO" sz="1200" u="sng" kern="1200" dirty="0" smtClean="0">
                <a:solidFill>
                  <a:schemeClr val="tx1"/>
                </a:solidFill>
                <a:effectLst/>
                <a:latin typeface="+mn-lt"/>
                <a:ea typeface="+mn-ea"/>
                <a:cs typeface="+mn-cs"/>
              </a:rPr>
              <a:t/>
            </a:r>
            <a:br>
              <a:rPr lang="nb-NO" sz="1200" u="sng" kern="1200" dirty="0" smtClean="0">
                <a:solidFill>
                  <a:schemeClr val="tx1"/>
                </a:solidFill>
                <a:effectLst/>
                <a:latin typeface="+mn-lt"/>
                <a:ea typeface="+mn-ea"/>
                <a:cs typeface="+mn-cs"/>
              </a:rPr>
            </a:b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a:t>
            </a:fld>
            <a:endParaRPr lang="nb-NO"/>
          </a:p>
        </p:txBody>
      </p:sp>
    </p:spTree>
    <p:extLst>
      <p:ext uri="{BB962C8B-B14F-4D97-AF65-F5344CB8AC3E}">
        <p14:creationId xmlns:p14="http://schemas.microsoft.com/office/powerpoint/2010/main" val="454767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Verne skrev</a:t>
            </a:r>
            <a:r>
              <a:rPr lang="nb-NO" baseline="0" dirty="0" smtClean="0"/>
              <a:t> m.a.o. helt parallelt med Skram og Ibsen – JV født samme år som Ibsen – litterært </a:t>
            </a:r>
            <a:r>
              <a:rPr lang="nb-NO" baseline="0" dirty="0" err="1" smtClean="0"/>
              <a:t>gj.brudd</a:t>
            </a:r>
            <a:r>
              <a:rPr lang="nb-NO" baseline="0" dirty="0" smtClean="0"/>
              <a:t> på likt – alle døde ved unionsoppløsningen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23</a:t>
            </a:fld>
            <a:endParaRPr lang="nb-NO"/>
          </a:p>
        </p:txBody>
      </p:sp>
    </p:spTree>
    <p:extLst>
      <p:ext uri="{BB962C8B-B14F-4D97-AF65-F5344CB8AC3E}">
        <p14:creationId xmlns:p14="http://schemas.microsoft.com/office/powerpoint/2010/main" val="3471081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Et omfattende forfatterskap fra en av verdenslitteraturens desidert mest oversatte forfattere.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Og på Unesco oversikt over antall oversettelser, står han mellom Agatha Christie og Shakespeare på toppen av listen</a:t>
            </a:r>
            <a:r>
              <a:rPr lang="nb-NO" sz="1200" b="1" kern="120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I store norske leksikon hevdes at de fleste av forfatterens verker er oversatt …. (ikke helt rett; Langt fra alle bøkene hans finnes på norsk - ikke engang de med handling som utspiller seg i Norge. Noen Vernes tekster er utgitt posthumt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og sønnen Michel Verne omarbeidet noe av farens ikke publiserte materiale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og Michel skrev i tillegg egne verk utgitt i sin fars navn.</a:t>
            </a:r>
            <a:br>
              <a:rPr lang="nb-NO" sz="1200" kern="1200" dirty="0" smtClean="0">
                <a:solidFill>
                  <a:schemeClr val="tx1"/>
                </a:solidFill>
                <a:effectLst/>
                <a:latin typeface="+mn-lt"/>
                <a:ea typeface="+mn-ea"/>
                <a:cs typeface="+mn-cs"/>
              </a:rPr>
            </a:br>
            <a:r>
              <a:rPr lang="nb-NO" sz="1200" kern="1200" dirty="0" err="1" smtClean="0">
                <a:solidFill>
                  <a:schemeClr val="tx1"/>
                </a:solidFill>
                <a:effectLst/>
                <a:latin typeface="+mn-lt"/>
                <a:ea typeface="+mn-ea"/>
                <a:cs typeface="+mn-cs"/>
              </a:rPr>
              <a:t>Iflg</a:t>
            </a:r>
            <a:r>
              <a:rPr lang="nb-NO" sz="1200" kern="1200" dirty="0" smtClean="0">
                <a:solidFill>
                  <a:schemeClr val="tx1"/>
                </a:solidFill>
                <a:effectLst/>
                <a:latin typeface="+mn-lt"/>
                <a:ea typeface="+mn-ea"/>
                <a:cs typeface="+mn-cs"/>
              </a:rPr>
              <a:t> Snl.no:  er de fleste av forfatterens bøker oversatt til norsk…..  Dette er dessverre ikke riktig – men man mener nok de mest kjente. Kun 19 av romanene finnes i en norsk utgave.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24</a:t>
            </a:fld>
            <a:endParaRPr lang="nb-NO"/>
          </a:p>
        </p:txBody>
      </p:sp>
    </p:spTree>
    <p:extLst>
      <p:ext uri="{BB962C8B-B14F-4D97-AF65-F5344CB8AC3E}">
        <p14:creationId xmlns:p14="http://schemas.microsoft.com/office/powerpoint/2010/main" val="1861629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19 romaner  - mest kjent er de (7-8) fra hans </a:t>
            </a:r>
            <a:r>
              <a:rPr lang="nb-NO" dirty="0" err="1" smtClean="0"/>
              <a:t>gyldne</a:t>
            </a:r>
            <a:r>
              <a:rPr lang="nb-NO" baseline="0" dirty="0" smtClean="0"/>
              <a:t> tiår 1864-1874</a:t>
            </a:r>
            <a:r>
              <a:rPr lang="nb-NO" dirty="0" smtClean="0"/>
              <a:t/>
            </a:r>
            <a:br>
              <a:rPr lang="nb-NO" dirty="0" smtClean="0"/>
            </a:br>
            <a:r>
              <a:rPr lang="nb-NO" dirty="0" smtClean="0"/>
              <a:t>( + et par noveller + Onkel Robinson + Jordens </a:t>
            </a:r>
            <a:r>
              <a:rPr lang="nb-NO" dirty="0" err="1" smtClean="0"/>
              <a:t>opdagelseshistorie</a:t>
            </a:r>
            <a:r>
              <a:rPr lang="nb-NO" dirty="0" smtClean="0"/>
              <a:t> + De tre lystige</a:t>
            </a:r>
            <a:r>
              <a:rPr lang="nb-NO" baseline="0" dirty="0" smtClean="0"/>
              <a:t> Skandinavia-reisende)</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25</a:t>
            </a:fld>
            <a:endParaRPr lang="nb-NO"/>
          </a:p>
        </p:txBody>
      </p:sp>
    </p:spTree>
    <p:extLst>
      <p:ext uri="{BB962C8B-B14F-4D97-AF65-F5344CB8AC3E}">
        <p14:creationId xmlns:p14="http://schemas.microsoft.com/office/powerpoint/2010/main" val="4179664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Vernes romaner var både i sjanger, tematikk og form skapt i tett </a:t>
            </a:r>
            <a:r>
              <a:rPr lang="nb-NO" sz="1200" kern="1200" dirty="0" smtClean="0">
                <a:solidFill>
                  <a:schemeClr val="tx1"/>
                </a:solidFill>
                <a:effectLst/>
                <a:latin typeface="+mn-lt"/>
                <a:ea typeface="+mn-ea"/>
                <a:cs typeface="+mn-cs"/>
              </a:rPr>
              <a:t>samarbeid </a:t>
            </a:r>
            <a:r>
              <a:rPr lang="nb-NO" sz="1200" kern="1200" dirty="0" smtClean="0">
                <a:solidFill>
                  <a:schemeClr val="tx1"/>
                </a:solidFill>
                <a:effectLst/>
                <a:latin typeface="+mn-lt"/>
                <a:ea typeface="+mn-ea"/>
                <a:cs typeface="+mn-cs"/>
              </a:rPr>
              <a:t>med den franske forlegger Pierre Jules </a:t>
            </a:r>
            <a:r>
              <a:rPr lang="nb-NO" sz="1200" kern="1200" dirty="0" err="1" smtClean="0">
                <a:solidFill>
                  <a:schemeClr val="tx1"/>
                </a:solidFill>
                <a:effectLst/>
                <a:latin typeface="+mn-lt"/>
                <a:ea typeface="+mn-ea"/>
                <a:cs typeface="+mn-cs"/>
              </a:rPr>
              <a:t>Hetzel</a:t>
            </a:r>
            <a:r>
              <a:rPr lang="nb-NO" sz="1200" kern="1200" dirty="0" smtClean="0">
                <a:solidFill>
                  <a:schemeClr val="tx1"/>
                </a:solidFill>
                <a:effectLst/>
                <a:latin typeface="+mn-lt"/>
                <a:ea typeface="+mn-ea"/>
                <a:cs typeface="+mn-cs"/>
              </a:rPr>
              <a:t> (ingen hvemsomhelst inne fr. forleggerverden (Hugo, </a:t>
            </a:r>
            <a:r>
              <a:rPr lang="nb-NO" sz="1200" kern="1200" dirty="0" err="1" smtClean="0">
                <a:solidFill>
                  <a:schemeClr val="tx1"/>
                </a:solidFill>
                <a:effectLst/>
                <a:latin typeface="+mn-lt"/>
                <a:ea typeface="+mn-ea"/>
                <a:cs typeface="+mn-cs"/>
              </a:rPr>
              <a:t>Balsac</a:t>
            </a:r>
            <a:r>
              <a:rPr lang="nb-NO" sz="1200" kern="1200" dirty="0" smtClean="0">
                <a:solidFill>
                  <a:schemeClr val="tx1"/>
                </a:solidFill>
                <a:effectLst/>
                <a:latin typeface="+mn-lt"/>
                <a:ea typeface="+mn-ea"/>
                <a:cs typeface="+mn-cs"/>
              </a:rPr>
              <a:t>, Zola, Baudelaire) Etter gjennombruddsromanen 5 uke i ballong, skrev forleggeren </a:t>
            </a:r>
            <a:r>
              <a:rPr lang="nb-NO" sz="1200" kern="1200" dirty="0" err="1" smtClean="0">
                <a:solidFill>
                  <a:schemeClr val="tx1"/>
                </a:solidFill>
                <a:effectLst/>
                <a:latin typeface="+mn-lt"/>
                <a:ea typeface="+mn-ea"/>
                <a:cs typeface="+mn-cs"/>
              </a:rPr>
              <a:t>flg</a:t>
            </a:r>
            <a:r>
              <a:rPr lang="nb-NO" sz="1200" kern="1200" dirty="0" smtClean="0">
                <a:solidFill>
                  <a:schemeClr val="tx1"/>
                </a:solidFill>
                <a:effectLst/>
                <a:latin typeface="+mn-lt"/>
                <a:ea typeface="+mn-ea"/>
                <a:cs typeface="+mn-cs"/>
              </a:rPr>
              <a:t> som en introduksjon til serien ekstraordinære reiser.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Her kommer det frem at intensjonen var </a:t>
            </a:r>
            <a:r>
              <a:rPr lang="nb-NO" sz="1200" u="sng" kern="1200" dirty="0" smtClean="0">
                <a:solidFill>
                  <a:schemeClr val="tx1"/>
                </a:solidFill>
                <a:effectLst/>
                <a:latin typeface="+mn-lt"/>
                <a:ea typeface="+mn-ea"/>
                <a:cs typeface="+mn-cs"/>
              </a:rPr>
              <a:t>folkeopplysning</a:t>
            </a:r>
            <a:r>
              <a:rPr lang="nb-NO" sz="1200" kern="1200" dirty="0" smtClean="0">
                <a:solidFill>
                  <a:schemeClr val="tx1"/>
                </a:solidFill>
                <a:effectLst/>
                <a:latin typeface="+mn-lt"/>
                <a:ea typeface="+mn-ea"/>
                <a:cs typeface="+mn-cs"/>
              </a:rPr>
              <a:t> gjennom illustrerte underholdende bøker]</a:t>
            </a:r>
            <a:br>
              <a:rPr lang="nb-NO" sz="1200"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26</a:t>
            </a:fld>
            <a:endParaRPr lang="nb-NO"/>
          </a:p>
        </p:txBody>
      </p:sp>
    </p:spTree>
    <p:extLst>
      <p:ext uri="{BB962C8B-B14F-4D97-AF65-F5344CB8AC3E}">
        <p14:creationId xmlns:p14="http://schemas.microsoft.com/office/powerpoint/2010/main" val="2488808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Til den bokserien som vi kaller de ekstraordinære reiser – </a:t>
            </a:r>
            <a:r>
              <a:rPr lang="nb-NO" sz="1200" kern="1200" dirty="0" err="1" smtClean="0">
                <a:solidFill>
                  <a:schemeClr val="tx1"/>
                </a:solidFill>
                <a:effectLst/>
                <a:latin typeface="+mn-lt"/>
                <a:ea typeface="+mn-ea"/>
                <a:cs typeface="+mn-cs"/>
              </a:rPr>
              <a:t>Voyages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Extraordinaires</a:t>
            </a:r>
            <a:r>
              <a:rPr lang="nb-NO" sz="1200" kern="1200" dirty="0" smtClean="0">
                <a:solidFill>
                  <a:schemeClr val="tx1"/>
                </a:solidFill>
                <a:effectLst/>
                <a:latin typeface="+mn-lt"/>
                <a:ea typeface="+mn-ea"/>
                <a:cs typeface="+mn-cs"/>
              </a:rPr>
              <a:t>  -opprinnelig 54 storformat bind , rikt illustrert. De er  multimodale, eller det vi kaller sammensatte tekster, der bilder og verbaltekst sammen skaper mening hos mottakeren. Bøkene veksler sjangermessig mellom godt dramatisert fiksjon og lange partier med det som langt på vei fremstår som velfundert sakprosa.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27</a:t>
            </a:fld>
            <a:endParaRPr lang="nb-NO"/>
          </a:p>
        </p:txBody>
      </p:sp>
    </p:spTree>
    <p:extLst>
      <p:ext uri="{BB962C8B-B14F-4D97-AF65-F5344CB8AC3E}">
        <p14:creationId xmlns:p14="http://schemas.microsoft.com/office/powerpoint/2010/main" val="2036553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u="sng" kern="1200" dirty="0" smtClean="0">
                <a:solidFill>
                  <a:schemeClr val="tx1"/>
                </a:solidFill>
                <a:effectLst/>
                <a:latin typeface="+mn-lt"/>
                <a:ea typeface="+mn-ea"/>
                <a:cs typeface="+mn-cs"/>
              </a:rPr>
              <a:t>Jules V</a:t>
            </a:r>
            <a:r>
              <a:rPr lang="nb-NO" sz="1200" kern="1200" dirty="0" smtClean="0">
                <a:solidFill>
                  <a:schemeClr val="tx1"/>
                </a:solidFill>
                <a:effectLst/>
                <a:latin typeface="+mn-lt"/>
                <a:ea typeface="+mn-ea"/>
                <a:cs typeface="+mn-cs"/>
              </a:rPr>
              <a:t>erne ga ut sin første roman i tiden da europeerne gjorde sine siste store landoppdagelser.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bl.a.det</a:t>
            </a:r>
            <a:r>
              <a:rPr lang="nb-NO" sz="1200" kern="1200" dirty="0" smtClean="0">
                <a:solidFill>
                  <a:schemeClr val="tx1"/>
                </a:solidFill>
                <a:effectLst/>
                <a:latin typeface="+mn-lt"/>
                <a:ea typeface="+mn-ea"/>
                <a:cs typeface="+mn-cs"/>
              </a:rPr>
              <a:t> indre av Afrika.  </a:t>
            </a:r>
            <a:r>
              <a:rPr lang="nb-NO" sz="1200" b="1" kern="1200" dirty="0" smtClean="0">
                <a:solidFill>
                  <a:schemeClr val="tx1"/>
                </a:solidFill>
                <a:effectLst/>
                <a:latin typeface="+mn-lt"/>
                <a:ea typeface="+mn-ea"/>
                <a:cs typeface="+mn-cs"/>
              </a:rPr>
              <a:t>Det var få uutforskede områder igjen </a:t>
            </a:r>
            <a:r>
              <a:rPr lang="nb-NO" sz="1200" b="1" kern="1200" dirty="0" err="1" smtClean="0">
                <a:solidFill>
                  <a:schemeClr val="tx1"/>
                </a:solidFill>
                <a:effectLst/>
                <a:latin typeface="+mn-lt"/>
                <a:ea typeface="+mn-ea"/>
                <a:cs typeface="+mn-cs"/>
              </a:rPr>
              <a:t>pa</a:t>
            </a:r>
            <a:r>
              <a:rPr lang="nb-NO" sz="1200" b="1" kern="1200" dirty="0" smtClean="0">
                <a:solidFill>
                  <a:schemeClr val="tx1"/>
                </a:solidFill>
                <a:effectLst/>
                <a:latin typeface="+mn-lt"/>
                <a:ea typeface="+mn-ea"/>
                <a:cs typeface="+mn-cs"/>
              </a:rPr>
              <a:t> kartet </a:t>
            </a:r>
            <a:r>
              <a:rPr lang="nb-NO" sz="1200" kern="1200" dirty="0" smtClean="0">
                <a:solidFill>
                  <a:schemeClr val="tx1"/>
                </a:solidFill>
                <a:effectLst/>
                <a:latin typeface="+mn-lt"/>
                <a:ea typeface="+mn-ea"/>
                <a:cs typeface="+mn-cs"/>
              </a:rPr>
              <a:t>ved starten på bokserien VE. Realistiske skildringer av reiser i fjerne, ukjente strøk på kloden ble senere Vernes varemerke.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uoppdagede steder -  polpunktene  -  jorden rundt, over og under vann -  inn i kloden -  ut fra kloden</a:t>
            </a:r>
            <a:r>
              <a:rPr lang="nb-NO" sz="1200" b="1" kern="1200" dirty="0" smtClean="0">
                <a:solidFill>
                  <a:schemeClr val="tx1"/>
                </a:solidFill>
                <a:effectLst/>
                <a:latin typeface="+mn-lt"/>
                <a:ea typeface="+mn-ea"/>
                <a:cs typeface="+mn-cs"/>
              </a:rPr>
              <a:t> </a:t>
            </a:r>
            <a:br>
              <a:rPr lang="nb-NO" sz="1200" b="1"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Han hadde et uttrykt ønske om etter hvert å beskrive hele kloden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28</a:t>
            </a:fld>
            <a:endParaRPr lang="nb-NO"/>
          </a:p>
        </p:txBody>
      </p:sp>
    </p:spTree>
    <p:extLst>
      <p:ext uri="{BB962C8B-B14F-4D97-AF65-F5344CB8AC3E}">
        <p14:creationId xmlns:p14="http://schemas.microsoft.com/office/powerpoint/2010/main" val="2051273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Verne konstruerer en kjernehistorie </a:t>
            </a:r>
            <a:r>
              <a:rPr lang="nb-NO" sz="1200" kern="1200" dirty="0" smtClean="0">
                <a:solidFill>
                  <a:schemeClr val="tx1"/>
                </a:solidFill>
                <a:effectLst/>
                <a:latin typeface="+mn-lt"/>
                <a:ea typeface="+mn-ea"/>
                <a:cs typeface="+mn-cs"/>
              </a:rPr>
              <a:t>som </a:t>
            </a:r>
            <a:r>
              <a:rPr lang="nb-NO" sz="1200" kern="1200" dirty="0" smtClean="0">
                <a:solidFill>
                  <a:schemeClr val="tx1"/>
                </a:solidFill>
                <a:effectLst/>
                <a:latin typeface="+mn-lt"/>
                <a:ea typeface="+mn-ea"/>
                <a:cs typeface="+mn-cs"/>
              </a:rPr>
              <a:t>sender romanfigurene ut på en reise – med en bifigur i persongalleriet (som den distre </a:t>
            </a:r>
            <a:r>
              <a:rPr lang="nb-NO" sz="1200" kern="1200" dirty="0" err="1" smtClean="0">
                <a:solidFill>
                  <a:schemeClr val="tx1"/>
                </a:solidFill>
                <a:effectLst/>
                <a:latin typeface="+mn-lt"/>
                <a:ea typeface="+mn-ea"/>
                <a:cs typeface="+mn-cs"/>
              </a:rPr>
              <a:t>Paganel</a:t>
            </a:r>
            <a:r>
              <a:rPr lang="nb-NO" sz="1200" kern="1200" dirty="0" smtClean="0">
                <a:solidFill>
                  <a:schemeClr val="tx1"/>
                </a:solidFill>
                <a:effectLst/>
                <a:latin typeface="+mn-lt"/>
                <a:ea typeface="+mn-ea"/>
                <a:cs typeface="+mn-cs"/>
              </a:rPr>
              <a:t>) som blir både reiseleder for de øvrige i følget  - og leseren – OG samtidig forfatterens </a:t>
            </a:r>
            <a:r>
              <a:rPr lang="nb-NO" sz="1200" kern="1200" dirty="0" err="1" smtClean="0">
                <a:solidFill>
                  <a:schemeClr val="tx1"/>
                </a:solidFill>
                <a:effectLst/>
                <a:latin typeface="+mn-lt"/>
                <a:ea typeface="+mn-ea"/>
                <a:cs typeface="+mn-cs"/>
              </a:rPr>
              <a:t>talrør</a:t>
            </a:r>
            <a:r>
              <a:rPr lang="nb-NO" sz="1200" kern="1200" dirty="0" smtClean="0">
                <a:solidFill>
                  <a:schemeClr val="tx1"/>
                </a:solidFill>
                <a:effectLst/>
                <a:latin typeface="+mn-lt"/>
                <a:ea typeface="+mn-ea"/>
                <a:cs typeface="+mn-cs"/>
              </a:rPr>
              <a: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Verne tar lange belærende pauser i handling der han putter inn lange </a:t>
            </a:r>
            <a:r>
              <a:rPr lang="nb-NO" sz="1200" kern="1200" dirty="0" err="1" smtClean="0">
                <a:solidFill>
                  <a:schemeClr val="tx1"/>
                </a:solidFill>
                <a:effectLst/>
                <a:latin typeface="+mn-lt"/>
                <a:ea typeface="+mn-ea"/>
                <a:cs typeface="+mn-cs"/>
              </a:rPr>
              <a:t>utgreiiinger</a:t>
            </a:r>
            <a:r>
              <a:rPr lang="nb-NO" sz="1200" kern="1200" dirty="0" smtClean="0">
                <a:solidFill>
                  <a:schemeClr val="tx1"/>
                </a:solidFill>
                <a:effectLst/>
                <a:latin typeface="+mn-lt"/>
                <a:ea typeface="+mn-ea"/>
                <a:cs typeface="+mn-cs"/>
              </a:rPr>
              <a:t> og rent fagstoff</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29</a:t>
            </a:fld>
            <a:endParaRPr lang="nb-NO"/>
          </a:p>
        </p:txBody>
      </p:sp>
    </p:spTree>
    <p:extLst>
      <p:ext uri="{BB962C8B-B14F-4D97-AF65-F5344CB8AC3E}">
        <p14:creationId xmlns:p14="http://schemas.microsoft.com/office/powerpoint/2010/main" val="770227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err="1"/>
              <a:t>Hetzel</a:t>
            </a:r>
            <a:r>
              <a:rPr lang="en-GB" dirty="0"/>
              <a:t> editions were multimodal; their content was conveyed by a combination of text and image.</a:t>
            </a:r>
            <a:br>
              <a:rPr lang="en-GB" dirty="0"/>
            </a:br>
            <a:r>
              <a:rPr lang="en-GB" dirty="0"/>
              <a:t>Significance of images in a book can potentially be a more or less unnecessary accompaniment to the verbal text, or their contribution can be of equal, or greater, importance.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30</a:t>
            </a:fld>
            <a:endParaRPr lang="nb-NO"/>
          </a:p>
        </p:txBody>
      </p:sp>
    </p:spTree>
    <p:extLst>
      <p:ext uri="{BB962C8B-B14F-4D97-AF65-F5344CB8AC3E}">
        <p14:creationId xmlns:p14="http://schemas.microsoft.com/office/powerpoint/2010/main" val="2338282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1" dirty="0"/>
              <a:t>OM 5 </a:t>
            </a:r>
            <a:r>
              <a:rPr lang="en-GB" b="1" dirty="0" err="1"/>
              <a:t>uker</a:t>
            </a:r>
            <a:r>
              <a:rPr lang="en-GB" b="1" dirty="0"/>
              <a:t> I </a:t>
            </a:r>
            <a:r>
              <a:rPr lang="en-GB" b="1" dirty="0" err="1"/>
              <a:t>ballong</a:t>
            </a:r>
            <a:r>
              <a:rPr lang="en-GB" b="1" dirty="0"/>
              <a:t> </a:t>
            </a:r>
            <a:r>
              <a:rPr lang="en-GB" dirty="0"/>
              <a:t>– </a:t>
            </a:r>
            <a:r>
              <a:rPr lang="en-GB" dirty="0" err="1"/>
              <a:t>selve</a:t>
            </a:r>
            <a:r>
              <a:rPr lang="en-GB" dirty="0"/>
              <a:t> research-</a:t>
            </a:r>
            <a:r>
              <a:rPr lang="en-GB" dirty="0" err="1"/>
              <a:t>prosess</a:t>
            </a:r>
            <a:r>
              <a:rPr lang="en-GB" dirty="0"/>
              <a:t> med </a:t>
            </a:r>
            <a:r>
              <a:rPr lang="en-GB" dirty="0" err="1" smtClean="0"/>
              <a:t>innhenting</a:t>
            </a:r>
            <a:r>
              <a:rPr lang="en-GB" dirty="0" smtClean="0"/>
              <a:t/>
            </a:r>
            <a:br>
              <a:rPr lang="en-GB" dirty="0" smtClean="0"/>
            </a:br>
            <a:r>
              <a:rPr lang="nb-NO" sz="1200" kern="1200" dirty="0" smtClean="0">
                <a:solidFill>
                  <a:schemeClr val="tx1"/>
                </a:solidFill>
                <a:effectLst/>
                <a:latin typeface="+mn-lt"/>
                <a:ea typeface="+mn-ea"/>
                <a:cs typeface="+mn-cs"/>
              </a:rPr>
              <a:t>Forfatteren var meget opptatt av at faktaopplysninger om geografi og vitenskap skulle være sa korrekte som mulig. </a:t>
            </a:r>
            <a:r>
              <a:rPr lang="en-US" sz="1200" kern="1200" dirty="0" err="1" smtClean="0">
                <a:solidFill>
                  <a:schemeClr val="tx1"/>
                </a:solidFill>
                <a:effectLst/>
                <a:latin typeface="+mn-lt"/>
                <a:ea typeface="+mn-ea"/>
                <a:cs typeface="+mn-cs"/>
              </a:rPr>
              <a:t>Og</a:t>
            </a:r>
            <a:r>
              <a:rPr lang="en-US" sz="1200" kern="1200" dirty="0" smtClean="0">
                <a:solidFill>
                  <a:schemeClr val="tx1"/>
                </a:solidFill>
                <a:effectLst/>
                <a:latin typeface="+mn-lt"/>
                <a:ea typeface="+mn-ea"/>
                <a:cs typeface="+mn-cs"/>
              </a:rPr>
              <a:t> at </a:t>
            </a:r>
            <a:r>
              <a:rPr lang="en-US" sz="1200" kern="1200" dirty="0" err="1" smtClean="0">
                <a:solidFill>
                  <a:schemeClr val="tx1"/>
                </a:solidFill>
                <a:effectLst/>
                <a:latin typeface="+mn-lt"/>
                <a:ea typeface="+mn-ea"/>
                <a:cs typeface="+mn-cs"/>
              </a:rPr>
              <a:t>arbeidet</a:t>
            </a:r>
            <a:r>
              <a:rPr lang="en-US" sz="1200" kern="1200" dirty="0" smtClean="0">
                <a:solidFill>
                  <a:schemeClr val="tx1"/>
                </a:solidFill>
                <a:effectLst/>
                <a:latin typeface="+mn-lt"/>
                <a:ea typeface="+mn-ea"/>
                <a:cs typeface="+mn-cs"/>
              </a:rPr>
              <a:t> med </a:t>
            </a:r>
            <a:r>
              <a:rPr lang="en-US" sz="1200" kern="1200" dirty="0" err="1" smtClean="0">
                <a:solidFill>
                  <a:schemeClr val="tx1"/>
                </a:solidFill>
                <a:effectLst/>
                <a:latin typeface="+mn-lt"/>
                <a:ea typeface="+mn-ea"/>
                <a:cs typeface="+mn-cs"/>
              </a:rPr>
              <a:t>dette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engasjerte</a:t>
            </a:r>
            <a:r>
              <a:rPr lang="en-US" sz="1200" kern="1200" dirty="0" smtClean="0">
                <a:solidFill>
                  <a:schemeClr val="tx1"/>
                </a:solidFill>
                <a:effectLst/>
                <a:latin typeface="+mn-lt"/>
                <a:ea typeface="+mn-ea"/>
                <a:cs typeface="+mn-cs"/>
              </a:rPr>
              <a:t> – for </a:t>
            </a:r>
            <a:r>
              <a:rPr lang="en-US" sz="1200" kern="1200" dirty="0" err="1" smtClean="0">
                <a:solidFill>
                  <a:schemeClr val="tx1"/>
                </a:solidFill>
                <a:effectLst/>
                <a:latin typeface="+mn-lt"/>
                <a:ea typeface="+mn-ea"/>
                <a:cs typeface="+mn-cs"/>
              </a:rPr>
              <a:t>hans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første</a:t>
            </a:r>
            <a:r>
              <a:rPr lang="en-US" sz="1200" kern="1200" dirty="0" smtClean="0">
                <a:solidFill>
                  <a:schemeClr val="tx1"/>
                </a:solidFill>
                <a:effectLst/>
                <a:latin typeface="+mn-lt"/>
                <a:ea typeface="+mn-ea"/>
                <a:cs typeface="+mn-cs"/>
              </a:rPr>
              <a:t> roman – </a:t>
            </a:r>
            <a:r>
              <a:rPr lang="en-US" sz="1200" kern="1200" dirty="0" err="1" smtClean="0">
                <a:solidFill>
                  <a:schemeClr val="tx1"/>
                </a:solidFill>
                <a:effectLst/>
                <a:latin typeface="+mn-lt"/>
                <a:ea typeface="+mn-ea"/>
                <a:cs typeface="+mn-cs"/>
              </a:rPr>
              <a:t>Ballongromanen</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faktisk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romanskrivingen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gir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uttrykk</a:t>
            </a:r>
            <a:r>
              <a:rPr lang="en-US" sz="1200" kern="1200" dirty="0" smtClean="0">
                <a:solidFill>
                  <a:schemeClr val="tx1"/>
                </a:solidFill>
                <a:effectLst/>
                <a:latin typeface="+mn-lt"/>
                <a:ea typeface="+mn-ea"/>
                <a:cs typeface="+mn-cs"/>
              </a:rPr>
              <a:t> for  </a:t>
            </a:r>
            <a:r>
              <a:rPr lang="en-US" sz="1200" kern="1200" dirty="0" err="1" smtClean="0">
                <a:solidFill>
                  <a:schemeClr val="tx1"/>
                </a:solidFill>
                <a:effectLst/>
                <a:latin typeface="+mn-lt"/>
                <a:ea typeface="+mn-ea"/>
                <a:cs typeface="+mn-cs"/>
              </a:rPr>
              <a:t>intervju</a:t>
            </a:r>
            <a:r>
              <a:rPr lang="en-GB" dirty="0"/>
              <a:t/>
            </a:r>
            <a:br>
              <a:rPr lang="en-GB" dirty="0"/>
            </a:br>
            <a:r>
              <a:rPr lang="en-GB" dirty="0"/>
              <a:t>Significance of images in a book can potentially be a more or less unnecessary accompaniment to the verbal text, or their contribution can be of equal, or greater, importance.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31</a:t>
            </a:fld>
            <a:endParaRPr lang="nb-NO"/>
          </a:p>
        </p:txBody>
      </p:sp>
    </p:spTree>
    <p:extLst>
      <p:ext uri="{BB962C8B-B14F-4D97-AF65-F5344CB8AC3E}">
        <p14:creationId xmlns:p14="http://schemas.microsoft.com/office/powerpoint/2010/main" val="545360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Så, Litt om tidlige Jules Verne oversettelser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32</a:t>
            </a:fld>
            <a:endParaRPr lang="nb-NO"/>
          </a:p>
        </p:txBody>
      </p:sp>
    </p:spTree>
    <p:extLst>
      <p:ext uri="{BB962C8B-B14F-4D97-AF65-F5344CB8AC3E}">
        <p14:creationId xmlns:p14="http://schemas.microsoft.com/office/powerpoint/2010/main" val="195598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02">
              <a:defRPr/>
            </a:pPr>
            <a:r>
              <a:rPr lang="nb-NO" sz="1200" kern="1200" dirty="0" smtClean="0">
                <a:solidFill>
                  <a:schemeClr val="tx1"/>
                </a:solidFill>
                <a:effectLst/>
                <a:latin typeface="+mn-lt"/>
                <a:ea typeface="+mn-ea"/>
                <a:cs typeface="+mn-cs"/>
              </a:rPr>
              <a:t>Denne boken som nettopp kom i ny utgave, ble på begynt halvåret etter en reise som </a:t>
            </a:r>
            <a:r>
              <a:rPr lang="nb-NO" sz="1200" kern="1200" dirty="0" smtClean="0">
                <a:solidFill>
                  <a:schemeClr val="tx1"/>
                </a:solidFill>
                <a:effectLst/>
                <a:latin typeface="+mn-lt"/>
                <a:ea typeface="+mn-ea"/>
                <a:cs typeface="+mn-cs"/>
              </a:rPr>
              <a:t>Verne foretok </a:t>
            </a:r>
            <a:r>
              <a:rPr lang="nb-NO" sz="1200" kern="1200" dirty="0" smtClean="0">
                <a:solidFill>
                  <a:schemeClr val="tx1"/>
                </a:solidFill>
                <a:effectLst/>
                <a:latin typeface="+mn-lt"/>
                <a:ea typeface="+mn-ea"/>
                <a:cs typeface="+mn-cs"/>
              </a:rPr>
              <a:t>til Norge. – han var i Sverige, Norge og Danmark en fem ukers tid i juli og august 1861.</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Flere fortellinger som kom senere har handlingen delvis lagt til Norge.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Mye tyder at Vernes første reiser til utlandet (Skottland og Norge) forløste forfatterskapet.</a:t>
            </a:r>
            <a:br>
              <a:rPr lang="nb-NO" sz="1200" kern="1200" dirty="0" smtClean="0">
                <a:solidFill>
                  <a:schemeClr val="tx1"/>
                </a:solidFill>
                <a:effectLst/>
                <a:latin typeface="+mn-lt"/>
                <a:ea typeface="+mn-ea"/>
                <a:cs typeface="+mn-cs"/>
              </a:rPr>
            </a:br>
            <a:r>
              <a:rPr lang="nb-NO" sz="1200" kern="1200" dirty="0" err="1" smtClean="0">
                <a:solidFill>
                  <a:schemeClr val="tx1"/>
                </a:solidFill>
                <a:effectLst/>
                <a:latin typeface="+mn-lt"/>
                <a:ea typeface="+mn-ea"/>
                <a:cs typeface="+mn-cs"/>
              </a:rPr>
              <a:t>Sannynligvis</a:t>
            </a:r>
            <a:r>
              <a:rPr lang="nb-NO" sz="1200" kern="1200" dirty="0" smtClean="0">
                <a:solidFill>
                  <a:schemeClr val="tx1"/>
                </a:solidFill>
                <a:effectLst/>
                <a:latin typeface="+mn-lt"/>
                <a:ea typeface="+mn-ea"/>
                <a:cs typeface="+mn-cs"/>
              </a:rPr>
              <a:t> var formålet med reisen å forberede bokprosjekter han hadde på beddingen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a:t>
            </a:fld>
            <a:endParaRPr lang="nb-NO"/>
          </a:p>
        </p:txBody>
      </p:sp>
    </p:spTree>
    <p:extLst>
      <p:ext uri="{BB962C8B-B14F-4D97-AF65-F5344CB8AC3E}">
        <p14:creationId xmlns:p14="http://schemas.microsoft.com/office/powerpoint/2010/main" val="809191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 svenske </a:t>
            </a:r>
            <a:r>
              <a:rPr lang="nb-NO" dirty="0" err="1" smtClean="0"/>
              <a:t>skkuespiller</a:t>
            </a:r>
            <a:r>
              <a:rPr lang="nb-NO" dirty="0" smtClean="0"/>
              <a:t> Knut </a:t>
            </a:r>
            <a:r>
              <a:rPr lang="nb-NO" dirty="0" err="1" smtClean="0"/>
              <a:t>Tivanders</a:t>
            </a:r>
            <a:r>
              <a:rPr lang="nb-NO" dirty="0" smtClean="0"/>
              <a:t> på Klingenberg –</a:t>
            </a:r>
            <a:r>
              <a:rPr lang="nb-NO" baseline="0" dirty="0" smtClean="0"/>
              <a:t> også kalt</a:t>
            </a:r>
            <a:r>
              <a:rPr lang="nb-NO" dirty="0" smtClean="0"/>
              <a:t> ‘Christiania Tivoli’ satte opp </a:t>
            </a:r>
            <a:r>
              <a:rPr lang="nb-NO" dirty="0" err="1" smtClean="0"/>
              <a:t>JordaRundt</a:t>
            </a:r>
            <a:r>
              <a:rPr lang="nb-NO" dirty="0" smtClean="0"/>
              <a:t> 80 – 1876 [40 forestillinger] </a:t>
            </a:r>
            <a:r>
              <a:rPr lang="nb-NO" baseline="0" dirty="0" smtClean="0"/>
              <a:t>Den fortellingen har siden hatt en helt spesiell stilling i Norge – en lange rekke utgivelser og scene-oppsetninger</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33</a:t>
            </a:fld>
            <a:endParaRPr lang="nb-NO"/>
          </a:p>
        </p:txBody>
      </p:sp>
    </p:spTree>
    <p:extLst>
      <p:ext uri="{BB962C8B-B14F-4D97-AF65-F5344CB8AC3E}">
        <p14:creationId xmlns:p14="http://schemas.microsoft.com/office/powerpoint/2010/main" val="2033365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kom kort etter også andre </a:t>
            </a:r>
            <a:r>
              <a:rPr lang="nb-NO" dirty="0" err="1" smtClean="0"/>
              <a:t>JVutgivelser</a:t>
            </a:r>
            <a:r>
              <a:rPr lang="nb-NO" dirty="0" smtClean="0"/>
              <a:t> – MEN jeg velger å fokusere på Vernes mest kjente roman :  Jord</a:t>
            </a:r>
            <a:r>
              <a:rPr lang="nb-NO" baseline="0" dirty="0" smtClean="0"/>
              <a:t> Rundt 80dgr </a:t>
            </a:r>
            <a:br>
              <a:rPr lang="nb-NO" baseline="0"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34</a:t>
            </a:fld>
            <a:endParaRPr lang="nb-NO"/>
          </a:p>
        </p:txBody>
      </p:sp>
    </p:spTree>
    <p:extLst>
      <p:ext uri="{BB962C8B-B14F-4D97-AF65-F5344CB8AC3E}">
        <p14:creationId xmlns:p14="http://schemas.microsoft.com/office/powerpoint/2010/main" val="638747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Barnebok-stempelet befestet tidlig hos norske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som vi ser i en barneutgave fra 1911 – oversatt av Oversatt Kr. Hauglid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man så at innholdet var av en slik karakter at den unge måtte hjelpes…</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35</a:t>
            </a:fld>
            <a:endParaRPr lang="nb-NO"/>
          </a:p>
        </p:txBody>
      </p:sp>
    </p:spTree>
    <p:extLst>
      <p:ext uri="{BB962C8B-B14F-4D97-AF65-F5344CB8AC3E}">
        <p14:creationId xmlns:p14="http://schemas.microsoft.com/office/powerpoint/2010/main" val="2458245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Oversatt (fra Sv.?)   Jo Ørjasæter</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37</a:t>
            </a:fld>
            <a:endParaRPr lang="nb-NO"/>
          </a:p>
        </p:txBody>
      </p:sp>
    </p:spTree>
    <p:extLst>
      <p:ext uri="{BB962C8B-B14F-4D97-AF65-F5344CB8AC3E}">
        <p14:creationId xmlns:p14="http://schemas.microsoft.com/office/powerpoint/2010/main" val="832849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Oversatt fra </a:t>
            </a:r>
            <a:r>
              <a:rPr lang="nb-NO" b="1" dirty="0" smtClean="0"/>
              <a:t>SVENSK</a:t>
            </a: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39</a:t>
            </a:fld>
            <a:endParaRPr lang="nb-NO"/>
          </a:p>
        </p:txBody>
      </p:sp>
    </p:spTree>
    <p:extLst>
      <p:ext uri="{BB962C8B-B14F-4D97-AF65-F5344CB8AC3E}">
        <p14:creationId xmlns:p14="http://schemas.microsoft.com/office/powerpoint/2010/main" val="15016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Hva får vi lese om når Verne utgis i komplett form?</a:t>
            </a:r>
            <a:r>
              <a:rPr lang="nb-NO" baseline="0" dirty="0" smtClean="0"/>
              <a:t> </a:t>
            </a:r>
            <a:r>
              <a:rPr lang="nb-NO" dirty="0" smtClean="0"/>
              <a:t>GENERELT KAN VI SI at </a:t>
            </a:r>
            <a:r>
              <a:rPr lang="nb-NO" dirty="0" err="1" smtClean="0"/>
              <a:t>faktabolker</a:t>
            </a:r>
            <a:r>
              <a:rPr lang="nb-NO" dirty="0" smtClean="0"/>
              <a:t>/vitenskap, </a:t>
            </a:r>
            <a:r>
              <a:rPr lang="nb-NO" dirty="0"/>
              <a:t>sammen med dypere beskrivelser, ordspill og underfundigheter</a:t>
            </a:r>
            <a:br>
              <a:rPr lang="nb-NO" dirty="0"/>
            </a:br>
            <a:r>
              <a:rPr lang="nb-NO" dirty="0"/>
              <a:t>og ikke minst den store mengden illustrasjoner som opprinnelig ble laget for </a:t>
            </a:r>
            <a:r>
              <a:rPr lang="nb-NO" dirty="0" smtClean="0"/>
              <a:t>romantekstene</a:t>
            </a:r>
            <a:r>
              <a:rPr lang="nb-NO" baseline="0" dirty="0" smtClean="0"/>
              <a:t> – dette skal jeg komme tilbake til.</a:t>
            </a:r>
            <a:br>
              <a:rPr lang="nb-NO" baseline="0" dirty="0" smtClean="0"/>
            </a:br>
            <a:r>
              <a:rPr lang="nb-NO" baseline="0" dirty="0" err="1" smtClean="0"/>
              <a:t>Spesiellt</a:t>
            </a:r>
            <a:r>
              <a:rPr lang="nb-NO" baseline="0" dirty="0" smtClean="0"/>
              <a:t> full av sakprosa i form av en </a:t>
            </a:r>
            <a:r>
              <a:rPr lang="nb-NO" baseline="0" dirty="0" err="1" smtClean="0"/>
              <a:t>slaks</a:t>
            </a:r>
            <a:r>
              <a:rPr lang="nb-NO" baseline="0" dirty="0" smtClean="0"/>
              <a:t> historikk over afrika-</a:t>
            </a:r>
            <a:r>
              <a:rPr lang="nb-NO" baseline="0" dirty="0" err="1" smtClean="0"/>
              <a:t>akspedisjoner</a:t>
            </a:r>
            <a:r>
              <a:rPr lang="nb-NO" baseline="0" dirty="0" smtClean="0"/>
              <a:t> frem til 1862. FOR dette var ikke en bok om ballonger – men først og fremst om Afrika.</a:t>
            </a:r>
            <a:br>
              <a:rPr lang="nb-NO" baseline="0" dirty="0" smtClean="0"/>
            </a:br>
            <a:r>
              <a:rPr lang="nb-NO" baseline="0" dirty="0" smtClean="0"/>
              <a:t>Boken var en av tekstene som stod gjengitt i bokklubbens 5-bind serie jeg </a:t>
            </a:r>
            <a:r>
              <a:rPr lang="nb-NO" baseline="0" dirty="0" err="1" smtClean="0"/>
              <a:t>nettop</a:t>
            </a:r>
            <a:r>
              <a:rPr lang="nb-NO" baseline="0" dirty="0" smtClean="0"/>
              <a:t> omtalte.</a:t>
            </a:r>
            <a:br>
              <a:rPr lang="nb-NO" baseline="0"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41</a:t>
            </a:fld>
            <a:endParaRPr lang="nb-NO"/>
          </a:p>
        </p:txBody>
      </p:sp>
    </p:spTree>
    <p:extLst>
      <p:ext uri="{BB962C8B-B14F-4D97-AF65-F5344CB8AC3E}">
        <p14:creationId xmlns:p14="http://schemas.microsoft.com/office/powerpoint/2010/main" val="1906313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Vernes</a:t>
            </a:r>
            <a:r>
              <a:rPr lang="nb-NO" baseline="0" dirty="0" smtClean="0"/>
              <a:t> første roman ble publisert i Norge første gang hele 40 år etter at den ble skrevet.</a:t>
            </a:r>
            <a:br>
              <a:rPr lang="nb-NO" baseline="0" dirty="0" smtClean="0"/>
            </a:br>
            <a:r>
              <a:rPr lang="nb-NO" baseline="0" dirty="0" smtClean="0"/>
              <a:t>- på svensk og dansk noe før – NB </a:t>
            </a:r>
            <a:r>
              <a:rPr lang="nb-NO" baseline="0" dirty="0" err="1" smtClean="0"/>
              <a:t>handlingenh</a:t>
            </a:r>
            <a:r>
              <a:rPr lang="nb-NO" baseline="0" dirty="0" smtClean="0"/>
              <a:t> var endret  - presentasjonen av hovedkarakterer er amputert og vi stuper inni handlingen et stykke uti fortellingen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42</a:t>
            </a:fld>
            <a:endParaRPr lang="nb-NO"/>
          </a:p>
        </p:txBody>
      </p:sp>
    </p:spTree>
    <p:extLst>
      <p:ext uri="{BB962C8B-B14F-4D97-AF65-F5344CB8AC3E}">
        <p14:creationId xmlns:p14="http://schemas.microsoft.com/office/powerpoint/2010/main" val="1717051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Så til omarbeidete </a:t>
            </a:r>
            <a:r>
              <a:rPr lang="nb-NO" sz="1200" u="sng" kern="1200" dirty="0" smtClean="0">
                <a:solidFill>
                  <a:schemeClr val="tx1"/>
                </a:solidFill>
                <a:effectLst/>
                <a:latin typeface="+mn-lt"/>
                <a:ea typeface="+mn-ea"/>
                <a:cs typeface="+mn-cs"/>
              </a:rPr>
              <a:t>utgivelser</a:t>
            </a:r>
            <a:r>
              <a:rPr lang="nb-NO" sz="1200" kern="1200" dirty="0" smtClean="0">
                <a:solidFill>
                  <a:schemeClr val="tx1"/>
                </a:solidFill>
                <a:effectLst/>
                <a:latin typeface="+mn-lt"/>
                <a:ea typeface="+mn-ea"/>
                <a:cs typeface="+mn-cs"/>
              </a:rPr>
              <a:t> som mer spesifikt relaterer seg til  </a:t>
            </a:r>
            <a:r>
              <a:rPr lang="nb-NO" sz="1200" kern="1200" dirty="0" smtClean="0">
                <a:solidFill>
                  <a:schemeClr val="tx1"/>
                </a:solidFill>
                <a:effectLst/>
                <a:latin typeface="+mn-lt"/>
                <a:ea typeface="+mn-ea"/>
                <a:cs typeface="+mn-cs"/>
              </a:rPr>
              <a:t>Norge.</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mye </a:t>
            </a:r>
            <a:r>
              <a:rPr lang="nb-NO" sz="1200" i="1" kern="1200" dirty="0" smtClean="0">
                <a:solidFill>
                  <a:schemeClr val="tx1"/>
                </a:solidFill>
                <a:effectLst/>
                <a:latin typeface="+mn-lt"/>
                <a:ea typeface="+mn-ea"/>
                <a:cs typeface="+mn-cs"/>
              </a:rPr>
              <a:t>om</a:t>
            </a:r>
            <a:r>
              <a:rPr lang="nb-NO" sz="1200" kern="1200" dirty="0" smtClean="0">
                <a:solidFill>
                  <a:schemeClr val="tx1"/>
                </a:solidFill>
                <a:effectLst/>
                <a:latin typeface="+mn-lt"/>
                <a:ea typeface="+mn-ea"/>
                <a:cs typeface="+mn-cs"/>
              </a:rPr>
              <a:t> Norge er ikke før publisert </a:t>
            </a:r>
            <a:r>
              <a:rPr lang="nb-NO" sz="1200" i="1" kern="1200" dirty="0" smtClean="0">
                <a:solidFill>
                  <a:schemeClr val="tx1"/>
                </a:solidFill>
                <a:effectLst/>
                <a:latin typeface="+mn-lt"/>
                <a:ea typeface="+mn-ea"/>
                <a:cs typeface="+mn-cs"/>
              </a:rPr>
              <a:t>i</a:t>
            </a:r>
            <a:r>
              <a:rPr lang="nb-NO" sz="1200" kern="1200" dirty="0" smtClean="0">
                <a:solidFill>
                  <a:schemeClr val="tx1"/>
                </a:solidFill>
                <a:effectLst/>
                <a:latin typeface="+mn-lt"/>
                <a:ea typeface="+mn-ea"/>
                <a:cs typeface="+mn-cs"/>
              </a:rPr>
              <a:t> N.</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Ikke minst tittelen innebærer en oversettelse og en oversetterutfordring. At Nautilus kommer til Lofoten er nok kjent for mange norske lesere – men ikke omtale av norske personligheter det er detaljer som ikke ofte har blitt tatt med </a:t>
            </a:r>
            <a:r>
              <a:rPr lang="nb-NO" sz="1200" kern="1200" dirty="0" err="1" smtClean="0">
                <a:solidFill>
                  <a:schemeClr val="tx1"/>
                </a:solidFill>
                <a:effectLst/>
                <a:latin typeface="+mn-lt"/>
                <a:ea typeface="+mn-ea"/>
                <a:cs typeface="+mn-cs"/>
              </a:rPr>
              <a:t>inorske</a:t>
            </a:r>
            <a:r>
              <a:rPr lang="nb-NO" sz="1200" kern="1200" dirty="0" smtClean="0">
                <a:solidFill>
                  <a:schemeClr val="tx1"/>
                </a:solidFill>
                <a:effectLst/>
                <a:latin typeface="+mn-lt"/>
                <a:ea typeface="+mn-ea"/>
                <a:cs typeface="+mn-cs"/>
              </a:rPr>
              <a:t> utgaver – det skal jeg komme til</a:t>
            </a:r>
          </a:p>
          <a:p>
            <a:r>
              <a:rPr lang="nb-NO" sz="1200" kern="1200" dirty="0" smtClean="0">
                <a:solidFill>
                  <a:schemeClr val="tx1"/>
                </a:solidFill>
                <a:effectLst/>
                <a:latin typeface="+mn-lt"/>
                <a:ea typeface="+mn-ea"/>
                <a:cs typeface="+mn-cs"/>
              </a:rPr>
              <a:t>Det ser vi også i tidligere utgavene på norsk av Vernes Verdensomseiling under havet.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Dette indikerer at flere norske Verne-utgivelser sannsynligvis har blitt oversatt fra en </a:t>
            </a:r>
            <a:r>
              <a:rPr lang="nb-NO" sz="1200" i="1" kern="1200" dirty="0" smtClean="0">
                <a:solidFill>
                  <a:schemeClr val="tx1"/>
                </a:solidFill>
                <a:effectLst/>
                <a:latin typeface="+mn-lt"/>
                <a:ea typeface="+mn-ea"/>
                <a:cs typeface="+mn-cs"/>
              </a:rPr>
              <a:t>ikke-</a:t>
            </a:r>
            <a:r>
              <a:rPr lang="nb-NO" sz="1200" kern="1200" dirty="0" smtClean="0">
                <a:solidFill>
                  <a:schemeClr val="tx1"/>
                </a:solidFill>
                <a:effectLst/>
                <a:latin typeface="+mn-lt"/>
                <a:ea typeface="+mn-ea"/>
                <a:cs typeface="+mn-cs"/>
              </a:rPr>
              <a:t>franske utgaver.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Disse tekstene har blitt omarbeidet og forkortet allerede før oversettelsen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og avsnitt som ville være spes. Interessante for en norsk leser er utelatt.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[Avsnitt om norske personligheter </a:t>
            </a:r>
            <a:r>
              <a:rPr lang="nb-NO" sz="1200" i="1" kern="1200" dirty="0" smtClean="0">
                <a:solidFill>
                  <a:schemeClr val="tx1"/>
                </a:solidFill>
                <a:effectLst/>
                <a:latin typeface="+mn-lt"/>
                <a:ea typeface="+mn-ea"/>
                <a:cs typeface="+mn-cs"/>
              </a:rPr>
              <a:t>ville</a:t>
            </a:r>
            <a:r>
              <a:rPr lang="nb-NO" sz="1200" kern="1200" dirty="0" smtClean="0">
                <a:solidFill>
                  <a:schemeClr val="tx1"/>
                </a:solidFill>
                <a:effectLst/>
                <a:latin typeface="+mn-lt"/>
                <a:ea typeface="+mn-ea"/>
                <a:cs typeface="+mn-cs"/>
              </a:rPr>
              <a:t> nok ha blitt tatt med om de var oversatt på gr. lag av Fransk originalversjon]</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endParaRPr lang="nb-NO" b="1"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44</a:t>
            </a:fld>
            <a:endParaRPr lang="nb-NO"/>
          </a:p>
        </p:txBody>
      </p:sp>
    </p:spTree>
    <p:extLst>
      <p:ext uri="{BB962C8B-B14F-4D97-AF65-F5344CB8AC3E}">
        <p14:creationId xmlns:p14="http://schemas.microsoft.com/office/powerpoint/2010/main" val="3984020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 mange i min generasjon var denne utgaven det første møtet med Vernes verden – ikke bare under havet som her.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45</a:t>
            </a:fld>
            <a:endParaRPr lang="nb-NO"/>
          </a:p>
        </p:txBody>
      </p:sp>
    </p:spTree>
    <p:extLst>
      <p:ext uri="{BB962C8B-B14F-4D97-AF65-F5344CB8AC3E}">
        <p14:creationId xmlns:p14="http://schemas.microsoft.com/office/powerpoint/2010/main" val="4067473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Om vi går til enda en av fjorårets </a:t>
            </a:r>
            <a:r>
              <a:rPr lang="nb-NO" dirty="0" err="1" smtClean="0"/>
              <a:t>nyoversatte</a:t>
            </a:r>
            <a:r>
              <a:rPr lang="nb-NO" dirty="0" smtClean="0"/>
              <a:t> JV –tekst (februar)</a:t>
            </a:r>
            <a:r>
              <a:rPr lang="nb-NO" baseline="0" dirty="0" smtClean="0"/>
              <a:t> </a:t>
            </a:r>
            <a:r>
              <a:rPr lang="nb-NO" dirty="0" smtClean="0"/>
              <a:t>, blir det – fra et norsk ståsted – kanskje enda mer interessant å</a:t>
            </a:r>
            <a:r>
              <a:rPr lang="nb-NO" baseline="0" dirty="0" smtClean="0"/>
              <a:t> konstatere </a:t>
            </a:r>
            <a:r>
              <a:rPr lang="nb-NO" dirty="0" smtClean="0"/>
              <a:t>hva</a:t>
            </a:r>
            <a:r>
              <a:rPr lang="nb-NO" baseline="0" dirty="0" smtClean="0"/>
              <a:t> leserne har «blitt snytt for»</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46</a:t>
            </a:fld>
            <a:endParaRPr lang="nb-NO"/>
          </a:p>
        </p:txBody>
      </p:sp>
    </p:spTree>
    <p:extLst>
      <p:ext uri="{BB962C8B-B14F-4D97-AF65-F5344CB8AC3E}">
        <p14:creationId xmlns:p14="http://schemas.microsoft.com/office/powerpoint/2010/main" val="354844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02">
              <a:defRPr/>
            </a:pPr>
            <a:r>
              <a:rPr lang="nb-NO" sz="1200" kern="1200" dirty="0" smtClean="0">
                <a:solidFill>
                  <a:schemeClr val="tx1"/>
                </a:solidFill>
                <a:effectLst/>
                <a:latin typeface="+mn-lt"/>
                <a:ea typeface="+mn-ea"/>
                <a:cs typeface="+mn-cs"/>
              </a:rPr>
              <a:t>I den nevnte Jules Verne-serien med de originale illustrasjonene har disse titlene kommet ut: </a:t>
            </a:r>
            <a:br>
              <a:rPr lang="nb-NO" sz="1200" kern="1200" dirty="0" smtClean="0">
                <a:solidFill>
                  <a:schemeClr val="tx1"/>
                </a:solidFill>
                <a:effectLst/>
                <a:latin typeface="+mn-lt"/>
                <a:ea typeface="+mn-ea"/>
                <a:cs typeface="+mn-cs"/>
              </a:rPr>
            </a:br>
            <a:r>
              <a:rPr lang="nb-NO" sz="1200" kern="1200" dirty="0" err="1" smtClean="0">
                <a:solidFill>
                  <a:schemeClr val="tx1"/>
                </a:solidFill>
                <a:effectLst/>
                <a:latin typeface="+mn-lt"/>
                <a:ea typeface="+mn-ea"/>
                <a:cs typeface="+mn-cs"/>
              </a:rPr>
              <a:t>KptGrant</a:t>
            </a:r>
            <a:r>
              <a:rPr lang="nb-NO" sz="1200" kern="1200" dirty="0" smtClean="0">
                <a:solidFill>
                  <a:schemeClr val="tx1"/>
                </a:solidFill>
                <a:effectLst/>
                <a:latin typeface="+mn-lt"/>
                <a:ea typeface="+mn-ea"/>
                <a:cs typeface="+mn-cs"/>
              </a:rPr>
              <a:t> . Kaptein Hatteras’ eventyrlige ferd til Nordpolen – Verdensomseiling Fem uker i ballong er allerede omtalt noe. Noen kommer jeg tilbake til. Min rolle i disse utgivelsene har vært etterordet først og fremst – og  dels en viss medvirkning </a:t>
            </a:r>
            <a:r>
              <a:rPr lang="nb-NO" sz="1200" kern="1200" dirty="0" err="1" smtClean="0">
                <a:solidFill>
                  <a:schemeClr val="tx1"/>
                </a:solidFill>
                <a:effectLst/>
                <a:latin typeface="+mn-lt"/>
                <a:ea typeface="+mn-ea"/>
                <a:cs typeface="+mn-cs"/>
              </a:rPr>
              <a:t>mht</a:t>
            </a:r>
            <a:r>
              <a:rPr lang="nb-NO" sz="1200" kern="1200" dirty="0" smtClean="0">
                <a:solidFill>
                  <a:schemeClr val="tx1"/>
                </a:solidFill>
                <a:effectLst/>
                <a:latin typeface="+mn-lt"/>
                <a:ea typeface="+mn-ea"/>
                <a:cs typeface="+mn-cs"/>
              </a:rPr>
              <a:t> utvalg – </a:t>
            </a:r>
            <a:r>
              <a:rPr lang="nb-NO" sz="1200" kern="1200" dirty="0" err="1" smtClean="0">
                <a:solidFill>
                  <a:schemeClr val="tx1"/>
                </a:solidFill>
                <a:effectLst/>
                <a:latin typeface="+mn-lt"/>
                <a:ea typeface="+mn-ea"/>
                <a:cs typeface="+mn-cs"/>
              </a:rPr>
              <a:t>Hatteras</a:t>
            </a:r>
            <a:r>
              <a:rPr lang="nb-NO" sz="1200" kern="1200" dirty="0" smtClean="0">
                <a:solidFill>
                  <a:schemeClr val="tx1"/>
                </a:solidFill>
                <a:effectLst/>
                <a:latin typeface="+mn-lt"/>
                <a:ea typeface="+mn-ea"/>
                <a:cs typeface="+mn-cs"/>
              </a:rPr>
              <a:t> er f.eks. aldri trykket på norsk tidligere. Og siden boken har en klar nordområdene –tematikk, med en klar parallell til Fridtjof Nansens polferd 30 år senere har jeg vært veldig opptatt av at denne skulle komme i en norsk utgave - omsider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(Når det gjelder en Verdensomseiling</a:t>
            </a:r>
            <a:r>
              <a:rPr lang="nb-NO" sz="1200" b="1" kern="1200" dirty="0" smtClean="0">
                <a:solidFill>
                  <a:schemeClr val="tx1"/>
                </a:solidFill>
                <a:effectLst/>
                <a:latin typeface="+mn-lt"/>
                <a:ea typeface="+mn-ea"/>
                <a:cs typeface="+mn-cs"/>
              </a:rPr>
              <a:t> … </a:t>
            </a:r>
            <a:r>
              <a:rPr lang="nb-NO" sz="1200" kern="1200" dirty="0" smtClean="0">
                <a:solidFill>
                  <a:schemeClr val="tx1"/>
                </a:solidFill>
                <a:effectLst/>
                <a:latin typeface="+mn-lt"/>
                <a:ea typeface="+mn-ea"/>
                <a:cs typeface="+mn-cs"/>
              </a:rPr>
              <a:t>har jeg i tillegg til etterordet også vært konsulent for veivalg </a:t>
            </a:r>
            <a:r>
              <a:rPr lang="nb-NO" sz="1200" kern="1200" dirty="0" err="1" smtClean="0">
                <a:solidFill>
                  <a:schemeClr val="tx1"/>
                </a:solidFill>
                <a:effectLst/>
                <a:latin typeface="+mn-lt"/>
                <a:ea typeface="+mn-ea"/>
                <a:cs typeface="+mn-cs"/>
              </a:rPr>
              <a:t>mht</a:t>
            </a:r>
            <a:r>
              <a:rPr lang="nb-NO" sz="1200" kern="1200" dirty="0" smtClean="0">
                <a:solidFill>
                  <a:schemeClr val="tx1"/>
                </a:solidFill>
                <a:effectLst/>
                <a:latin typeface="+mn-lt"/>
                <a:ea typeface="+mn-ea"/>
                <a:cs typeface="+mn-cs"/>
              </a:rPr>
              <a:t> detaljer i romanteksten)</a:t>
            </a:r>
            <a:endParaRPr lang="nb-NO" sz="1800" dirty="0">
              <a:solidFill>
                <a:srgbClr val="FF0000"/>
              </a:solidFill>
            </a:endParaRPr>
          </a:p>
        </p:txBody>
      </p:sp>
      <p:sp>
        <p:nvSpPr>
          <p:cNvPr id="4" name="Plassholder for lysbildenummer 3"/>
          <p:cNvSpPr>
            <a:spLocks noGrp="1"/>
          </p:cNvSpPr>
          <p:nvPr>
            <p:ph type="sldNum" sz="quarter" idx="10"/>
          </p:nvPr>
        </p:nvSpPr>
        <p:spPr/>
        <p:txBody>
          <a:bodyPr/>
          <a:lstStyle/>
          <a:p>
            <a:fld id="{2759740E-A985-4F94-9657-1FAA841E578E}" type="slidenum">
              <a:rPr lang="nb-NO" smtClean="0"/>
              <a:t>6</a:t>
            </a:fld>
            <a:endParaRPr lang="nb-NO"/>
          </a:p>
        </p:txBody>
      </p:sp>
    </p:spTree>
    <p:extLst>
      <p:ext uri="{BB962C8B-B14F-4D97-AF65-F5344CB8AC3E}">
        <p14:creationId xmlns:p14="http://schemas.microsoft.com/office/powerpoint/2010/main" val="2320687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Dette tidevannsfenomenet ytterst i Lofoten har Jules Verne skrevet om i flere romaner. Jeg tar det med her for å belyse utfordringer i å skulle oversette hans</a:t>
            </a:r>
            <a:r>
              <a:rPr lang="nb-NO" baseline="0" dirty="0" smtClean="0"/>
              <a:t> romantekster</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47</a:t>
            </a:fld>
            <a:endParaRPr lang="nb-NO"/>
          </a:p>
        </p:txBody>
      </p:sp>
    </p:spTree>
    <p:extLst>
      <p:ext uri="{BB962C8B-B14F-4D97-AF65-F5344CB8AC3E}">
        <p14:creationId xmlns:p14="http://schemas.microsoft.com/office/powerpoint/2010/main" val="4231749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Hvor befinner fenomenet seg?</a:t>
            </a:r>
            <a:r>
              <a:rPr lang="nb-NO" sz="1200" kern="1200" baseline="0" dirty="0" smtClean="0">
                <a:solidFill>
                  <a:schemeClr val="tx1"/>
                </a:solidFill>
                <a:effectLst/>
                <a:latin typeface="+mn-lt"/>
                <a:ea typeface="+mn-ea"/>
                <a:cs typeface="+mn-cs"/>
              </a:rPr>
              <a:t> </a:t>
            </a:r>
            <a:r>
              <a:rPr lang="nb-NO" dirty="0" smtClean="0"/>
              <a:t>Den </a:t>
            </a:r>
            <a:r>
              <a:rPr lang="nb-NO" dirty="0" smtClean="0"/>
              <a:t>franske teksten er ikke helt tydelig i stedsangivelsen</a:t>
            </a:r>
            <a:r>
              <a:rPr lang="nb-NO" baseline="0" dirty="0" smtClean="0"/>
              <a:t>. Norskekysten et nevnt men eller gjengis en betegnelse som har fått noen oversettere til å tenke Færøyene</a:t>
            </a:r>
            <a:r>
              <a:rPr lang="nb-NO" baseline="0" dirty="0" smtClean="0"/>
              <a:t>. Det gir jo ikke mening – om en tenker på den typen strømfenomener det her er snakk om. (for stort havområde mellom Færøyene og Lofoten)</a:t>
            </a:r>
            <a:r>
              <a:rPr lang="nb-NO" baseline="0" dirty="0" smtClean="0"/>
              <a:t/>
            </a:r>
            <a:br>
              <a:rPr lang="nb-NO" baseline="0" dirty="0" smtClean="0"/>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48</a:t>
            </a:fld>
            <a:endParaRPr lang="nb-NO"/>
          </a:p>
        </p:txBody>
      </p:sp>
    </p:spTree>
    <p:extLst>
      <p:ext uri="{BB962C8B-B14F-4D97-AF65-F5344CB8AC3E}">
        <p14:creationId xmlns:p14="http://schemas.microsoft.com/office/powerpoint/2010/main" val="4168270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Flere lands oversettelser av fransk</a:t>
            </a:r>
            <a:r>
              <a:rPr lang="nb-NO" baseline="0" dirty="0" smtClean="0"/>
              <a:t> </a:t>
            </a:r>
            <a:r>
              <a:rPr lang="nb-NO" dirty="0" smtClean="0"/>
              <a:t>betegnelse og stedsangivelse for den kraftige strømmen ytterst i</a:t>
            </a:r>
            <a:r>
              <a:rPr lang="nb-NO" baseline="0" dirty="0" smtClean="0"/>
              <a:t> </a:t>
            </a:r>
            <a:r>
              <a:rPr lang="nb-NO" dirty="0" smtClean="0"/>
              <a:t>Lofoten er mulig å feiltolke. Vi vet fra flere romaner at Verne kunne være</a:t>
            </a:r>
            <a:r>
              <a:rPr lang="nb-NO" baseline="0" dirty="0" smtClean="0"/>
              <a:t> </a:t>
            </a:r>
            <a:r>
              <a:rPr lang="nb-NO" dirty="0" smtClean="0"/>
              <a:t>unøyaktig</a:t>
            </a:r>
            <a:r>
              <a:rPr lang="nb-NO" baseline="0" dirty="0" smtClean="0"/>
              <a:t> </a:t>
            </a:r>
            <a:r>
              <a:rPr lang="nb-NO" dirty="0" smtClean="0"/>
              <a:t>med stavingen. I tillegg er det kjent at det under</a:t>
            </a:r>
            <a:r>
              <a:rPr lang="nb-NO" baseline="0" dirty="0" smtClean="0"/>
              <a:t> </a:t>
            </a:r>
            <a:r>
              <a:rPr lang="nb-NO" dirty="0" smtClean="0"/>
              <a:t>bokproduksjonen</a:t>
            </a:r>
            <a:r>
              <a:rPr lang="nb-NO" baseline="0" dirty="0" smtClean="0"/>
              <a:t> </a:t>
            </a:r>
            <a:r>
              <a:rPr lang="nb-NO" dirty="0" smtClean="0"/>
              <a:t>oppsto misforståelser under avskrift av</a:t>
            </a:r>
            <a:r>
              <a:rPr lang="nb-NO" baseline="0" dirty="0" smtClean="0"/>
              <a:t> </a:t>
            </a:r>
            <a:r>
              <a:rPr lang="nb-NO" dirty="0" smtClean="0"/>
              <a:t>håndskrevne manus, eller at setterfeil snek seg inn på trykkeriet.</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49</a:t>
            </a:fld>
            <a:endParaRPr lang="nb-NO"/>
          </a:p>
        </p:txBody>
      </p:sp>
    </p:spTree>
    <p:extLst>
      <p:ext uri="{BB962C8B-B14F-4D97-AF65-F5344CB8AC3E}">
        <p14:creationId xmlns:p14="http://schemas.microsoft.com/office/powerpoint/2010/main" val="220653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 et av manuskriptene for boken som er bevart, har forfatteren skrevet </a:t>
            </a:r>
            <a:r>
              <a:rPr lang="nb-NO" dirty="0" err="1" smtClean="0"/>
              <a:t>I’les</a:t>
            </a:r>
            <a:r>
              <a:rPr lang="nb-NO" dirty="0" smtClean="0"/>
              <a:t> de </a:t>
            </a:r>
            <a:r>
              <a:rPr lang="nb-NO" dirty="0" err="1" smtClean="0"/>
              <a:t>Veroe</a:t>
            </a:r>
            <a:r>
              <a:rPr lang="nb-NO" dirty="0" smtClean="0"/>
              <a:t>. [OG</a:t>
            </a:r>
            <a:r>
              <a:rPr lang="nb-NO" baseline="0" dirty="0" smtClean="0"/>
              <a:t> vi vet han var stekt inspirert </a:t>
            </a:r>
            <a:r>
              <a:rPr lang="nb-NO" baseline="0" dirty="0" err="1" smtClean="0"/>
              <a:t>mht</a:t>
            </a:r>
            <a:r>
              <a:rPr lang="nb-NO" baseline="0" dirty="0" smtClean="0"/>
              <a:t> malstrøm-begrepet av Poe. ] her er vi langt inn på problematikk </a:t>
            </a:r>
            <a:r>
              <a:rPr lang="nb-NO" baseline="0" dirty="0" err="1" smtClean="0"/>
              <a:t>mht</a:t>
            </a:r>
            <a:r>
              <a:rPr lang="nb-NO" baseline="0" dirty="0" smtClean="0"/>
              <a:t> oversettelser som går langt utover norske oversettelser</a:t>
            </a:r>
            <a:endParaRPr lang="nb-NO" dirty="0" smtClean="0"/>
          </a:p>
          <a:p>
            <a:r>
              <a:rPr lang="nb-NO" dirty="0" smtClean="0"/>
              <a:t>Andre merkverdige måter å stave norske</a:t>
            </a:r>
            <a:r>
              <a:rPr lang="nb-NO" baseline="0" dirty="0" smtClean="0"/>
              <a:t> steds- og egennavn finner vi også i Verdensomseilingen.</a:t>
            </a:r>
            <a:br>
              <a:rPr lang="nb-NO" baseline="0" dirty="0" smtClean="0"/>
            </a:br>
            <a:r>
              <a:rPr lang="nb-NO" baseline="0" dirty="0" smtClean="0"/>
              <a:t>Den trykte versjonen fra fransk originaltekst er beholdt – av prinsipielle grunner. Vi har blitt enige om. Fotnoter (slik faktisk Verne selv har visse steder i sine tekster)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50</a:t>
            </a:fld>
            <a:endParaRPr lang="nb-NO"/>
          </a:p>
        </p:txBody>
      </p:sp>
    </p:spTree>
    <p:extLst>
      <p:ext uri="{BB962C8B-B14F-4D97-AF65-F5344CB8AC3E}">
        <p14:creationId xmlns:p14="http://schemas.microsoft.com/office/powerpoint/2010/main" val="1692031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02">
              <a:defRPr/>
            </a:pPr>
            <a:r>
              <a:rPr lang="nb-NO" dirty="0">
                <a:solidFill>
                  <a:srgbClr val="FF0000"/>
                </a:solidFill>
              </a:rPr>
              <a:t>Det er ofte ikke tydelig opplyst at mange utgivelser som bærer JV-navn i virkeligheten er  tilrettelagde tekster – eg.  adaptasjoner av Vernes oppr. Bokforelegg]</a:t>
            </a:r>
            <a:endParaRPr lang="nb-NO" sz="2000" dirty="0"/>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51</a:t>
            </a:fld>
            <a:endParaRPr lang="nb-NO"/>
          </a:p>
        </p:txBody>
      </p:sp>
    </p:spTree>
    <p:extLst>
      <p:ext uri="{BB962C8B-B14F-4D97-AF65-F5344CB8AC3E}">
        <p14:creationId xmlns:p14="http://schemas.microsoft.com/office/powerpoint/2010/main" val="2764055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52</a:t>
            </a:fld>
            <a:endParaRPr lang="nb-NO"/>
          </a:p>
        </p:txBody>
      </p:sp>
    </p:spTree>
    <p:extLst>
      <p:ext uri="{BB962C8B-B14F-4D97-AF65-F5344CB8AC3E}">
        <p14:creationId xmlns:p14="http://schemas.microsoft.com/office/powerpoint/2010/main" val="632808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solidFill>
                  <a:srgbClr val="FF0000"/>
                </a:solidFill>
              </a:rPr>
              <a:t>Bør en 1800-talls måte å uttrykke seg på videreføres – eller moderniseres?</a:t>
            </a:r>
            <a:r>
              <a:rPr lang="nb-NO" baseline="0" dirty="0" smtClean="0">
                <a:solidFill>
                  <a:srgbClr val="FF0000"/>
                </a:solidFill>
              </a:rPr>
              <a:t> Vernes formuleringer kan fremstå som et </a:t>
            </a:r>
            <a:r>
              <a:rPr lang="nb-NO" dirty="0" smtClean="0">
                <a:solidFill>
                  <a:srgbClr val="FF0000"/>
                </a:solidFill>
              </a:rPr>
              <a:t>Tungt språk å oversette til norsk. Ofte Negasjoner</a:t>
            </a:r>
            <a:r>
              <a:rPr lang="nb-NO" baseline="0" dirty="0" smtClean="0">
                <a:solidFill>
                  <a:srgbClr val="FF0000"/>
                </a:solidFill>
              </a:rPr>
              <a:t> . Hos Jules Verne er protagonisten ofte en asosial original som ikke nyter reisen som er det bærende element i fortellingen – han sitter kanskje på lugaren, og går ‘glipp av det som beskrives </a:t>
            </a:r>
            <a:endParaRPr lang="nb-NO" dirty="0">
              <a:solidFill>
                <a:srgbClr val="FF0000"/>
              </a:solidFill>
            </a:endParaRPr>
          </a:p>
        </p:txBody>
      </p:sp>
      <p:sp>
        <p:nvSpPr>
          <p:cNvPr id="4" name="Plassholder for lysbildenummer 3"/>
          <p:cNvSpPr>
            <a:spLocks noGrp="1"/>
          </p:cNvSpPr>
          <p:nvPr>
            <p:ph type="sldNum" sz="quarter" idx="10"/>
          </p:nvPr>
        </p:nvSpPr>
        <p:spPr/>
        <p:txBody>
          <a:bodyPr/>
          <a:lstStyle/>
          <a:p>
            <a:fld id="{2759740E-A985-4F94-9657-1FAA841E578E}" type="slidenum">
              <a:rPr lang="nb-NO" smtClean="0"/>
              <a:t>53</a:t>
            </a:fld>
            <a:endParaRPr lang="nb-NO"/>
          </a:p>
        </p:txBody>
      </p:sp>
    </p:spTree>
    <p:extLst>
      <p:ext uri="{BB962C8B-B14F-4D97-AF65-F5344CB8AC3E}">
        <p14:creationId xmlns:p14="http://schemas.microsoft.com/office/powerpoint/2010/main" val="853297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For å vise et eksempel på Vernes særegne måte å uttrykke seg på (som han for øvrig bare benytter seg innimellom) vil jeg ta frem en tekst fra en bok som kom så sent som i 1894 og heter </a:t>
            </a:r>
            <a:r>
              <a:rPr lang="nb-NO" sz="1200" kern="1200" dirty="0" err="1" smtClean="0">
                <a:solidFill>
                  <a:schemeClr val="tx1"/>
                </a:solidFill>
                <a:effectLst/>
                <a:latin typeface="+mn-lt"/>
                <a:ea typeface="+mn-ea"/>
                <a:cs typeface="+mn-cs"/>
              </a:rPr>
              <a:t>Mirifiques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Aventure</a:t>
            </a:r>
            <a:r>
              <a:rPr lang="nb-NO" sz="1200" kern="1200" dirty="0" smtClean="0">
                <a:solidFill>
                  <a:schemeClr val="tx1"/>
                </a:solidFill>
                <a:effectLst/>
                <a:latin typeface="+mn-lt"/>
                <a:ea typeface="+mn-ea"/>
                <a:cs typeface="+mn-cs"/>
              </a:rPr>
              <a:t> de Maitre </a:t>
            </a:r>
            <a:r>
              <a:rPr lang="nb-NO" sz="1200" kern="1200" dirty="0" err="1" smtClean="0">
                <a:solidFill>
                  <a:schemeClr val="tx1"/>
                </a:solidFill>
                <a:effectLst/>
                <a:latin typeface="+mn-lt"/>
                <a:ea typeface="+mn-ea"/>
                <a:cs typeface="+mn-cs"/>
              </a:rPr>
              <a:t>Antifer</a:t>
            </a:r>
            <a:r>
              <a:rPr lang="nb-NO" sz="1200" kern="1200" dirty="0" smtClean="0">
                <a:solidFill>
                  <a:schemeClr val="tx1"/>
                </a:solidFill>
                <a:effectLst/>
                <a:latin typeface="+mn-lt"/>
                <a:ea typeface="+mn-ea"/>
                <a:cs typeface="+mn-cs"/>
              </a:rPr>
              <a: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I denne romanen som for øvrig ikke er utgitt på norsk, finner vi lange passasjer som beskriver reise på </a:t>
            </a:r>
            <a:r>
              <a:rPr lang="nb-NO" sz="1200" kern="1200" dirty="0" err="1" smtClean="0">
                <a:solidFill>
                  <a:schemeClr val="tx1"/>
                </a:solidFill>
                <a:effectLst/>
                <a:latin typeface="+mn-lt"/>
                <a:ea typeface="+mn-ea"/>
                <a:cs typeface="+mn-cs"/>
              </a:rPr>
              <a:t>vestlandet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nordnorge</a:t>
            </a:r>
            <a:r>
              <a:rPr lang="nb-NO" sz="1200" kern="1200" dirty="0" smtClean="0">
                <a:solidFill>
                  <a:schemeClr val="tx1"/>
                </a:solidFill>
                <a:effectLst/>
                <a:latin typeface="+mn-lt"/>
                <a:ea typeface="+mn-ea"/>
                <a:cs typeface="+mn-cs"/>
              </a:rPr>
              <a:t> og </a:t>
            </a:r>
            <a:r>
              <a:rPr lang="nb-NO" sz="1200" kern="1200" dirty="0" err="1" smtClean="0">
                <a:solidFill>
                  <a:schemeClr val="tx1"/>
                </a:solidFill>
                <a:effectLst/>
                <a:latin typeface="+mn-lt"/>
                <a:ea typeface="+mn-ea"/>
                <a:cs typeface="+mn-cs"/>
              </a:rPr>
              <a:t>svalbard</a:t>
            </a:r>
            <a:r>
              <a:rPr lang="nb-NO" sz="1200" kern="1200" dirty="0" smtClean="0">
                <a:solidFill>
                  <a:schemeClr val="tx1"/>
                </a:solidFill>
                <a:effectLst/>
                <a:latin typeface="+mn-lt"/>
                <a:ea typeface="+mn-ea"/>
                <a:cs typeface="+mn-cs"/>
              </a:rPr>
              <a:t>. Hele denne siden er En setning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LESE  oversettelse (fra </a:t>
            </a:r>
            <a:r>
              <a:rPr lang="nb-NO" sz="1200" kern="1200" dirty="0" err="1" smtClean="0">
                <a:solidFill>
                  <a:schemeClr val="tx1"/>
                </a:solidFill>
                <a:effectLst/>
                <a:latin typeface="+mn-lt"/>
                <a:ea typeface="+mn-ea"/>
                <a:cs typeface="+mn-cs"/>
              </a:rPr>
              <a:t>Antifer</a:t>
            </a:r>
            <a:r>
              <a:rPr lang="nb-NO" sz="1200" kern="1200" dirty="0" smtClean="0">
                <a:solidFill>
                  <a:schemeClr val="tx1"/>
                </a:solidFill>
                <a:effectLst/>
                <a:latin typeface="+mn-lt"/>
                <a:ea typeface="+mn-ea"/>
                <a:cs typeface="+mn-cs"/>
              </a:rPr>
              <a:t>) lese opp om Trondheim</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2759740E-A985-4F94-9657-1FAA841E578E}" type="slidenum">
              <a:rPr lang="nb-NO" smtClean="0"/>
              <a:t>54</a:t>
            </a:fld>
            <a:endParaRPr lang="nb-NO"/>
          </a:p>
        </p:txBody>
      </p:sp>
    </p:spTree>
    <p:extLst>
      <p:ext uri="{BB962C8B-B14F-4D97-AF65-F5344CB8AC3E}">
        <p14:creationId xmlns:p14="http://schemas.microsoft.com/office/powerpoint/2010/main" val="2897883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Vernes bokserie ble planlagt med et meget stort antall illustrasjoner, noe som nok bidro til å fremme en lese</a:t>
            </a:r>
            <a:r>
              <a:rPr lang="nb-NO" sz="1200" b="1" kern="1200" dirty="0" smtClean="0">
                <a:solidFill>
                  <a:schemeClr val="tx1"/>
                </a:solidFill>
                <a:effectLst/>
                <a:latin typeface="+mn-lt"/>
                <a:ea typeface="+mn-ea"/>
                <a:cs typeface="+mn-cs"/>
              </a:rPr>
              <a:t>-</a:t>
            </a:r>
            <a:r>
              <a:rPr lang="nb-NO" sz="1200" kern="1200" dirty="0" smtClean="0">
                <a:solidFill>
                  <a:schemeClr val="tx1"/>
                </a:solidFill>
                <a:effectLst/>
                <a:latin typeface="+mn-lt"/>
                <a:ea typeface="+mn-ea"/>
                <a:cs typeface="+mn-cs"/>
              </a:rPr>
              <a:t> og litteraturinteresse generelt. </a:t>
            </a:r>
            <a:r>
              <a:rPr lang="nb-NO" sz="1200" b="1" kern="1200" dirty="0" smtClean="0">
                <a:solidFill>
                  <a:schemeClr val="tx1"/>
                </a:solidFill>
                <a:effectLst/>
                <a:latin typeface="+mn-lt"/>
                <a:ea typeface="+mn-ea"/>
                <a:cs typeface="+mn-cs"/>
              </a:rPr>
              <a:t>. </a:t>
            </a:r>
            <a:r>
              <a:rPr lang="nb-NO" sz="1200" b="0" kern="1200" dirty="0" smtClean="0">
                <a:solidFill>
                  <a:schemeClr val="tx1"/>
                </a:solidFill>
                <a:effectLst/>
                <a:latin typeface="+mn-lt"/>
                <a:ea typeface="+mn-ea"/>
                <a:cs typeface="+mn-cs"/>
              </a:rPr>
              <a:t>I romanen kaptein Hatteras’ eventyrlige ferd til Nordpolen som var Jules Vernes 2. utgivelse, ser vi til fulle hvordan illustrasjoner kan berike teksten.</a:t>
            </a:r>
            <a:br>
              <a:rPr lang="nb-NO" sz="1200" b="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Kaptein </a:t>
            </a:r>
            <a:r>
              <a:rPr lang="nb-NO" sz="1200" kern="1200" dirty="0" err="1" smtClean="0">
                <a:solidFill>
                  <a:schemeClr val="tx1"/>
                </a:solidFill>
                <a:effectLst/>
                <a:latin typeface="+mn-lt"/>
                <a:ea typeface="+mn-ea"/>
                <a:cs typeface="+mn-cs"/>
              </a:rPr>
              <a:t>Hatteras</a:t>
            </a:r>
            <a:r>
              <a:rPr lang="nb-NO" sz="1200" kern="1200" dirty="0" smtClean="0">
                <a:solidFill>
                  <a:schemeClr val="tx1"/>
                </a:solidFill>
                <a:effectLst/>
                <a:latin typeface="+mn-lt"/>
                <a:ea typeface="+mn-ea"/>
                <a:cs typeface="+mn-cs"/>
              </a:rPr>
              <a:t> er langt fra noen tegneserie, men når forlaget i Paris valgte å bestille originalproduksjon av 259 små og middelstore grafiske verk for førsteutgaven (på 463 sider), ligger det snublende nær å karakterisere leseropplevelsen den innbyr til, som en forløper til denne tekstsjangeren. Omtrent på hvert eneste sideoppslag er en eller flere tegninger en viktig del av budskapet som kommuniseres.</a:t>
            </a:r>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55</a:t>
            </a:fld>
            <a:endParaRPr lang="nb-NO"/>
          </a:p>
        </p:txBody>
      </p:sp>
    </p:spTree>
    <p:extLst>
      <p:ext uri="{BB962C8B-B14F-4D97-AF65-F5344CB8AC3E}">
        <p14:creationId xmlns:p14="http://schemas.microsoft.com/office/powerpoint/2010/main" val="19078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GB" sz="1200" b="0" dirty="0" smtClean="0"/>
              <a:t>I</a:t>
            </a:r>
            <a:r>
              <a:rPr lang="en-GB" sz="1200" b="0" baseline="0" dirty="0" smtClean="0"/>
              <a:t> </a:t>
            </a:r>
            <a:r>
              <a:rPr lang="nb-NO" sz="1800" b="0" dirty="0" smtClean="0"/>
              <a:t>Verne</a:t>
            </a:r>
            <a:r>
              <a:rPr lang="nb-NO" sz="1800" b="0" baseline="0" dirty="0" smtClean="0"/>
              <a:t> og hans formidlingsprosjekt var bilder helt vesentlig.</a:t>
            </a:r>
            <a:r>
              <a:rPr lang="nb-NO" sz="1800" b="0" dirty="0" smtClean="0"/>
              <a:t> </a:t>
            </a:r>
            <a:endParaRPr lang="nb-NO" b="0"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56</a:t>
            </a:fld>
            <a:endParaRPr lang="nb-NO"/>
          </a:p>
        </p:txBody>
      </p:sp>
    </p:spTree>
    <p:extLst>
      <p:ext uri="{BB962C8B-B14F-4D97-AF65-F5344CB8AC3E}">
        <p14:creationId xmlns:p14="http://schemas.microsoft.com/office/powerpoint/2010/main" val="118173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MEN Hvorfor oversette Jules Vernes romaner på nytt?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Ja, det er det jeg skal jeg snakke om, i et historisk perspektiv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generelt for Vernes forfatterskap og for </a:t>
            </a:r>
            <a:r>
              <a:rPr lang="nb-NO" sz="1200" u="sng" kern="1200" dirty="0" smtClean="0">
                <a:solidFill>
                  <a:schemeClr val="tx1"/>
                </a:solidFill>
                <a:effectLst/>
                <a:latin typeface="+mn-lt"/>
                <a:ea typeface="+mn-ea"/>
                <a:cs typeface="+mn-cs"/>
              </a:rPr>
              <a:t>norske utgivelser spesifikt, fra 1873</a:t>
            </a:r>
            <a:r>
              <a:rPr lang="nb-NO" sz="1200" kern="1200" dirty="0" smtClean="0">
                <a:solidFill>
                  <a:schemeClr val="tx1"/>
                </a:solidFill>
                <a:effectLst/>
                <a:latin typeface="+mn-lt"/>
                <a:ea typeface="+mn-ea"/>
                <a:cs typeface="+mn-cs"/>
              </a:rPr>
              <a:t> og frem til i dag.</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Saken er at trass i at de fleste hevder å kjenne til forfatterskapet – har norske lesere hatt dårlige muligheter til å bli kjent med den virkelige </a:t>
            </a:r>
            <a:r>
              <a:rPr lang="nb-NO" sz="1200" kern="1200" dirty="0" err="1" smtClean="0">
                <a:solidFill>
                  <a:schemeClr val="tx1"/>
                </a:solidFill>
                <a:effectLst/>
                <a:latin typeface="+mn-lt"/>
                <a:ea typeface="+mn-ea"/>
                <a:cs typeface="+mn-cs"/>
              </a:rPr>
              <a:t>J.Verne</a:t>
            </a:r>
            <a:r>
              <a:rPr lang="nb-NO" sz="1200" kern="1200" dirty="0" smtClean="0">
                <a:solidFill>
                  <a:schemeClr val="tx1"/>
                </a:solidFill>
                <a:effectLst/>
                <a:latin typeface="+mn-lt"/>
                <a:ea typeface="+mn-ea"/>
                <a:cs typeface="+mn-cs"/>
              </a:rPr>
              <a:t>.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Bøker er forkortet – ikke minst er seriens unike bilder ofte utelatt , trass i at verkene VAR planlagt som sammensatte tekster -  OG, Norge hadde en helt spesiell plass hos Jules Verne.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Dette bildet kan symbolisere disse tre elementene.</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a:t>
            </a:fld>
            <a:endParaRPr lang="nb-NO"/>
          </a:p>
        </p:txBody>
      </p:sp>
    </p:spTree>
    <p:extLst>
      <p:ext uri="{BB962C8B-B14F-4D97-AF65-F5344CB8AC3E}">
        <p14:creationId xmlns:p14="http://schemas.microsoft.com/office/powerpoint/2010/main" val="3488315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Bildet</a:t>
            </a:r>
            <a:r>
              <a:rPr lang="nb-NO" baseline="0" dirty="0" smtClean="0"/>
              <a:t> som er hentet fra </a:t>
            </a:r>
            <a:r>
              <a:rPr lang="nb-NO" baseline="0" dirty="0" err="1" smtClean="0"/>
              <a:t>trebindsverket</a:t>
            </a:r>
            <a:r>
              <a:rPr lang="nb-NO" baseline="0" dirty="0" smtClean="0"/>
              <a:t> Kaptein </a:t>
            </a:r>
            <a:r>
              <a:rPr lang="nb-NO" baseline="0" dirty="0" err="1" smtClean="0"/>
              <a:t>Grants</a:t>
            </a:r>
            <a:r>
              <a:rPr lang="nb-NO" baseline="0" dirty="0" smtClean="0"/>
              <a:t> barn – hører til en kort henvisning til Norge.  Valle de paradis – vil si Paradisdalen, eller paradisbakken som vi sier i dag, ved Lier utenfor Drammen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60</a:t>
            </a:fld>
            <a:endParaRPr lang="nb-NO"/>
          </a:p>
        </p:txBody>
      </p:sp>
    </p:spTree>
    <p:extLst>
      <p:ext uri="{BB962C8B-B14F-4D97-AF65-F5344CB8AC3E}">
        <p14:creationId xmlns:p14="http://schemas.microsoft.com/office/powerpoint/2010/main" val="1813266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Denne boken (Grant) inneholder</a:t>
            </a:r>
            <a:r>
              <a:rPr lang="nb-NO" baseline="0" dirty="0" smtClean="0"/>
              <a:t> mange elementer hent fra forfatterens egen reise til Skottland. [+ i flere andre] Verne kom selv fra det k</a:t>
            </a:r>
            <a:r>
              <a:rPr lang="nb-NO" dirty="0" smtClean="0"/>
              <a:t>eltisk</a:t>
            </a:r>
            <a:r>
              <a:rPr lang="nb-NO" baseline="0" dirty="0" smtClean="0"/>
              <a:t> </a:t>
            </a:r>
            <a:r>
              <a:rPr lang="nb-NO" baseline="0" dirty="0" smtClean="0"/>
              <a:t>Bretagne. Verne </a:t>
            </a:r>
            <a:r>
              <a:rPr lang="nb-NO" baseline="0" dirty="0" smtClean="0"/>
              <a:t>som var fascinert av våre to land nord i </a:t>
            </a:r>
            <a:r>
              <a:rPr lang="nb-NO" baseline="0" dirty="0" err="1" smtClean="0"/>
              <a:t>europa</a:t>
            </a:r>
            <a:r>
              <a:rPr lang="nb-NO" baseline="0" dirty="0" smtClean="0"/>
              <a:t> – og kom altså til Norge på studietur i </a:t>
            </a:r>
            <a:r>
              <a:rPr lang="nb-NO" dirty="0" smtClean="0"/>
              <a:t>Unionstiden 1814 – 1905 helt ved starten av karrieren.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61</a:t>
            </a:fld>
            <a:endParaRPr lang="nb-NO"/>
          </a:p>
        </p:txBody>
      </p:sp>
    </p:spTree>
    <p:extLst>
      <p:ext uri="{BB962C8B-B14F-4D97-AF65-F5344CB8AC3E}">
        <p14:creationId xmlns:p14="http://schemas.microsoft.com/office/powerpoint/2010/main" val="4210432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Verne</a:t>
            </a:r>
            <a:r>
              <a:rPr lang="nb-NO" baseline="0" dirty="0" smtClean="0"/>
              <a:t> førte dagbok – og han var en habil tegner. </a:t>
            </a:r>
            <a:r>
              <a:rPr lang="nb-NO" dirty="0" smtClean="0"/>
              <a:t>På hans tegning i midten</a:t>
            </a:r>
            <a:r>
              <a:rPr lang="nb-NO" baseline="0" dirty="0" smtClean="0"/>
              <a:t> – til venstre ser vi Lierhøgda , bakenfor havna i hovedstaden.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62</a:t>
            </a:fld>
            <a:endParaRPr lang="nb-NO"/>
          </a:p>
        </p:txBody>
      </p:sp>
    </p:spTree>
    <p:extLst>
      <p:ext uri="{BB962C8B-B14F-4D97-AF65-F5344CB8AC3E}">
        <p14:creationId xmlns:p14="http://schemas.microsoft.com/office/powerpoint/2010/main" val="2991562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Den første kommentar som kan relateres hans egne opplevelser i Norge, kom i </a:t>
            </a:r>
            <a:r>
              <a:rPr lang="nb-NO" sz="1200" kern="1200" dirty="0" err="1" smtClean="0">
                <a:solidFill>
                  <a:schemeClr val="tx1"/>
                </a:solidFill>
                <a:effectLst/>
                <a:latin typeface="+mn-lt"/>
                <a:ea typeface="+mn-ea"/>
                <a:cs typeface="+mn-cs"/>
              </a:rPr>
              <a:t>kpt</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Grants</a:t>
            </a:r>
            <a:r>
              <a:rPr lang="nb-NO" sz="1200" kern="1200" dirty="0" smtClean="0">
                <a:solidFill>
                  <a:schemeClr val="tx1"/>
                </a:solidFill>
                <a:effectLst/>
                <a:latin typeface="+mn-lt"/>
                <a:ea typeface="+mn-ea"/>
                <a:cs typeface="+mn-cs"/>
              </a:rPr>
              <a:t> barn og gjaldt Lierbakkene ved Drammen. Den gang het den Paradis-bakken eller dalen (strekning av det som var den såkalte kongeveien mellom Kongsberg og hovedstaden – og ble kalt) </a:t>
            </a:r>
          </a:p>
          <a:p>
            <a:r>
              <a:rPr lang="nb-NO" sz="1200" i="1" kern="1200" dirty="0" smtClean="0">
                <a:solidFill>
                  <a:schemeClr val="tx1"/>
                </a:solidFill>
                <a:effectLst/>
                <a:latin typeface="+mn-lt"/>
                <a:ea typeface="+mn-ea"/>
                <a:cs typeface="+mn-cs"/>
              </a:rPr>
              <a:t>Kaptein </a:t>
            </a:r>
            <a:r>
              <a:rPr lang="nb-NO" sz="1200" i="1" kern="1200" dirty="0" err="1" smtClean="0">
                <a:solidFill>
                  <a:schemeClr val="tx1"/>
                </a:solidFill>
                <a:effectLst/>
                <a:latin typeface="+mn-lt"/>
                <a:ea typeface="+mn-ea"/>
                <a:cs typeface="+mn-cs"/>
              </a:rPr>
              <a:t>Grants</a:t>
            </a:r>
            <a:r>
              <a:rPr lang="nb-NO" sz="1200" i="1" kern="1200" dirty="0" smtClean="0">
                <a:solidFill>
                  <a:schemeClr val="tx1"/>
                </a:solidFill>
                <a:effectLst/>
                <a:latin typeface="+mn-lt"/>
                <a:ea typeface="+mn-ea"/>
                <a:cs typeface="+mn-cs"/>
              </a:rPr>
              <a:t> barn </a:t>
            </a:r>
            <a:r>
              <a:rPr lang="nb-NO" sz="1200" kern="1200" dirty="0" smtClean="0">
                <a:solidFill>
                  <a:schemeClr val="tx1"/>
                </a:solidFill>
                <a:effectLst/>
                <a:latin typeface="+mn-lt"/>
                <a:ea typeface="+mn-ea"/>
                <a:cs typeface="+mn-cs"/>
              </a:rPr>
              <a:t>publisert i Norge et titalls ganger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bl.a. Gyldendal, Tiden, Damm, Hjemmet.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Utrolig nok er avsnitt som referer til Norge og som ville interessere (selge) norske lesere tatt med</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De er sannsynlig ikke oversatt fra </a:t>
            </a:r>
            <a:r>
              <a:rPr lang="nb-NO" sz="1200" kern="1200" dirty="0" err="1" smtClean="0">
                <a:solidFill>
                  <a:schemeClr val="tx1"/>
                </a:solidFill>
                <a:effectLst/>
                <a:latin typeface="+mn-lt"/>
                <a:ea typeface="+mn-ea"/>
                <a:cs typeface="+mn-cs"/>
              </a:rPr>
              <a:t>origanlspråket</a:t>
            </a:r>
            <a:r>
              <a:rPr lang="nb-NO" sz="1200" kern="1200" dirty="0" smtClean="0">
                <a:solidFill>
                  <a:schemeClr val="tx1"/>
                </a:solidFill>
                <a:effectLst/>
                <a:latin typeface="+mn-lt"/>
                <a:ea typeface="+mn-ea"/>
                <a:cs typeface="+mn-cs"/>
              </a:rPr>
              <a:t>?</a:t>
            </a:r>
            <a:br>
              <a:rPr lang="nb-NO" sz="1200"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63</a:t>
            </a:fld>
            <a:endParaRPr lang="nb-NO"/>
          </a:p>
        </p:txBody>
      </p:sp>
    </p:spTree>
    <p:extLst>
      <p:ext uri="{BB962C8B-B14F-4D97-AF65-F5344CB8AC3E}">
        <p14:creationId xmlns:p14="http://schemas.microsoft.com/office/powerpoint/2010/main" val="4431871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Dette skriver forfatteren – kanskje var det hans egne reiseobservasjoner han beskriver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i dagboken vi så bilder fra har han notert avgangs- og </a:t>
            </a:r>
            <a:r>
              <a:rPr lang="nb-NO" sz="1200" kern="1200" dirty="0" err="1" smtClean="0">
                <a:solidFill>
                  <a:schemeClr val="tx1"/>
                </a:solidFill>
                <a:effectLst/>
                <a:latin typeface="+mn-lt"/>
                <a:ea typeface="+mn-ea"/>
                <a:cs typeface="+mn-cs"/>
              </a:rPr>
              <a:t>ankomstiden</a:t>
            </a:r>
            <a:r>
              <a:rPr lang="nb-NO" sz="1200" kern="1200" dirty="0" smtClean="0">
                <a:solidFill>
                  <a:schemeClr val="tx1"/>
                </a:solidFill>
                <a:effectLst/>
                <a:latin typeface="+mn-lt"/>
                <a:ea typeface="+mn-ea"/>
                <a:cs typeface="+mn-cs"/>
              </a:rPr>
              <a:t> for turen mot </a:t>
            </a:r>
            <a:r>
              <a:rPr lang="nb-NO" sz="1200" kern="1200" dirty="0" err="1" smtClean="0">
                <a:solidFill>
                  <a:schemeClr val="tx1"/>
                </a:solidFill>
                <a:effectLst/>
                <a:latin typeface="+mn-lt"/>
                <a:ea typeface="+mn-ea"/>
                <a:cs typeface="+mn-cs"/>
              </a:rPr>
              <a:t>Christania</a:t>
            </a:r>
            <a:r>
              <a:rPr lang="nb-NO" sz="1200" kern="1200" dirty="0" smtClean="0">
                <a:solidFill>
                  <a:schemeClr val="tx1"/>
                </a:solidFill>
                <a:effectLst/>
                <a:latin typeface="+mn-lt"/>
                <a:ea typeface="+mn-ea"/>
                <a:cs typeface="+mn-cs"/>
              </a:rPr>
              <a: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Bennetts reisenett med karjoler og </a:t>
            </a:r>
            <a:r>
              <a:rPr lang="nb-NO" sz="1200" kern="1200" dirty="0" err="1" smtClean="0">
                <a:solidFill>
                  <a:schemeClr val="tx1"/>
                </a:solidFill>
                <a:effectLst/>
                <a:latin typeface="+mn-lt"/>
                <a:ea typeface="+mn-ea"/>
                <a:cs typeface="+mn-cs"/>
              </a:rPr>
              <a:t>diligenser</a:t>
            </a:r>
            <a:r>
              <a:rPr lang="nb-NO" sz="1200" kern="1200" dirty="0" smtClean="0">
                <a:solidFill>
                  <a:schemeClr val="tx1"/>
                </a:solidFill>
                <a:effectLst/>
                <a:latin typeface="+mn-lt"/>
                <a:ea typeface="+mn-ea"/>
                <a:cs typeface="+mn-cs"/>
              </a:rPr>
              <a:t> vet vi han brukte – sannsynligvis den vi ser </a:t>
            </a:r>
            <a:r>
              <a:rPr lang="nb-NO" sz="1200" kern="1200" dirty="0" err="1" smtClean="0">
                <a:solidFill>
                  <a:schemeClr val="tx1"/>
                </a:solidFill>
                <a:effectLst/>
                <a:latin typeface="+mn-lt"/>
                <a:ea typeface="+mn-ea"/>
                <a:cs typeface="+mn-cs"/>
              </a:rPr>
              <a:t>biletten</a:t>
            </a:r>
            <a:r>
              <a:rPr lang="nb-NO" sz="1200" kern="1200" dirty="0" smtClean="0">
                <a:solidFill>
                  <a:schemeClr val="tx1"/>
                </a:solidFill>
                <a:effectLst/>
                <a:latin typeface="+mn-lt"/>
                <a:ea typeface="+mn-ea"/>
                <a:cs typeface="+mn-cs"/>
              </a:rPr>
              <a:t> til her: «Alliance»</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64</a:t>
            </a:fld>
            <a:endParaRPr lang="nb-NO"/>
          </a:p>
        </p:txBody>
      </p:sp>
    </p:spTree>
    <p:extLst>
      <p:ext uri="{BB962C8B-B14F-4D97-AF65-F5344CB8AC3E}">
        <p14:creationId xmlns:p14="http://schemas.microsoft.com/office/powerpoint/2010/main" val="19660306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Boken om lotteriseddelen – en romantisk historie fra Telemark – kom på </a:t>
            </a:r>
            <a:r>
              <a:rPr lang="nb-NO" sz="1200" kern="1200" dirty="0" err="1" smtClean="0">
                <a:solidFill>
                  <a:schemeClr val="tx1"/>
                </a:solidFill>
                <a:effectLst/>
                <a:latin typeface="+mn-lt"/>
                <a:ea typeface="+mn-ea"/>
                <a:cs typeface="+mn-cs"/>
              </a:rPr>
              <a:t>C.Huitfeldts</a:t>
            </a:r>
            <a:r>
              <a:rPr lang="nb-NO" sz="1200" kern="1200" dirty="0" smtClean="0">
                <a:solidFill>
                  <a:schemeClr val="tx1"/>
                </a:solidFill>
                <a:effectLst/>
                <a:latin typeface="+mn-lt"/>
                <a:ea typeface="+mn-ea"/>
                <a:cs typeface="+mn-cs"/>
              </a:rPr>
              <a:t> forlag i 1971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Denne foreløpig eneste norsk-språklige utgaven, </a:t>
            </a:r>
            <a:r>
              <a:rPr lang="nb-NO" sz="1200" b="1" i="1" kern="1200" dirty="0" smtClean="0">
                <a:solidFill>
                  <a:schemeClr val="tx1"/>
                </a:solidFill>
                <a:effectLst/>
                <a:latin typeface="+mn-lt"/>
                <a:ea typeface="+mn-ea"/>
                <a:cs typeface="+mn-cs"/>
              </a:rPr>
              <a:t>Det store loddet </a:t>
            </a:r>
            <a:r>
              <a:rPr lang="nb-NO" sz="1200" kern="1200" dirty="0" smtClean="0">
                <a:solidFill>
                  <a:schemeClr val="tx1"/>
                </a:solidFill>
                <a:effectLst/>
                <a:latin typeface="+mn-lt"/>
                <a:ea typeface="+mn-ea"/>
                <a:cs typeface="+mn-cs"/>
              </a:rPr>
              <a:t>har en del mangler bare 16 av de 38 som ble laget for boken er trykket i Norge</a:t>
            </a:r>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65</a:t>
            </a:fld>
            <a:endParaRPr lang="nb-NO"/>
          </a:p>
        </p:txBody>
      </p:sp>
    </p:spTree>
    <p:extLst>
      <p:ext uri="{BB962C8B-B14F-4D97-AF65-F5344CB8AC3E}">
        <p14:creationId xmlns:p14="http://schemas.microsoft.com/office/powerpoint/2010/main" val="20111568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Unikt for denne romanen er at Verne, som jo besøkte Telemark selv 25 år tidligere – lar sin egen stemme høres – inne i bokteksten:</a:t>
            </a:r>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Lese høyt (?)</a:t>
            </a:r>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r>
              <a:rPr lang="nb-NO" dirty="0" smtClean="0"/>
              <a:t>(Tekst er med i </a:t>
            </a:r>
            <a:r>
              <a:rPr lang="nb-NO" dirty="0" err="1" smtClean="0"/>
              <a:t>C.Huitfeldt</a:t>
            </a:r>
            <a:r>
              <a:rPr lang="nb-NO" dirty="0" smtClean="0"/>
              <a:t> – men dette er PJM –versjon)</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66</a:t>
            </a:fld>
            <a:endParaRPr lang="nb-NO"/>
          </a:p>
        </p:txBody>
      </p:sp>
    </p:spTree>
    <p:extLst>
      <p:ext uri="{BB962C8B-B14F-4D97-AF65-F5344CB8AC3E}">
        <p14:creationId xmlns:p14="http://schemas.microsoft.com/office/powerpoint/2010/main" val="3399020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Det er grunn til å forvente at også denne - Jules Vernes ene roman der fortellingen i sin helhet foregår i Norge komme i ny norsk – komplett – oversettelse.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SÅ, forhåpentligvis vil vi snart få de mange fine illustrasjonene med motiv fra Norge komme på trykk-  bare 16 av de 38 som ble laget for boken ble  trykket i 1971-utgaven.</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Her 22 illustrasjoner med motiv fra Norge som i den foreløpig eneste norske utgave ikke er trykket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(dersom nok tid)</a:t>
            </a:r>
            <a:br>
              <a:rPr lang="nb-NO" sz="1200"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67</a:t>
            </a:fld>
            <a:endParaRPr lang="nb-NO"/>
          </a:p>
        </p:txBody>
      </p:sp>
    </p:spTree>
    <p:extLst>
      <p:ext uri="{BB962C8B-B14F-4D97-AF65-F5344CB8AC3E}">
        <p14:creationId xmlns:p14="http://schemas.microsoft.com/office/powerpoint/2010/main" val="3744728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Dette ble en kort gjennomgang av det visuelle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På min artikkelsamling omkring disse temaene – på jules verne.no er det anledning til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å se disse bildene – og mye annet</a:t>
            </a:r>
            <a:br>
              <a:rPr lang="nb-NO" sz="1200"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Takk for oppmerksomheten</a:t>
            </a:r>
            <a:br>
              <a:rPr lang="nb-NO" sz="1200" b="1"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68</a:t>
            </a:fld>
            <a:endParaRPr lang="nb-NO"/>
          </a:p>
        </p:txBody>
      </p:sp>
    </p:spTree>
    <p:extLst>
      <p:ext uri="{BB962C8B-B14F-4D97-AF65-F5344CB8AC3E}">
        <p14:creationId xmlns:p14="http://schemas.microsoft.com/office/powerpoint/2010/main" val="1516486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02">
              <a:defRPr/>
            </a:pPr>
            <a:r>
              <a:rPr lang="nb-NO" dirty="0">
                <a:solidFill>
                  <a:srgbClr val="FF0000"/>
                </a:solidFill>
              </a:rPr>
              <a:t>Det er ofte ikke tydelig opplyst at mange utgivelser som bærer JV-navn i virkeligheten er  tilrettelagde tekster – eg.  adaptasjoner av Vernes oppr. Bokforelegg]</a:t>
            </a:r>
            <a:endParaRPr lang="nb-NO" sz="2000" dirty="0"/>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70</a:t>
            </a:fld>
            <a:endParaRPr lang="nb-NO"/>
          </a:p>
        </p:txBody>
      </p:sp>
    </p:spTree>
    <p:extLst>
      <p:ext uri="{BB962C8B-B14F-4D97-AF65-F5344CB8AC3E}">
        <p14:creationId xmlns:p14="http://schemas.microsoft.com/office/powerpoint/2010/main" val="914263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Dette bildet fra Vernes berømte verdensomseiling under havet - har du ikke sett på trykk i noen norsk bok før i fjor. Det finnes få komplette oversettelser av Vernes romantekster – selv om forfatterskapet og hans </a:t>
            </a:r>
            <a:r>
              <a:rPr lang="nb-NO" sz="1200" kern="1200" dirty="0" err="1" smtClean="0">
                <a:solidFill>
                  <a:schemeClr val="tx1"/>
                </a:solidFill>
                <a:effectLst/>
                <a:latin typeface="+mn-lt"/>
                <a:ea typeface="+mn-ea"/>
                <a:cs typeface="+mn-cs"/>
              </a:rPr>
              <a:t>ikonske</a:t>
            </a:r>
            <a:r>
              <a:rPr lang="nb-NO" sz="1200" kern="1200" dirty="0" smtClean="0">
                <a:solidFill>
                  <a:schemeClr val="tx1"/>
                </a:solidFill>
                <a:effectLst/>
                <a:latin typeface="+mn-lt"/>
                <a:ea typeface="+mn-ea"/>
                <a:cs typeface="+mn-cs"/>
              </a:rPr>
              <a:t> romankarakterer som Kaptein Nemo og hans undervannsbåt Nautilus har blitt allemannseie også i Norge</a:t>
            </a:r>
            <a:br>
              <a:rPr lang="nb-NO" sz="1200" kern="1200" dirty="0" smtClean="0">
                <a:solidFill>
                  <a:schemeClr val="tx1"/>
                </a:solidFill>
                <a:effectLst/>
                <a:latin typeface="+mn-lt"/>
                <a:ea typeface="+mn-ea"/>
                <a:cs typeface="+mn-cs"/>
              </a:rPr>
            </a:br>
            <a:r>
              <a:rPr lang="nb-NO" sz="1200" b="1" kern="1200" dirty="0" smtClean="0">
                <a:solidFill>
                  <a:schemeClr val="tx1"/>
                </a:solidFill>
                <a:effectLst/>
                <a:latin typeface="+mn-lt"/>
                <a:ea typeface="+mn-ea"/>
                <a:cs typeface="+mn-cs"/>
              </a:rPr>
              <a:t>En verdensomseiling under havet</a:t>
            </a:r>
            <a:r>
              <a:rPr lang="nb-NO" sz="1200" kern="1200" dirty="0" smtClean="0">
                <a:solidFill>
                  <a:schemeClr val="tx1"/>
                </a:solidFill>
                <a:effectLst/>
                <a:latin typeface="+mn-lt"/>
                <a:ea typeface="+mn-ea"/>
                <a:cs typeface="+mn-cs"/>
              </a:rPr>
              <a:t> er boken vi alle har lest … eller tror vi har lest. Verdensomseiling under havet har vært utgitt i Norge 17 ganger tidligere – men aldri med alt fra originalutgaven med. Dette bildet som viser ble trykket første gang for et år siden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Flere fortellinger – slik som Verdensomseilingen har handlingen delvis lagt til Norge.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Tidligere norske oversettelser av Vernes verdensomseiling – har ved å ikke gjengi bildene har f.eks. underslått beskrivelsene av hvordan de tre ufrivillige reisende blir ivaretatt av den norske kystbefolkningen: De ligger utslått på gulvet inne i et naust med tørrfisk og garn hengende fra taket og blir gitt noe styrkende å drikke.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(alt sammen detaljer som verbalteksten ikke sier noe om) </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8</a:t>
            </a:fld>
            <a:endParaRPr lang="nb-NO"/>
          </a:p>
        </p:txBody>
      </p:sp>
    </p:spTree>
    <p:extLst>
      <p:ext uri="{BB962C8B-B14F-4D97-AF65-F5344CB8AC3E}">
        <p14:creationId xmlns:p14="http://schemas.microsoft.com/office/powerpoint/2010/main" val="955881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302">
              <a:defRPr/>
            </a:pPr>
            <a:r>
              <a:rPr lang="nb-NO" dirty="0">
                <a:solidFill>
                  <a:srgbClr val="FF0000"/>
                </a:solidFill>
              </a:rPr>
              <a:t>Det er ofte ikke tydelig opplyst at mange utgivelser som bærer JV-navn i virkeligheten er  tilrettelagde tekster – eg.  adaptasjoner av Vernes oppr. Bokforelegg]</a:t>
            </a:r>
            <a:endParaRPr lang="nb-NO" sz="2000" dirty="0"/>
          </a:p>
          <a:p>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71</a:t>
            </a:fld>
            <a:endParaRPr lang="nb-NO"/>
          </a:p>
        </p:txBody>
      </p:sp>
    </p:spTree>
    <p:extLst>
      <p:ext uri="{BB962C8B-B14F-4D97-AF65-F5344CB8AC3E}">
        <p14:creationId xmlns:p14="http://schemas.microsoft.com/office/powerpoint/2010/main" val="2828343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I mange land utenfor Frankrike har det blitt produsert et utall forkortede versjoner av Vernes fortellinger. Det er – også i Norge – utgitt et utall av publikasjoner med kort-versjoner av Jules Vernes fortellinger. </a:t>
            </a:r>
            <a:r>
              <a:rPr lang="nb-NO" sz="1200" u="sng" kern="1200" dirty="0" smtClean="0">
                <a:solidFill>
                  <a:schemeClr val="tx1"/>
                </a:solidFill>
                <a:effectLst/>
                <a:latin typeface="+mn-lt"/>
                <a:ea typeface="+mn-ea"/>
                <a:cs typeface="+mn-cs"/>
              </a:rPr>
              <a:t>Ofte så forkortet at omtrent bare et handlingsreferat står igjen.</a:t>
            </a:r>
            <a:r>
              <a:rPr lang="nb-NO" sz="1200" kern="1200" dirty="0" smtClean="0">
                <a:solidFill>
                  <a:schemeClr val="tx1"/>
                </a:solidFill>
                <a:effectLst/>
                <a:latin typeface="+mn-lt"/>
                <a:ea typeface="+mn-ea"/>
                <a:cs typeface="+mn-cs"/>
              </a:rP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Noen utgivelser – f.eks. tegneseriene eller bildebokversjonene er </a:t>
            </a:r>
            <a:r>
              <a:rPr lang="nb-NO" sz="1200" kern="1200" dirty="0" err="1" smtClean="0">
                <a:solidFill>
                  <a:schemeClr val="tx1"/>
                </a:solidFill>
                <a:effectLst/>
                <a:latin typeface="+mn-lt"/>
                <a:ea typeface="+mn-ea"/>
                <a:cs typeface="+mn-cs"/>
              </a:rPr>
              <a:t>selvf</a:t>
            </a:r>
            <a:r>
              <a:rPr lang="nb-NO" sz="1200" kern="1200" dirty="0" smtClean="0">
                <a:solidFill>
                  <a:schemeClr val="tx1"/>
                </a:solidFill>
                <a:effectLst/>
                <a:latin typeface="+mn-lt"/>
                <a:ea typeface="+mn-ea"/>
                <a:cs typeface="+mn-cs"/>
              </a:rPr>
              <a:t>. åpenbare kortversjoner.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MEN når det gjelder BOKUTGIVELSER går det ikke alltid like tydelig frem at mange utgivelser som bærer Jules Vernes navn i virkeligheten er omarbeidede,  tilrettelagde tekster</a:t>
            </a:r>
            <a:r>
              <a:rPr lang="nb-NO" sz="1200" b="1" kern="1200" dirty="0" smtClean="0">
                <a:solidFill>
                  <a:schemeClr val="tx1"/>
                </a:solidFill>
                <a:effectLst/>
                <a:latin typeface="+mn-lt"/>
                <a:ea typeface="+mn-ea"/>
                <a:cs typeface="+mn-cs"/>
              </a:rPr>
              <a:t/>
            </a:r>
            <a:br>
              <a:rPr lang="nb-NO" sz="1200" b="1" kern="1200" dirty="0" smtClean="0">
                <a:solidFill>
                  <a:schemeClr val="tx1"/>
                </a:solidFill>
                <a:effectLst/>
                <a:latin typeface="+mn-lt"/>
                <a:ea typeface="+mn-ea"/>
                <a:cs typeface="+mn-cs"/>
              </a:rPr>
            </a:b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9</a:t>
            </a:fld>
            <a:endParaRPr lang="nb-NO"/>
          </a:p>
        </p:txBody>
      </p:sp>
    </p:spTree>
    <p:extLst>
      <p:ext uri="{BB962C8B-B14F-4D97-AF65-F5344CB8AC3E}">
        <p14:creationId xmlns:p14="http://schemas.microsoft.com/office/powerpoint/2010/main" val="199479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Mange har et bilde av forfatterskapet som baserer seg på kortversjoner.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Strengt tatt er de utgivelsene som har gjort forfatteren kjent utenfor Frankrike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er ikke skrevet av Jules Verne.</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Paradoksalt nok – er Det andre skribenters kortversjoner av Vernes fortellinger som for en stor del har gjort forfatterskapet verdensberømt.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Dette har bidratt til å befeste et bilde av Jules Verne som forfatter av guttebøker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eksempelvis De aller beste-utgivelsene fra Gyldendal, som mange av oss leste på 50 og 60 tallet.</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10</a:t>
            </a:fld>
            <a:endParaRPr lang="nb-NO"/>
          </a:p>
        </p:txBody>
      </p:sp>
    </p:spTree>
    <p:extLst>
      <p:ext uri="{BB962C8B-B14F-4D97-AF65-F5344CB8AC3E}">
        <p14:creationId xmlns:p14="http://schemas.microsoft.com/office/powerpoint/2010/main" val="881014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Det som har blitt presentert lesere i mange land utenfor Frankrike </a:t>
            </a:r>
            <a:r>
              <a:rPr lang="nb-NO" sz="1200" kern="1200" dirty="0" smtClean="0">
                <a:solidFill>
                  <a:schemeClr val="tx1"/>
                </a:solidFill>
                <a:effectLst/>
                <a:latin typeface="+mn-lt"/>
                <a:ea typeface="+mn-ea"/>
                <a:cs typeface="+mn-cs"/>
              </a:rPr>
              <a:t>er</a:t>
            </a:r>
            <a:r>
              <a:rPr lang="nb-NO" sz="1200" kern="1200" baseline="0" dirty="0" smtClean="0">
                <a:solidFill>
                  <a:schemeClr val="tx1"/>
                </a:solidFill>
                <a:effectLst/>
                <a:latin typeface="+mn-lt"/>
                <a:ea typeface="+mn-ea"/>
                <a:cs typeface="+mn-cs"/>
              </a:rPr>
              <a:t> ikke </a:t>
            </a:r>
            <a:r>
              <a:rPr lang="nb-NO" sz="1200" kern="1200" dirty="0" smtClean="0">
                <a:solidFill>
                  <a:schemeClr val="tx1"/>
                </a:solidFill>
                <a:effectLst/>
                <a:latin typeface="+mn-lt"/>
                <a:ea typeface="+mn-ea"/>
                <a:cs typeface="+mn-cs"/>
              </a:rPr>
              <a:t>bare </a:t>
            </a:r>
            <a:r>
              <a:rPr lang="nb-NO" sz="1200" kern="1200" dirty="0" smtClean="0">
                <a:solidFill>
                  <a:schemeClr val="tx1"/>
                </a:solidFill>
                <a:effectLst/>
                <a:latin typeface="+mn-lt"/>
                <a:ea typeface="+mn-ea"/>
                <a:cs typeface="+mn-cs"/>
              </a:rPr>
              <a:t>forkortet men nokså fritt omarbeidet til en tenkt målgruppe.</a:t>
            </a:r>
            <a:r>
              <a:rPr lang="nb-NO" sz="1200" u="sng" kern="1200" dirty="0" smtClean="0">
                <a:solidFill>
                  <a:schemeClr val="tx1"/>
                </a:solidFill>
                <a:effectLst/>
                <a:latin typeface="+mn-lt"/>
                <a:ea typeface="+mn-ea"/>
                <a:cs typeface="+mn-cs"/>
              </a:rPr>
              <a:t/>
            </a:r>
            <a:br>
              <a:rPr lang="nb-NO" sz="1200" u="sng" kern="1200" dirty="0" smtClean="0">
                <a:solidFill>
                  <a:schemeClr val="tx1"/>
                </a:solidFill>
                <a:effectLst/>
                <a:latin typeface="+mn-lt"/>
                <a:ea typeface="+mn-ea"/>
                <a:cs typeface="+mn-cs"/>
              </a:rPr>
            </a:br>
            <a:r>
              <a:rPr lang="nb-NO" sz="1200" u="sng" kern="1200" dirty="0" smtClean="0">
                <a:solidFill>
                  <a:schemeClr val="tx1"/>
                </a:solidFill>
                <a:effectLst/>
                <a:latin typeface="+mn-lt"/>
                <a:ea typeface="+mn-ea"/>
                <a:cs typeface="+mn-cs"/>
              </a:rPr>
              <a:t>Vi er vant til at, om vi ser en film</a:t>
            </a:r>
            <a:r>
              <a:rPr lang="nb-NO" sz="1200" kern="1200" dirty="0" smtClean="0">
                <a:solidFill>
                  <a:schemeClr val="tx1"/>
                </a:solidFill>
                <a:effectLst/>
                <a:latin typeface="+mn-lt"/>
                <a:ea typeface="+mn-ea"/>
                <a:cs typeface="+mn-cs"/>
              </a:rPr>
              <a:t> – godtar vi at regissøren har tilpasset, eller delvis omarbeider innholdet til et nytt medium. Men på tilsvarende vis har det også vært med mange bokutgivelser basert på Vernes romantekster.  Slik forlagene i flere land har behandlet hans materiale må en del utgivelser sies å være adaptasjoner av Vernes opprinnelige bokforelegg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Mange av utgivelser også på norsk har i virkeligheten vært adaptasjoner – ikke rene oversettelser </a:t>
            </a:r>
            <a:br>
              <a:rPr lang="nb-NO" sz="1200" kern="1200" dirty="0" smtClean="0">
                <a:solidFill>
                  <a:schemeClr val="tx1"/>
                </a:solidFill>
                <a:effectLst/>
                <a:latin typeface="+mn-lt"/>
                <a:ea typeface="+mn-ea"/>
                <a:cs typeface="+mn-cs"/>
              </a:rPr>
            </a:br>
            <a:r>
              <a:rPr lang="nb-NO" sz="1200" b="1" u="sng" kern="1200" dirty="0" smtClean="0">
                <a:solidFill>
                  <a:schemeClr val="tx1"/>
                </a:solidFill>
                <a:effectLst/>
                <a:latin typeface="+mn-lt"/>
                <a:ea typeface="+mn-ea"/>
                <a:cs typeface="+mn-cs"/>
              </a:rPr>
              <a:t>PJ: </a:t>
            </a:r>
            <a:r>
              <a:rPr lang="nb-NO" sz="1200" u="sng" kern="1200" dirty="0" smtClean="0">
                <a:solidFill>
                  <a:schemeClr val="tx1"/>
                </a:solidFill>
                <a:effectLst/>
                <a:latin typeface="+mn-lt"/>
                <a:ea typeface="+mn-ea"/>
                <a:cs typeface="+mn-cs"/>
              </a:rPr>
              <a:t>Mange 1800talls forfattere har blitt presentert som ungdomslektyre</a:t>
            </a:r>
            <a:r>
              <a:rPr lang="nb-NO" sz="1200" kern="1200" dirty="0" smtClean="0">
                <a:solidFill>
                  <a:schemeClr val="tx1"/>
                </a:solidFill>
                <a:effectLst/>
                <a:latin typeface="+mn-lt"/>
                <a:ea typeface="+mn-ea"/>
                <a:cs typeface="+mn-cs"/>
              </a:rPr>
              <a:t> – </a:t>
            </a:r>
            <a:r>
              <a:rPr lang="nb-NO" sz="1200" kern="1200" dirty="0" err="1" smtClean="0">
                <a:solidFill>
                  <a:schemeClr val="tx1"/>
                </a:solidFill>
                <a:effectLst/>
                <a:latin typeface="+mn-lt"/>
                <a:ea typeface="+mn-ea"/>
                <a:cs typeface="+mn-cs"/>
              </a:rPr>
              <a:t>A.Dumas</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R.L.Stevenson</a:t>
            </a:r>
            <a:r>
              <a:rPr lang="nb-NO" sz="1200" kern="1200" dirty="0" smtClean="0">
                <a:solidFill>
                  <a:schemeClr val="tx1"/>
                </a:solidFill>
                <a:effectLst/>
                <a:latin typeface="+mn-lt"/>
                <a:ea typeface="+mn-ea"/>
                <a:cs typeface="+mn-cs"/>
              </a:rPr>
              <a:t>. Mange i min generasjon leste eksempelvis Gyldendals klassiske ungdomsbibliotek (GG-bøkene) med titler av Dickens, Dumas, Stevenson, og </a:t>
            </a:r>
            <a:r>
              <a:rPr lang="nb-NO" sz="1200" kern="1200" dirty="0" err="1" smtClean="0">
                <a:solidFill>
                  <a:schemeClr val="tx1"/>
                </a:solidFill>
                <a:effectLst/>
                <a:latin typeface="+mn-lt"/>
                <a:ea typeface="+mn-ea"/>
                <a:cs typeface="+mn-cs"/>
              </a:rPr>
              <a:t>Fenimore</a:t>
            </a:r>
            <a:r>
              <a:rPr lang="nb-NO" sz="1200" kern="1200" dirty="0" smtClean="0">
                <a:solidFill>
                  <a:schemeClr val="tx1"/>
                </a:solidFill>
                <a:effectLst/>
                <a:latin typeface="+mn-lt"/>
                <a:ea typeface="+mn-ea"/>
                <a:cs typeface="+mn-cs"/>
              </a:rPr>
              <a:t> Cooper – sånn sett er ikke Verne i en særstilling.</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Omdømmet til forfatterskapet har nok for en stor del vært formet av de mange lettbente adaptasjonene i kjølvannet av Vernes romaner. – (både filmer og barnebøker)</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[MEN, dette er altså </a:t>
            </a:r>
            <a:r>
              <a:rPr lang="nb-NO" sz="1200" i="1" kern="1200" dirty="0" smtClean="0">
                <a:solidFill>
                  <a:schemeClr val="tx1"/>
                </a:solidFill>
                <a:effectLst/>
                <a:latin typeface="+mn-lt"/>
                <a:ea typeface="+mn-ea"/>
                <a:cs typeface="+mn-cs"/>
              </a:rPr>
              <a:t>ikke</a:t>
            </a:r>
            <a:r>
              <a:rPr lang="nb-NO" sz="1200" kern="1200" dirty="0" smtClean="0">
                <a:solidFill>
                  <a:schemeClr val="tx1"/>
                </a:solidFill>
                <a:effectLst/>
                <a:latin typeface="+mn-lt"/>
                <a:ea typeface="+mn-ea"/>
                <a:cs typeface="+mn-cs"/>
              </a:rPr>
              <a:t> vært et utelukkende norsk fenomen. Utenfor Frankrike har forlagenes bearbeidelser og omskrivinger (lik GGB) kan ha medvirket til at bøkene hans i flere land har blitt ansett som mindreverdig litteratur beregnet på barn eller ungdom]</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(Disse har ofte ligget nokså fjernt fra Vernes bokforelegg. </a:t>
            </a:r>
            <a:br>
              <a:rPr lang="nb-NO" sz="1200" kern="1200" dirty="0" smtClean="0">
                <a:solidFill>
                  <a:schemeClr val="tx1"/>
                </a:solidFill>
                <a:effectLst/>
                <a:latin typeface="+mn-lt"/>
                <a:ea typeface="+mn-ea"/>
                <a:cs typeface="+mn-cs"/>
              </a:rPr>
            </a:br>
            <a:r>
              <a:rPr lang="nb-NO" sz="1200" kern="1200" dirty="0" smtClean="0">
                <a:solidFill>
                  <a:schemeClr val="tx1"/>
                </a:solidFill>
                <a:effectLst/>
                <a:latin typeface="+mn-lt"/>
                <a:ea typeface="+mn-ea"/>
                <a:cs typeface="+mn-cs"/>
              </a:rPr>
              <a:t>- fortellingene er ofte endret/forenklet, slik som også i filmadaptasjonene)</a:t>
            </a:r>
            <a:endParaRPr lang="nb-NO" dirty="0"/>
          </a:p>
        </p:txBody>
      </p:sp>
      <p:sp>
        <p:nvSpPr>
          <p:cNvPr id="4" name="Plassholder for lysbildenummer 3"/>
          <p:cNvSpPr>
            <a:spLocks noGrp="1"/>
          </p:cNvSpPr>
          <p:nvPr>
            <p:ph type="sldNum" sz="quarter" idx="10"/>
          </p:nvPr>
        </p:nvSpPr>
        <p:spPr/>
        <p:txBody>
          <a:bodyPr/>
          <a:lstStyle/>
          <a:p>
            <a:fld id="{2759740E-A985-4F94-9657-1FAA841E578E}" type="slidenum">
              <a:rPr lang="nb-NO" smtClean="0"/>
              <a:t>11</a:t>
            </a:fld>
            <a:endParaRPr lang="nb-NO"/>
          </a:p>
        </p:txBody>
      </p:sp>
    </p:spTree>
    <p:extLst>
      <p:ext uri="{BB962C8B-B14F-4D97-AF65-F5344CB8AC3E}">
        <p14:creationId xmlns:p14="http://schemas.microsoft.com/office/powerpoint/2010/main" val="3477267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B56636F-9E64-48A9-A0E8-D6911EA208CE}" type="datetimeFigureOut">
              <a:rPr lang="nb-NO" smtClean="0"/>
              <a:t>19.02.2016</a:t>
            </a:fld>
            <a:endParaRPr lang="nb-NO"/>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b-NO"/>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AEFB388-42AA-4DF2-851A-CCA4A06B24AA}" type="slidenum">
              <a:rPr lang="nb-NO" smtClean="0"/>
              <a:t>‹#›</a:t>
            </a:fld>
            <a:endParaRPr lang="nb-NO"/>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nb-NO" smtClean="0"/>
              <a:t>Klikk for å redigere tittelstil</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a:p>
        </p:txBody>
      </p:sp>
      <p:sp>
        <p:nvSpPr>
          <p:cNvPr id="3" name="Vertical Text Placeholder 2"/>
          <p:cNvSpPr>
            <a:spLocks noGrp="1"/>
          </p:cNvSpPr>
          <p:nvPr>
            <p:ph type="body" orient="vert" idx="1"/>
          </p:nvPr>
        </p:nvSpPr>
        <p:spPr/>
        <p:txBody>
          <a:bodyPr vert="eaVert" anchor="ct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19.02.2016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19.02.2016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BB56636F-9E64-48A9-A0E8-D6911EA208CE}" type="datetimeFigureOut">
              <a:rPr lang="nb-NO" smtClean="0"/>
              <a:t>19.02.2016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sp>
        <p:nvSpPr>
          <p:cNvPr id="11" name="Title 10"/>
          <p:cNvSpPr>
            <a:spLocks noGrp="1"/>
          </p:cNvSpPr>
          <p:nvPr>
            <p:ph type="title"/>
          </p:nvPr>
        </p:nvSpPr>
        <p:spPr/>
        <p:txBody>
          <a:bodyPr/>
          <a:lstStyle/>
          <a:p>
            <a:r>
              <a:rPr lang="nb-NO" smtClean="0"/>
              <a:t>Klikk for å redigere tittelstil</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nb-NO" smtClean="0"/>
              <a:t>Klikk for å redigere tittelstil</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Date Placeholder 3"/>
          <p:cNvSpPr>
            <a:spLocks noGrp="1"/>
          </p:cNvSpPr>
          <p:nvPr>
            <p:ph type="dt" sz="half" idx="10"/>
          </p:nvPr>
        </p:nvSpPr>
        <p:spPr/>
        <p:txBody>
          <a:bodyPr/>
          <a:lstStyle/>
          <a:p>
            <a:fld id="{BB56636F-9E64-48A9-A0E8-D6911EA208CE}" type="datetimeFigureOut">
              <a:rPr lang="nb-NO" smtClean="0"/>
              <a:t>19.02.2016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B56636F-9E64-48A9-A0E8-D6911EA208CE}" type="datetimeFigureOut">
              <a:rPr lang="nb-NO" smtClean="0"/>
              <a:t>19.02.2016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
        <p:nvSpPr>
          <p:cNvPr id="12" name="Title 11"/>
          <p:cNvSpPr>
            <a:spLocks noGrp="1"/>
          </p:cNvSpPr>
          <p:nvPr>
            <p:ph type="title"/>
          </p:nvPr>
        </p:nvSpPr>
        <p:spPr/>
        <p:txBody>
          <a:bodyPr/>
          <a:lstStyle>
            <a:lvl1pPr>
              <a:defRPr>
                <a:solidFill>
                  <a:schemeClr val="tx2"/>
                </a:solidFill>
              </a:defRPr>
            </a:lvl1pPr>
          </a:lstStyle>
          <a:p>
            <a:r>
              <a:rPr lang="nb-NO" smtClean="0"/>
              <a:t>Klikk for å redigere tittelstil</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7" name="Date Placeholder 6"/>
          <p:cNvSpPr>
            <a:spLocks noGrp="1"/>
          </p:cNvSpPr>
          <p:nvPr>
            <p:ph type="dt" sz="half" idx="10"/>
          </p:nvPr>
        </p:nvSpPr>
        <p:spPr/>
        <p:txBody>
          <a:bodyPr/>
          <a:lstStyle/>
          <a:p>
            <a:fld id="{BB56636F-9E64-48A9-A0E8-D6911EA208CE}" type="datetimeFigureOut">
              <a:rPr lang="nb-NO" smtClean="0"/>
              <a:t>19.02.2016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AEFB388-42AA-4DF2-851A-CCA4A06B24AA}" type="slidenum">
              <a:rPr lang="nb-NO" smtClean="0"/>
              <a:t>‹#›</a:t>
            </a:fld>
            <a:endParaRPr lang="nb-NO"/>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BB56636F-9E64-48A9-A0E8-D6911EA208CE}" type="datetimeFigureOut">
              <a:rPr lang="nb-NO" smtClean="0"/>
              <a:t>19.02.2016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AEFB388-42AA-4DF2-851A-CCA4A06B24AA}" type="slidenum">
              <a:rPr lang="nb-NO" smtClean="0"/>
              <a:t>‹#›</a:t>
            </a:fld>
            <a:endParaRPr lang="nb-NO"/>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56636F-9E64-48A9-A0E8-D6911EA208CE}" type="datetimeFigureOut">
              <a:rPr lang="nb-NO" smtClean="0"/>
              <a:t>19.02.2016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nb-NO" smtClean="0"/>
              <a:t>Klikk for å redigere tittelstil</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BB56636F-9E64-48A9-A0E8-D6911EA208CE}" type="datetimeFigureOut">
              <a:rPr lang="nb-NO" smtClean="0"/>
              <a:t>19.02.2016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nb-NO" smtClean="0"/>
              <a:t>Klikk for å redigere tittelstil</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BB56636F-9E64-48A9-A0E8-D6911EA208CE}" type="datetimeFigureOut">
              <a:rPr lang="nb-NO" smtClean="0"/>
              <a:t>19.02.2016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AEFB388-42AA-4DF2-851A-CCA4A06B24AA}" type="slidenum">
              <a:rPr lang="nb-NO" smtClean="0"/>
              <a:t>‹#›</a:t>
            </a:fld>
            <a:endParaRPr lang="nb-NO"/>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nb-NO" smtClean="0"/>
              <a:t>Klikk for å redigere tittelstil</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B56636F-9E64-48A9-A0E8-D6911EA208CE}" type="datetimeFigureOut">
              <a:rPr lang="nb-NO" smtClean="0"/>
              <a:t>19.02.2016</a:t>
            </a:fld>
            <a:endParaRPr lang="nb-NO"/>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nb-NO"/>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AEFB388-42AA-4DF2-851A-CCA4A06B24AA}" type="slidenum">
              <a:rPr lang="nb-NO" smtClean="0"/>
              <a:t>‹#›</a:t>
            </a:fld>
            <a:endParaRPr lang="nb-N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jpg"/></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12.jpg"/><Relationship Id="rId4" Type="http://schemas.openxmlformats.org/officeDocument/2006/relationships/image" Target="../media/image82.jpg"/></Relationships>
</file>

<file path=ppt/slides/_rels/slide56.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g"/><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01.jpg"/><Relationship Id="rId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jpeg"/><Relationship Id="rId18" Type="http://schemas.openxmlformats.org/officeDocument/2006/relationships/image" Target="../media/image120.jpeg"/><Relationship Id="rId3" Type="http://schemas.openxmlformats.org/officeDocument/2006/relationships/image" Target="../media/image105.jpeg"/><Relationship Id="rId21" Type="http://schemas.openxmlformats.org/officeDocument/2006/relationships/image" Target="../media/image123.jpeg"/><Relationship Id="rId7" Type="http://schemas.openxmlformats.org/officeDocument/2006/relationships/image" Target="../media/image109.jpeg"/><Relationship Id="rId12" Type="http://schemas.openxmlformats.org/officeDocument/2006/relationships/image" Target="../media/image114.jpeg"/><Relationship Id="rId17" Type="http://schemas.openxmlformats.org/officeDocument/2006/relationships/image" Target="../media/image119.jpeg"/><Relationship Id="rId25" Type="http://schemas.openxmlformats.org/officeDocument/2006/relationships/image" Target="../media/image127.jpeg"/><Relationship Id="rId2" Type="http://schemas.openxmlformats.org/officeDocument/2006/relationships/notesSlide" Target="../notesSlides/notesSlide57.xml"/><Relationship Id="rId16" Type="http://schemas.openxmlformats.org/officeDocument/2006/relationships/image" Target="../media/image118.jpeg"/><Relationship Id="rId20"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3.jpeg"/><Relationship Id="rId24" Type="http://schemas.openxmlformats.org/officeDocument/2006/relationships/image" Target="../media/image126.jpg"/><Relationship Id="rId5" Type="http://schemas.openxmlformats.org/officeDocument/2006/relationships/image" Target="../media/image107.jpeg"/><Relationship Id="rId15" Type="http://schemas.openxmlformats.org/officeDocument/2006/relationships/image" Target="../media/image117.jpeg"/><Relationship Id="rId23" Type="http://schemas.openxmlformats.org/officeDocument/2006/relationships/image" Target="../media/image125.jpeg"/><Relationship Id="rId10" Type="http://schemas.openxmlformats.org/officeDocument/2006/relationships/image" Target="../media/image112.jpeg"/><Relationship Id="rId19" Type="http://schemas.openxmlformats.org/officeDocument/2006/relationships/image" Target="../media/image121.jpeg"/><Relationship Id="rId4" Type="http://schemas.openxmlformats.org/officeDocument/2006/relationships/image" Target="../media/image106.jpg"/><Relationship Id="rId9" Type="http://schemas.openxmlformats.org/officeDocument/2006/relationships/image" Target="../media/image111.jpeg"/><Relationship Id="rId14" Type="http://schemas.openxmlformats.org/officeDocument/2006/relationships/image" Target="../media/image116.jpeg"/><Relationship Id="rId22" Type="http://schemas.openxmlformats.org/officeDocument/2006/relationships/image" Target="../media/image124.jpe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6.jpg"/><Relationship Id="rId4" Type="http://schemas.openxmlformats.org/officeDocument/2006/relationships/image" Target="../media/image128.jpg"/></Relationships>
</file>

<file path=ppt/slides/_rels/slide6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p:cNvSpPr>
          <p:nvPr/>
        </p:nvSpPr>
        <p:spPr>
          <a:xfrm>
            <a:off x="539550" y="908720"/>
            <a:ext cx="7709139" cy="792089"/>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4800" dirty="0" smtClean="0"/>
              <a:t>Jules Verne på norsk</a:t>
            </a:r>
            <a:endParaRPr lang="nb-NO" sz="4800" dirty="0"/>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56" y="2276872"/>
            <a:ext cx="2490775" cy="3699170"/>
          </a:xfrm>
          <a:prstGeom prst="rect">
            <a:avLst/>
          </a:prstGeom>
        </p:spPr>
      </p:pic>
    </p:spTree>
    <p:extLst>
      <p:ext uri="{BB962C8B-B14F-4D97-AF65-F5344CB8AC3E}">
        <p14:creationId xmlns:p14="http://schemas.microsoft.com/office/powerpoint/2010/main" val="157065630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318546" y="476672"/>
            <a:ext cx="6213560" cy="1846659"/>
          </a:xfrm>
          <a:prstGeom prst="rect">
            <a:avLst/>
          </a:prstGeom>
          <a:noFill/>
        </p:spPr>
        <p:txBody>
          <a:bodyPr wrap="none" rtlCol="0">
            <a:spAutoFit/>
          </a:bodyPr>
          <a:lstStyle/>
          <a:p>
            <a:r>
              <a:rPr lang="nb-NO" sz="3200" b="1" dirty="0" smtClean="0"/>
              <a:t>Oversatte verker av Jules Verne </a:t>
            </a:r>
            <a:r>
              <a:rPr lang="nb-NO" sz="2800" b="1" dirty="0" smtClean="0"/>
              <a:t/>
            </a:r>
            <a:br>
              <a:rPr lang="nb-NO" sz="2800" b="1" dirty="0" smtClean="0"/>
            </a:br>
            <a:r>
              <a:rPr lang="nb-NO" sz="2800" b="1" dirty="0" smtClean="0"/>
              <a:t/>
            </a:r>
            <a:br>
              <a:rPr lang="nb-NO" sz="2800" b="1" dirty="0" smtClean="0"/>
            </a:br>
            <a:r>
              <a:rPr lang="nb-NO" dirty="0" smtClean="0"/>
              <a:t/>
            </a:r>
            <a:br>
              <a:rPr lang="nb-NO" dirty="0" smtClean="0"/>
            </a:br>
            <a:r>
              <a:rPr lang="nb-NO" dirty="0" smtClean="0"/>
              <a:t/>
            </a:r>
            <a:br>
              <a:rPr lang="nb-NO" dirty="0" smtClean="0"/>
            </a:br>
            <a:endParaRPr lang="nb-NO" dirty="0"/>
          </a:p>
        </p:txBody>
      </p:sp>
      <p:sp>
        <p:nvSpPr>
          <p:cNvPr id="3" name="TekstSylinder 2"/>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492334"/>
            <a:ext cx="3923093" cy="5159720"/>
          </a:xfrm>
          <a:prstGeom prst="rect">
            <a:avLst/>
          </a:prstGeom>
        </p:spPr>
      </p:pic>
      <p:sp>
        <p:nvSpPr>
          <p:cNvPr id="7" name="TekstSylinder 6"/>
          <p:cNvSpPr txBox="1"/>
          <p:nvPr/>
        </p:nvSpPr>
        <p:spPr>
          <a:xfrm>
            <a:off x="4501534" y="2325455"/>
            <a:ext cx="4390946" cy="1415772"/>
          </a:xfrm>
          <a:prstGeom prst="rect">
            <a:avLst/>
          </a:prstGeom>
          <a:noFill/>
        </p:spPr>
        <p:txBody>
          <a:bodyPr wrap="none" rtlCol="0">
            <a:spAutoFit/>
          </a:bodyPr>
          <a:lstStyle/>
          <a:p>
            <a:r>
              <a:rPr lang="nb-NO" sz="2400" b="1" dirty="0" smtClean="0"/>
              <a:t>Bøkene </a:t>
            </a:r>
            <a:r>
              <a:rPr lang="nb-NO" sz="2400" b="1" dirty="0"/>
              <a:t>som gjorde ham kjent</a:t>
            </a:r>
            <a:br>
              <a:rPr lang="nb-NO" sz="2400" b="1" dirty="0"/>
            </a:br>
            <a:r>
              <a:rPr lang="nb-NO" sz="2400" b="1" dirty="0" smtClean="0"/>
              <a:t>er ikke skrevet av Jules Verne</a:t>
            </a:r>
            <a:r>
              <a:rPr lang="nb-NO" sz="2400" b="1" dirty="0"/>
              <a:t/>
            </a:r>
            <a:br>
              <a:rPr lang="nb-NO" sz="2400" b="1" dirty="0"/>
            </a:br>
            <a:r>
              <a:rPr lang="nb-NO" sz="2000" b="1" dirty="0"/>
              <a:t>……på den måten </a:t>
            </a:r>
            <a:r>
              <a:rPr lang="nb-NO" sz="2000" b="1" i="1" dirty="0" smtClean="0"/>
              <a:t>vi</a:t>
            </a:r>
            <a:r>
              <a:rPr lang="nb-NO" sz="2000" b="1" dirty="0" smtClean="0"/>
              <a:t> </a:t>
            </a:r>
            <a:r>
              <a:rPr lang="nb-NO" sz="2000" b="1" dirty="0"/>
              <a:t>kjenner dem</a:t>
            </a:r>
          </a:p>
          <a:p>
            <a:endParaRPr lang="nb-NO" dirty="0"/>
          </a:p>
        </p:txBody>
      </p:sp>
      <p:sp>
        <p:nvSpPr>
          <p:cNvPr id="4" name="Rektangel 3"/>
          <p:cNvSpPr/>
          <p:nvPr/>
        </p:nvSpPr>
        <p:spPr>
          <a:xfrm>
            <a:off x="4716016" y="4581128"/>
            <a:ext cx="4572000" cy="1292662"/>
          </a:xfrm>
          <a:prstGeom prst="rect">
            <a:avLst/>
          </a:prstGeom>
        </p:spPr>
        <p:txBody>
          <a:bodyPr>
            <a:spAutoFit/>
          </a:bodyPr>
          <a:lstStyle/>
          <a:p>
            <a:r>
              <a:rPr lang="nb-NO" sz="2000" dirty="0"/>
              <a:t>Folk flest kjenner forfatterskapet </a:t>
            </a:r>
            <a:br>
              <a:rPr lang="nb-NO" sz="2000" dirty="0"/>
            </a:br>
            <a:r>
              <a:rPr lang="nb-NO" sz="2000" dirty="0"/>
              <a:t>gjennom andre skribenters </a:t>
            </a:r>
            <a:br>
              <a:rPr lang="nb-NO" sz="2000" dirty="0"/>
            </a:br>
            <a:r>
              <a:rPr lang="nb-NO" sz="2000" dirty="0"/>
              <a:t>forkortede gjenfortellinger</a:t>
            </a:r>
            <a:r>
              <a:rPr lang="nb-NO" dirty="0"/>
              <a:t/>
            </a:r>
            <a:br>
              <a:rPr lang="nb-NO" dirty="0"/>
            </a:br>
            <a:endParaRPr lang="nb-NO" dirty="0"/>
          </a:p>
        </p:txBody>
      </p:sp>
    </p:spTree>
    <p:extLst>
      <p:ext uri="{BB962C8B-B14F-4D97-AF65-F5344CB8AC3E}">
        <p14:creationId xmlns:p14="http://schemas.microsoft.com/office/powerpoint/2010/main" val="128270713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2210" y="476672"/>
            <a:ext cx="4042278" cy="5616624"/>
          </a:xfrm>
          <a:prstGeom prst="rect">
            <a:avLst/>
          </a:prstGeom>
        </p:spPr>
      </p:pic>
      <p:sp>
        <p:nvSpPr>
          <p:cNvPr id="8" name="TekstSylinder 7"/>
          <p:cNvSpPr txBox="1"/>
          <p:nvPr/>
        </p:nvSpPr>
        <p:spPr>
          <a:xfrm>
            <a:off x="539552" y="2005964"/>
            <a:ext cx="3845925" cy="3970318"/>
          </a:xfrm>
          <a:prstGeom prst="rect">
            <a:avLst/>
          </a:prstGeom>
          <a:noFill/>
        </p:spPr>
        <p:txBody>
          <a:bodyPr wrap="none" rtlCol="0">
            <a:spAutoFit/>
          </a:bodyPr>
          <a:lstStyle/>
          <a:p>
            <a:r>
              <a:rPr lang="nb-NO" sz="3600" b="1" dirty="0" smtClean="0"/>
              <a:t>Adaptasjoner</a:t>
            </a:r>
          </a:p>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a:t/>
            </a:r>
            <a:br>
              <a:rPr lang="nb-NO" sz="2400" dirty="0"/>
            </a:br>
            <a:r>
              <a:rPr lang="nb-NO" sz="2400" dirty="0" smtClean="0"/>
              <a:t>Flere norske </a:t>
            </a:r>
            <a:r>
              <a:rPr lang="nb-NO" sz="2400" dirty="0" err="1" smtClean="0"/>
              <a:t>bokutgaver</a:t>
            </a:r>
            <a:r>
              <a:rPr lang="nb-NO" sz="2400" dirty="0" smtClean="0"/>
              <a:t> er</a:t>
            </a:r>
            <a:br>
              <a:rPr lang="nb-NO" sz="2400" dirty="0" smtClean="0"/>
            </a:br>
            <a:r>
              <a:rPr lang="nb-NO" sz="2400" dirty="0" smtClean="0"/>
              <a:t>omarbeidede versjoner</a:t>
            </a:r>
            <a:br>
              <a:rPr lang="nb-NO" sz="2400" dirty="0" smtClean="0"/>
            </a:br>
            <a:r>
              <a:rPr lang="nb-NO" sz="2400" dirty="0" smtClean="0"/>
              <a:t>tilrettelagt </a:t>
            </a:r>
            <a:r>
              <a:rPr lang="nb-NO" sz="2400" dirty="0"/>
              <a:t>for ungdom</a:t>
            </a:r>
          </a:p>
          <a:p>
            <a:r>
              <a:rPr lang="nb-NO" sz="2400" dirty="0" smtClean="0"/>
              <a:t/>
            </a:r>
            <a:br>
              <a:rPr lang="nb-NO" sz="2400" dirty="0" smtClean="0"/>
            </a:br>
            <a:endParaRPr lang="nb-NO" sz="2400" dirty="0"/>
          </a:p>
        </p:txBody>
      </p:sp>
    </p:spTree>
    <p:extLst>
      <p:ext uri="{BB962C8B-B14F-4D97-AF65-F5344CB8AC3E}">
        <p14:creationId xmlns:p14="http://schemas.microsoft.com/office/powerpoint/2010/main" val="76004279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971600" y="1412776"/>
            <a:ext cx="6624736" cy="1200329"/>
          </a:xfrm>
          <a:prstGeom prst="rect">
            <a:avLst/>
          </a:prstGeom>
          <a:noFill/>
        </p:spPr>
        <p:txBody>
          <a:bodyPr wrap="square" rtlCol="0">
            <a:spAutoFit/>
          </a:bodyPr>
          <a:lstStyle/>
          <a:p>
            <a:r>
              <a:rPr lang="nb-NO" sz="2400" dirty="0"/>
              <a:t>Har noen hatt et ønske </a:t>
            </a:r>
            <a:r>
              <a:rPr lang="nb-NO" sz="2400" dirty="0" smtClean="0"/>
              <a:t/>
            </a:r>
            <a:br>
              <a:rPr lang="nb-NO" sz="2400" dirty="0" smtClean="0"/>
            </a:br>
            <a:r>
              <a:rPr lang="nb-NO" sz="2400" dirty="0" smtClean="0"/>
              <a:t>om å </a:t>
            </a:r>
            <a:r>
              <a:rPr lang="nb-NO" sz="2400" dirty="0"/>
              <a:t>fremstille franskmannen Jules Verne </a:t>
            </a:r>
            <a:br>
              <a:rPr lang="nb-NO" sz="2400" dirty="0"/>
            </a:br>
            <a:r>
              <a:rPr lang="nb-NO" sz="2400" dirty="0"/>
              <a:t>som forfatter av </a:t>
            </a:r>
            <a:r>
              <a:rPr lang="nb-NO" sz="2400" dirty="0" smtClean="0"/>
              <a:t>mindreverdig litteratur</a:t>
            </a:r>
            <a:r>
              <a:rPr lang="nb-NO" sz="2400" dirty="0"/>
              <a:t>?</a:t>
            </a:r>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8" name="Rektangel 7"/>
          <p:cNvSpPr/>
          <p:nvPr/>
        </p:nvSpPr>
        <p:spPr>
          <a:xfrm>
            <a:off x="1979712" y="3068960"/>
            <a:ext cx="5472608" cy="1200329"/>
          </a:xfrm>
          <a:prstGeom prst="rect">
            <a:avLst/>
          </a:prstGeom>
        </p:spPr>
        <p:txBody>
          <a:bodyPr wrap="square">
            <a:spAutoFit/>
          </a:bodyPr>
          <a:lstStyle/>
          <a:p>
            <a:r>
              <a:rPr lang="nb-NO" sz="2400" b="1" dirty="0" smtClean="0"/>
              <a:t>syn på forfatterskapet tidligere</a:t>
            </a:r>
            <a:r>
              <a:rPr lang="nb-NO" sz="2400" b="1" dirty="0"/>
              <a:t/>
            </a:r>
            <a:br>
              <a:rPr lang="nb-NO" sz="2400" b="1" dirty="0"/>
            </a:br>
            <a:r>
              <a:rPr lang="nb-NO" sz="2400" b="1" dirty="0"/>
              <a:t>- i </a:t>
            </a:r>
            <a:r>
              <a:rPr lang="nb-NO" sz="2400" b="1" dirty="0" smtClean="0"/>
              <a:t>forlag utenfor </a:t>
            </a:r>
            <a:r>
              <a:rPr lang="nb-NO" sz="2400" b="1" dirty="0" err="1" smtClean="0"/>
              <a:t>frankrike</a:t>
            </a:r>
            <a:r>
              <a:rPr lang="nb-NO" sz="2400" b="1" dirty="0" smtClean="0"/>
              <a:t/>
            </a:r>
            <a:br>
              <a:rPr lang="nb-NO" sz="2400" b="1" dirty="0" smtClean="0"/>
            </a:br>
            <a:r>
              <a:rPr lang="nb-NO" sz="2400" b="1" dirty="0" smtClean="0"/>
              <a:t>- i britiske forlag</a:t>
            </a:r>
            <a:endParaRPr lang="nb-NO" sz="2400" dirty="0"/>
          </a:p>
        </p:txBody>
      </p:sp>
    </p:spTree>
    <p:extLst>
      <p:ext uri="{BB962C8B-B14F-4D97-AF65-F5344CB8AC3E}">
        <p14:creationId xmlns:p14="http://schemas.microsoft.com/office/powerpoint/2010/main" val="347172702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55576" y="260648"/>
            <a:ext cx="6904454" cy="1754326"/>
          </a:xfrm>
          <a:prstGeom prst="rect">
            <a:avLst/>
          </a:prstGeom>
          <a:noFill/>
        </p:spPr>
        <p:txBody>
          <a:bodyPr wrap="none" rtlCol="0">
            <a:spAutoFit/>
          </a:bodyPr>
          <a:lstStyle/>
          <a:p>
            <a:r>
              <a:rPr lang="nb-NO" sz="3600" b="1" dirty="0" smtClean="0"/>
              <a:t>Rivalisering </a:t>
            </a:r>
            <a:br>
              <a:rPr lang="nb-NO" sz="3600" b="1" dirty="0" smtClean="0"/>
            </a:br>
            <a:r>
              <a:rPr lang="nb-NO" sz="3600" dirty="0" smtClean="0"/>
              <a:t>- i kolonitiden</a:t>
            </a:r>
            <a:br>
              <a:rPr lang="nb-NO" sz="3600" dirty="0" smtClean="0"/>
            </a:br>
            <a:r>
              <a:rPr lang="nb-NO" sz="3600" dirty="0" smtClean="0"/>
              <a:t>- </a:t>
            </a:r>
            <a:r>
              <a:rPr lang="nb-NO" sz="3600" dirty="0" err="1" smtClean="0"/>
              <a:t>Sci.Fi</a:t>
            </a:r>
            <a:r>
              <a:rPr lang="nb-NO" sz="3600" dirty="0" smtClean="0"/>
              <a:t>.–sjangerens grunnleggere</a:t>
            </a:r>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204864"/>
            <a:ext cx="5187962" cy="3384376"/>
          </a:xfrm>
          <a:prstGeom prst="rect">
            <a:avLst/>
          </a:prstGeom>
        </p:spPr>
      </p:pic>
      <p:pic>
        <p:nvPicPr>
          <p:cNvPr id="7" name="Bil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9382" y="1988840"/>
            <a:ext cx="2367822" cy="1699602"/>
          </a:xfrm>
          <a:prstGeom prst="rect">
            <a:avLst/>
          </a:prstGeom>
        </p:spPr>
      </p:pic>
      <p:sp>
        <p:nvSpPr>
          <p:cNvPr id="8" name="TekstSylinder 7"/>
          <p:cNvSpPr txBox="1"/>
          <p:nvPr/>
        </p:nvSpPr>
        <p:spPr>
          <a:xfrm>
            <a:off x="5944098" y="3707740"/>
            <a:ext cx="2048959" cy="369332"/>
          </a:xfrm>
          <a:prstGeom prst="rect">
            <a:avLst/>
          </a:prstGeom>
          <a:noFill/>
        </p:spPr>
        <p:txBody>
          <a:bodyPr wrap="none" rtlCol="0">
            <a:spAutoFit/>
          </a:bodyPr>
          <a:lstStyle/>
          <a:p>
            <a:r>
              <a:rPr lang="nb-NO" dirty="0" err="1" smtClean="0"/>
              <a:t>J.Verne</a:t>
            </a:r>
            <a:r>
              <a:rPr lang="nb-NO" dirty="0" smtClean="0"/>
              <a:t>: 1828-1905</a:t>
            </a:r>
            <a:endParaRPr lang="nb-NO" dirty="0"/>
          </a:p>
        </p:txBody>
      </p:sp>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8859" y="4149080"/>
            <a:ext cx="2398345" cy="1781476"/>
          </a:xfrm>
          <a:prstGeom prst="rect">
            <a:avLst/>
          </a:prstGeom>
        </p:spPr>
      </p:pic>
      <p:sp>
        <p:nvSpPr>
          <p:cNvPr id="10" name="TekstSylinder 9"/>
          <p:cNvSpPr txBox="1"/>
          <p:nvPr/>
        </p:nvSpPr>
        <p:spPr>
          <a:xfrm>
            <a:off x="5648866" y="5967178"/>
            <a:ext cx="2358338" cy="369332"/>
          </a:xfrm>
          <a:prstGeom prst="rect">
            <a:avLst/>
          </a:prstGeom>
          <a:noFill/>
        </p:spPr>
        <p:txBody>
          <a:bodyPr wrap="none" rtlCol="0">
            <a:spAutoFit/>
          </a:bodyPr>
          <a:lstStyle/>
          <a:p>
            <a:r>
              <a:rPr lang="nb-NO" dirty="0" err="1" smtClean="0"/>
              <a:t>H.G.Wells</a:t>
            </a:r>
            <a:r>
              <a:rPr lang="nb-NO" dirty="0" smtClean="0"/>
              <a:t>: 1866-1946</a:t>
            </a:r>
            <a:endParaRPr lang="nb-NO" dirty="0"/>
          </a:p>
        </p:txBody>
      </p:sp>
    </p:spTree>
    <p:extLst>
      <p:ext uri="{BB962C8B-B14F-4D97-AF65-F5344CB8AC3E}">
        <p14:creationId xmlns:p14="http://schemas.microsoft.com/office/powerpoint/2010/main" val="279799417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9" y="3501008"/>
            <a:ext cx="5517436" cy="3117351"/>
          </a:xfrm>
          <a:prstGeom prst="rect">
            <a:avLst/>
          </a:prstGeom>
        </p:spPr>
      </p:pic>
      <p:sp>
        <p:nvSpPr>
          <p:cNvPr id="2" name="TekstSylinder 1"/>
          <p:cNvSpPr txBox="1"/>
          <p:nvPr/>
        </p:nvSpPr>
        <p:spPr>
          <a:xfrm>
            <a:off x="445979" y="155372"/>
            <a:ext cx="8359774" cy="1569660"/>
          </a:xfrm>
          <a:prstGeom prst="rect">
            <a:avLst/>
          </a:prstGeom>
          <a:noFill/>
        </p:spPr>
        <p:txBody>
          <a:bodyPr wrap="square" rtlCol="0">
            <a:spAutoFit/>
          </a:bodyPr>
          <a:lstStyle/>
          <a:p>
            <a:r>
              <a:rPr lang="nb-NO" sz="1200" b="1" dirty="0" smtClean="0"/>
              <a:t/>
            </a:r>
            <a:br>
              <a:rPr lang="nb-NO" sz="1200" b="1" dirty="0" smtClean="0"/>
            </a:br>
            <a:r>
              <a:rPr lang="nb-NO" sz="2400" b="1" dirty="0" smtClean="0"/>
              <a:t>Kjennskap til Vernes fortellinger bare fra adaptasjoner?</a:t>
            </a:r>
            <a:endParaRPr lang="nb-NO" sz="3600" dirty="0" smtClean="0"/>
          </a:p>
          <a:p>
            <a:r>
              <a:rPr lang="nb-NO" sz="2000" dirty="0" smtClean="0"/>
              <a:t/>
            </a:r>
            <a:br>
              <a:rPr lang="nb-NO" sz="2000" dirty="0" smtClean="0"/>
            </a:br>
            <a:r>
              <a:rPr lang="nb-NO" sz="2000" dirty="0" smtClean="0"/>
              <a:t>Tolkede kortversjoner</a:t>
            </a:r>
            <a:r>
              <a:rPr lang="nb-NO" sz="2000" dirty="0"/>
              <a:t/>
            </a:r>
            <a:br>
              <a:rPr lang="nb-NO" sz="2000" dirty="0"/>
            </a:br>
            <a:r>
              <a:rPr lang="nb-NO" sz="2000" dirty="0"/>
              <a:t>- videreført av </a:t>
            </a:r>
            <a:r>
              <a:rPr lang="nb-NO" sz="2000" dirty="0" smtClean="0"/>
              <a:t>scene- </a:t>
            </a:r>
            <a:r>
              <a:rPr lang="nb-NO" sz="2000" dirty="0"/>
              <a:t>og </a:t>
            </a:r>
            <a:r>
              <a:rPr lang="nb-NO" sz="2000" dirty="0" smtClean="0"/>
              <a:t>filmadaptasjoner, også </a:t>
            </a:r>
            <a:r>
              <a:rPr lang="nb-NO" sz="2000" dirty="0"/>
              <a:t>i </a:t>
            </a:r>
            <a:r>
              <a:rPr lang="nb-NO" sz="2000" dirty="0" smtClean="0"/>
              <a:t>Norge</a:t>
            </a:r>
            <a:endParaRPr lang="nb-NO" sz="3600" dirty="0"/>
          </a:p>
        </p:txBody>
      </p:sp>
      <p:sp>
        <p:nvSpPr>
          <p:cNvPr id="5" name="Rektangel 4"/>
          <p:cNvSpPr/>
          <p:nvPr/>
        </p:nvSpPr>
        <p:spPr>
          <a:xfrm>
            <a:off x="524833" y="1860973"/>
            <a:ext cx="8280920" cy="1631216"/>
          </a:xfrm>
          <a:prstGeom prst="rect">
            <a:avLst/>
          </a:prstGeom>
        </p:spPr>
        <p:txBody>
          <a:bodyPr wrap="square">
            <a:spAutoFit/>
          </a:bodyPr>
          <a:lstStyle/>
          <a:p>
            <a:r>
              <a:rPr lang="nb-NO" dirty="0" smtClean="0"/>
              <a:t>Som </a:t>
            </a:r>
            <a:r>
              <a:rPr lang="nb-NO" i="1" dirty="0" smtClean="0"/>
              <a:t>Jorden </a:t>
            </a:r>
            <a:r>
              <a:rPr lang="nb-NO" i="1" dirty="0"/>
              <a:t>rundt </a:t>
            </a:r>
            <a:r>
              <a:rPr lang="nb-NO" i="1" dirty="0" smtClean="0"/>
              <a:t>på 80 dager</a:t>
            </a:r>
            <a:br>
              <a:rPr lang="nb-NO" i="1" dirty="0" smtClean="0"/>
            </a:br>
            <a:r>
              <a:rPr lang="nb-NO" sz="1400" dirty="0" smtClean="0"/>
              <a:t>Klingenberg Theater 1876</a:t>
            </a:r>
            <a:br>
              <a:rPr lang="nb-NO" sz="1400" dirty="0" smtClean="0"/>
            </a:br>
            <a:r>
              <a:rPr lang="nb-NO" sz="1400" dirty="0" smtClean="0"/>
              <a:t>Radioteateret 1959</a:t>
            </a:r>
            <a:br>
              <a:rPr lang="nb-NO" sz="1400" dirty="0" smtClean="0"/>
            </a:br>
            <a:r>
              <a:rPr lang="nb-NO" sz="1400" dirty="0"/>
              <a:t>Riksteateret </a:t>
            </a:r>
            <a:r>
              <a:rPr lang="nb-NO" sz="1400" dirty="0" smtClean="0"/>
              <a:t>+ Det Norske teater 1978</a:t>
            </a:r>
            <a:r>
              <a:rPr lang="nb-NO" dirty="0" smtClean="0"/>
              <a:t> </a:t>
            </a:r>
            <a:r>
              <a:rPr lang="nb-NO" dirty="0" smtClean="0">
                <a:solidFill>
                  <a:srgbClr val="FF0000"/>
                </a:solidFill>
              </a:rPr>
              <a:t/>
            </a:r>
            <a:br>
              <a:rPr lang="nb-NO" dirty="0" smtClean="0">
                <a:solidFill>
                  <a:srgbClr val="FF0000"/>
                </a:solidFill>
              </a:rPr>
            </a:br>
            <a:r>
              <a:rPr lang="nb-NO" dirty="0" smtClean="0">
                <a:solidFill>
                  <a:srgbClr val="FF0000"/>
                </a:solidFill>
              </a:rPr>
              <a:t> </a:t>
            </a:r>
            <a:r>
              <a:rPr lang="nb-NO" dirty="0" smtClean="0"/>
              <a:t>       - Operaens ‘</a:t>
            </a:r>
            <a:r>
              <a:rPr lang="nb-NO" dirty="0" err="1" smtClean="0"/>
              <a:t>åpnings’oppsetning</a:t>
            </a:r>
            <a:r>
              <a:rPr lang="nb-NO" dirty="0"/>
              <a:t> 2010</a:t>
            </a:r>
            <a:br>
              <a:rPr lang="nb-NO" dirty="0"/>
            </a:br>
            <a:r>
              <a:rPr lang="nb-NO" dirty="0" smtClean="0"/>
              <a:t>                   - Teater </a:t>
            </a:r>
            <a:r>
              <a:rPr lang="nb-NO" dirty="0"/>
              <a:t>Ibsen 2015</a:t>
            </a:r>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428" y="2132856"/>
            <a:ext cx="3447052" cy="4639225"/>
          </a:xfrm>
          <a:prstGeom prst="rect">
            <a:avLst/>
          </a:prstGeom>
        </p:spPr>
      </p:pic>
    </p:spTree>
    <p:extLst>
      <p:ext uri="{BB962C8B-B14F-4D97-AF65-F5344CB8AC3E}">
        <p14:creationId xmlns:p14="http://schemas.microsoft.com/office/powerpoint/2010/main" val="114205940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1437" y="1279164"/>
            <a:ext cx="4367665" cy="5293375"/>
          </a:xfrm>
          <a:prstGeom prst="rect">
            <a:avLst/>
          </a:prstGeom>
        </p:spPr>
      </p:pic>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6" name="Tittel 2"/>
          <p:cNvSpPr txBox="1">
            <a:spLocks/>
          </p:cNvSpPr>
          <p:nvPr/>
        </p:nvSpPr>
        <p:spPr>
          <a:xfrm>
            <a:off x="688490" y="570156"/>
            <a:ext cx="775626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nb-NO" sz="4800" dirty="0"/>
          </a:p>
        </p:txBody>
      </p:sp>
      <p:sp>
        <p:nvSpPr>
          <p:cNvPr id="5" name="TekstSylinder 4"/>
          <p:cNvSpPr txBox="1"/>
          <p:nvPr/>
        </p:nvSpPr>
        <p:spPr>
          <a:xfrm>
            <a:off x="1331640" y="1268760"/>
            <a:ext cx="6336704" cy="1200329"/>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endParaRPr lang="nb-NO" sz="2400" dirty="0"/>
          </a:p>
        </p:txBody>
      </p:sp>
      <p:sp>
        <p:nvSpPr>
          <p:cNvPr id="7" name="TekstSylinder 6"/>
          <p:cNvSpPr txBox="1"/>
          <p:nvPr/>
        </p:nvSpPr>
        <p:spPr>
          <a:xfrm>
            <a:off x="429884" y="338588"/>
            <a:ext cx="8410758" cy="954107"/>
          </a:xfrm>
          <a:prstGeom prst="rect">
            <a:avLst/>
          </a:prstGeom>
          <a:noFill/>
        </p:spPr>
        <p:txBody>
          <a:bodyPr wrap="square" rtlCol="0">
            <a:spAutoFit/>
          </a:bodyPr>
          <a:lstStyle/>
          <a:p>
            <a:r>
              <a:rPr lang="nb-NO" sz="2800" b="1" dirty="0" smtClean="0"/>
              <a:t>Film–adaptasjon 1956</a:t>
            </a:r>
            <a:br>
              <a:rPr lang="nb-NO" sz="2800" b="1" dirty="0" smtClean="0"/>
            </a:br>
            <a:r>
              <a:rPr lang="nb-NO" sz="2800" i="1" dirty="0" smtClean="0"/>
              <a:t>Jorden rundt på 80 dager  - </a:t>
            </a:r>
            <a:r>
              <a:rPr lang="nb-NO" sz="2800" i="1" dirty="0" err="1" smtClean="0"/>
              <a:t>Around</a:t>
            </a:r>
            <a:r>
              <a:rPr lang="nb-NO" sz="2800" i="1" dirty="0" smtClean="0"/>
              <a:t> </a:t>
            </a:r>
            <a:r>
              <a:rPr lang="nb-NO" sz="2800" i="1" dirty="0" err="1" smtClean="0"/>
              <a:t>the</a:t>
            </a:r>
            <a:r>
              <a:rPr lang="nb-NO" sz="2800" i="1" dirty="0" smtClean="0"/>
              <a:t> </a:t>
            </a:r>
            <a:r>
              <a:rPr lang="nb-NO" sz="2800" i="1" dirty="0" err="1" smtClean="0"/>
              <a:t>world</a:t>
            </a:r>
            <a:r>
              <a:rPr lang="nb-NO" sz="2800" i="1" dirty="0" smtClean="0"/>
              <a:t> in 80 </a:t>
            </a:r>
            <a:r>
              <a:rPr lang="nb-NO" sz="2800" i="1" dirty="0" err="1" smtClean="0"/>
              <a:t>days</a:t>
            </a:r>
            <a:endParaRPr lang="nb-NO" i="1" dirty="0"/>
          </a:p>
        </p:txBody>
      </p:sp>
      <p:pic>
        <p:nvPicPr>
          <p:cNvPr id="9" name="Bil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2100174"/>
            <a:ext cx="3989503" cy="3573016"/>
          </a:xfrm>
          <a:prstGeom prst="rect">
            <a:avLst/>
          </a:prstGeom>
        </p:spPr>
      </p:pic>
      <p:sp>
        <p:nvSpPr>
          <p:cNvPr id="14" name="TekstSylinder 13"/>
          <p:cNvSpPr txBox="1"/>
          <p:nvPr/>
        </p:nvSpPr>
        <p:spPr>
          <a:xfrm>
            <a:off x="1339394" y="6069792"/>
            <a:ext cx="2829621" cy="369332"/>
          </a:xfrm>
          <a:prstGeom prst="rect">
            <a:avLst/>
          </a:prstGeom>
          <a:noFill/>
        </p:spPr>
        <p:txBody>
          <a:bodyPr wrap="none" rtlCol="0">
            <a:spAutoFit/>
          </a:bodyPr>
          <a:lstStyle/>
          <a:p>
            <a:r>
              <a:rPr lang="nb-NO" dirty="0" err="1" smtClean="0"/>
              <a:t>Cantinflas</a:t>
            </a:r>
            <a:r>
              <a:rPr lang="nb-NO" dirty="0" smtClean="0"/>
              <a:t> – Niven  (1956)</a:t>
            </a:r>
            <a:endParaRPr lang="nb-NO" dirty="0"/>
          </a:p>
        </p:txBody>
      </p:sp>
    </p:spTree>
    <p:extLst>
      <p:ext uri="{BB962C8B-B14F-4D97-AF65-F5344CB8AC3E}">
        <p14:creationId xmlns:p14="http://schemas.microsoft.com/office/powerpoint/2010/main" val="127209475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252170" y="260648"/>
            <a:ext cx="6776214" cy="1938992"/>
          </a:xfrm>
          <a:prstGeom prst="rect">
            <a:avLst/>
          </a:prstGeom>
          <a:noFill/>
        </p:spPr>
        <p:txBody>
          <a:bodyPr wrap="none" rtlCol="0">
            <a:spAutoFit/>
          </a:bodyPr>
          <a:lstStyle/>
          <a:p>
            <a:r>
              <a:rPr lang="nb-NO" sz="3600" b="1" dirty="0" smtClean="0"/>
              <a:t>Norske Jules Verne - utgivelser</a:t>
            </a:r>
          </a:p>
          <a:p>
            <a:endParaRPr lang="nb-NO" sz="3600" dirty="0" smtClean="0"/>
          </a:p>
          <a:p>
            <a:r>
              <a:rPr lang="nb-NO" sz="2400" dirty="0" smtClean="0"/>
              <a:t>Før og nå</a:t>
            </a:r>
            <a:br>
              <a:rPr lang="nb-NO" sz="2400" dirty="0" smtClean="0"/>
            </a:br>
            <a:endParaRPr lang="nb-NO" sz="2400" dirty="0" smtClean="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0801" y="908720"/>
            <a:ext cx="4351599" cy="5527010"/>
          </a:xfrm>
          <a:prstGeom prst="rect">
            <a:avLst/>
          </a:prstGeom>
        </p:spPr>
      </p:pic>
      <p:pic>
        <p:nvPicPr>
          <p:cNvPr id="6" name="Bil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65" y="2996952"/>
            <a:ext cx="2783751" cy="2416296"/>
          </a:xfrm>
          <a:prstGeom prst="rect">
            <a:avLst/>
          </a:prstGeom>
        </p:spPr>
      </p:pic>
      <p:sp>
        <p:nvSpPr>
          <p:cNvPr id="7" name="TekstSylinder 6"/>
          <p:cNvSpPr txBox="1"/>
          <p:nvPr/>
        </p:nvSpPr>
        <p:spPr>
          <a:xfrm>
            <a:off x="724457" y="5445224"/>
            <a:ext cx="3001143" cy="369332"/>
          </a:xfrm>
          <a:prstGeom prst="rect">
            <a:avLst/>
          </a:prstGeom>
          <a:noFill/>
        </p:spPr>
        <p:txBody>
          <a:bodyPr wrap="none" rtlCol="0">
            <a:spAutoFit/>
          </a:bodyPr>
          <a:lstStyle/>
          <a:p>
            <a:r>
              <a:rPr lang="nb-NO" dirty="0" smtClean="0"/>
              <a:t>Kagge </a:t>
            </a:r>
            <a:r>
              <a:rPr lang="nb-NO" dirty="0"/>
              <a:t>2004/Stenersen 2008</a:t>
            </a:r>
          </a:p>
        </p:txBody>
      </p:sp>
      <p:sp>
        <p:nvSpPr>
          <p:cNvPr id="8" name="TekstSylinder 7"/>
          <p:cNvSpPr txBox="1"/>
          <p:nvPr/>
        </p:nvSpPr>
        <p:spPr>
          <a:xfrm>
            <a:off x="1475999" y="6082386"/>
            <a:ext cx="2920992" cy="369332"/>
          </a:xfrm>
          <a:prstGeom prst="rect">
            <a:avLst/>
          </a:prstGeom>
          <a:noFill/>
        </p:spPr>
        <p:txBody>
          <a:bodyPr wrap="none" rtlCol="0">
            <a:spAutoFit/>
          </a:bodyPr>
          <a:lstStyle/>
          <a:p>
            <a:r>
              <a:rPr lang="nb-NO" dirty="0" err="1"/>
              <a:t>Børnenes</a:t>
            </a:r>
            <a:r>
              <a:rPr lang="nb-NO" dirty="0"/>
              <a:t> </a:t>
            </a:r>
            <a:r>
              <a:rPr lang="nb-NO" dirty="0" err="1"/>
              <a:t>Bogsamling</a:t>
            </a:r>
            <a:r>
              <a:rPr lang="nb-NO" dirty="0"/>
              <a:t> 1899</a:t>
            </a:r>
          </a:p>
        </p:txBody>
      </p:sp>
    </p:spTree>
    <p:extLst>
      <p:ext uri="{BB962C8B-B14F-4D97-AF65-F5344CB8AC3E}">
        <p14:creationId xmlns:p14="http://schemas.microsoft.com/office/powerpoint/2010/main" val="307433465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109356"/>
            <a:ext cx="6972926" cy="4896544"/>
          </a:xfrm>
          <a:prstGeom prst="rect">
            <a:avLst/>
          </a:prstGeom>
        </p:spPr>
      </p:pic>
      <p:sp>
        <p:nvSpPr>
          <p:cNvPr id="4" name="Rektangel 3"/>
          <p:cNvSpPr/>
          <p:nvPr/>
        </p:nvSpPr>
        <p:spPr>
          <a:xfrm>
            <a:off x="2267744" y="332656"/>
            <a:ext cx="6120680" cy="584775"/>
          </a:xfrm>
          <a:prstGeom prst="rect">
            <a:avLst/>
          </a:prstGeom>
        </p:spPr>
        <p:txBody>
          <a:bodyPr wrap="square">
            <a:spAutoFit/>
          </a:bodyPr>
          <a:lstStyle/>
          <a:p>
            <a:r>
              <a:rPr lang="nb-NO" sz="3200" dirty="0"/>
              <a:t>Skrev </a:t>
            </a:r>
            <a:r>
              <a:rPr lang="nb-NO" sz="3200" dirty="0" smtClean="0"/>
              <a:t>Jules Verne </a:t>
            </a:r>
            <a:r>
              <a:rPr lang="nb-NO" sz="3200" dirty="0"/>
              <a:t>for </a:t>
            </a:r>
            <a:r>
              <a:rPr lang="nb-NO" sz="3200" dirty="0" smtClean="0"/>
              <a:t>barn?</a:t>
            </a:r>
            <a:endParaRPr lang="nb-NO" sz="3200" dirty="0"/>
          </a:p>
        </p:txBody>
      </p:sp>
      <p:sp>
        <p:nvSpPr>
          <p:cNvPr id="5" name="TekstSylinder 4"/>
          <p:cNvSpPr txBox="1"/>
          <p:nvPr/>
        </p:nvSpPr>
        <p:spPr>
          <a:xfrm>
            <a:off x="4679136" y="6042774"/>
            <a:ext cx="3493264" cy="338554"/>
          </a:xfrm>
          <a:prstGeom prst="rect">
            <a:avLst/>
          </a:prstGeom>
          <a:noFill/>
        </p:spPr>
        <p:txBody>
          <a:bodyPr wrap="none" rtlCol="0">
            <a:spAutoFit/>
          </a:bodyPr>
          <a:lstStyle/>
          <a:p>
            <a:r>
              <a:rPr lang="nb-NO" sz="1600" dirty="0"/>
              <a:t>1899 </a:t>
            </a:r>
            <a:r>
              <a:rPr lang="nb-NO" sz="1600" dirty="0" err="1"/>
              <a:t>o</a:t>
            </a:r>
            <a:r>
              <a:rPr lang="nb-NO" sz="1600" dirty="0" err="1" smtClean="0"/>
              <a:t>v</a:t>
            </a:r>
            <a:r>
              <a:rPr lang="nb-NO" sz="1600" dirty="0" smtClean="0"/>
              <a:t>. Kr</a:t>
            </a:r>
            <a:r>
              <a:rPr lang="nb-NO" sz="1600" dirty="0"/>
              <a:t>. Hauglid /Ill. Louis </a:t>
            </a:r>
            <a:r>
              <a:rPr lang="nb-NO" sz="1600" dirty="0" smtClean="0"/>
              <a:t>Moe</a:t>
            </a:r>
            <a:endParaRPr lang="nb-NO" sz="1600" dirty="0"/>
          </a:p>
        </p:txBody>
      </p:sp>
    </p:spTree>
    <p:extLst>
      <p:ext uri="{BB962C8B-B14F-4D97-AF65-F5344CB8AC3E}">
        <p14:creationId xmlns:p14="http://schemas.microsoft.com/office/powerpoint/2010/main" val="101001118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051720" y="261989"/>
            <a:ext cx="6790642" cy="830997"/>
          </a:xfrm>
          <a:prstGeom prst="rect">
            <a:avLst/>
          </a:prstGeom>
          <a:noFill/>
        </p:spPr>
        <p:txBody>
          <a:bodyPr wrap="none" rtlCol="0">
            <a:spAutoFit/>
          </a:bodyPr>
          <a:lstStyle/>
          <a:p>
            <a:r>
              <a:rPr lang="nb-NO" sz="2400" dirty="0" smtClean="0"/>
              <a:t>En voksen </a:t>
            </a:r>
            <a:r>
              <a:rPr lang="nb-NO" sz="2400" dirty="0" err="1" smtClean="0"/>
              <a:t>modelleser</a:t>
            </a:r>
            <a:r>
              <a:rPr lang="nb-NO" sz="2400" dirty="0" smtClean="0"/>
              <a:t> er tydelig: </a:t>
            </a:r>
            <a:br>
              <a:rPr lang="nb-NO" sz="2400" dirty="0" smtClean="0"/>
            </a:br>
            <a:r>
              <a:rPr lang="fr-FR" sz="2400" b="1" i="1" dirty="0" smtClean="0"/>
              <a:t>Le </a:t>
            </a:r>
            <a:r>
              <a:rPr lang="fr-FR" sz="2400" b="1" i="1" dirty="0"/>
              <a:t>tour du Monde en quatre-vingts </a:t>
            </a:r>
            <a:r>
              <a:rPr lang="fr-FR" sz="2400" b="1" i="1" dirty="0" smtClean="0"/>
              <a:t>jours </a:t>
            </a:r>
            <a:r>
              <a:rPr lang="fr-FR" sz="2400" b="1" dirty="0" smtClean="0"/>
              <a:t>(1873)</a:t>
            </a:r>
            <a:endParaRPr lang="nb-NO" sz="2400" dirty="0"/>
          </a:p>
        </p:txBody>
      </p:sp>
      <p:pic>
        <p:nvPicPr>
          <p:cNvPr id="1026" name="Picture 2" descr="http://jv.gilead.org.il/kelvin/tdm80j/figures/titr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189032"/>
            <a:ext cx="1512168" cy="2266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jv.gilead.org.il/kelvin/tdm80j/figures/fig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24744"/>
            <a:ext cx="2520280" cy="3717097"/>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251520" y="2708920"/>
            <a:ext cx="7074373" cy="4031873"/>
          </a:xfrm>
          <a:prstGeom prst="rect">
            <a:avLst/>
          </a:prstGeom>
          <a:noFill/>
        </p:spPr>
        <p:txBody>
          <a:bodyPr wrap="none" rtlCol="0">
            <a:spAutoFit/>
          </a:bodyPr>
          <a:lstStyle/>
          <a:p>
            <a:r>
              <a:rPr lang="fr-FR" sz="2000" dirty="0" smtClean="0"/>
              <a:t>« En </a:t>
            </a:r>
            <a:r>
              <a:rPr lang="fr-FR" sz="2000" dirty="0"/>
              <a:t>l'année 1872, </a:t>
            </a:r>
            <a:r>
              <a:rPr lang="fr-FR" sz="2000" dirty="0" smtClean="0"/>
              <a:t/>
            </a:r>
            <a:br>
              <a:rPr lang="fr-FR" sz="2000" dirty="0" smtClean="0"/>
            </a:br>
            <a:r>
              <a:rPr lang="fr-FR" sz="2000" dirty="0" smtClean="0"/>
              <a:t>la </a:t>
            </a:r>
            <a:r>
              <a:rPr lang="fr-FR" sz="2000" dirty="0"/>
              <a:t>maison portant le numéro 7 de Saville-row, </a:t>
            </a:r>
            <a:r>
              <a:rPr lang="fr-FR" sz="2000" dirty="0" smtClean="0"/>
              <a:t/>
            </a:r>
            <a:br>
              <a:rPr lang="fr-FR" sz="2000" dirty="0" smtClean="0"/>
            </a:br>
            <a:r>
              <a:rPr lang="fr-FR" sz="2000" dirty="0" smtClean="0"/>
              <a:t>Burlington </a:t>
            </a:r>
            <a:r>
              <a:rPr lang="fr-FR" sz="2000" dirty="0"/>
              <a:t>Gardens </a:t>
            </a:r>
            <a:r>
              <a:rPr lang="fr-FR" sz="2000" dirty="0" smtClean="0"/>
              <a:t/>
            </a:r>
            <a:br>
              <a:rPr lang="fr-FR" sz="2000" dirty="0" smtClean="0"/>
            </a:br>
            <a:r>
              <a:rPr lang="fr-FR" sz="2000" dirty="0" smtClean="0"/>
              <a:t>- </a:t>
            </a:r>
            <a:r>
              <a:rPr lang="fr-FR" sz="2000" dirty="0"/>
              <a:t>maison dans laquelle Sheridan mourut en 1814 </a:t>
            </a:r>
            <a:r>
              <a:rPr lang="fr-FR" sz="2000" dirty="0" smtClean="0"/>
              <a:t/>
            </a:r>
            <a:br>
              <a:rPr lang="fr-FR" sz="2000" dirty="0" smtClean="0"/>
            </a:br>
            <a:r>
              <a:rPr lang="fr-FR" sz="2000" dirty="0" smtClean="0"/>
              <a:t>- </a:t>
            </a:r>
            <a:r>
              <a:rPr lang="fr-FR" sz="2000" dirty="0"/>
              <a:t>était habitée par Phileas Fogg, esq.,</a:t>
            </a:r>
            <a:br>
              <a:rPr lang="fr-FR" sz="2000" dirty="0"/>
            </a:br>
            <a:r>
              <a:rPr lang="fr-FR" sz="2000" dirty="0"/>
              <a:t>[...]</a:t>
            </a:r>
            <a:br>
              <a:rPr lang="fr-FR" sz="2000" dirty="0"/>
            </a:br>
            <a:r>
              <a:rPr lang="fr-FR" sz="2000" dirty="0"/>
              <a:t>On disait qu'il ressemblait à Byron </a:t>
            </a:r>
            <a:r>
              <a:rPr lang="fr-FR" sz="2000" dirty="0" smtClean="0"/>
              <a:t/>
            </a:r>
            <a:br>
              <a:rPr lang="fr-FR" sz="2000" dirty="0" smtClean="0"/>
            </a:br>
            <a:r>
              <a:rPr lang="fr-FR" sz="2000" dirty="0" smtClean="0"/>
              <a:t>-- </a:t>
            </a:r>
            <a:r>
              <a:rPr lang="fr-FR" sz="2000" dirty="0"/>
              <a:t>par la tête, car il était irréprochable quant aux pieds --, </a:t>
            </a:r>
            <a:r>
              <a:rPr lang="fr-FR" sz="2000" dirty="0" smtClean="0"/>
              <a:t/>
            </a:r>
            <a:br>
              <a:rPr lang="fr-FR" sz="2000" dirty="0" smtClean="0"/>
            </a:br>
            <a:r>
              <a:rPr lang="fr-FR" sz="2000" dirty="0" smtClean="0"/>
              <a:t>mais </a:t>
            </a:r>
            <a:r>
              <a:rPr lang="fr-FR" sz="2000" dirty="0"/>
              <a:t>un Byron à moustaches et à favoris, </a:t>
            </a:r>
            <a:r>
              <a:rPr lang="fr-FR" sz="2000" dirty="0" smtClean="0"/>
              <a:t/>
            </a:r>
            <a:br>
              <a:rPr lang="fr-FR" sz="2000" dirty="0" smtClean="0"/>
            </a:br>
            <a:r>
              <a:rPr lang="fr-FR" sz="2000" dirty="0" smtClean="0"/>
              <a:t>un </a:t>
            </a:r>
            <a:r>
              <a:rPr lang="fr-FR" sz="2000" dirty="0"/>
              <a:t>Byron impassible, qui aurait vécu mille ans sans vieillir</a:t>
            </a:r>
            <a:r>
              <a:rPr lang="fr-FR" sz="2000" dirty="0" smtClean="0"/>
              <a:t>. »</a:t>
            </a:r>
            <a:br>
              <a:rPr lang="fr-FR" sz="2000" dirty="0" smtClean="0"/>
            </a:br>
            <a:r>
              <a:rPr lang="fr-FR" sz="2000" dirty="0" smtClean="0"/>
              <a:t/>
            </a:r>
            <a:br>
              <a:rPr lang="fr-FR" sz="2000" dirty="0" smtClean="0"/>
            </a:br>
            <a:r>
              <a:rPr lang="fr-FR" sz="1400" dirty="0" smtClean="0"/>
              <a:t>x</a:t>
            </a:r>
            <a:r>
              <a:rPr lang="fr-FR" dirty="0">
                <a:solidFill>
                  <a:srgbClr val="C00000"/>
                </a:solidFill>
              </a:rPr>
              <a:t/>
            </a:r>
            <a:br>
              <a:rPr lang="fr-FR" dirty="0">
                <a:solidFill>
                  <a:srgbClr val="C00000"/>
                </a:solidFill>
              </a:rPr>
            </a:br>
            <a:endParaRPr lang="nb-NO" dirty="0">
              <a:solidFill>
                <a:srgbClr val="C00000"/>
              </a:solidFill>
            </a:endParaRPr>
          </a:p>
        </p:txBody>
      </p:sp>
    </p:spTree>
    <p:extLst>
      <p:ext uri="{BB962C8B-B14F-4D97-AF65-F5344CB8AC3E}">
        <p14:creationId xmlns:p14="http://schemas.microsoft.com/office/powerpoint/2010/main" val="1268829189"/>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5" name="TekstSylinder 4"/>
          <p:cNvSpPr txBox="1"/>
          <p:nvPr/>
        </p:nvSpPr>
        <p:spPr>
          <a:xfrm>
            <a:off x="467544" y="1628800"/>
            <a:ext cx="8502649" cy="3970318"/>
          </a:xfrm>
          <a:prstGeom prst="rect">
            <a:avLst/>
          </a:prstGeom>
          <a:noFill/>
        </p:spPr>
        <p:txBody>
          <a:bodyPr wrap="none" rtlCol="0">
            <a:spAutoFit/>
          </a:bodyPr>
          <a:lstStyle/>
          <a:p>
            <a:r>
              <a:rPr lang="nb-NO" sz="2400" i="1" dirty="0" smtClean="0"/>
              <a:t>‘’I </a:t>
            </a:r>
            <a:r>
              <a:rPr lang="nb-NO" sz="2400" i="1" dirty="0"/>
              <a:t>året 1872, i </a:t>
            </a:r>
            <a:r>
              <a:rPr lang="nb-NO" sz="2400" i="1" dirty="0" err="1"/>
              <a:t>Saville</a:t>
            </a:r>
            <a:r>
              <a:rPr lang="nb-NO" sz="2400" i="1" dirty="0"/>
              <a:t> </a:t>
            </a:r>
            <a:r>
              <a:rPr lang="nb-NO" sz="2400" i="1" dirty="0" err="1"/>
              <a:t>Row</a:t>
            </a:r>
            <a:r>
              <a:rPr lang="nb-NO" sz="2400" i="1" dirty="0"/>
              <a:t> nr. 7 i  Burlington Gardens, </a:t>
            </a:r>
            <a:r>
              <a:rPr lang="nb-NO" sz="2400" i="1" dirty="0" smtClean="0"/>
              <a:t/>
            </a:r>
            <a:br>
              <a:rPr lang="nb-NO" sz="2400" i="1" dirty="0" smtClean="0"/>
            </a:br>
            <a:r>
              <a:rPr lang="nb-NO" sz="2400" i="1" dirty="0" smtClean="0"/>
              <a:t>i </a:t>
            </a:r>
            <a:r>
              <a:rPr lang="nb-NO" sz="2400" i="1" dirty="0"/>
              <a:t>det huset der </a:t>
            </a:r>
            <a:r>
              <a:rPr lang="nb-NO" sz="2400" b="1" i="1" dirty="0" err="1"/>
              <a:t>Sheridan</a:t>
            </a:r>
            <a:r>
              <a:rPr lang="nb-NO" sz="2400" i="1" dirty="0"/>
              <a:t> døde </a:t>
            </a:r>
            <a:r>
              <a:rPr lang="nb-NO" sz="2400" i="1" dirty="0" smtClean="0"/>
              <a:t>i </a:t>
            </a:r>
            <a:r>
              <a:rPr lang="nb-NO" sz="2400" i="1" dirty="0"/>
              <a:t>1814, bodde Mr. </a:t>
            </a:r>
            <a:r>
              <a:rPr lang="nb-NO" sz="2400" i="1" dirty="0" err="1"/>
              <a:t>Phileas</a:t>
            </a:r>
            <a:r>
              <a:rPr lang="nb-NO" sz="2400" i="1" dirty="0"/>
              <a:t> Fogg, </a:t>
            </a:r>
            <a:r>
              <a:rPr lang="nb-NO" sz="2400" i="1" dirty="0" err="1"/>
              <a:t>esq</a:t>
            </a:r>
            <a:r>
              <a:rPr lang="nb-NO" sz="2400" i="1" dirty="0"/>
              <a:t>. </a:t>
            </a:r>
            <a:r>
              <a:rPr lang="nb-NO" sz="2400" i="1" dirty="0" smtClean="0"/>
              <a:t/>
            </a:r>
            <a:br>
              <a:rPr lang="nb-NO" sz="2400" i="1" dirty="0" smtClean="0"/>
            </a:br>
            <a:r>
              <a:rPr lang="nb-NO" sz="2400" i="1" dirty="0" smtClean="0"/>
              <a:t/>
            </a:r>
            <a:br>
              <a:rPr lang="nb-NO" sz="2400" i="1" dirty="0" smtClean="0"/>
            </a:br>
            <a:r>
              <a:rPr lang="nb-NO" sz="2400" i="1" dirty="0" smtClean="0"/>
              <a:t>-</a:t>
            </a:r>
            <a:br>
              <a:rPr lang="nb-NO" sz="2400" i="1" dirty="0" smtClean="0"/>
            </a:br>
            <a:r>
              <a:rPr lang="nb-NO" sz="2400" i="1" dirty="0" smtClean="0"/>
              <a:t>Folk </a:t>
            </a:r>
            <a:r>
              <a:rPr lang="nb-NO" sz="2400" i="1" dirty="0"/>
              <a:t>sa han lignet </a:t>
            </a:r>
            <a:r>
              <a:rPr lang="nb-NO" sz="2400" b="1" i="1" dirty="0"/>
              <a:t>Byron</a:t>
            </a:r>
            <a:r>
              <a:rPr lang="nb-NO" sz="2400" i="1" dirty="0"/>
              <a:t>–når det gjaldt hodet, </a:t>
            </a:r>
            <a:r>
              <a:rPr lang="nb-NO" sz="2400" i="1" dirty="0" smtClean="0"/>
              <a:t/>
            </a:r>
            <a:br>
              <a:rPr lang="nb-NO" sz="2400" i="1" dirty="0" smtClean="0"/>
            </a:br>
            <a:r>
              <a:rPr lang="nb-NO" sz="2400" i="1" dirty="0" smtClean="0"/>
              <a:t>for </a:t>
            </a:r>
            <a:r>
              <a:rPr lang="nb-NO" sz="2400" i="1" dirty="0"/>
              <a:t>angående bena var han uklanderlig, </a:t>
            </a:r>
            <a:r>
              <a:rPr lang="nb-NO" sz="2400" i="1" dirty="0" smtClean="0"/>
              <a:t/>
            </a:r>
            <a:br>
              <a:rPr lang="nb-NO" sz="2400" i="1" dirty="0" smtClean="0"/>
            </a:br>
            <a:r>
              <a:rPr lang="nb-NO" sz="2400" i="1" dirty="0" smtClean="0"/>
              <a:t>men </a:t>
            </a:r>
            <a:r>
              <a:rPr lang="nb-NO" sz="2400" i="1" dirty="0"/>
              <a:t>en avslappet Byron med bart og kinnskjegg, </a:t>
            </a:r>
            <a:r>
              <a:rPr lang="nb-NO" sz="2400" i="1" dirty="0" smtClean="0"/>
              <a:t/>
            </a:r>
            <a:br>
              <a:rPr lang="nb-NO" sz="2400" i="1" dirty="0" smtClean="0"/>
            </a:br>
            <a:r>
              <a:rPr lang="nb-NO" sz="2400" i="1" dirty="0" smtClean="0"/>
              <a:t>som </a:t>
            </a:r>
            <a:r>
              <a:rPr lang="nb-NO" sz="2400" i="1" dirty="0"/>
              <a:t>godt kunne komme til å leve tusen å uten å eldes</a:t>
            </a:r>
            <a:r>
              <a:rPr lang="nb-NO" sz="2400" i="1" dirty="0" smtClean="0"/>
              <a:t>.’’</a:t>
            </a:r>
            <a:br>
              <a:rPr lang="nb-NO" sz="2400" i="1" dirty="0" smtClean="0"/>
            </a:br>
            <a:r>
              <a:rPr lang="nb-NO" sz="2000" i="1" dirty="0" smtClean="0"/>
              <a:t/>
            </a:r>
            <a:br>
              <a:rPr lang="nb-NO" sz="2000" i="1" dirty="0" smtClean="0"/>
            </a:br>
            <a:r>
              <a:rPr lang="nb-NO" sz="2000" i="1" dirty="0" smtClean="0"/>
              <a:t/>
            </a:r>
            <a:br>
              <a:rPr lang="nb-NO" sz="2000" i="1" dirty="0" smtClean="0"/>
            </a:br>
            <a:endParaRPr lang="nb-NO" sz="2000" dirty="0"/>
          </a:p>
        </p:txBody>
      </p:sp>
    </p:spTree>
    <p:extLst>
      <p:ext uri="{BB962C8B-B14F-4D97-AF65-F5344CB8AC3E}">
        <p14:creationId xmlns:p14="http://schemas.microsoft.com/office/powerpoint/2010/main" val="346927275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910347" y="1268760"/>
            <a:ext cx="7534435" cy="4647426"/>
          </a:xfrm>
          <a:prstGeom prst="rect">
            <a:avLst/>
          </a:prstGeom>
          <a:noFill/>
        </p:spPr>
        <p:txBody>
          <a:bodyPr wrap="none" rtlCol="0">
            <a:spAutoFit/>
          </a:bodyPr>
          <a:lstStyle/>
          <a:p>
            <a:pPr algn="ctr"/>
            <a:r>
              <a:rPr lang="nb-NO" sz="3600" dirty="0"/>
              <a:t>Jules Vernes reiseromaner på norsk </a:t>
            </a:r>
            <a:r>
              <a:rPr lang="nb-NO" sz="3600" dirty="0" smtClean="0"/>
              <a:t/>
            </a:r>
            <a:br>
              <a:rPr lang="nb-NO" sz="3600" dirty="0" smtClean="0"/>
            </a:br>
            <a:r>
              <a:rPr lang="nb-NO" sz="3600" dirty="0" smtClean="0"/>
              <a:t>- </a:t>
            </a:r>
            <a:r>
              <a:rPr lang="nb-NO" sz="3600" dirty="0"/>
              <a:t>oversettelser eller adaptasjoner? </a:t>
            </a:r>
            <a:r>
              <a:rPr lang="nb-NO" sz="3600" dirty="0" smtClean="0"/>
              <a:t/>
            </a:r>
            <a:br>
              <a:rPr lang="nb-NO" sz="3600" dirty="0" smtClean="0"/>
            </a:br>
            <a:r>
              <a:rPr lang="nb-NO" sz="3600" dirty="0"/>
              <a:t/>
            </a:r>
            <a:br>
              <a:rPr lang="nb-NO" sz="3600" dirty="0"/>
            </a:br>
            <a:r>
              <a:rPr lang="nb-NO" sz="2400" dirty="0"/>
              <a:t>Om </a:t>
            </a:r>
            <a:r>
              <a:rPr lang="nb-NO" sz="2400" dirty="0" smtClean="0"/>
              <a:t>nyoversettelser</a:t>
            </a:r>
            <a:r>
              <a:rPr lang="nb-NO" sz="2400" dirty="0"/>
              <a:t>,  adaptasjon og  </a:t>
            </a:r>
            <a:r>
              <a:rPr lang="nb-NO" sz="2400" dirty="0" err="1"/>
              <a:t>multimodalitet</a:t>
            </a:r>
            <a:endParaRPr lang="nb-NO" sz="2400" dirty="0" smtClean="0"/>
          </a:p>
          <a:p>
            <a:pPr algn="ctr"/>
            <a:r>
              <a:rPr lang="nb-NO" sz="3600" dirty="0" smtClean="0"/>
              <a:t/>
            </a:r>
            <a:br>
              <a:rPr lang="nb-NO" sz="3600" dirty="0" smtClean="0"/>
            </a:br>
            <a:r>
              <a:rPr lang="nb-NO" sz="3600" dirty="0" smtClean="0"/>
              <a:t/>
            </a:r>
            <a:br>
              <a:rPr lang="nb-NO" sz="3600" dirty="0" smtClean="0"/>
            </a:br>
            <a:r>
              <a:rPr lang="nb-NO" sz="3600" dirty="0" smtClean="0"/>
              <a:t/>
            </a:r>
            <a:br>
              <a:rPr lang="nb-NO" sz="3600" dirty="0" smtClean="0"/>
            </a:br>
            <a:r>
              <a:rPr lang="nb-NO" sz="2000" dirty="0" smtClean="0"/>
              <a:t>Oversatte dager 20. februar 2016 </a:t>
            </a:r>
            <a:r>
              <a:rPr lang="nb-NO" sz="3600" dirty="0" smtClean="0"/>
              <a:t/>
            </a:r>
            <a:br>
              <a:rPr lang="nb-NO" sz="3600" dirty="0" smtClean="0"/>
            </a:br>
            <a:endParaRPr lang="nb-NO" sz="3600" dirty="0"/>
          </a:p>
        </p:txBody>
      </p:sp>
      <p:pic>
        <p:nvPicPr>
          <p:cNvPr id="3" name="Bild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Tree>
    <p:extLst>
      <p:ext uri="{BB962C8B-B14F-4D97-AF65-F5344CB8AC3E}">
        <p14:creationId xmlns:p14="http://schemas.microsoft.com/office/powerpoint/2010/main" val="128785469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6" name="Tittel 2"/>
          <p:cNvSpPr txBox="1">
            <a:spLocks/>
          </p:cNvSpPr>
          <p:nvPr/>
        </p:nvSpPr>
        <p:spPr>
          <a:xfrm>
            <a:off x="688490" y="570156"/>
            <a:ext cx="775626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nb-NO" sz="4800" dirty="0"/>
          </a:p>
        </p:txBody>
      </p:sp>
      <p:sp>
        <p:nvSpPr>
          <p:cNvPr id="8" name="TekstSylinder 7"/>
          <p:cNvSpPr txBox="1"/>
          <p:nvPr/>
        </p:nvSpPr>
        <p:spPr>
          <a:xfrm>
            <a:off x="112011" y="116632"/>
            <a:ext cx="8261068" cy="1261884"/>
          </a:xfrm>
          <a:prstGeom prst="rect">
            <a:avLst/>
          </a:prstGeom>
          <a:noFill/>
        </p:spPr>
        <p:txBody>
          <a:bodyPr wrap="square" rtlCol="0">
            <a:spAutoFit/>
          </a:bodyPr>
          <a:lstStyle/>
          <a:p>
            <a:r>
              <a:rPr lang="nb-NO" sz="2800" dirty="0" smtClean="0"/>
              <a:t/>
            </a:r>
            <a:br>
              <a:rPr lang="nb-NO" sz="2800" dirty="0" smtClean="0"/>
            </a:br>
            <a:r>
              <a:rPr lang="nb-NO" sz="2400" dirty="0" smtClean="0"/>
              <a:t/>
            </a:r>
            <a:br>
              <a:rPr lang="nb-NO" sz="2400" dirty="0" smtClean="0"/>
            </a:br>
            <a:endParaRPr lang="nb-NO" sz="2400" dirty="0"/>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800" y="1097281"/>
            <a:ext cx="2818520" cy="3726409"/>
          </a:xfrm>
          <a:prstGeom prst="rect">
            <a:avLst/>
          </a:prstGeom>
        </p:spPr>
      </p:pic>
      <p:sp>
        <p:nvSpPr>
          <p:cNvPr id="10" name="TekstSylinder 9"/>
          <p:cNvSpPr txBox="1"/>
          <p:nvPr/>
        </p:nvSpPr>
        <p:spPr>
          <a:xfrm>
            <a:off x="1051310" y="5566048"/>
            <a:ext cx="6829114" cy="923330"/>
          </a:xfrm>
          <a:prstGeom prst="rect">
            <a:avLst/>
          </a:prstGeom>
          <a:noFill/>
        </p:spPr>
        <p:txBody>
          <a:bodyPr wrap="none" rtlCol="0">
            <a:spAutoFit/>
          </a:bodyPr>
          <a:lstStyle/>
          <a:p>
            <a:r>
              <a:rPr lang="nb-NO" dirty="0" smtClean="0"/>
              <a:t>Romantikkens store helt George Gordon </a:t>
            </a:r>
            <a:r>
              <a:rPr lang="nb-NO" dirty="0"/>
              <a:t>Lord </a:t>
            </a:r>
            <a:r>
              <a:rPr lang="nb-NO" dirty="0" smtClean="0"/>
              <a:t>Byron </a:t>
            </a:r>
            <a:r>
              <a:rPr lang="nb-NO" dirty="0"/>
              <a:t>(1788-1824) </a:t>
            </a:r>
            <a:r>
              <a:rPr lang="nb-NO" dirty="0" smtClean="0"/>
              <a:t/>
            </a:r>
            <a:br>
              <a:rPr lang="nb-NO" dirty="0" smtClean="0"/>
            </a:br>
            <a:r>
              <a:rPr lang="nb-NO" dirty="0"/>
              <a:t>– </a:t>
            </a:r>
            <a:r>
              <a:rPr lang="nb-NO" dirty="0" smtClean="0"/>
              <a:t>dikter (Don Juan), </a:t>
            </a:r>
            <a:r>
              <a:rPr lang="nb-NO" dirty="0"/>
              <a:t>frihetskjemper, eventyrer og </a:t>
            </a:r>
            <a:r>
              <a:rPr lang="nb-NO" dirty="0" smtClean="0"/>
              <a:t>bohem            </a:t>
            </a:r>
            <a:r>
              <a:rPr lang="nb-NO" sz="1600" dirty="0"/>
              <a:t/>
            </a:r>
            <a:br>
              <a:rPr lang="nb-NO" sz="1600" dirty="0"/>
            </a:br>
            <a:endParaRPr lang="nb-NO" dirty="0"/>
          </a:p>
        </p:txBody>
      </p:sp>
      <p:pic>
        <p:nvPicPr>
          <p:cNvPr id="12" name="Bild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07" y="1238524"/>
            <a:ext cx="3642377" cy="4156045"/>
          </a:xfrm>
          <a:prstGeom prst="rect">
            <a:avLst/>
          </a:prstGeom>
        </p:spPr>
      </p:pic>
    </p:spTree>
    <p:extLst>
      <p:ext uri="{BB962C8B-B14F-4D97-AF65-F5344CB8AC3E}">
        <p14:creationId xmlns:p14="http://schemas.microsoft.com/office/powerpoint/2010/main" val="2675556088"/>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39552" y="5471365"/>
            <a:ext cx="4310795" cy="830997"/>
          </a:xfrm>
          <a:prstGeom prst="rect">
            <a:avLst/>
          </a:prstGeom>
          <a:noFill/>
        </p:spPr>
        <p:txBody>
          <a:bodyPr wrap="none" rtlCol="0">
            <a:spAutoFit/>
          </a:bodyPr>
          <a:lstStyle/>
          <a:p>
            <a:r>
              <a:rPr lang="nb-NO" sz="2400" dirty="0" smtClean="0"/>
              <a:t>Richard </a:t>
            </a:r>
            <a:r>
              <a:rPr lang="nb-NO" sz="2400" dirty="0" err="1"/>
              <a:t>Brinsley</a:t>
            </a:r>
            <a:r>
              <a:rPr lang="nb-NO" sz="2400" dirty="0"/>
              <a:t> </a:t>
            </a:r>
            <a:r>
              <a:rPr lang="nb-NO" sz="2400" dirty="0" err="1"/>
              <a:t>Sheridan</a:t>
            </a:r>
            <a:r>
              <a:rPr lang="nb-NO" sz="2400" dirty="0"/>
              <a:t>, </a:t>
            </a:r>
            <a:r>
              <a:rPr lang="nb-NO" sz="2400" dirty="0" smtClean="0"/>
              <a:t/>
            </a:r>
            <a:br>
              <a:rPr lang="nb-NO" sz="2400" dirty="0" smtClean="0"/>
            </a:br>
            <a:r>
              <a:rPr lang="nb-NO" sz="2400" dirty="0" smtClean="0"/>
              <a:t>Irsk </a:t>
            </a:r>
            <a:r>
              <a:rPr lang="nb-NO" sz="2400" dirty="0"/>
              <a:t>dramatiker  (1751 – 1816</a:t>
            </a:r>
            <a:r>
              <a:rPr lang="nb-NO" sz="2400" dirty="0" smtClean="0"/>
              <a:t>)]</a:t>
            </a:r>
            <a:endParaRPr lang="nb-NO" sz="3600" dirty="0"/>
          </a:p>
        </p:txBody>
      </p:sp>
      <p:pic>
        <p:nvPicPr>
          <p:cNvPr id="3" name="Bild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404664"/>
            <a:ext cx="2961894" cy="4425696"/>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637237"/>
            <a:ext cx="3998976" cy="4834128"/>
          </a:xfrm>
          <a:prstGeom prst="rect">
            <a:avLst/>
          </a:prstGeom>
        </p:spPr>
      </p:pic>
    </p:spTree>
    <p:extLst>
      <p:ext uri="{BB962C8B-B14F-4D97-AF65-F5344CB8AC3E}">
        <p14:creationId xmlns:p14="http://schemas.microsoft.com/office/powerpoint/2010/main" val="427467596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926987" y="836712"/>
            <a:ext cx="4474302" cy="3816429"/>
          </a:xfrm>
          <a:prstGeom prst="rect">
            <a:avLst/>
          </a:prstGeom>
          <a:noFill/>
        </p:spPr>
        <p:txBody>
          <a:bodyPr wrap="none" rtlCol="0">
            <a:spAutoFit/>
          </a:bodyPr>
          <a:lstStyle/>
          <a:p>
            <a:r>
              <a:rPr lang="nb-NO" sz="2800" b="1" dirty="0" smtClean="0"/>
              <a:t>Hvem var Jules Verne </a:t>
            </a: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Født i Nantes i Bretagne </a:t>
            </a:r>
            <a:br>
              <a:rPr lang="nb-NO" sz="2000" dirty="0" smtClean="0"/>
            </a:br>
            <a:r>
              <a:rPr lang="nb-NO" sz="2000" dirty="0" smtClean="0"/>
              <a:t>- utdannet jurist</a:t>
            </a:r>
            <a:br>
              <a:rPr lang="nb-NO" sz="2000" dirty="0" smtClean="0"/>
            </a:br>
            <a:r>
              <a:rPr lang="nb-NO" sz="2000" dirty="0" smtClean="0"/>
              <a:t>- skrev tidlig dikt og musikkteater</a:t>
            </a:r>
            <a:br>
              <a:rPr lang="nb-NO" sz="2000" dirty="0" smtClean="0"/>
            </a:br>
            <a:r>
              <a:rPr lang="nb-NO" sz="2000" dirty="0" smtClean="0"/>
              <a:t>- opptatt av kystkultur og skip</a:t>
            </a:r>
            <a:r>
              <a:rPr lang="nb-NO" sz="2000" dirty="0"/>
              <a:t/>
            </a:r>
            <a:br>
              <a:rPr lang="nb-NO" sz="2000" dirty="0"/>
            </a:br>
            <a:r>
              <a:rPr lang="nb-NO" sz="2000" dirty="0"/>
              <a:t>- leste </a:t>
            </a:r>
            <a:r>
              <a:rPr lang="nb-NO" sz="2000" dirty="0" smtClean="0"/>
              <a:t>mye om vitenskap og geografi</a:t>
            </a:r>
            <a:br>
              <a:rPr lang="nb-NO" sz="2000" dirty="0" smtClean="0"/>
            </a:br>
            <a:r>
              <a:rPr lang="nb-NO" sz="2000" dirty="0" smtClean="0"/>
              <a:t>- opptatt av å formidle kunnskap</a:t>
            </a:r>
            <a:r>
              <a:rPr lang="nb-NO" dirty="0" smtClean="0"/>
              <a:t/>
            </a:r>
            <a:br>
              <a:rPr lang="nb-NO" dirty="0" smtClean="0"/>
            </a:br>
            <a:r>
              <a:rPr lang="nb-NO" dirty="0" smtClean="0"/>
              <a:t/>
            </a:r>
            <a:br>
              <a:rPr lang="nb-NO" dirty="0" smtClean="0"/>
            </a:br>
            <a:r>
              <a:rPr lang="nb-NO" dirty="0" smtClean="0"/>
              <a:t/>
            </a:r>
            <a:br>
              <a:rPr lang="nb-NO" dirty="0" smtClean="0"/>
            </a:br>
            <a:endParaRPr lang="nb-NO" dirty="0"/>
          </a:p>
        </p:txBody>
      </p:sp>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209" y="2061229"/>
            <a:ext cx="3141890" cy="4320099"/>
          </a:xfrm>
          <a:prstGeom prst="rect">
            <a:avLst/>
          </a:prstGeom>
        </p:spPr>
      </p:pic>
      <p:sp>
        <p:nvSpPr>
          <p:cNvPr id="7" name="Rektangel 6"/>
          <p:cNvSpPr/>
          <p:nvPr/>
        </p:nvSpPr>
        <p:spPr>
          <a:xfrm>
            <a:off x="4211960" y="5708381"/>
            <a:ext cx="1342034" cy="338554"/>
          </a:xfrm>
          <a:prstGeom prst="rect">
            <a:avLst/>
          </a:prstGeom>
        </p:spPr>
        <p:txBody>
          <a:bodyPr wrap="none">
            <a:spAutoFit/>
          </a:bodyPr>
          <a:lstStyle/>
          <a:p>
            <a:r>
              <a:rPr lang="nb-NO" sz="1600" dirty="0"/>
              <a:t>Verne - </a:t>
            </a:r>
            <a:r>
              <a:rPr lang="nb-NO" sz="1600" dirty="0" smtClean="0"/>
              <a:t>30 år</a:t>
            </a:r>
            <a:endParaRPr lang="nb-NO" sz="1600" dirty="0"/>
          </a:p>
        </p:txBody>
      </p:sp>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Tree>
    <p:extLst>
      <p:ext uri="{BB962C8B-B14F-4D97-AF65-F5344CB8AC3E}">
        <p14:creationId xmlns:p14="http://schemas.microsoft.com/office/powerpoint/2010/main" val="24271498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483768" y="1052736"/>
            <a:ext cx="4929461" cy="3662541"/>
          </a:xfrm>
          <a:prstGeom prst="rect">
            <a:avLst/>
          </a:prstGeom>
          <a:noFill/>
        </p:spPr>
        <p:txBody>
          <a:bodyPr wrap="square" rtlCol="0">
            <a:spAutoFit/>
          </a:bodyPr>
          <a:lstStyle/>
          <a:p>
            <a:r>
              <a:rPr lang="nb-NO" sz="2400" dirty="0"/>
              <a:t/>
            </a:r>
            <a:br>
              <a:rPr lang="nb-NO" sz="2400" dirty="0"/>
            </a:br>
            <a:r>
              <a:rPr lang="nb-NO" sz="3200" dirty="0" smtClean="0"/>
              <a:t>Verne </a:t>
            </a:r>
            <a:r>
              <a:rPr lang="nb-NO" sz="2400" dirty="0" smtClean="0"/>
              <a:t>(1828-1905)</a:t>
            </a:r>
            <a:r>
              <a:rPr lang="nb-NO" sz="3200" dirty="0" smtClean="0"/>
              <a:t/>
            </a:r>
            <a:br>
              <a:rPr lang="nb-NO" sz="3200" dirty="0" smtClean="0"/>
            </a:br>
            <a:r>
              <a:rPr lang="nb-NO" sz="3200" dirty="0" smtClean="0">
                <a:solidFill>
                  <a:srgbClr val="FF0000"/>
                </a:solidFill>
              </a:rPr>
              <a:t>                  </a:t>
            </a:r>
            <a:r>
              <a:rPr lang="nb-NO" sz="3600" dirty="0" smtClean="0">
                <a:solidFill>
                  <a:srgbClr val="FF0000"/>
                </a:solidFill>
              </a:rPr>
              <a:t/>
            </a:r>
            <a:br>
              <a:rPr lang="nb-NO" sz="3600" dirty="0" smtClean="0">
                <a:solidFill>
                  <a:srgbClr val="FF0000"/>
                </a:solidFill>
              </a:rPr>
            </a:br>
            <a:r>
              <a:rPr lang="nb-NO" sz="2400" dirty="0" smtClean="0"/>
              <a:t>andre forfattere </a:t>
            </a:r>
            <a:r>
              <a:rPr lang="nb-NO" sz="2400" dirty="0"/>
              <a:t>i samtiden</a:t>
            </a:r>
            <a:r>
              <a:rPr lang="nb-NO" sz="2400" dirty="0" smtClean="0"/>
              <a:t>:</a:t>
            </a:r>
            <a:br>
              <a:rPr lang="nb-NO" sz="2400" dirty="0" smtClean="0"/>
            </a:br>
            <a:r>
              <a:rPr lang="nb-NO" sz="2400" dirty="0" smtClean="0"/>
              <a:t/>
            </a:r>
            <a:br>
              <a:rPr lang="nb-NO" sz="2400" dirty="0" smtClean="0"/>
            </a:br>
            <a:r>
              <a:rPr lang="nb-NO" sz="2400" dirty="0" smtClean="0"/>
              <a:t>Alexandre </a:t>
            </a:r>
            <a:r>
              <a:rPr lang="nb-NO" sz="2400" dirty="0"/>
              <a:t>Dumas 1802 – 1870</a:t>
            </a:r>
            <a:r>
              <a:rPr lang="nb-NO" sz="2400" dirty="0" smtClean="0"/>
              <a:t/>
            </a:r>
            <a:br>
              <a:rPr lang="nb-NO" sz="2400" dirty="0" smtClean="0"/>
            </a:br>
            <a:r>
              <a:rPr lang="nb-NO" sz="2400" dirty="0" smtClean="0"/>
              <a:t>Charles Dickens    1812 </a:t>
            </a:r>
            <a:r>
              <a:rPr lang="nb-NO" sz="2400" dirty="0"/>
              <a:t>– </a:t>
            </a:r>
            <a:r>
              <a:rPr lang="nb-NO" sz="2400" dirty="0" smtClean="0"/>
              <a:t>1870</a:t>
            </a:r>
            <a:br>
              <a:rPr lang="nb-NO" sz="2400" dirty="0" smtClean="0"/>
            </a:br>
            <a:r>
              <a:rPr lang="nb-NO" sz="2400" dirty="0"/>
              <a:t>Henrik Ibsen </a:t>
            </a:r>
            <a:r>
              <a:rPr lang="nb-NO" sz="2400" dirty="0" smtClean="0"/>
              <a:t>         1828 </a:t>
            </a:r>
            <a:r>
              <a:rPr lang="nb-NO" sz="2400" dirty="0"/>
              <a:t>– </a:t>
            </a:r>
            <a:r>
              <a:rPr lang="nb-NO" sz="2400" dirty="0" smtClean="0"/>
              <a:t>1906</a:t>
            </a:r>
            <a:br>
              <a:rPr lang="nb-NO" sz="2400" dirty="0" smtClean="0"/>
            </a:br>
            <a:r>
              <a:rPr lang="nb-NO" sz="2400" dirty="0" smtClean="0"/>
              <a:t>Amalie Skram        1846 – 1905</a:t>
            </a: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Tree>
    <p:extLst>
      <p:ext uri="{BB962C8B-B14F-4D97-AF65-F5344CB8AC3E}">
        <p14:creationId xmlns:p14="http://schemas.microsoft.com/office/powerpoint/2010/main" val="11999462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PJ-HVE-HOVEDFAG_JV_DOKUSITE_MASTERPROSJEKT\###JULES_VERNE_DOT_no-HOVED_PROSJEKTdoku-siteJV\####JV_juni2011\ferdige_AVISartikler_juni2011\Foredrags_illustrasjoner\hetzel_2elefant_loterie_ro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4152219" cy="6466861"/>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5184965" y="260648"/>
            <a:ext cx="3648756" cy="1169551"/>
          </a:xfrm>
          <a:prstGeom prst="rect">
            <a:avLst/>
          </a:prstGeom>
          <a:noFill/>
        </p:spPr>
        <p:txBody>
          <a:bodyPr wrap="none" rtlCol="0">
            <a:spAutoFit/>
          </a:bodyPr>
          <a:lstStyle/>
          <a:p>
            <a:r>
              <a:rPr lang="nb-NO" sz="2800" b="1" dirty="0"/>
              <a:t>E</a:t>
            </a:r>
            <a:r>
              <a:rPr lang="nb-NO" sz="2400" dirty="0" smtClean="0"/>
              <a:t>n av verdens mest leste </a:t>
            </a:r>
            <a:br>
              <a:rPr lang="nb-NO" sz="2400" dirty="0" smtClean="0"/>
            </a:br>
            <a:r>
              <a:rPr lang="nb-NO" sz="2400" dirty="0" smtClean="0"/>
              <a:t>og oversatte forfattere</a:t>
            </a:r>
            <a:br>
              <a:rPr lang="nb-NO" sz="2400" dirty="0" smtClean="0"/>
            </a:br>
            <a:r>
              <a:rPr lang="nb-NO" dirty="0" smtClean="0"/>
              <a:t>www.unesco.org/xtrans</a:t>
            </a:r>
            <a:endParaRPr lang="nb-NO" dirty="0"/>
          </a:p>
        </p:txBody>
      </p:sp>
      <p:sp>
        <p:nvSpPr>
          <p:cNvPr id="4" name="TekstSylinder 3"/>
          <p:cNvSpPr txBox="1"/>
          <p:nvPr/>
        </p:nvSpPr>
        <p:spPr>
          <a:xfrm>
            <a:off x="5027664" y="4437112"/>
            <a:ext cx="3963359" cy="2215991"/>
          </a:xfrm>
          <a:prstGeom prst="rect">
            <a:avLst/>
          </a:prstGeom>
          <a:noFill/>
        </p:spPr>
        <p:txBody>
          <a:bodyPr wrap="square" rtlCol="0">
            <a:spAutoFit/>
          </a:bodyPr>
          <a:lstStyle/>
          <a:p>
            <a:r>
              <a:rPr lang="nb-NO" sz="2400" dirty="0" smtClean="0"/>
              <a:t>50 - 60 romaner</a:t>
            </a:r>
            <a:br>
              <a:rPr lang="nb-NO" sz="2400" dirty="0" smtClean="0"/>
            </a:br>
            <a:r>
              <a:rPr lang="nb-NO" sz="2400" dirty="0" smtClean="0"/>
              <a:t>14 manus e. Vernes død</a:t>
            </a:r>
            <a:br>
              <a:rPr lang="nb-NO" sz="2400" dirty="0" smtClean="0"/>
            </a:br>
            <a:r>
              <a:rPr lang="nb-NO" dirty="0" smtClean="0">
                <a:solidFill>
                  <a:srgbClr val="FF0000"/>
                </a:solidFill>
              </a:rPr>
              <a:t/>
            </a:r>
            <a:br>
              <a:rPr lang="nb-NO" dirty="0" smtClean="0">
                <a:solidFill>
                  <a:srgbClr val="FF0000"/>
                </a:solidFill>
              </a:rPr>
            </a:br>
            <a:r>
              <a:rPr lang="nb-NO" dirty="0" smtClean="0"/>
              <a:t>16 noveller før 1905</a:t>
            </a:r>
            <a:br>
              <a:rPr lang="nb-NO" dirty="0" smtClean="0"/>
            </a:br>
            <a:r>
              <a:rPr lang="nb-NO" dirty="0" smtClean="0"/>
              <a:t> 6 </a:t>
            </a:r>
            <a:r>
              <a:rPr lang="nb-NO" dirty="0"/>
              <a:t>noveller</a:t>
            </a:r>
            <a:r>
              <a:rPr lang="nb-NO" dirty="0" smtClean="0"/>
              <a:t> etter 1905</a:t>
            </a:r>
            <a:br>
              <a:rPr lang="nb-NO" dirty="0" smtClean="0"/>
            </a:br>
            <a:r>
              <a:rPr lang="nb-NO" dirty="0" smtClean="0">
                <a:solidFill>
                  <a:srgbClr val="FF0000"/>
                </a:solidFill>
              </a:rPr>
              <a:t/>
            </a:r>
            <a:br>
              <a:rPr lang="nb-NO" dirty="0" smtClean="0">
                <a:solidFill>
                  <a:srgbClr val="FF0000"/>
                </a:solidFill>
              </a:rPr>
            </a:br>
            <a:r>
              <a:rPr lang="nb-NO" dirty="0" smtClean="0"/>
              <a:t>10 bøker er utgitt i Vernes navn</a:t>
            </a:r>
            <a:endParaRPr lang="nb-NO" dirty="0"/>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935" y="1643129"/>
            <a:ext cx="4272088" cy="2581053"/>
          </a:xfrm>
          <a:prstGeom prst="rect">
            <a:avLst/>
          </a:prstGeom>
        </p:spPr>
      </p:pic>
    </p:spTree>
    <p:extLst>
      <p:ext uri="{BB962C8B-B14F-4D97-AF65-F5344CB8AC3E}">
        <p14:creationId xmlns:p14="http://schemas.microsoft.com/office/powerpoint/2010/main" val="410921500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259632" y="620688"/>
            <a:ext cx="6450805" cy="5940088"/>
          </a:xfrm>
          <a:prstGeom prst="rect">
            <a:avLst/>
          </a:prstGeom>
          <a:noFill/>
        </p:spPr>
        <p:txBody>
          <a:bodyPr wrap="none" rtlCol="0">
            <a:spAutoFit/>
          </a:bodyPr>
          <a:lstStyle/>
          <a:p>
            <a:r>
              <a:rPr lang="nb-NO" sz="2000" dirty="0" smtClean="0"/>
              <a:t>2014  Kaptein </a:t>
            </a:r>
            <a:r>
              <a:rPr lang="nb-NO" sz="2000" dirty="0"/>
              <a:t>Hatteras’ eventyrlige ferd til Nordpolen  </a:t>
            </a:r>
          </a:p>
          <a:p>
            <a:r>
              <a:rPr lang="nb-NO" sz="2000" dirty="0" smtClean="0"/>
              <a:t>1873  </a:t>
            </a:r>
            <a:r>
              <a:rPr lang="nb-NO" sz="2000" b="1" dirty="0" smtClean="0"/>
              <a:t>Reisen </a:t>
            </a:r>
            <a:r>
              <a:rPr lang="nb-NO" sz="2000" b="1" dirty="0"/>
              <a:t>til jordens </a:t>
            </a:r>
            <a:r>
              <a:rPr lang="nb-NO" sz="2000" b="1" dirty="0" err="1"/>
              <a:t>centrum</a:t>
            </a:r>
            <a:endParaRPr lang="nb-NO" sz="2000" b="1" dirty="0"/>
          </a:p>
          <a:p>
            <a:r>
              <a:rPr lang="nb-NO" sz="2000" dirty="0" smtClean="0"/>
              <a:t>1899  </a:t>
            </a:r>
            <a:r>
              <a:rPr lang="nb-NO" sz="2000" b="1" dirty="0"/>
              <a:t>Reisen til månen</a:t>
            </a:r>
          </a:p>
          <a:p>
            <a:r>
              <a:rPr lang="nb-NO" sz="2000" dirty="0" smtClean="0"/>
              <a:t>1901  </a:t>
            </a:r>
            <a:r>
              <a:rPr lang="nb-NO" sz="2000" b="1" dirty="0"/>
              <a:t>Kaptein </a:t>
            </a:r>
            <a:r>
              <a:rPr lang="nb-NO" sz="2000" b="1" dirty="0" err="1"/>
              <a:t>Grants</a:t>
            </a:r>
            <a:r>
              <a:rPr lang="nb-NO" sz="2000" b="1" dirty="0"/>
              <a:t> </a:t>
            </a:r>
            <a:r>
              <a:rPr lang="nb-NO" sz="2000" b="1" dirty="0" err="1" smtClean="0"/>
              <a:t>Børn</a:t>
            </a:r>
            <a:r>
              <a:rPr lang="nb-NO" sz="2000" dirty="0" smtClean="0"/>
              <a:t/>
            </a:r>
            <a:br>
              <a:rPr lang="nb-NO" sz="2000" dirty="0" smtClean="0"/>
            </a:br>
            <a:r>
              <a:rPr lang="nb-NO" sz="2000" dirty="0" smtClean="0"/>
              <a:t>1894  </a:t>
            </a:r>
            <a:r>
              <a:rPr lang="nb-NO" sz="2000" b="1" dirty="0"/>
              <a:t>En verdensomseiling under havet</a:t>
            </a:r>
          </a:p>
          <a:p>
            <a:r>
              <a:rPr lang="nb-NO" sz="2000" dirty="0" smtClean="0"/>
              <a:t>1899  </a:t>
            </a:r>
            <a:r>
              <a:rPr lang="nb-NO" sz="2000" b="1" dirty="0" smtClean="0"/>
              <a:t>Jorden </a:t>
            </a:r>
            <a:r>
              <a:rPr lang="nb-NO" sz="2000" b="1" dirty="0"/>
              <a:t>rundt i 80 Dage</a:t>
            </a:r>
          </a:p>
          <a:p>
            <a:r>
              <a:rPr lang="nb-NO" sz="2000" dirty="0" smtClean="0"/>
              <a:t>1876  </a:t>
            </a:r>
            <a:r>
              <a:rPr lang="nb-NO" sz="2000" b="1" dirty="0" smtClean="0"/>
              <a:t>Den </a:t>
            </a:r>
            <a:r>
              <a:rPr lang="nb-NO" sz="2000" b="1" dirty="0" err="1"/>
              <a:t>Hemmelighedsfulde</a:t>
            </a:r>
            <a:r>
              <a:rPr lang="nb-NO" sz="2000" b="1" dirty="0"/>
              <a:t> Ø</a:t>
            </a:r>
          </a:p>
          <a:p>
            <a:r>
              <a:rPr lang="nb-NO" sz="2000" dirty="0" smtClean="0"/>
              <a:t>1896  </a:t>
            </a:r>
            <a:r>
              <a:rPr lang="nb-NO" sz="2000" b="1" dirty="0" err="1" smtClean="0"/>
              <a:t>Zarens</a:t>
            </a:r>
            <a:r>
              <a:rPr lang="nb-NO" sz="2000" b="1" dirty="0" smtClean="0"/>
              <a:t> </a:t>
            </a:r>
            <a:r>
              <a:rPr lang="nb-NO" sz="2000" b="1" dirty="0" err="1"/>
              <a:t>kurér</a:t>
            </a:r>
            <a:endParaRPr lang="nb-NO" sz="2000" b="1" dirty="0"/>
          </a:p>
          <a:p>
            <a:r>
              <a:rPr lang="nb-NO" sz="2000" dirty="0" smtClean="0"/>
              <a:t>1967  En </a:t>
            </a:r>
            <a:r>
              <a:rPr lang="nb-NO" sz="2000" dirty="0"/>
              <a:t>reise gjennom solsystemet</a:t>
            </a:r>
          </a:p>
          <a:p>
            <a:r>
              <a:rPr lang="nb-NO" sz="2000" dirty="0" smtClean="0"/>
              <a:t>1993  Den </a:t>
            </a:r>
            <a:r>
              <a:rPr lang="nb-NO" sz="2000" dirty="0"/>
              <a:t>underjordiske </a:t>
            </a:r>
            <a:r>
              <a:rPr lang="nb-NO" sz="2000" dirty="0" smtClean="0"/>
              <a:t>byen</a:t>
            </a:r>
          </a:p>
          <a:p>
            <a:r>
              <a:rPr lang="nb-NO" sz="2000" dirty="0" smtClean="0"/>
              <a:t>1951  </a:t>
            </a:r>
            <a:r>
              <a:rPr lang="nb-NO" sz="2000" b="1" dirty="0" smtClean="0"/>
              <a:t>Kapteinen på femten år</a:t>
            </a:r>
            <a:r>
              <a:rPr lang="nb-NO" sz="2000" dirty="0" smtClean="0"/>
              <a:t/>
            </a:r>
            <a:br>
              <a:rPr lang="nb-NO" sz="2000" dirty="0" smtClean="0"/>
            </a:br>
            <a:r>
              <a:rPr lang="nb-NO" sz="2000" dirty="0" smtClean="0"/>
              <a:t>1879</a:t>
            </a:r>
            <a:r>
              <a:rPr lang="nb-NO" sz="2000" dirty="0"/>
              <a:t>. En Kinesers </a:t>
            </a:r>
            <a:r>
              <a:rPr lang="nb-NO" sz="2000" dirty="0" err="1"/>
              <a:t>gjenvordigheder</a:t>
            </a:r>
            <a:r>
              <a:rPr lang="nb-NO" sz="2000" dirty="0"/>
              <a:t> i Kina</a:t>
            </a:r>
          </a:p>
          <a:p>
            <a:r>
              <a:rPr lang="nb-NO" sz="2000" dirty="0" smtClean="0"/>
              <a:t>1884  Den </a:t>
            </a:r>
            <a:r>
              <a:rPr lang="nb-NO" sz="2000" dirty="0"/>
              <a:t>grønne </a:t>
            </a:r>
            <a:r>
              <a:rPr lang="nb-NO" sz="2000" dirty="0" err="1"/>
              <a:t>Straale</a:t>
            </a:r>
            <a:endParaRPr lang="nb-NO" sz="2000" dirty="0"/>
          </a:p>
          <a:p>
            <a:r>
              <a:rPr lang="nb-NO" sz="2000" dirty="0" smtClean="0"/>
              <a:t>1885/2008  </a:t>
            </a:r>
            <a:r>
              <a:rPr lang="nb-NO" sz="2000" dirty="0"/>
              <a:t>Mathias </a:t>
            </a:r>
            <a:r>
              <a:rPr lang="nb-NO" sz="2000" dirty="0" err="1"/>
              <a:t>Sandorf</a:t>
            </a:r>
            <a:endParaRPr lang="nb-NO" sz="2000" dirty="0"/>
          </a:p>
          <a:p>
            <a:r>
              <a:rPr lang="nb-NO" sz="2000" dirty="0" smtClean="0"/>
              <a:t>1971  Det </a:t>
            </a:r>
            <a:r>
              <a:rPr lang="nb-NO" sz="2000" dirty="0"/>
              <a:t>store loddet</a:t>
            </a:r>
          </a:p>
          <a:p>
            <a:r>
              <a:rPr lang="nb-NO" sz="2000" dirty="0" smtClean="0"/>
              <a:t>1902  </a:t>
            </a:r>
            <a:r>
              <a:rPr lang="nb-NO" sz="2000" b="1" dirty="0" smtClean="0"/>
              <a:t>To </a:t>
            </a:r>
            <a:r>
              <a:rPr lang="nb-NO" sz="2000" b="1" dirty="0"/>
              <a:t>Aars Ferie</a:t>
            </a:r>
          </a:p>
          <a:p>
            <a:r>
              <a:rPr lang="nb-NO" sz="2000" dirty="0" smtClean="0"/>
              <a:t>1967  Skuddet </a:t>
            </a:r>
            <a:r>
              <a:rPr lang="nb-NO" sz="2000" dirty="0"/>
              <a:t>på Kilimanjaro</a:t>
            </a:r>
          </a:p>
          <a:p>
            <a:r>
              <a:rPr lang="nb-NO" sz="2000" dirty="0" smtClean="0"/>
              <a:t>1918  Verdens </a:t>
            </a:r>
            <a:r>
              <a:rPr lang="nb-NO" sz="2000" dirty="0"/>
              <a:t>behersker</a:t>
            </a:r>
          </a:p>
          <a:p>
            <a:r>
              <a:rPr lang="nb-NO" sz="2000" dirty="0" smtClean="0"/>
              <a:t>1982  Den </a:t>
            </a:r>
            <a:r>
              <a:rPr lang="nb-NO" sz="2000" dirty="0" err="1"/>
              <a:t>gyldne</a:t>
            </a:r>
            <a:r>
              <a:rPr lang="nb-NO" sz="2000" dirty="0"/>
              <a:t> Vulkan</a:t>
            </a:r>
          </a:p>
        </p:txBody>
      </p:sp>
    </p:spTree>
    <p:extLst>
      <p:ext uri="{BB962C8B-B14F-4D97-AF65-F5344CB8AC3E}">
        <p14:creationId xmlns:p14="http://schemas.microsoft.com/office/powerpoint/2010/main" val="21589392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051720" y="332656"/>
            <a:ext cx="4891083" cy="1754326"/>
          </a:xfrm>
          <a:prstGeom prst="rect">
            <a:avLst/>
          </a:prstGeom>
          <a:noFill/>
        </p:spPr>
        <p:txBody>
          <a:bodyPr wrap="none" rtlCol="0">
            <a:spAutoFit/>
          </a:bodyPr>
          <a:lstStyle/>
          <a:p>
            <a:pPr algn="ctr"/>
            <a:r>
              <a:rPr lang="nb-NO" sz="3600" b="1" dirty="0" smtClean="0"/>
              <a:t>Hva ville Jules Verne?</a:t>
            </a:r>
          </a:p>
          <a:p>
            <a:pPr algn="ctr"/>
            <a:r>
              <a:rPr lang="nb-NO" sz="2400" dirty="0"/>
              <a:t/>
            </a:r>
            <a:br>
              <a:rPr lang="nb-NO" sz="2400" dirty="0"/>
            </a:br>
            <a:r>
              <a:rPr lang="nb-NO" sz="2400" dirty="0"/>
              <a:t>Folkeopplysning?</a:t>
            </a:r>
            <a:br>
              <a:rPr lang="nb-NO" sz="2400" dirty="0"/>
            </a:br>
            <a:r>
              <a:rPr lang="nb-NO" sz="2400" dirty="0" smtClean="0"/>
              <a:t>Underholdning?</a:t>
            </a: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5" name="TekstSylinder 4"/>
          <p:cNvSpPr txBox="1"/>
          <p:nvPr/>
        </p:nvSpPr>
        <p:spPr>
          <a:xfrm>
            <a:off x="499458" y="2627615"/>
            <a:ext cx="8297464" cy="4185761"/>
          </a:xfrm>
          <a:prstGeom prst="rect">
            <a:avLst/>
          </a:prstGeom>
          <a:noFill/>
        </p:spPr>
        <p:txBody>
          <a:bodyPr wrap="none" rtlCol="0">
            <a:spAutoFit/>
          </a:bodyPr>
          <a:lstStyle/>
          <a:p>
            <a:r>
              <a:rPr lang="nb-NO" sz="2000" b="1" i="1" dirty="0"/>
              <a:t>VOYAGES EXTRAORDINAIRES </a:t>
            </a:r>
            <a:r>
              <a:rPr lang="nb-NO" sz="2000" i="1" dirty="0" smtClean="0"/>
              <a:t/>
            </a:r>
            <a:br>
              <a:rPr lang="nb-NO" sz="2000" i="1" dirty="0" smtClean="0"/>
            </a:br>
            <a:r>
              <a:rPr lang="nb-NO" i="1" dirty="0" smtClean="0"/>
              <a:t> </a:t>
            </a:r>
            <a:r>
              <a:rPr lang="nb-NO" i="1" dirty="0"/>
              <a:t> </a:t>
            </a:r>
            <a:r>
              <a:rPr lang="nb-NO" i="1" dirty="0" smtClean="0"/>
              <a:t>-</a:t>
            </a:r>
            <a:r>
              <a:rPr lang="nb-NO" i="1" dirty="0" err="1" smtClean="0"/>
              <a:t>Voyages</a:t>
            </a:r>
            <a:r>
              <a:rPr lang="nb-NO" i="1" dirty="0" smtClean="0"/>
              <a:t> </a:t>
            </a:r>
            <a:r>
              <a:rPr lang="nb-NO" i="1" dirty="0"/>
              <a:t>dans les </a:t>
            </a:r>
            <a:r>
              <a:rPr lang="nb-NO" i="1" dirty="0" err="1"/>
              <a:t>Mondes</a:t>
            </a:r>
            <a:r>
              <a:rPr lang="nb-NO" i="1" dirty="0"/>
              <a:t> </a:t>
            </a:r>
            <a:r>
              <a:rPr lang="nb-NO" i="1" dirty="0" err="1"/>
              <a:t>connus</a:t>
            </a:r>
            <a:r>
              <a:rPr lang="nb-NO" i="1" dirty="0"/>
              <a:t> et </a:t>
            </a:r>
            <a:r>
              <a:rPr lang="nb-NO" i="1" dirty="0" err="1" smtClean="0"/>
              <a:t>inconnus</a:t>
            </a:r>
            <a:r>
              <a:rPr lang="nb-NO" i="1" dirty="0"/>
              <a:t> </a:t>
            </a:r>
            <a:r>
              <a:rPr lang="nb-NO" i="1" dirty="0" smtClean="0"/>
              <a:t>- </a:t>
            </a:r>
            <a:br>
              <a:rPr lang="nb-NO" i="1" dirty="0" smtClean="0"/>
            </a:br>
            <a:r>
              <a:rPr lang="nb-NO" i="1" dirty="0" smtClean="0"/>
              <a:t/>
            </a:r>
            <a:br>
              <a:rPr lang="nb-NO" i="1" dirty="0" smtClean="0"/>
            </a:br>
            <a:r>
              <a:rPr lang="nb-NO" sz="2400" dirty="0" smtClean="0"/>
              <a:t>(</a:t>
            </a:r>
            <a:r>
              <a:rPr lang="nb-NO" sz="2400" dirty="0"/>
              <a:t>Ekstraordinære reiser inn i de kjente og ukjente verdener</a:t>
            </a:r>
            <a:r>
              <a:rPr lang="nb-NO" sz="2400" dirty="0" smtClean="0"/>
              <a:t>) </a:t>
            </a:r>
            <a:br>
              <a:rPr lang="nb-NO" sz="2400" dirty="0" smtClean="0"/>
            </a:br>
            <a:r>
              <a:rPr lang="nb-NO" sz="2400" dirty="0" smtClean="0"/>
              <a:t/>
            </a:r>
            <a:br>
              <a:rPr lang="nb-NO" sz="2400" dirty="0" smtClean="0"/>
            </a:br>
            <a:r>
              <a:rPr lang="nb-NO" sz="2400" dirty="0" smtClean="0"/>
              <a:t>«Seriens </a:t>
            </a:r>
            <a:r>
              <a:rPr lang="nb-NO" sz="2400" dirty="0"/>
              <a:t>formål er, faktisk, å oppsummere </a:t>
            </a:r>
            <a:r>
              <a:rPr lang="nb-NO" sz="2400" dirty="0" smtClean="0"/>
              <a:t/>
            </a:r>
            <a:br>
              <a:rPr lang="nb-NO" sz="2400" dirty="0" smtClean="0"/>
            </a:br>
            <a:r>
              <a:rPr lang="nb-NO" sz="2400" dirty="0" smtClean="0"/>
              <a:t>all geografisk</a:t>
            </a:r>
            <a:r>
              <a:rPr lang="nb-NO" sz="2400" dirty="0"/>
              <a:t>, geologisk, </a:t>
            </a:r>
            <a:r>
              <a:rPr lang="nb-NO" sz="2400" dirty="0" smtClean="0"/>
              <a:t>fysisk </a:t>
            </a:r>
            <a:r>
              <a:rPr lang="nb-NO" sz="2400" dirty="0"/>
              <a:t>og astronomisk kunnskap </a:t>
            </a:r>
            <a:r>
              <a:rPr lang="nb-NO" sz="2400" dirty="0" smtClean="0"/>
              <a:t/>
            </a:r>
            <a:br>
              <a:rPr lang="nb-NO" sz="2400" dirty="0" smtClean="0"/>
            </a:br>
            <a:r>
              <a:rPr lang="nb-NO" sz="2400" dirty="0" smtClean="0"/>
              <a:t>som </a:t>
            </a:r>
            <a:r>
              <a:rPr lang="nb-NO" sz="2400" dirty="0"/>
              <a:t>er samlet av den moderne vitenskap, </a:t>
            </a:r>
            <a:r>
              <a:rPr lang="nb-NO" sz="2400" dirty="0" smtClean="0"/>
              <a:t/>
            </a:r>
            <a:br>
              <a:rPr lang="nb-NO" sz="2400" dirty="0" smtClean="0"/>
            </a:br>
            <a:r>
              <a:rPr lang="nb-NO" sz="2400" dirty="0" smtClean="0"/>
              <a:t>og </a:t>
            </a:r>
            <a:r>
              <a:rPr lang="nb-NO" sz="2400" dirty="0"/>
              <a:t>gjengi i en attraktiv og pittoresk form </a:t>
            </a:r>
            <a:br>
              <a:rPr lang="nb-NO" sz="2400" dirty="0"/>
            </a:br>
            <a:r>
              <a:rPr lang="nb-NO" sz="2400" dirty="0"/>
              <a:t>- universets egen historie</a:t>
            </a:r>
            <a:r>
              <a:rPr lang="nb-NO" sz="2400" dirty="0" smtClean="0"/>
              <a:t>.»   </a:t>
            </a:r>
            <a:br>
              <a:rPr lang="nb-NO" sz="2400" dirty="0" smtClean="0"/>
            </a:br>
            <a:r>
              <a:rPr lang="nb-NO" sz="2400" dirty="0" smtClean="0"/>
              <a:t>                                                                  </a:t>
            </a:r>
            <a:r>
              <a:rPr lang="nb-NO" sz="2000" dirty="0"/>
              <a:t>J. </a:t>
            </a:r>
            <a:r>
              <a:rPr lang="nb-NO" sz="2000" dirty="0" err="1"/>
              <a:t>Hetzel</a:t>
            </a:r>
            <a:endParaRPr lang="nb-NO" sz="2000" dirty="0"/>
          </a:p>
          <a:p>
            <a:endParaRPr lang="nb-NO" dirty="0"/>
          </a:p>
        </p:txBody>
      </p:sp>
    </p:spTree>
    <p:extLst>
      <p:ext uri="{BB962C8B-B14F-4D97-AF65-F5344CB8AC3E}">
        <p14:creationId xmlns:p14="http://schemas.microsoft.com/office/powerpoint/2010/main" val="4059355218"/>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5" name="Plassholder for innhold 1"/>
          <p:cNvSpPr txBox="1">
            <a:spLocks/>
          </p:cNvSpPr>
          <p:nvPr/>
        </p:nvSpPr>
        <p:spPr>
          <a:xfrm>
            <a:off x="1040351" y="3645024"/>
            <a:ext cx="7745505" cy="1532483"/>
          </a:xfrm>
          <a:prstGeom prst="rect">
            <a:avLst/>
          </a:prstGeom>
        </p:spPr>
        <p:txBody>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None/>
            </a:pPr>
            <a:r>
              <a:rPr lang="nb-NO" b="1" dirty="0" smtClean="0"/>
              <a:t>Jules Vernes Ekstraordinære Reiser  </a:t>
            </a:r>
            <a:r>
              <a:rPr lang="nb-NO" dirty="0" smtClean="0"/>
              <a:t/>
            </a:r>
            <a:br>
              <a:rPr lang="nb-NO" dirty="0" smtClean="0"/>
            </a:br>
            <a:r>
              <a:rPr lang="nb-NO" dirty="0" smtClean="0"/>
              <a:t/>
            </a:r>
            <a:br>
              <a:rPr lang="nb-NO" dirty="0" smtClean="0"/>
            </a:br>
            <a:r>
              <a:rPr lang="nb-NO" dirty="0" smtClean="0"/>
              <a:t>- multimodale tekster </a:t>
            </a:r>
            <a:r>
              <a:rPr lang="nb-NO" dirty="0"/>
              <a:t>om reiser i fantasien</a:t>
            </a:r>
            <a:br>
              <a:rPr lang="nb-NO" dirty="0"/>
            </a:br>
            <a:r>
              <a:rPr lang="nb-NO" dirty="0" smtClean="0"/>
              <a:t>- veksling mellom dramatikk og </a:t>
            </a:r>
            <a:r>
              <a:rPr lang="nb-NO" dirty="0" err="1" smtClean="0"/>
              <a:t>faktaformidling</a:t>
            </a:r>
            <a:r>
              <a:rPr lang="nb-NO" sz="3600" dirty="0" smtClean="0"/>
              <a:t/>
            </a:r>
            <a:br>
              <a:rPr lang="nb-NO" sz="3600" dirty="0" smtClean="0"/>
            </a:br>
            <a:r>
              <a:rPr lang="nb-NO" dirty="0" smtClean="0"/>
              <a:t> </a:t>
            </a:r>
            <a:endParaRPr lang="nb-NO" dirty="0"/>
          </a:p>
        </p:txBody>
      </p:sp>
      <p:sp>
        <p:nvSpPr>
          <p:cNvPr id="6" name="Tittel 2"/>
          <p:cNvSpPr txBox="1">
            <a:spLocks/>
          </p:cNvSpPr>
          <p:nvPr/>
        </p:nvSpPr>
        <p:spPr>
          <a:xfrm>
            <a:off x="688490" y="570156"/>
            <a:ext cx="7756263" cy="2066756"/>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4800" i="1" dirty="0" err="1" smtClean="0"/>
              <a:t>Voyages</a:t>
            </a:r>
            <a:r>
              <a:rPr lang="nb-NO" sz="4800" i="1" dirty="0" smtClean="0"/>
              <a:t> </a:t>
            </a:r>
            <a:r>
              <a:rPr lang="nb-NO" sz="4800" i="1" dirty="0" err="1" smtClean="0"/>
              <a:t>Extraordinaires</a:t>
            </a:r>
            <a:r>
              <a:rPr lang="nb-NO" sz="4800" i="1" dirty="0" smtClean="0"/>
              <a:t/>
            </a:r>
            <a:br>
              <a:rPr lang="nb-NO" sz="4800" i="1" dirty="0" smtClean="0"/>
            </a:br>
            <a:r>
              <a:rPr lang="nb-NO" sz="2800" i="1" dirty="0" smtClean="0"/>
              <a:t>dans les </a:t>
            </a:r>
            <a:r>
              <a:rPr lang="nb-NO" sz="2800" i="1" dirty="0" err="1" smtClean="0"/>
              <a:t>mondes</a:t>
            </a:r>
            <a:r>
              <a:rPr lang="nb-NO" sz="2800" i="1" dirty="0" smtClean="0"/>
              <a:t> </a:t>
            </a:r>
            <a:r>
              <a:rPr lang="nb-NO" sz="2800" i="1" dirty="0" err="1" smtClean="0"/>
              <a:t>connus</a:t>
            </a:r>
            <a:r>
              <a:rPr lang="nb-NO" sz="2800" i="1" dirty="0" smtClean="0"/>
              <a:t> et </a:t>
            </a:r>
            <a:r>
              <a:rPr lang="nb-NO" sz="2800" i="1" dirty="0" err="1" smtClean="0"/>
              <a:t>inconnus</a:t>
            </a:r>
            <a:r>
              <a:rPr lang="nb-NO" sz="4800" dirty="0" smtClean="0"/>
              <a:t/>
            </a:r>
            <a:br>
              <a:rPr lang="nb-NO" sz="4800" dirty="0" smtClean="0"/>
            </a:br>
            <a:r>
              <a:rPr lang="nb-NO" sz="4800" dirty="0" smtClean="0"/>
              <a:t/>
            </a:r>
            <a:br>
              <a:rPr lang="nb-NO" sz="4800" dirty="0" smtClean="0"/>
            </a:br>
            <a:r>
              <a:rPr lang="nb-NO" sz="3600" dirty="0" smtClean="0">
                <a:solidFill>
                  <a:schemeClr val="tx1"/>
                </a:solidFill>
              </a:rPr>
              <a:t>54 reiseromaner </a:t>
            </a:r>
            <a:r>
              <a:rPr lang="nb-NO" sz="2000" dirty="0">
                <a:solidFill>
                  <a:schemeClr val="tx1"/>
                </a:solidFill>
              </a:rPr>
              <a:t>1863 – 1905</a:t>
            </a:r>
          </a:p>
        </p:txBody>
      </p:sp>
    </p:spTree>
    <p:extLst>
      <p:ext uri="{BB962C8B-B14F-4D97-AF65-F5344CB8AC3E}">
        <p14:creationId xmlns:p14="http://schemas.microsoft.com/office/powerpoint/2010/main" val="3043715834"/>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0480" y="1530438"/>
            <a:ext cx="5203819" cy="5337679"/>
          </a:xfrm>
          <a:prstGeom prst="rect">
            <a:avLst/>
          </a:prstGeom>
        </p:spPr>
      </p:pic>
      <p:sp>
        <p:nvSpPr>
          <p:cNvPr id="2" name="TekstSylinder 1"/>
          <p:cNvSpPr txBox="1"/>
          <p:nvPr/>
        </p:nvSpPr>
        <p:spPr>
          <a:xfrm>
            <a:off x="395536" y="2852936"/>
            <a:ext cx="5109091" cy="3046988"/>
          </a:xfrm>
          <a:prstGeom prst="rect">
            <a:avLst/>
          </a:prstGeom>
          <a:noFill/>
        </p:spPr>
        <p:txBody>
          <a:bodyPr wrap="none" rtlCol="0">
            <a:spAutoFit/>
          </a:bodyPr>
          <a:lstStyle/>
          <a:p>
            <a:r>
              <a:rPr lang="nb-NO" sz="2400" b="1" dirty="0" smtClean="0"/>
              <a:t>De «Ekstraordinære reiser»</a:t>
            </a:r>
            <a:r>
              <a:rPr lang="nb-NO" sz="2400" b="1" dirty="0"/>
              <a:t/>
            </a:r>
            <a:br>
              <a:rPr lang="nb-NO" sz="2400" b="1" dirty="0"/>
            </a:br>
            <a:r>
              <a:rPr lang="nb-NO" sz="2400" b="1" dirty="0" smtClean="0"/>
              <a:t>tar </a:t>
            </a:r>
            <a:r>
              <a:rPr lang="nb-NO" sz="2400" b="1" dirty="0"/>
              <a:t>for seg hele </a:t>
            </a:r>
            <a:r>
              <a:rPr lang="nb-NO" sz="2400" b="1" dirty="0" smtClean="0"/>
              <a:t>kloden: </a:t>
            </a:r>
            <a:br>
              <a:rPr lang="nb-NO" sz="2400" b="1" dirty="0" smtClean="0"/>
            </a:br>
            <a:r>
              <a:rPr lang="nb-NO" sz="2400" b="1" dirty="0" smtClean="0"/>
              <a:t/>
            </a:r>
            <a:br>
              <a:rPr lang="nb-NO" sz="2400" b="1" dirty="0" smtClean="0"/>
            </a:br>
            <a:r>
              <a:rPr lang="nb-NO" sz="2400" b="1" dirty="0" smtClean="0"/>
              <a:t>– </a:t>
            </a:r>
            <a:r>
              <a:rPr lang="nb-NO" sz="2400" b="1" dirty="0"/>
              <a:t>uoppdagede </a:t>
            </a:r>
            <a:r>
              <a:rPr lang="nb-NO" sz="2400" b="1" dirty="0" smtClean="0"/>
              <a:t>steder</a:t>
            </a:r>
            <a:br>
              <a:rPr lang="nb-NO" sz="2400" b="1" dirty="0" smtClean="0"/>
            </a:br>
            <a:r>
              <a:rPr lang="nb-NO" sz="2400" b="1" dirty="0" smtClean="0"/>
              <a:t>-  polpunktene </a:t>
            </a:r>
            <a:br>
              <a:rPr lang="nb-NO" sz="2400" b="1" dirty="0" smtClean="0"/>
            </a:br>
            <a:r>
              <a:rPr lang="nb-NO" sz="2400" b="1" dirty="0"/>
              <a:t>-</a:t>
            </a:r>
            <a:r>
              <a:rPr lang="nb-NO" sz="2400" b="1" dirty="0" smtClean="0"/>
              <a:t>  jorden </a:t>
            </a:r>
            <a:r>
              <a:rPr lang="nb-NO" sz="2400" b="1" dirty="0"/>
              <a:t>rundt, over og under </a:t>
            </a:r>
            <a:r>
              <a:rPr lang="nb-NO" sz="2400" b="1" dirty="0">
                <a:solidFill>
                  <a:schemeClr val="accent6">
                    <a:lumMod val="20000"/>
                    <a:lumOff val="80000"/>
                  </a:schemeClr>
                </a:solidFill>
              </a:rPr>
              <a:t>vann</a:t>
            </a:r>
            <a:r>
              <a:rPr lang="nb-NO" sz="2400" b="1" dirty="0"/>
              <a:t/>
            </a:r>
            <a:br>
              <a:rPr lang="nb-NO" sz="2400" b="1" dirty="0"/>
            </a:br>
            <a:r>
              <a:rPr lang="nb-NO" sz="2400" b="1" dirty="0" smtClean="0"/>
              <a:t>-  inn </a:t>
            </a:r>
            <a:r>
              <a:rPr lang="nb-NO" sz="2400" b="1" dirty="0"/>
              <a:t>i kloden </a:t>
            </a:r>
            <a:endParaRPr lang="nb-NO" sz="2400" b="1" dirty="0" smtClean="0"/>
          </a:p>
          <a:p>
            <a:r>
              <a:rPr lang="nb-NO" sz="2400" b="1" dirty="0" smtClean="0"/>
              <a:t>-  </a:t>
            </a:r>
            <a:r>
              <a:rPr lang="nb-NO" sz="2400" b="1" dirty="0"/>
              <a:t>ut fra kloden </a:t>
            </a:r>
            <a:endParaRPr lang="nb-NO" sz="3600" b="1" dirty="0"/>
          </a:p>
        </p:txBody>
      </p:sp>
      <p:sp>
        <p:nvSpPr>
          <p:cNvPr id="9" name="TekstSylinder 8"/>
          <p:cNvSpPr txBox="1"/>
          <p:nvPr/>
        </p:nvSpPr>
        <p:spPr>
          <a:xfrm>
            <a:off x="1619672" y="188640"/>
            <a:ext cx="5933881" cy="923330"/>
          </a:xfrm>
          <a:prstGeom prst="rect">
            <a:avLst/>
          </a:prstGeom>
          <a:noFill/>
        </p:spPr>
        <p:txBody>
          <a:bodyPr wrap="square" rtlCol="0">
            <a:spAutoFit/>
          </a:bodyPr>
          <a:lstStyle/>
          <a:p>
            <a:r>
              <a:rPr lang="nb-NO" sz="3600" b="1" dirty="0"/>
              <a:t>Jules Verne og universet</a:t>
            </a:r>
          </a:p>
          <a:p>
            <a:endParaRPr lang="nb-NO" dirty="0"/>
          </a:p>
        </p:txBody>
      </p:sp>
      <p:sp>
        <p:nvSpPr>
          <p:cNvPr id="10" name="TekstSylinder 9"/>
          <p:cNvSpPr txBox="1"/>
          <p:nvPr/>
        </p:nvSpPr>
        <p:spPr>
          <a:xfrm>
            <a:off x="467544" y="1299605"/>
            <a:ext cx="7909538" cy="461665"/>
          </a:xfrm>
          <a:prstGeom prst="rect">
            <a:avLst/>
          </a:prstGeom>
          <a:noFill/>
        </p:spPr>
        <p:txBody>
          <a:bodyPr wrap="none" rtlCol="0">
            <a:spAutoFit/>
          </a:bodyPr>
          <a:lstStyle/>
          <a:p>
            <a:r>
              <a:rPr lang="nb-NO" sz="2400" b="1" dirty="0" smtClean="0"/>
              <a:t>Tiden for europeernes sine </a:t>
            </a:r>
            <a:r>
              <a:rPr lang="nb-NO" sz="2400" b="1" dirty="0"/>
              <a:t>siste store </a:t>
            </a:r>
            <a:r>
              <a:rPr lang="nb-NO" sz="2400" b="1" dirty="0" smtClean="0"/>
              <a:t>landoppdagelser.</a:t>
            </a:r>
            <a:endParaRPr lang="nb-NO" sz="2400" b="1" dirty="0"/>
          </a:p>
        </p:txBody>
      </p:sp>
    </p:spTree>
    <p:extLst>
      <p:ext uri="{BB962C8B-B14F-4D97-AF65-F5344CB8AC3E}">
        <p14:creationId xmlns:p14="http://schemas.microsoft.com/office/powerpoint/2010/main" val="4253191919"/>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818040" y="692696"/>
            <a:ext cx="8012262" cy="4462760"/>
          </a:xfrm>
          <a:prstGeom prst="rect">
            <a:avLst/>
          </a:prstGeom>
          <a:noFill/>
        </p:spPr>
        <p:txBody>
          <a:bodyPr wrap="square" rtlCol="0">
            <a:spAutoFit/>
          </a:bodyPr>
          <a:lstStyle/>
          <a:p>
            <a:r>
              <a:rPr lang="nb-NO" sz="2800" b="1" dirty="0" smtClean="0"/>
              <a:t>Jules Vernes reise-fortellinger</a:t>
            </a:r>
            <a:r>
              <a:rPr lang="nb-NO" sz="2800" dirty="0" smtClean="0"/>
              <a:t> </a:t>
            </a:r>
            <a:br>
              <a:rPr lang="nb-NO" sz="2800" dirty="0" smtClean="0"/>
            </a:br>
            <a:r>
              <a:rPr lang="nb-NO" sz="2800" b="1" dirty="0" smtClean="0"/>
              <a:t>fiksjon og sakprosa</a:t>
            </a:r>
            <a:r>
              <a:rPr lang="nb-NO" sz="3600" b="1" dirty="0" smtClean="0"/>
              <a:t/>
            </a:r>
            <a:br>
              <a:rPr lang="nb-NO" sz="3600" b="1" dirty="0" smtClean="0"/>
            </a:br>
            <a:r>
              <a:rPr lang="nb-NO" sz="3600" dirty="0"/>
              <a:t/>
            </a:r>
            <a:br>
              <a:rPr lang="nb-NO" sz="3600" dirty="0"/>
            </a:br>
            <a:r>
              <a:rPr lang="nb-NO" sz="2400" dirty="0" smtClean="0"/>
              <a:t>Verne</a:t>
            </a:r>
            <a:r>
              <a:rPr lang="nb-NO" sz="2400" dirty="0" smtClean="0">
                <a:solidFill>
                  <a:srgbClr val="FF0000"/>
                </a:solidFill>
              </a:rPr>
              <a:t> </a:t>
            </a:r>
            <a:r>
              <a:rPr lang="nb-NO" sz="2400" dirty="0" smtClean="0"/>
              <a:t>konstruerer en kjernehistorie </a:t>
            </a:r>
            <a:br>
              <a:rPr lang="nb-NO" sz="2400" dirty="0" smtClean="0"/>
            </a:br>
            <a:r>
              <a:rPr lang="nb-NO" sz="2400" dirty="0" smtClean="0"/>
              <a:t>som </a:t>
            </a:r>
            <a:r>
              <a:rPr lang="nb-NO" sz="2400" dirty="0"/>
              <a:t>sender </a:t>
            </a:r>
            <a:r>
              <a:rPr lang="nb-NO" sz="2400" dirty="0" smtClean="0"/>
              <a:t>romanfigurene (og leserne) ut </a:t>
            </a:r>
            <a:r>
              <a:rPr lang="nb-NO" sz="2400" dirty="0"/>
              <a:t>på en reise </a:t>
            </a:r>
            <a:r>
              <a:rPr lang="nb-NO" sz="2400" dirty="0" smtClean="0"/>
              <a:t/>
            </a:r>
            <a:br>
              <a:rPr lang="nb-NO" sz="2400" dirty="0" smtClean="0"/>
            </a:br>
            <a:r>
              <a:rPr lang="nb-NO" sz="2400" dirty="0"/>
              <a:t/>
            </a:r>
            <a:br>
              <a:rPr lang="nb-NO" sz="2400" dirty="0"/>
            </a:br>
            <a:r>
              <a:rPr lang="nb-NO" sz="2400" dirty="0"/>
              <a:t>– </a:t>
            </a:r>
            <a:r>
              <a:rPr lang="nb-NO" sz="2400" dirty="0" smtClean="0"/>
              <a:t>denne gir </a:t>
            </a:r>
            <a:r>
              <a:rPr lang="nb-NO" sz="2400" dirty="0"/>
              <a:t>forfatteren</a:t>
            </a:r>
            <a:r>
              <a:rPr lang="nb-NO" sz="2400" dirty="0" smtClean="0"/>
              <a:t> </a:t>
            </a:r>
            <a:r>
              <a:rPr lang="nb-NO" sz="2400" dirty="0"/>
              <a:t>en </a:t>
            </a:r>
            <a:r>
              <a:rPr lang="nb-NO" sz="2400" dirty="0" smtClean="0"/>
              <a:t>anledning </a:t>
            </a:r>
            <a:r>
              <a:rPr lang="nb-NO" sz="2400" dirty="0"/>
              <a:t>til å legge ut om </a:t>
            </a:r>
            <a:r>
              <a:rPr lang="nb-NO" sz="2400" dirty="0" smtClean="0"/>
              <a:t>  </a:t>
            </a:r>
            <a:br>
              <a:rPr lang="nb-NO" sz="2400" dirty="0" smtClean="0"/>
            </a:br>
            <a:r>
              <a:rPr lang="nb-NO" sz="2400" dirty="0" smtClean="0"/>
              <a:t>    jordens geografi</a:t>
            </a:r>
            <a:br>
              <a:rPr lang="nb-NO" sz="2400" dirty="0" smtClean="0"/>
            </a:br>
            <a:r>
              <a:rPr lang="nb-NO" sz="2400" dirty="0" smtClean="0"/>
              <a:t/>
            </a:r>
            <a:br>
              <a:rPr lang="nb-NO" sz="2400" dirty="0" smtClean="0"/>
            </a:br>
            <a:r>
              <a:rPr lang="nb-NO" sz="2400" dirty="0" smtClean="0"/>
              <a:t>- ofte </a:t>
            </a:r>
            <a:r>
              <a:rPr lang="nb-NO" sz="2400" dirty="0"/>
              <a:t>tar </a:t>
            </a:r>
            <a:r>
              <a:rPr lang="nb-NO" sz="2400" dirty="0" smtClean="0"/>
              <a:t>han lange ‘pedagogiske’ </a:t>
            </a:r>
            <a:r>
              <a:rPr lang="nb-NO" sz="2400" dirty="0"/>
              <a:t>pauser i </a:t>
            </a:r>
            <a:r>
              <a:rPr lang="nb-NO" sz="2400" dirty="0" smtClean="0"/>
              <a:t>handlingen</a:t>
            </a:r>
          </a:p>
          <a:p>
            <a:r>
              <a:rPr lang="nb-NO" sz="2400" dirty="0" smtClean="0"/>
              <a:t>   der en ‘reiseleder’ er forfatterens talerør</a:t>
            </a: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Tree>
    <p:extLst>
      <p:ext uri="{BB962C8B-B14F-4D97-AF65-F5344CB8AC3E}">
        <p14:creationId xmlns:p14="http://schemas.microsoft.com/office/powerpoint/2010/main" val="149425189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6" name="Tittel 2"/>
          <p:cNvSpPr txBox="1">
            <a:spLocks/>
          </p:cNvSpPr>
          <p:nvPr/>
        </p:nvSpPr>
        <p:spPr>
          <a:xfrm>
            <a:off x="688490" y="570156"/>
            <a:ext cx="775626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nb-NO" sz="4800" dirty="0"/>
          </a:p>
        </p:txBody>
      </p:sp>
      <p:sp>
        <p:nvSpPr>
          <p:cNvPr id="5" name="TekstSylinder 4"/>
          <p:cNvSpPr txBox="1"/>
          <p:nvPr/>
        </p:nvSpPr>
        <p:spPr>
          <a:xfrm>
            <a:off x="1331640" y="1268760"/>
            <a:ext cx="6336704" cy="1200329"/>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endParaRPr lang="nb-NO" sz="2400" dirty="0"/>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054" y="205266"/>
            <a:ext cx="4038378" cy="6392666"/>
          </a:xfrm>
          <a:prstGeom prst="rect">
            <a:avLst/>
          </a:prstGeom>
        </p:spPr>
      </p:pic>
      <p:sp>
        <p:nvSpPr>
          <p:cNvPr id="8" name="TekstSylinder 7"/>
          <p:cNvSpPr txBox="1"/>
          <p:nvPr/>
        </p:nvSpPr>
        <p:spPr>
          <a:xfrm>
            <a:off x="240746" y="1439740"/>
            <a:ext cx="4073277" cy="369332"/>
          </a:xfrm>
          <a:prstGeom prst="rect">
            <a:avLst/>
          </a:prstGeom>
          <a:noFill/>
        </p:spPr>
        <p:txBody>
          <a:bodyPr wrap="square" rtlCol="0">
            <a:spAutoFit/>
          </a:bodyPr>
          <a:lstStyle/>
          <a:p>
            <a:r>
              <a:rPr lang="nb-NO" dirty="0" smtClean="0"/>
              <a:t>Renessanse for 150 gammel litteratur</a:t>
            </a:r>
            <a:endParaRPr lang="nb-NO" dirty="0"/>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727" y="2625156"/>
            <a:ext cx="3536201" cy="2538255"/>
          </a:xfrm>
          <a:prstGeom prst="rect">
            <a:avLst/>
          </a:prstGeom>
        </p:spPr>
      </p:pic>
    </p:spTree>
    <p:extLst>
      <p:ext uri="{BB962C8B-B14F-4D97-AF65-F5344CB8AC3E}">
        <p14:creationId xmlns:p14="http://schemas.microsoft.com/office/powerpoint/2010/main" val="1753780788"/>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475549" y="938331"/>
            <a:ext cx="8288223" cy="892552"/>
          </a:xfrm>
          <a:prstGeom prst="rect">
            <a:avLst/>
          </a:prstGeom>
          <a:noFill/>
        </p:spPr>
        <p:txBody>
          <a:bodyPr wrap="square" rtlCol="0">
            <a:spAutoFit/>
          </a:bodyPr>
          <a:lstStyle/>
          <a:p>
            <a:r>
              <a:rPr lang="nb-NO" sz="2800" b="1" dirty="0" smtClean="0"/>
              <a:t>Dramatisert geografi </a:t>
            </a:r>
            <a:r>
              <a:rPr lang="nb-NO" sz="2800" b="1" dirty="0"/>
              <a:t/>
            </a:r>
            <a:br>
              <a:rPr lang="nb-NO" sz="2800" b="1" dirty="0"/>
            </a:br>
            <a:endParaRPr lang="nb-NO" sz="2400" b="1" dirty="0"/>
          </a:p>
        </p:txBody>
      </p:sp>
      <p:sp>
        <p:nvSpPr>
          <p:cNvPr id="3" name="TekstSylinder 2"/>
          <p:cNvSpPr txBox="1"/>
          <p:nvPr/>
        </p:nvSpPr>
        <p:spPr>
          <a:xfrm>
            <a:off x="532147" y="2708920"/>
            <a:ext cx="8244565" cy="1384995"/>
          </a:xfrm>
          <a:prstGeom prst="rect">
            <a:avLst/>
          </a:prstGeom>
          <a:noFill/>
        </p:spPr>
        <p:txBody>
          <a:bodyPr wrap="none" rtlCol="0">
            <a:spAutoFit/>
          </a:bodyPr>
          <a:lstStyle/>
          <a:p>
            <a:r>
              <a:rPr lang="nb-NO" sz="2400" dirty="0" smtClean="0"/>
              <a:t>«Jules </a:t>
            </a:r>
            <a:r>
              <a:rPr lang="nb-NO" sz="2400" dirty="0"/>
              <a:t>Verne dramatiserte geografi </a:t>
            </a:r>
            <a:r>
              <a:rPr lang="nb-NO" sz="2400" dirty="0" smtClean="0"/>
              <a:t/>
            </a:r>
            <a:br>
              <a:rPr lang="nb-NO" sz="2400" dirty="0" smtClean="0"/>
            </a:br>
            <a:r>
              <a:rPr lang="nb-NO" sz="2400" dirty="0" smtClean="0"/>
              <a:t>like </a:t>
            </a:r>
            <a:r>
              <a:rPr lang="nb-NO" sz="2400" dirty="0"/>
              <a:t>effektivt som Alexandre Dumas dramatiserte </a:t>
            </a:r>
            <a:r>
              <a:rPr lang="nb-NO" sz="2400" dirty="0" smtClean="0"/>
              <a:t>historie» </a:t>
            </a:r>
            <a:r>
              <a:rPr lang="nb-NO" dirty="0" smtClean="0"/>
              <a:t/>
            </a:r>
            <a:br>
              <a:rPr lang="nb-NO" dirty="0" smtClean="0"/>
            </a:br>
            <a:r>
              <a:rPr lang="nb-NO" dirty="0" smtClean="0"/>
              <a:t/>
            </a:r>
            <a:br>
              <a:rPr lang="nb-NO" dirty="0" smtClean="0"/>
            </a:br>
            <a:endParaRPr lang="nb-NO" dirty="0" smtClean="0"/>
          </a:p>
        </p:txBody>
      </p:sp>
      <p:sp>
        <p:nvSpPr>
          <p:cNvPr id="6" name="TekstSylinder 5"/>
          <p:cNvSpPr txBox="1"/>
          <p:nvPr/>
        </p:nvSpPr>
        <p:spPr>
          <a:xfrm>
            <a:off x="4502789" y="4869160"/>
            <a:ext cx="4235455" cy="984885"/>
          </a:xfrm>
          <a:prstGeom prst="rect">
            <a:avLst/>
          </a:prstGeom>
          <a:noFill/>
        </p:spPr>
        <p:txBody>
          <a:bodyPr wrap="none" rtlCol="0">
            <a:spAutoFit/>
          </a:bodyPr>
          <a:lstStyle/>
          <a:p>
            <a:r>
              <a:rPr lang="nb-NO" sz="2000" dirty="0"/>
              <a:t>Jon Bing og Tor Åge Bringsværd </a:t>
            </a:r>
            <a:br>
              <a:rPr lang="nb-NO" sz="2000" dirty="0"/>
            </a:br>
            <a:r>
              <a:rPr lang="nb-NO" sz="2000" dirty="0"/>
              <a:t>i etterord til Jules </a:t>
            </a:r>
            <a:r>
              <a:rPr lang="nb-NO" sz="2000" dirty="0" smtClean="0"/>
              <a:t>Verne-serie, </a:t>
            </a:r>
            <a:r>
              <a:rPr lang="nb-NO" sz="2000" dirty="0"/>
              <a:t>1967</a:t>
            </a:r>
          </a:p>
          <a:p>
            <a:endParaRPr lang="nb-NO" dirty="0"/>
          </a:p>
        </p:txBody>
      </p:sp>
    </p:spTree>
    <p:extLst>
      <p:ext uri="{BB962C8B-B14F-4D97-AF65-F5344CB8AC3E}">
        <p14:creationId xmlns:p14="http://schemas.microsoft.com/office/powerpoint/2010/main" val="476562510"/>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475549" y="938331"/>
            <a:ext cx="8288223" cy="1323439"/>
          </a:xfrm>
          <a:prstGeom prst="rect">
            <a:avLst/>
          </a:prstGeom>
          <a:noFill/>
        </p:spPr>
        <p:txBody>
          <a:bodyPr wrap="square" rtlCol="0">
            <a:spAutoFit/>
          </a:bodyPr>
          <a:lstStyle/>
          <a:p>
            <a:r>
              <a:rPr lang="nb-NO" sz="2800" b="1" dirty="0" smtClean="0"/>
              <a:t>Bakgrunnsmateriale og fakta</a:t>
            </a:r>
            <a:br>
              <a:rPr lang="nb-NO" sz="2800" b="1" dirty="0" smtClean="0"/>
            </a:br>
            <a:r>
              <a:rPr lang="nb-NO" sz="2800" b="1" dirty="0" smtClean="0"/>
              <a:t>   - ofte utelatt i tilrettelagte ungdomsversjoner</a:t>
            </a:r>
            <a:r>
              <a:rPr lang="nb-NO" sz="2800" b="1" dirty="0"/>
              <a:t/>
            </a:r>
            <a:br>
              <a:rPr lang="nb-NO" sz="2800" b="1" dirty="0"/>
            </a:br>
            <a:endParaRPr lang="nb-NO" sz="2400" b="1" dirty="0"/>
          </a:p>
        </p:txBody>
      </p:sp>
      <p:sp>
        <p:nvSpPr>
          <p:cNvPr id="3" name="TekstSylinder 2"/>
          <p:cNvSpPr txBox="1"/>
          <p:nvPr/>
        </p:nvSpPr>
        <p:spPr>
          <a:xfrm>
            <a:off x="365787" y="2564904"/>
            <a:ext cx="8526693" cy="2431435"/>
          </a:xfrm>
          <a:prstGeom prst="rect">
            <a:avLst/>
          </a:prstGeom>
          <a:noFill/>
        </p:spPr>
        <p:txBody>
          <a:bodyPr wrap="none" rtlCol="0">
            <a:spAutoFit/>
          </a:bodyPr>
          <a:lstStyle/>
          <a:p>
            <a:r>
              <a:rPr lang="nb-NO" sz="2000" dirty="0"/>
              <a:t>Jules Verne i </a:t>
            </a:r>
            <a:r>
              <a:rPr lang="nb-NO" sz="2000" i="1" dirty="0"/>
              <a:t>Strand Magazine</a:t>
            </a:r>
            <a:r>
              <a:rPr lang="nb-NO" sz="2000" dirty="0"/>
              <a:t>, 1895:</a:t>
            </a:r>
            <a:br>
              <a:rPr lang="nb-NO" sz="2000" dirty="0"/>
            </a:br>
            <a:r>
              <a:rPr lang="nb-NO" sz="2000" dirty="0"/>
              <a:t/>
            </a:r>
            <a:br>
              <a:rPr lang="nb-NO" sz="2000" dirty="0"/>
            </a:br>
            <a:r>
              <a:rPr lang="en-US" sz="2000" dirty="0"/>
              <a:t>«I thoroughly enjoyed writing the story, and, even more, I may add, </a:t>
            </a:r>
            <a:br>
              <a:rPr lang="en-US" sz="2000" dirty="0"/>
            </a:br>
            <a:r>
              <a:rPr lang="en-US" sz="2000" dirty="0"/>
              <a:t>the researches which it made necessary; </a:t>
            </a:r>
            <a:br>
              <a:rPr lang="en-US" sz="2000" dirty="0"/>
            </a:br>
            <a:r>
              <a:rPr lang="en-US" sz="2000" dirty="0"/>
              <a:t>for then, as now, I always tried to make even the wildest of my romances </a:t>
            </a:r>
            <a:br>
              <a:rPr lang="en-US" sz="2000" dirty="0"/>
            </a:br>
            <a:r>
              <a:rPr lang="en-US" sz="2000" dirty="0"/>
              <a:t>as realistic and true to life as possible.» </a:t>
            </a:r>
            <a:r>
              <a:rPr lang="en-US" sz="2400" dirty="0"/>
              <a:t/>
            </a:r>
            <a:br>
              <a:rPr lang="en-US" sz="2400" dirty="0"/>
            </a:br>
            <a:r>
              <a:rPr lang="nb-NO" sz="1600" u="sng" dirty="0"/>
              <a:t/>
            </a:r>
            <a:br>
              <a:rPr lang="nb-NO" sz="1600" u="sng" dirty="0"/>
            </a:br>
            <a:endParaRPr lang="nb-NO" sz="1600" dirty="0">
              <a:solidFill>
                <a:srgbClr val="FF0000"/>
              </a:solidFill>
            </a:endParaRPr>
          </a:p>
        </p:txBody>
      </p:sp>
      <p:pic>
        <p:nvPicPr>
          <p:cNvPr id="5"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Tree>
    <p:extLst>
      <p:ext uri="{BB962C8B-B14F-4D97-AF65-F5344CB8AC3E}">
        <p14:creationId xmlns:p14="http://schemas.microsoft.com/office/powerpoint/2010/main" val="265977286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762" y="1556792"/>
            <a:ext cx="4601686" cy="7170068"/>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632" y="2403241"/>
            <a:ext cx="2123599" cy="2891037"/>
          </a:xfrm>
          <a:prstGeom prst="rect">
            <a:avLst/>
          </a:prstGeom>
        </p:spPr>
      </p:pic>
      <p:sp>
        <p:nvSpPr>
          <p:cNvPr id="7" name="TekstSylinder 6"/>
          <p:cNvSpPr txBox="1"/>
          <p:nvPr/>
        </p:nvSpPr>
        <p:spPr>
          <a:xfrm>
            <a:off x="971600" y="116632"/>
            <a:ext cx="7409998" cy="1569660"/>
          </a:xfrm>
          <a:prstGeom prst="rect">
            <a:avLst/>
          </a:prstGeom>
          <a:noFill/>
        </p:spPr>
        <p:txBody>
          <a:bodyPr wrap="square" rtlCol="0">
            <a:spAutoFit/>
          </a:bodyPr>
          <a:lstStyle/>
          <a:p>
            <a:r>
              <a:rPr lang="nb-NO" sz="2400" b="1" dirty="0" smtClean="0"/>
              <a:t>Den første Jules Verne -tekst i Norden</a:t>
            </a:r>
            <a:br>
              <a:rPr lang="nb-NO" sz="2400" b="1" dirty="0" smtClean="0"/>
            </a:br>
            <a:r>
              <a:rPr lang="nb-NO" sz="2400" b="1" dirty="0" smtClean="0"/>
              <a:t/>
            </a:r>
            <a:br>
              <a:rPr lang="nb-NO" sz="2400" b="1" dirty="0" smtClean="0"/>
            </a:br>
            <a:r>
              <a:rPr lang="nb-NO" sz="2400" b="1" i="1" dirty="0" err="1" smtClean="0"/>
              <a:t>Paa</a:t>
            </a:r>
            <a:r>
              <a:rPr lang="nb-NO" sz="2400" b="1" i="1" dirty="0" smtClean="0"/>
              <a:t> Isen (</a:t>
            </a:r>
            <a:r>
              <a:rPr lang="nb-NO" sz="2400" dirty="0" smtClean="0"/>
              <a:t>1857)</a:t>
            </a:r>
            <a:r>
              <a:rPr lang="nb-NO" sz="2400" b="1" i="1" dirty="0" smtClean="0"/>
              <a:t> </a:t>
            </a:r>
            <a:r>
              <a:rPr lang="nb-NO" dirty="0" smtClean="0"/>
              <a:t>i</a:t>
            </a:r>
            <a:r>
              <a:rPr lang="nb-NO" i="1" dirty="0" smtClean="0"/>
              <a:t> </a:t>
            </a:r>
            <a:r>
              <a:rPr lang="nb-NO" dirty="0" smtClean="0"/>
              <a:t>magasinet </a:t>
            </a:r>
            <a:r>
              <a:rPr lang="nb-NO" dirty="0" err="1" smtClean="0"/>
              <a:t>Illustreret</a:t>
            </a:r>
            <a:r>
              <a:rPr lang="nb-NO" dirty="0" smtClean="0"/>
              <a:t> Folkeblad (</a:t>
            </a:r>
            <a:r>
              <a:rPr lang="nb-NO" dirty="0" err="1" smtClean="0"/>
              <a:t>Dk</a:t>
            </a:r>
            <a:r>
              <a:rPr lang="nb-NO" dirty="0" smtClean="0"/>
              <a:t>)</a:t>
            </a:r>
            <a:r>
              <a:rPr lang="nb-NO" sz="2400" dirty="0" smtClean="0"/>
              <a:t/>
            </a:r>
            <a:br>
              <a:rPr lang="nb-NO" sz="2400" dirty="0" smtClean="0"/>
            </a:br>
            <a:r>
              <a:rPr lang="nb-NO" sz="2400" dirty="0" smtClean="0"/>
              <a:t>- om en reise til Norge og Grønland</a:t>
            </a:r>
          </a:p>
        </p:txBody>
      </p:sp>
      <p:sp>
        <p:nvSpPr>
          <p:cNvPr id="8" name="TekstSylinder 7"/>
          <p:cNvSpPr txBox="1"/>
          <p:nvPr/>
        </p:nvSpPr>
        <p:spPr>
          <a:xfrm>
            <a:off x="191139" y="5465178"/>
            <a:ext cx="3833101" cy="646331"/>
          </a:xfrm>
          <a:prstGeom prst="rect">
            <a:avLst/>
          </a:prstGeom>
          <a:noFill/>
        </p:spPr>
        <p:txBody>
          <a:bodyPr wrap="none" rtlCol="0">
            <a:spAutoFit/>
          </a:bodyPr>
          <a:lstStyle/>
          <a:p>
            <a:r>
              <a:rPr lang="nb-NO" b="1" i="1" dirty="0" err="1" smtClean="0"/>
              <a:t>Un</a:t>
            </a:r>
            <a:r>
              <a:rPr lang="nb-NO" b="1" i="1" dirty="0" smtClean="0"/>
              <a:t> </a:t>
            </a:r>
            <a:r>
              <a:rPr lang="nb-NO" b="1" i="1" dirty="0" err="1"/>
              <a:t>hivernage</a:t>
            </a:r>
            <a:r>
              <a:rPr lang="nb-NO" b="1" i="1" dirty="0"/>
              <a:t> dans les </a:t>
            </a:r>
            <a:r>
              <a:rPr lang="nb-NO" b="1" i="1" dirty="0" smtClean="0"/>
              <a:t>glaces </a:t>
            </a:r>
            <a:r>
              <a:rPr lang="nb-NO" dirty="0" smtClean="0"/>
              <a:t>(1855)</a:t>
            </a:r>
            <a:r>
              <a:rPr lang="nb-NO" i="1" dirty="0" smtClean="0"/>
              <a:t> </a:t>
            </a:r>
            <a:r>
              <a:rPr lang="nb-NO" b="1" i="1" dirty="0" smtClean="0"/>
              <a:t/>
            </a:r>
            <a:br>
              <a:rPr lang="nb-NO" b="1" i="1" dirty="0" smtClean="0"/>
            </a:br>
            <a:r>
              <a:rPr lang="nb-NO" dirty="0" smtClean="0"/>
              <a:t>/</a:t>
            </a:r>
            <a:r>
              <a:rPr lang="nb-NO" i="1" dirty="0"/>
              <a:t>En overvintring i </a:t>
            </a:r>
            <a:r>
              <a:rPr lang="nb-NO" i="1" dirty="0" smtClean="0"/>
              <a:t>isen</a:t>
            </a:r>
            <a:endParaRPr lang="nb-NO" dirty="0"/>
          </a:p>
        </p:txBody>
      </p:sp>
      <p:sp>
        <p:nvSpPr>
          <p:cNvPr id="2" name="Rektangel 1"/>
          <p:cNvSpPr/>
          <p:nvPr/>
        </p:nvSpPr>
        <p:spPr>
          <a:xfrm>
            <a:off x="1794142" y="6246302"/>
            <a:ext cx="2358338" cy="369332"/>
          </a:xfrm>
          <a:prstGeom prst="rect">
            <a:avLst/>
          </a:prstGeom>
        </p:spPr>
        <p:txBody>
          <a:bodyPr wrap="none">
            <a:spAutoFit/>
          </a:bodyPr>
          <a:lstStyle/>
          <a:p>
            <a:r>
              <a:rPr lang="nb-NO" b="1" dirty="0" smtClean="0"/>
              <a:t>Aldri utgitt på norsk</a:t>
            </a:r>
            <a:endParaRPr lang="nb-NO" dirty="0"/>
          </a:p>
        </p:txBody>
      </p:sp>
    </p:spTree>
    <p:extLst>
      <p:ext uri="{BB962C8B-B14F-4D97-AF65-F5344CB8AC3E}">
        <p14:creationId xmlns:p14="http://schemas.microsoft.com/office/powerpoint/2010/main" val="53456871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187624" y="447547"/>
            <a:ext cx="7027140" cy="646331"/>
          </a:xfrm>
          <a:prstGeom prst="rect">
            <a:avLst/>
          </a:prstGeom>
          <a:noFill/>
        </p:spPr>
        <p:txBody>
          <a:bodyPr wrap="square" rtlCol="0">
            <a:spAutoFit/>
          </a:bodyPr>
          <a:lstStyle/>
          <a:p>
            <a:r>
              <a:rPr lang="nb-NO" sz="3600" dirty="0" smtClean="0"/>
              <a:t>Jules </a:t>
            </a:r>
            <a:r>
              <a:rPr lang="nb-NO" sz="3600" dirty="0"/>
              <a:t>Verne introdusert i Norge</a:t>
            </a:r>
            <a:r>
              <a:rPr lang="nb-NO" sz="3600" u="sng" dirty="0"/>
              <a:t> </a:t>
            </a:r>
            <a:endParaRPr lang="nb-NO" sz="3600" dirty="0" smtClean="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590" y="2098263"/>
            <a:ext cx="4573481" cy="3384376"/>
          </a:xfrm>
          <a:prstGeom prst="rect">
            <a:avLst/>
          </a:prstGeom>
        </p:spPr>
      </p:pic>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436" y="3582126"/>
            <a:ext cx="4494954" cy="2943218"/>
          </a:xfrm>
          <a:prstGeom prst="rect">
            <a:avLst/>
          </a:prstGeom>
        </p:spPr>
      </p:pic>
      <p:sp>
        <p:nvSpPr>
          <p:cNvPr id="11" name="TekstSylinder 10"/>
          <p:cNvSpPr txBox="1"/>
          <p:nvPr/>
        </p:nvSpPr>
        <p:spPr>
          <a:xfrm>
            <a:off x="4097588" y="1340768"/>
            <a:ext cx="4979248" cy="923330"/>
          </a:xfrm>
          <a:prstGeom prst="rect">
            <a:avLst/>
          </a:prstGeom>
          <a:noFill/>
        </p:spPr>
        <p:txBody>
          <a:bodyPr wrap="none" rtlCol="0">
            <a:spAutoFit/>
          </a:bodyPr>
          <a:lstStyle/>
          <a:p>
            <a:r>
              <a:rPr lang="nb-NO" b="1" dirty="0"/>
              <a:t>1873</a:t>
            </a:r>
            <a:r>
              <a:rPr lang="nb-NO" dirty="0"/>
              <a:t>  </a:t>
            </a:r>
            <a:r>
              <a:rPr lang="nb-NO" b="1" i="1" dirty="0"/>
              <a:t>Reise til Jordens Centrum</a:t>
            </a:r>
            <a:r>
              <a:rPr lang="nb-NO" dirty="0"/>
              <a:t>  </a:t>
            </a:r>
            <a:br>
              <a:rPr lang="nb-NO" dirty="0"/>
            </a:br>
            <a:r>
              <a:rPr lang="nb-NO" dirty="0"/>
              <a:t>P. F. </a:t>
            </a:r>
            <a:r>
              <a:rPr lang="nb-NO" dirty="0" err="1"/>
              <a:t>Steensballes</a:t>
            </a:r>
            <a:r>
              <a:rPr lang="nb-NO" dirty="0"/>
              <a:t> </a:t>
            </a:r>
            <a:r>
              <a:rPr lang="nb-NO" dirty="0" err="1"/>
              <a:t>boghandels</a:t>
            </a:r>
            <a:r>
              <a:rPr lang="nb-NO" dirty="0"/>
              <a:t> eftf., Christiania. </a:t>
            </a:r>
            <a:endParaRPr lang="nb-NO" sz="2800" dirty="0"/>
          </a:p>
          <a:p>
            <a:endParaRPr lang="nb-NO" dirty="0"/>
          </a:p>
        </p:txBody>
      </p:sp>
      <p:sp>
        <p:nvSpPr>
          <p:cNvPr id="12" name="TekstSylinder 11"/>
          <p:cNvSpPr txBox="1"/>
          <p:nvPr/>
        </p:nvSpPr>
        <p:spPr>
          <a:xfrm>
            <a:off x="279848" y="2718026"/>
            <a:ext cx="4062331" cy="646331"/>
          </a:xfrm>
          <a:prstGeom prst="rect">
            <a:avLst/>
          </a:prstGeom>
          <a:noFill/>
        </p:spPr>
        <p:txBody>
          <a:bodyPr wrap="none" rtlCol="0">
            <a:spAutoFit/>
          </a:bodyPr>
          <a:lstStyle/>
          <a:p>
            <a:r>
              <a:rPr lang="nb-NO" dirty="0" smtClean="0"/>
              <a:t>Klingenberg Theater 1876</a:t>
            </a:r>
            <a:br>
              <a:rPr lang="nb-NO" dirty="0" smtClean="0"/>
            </a:br>
            <a:r>
              <a:rPr lang="nb-NO" dirty="0" err="1" smtClean="0"/>
              <a:t>Tivander</a:t>
            </a:r>
            <a:r>
              <a:rPr lang="nb-NO" dirty="0" smtClean="0"/>
              <a:t>: ‘Rundt om jorden i 80 dage’</a:t>
            </a:r>
            <a:endParaRPr lang="nb-NO" dirty="0"/>
          </a:p>
        </p:txBody>
      </p:sp>
    </p:spTree>
    <p:extLst>
      <p:ext uri="{BB962C8B-B14F-4D97-AF65-F5344CB8AC3E}">
        <p14:creationId xmlns:p14="http://schemas.microsoft.com/office/powerpoint/2010/main" val="298209650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17586" y="260648"/>
            <a:ext cx="8424936" cy="1138773"/>
          </a:xfrm>
          <a:prstGeom prst="rect">
            <a:avLst/>
          </a:prstGeom>
          <a:noFill/>
        </p:spPr>
        <p:txBody>
          <a:bodyPr wrap="square" rtlCol="0">
            <a:spAutoFit/>
          </a:bodyPr>
          <a:lstStyle/>
          <a:p>
            <a:pPr algn="ctr"/>
            <a:r>
              <a:rPr lang="nb-NO" sz="3200" dirty="0" smtClean="0"/>
              <a:t>Adaptert som avis-føljetong  </a:t>
            </a:r>
          </a:p>
          <a:p>
            <a:pPr algn="ctr"/>
            <a:endParaRPr lang="nb-NO" sz="3600" dirty="0" smtClean="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509" y="831830"/>
            <a:ext cx="3988221" cy="5766102"/>
          </a:xfrm>
          <a:prstGeom prst="rect">
            <a:avLst/>
          </a:prstGeom>
        </p:spPr>
      </p:pic>
      <p:sp>
        <p:nvSpPr>
          <p:cNvPr id="8" name="TekstSylinder 7"/>
          <p:cNvSpPr txBox="1"/>
          <p:nvPr/>
        </p:nvSpPr>
        <p:spPr>
          <a:xfrm>
            <a:off x="757313" y="4365104"/>
            <a:ext cx="1704313" cy="646331"/>
          </a:xfrm>
          <a:prstGeom prst="rect">
            <a:avLst/>
          </a:prstGeom>
          <a:noFill/>
        </p:spPr>
        <p:txBody>
          <a:bodyPr wrap="none" rtlCol="0">
            <a:spAutoFit/>
          </a:bodyPr>
          <a:lstStyle/>
          <a:p>
            <a:r>
              <a:rPr lang="nb-NO" dirty="0" smtClean="0"/>
              <a:t>Kristiania 1897</a:t>
            </a:r>
            <a:br>
              <a:rPr lang="nb-NO" dirty="0" smtClean="0"/>
            </a:br>
            <a:endParaRPr lang="nb-NO" dirty="0"/>
          </a:p>
        </p:txBody>
      </p:sp>
    </p:spTree>
    <p:extLst>
      <p:ext uri="{BB962C8B-B14F-4D97-AF65-F5344CB8AC3E}">
        <p14:creationId xmlns:p14="http://schemas.microsoft.com/office/powerpoint/2010/main" val="161195974"/>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115616" y="228096"/>
            <a:ext cx="5797877" cy="523220"/>
          </a:xfrm>
          <a:prstGeom prst="rect">
            <a:avLst/>
          </a:prstGeom>
          <a:noFill/>
        </p:spPr>
        <p:txBody>
          <a:bodyPr wrap="square" rtlCol="0">
            <a:spAutoFit/>
          </a:bodyPr>
          <a:lstStyle/>
          <a:p>
            <a:r>
              <a:rPr lang="nb-NO" sz="2800" b="1" dirty="0"/>
              <a:t>Hvorfor er tekstelementer utelatt</a:t>
            </a:r>
            <a:r>
              <a:rPr lang="nb-NO" sz="2800" b="1" dirty="0" smtClean="0"/>
              <a:t>?</a:t>
            </a:r>
            <a:endParaRPr lang="nb-NO" sz="2800" b="1"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04" y="773577"/>
            <a:ext cx="4031596" cy="5705089"/>
          </a:xfrm>
          <a:prstGeom prst="rect">
            <a:avLst/>
          </a:prstGeom>
        </p:spPr>
      </p:pic>
      <p:sp>
        <p:nvSpPr>
          <p:cNvPr id="7" name="TekstSylinder 6"/>
          <p:cNvSpPr txBox="1"/>
          <p:nvPr/>
        </p:nvSpPr>
        <p:spPr>
          <a:xfrm>
            <a:off x="4788024" y="5738365"/>
            <a:ext cx="2375971" cy="646331"/>
          </a:xfrm>
          <a:prstGeom prst="rect">
            <a:avLst/>
          </a:prstGeom>
          <a:noFill/>
        </p:spPr>
        <p:txBody>
          <a:bodyPr wrap="none" rtlCol="0">
            <a:spAutoFit/>
          </a:bodyPr>
          <a:lstStyle/>
          <a:p>
            <a:r>
              <a:rPr lang="nb-NO" dirty="0" smtClean="0"/>
              <a:t>Barnenes </a:t>
            </a:r>
            <a:r>
              <a:rPr lang="nb-NO" dirty="0" err="1" smtClean="0"/>
              <a:t>bogsamling</a:t>
            </a:r>
            <a:r>
              <a:rPr lang="nb-NO" dirty="0" smtClean="0"/>
              <a:t/>
            </a:r>
            <a:br>
              <a:rPr lang="nb-NO" dirty="0" smtClean="0"/>
            </a:br>
            <a:r>
              <a:rPr lang="nb-NO" dirty="0" smtClean="0"/>
              <a:t>1911</a:t>
            </a:r>
            <a:endParaRPr lang="nb-NO" dirty="0"/>
          </a:p>
        </p:txBody>
      </p:sp>
      <p:sp>
        <p:nvSpPr>
          <p:cNvPr id="8" name="TekstSylinder 7"/>
          <p:cNvSpPr txBox="1"/>
          <p:nvPr/>
        </p:nvSpPr>
        <p:spPr>
          <a:xfrm>
            <a:off x="4603988" y="1556792"/>
            <a:ext cx="4360499" cy="1908215"/>
          </a:xfrm>
          <a:prstGeom prst="rect">
            <a:avLst/>
          </a:prstGeom>
          <a:noFill/>
        </p:spPr>
        <p:txBody>
          <a:bodyPr wrap="square" rtlCol="0">
            <a:spAutoFit/>
          </a:bodyPr>
          <a:lstStyle/>
          <a:p>
            <a:r>
              <a:rPr lang="nb-NO" sz="2000" dirty="0" smtClean="0"/>
              <a:t>For å ‘hjelpe’ </a:t>
            </a:r>
            <a:r>
              <a:rPr lang="nb-NO" sz="2000" dirty="0"/>
              <a:t>en yngre leser?</a:t>
            </a:r>
          </a:p>
          <a:p>
            <a:r>
              <a:rPr lang="nb-NO" sz="2000" dirty="0" smtClean="0"/>
              <a:t> </a:t>
            </a:r>
            <a:br>
              <a:rPr lang="nb-NO" sz="2000" dirty="0" smtClean="0"/>
            </a:br>
            <a:r>
              <a:rPr lang="nb-NO" sz="2000" dirty="0" smtClean="0"/>
              <a:t>Fordi </a:t>
            </a:r>
            <a:r>
              <a:rPr lang="nb-NO" sz="2000" dirty="0"/>
              <a:t>forlagene mener at dette </a:t>
            </a:r>
            <a:r>
              <a:rPr lang="nb-NO" sz="2000" dirty="0" smtClean="0"/>
              <a:t/>
            </a:r>
            <a:br>
              <a:rPr lang="nb-NO" sz="2000" dirty="0" smtClean="0"/>
            </a:br>
            <a:r>
              <a:rPr lang="nb-NO" sz="2000" dirty="0" smtClean="0"/>
              <a:t>først </a:t>
            </a:r>
            <a:r>
              <a:rPr lang="nb-NO" sz="2000" dirty="0"/>
              <a:t>og fremst </a:t>
            </a:r>
            <a:r>
              <a:rPr lang="nb-NO" sz="2000" dirty="0" smtClean="0"/>
              <a:t>er barnefortellinger?</a:t>
            </a:r>
            <a:r>
              <a:rPr lang="nb-NO" sz="2000" dirty="0"/>
              <a:t/>
            </a:r>
            <a:br>
              <a:rPr lang="nb-NO" sz="2000" dirty="0"/>
            </a:br>
            <a:endParaRPr lang="nb-NO" sz="2000" dirty="0"/>
          </a:p>
          <a:p>
            <a:endParaRPr lang="nb-NO" dirty="0"/>
          </a:p>
        </p:txBody>
      </p:sp>
    </p:spTree>
    <p:extLst>
      <p:ext uri="{BB962C8B-B14F-4D97-AF65-F5344CB8AC3E}">
        <p14:creationId xmlns:p14="http://schemas.microsoft.com/office/powerpoint/2010/main" val="137426138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11560" y="2420888"/>
            <a:ext cx="8315097" cy="3447098"/>
          </a:xfrm>
          <a:prstGeom prst="rect">
            <a:avLst/>
          </a:prstGeom>
          <a:noFill/>
        </p:spPr>
        <p:txBody>
          <a:bodyPr wrap="none" rtlCol="0">
            <a:spAutoFit/>
          </a:bodyPr>
          <a:lstStyle/>
          <a:p>
            <a:r>
              <a:rPr lang="nb-NO" sz="2000" b="1" i="1" dirty="0"/>
              <a:t>Hvis du nu, kjære leser, ikke skjønner hvorledes det </a:t>
            </a:r>
            <a:r>
              <a:rPr lang="nb-NO" sz="2000" b="1" i="1" dirty="0" err="1"/>
              <a:t>hænger</a:t>
            </a:r>
            <a:r>
              <a:rPr lang="nb-NO" sz="2000" b="1" i="1" dirty="0"/>
              <a:t> sammen </a:t>
            </a:r>
            <a:r>
              <a:rPr lang="nb-NO" sz="2000" b="1" i="1" dirty="0" smtClean="0"/>
              <a:t/>
            </a:r>
            <a:br>
              <a:rPr lang="nb-NO" sz="2000" b="1" i="1" dirty="0" smtClean="0"/>
            </a:br>
            <a:r>
              <a:rPr lang="nb-NO" sz="2000" b="1" i="1" dirty="0" smtClean="0"/>
              <a:t>med </a:t>
            </a:r>
            <a:r>
              <a:rPr lang="nb-NO" sz="2000" b="1" i="1" dirty="0"/>
              <a:t>at Fogg hadde regnet galt, skal det snart være fortalt.</a:t>
            </a:r>
            <a:r>
              <a:rPr lang="nb-NO" sz="2000" b="1" dirty="0"/>
              <a:t/>
            </a:r>
            <a:br>
              <a:rPr lang="nb-NO" sz="2000" b="1" dirty="0"/>
            </a:br>
            <a:r>
              <a:rPr lang="nb-NO" sz="2000" i="1" dirty="0"/>
              <a:t>Du vet jo han hadde </a:t>
            </a:r>
            <a:r>
              <a:rPr lang="nb-NO" sz="2000" i="1" dirty="0" err="1"/>
              <a:t>tat</a:t>
            </a:r>
            <a:r>
              <a:rPr lang="nb-NO" sz="2000" i="1" dirty="0"/>
              <a:t> veien fra vest mot øst, og </a:t>
            </a:r>
            <a:r>
              <a:rPr lang="nb-NO" sz="2000" i="1" dirty="0" err="1"/>
              <a:t>altsaa</a:t>
            </a:r>
            <a:r>
              <a:rPr lang="nb-NO" sz="2000" i="1" dirty="0"/>
              <a:t> reist i møte med solen. </a:t>
            </a:r>
            <a:r>
              <a:rPr lang="nb-NO" sz="2000" i="1" dirty="0" smtClean="0"/>
              <a:t/>
            </a:r>
            <a:br>
              <a:rPr lang="nb-NO" sz="2000" i="1" dirty="0" smtClean="0"/>
            </a:br>
            <a:r>
              <a:rPr lang="nb-NO" sz="2000" i="1" dirty="0" smtClean="0"/>
              <a:t>Det </a:t>
            </a:r>
            <a:r>
              <a:rPr lang="nb-NO" sz="2000" i="1" dirty="0"/>
              <a:t>vil sige, han hadde reist i samme retning som jorden </a:t>
            </a:r>
            <a:r>
              <a:rPr lang="nb-NO" sz="2000" i="1" dirty="0" err="1"/>
              <a:t>gaar</a:t>
            </a:r>
            <a:r>
              <a:rPr lang="nb-NO" sz="2000" i="1" dirty="0"/>
              <a:t> rundt. </a:t>
            </a:r>
            <a:r>
              <a:rPr lang="nb-NO" sz="2000" i="1" dirty="0" smtClean="0"/>
              <a:t/>
            </a:r>
            <a:br>
              <a:rPr lang="nb-NO" sz="2000" i="1" dirty="0" smtClean="0"/>
            </a:br>
            <a:r>
              <a:rPr lang="nb-NO" sz="2000" i="1" dirty="0" smtClean="0"/>
              <a:t>Solen</a:t>
            </a:r>
            <a:r>
              <a:rPr lang="nb-NO" sz="2000" i="1" dirty="0"/>
              <a:t> «stod </a:t>
            </a:r>
            <a:r>
              <a:rPr lang="nb-NO" sz="2000" i="1" dirty="0" err="1"/>
              <a:t>op</a:t>
            </a:r>
            <a:r>
              <a:rPr lang="nb-NO" sz="2000" i="1" dirty="0"/>
              <a:t>» og «</a:t>
            </a:r>
            <a:r>
              <a:rPr lang="nb-NO" sz="2000" i="1" dirty="0" err="1"/>
              <a:t>gik</a:t>
            </a:r>
            <a:r>
              <a:rPr lang="nb-NO" sz="2000" i="1" dirty="0"/>
              <a:t> ned» 80 ganger </a:t>
            </a:r>
            <a:r>
              <a:rPr lang="nb-NO" sz="2000" i="1" dirty="0" err="1"/>
              <a:t>paa</a:t>
            </a:r>
            <a:r>
              <a:rPr lang="nb-NO" sz="2000" i="1" dirty="0"/>
              <a:t> reisen; </a:t>
            </a:r>
            <a:r>
              <a:rPr lang="nb-NO" sz="2000" i="1" dirty="0" smtClean="0"/>
              <a:t/>
            </a:r>
            <a:br>
              <a:rPr lang="nb-NO" sz="2000" i="1" dirty="0" smtClean="0"/>
            </a:br>
            <a:r>
              <a:rPr lang="nb-NO" sz="2000" i="1" dirty="0" smtClean="0"/>
              <a:t>men </a:t>
            </a:r>
            <a:r>
              <a:rPr lang="nb-NO" sz="2000" i="1" dirty="0"/>
              <a:t>jorden hadde </a:t>
            </a:r>
            <a:r>
              <a:rPr lang="nb-NO" sz="2000" i="1" dirty="0" err="1"/>
              <a:t>paa</a:t>
            </a:r>
            <a:r>
              <a:rPr lang="nb-NO" sz="2000" i="1" dirty="0"/>
              <a:t> denne tiden bare </a:t>
            </a:r>
            <a:r>
              <a:rPr lang="nb-NO" sz="2000" i="1" dirty="0" err="1"/>
              <a:t>gaat</a:t>
            </a:r>
            <a:r>
              <a:rPr lang="nb-NO" sz="2000" i="1" dirty="0"/>
              <a:t> 79 ganger rundt. </a:t>
            </a:r>
            <a:r>
              <a:rPr lang="nb-NO" sz="2000" i="1" dirty="0" smtClean="0"/>
              <a:t/>
            </a:r>
            <a:br>
              <a:rPr lang="nb-NO" sz="2000" i="1" dirty="0" smtClean="0"/>
            </a:br>
            <a:r>
              <a:rPr lang="nb-NO" sz="2000" b="1" i="1" dirty="0" smtClean="0"/>
              <a:t>Den </a:t>
            </a:r>
            <a:r>
              <a:rPr lang="nb-NO" sz="2000" b="1" i="1" dirty="0"/>
              <a:t>ene gangen var det Fogg selv som hadde «</a:t>
            </a:r>
            <a:r>
              <a:rPr lang="nb-NO" sz="2000" b="1" i="1" dirty="0" err="1"/>
              <a:t>gaat</a:t>
            </a:r>
            <a:r>
              <a:rPr lang="nb-NO" sz="2000" b="1" i="1" dirty="0"/>
              <a:t> rundt» jorden. </a:t>
            </a:r>
            <a:r>
              <a:rPr lang="nb-NO" sz="2000" i="1" dirty="0" smtClean="0"/>
              <a:t/>
            </a:r>
            <a:br>
              <a:rPr lang="nb-NO" sz="2000" i="1" dirty="0" smtClean="0"/>
            </a:br>
            <a:r>
              <a:rPr lang="nb-NO" sz="2000" i="1" dirty="0" smtClean="0"/>
              <a:t>Og </a:t>
            </a:r>
            <a:r>
              <a:rPr lang="nb-NO" sz="2000" i="1" dirty="0"/>
              <a:t>da han regnet den gangen med, </a:t>
            </a:r>
            <a:r>
              <a:rPr lang="nb-NO" sz="2000" i="1" dirty="0" err="1"/>
              <a:t>saa</a:t>
            </a:r>
            <a:r>
              <a:rPr lang="nb-NO" sz="2000" i="1" dirty="0"/>
              <a:t> fik han en dag for meget, </a:t>
            </a:r>
            <a:r>
              <a:rPr lang="nb-NO" sz="2000" i="1" dirty="0" smtClean="0"/>
              <a:t/>
            </a:r>
            <a:br>
              <a:rPr lang="nb-NO" sz="2000" i="1" dirty="0" smtClean="0"/>
            </a:br>
            <a:r>
              <a:rPr lang="nb-NO" sz="2000" i="1" dirty="0" smtClean="0"/>
              <a:t>og </a:t>
            </a:r>
            <a:r>
              <a:rPr lang="nb-NO" sz="2000" i="1" dirty="0"/>
              <a:t>kom </a:t>
            </a:r>
            <a:r>
              <a:rPr lang="nb-NO" sz="2000" i="1" dirty="0" err="1"/>
              <a:t>altsaa</a:t>
            </a:r>
            <a:r>
              <a:rPr lang="nb-NO" sz="2000" i="1" dirty="0"/>
              <a:t> hjem 24 timer tidligere end han visste. </a:t>
            </a:r>
            <a:r>
              <a:rPr lang="nb-NO" sz="2000" dirty="0"/>
              <a:t/>
            </a:r>
            <a:br>
              <a:rPr lang="nb-NO" sz="2000" dirty="0"/>
            </a:br>
            <a:r>
              <a:rPr lang="nb-NO" sz="2000" i="1" dirty="0"/>
              <a:t>– Slik </a:t>
            </a:r>
            <a:r>
              <a:rPr lang="nb-NO" sz="2000" i="1" dirty="0" err="1"/>
              <a:t>gik</a:t>
            </a:r>
            <a:r>
              <a:rPr lang="nb-NO" sz="2000" i="1" dirty="0"/>
              <a:t> det til at han vandt. </a:t>
            </a:r>
            <a:endParaRPr lang="nb-NO" sz="2000" dirty="0"/>
          </a:p>
          <a:p>
            <a:endParaRPr lang="nb-NO" dirty="0"/>
          </a:p>
        </p:txBody>
      </p:sp>
      <p:sp>
        <p:nvSpPr>
          <p:cNvPr id="3" name="TekstSylinder 2"/>
          <p:cNvSpPr txBox="1"/>
          <p:nvPr/>
        </p:nvSpPr>
        <p:spPr>
          <a:xfrm>
            <a:off x="611560" y="1124744"/>
            <a:ext cx="8335936" cy="769441"/>
          </a:xfrm>
          <a:prstGeom prst="rect">
            <a:avLst/>
          </a:prstGeom>
          <a:noFill/>
        </p:spPr>
        <p:txBody>
          <a:bodyPr wrap="none" rtlCol="0">
            <a:spAutoFit/>
          </a:bodyPr>
          <a:lstStyle/>
          <a:p>
            <a:r>
              <a:rPr lang="nb-NO" sz="2400" b="1" dirty="0"/>
              <a:t>Tilrettelegging for en yngre </a:t>
            </a:r>
            <a:r>
              <a:rPr lang="nb-NO" sz="2400" b="1" dirty="0" smtClean="0"/>
              <a:t>leser</a:t>
            </a:r>
            <a:r>
              <a:rPr lang="nb-NO" sz="2400" dirty="0" smtClean="0"/>
              <a:t/>
            </a:r>
            <a:br>
              <a:rPr lang="nb-NO" sz="2400" dirty="0" smtClean="0"/>
            </a:br>
            <a:r>
              <a:rPr lang="nb-NO" sz="2000" dirty="0" smtClean="0"/>
              <a:t>- oversetteren legger en henvendelse til leseren i munnen på forfatteren:</a:t>
            </a:r>
            <a:endParaRPr lang="nb-NO" sz="2000" dirty="0"/>
          </a:p>
        </p:txBody>
      </p:sp>
    </p:spTree>
    <p:extLst>
      <p:ext uri="{BB962C8B-B14F-4D97-AF65-F5344CB8AC3E}">
        <p14:creationId xmlns:p14="http://schemas.microsoft.com/office/powerpoint/2010/main" val="156122712"/>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8440" y="1268760"/>
            <a:ext cx="2542032" cy="4014216"/>
          </a:xfrm>
          <a:prstGeom prst="rect">
            <a:avLst/>
          </a:prstGeom>
        </p:spPr>
      </p:pic>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0214" y="1772816"/>
            <a:ext cx="2285962" cy="3961020"/>
          </a:xfrm>
          <a:prstGeom prst="rect">
            <a:avLst/>
          </a:prstGeom>
        </p:spPr>
      </p:pic>
      <p:sp>
        <p:nvSpPr>
          <p:cNvPr id="9" name="TekstSylinder 8"/>
          <p:cNvSpPr txBox="1"/>
          <p:nvPr/>
        </p:nvSpPr>
        <p:spPr>
          <a:xfrm>
            <a:off x="4572000" y="5831184"/>
            <a:ext cx="4450257" cy="369332"/>
          </a:xfrm>
          <a:prstGeom prst="rect">
            <a:avLst/>
          </a:prstGeom>
          <a:noFill/>
        </p:spPr>
        <p:txBody>
          <a:bodyPr wrap="none" rtlCol="0">
            <a:spAutoFit/>
          </a:bodyPr>
          <a:lstStyle/>
          <a:p>
            <a:r>
              <a:rPr lang="nb-NO" dirty="0" smtClean="0"/>
              <a:t>Ill: Louis Moe, </a:t>
            </a:r>
            <a:r>
              <a:rPr lang="nb-NO" dirty="0" err="1" smtClean="0"/>
              <a:t>Børnenes</a:t>
            </a:r>
            <a:r>
              <a:rPr lang="nb-NO" dirty="0" smtClean="0"/>
              <a:t> </a:t>
            </a:r>
            <a:r>
              <a:rPr lang="nb-NO" dirty="0" err="1"/>
              <a:t>Bogsamling</a:t>
            </a:r>
            <a:r>
              <a:rPr lang="nb-NO" dirty="0"/>
              <a:t> </a:t>
            </a:r>
            <a:r>
              <a:rPr lang="nb-NO" dirty="0" smtClean="0"/>
              <a:t>1899</a:t>
            </a:r>
            <a:endParaRPr lang="nb-NO" dirty="0"/>
          </a:p>
        </p:txBody>
      </p:sp>
      <p:sp>
        <p:nvSpPr>
          <p:cNvPr id="10" name="TekstSylinder 9"/>
          <p:cNvSpPr txBox="1"/>
          <p:nvPr/>
        </p:nvSpPr>
        <p:spPr>
          <a:xfrm>
            <a:off x="467544" y="260648"/>
            <a:ext cx="7168950" cy="3231654"/>
          </a:xfrm>
          <a:prstGeom prst="rect">
            <a:avLst/>
          </a:prstGeom>
          <a:noFill/>
        </p:spPr>
        <p:txBody>
          <a:bodyPr wrap="none" rtlCol="0">
            <a:spAutoFit/>
          </a:bodyPr>
          <a:lstStyle/>
          <a:p>
            <a:r>
              <a:rPr lang="nb-NO" sz="2400" b="1" dirty="0" smtClean="0"/>
              <a:t>Oversatte navn i Jules Verne –utgivelser i Norden</a:t>
            </a:r>
          </a:p>
          <a:p>
            <a:r>
              <a:rPr lang="nb-NO" sz="3600" dirty="0"/>
              <a:t/>
            </a:r>
            <a:br>
              <a:rPr lang="nb-NO" sz="3600" dirty="0"/>
            </a:br>
            <a:r>
              <a:rPr lang="nb-NO" sz="2400" dirty="0" smtClean="0"/>
              <a:t>Jean Passepartout   oversatt:</a:t>
            </a:r>
            <a:br>
              <a:rPr lang="nb-NO" sz="2400" dirty="0" smtClean="0"/>
            </a:br>
            <a:r>
              <a:rPr lang="nb-NO" sz="2400" dirty="0" smtClean="0"/>
              <a:t/>
            </a:r>
            <a:br>
              <a:rPr lang="nb-NO" sz="2400" dirty="0" smtClean="0"/>
            </a:br>
            <a:r>
              <a:rPr lang="nb-NO" sz="2400" dirty="0" smtClean="0"/>
              <a:t>=&gt;  Johan </a:t>
            </a:r>
            <a:r>
              <a:rPr lang="nb-NO" sz="2400" dirty="0" err="1" smtClean="0"/>
              <a:t>Hurtigkarl</a:t>
            </a:r>
            <a:r>
              <a:rPr lang="nb-NO" sz="2400" dirty="0" smtClean="0"/>
              <a:t>  (DK)</a:t>
            </a:r>
            <a:br>
              <a:rPr lang="nb-NO" sz="2400" dirty="0" smtClean="0"/>
            </a:br>
            <a:r>
              <a:rPr lang="nb-NO" sz="2400" dirty="0" smtClean="0"/>
              <a:t>=&gt;  Johan </a:t>
            </a:r>
            <a:r>
              <a:rPr lang="nb-NO" sz="2400" dirty="0" err="1" smtClean="0"/>
              <a:t>Letvint</a:t>
            </a:r>
            <a:r>
              <a:rPr lang="nb-NO" sz="2400" dirty="0" smtClean="0"/>
              <a:t>  (N 1911)</a:t>
            </a:r>
            <a:br>
              <a:rPr lang="nb-NO" sz="2400" dirty="0" smtClean="0"/>
            </a:br>
            <a:r>
              <a:rPr lang="nb-NO" sz="2400" dirty="0" smtClean="0"/>
              <a:t>=&gt;  Jean Smart  (N 1950)</a:t>
            </a:r>
            <a:br>
              <a:rPr lang="nb-NO" sz="2400" dirty="0" smtClean="0"/>
            </a:br>
            <a:endParaRPr lang="nb-NO" sz="2400" dirty="0" smtClean="0"/>
          </a:p>
        </p:txBody>
      </p:sp>
      <p:pic>
        <p:nvPicPr>
          <p:cNvPr id="11" name="Bild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3140968"/>
            <a:ext cx="2376264" cy="3599482"/>
          </a:xfrm>
          <a:prstGeom prst="rect">
            <a:avLst/>
          </a:prstGeom>
        </p:spPr>
      </p:pic>
    </p:spTree>
    <p:extLst>
      <p:ext uri="{BB962C8B-B14F-4D97-AF65-F5344CB8AC3E}">
        <p14:creationId xmlns:p14="http://schemas.microsoft.com/office/powerpoint/2010/main" val="546922919"/>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10" name="TekstSylinder 9"/>
          <p:cNvSpPr txBox="1"/>
          <p:nvPr/>
        </p:nvSpPr>
        <p:spPr>
          <a:xfrm>
            <a:off x="467544" y="260648"/>
            <a:ext cx="8186857" cy="7294305"/>
          </a:xfrm>
          <a:prstGeom prst="rect">
            <a:avLst/>
          </a:prstGeom>
          <a:noFill/>
        </p:spPr>
        <p:txBody>
          <a:bodyPr wrap="none" rtlCol="0">
            <a:spAutoFit/>
          </a:bodyPr>
          <a:lstStyle/>
          <a:p>
            <a:r>
              <a:rPr lang="nb-NO" sz="2400" b="1" dirty="0" smtClean="0"/>
              <a:t>OK å oversette betydningsfulle navn?</a:t>
            </a:r>
            <a:r>
              <a:rPr lang="nb-NO" sz="2400" dirty="0" smtClean="0"/>
              <a:t/>
            </a:r>
            <a:br>
              <a:rPr lang="nb-NO" sz="2400" dirty="0" smtClean="0"/>
            </a:br>
            <a:r>
              <a:rPr lang="nb-NO" sz="2400" dirty="0" smtClean="0"/>
              <a:t>- på romanfigurer og steder</a:t>
            </a:r>
          </a:p>
          <a:p>
            <a:r>
              <a:rPr lang="nb-NO" sz="3600" dirty="0"/>
              <a:t/>
            </a:r>
            <a:br>
              <a:rPr lang="nb-NO" sz="3600" dirty="0"/>
            </a:br>
            <a:r>
              <a:rPr lang="nb-NO" sz="2400" b="1" dirty="0" smtClean="0"/>
              <a:t>Passepartout </a:t>
            </a:r>
            <a:r>
              <a:rPr lang="nb-NO" sz="2400" dirty="0" smtClean="0"/>
              <a:t> - komme seg gjennom alt</a:t>
            </a:r>
            <a:br>
              <a:rPr lang="nb-NO" sz="2400" dirty="0" smtClean="0"/>
            </a:br>
            <a:r>
              <a:rPr lang="nb-NO" sz="2400" b="1" dirty="0" smtClean="0"/>
              <a:t>Conseil</a:t>
            </a:r>
            <a:r>
              <a:rPr lang="nb-NO" sz="2400" dirty="0" smtClean="0"/>
              <a:t> – rådgiver </a:t>
            </a:r>
            <a:br>
              <a:rPr lang="nb-NO" sz="2400" dirty="0" smtClean="0"/>
            </a:br>
            <a:r>
              <a:rPr lang="nb-NO" sz="2400" b="1" dirty="0" smtClean="0"/>
              <a:t>Politidetektiv</a:t>
            </a:r>
            <a:r>
              <a:rPr lang="nb-NO" sz="2400" dirty="0" smtClean="0"/>
              <a:t> </a:t>
            </a:r>
            <a:r>
              <a:rPr lang="nb-NO" sz="2400" dirty="0" err="1" smtClean="0"/>
              <a:t>Fix</a:t>
            </a:r>
            <a:r>
              <a:rPr lang="nb-NO" sz="2400" dirty="0" smtClean="0"/>
              <a:t>  - </a:t>
            </a:r>
            <a:r>
              <a:rPr lang="nb-NO" sz="2400" dirty="0" err="1" smtClean="0"/>
              <a:t>fix</a:t>
            </a:r>
            <a:r>
              <a:rPr lang="nb-NO" sz="2400" dirty="0"/>
              <a:t> idé </a:t>
            </a:r>
            <a:r>
              <a:rPr lang="nb-NO" sz="2400" dirty="0" smtClean="0"/>
              <a:t/>
            </a:r>
            <a:br>
              <a:rPr lang="nb-NO" sz="2400" dirty="0" smtClean="0"/>
            </a:br>
            <a:r>
              <a:rPr lang="nb-NO" sz="2400" dirty="0" smtClean="0"/>
              <a:t/>
            </a:r>
            <a:br>
              <a:rPr lang="nb-NO" sz="2400" dirty="0" smtClean="0"/>
            </a:br>
            <a:r>
              <a:rPr lang="nb-NO" sz="2400" dirty="0" smtClean="0"/>
              <a:t>Jules Verne la ofte inn en fonetisk variant av sitt eget navn:</a:t>
            </a:r>
            <a:br>
              <a:rPr lang="nb-NO" sz="2400" dirty="0" smtClean="0"/>
            </a:br>
            <a:r>
              <a:rPr lang="nb-NO" sz="2400" dirty="0" smtClean="0"/>
              <a:t/>
            </a:r>
            <a:br>
              <a:rPr lang="nb-NO" sz="2400" dirty="0" smtClean="0"/>
            </a:br>
            <a:r>
              <a:rPr lang="nb-NO" sz="2400" dirty="0"/>
              <a:t>Jean </a:t>
            </a:r>
            <a:r>
              <a:rPr lang="nb-NO" sz="2400" dirty="0" err="1"/>
              <a:t>Cornbutte</a:t>
            </a:r>
            <a:r>
              <a:rPr lang="nb-NO" sz="2400" dirty="0"/>
              <a:t> (</a:t>
            </a:r>
            <a:r>
              <a:rPr lang="nb-NO" sz="2400" i="1" dirty="0" err="1"/>
              <a:t>Hivernage</a:t>
            </a:r>
            <a:r>
              <a:rPr lang="nb-NO" sz="2400" dirty="0"/>
              <a:t> 1855</a:t>
            </a:r>
            <a:r>
              <a:rPr lang="nb-NO" sz="2400" dirty="0" smtClean="0"/>
              <a:t>) </a:t>
            </a:r>
            <a:br>
              <a:rPr lang="nb-NO" sz="2400" dirty="0" smtClean="0"/>
            </a:br>
            <a:r>
              <a:rPr lang="nb-NO" sz="2400" dirty="0" err="1" smtClean="0"/>
              <a:t>Jaques</a:t>
            </a:r>
            <a:r>
              <a:rPr lang="nb-NO" sz="2400" dirty="0" smtClean="0"/>
              <a:t> </a:t>
            </a:r>
            <a:r>
              <a:rPr lang="nb-NO" sz="2400" dirty="0" err="1"/>
              <a:t>Lavaret</a:t>
            </a:r>
            <a:r>
              <a:rPr lang="nb-NO" sz="2400" dirty="0"/>
              <a:t> (</a:t>
            </a:r>
            <a:r>
              <a:rPr lang="nb-NO" sz="2400" i="1" dirty="0" err="1"/>
              <a:t>Backwards</a:t>
            </a:r>
            <a:r>
              <a:rPr lang="nb-NO" sz="2400" i="1" dirty="0"/>
              <a:t> to Britain</a:t>
            </a:r>
            <a:r>
              <a:rPr lang="nb-NO" sz="2400" dirty="0"/>
              <a:t> 1992/1859</a:t>
            </a:r>
            <a:r>
              <a:rPr lang="nb-NO" sz="2400" dirty="0" smtClean="0"/>
              <a:t>)</a:t>
            </a:r>
            <a:br>
              <a:rPr lang="nb-NO" sz="2400" dirty="0" smtClean="0"/>
            </a:br>
            <a:r>
              <a:rPr lang="nb-NO" sz="2400" dirty="0"/>
              <a:t>John </a:t>
            </a:r>
            <a:r>
              <a:rPr lang="nb-NO" sz="2400" dirty="0" err="1"/>
              <a:t>Hatteras</a:t>
            </a:r>
            <a:r>
              <a:rPr lang="nb-NO" sz="2400" dirty="0"/>
              <a:t> (</a:t>
            </a:r>
            <a:r>
              <a:rPr lang="nb-NO" sz="2400" i="1" dirty="0"/>
              <a:t>Kaptein Hatteras1864</a:t>
            </a:r>
            <a:r>
              <a:rPr lang="nb-NO" sz="2400" dirty="0" smtClean="0"/>
              <a:t>)</a:t>
            </a:r>
            <a:br>
              <a:rPr lang="nb-NO" sz="2400" dirty="0" smtClean="0"/>
            </a:br>
            <a:r>
              <a:rPr lang="nb-NO" sz="2400" dirty="0" err="1" smtClean="0"/>
              <a:t>Jaques</a:t>
            </a:r>
            <a:r>
              <a:rPr lang="nb-NO" sz="2400" dirty="0" smtClean="0"/>
              <a:t> </a:t>
            </a:r>
            <a:r>
              <a:rPr lang="nb-NO" sz="2400" dirty="0" err="1"/>
              <a:t>Paganel</a:t>
            </a:r>
            <a:r>
              <a:rPr lang="nb-NO" sz="2400" dirty="0"/>
              <a:t> (</a:t>
            </a:r>
            <a:r>
              <a:rPr lang="nb-NO" sz="2400" i="1" dirty="0" err="1"/>
              <a:t>Kpt.Grants</a:t>
            </a:r>
            <a:r>
              <a:rPr lang="nb-NO" sz="2400" i="1" dirty="0"/>
              <a:t> barn</a:t>
            </a:r>
            <a:r>
              <a:rPr lang="nb-NO" sz="2400" dirty="0"/>
              <a:t> 1865</a:t>
            </a:r>
            <a:r>
              <a:rPr lang="nb-NO" sz="2400" dirty="0" smtClean="0"/>
              <a:t>)</a:t>
            </a:r>
            <a:br>
              <a:rPr lang="nb-NO" sz="2400" dirty="0" smtClean="0"/>
            </a:br>
            <a:r>
              <a:rPr lang="nb-NO" sz="2400" dirty="0" err="1" smtClean="0"/>
              <a:t>Joël</a:t>
            </a:r>
            <a:r>
              <a:rPr lang="nb-NO" sz="2400" dirty="0" smtClean="0"/>
              <a:t> </a:t>
            </a:r>
            <a:r>
              <a:rPr lang="nb-NO" sz="2400" dirty="0"/>
              <a:t>Hansen (</a:t>
            </a:r>
            <a:r>
              <a:rPr lang="nb-NO" sz="2400" i="1" dirty="0"/>
              <a:t>Det store loddet</a:t>
            </a:r>
            <a:r>
              <a:rPr lang="nb-NO" sz="2400" dirty="0"/>
              <a:t> 1971/1886</a:t>
            </a:r>
            <a:r>
              <a:rPr lang="nb-NO" sz="2400" dirty="0" smtClean="0"/>
              <a:t>) </a:t>
            </a:r>
            <a:br>
              <a:rPr lang="nb-NO" sz="2400" dirty="0" smtClean="0"/>
            </a:br>
            <a:r>
              <a:rPr lang="nb-NO" sz="2400" dirty="0" err="1" smtClean="0"/>
              <a:t>Juhel</a:t>
            </a:r>
            <a:r>
              <a:rPr lang="nb-NO" sz="2400" dirty="0"/>
              <a:t>, nevøen til </a:t>
            </a:r>
            <a:r>
              <a:rPr lang="nb-NO" sz="2400" dirty="0" err="1"/>
              <a:t>Antifer</a:t>
            </a:r>
            <a:r>
              <a:rPr lang="nb-NO" sz="2400" dirty="0"/>
              <a:t> (</a:t>
            </a:r>
            <a:r>
              <a:rPr lang="nb-NO" sz="2400" i="1" dirty="0" err="1"/>
              <a:t>Maître</a:t>
            </a:r>
            <a:r>
              <a:rPr lang="nb-NO" sz="2400" i="1" dirty="0"/>
              <a:t> </a:t>
            </a:r>
            <a:r>
              <a:rPr lang="nb-NO" sz="2400" i="1" dirty="0" err="1"/>
              <a:t>Antifer</a:t>
            </a:r>
            <a:r>
              <a:rPr lang="nb-NO" sz="2400" i="1" dirty="0"/>
              <a:t> </a:t>
            </a:r>
            <a:r>
              <a:rPr lang="nb-NO" sz="2400" dirty="0"/>
              <a:t>1894</a:t>
            </a:r>
            <a:r>
              <a:rPr lang="nb-NO" sz="2400" dirty="0" smtClean="0"/>
              <a:t>)</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smtClean="0"/>
          </a:p>
        </p:txBody>
      </p:sp>
    </p:spTree>
    <p:extLst>
      <p:ext uri="{BB962C8B-B14F-4D97-AF65-F5344CB8AC3E}">
        <p14:creationId xmlns:p14="http://schemas.microsoft.com/office/powerpoint/2010/main" val="142263780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052736"/>
            <a:ext cx="3854585" cy="2830886"/>
          </a:xfrm>
          <a:prstGeom prst="rect">
            <a:avLst/>
          </a:prstGeom>
        </p:spPr>
      </p:pic>
      <p:pic>
        <p:nvPicPr>
          <p:cNvPr id="7" name="Bil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916832"/>
            <a:ext cx="3754338" cy="3140968"/>
          </a:xfrm>
          <a:prstGeom prst="rect">
            <a:avLst/>
          </a:prstGeom>
        </p:spPr>
      </p:pic>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4077072"/>
            <a:ext cx="3675925" cy="2658553"/>
          </a:xfrm>
          <a:prstGeom prst="rect">
            <a:avLst/>
          </a:prstGeom>
        </p:spPr>
      </p:pic>
      <p:pic>
        <p:nvPicPr>
          <p:cNvPr id="3" name="Bild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2624439"/>
            <a:ext cx="3052666" cy="3964501"/>
          </a:xfrm>
          <a:prstGeom prst="rect">
            <a:avLst/>
          </a:prstGeom>
        </p:spPr>
      </p:pic>
      <p:sp>
        <p:nvSpPr>
          <p:cNvPr id="2" name="TekstSylinder 1"/>
          <p:cNvSpPr txBox="1"/>
          <p:nvPr/>
        </p:nvSpPr>
        <p:spPr>
          <a:xfrm>
            <a:off x="459519" y="404664"/>
            <a:ext cx="8376011" cy="707886"/>
          </a:xfrm>
          <a:prstGeom prst="rect">
            <a:avLst/>
          </a:prstGeom>
          <a:noFill/>
        </p:spPr>
        <p:txBody>
          <a:bodyPr wrap="none" rtlCol="0">
            <a:spAutoFit/>
          </a:bodyPr>
          <a:lstStyle/>
          <a:p>
            <a:r>
              <a:rPr lang="nb-NO" sz="2000" b="1" dirty="0" smtClean="0"/>
              <a:t>Norske bokutgivelser </a:t>
            </a:r>
            <a:r>
              <a:rPr lang="nb-NO" sz="2000" dirty="0" smtClean="0"/>
              <a:t/>
            </a:r>
            <a:br>
              <a:rPr lang="nb-NO" sz="2000" dirty="0" smtClean="0"/>
            </a:br>
            <a:r>
              <a:rPr lang="nb-NO" sz="2000" dirty="0" smtClean="0"/>
              <a:t>– oversatt fra utenlandske, omarbeidede</a:t>
            </a:r>
            <a:r>
              <a:rPr lang="nb-NO" sz="2000" dirty="0"/>
              <a:t> </a:t>
            </a:r>
            <a:r>
              <a:rPr lang="nb-NO" sz="2000" dirty="0" smtClean="0"/>
              <a:t>og forkortede ungdomsutgaver</a:t>
            </a:r>
            <a:endParaRPr lang="nb-NO" sz="2000" dirty="0"/>
          </a:p>
        </p:txBody>
      </p:sp>
    </p:spTree>
    <p:extLst>
      <p:ext uri="{BB962C8B-B14F-4D97-AF65-F5344CB8AC3E}">
        <p14:creationId xmlns:p14="http://schemas.microsoft.com/office/powerpoint/2010/main" val="239601056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201" y="1268760"/>
            <a:ext cx="184730" cy="2862322"/>
          </a:xfrm>
          <a:prstGeom prst="rect">
            <a:avLst/>
          </a:prstGeom>
          <a:noFill/>
        </p:spPr>
        <p:txBody>
          <a:bodyPr wrap="none" rtlCol="0">
            <a:spAutoFit/>
          </a:bodyPr>
          <a:lstStyle/>
          <a:p>
            <a:pPr algn="ctr"/>
            <a:endParaRPr lang="nb-NO" sz="3600" dirty="0" smtClean="0"/>
          </a:p>
          <a:p>
            <a:pPr algn="ctr"/>
            <a:endParaRPr lang="nb-NO" sz="3600" dirty="0" smtClean="0"/>
          </a:p>
          <a:p>
            <a:pPr algn="ctr"/>
            <a:r>
              <a:rPr lang="nb-NO" sz="3600" dirty="0" smtClean="0"/>
              <a:t/>
            </a:r>
            <a:br>
              <a:rPr lang="nb-NO" sz="3600" dirty="0" smtClean="0"/>
            </a:br>
            <a:r>
              <a:rPr lang="nb-NO" sz="3600" dirty="0" smtClean="0"/>
              <a:t/>
            </a:r>
            <a:br>
              <a:rPr lang="nb-NO" sz="3600" dirty="0" smtClean="0"/>
            </a:b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6" name="Rektangel 5"/>
          <p:cNvSpPr/>
          <p:nvPr/>
        </p:nvSpPr>
        <p:spPr>
          <a:xfrm>
            <a:off x="611560" y="4352107"/>
            <a:ext cx="2880917" cy="2062103"/>
          </a:xfrm>
          <a:prstGeom prst="rect">
            <a:avLst/>
          </a:prstGeom>
        </p:spPr>
        <p:txBody>
          <a:bodyPr wrap="none">
            <a:spAutoFit/>
          </a:bodyPr>
          <a:lstStyle/>
          <a:p>
            <a:r>
              <a:rPr lang="nb-NO" dirty="0" smtClean="0"/>
              <a:t/>
            </a:r>
            <a:br>
              <a:rPr lang="nb-NO" dirty="0" smtClean="0"/>
            </a:br>
            <a:r>
              <a:rPr lang="nb-NO" dirty="0"/>
              <a:t>Romanen fra 1860-årene</a:t>
            </a:r>
            <a:br>
              <a:rPr lang="nb-NO" dirty="0"/>
            </a:br>
            <a:r>
              <a:rPr lang="nb-NO" dirty="0"/>
              <a:t>ble starten på Jules Vernes</a:t>
            </a:r>
            <a:br>
              <a:rPr lang="nb-NO" dirty="0"/>
            </a:br>
            <a:r>
              <a:rPr lang="nb-NO" dirty="0" err="1"/>
              <a:t>Voyages</a:t>
            </a:r>
            <a:r>
              <a:rPr lang="nb-NO" dirty="0"/>
              <a:t> </a:t>
            </a:r>
            <a:r>
              <a:rPr lang="nb-NO" dirty="0" err="1"/>
              <a:t>Extraordinaires</a:t>
            </a:r>
            <a:r>
              <a:rPr lang="nb-NO" dirty="0"/>
              <a:t/>
            </a:r>
            <a:br>
              <a:rPr lang="nb-NO" dirty="0"/>
            </a:br>
            <a:r>
              <a:rPr lang="nb-NO" dirty="0"/>
              <a:t/>
            </a:r>
            <a:br>
              <a:rPr lang="nb-NO" dirty="0"/>
            </a:br>
            <a:r>
              <a:rPr lang="nb-NO" dirty="0" smtClean="0"/>
              <a:t>«Ekstraordinære reiser»</a:t>
            </a:r>
            <a:br>
              <a:rPr lang="nb-NO" dirty="0" smtClean="0"/>
            </a:br>
            <a:endParaRPr lang="nb-NO" sz="2000" dirty="0"/>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258" y="187900"/>
            <a:ext cx="4054441" cy="6481460"/>
          </a:xfrm>
          <a:prstGeom prst="rect">
            <a:avLst/>
          </a:prstGeom>
        </p:spPr>
      </p:pic>
      <p:pic>
        <p:nvPicPr>
          <p:cNvPr id="8" name="Bil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94" y="253037"/>
            <a:ext cx="2923110" cy="3824035"/>
          </a:xfrm>
          <a:prstGeom prst="rect">
            <a:avLst/>
          </a:prstGeom>
        </p:spPr>
      </p:pic>
    </p:spTree>
    <p:extLst>
      <p:ext uri="{BB962C8B-B14F-4D97-AF65-F5344CB8AC3E}">
        <p14:creationId xmlns:p14="http://schemas.microsoft.com/office/powerpoint/2010/main" val="2822176503"/>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88640"/>
            <a:ext cx="5269710" cy="6453336"/>
          </a:xfrm>
          <a:prstGeom prst="rect">
            <a:avLst/>
          </a:prstGeom>
        </p:spPr>
      </p:pic>
      <p:sp>
        <p:nvSpPr>
          <p:cNvPr id="3" name="TekstSylinder 2"/>
          <p:cNvSpPr txBox="1"/>
          <p:nvPr/>
        </p:nvSpPr>
        <p:spPr>
          <a:xfrm>
            <a:off x="6732240" y="4509120"/>
            <a:ext cx="2160240" cy="1200329"/>
          </a:xfrm>
          <a:prstGeom prst="rect">
            <a:avLst/>
          </a:prstGeom>
          <a:noFill/>
        </p:spPr>
        <p:txBody>
          <a:bodyPr wrap="square" rtlCol="0">
            <a:spAutoFit/>
          </a:bodyPr>
          <a:lstStyle/>
          <a:p>
            <a:r>
              <a:rPr lang="nb-NO" dirty="0" smtClean="0"/>
              <a:t>Bokklubben 1967</a:t>
            </a:r>
            <a:br>
              <a:rPr lang="nb-NO" dirty="0" smtClean="0"/>
            </a:br>
            <a:r>
              <a:rPr lang="nb-NO" dirty="0" smtClean="0"/>
              <a:t>Oversatt fra tysk,</a:t>
            </a:r>
            <a:br>
              <a:rPr lang="nb-NO" dirty="0" smtClean="0"/>
            </a:br>
            <a:r>
              <a:rPr lang="nb-NO" dirty="0" smtClean="0"/>
              <a:t>forlaget</a:t>
            </a:r>
            <a:br>
              <a:rPr lang="nb-NO" dirty="0" smtClean="0"/>
            </a:br>
            <a:r>
              <a:rPr lang="nb-NO" dirty="0" err="1" smtClean="0"/>
              <a:t>Bärmeier</a:t>
            </a:r>
            <a:r>
              <a:rPr lang="nb-NO" dirty="0" smtClean="0"/>
              <a:t> &amp; Nikel</a:t>
            </a:r>
            <a:endParaRPr lang="nb-NO" dirty="0"/>
          </a:p>
        </p:txBody>
      </p:sp>
    </p:spTree>
    <p:extLst>
      <p:ext uri="{BB962C8B-B14F-4D97-AF65-F5344CB8AC3E}">
        <p14:creationId xmlns:p14="http://schemas.microsoft.com/office/powerpoint/2010/main" val="2437191049"/>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976917" y="404664"/>
            <a:ext cx="4884671" cy="584775"/>
          </a:xfrm>
          <a:prstGeom prst="rect">
            <a:avLst/>
          </a:prstGeom>
          <a:noFill/>
        </p:spPr>
        <p:txBody>
          <a:bodyPr wrap="none" rtlCol="0">
            <a:spAutoFit/>
          </a:bodyPr>
          <a:lstStyle/>
          <a:p>
            <a:pPr algn="ctr"/>
            <a:r>
              <a:rPr lang="nb-NO" sz="3200" dirty="0" smtClean="0"/>
              <a:t>Hva har </a:t>
            </a:r>
            <a:r>
              <a:rPr lang="nb-NO" sz="3200" dirty="0" err="1" smtClean="0"/>
              <a:t>har</a:t>
            </a:r>
            <a:r>
              <a:rPr lang="nb-NO" sz="3200" dirty="0" smtClean="0"/>
              <a:t> vært utelatt ?</a:t>
            </a:r>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6" name="TekstSylinder 5"/>
          <p:cNvSpPr txBox="1"/>
          <p:nvPr/>
        </p:nvSpPr>
        <p:spPr>
          <a:xfrm>
            <a:off x="859806" y="1412776"/>
            <a:ext cx="3384376" cy="1846659"/>
          </a:xfrm>
          <a:prstGeom prst="rect">
            <a:avLst/>
          </a:prstGeom>
          <a:noFill/>
        </p:spPr>
        <p:txBody>
          <a:bodyPr wrap="square" rtlCol="0">
            <a:spAutoFit/>
          </a:bodyPr>
          <a:lstStyle/>
          <a:p>
            <a:r>
              <a:rPr lang="nb-NO" sz="2400" dirty="0"/>
              <a:t>Sakprosa </a:t>
            </a:r>
            <a:br>
              <a:rPr lang="nb-NO" sz="2400" dirty="0"/>
            </a:br>
            <a:r>
              <a:rPr lang="nb-NO" sz="2400" dirty="0"/>
              <a:t>Dypere beskrivelser </a:t>
            </a:r>
            <a:br>
              <a:rPr lang="nb-NO" sz="2400" dirty="0"/>
            </a:br>
            <a:r>
              <a:rPr lang="nb-NO" sz="2400" dirty="0"/>
              <a:t>Humor </a:t>
            </a:r>
            <a:br>
              <a:rPr lang="nb-NO" sz="2400" dirty="0"/>
            </a:br>
            <a:r>
              <a:rPr lang="nb-NO" sz="2400" dirty="0"/>
              <a:t>Bilder</a:t>
            </a:r>
          </a:p>
          <a:p>
            <a:endParaRPr lang="nb-NO" dirty="0"/>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634" y="968871"/>
            <a:ext cx="3893766" cy="6021288"/>
          </a:xfrm>
          <a:prstGeom prst="rect">
            <a:avLst/>
          </a:prstGeom>
        </p:spPr>
      </p:pic>
      <p:pic>
        <p:nvPicPr>
          <p:cNvPr id="8" name="Bil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048" y="2996952"/>
            <a:ext cx="2509904" cy="3724045"/>
          </a:xfrm>
          <a:prstGeom prst="rect">
            <a:avLst/>
          </a:prstGeom>
        </p:spPr>
      </p:pic>
    </p:spTree>
    <p:extLst>
      <p:ext uri="{BB962C8B-B14F-4D97-AF65-F5344CB8AC3E}">
        <p14:creationId xmlns:p14="http://schemas.microsoft.com/office/powerpoint/2010/main" val="2592230776"/>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07504" y="116632"/>
            <a:ext cx="3873176" cy="7171194"/>
          </a:xfrm>
          <a:prstGeom prst="rect">
            <a:avLst/>
          </a:prstGeom>
          <a:noFill/>
        </p:spPr>
        <p:txBody>
          <a:bodyPr wrap="none" rtlCol="0">
            <a:spAutoFit/>
          </a:bodyPr>
          <a:lstStyle/>
          <a:p>
            <a:r>
              <a:rPr lang="nb-NO" sz="2400" b="1" dirty="0" smtClean="0"/>
              <a:t/>
            </a:r>
            <a:br>
              <a:rPr lang="nb-NO" sz="2400" b="1" dirty="0" smtClean="0"/>
            </a:br>
            <a:r>
              <a:rPr lang="nb-NO" sz="2000" dirty="0"/>
              <a:t>Jules Vernes </a:t>
            </a:r>
            <a:r>
              <a:rPr lang="nb-NO" sz="2000" dirty="0" smtClean="0"/>
              <a:t/>
            </a:r>
            <a:br>
              <a:rPr lang="nb-NO" sz="2000" dirty="0" smtClean="0"/>
            </a:br>
            <a:r>
              <a:rPr lang="nb-NO" sz="2000" dirty="0" smtClean="0"/>
              <a:t>gjennombruddsroman</a:t>
            </a:r>
            <a:r>
              <a:rPr lang="nb-NO" sz="2000" b="1" dirty="0" smtClean="0"/>
              <a:t/>
            </a:r>
            <a:br>
              <a:rPr lang="nb-NO" sz="2000" b="1" dirty="0" smtClean="0"/>
            </a:br>
            <a:r>
              <a:rPr lang="nb-NO" sz="2400" b="1" dirty="0" smtClean="0"/>
              <a:t/>
            </a:r>
            <a:br>
              <a:rPr lang="nb-NO" sz="2400" b="1" dirty="0" smtClean="0"/>
            </a:br>
            <a:r>
              <a:rPr lang="nb-NO" sz="2400" b="1" dirty="0" smtClean="0"/>
              <a:t/>
            </a:r>
            <a:br>
              <a:rPr lang="nb-NO" sz="2400" b="1" dirty="0" smtClean="0"/>
            </a:br>
            <a:r>
              <a:rPr lang="nb-NO" sz="2000" b="1" dirty="0" smtClean="0"/>
              <a:t/>
            </a:r>
            <a:br>
              <a:rPr lang="nb-NO" sz="2000" b="1" dirty="0" smtClean="0"/>
            </a:br>
            <a:r>
              <a:rPr lang="nb-NO" sz="2800" b="1" i="1" dirty="0" smtClean="0"/>
              <a:t>Fem </a:t>
            </a:r>
            <a:r>
              <a:rPr lang="nb-NO" sz="2800" b="1" i="1" dirty="0" err="1" smtClean="0"/>
              <a:t>uger</a:t>
            </a:r>
            <a:r>
              <a:rPr lang="nb-NO" sz="2800" b="1" i="1" dirty="0" smtClean="0"/>
              <a:t> i </a:t>
            </a:r>
            <a:r>
              <a:rPr lang="nb-NO" sz="2800" b="1" i="1" dirty="0" err="1" smtClean="0"/>
              <a:t>ballon</a:t>
            </a:r>
            <a:r>
              <a:rPr lang="nb-NO" sz="2800" b="1" i="1" dirty="0" smtClean="0"/>
              <a:t/>
            </a:r>
            <a:br>
              <a:rPr lang="nb-NO" sz="2800" b="1" i="1" dirty="0" smtClean="0"/>
            </a:br>
            <a:r>
              <a:rPr lang="nb-NO" sz="2400" i="1" dirty="0" smtClean="0"/>
              <a:t>(</a:t>
            </a:r>
            <a:r>
              <a:rPr lang="nb-NO" sz="2400" i="1" dirty="0" err="1" smtClean="0"/>
              <a:t>Cinq</a:t>
            </a:r>
            <a:r>
              <a:rPr lang="nb-NO" sz="2400" i="1" dirty="0" smtClean="0"/>
              <a:t> </a:t>
            </a:r>
            <a:r>
              <a:rPr lang="nb-NO" sz="2400" i="1" dirty="0" err="1"/>
              <a:t>semaines</a:t>
            </a:r>
            <a:r>
              <a:rPr lang="nb-NO" sz="2400" i="1" dirty="0"/>
              <a:t> en </a:t>
            </a:r>
            <a:r>
              <a:rPr lang="nb-NO" sz="2400" i="1" dirty="0" smtClean="0"/>
              <a:t>ballon,</a:t>
            </a:r>
            <a:r>
              <a:rPr lang="nb-NO" sz="1600" i="1" dirty="0" smtClean="0"/>
              <a:t>1863</a:t>
            </a:r>
            <a:r>
              <a:rPr lang="nb-NO" sz="2400" i="1" dirty="0" smtClean="0"/>
              <a:t>)</a:t>
            </a:r>
            <a:r>
              <a:rPr lang="nb-NO" sz="2800" b="1" dirty="0" smtClean="0"/>
              <a:t/>
            </a:r>
            <a:br>
              <a:rPr lang="nb-NO" sz="2800" b="1" dirty="0" smtClean="0"/>
            </a:br>
            <a:r>
              <a:rPr lang="nb-NO" sz="2000" dirty="0" smtClean="0"/>
              <a:t/>
            </a:r>
            <a:br>
              <a:rPr lang="nb-NO" sz="2000" dirty="0" smtClean="0"/>
            </a:br>
            <a:endParaRPr lang="nb-NO" sz="2000" dirty="0" smtClean="0"/>
          </a:p>
          <a:p>
            <a:r>
              <a:rPr lang="nb-NO" sz="2000" dirty="0" smtClean="0"/>
              <a:t>Jespersen, Kristiania 1904 </a:t>
            </a:r>
            <a:endParaRPr lang="nb-NO" sz="3600" dirty="0" smtClean="0"/>
          </a:p>
          <a:p>
            <a:pPr algn="ctr"/>
            <a:r>
              <a:rPr lang="nb-NO" sz="2400" dirty="0"/>
              <a:t/>
            </a:r>
            <a:br>
              <a:rPr lang="nb-NO" sz="2400" dirty="0"/>
            </a:br>
            <a:r>
              <a:rPr lang="nb-NO" sz="2400" dirty="0" smtClean="0"/>
              <a:t/>
            </a:r>
            <a:br>
              <a:rPr lang="nb-NO" sz="2400" dirty="0" smtClean="0"/>
            </a:br>
            <a:endParaRPr lang="nb-NO" sz="2400" dirty="0"/>
          </a:p>
          <a:p>
            <a:pPr algn="ctr"/>
            <a:endParaRPr lang="nb-NO" sz="3600" dirty="0" smtClean="0"/>
          </a:p>
          <a:p>
            <a:pPr algn="ctr"/>
            <a:r>
              <a:rPr lang="nb-NO" sz="3600" dirty="0" smtClean="0"/>
              <a:t/>
            </a:r>
            <a:br>
              <a:rPr lang="nb-NO" sz="3600" dirty="0" smtClean="0"/>
            </a:br>
            <a:r>
              <a:rPr lang="nb-NO" sz="3600" dirty="0" smtClean="0"/>
              <a:t/>
            </a:r>
            <a:br>
              <a:rPr lang="nb-NO" sz="3600" dirty="0" smtClean="0"/>
            </a:b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199282"/>
            <a:ext cx="4824536" cy="6472991"/>
          </a:xfrm>
          <a:prstGeom prst="rect">
            <a:avLst/>
          </a:prstGeom>
        </p:spPr>
      </p:pic>
    </p:spTree>
    <p:extLst>
      <p:ext uri="{BB962C8B-B14F-4D97-AF65-F5344CB8AC3E}">
        <p14:creationId xmlns:p14="http://schemas.microsoft.com/office/powerpoint/2010/main" val="44594118"/>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07504" y="116632"/>
            <a:ext cx="4160113" cy="10064294"/>
          </a:xfrm>
          <a:prstGeom prst="rect">
            <a:avLst/>
          </a:prstGeom>
          <a:noFill/>
        </p:spPr>
        <p:txBody>
          <a:bodyPr wrap="none" rtlCol="0">
            <a:spAutoFit/>
          </a:bodyPr>
          <a:lstStyle/>
          <a:p>
            <a:r>
              <a:rPr lang="nb-NO" sz="2400" b="1" dirty="0" smtClean="0"/>
              <a:t/>
            </a:r>
            <a:br>
              <a:rPr lang="nb-NO" sz="2400" b="1" dirty="0" smtClean="0"/>
            </a:br>
            <a:r>
              <a:rPr lang="nb-NO" sz="2400" b="1" dirty="0" smtClean="0"/>
              <a:t/>
            </a:r>
            <a:br>
              <a:rPr lang="nb-NO" sz="2400" b="1" dirty="0" smtClean="0"/>
            </a:br>
            <a:r>
              <a:rPr lang="nb-NO" sz="2400" b="1" dirty="0" smtClean="0"/>
              <a:t>Ny Jules Verne -oversettelse</a:t>
            </a:r>
            <a:br>
              <a:rPr lang="nb-NO" sz="2400" b="1" dirty="0" smtClean="0"/>
            </a:br>
            <a:r>
              <a:rPr lang="nb-NO" sz="2400" b="1" dirty="0" smtClean="0"/>
              <a:t> </a:t>
            </a:r>
            <a:br>
              <a:rPr lang="nb-NO" sz="2400" b="1" dirty="0" smtClean="0"/>
            </a:br>
            <a:r>
              <a:rPr lang="nb-NO" sz="2000" b="1" dirty="0" smtClean="0"/>
              <a:t/>
            </a:r>
            <a:br>
              <a:rPr lang="nb-NO" sz="2000" b="1" dirty="0" smtClean="0"/>
            </a:br>
            <a:r>
              <a:rPr lang="nb-NO" sz="2800" b="1" i="1" dirty="0" smtClean="0"/>
              <a:t>Fem uker i ballong</a:t>
            </a:r>
            <a:br>
              <a:rPr lang="nb-NO" sz="2800" b="1" i="1" dirty="0" smtClean="0"/>
            </a:br>
            <a:r>
              <a:rPr lang="nb-NO" sz="2400" i="1" dirty="0" smtClean="0"/>
              <a:t>(</a:t>
            </a:r>
            <a:r>
              <a:rPr lang="nb-NO" sz="2400" i="1" dirty="0" err="1" smtClean="0"/>
              <a:t>Cinq</a:t>
            </a:r>
            <a:r>
              <a:rPr lang="nb-NO" sz="2400" i="1" dirty="0" smtClean="0"/>
              <a:t> </a:t>
            </a:r>
            <a:r>
              <a:rPr lang="nb-NO" sz="2400" i="1" dirty="0" err="1"/>
              <a:t>semaines</a:t>
            </a:r>
            <a:r>
              <a:rPr lang="nb-NO" sz="2400" i="1" dirty="0"/>
              <a:t> en </a:t>
            </a:r>
            <a:r>
              <a:rPr lang="nb-NO" sz="2400" i="1" dirty="0" err="1" smtClean="0"/>
              <a:t>ballon</a:t>
            </a:r>
            <a:r>
              <a:rPr lang="nb-NO" sz="2400" i="1" dirty="0" smtClean="0"/>
              <a:t> </a:t>
            </a:r>
            <a:r>
              <a:rPr lang="nb-NO" i="1" dirty="0" smtClean="0"/>
              <a:t>1863</a:t>
            </a:r>
            <a:r>
              <a:rPr lang="nb-NO" sz="2400" i="1" dirty="0" smtClean="0"/>
              <a:t>)</a:t>
            </a:r>
            <a:br>
              <a:rPr lang="nb-NO" sz="2400" i="1" dirty="0" smtClean="0"/>
            </a:br>
            <a:r>
              <a:rPr lang="nb-NO" sz="2800" b="1" dirty="0" smtClean="0"/>
              <a:t/>
            </a:r>
            <a:br>
              <a:rPr lang="nb-NO" sz="2800" b="1" dirty="0" smtClean="0"/>
            </a:br>
            <a:r>
              <a:rPr lang="nb-NO" sz="2000" dirty="0"/>
              <a:t>Oversatt av Tom </a:t>
            </a:r>
            <a:r>
              <a:rPr lang="nb-NO" sz="2000" dirty="0" err="1" smtClean="0"/>
              <a:t>Lotherington</a:t>
            </a: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endParaRPr lang="nb-NO" sz="2000" dirty="0" smtClean="0"/>
          </a:p>
          <a:p>
            <a:r>
              <a:rPr lang="nb-NO" sz="2000" dirty="0" smtClean="0"/>
              <a:t>   </a:t>
            </a:r>
            <a:r>
              <a:rPr lang="nb-NO" sz="2000" dirty="0" err="1" smtClean="0"/>
              <a:t>Vidarforlaget</a:t>
            </a:r>
            <a:r>
              <a:rPr lang="nb-NO" sz="2000" dirty="0" smtClean="0"/>
              <a:t>, desember 2015 </a:t>
            </a:r>
            <a:endParaRPr lang="nb-NO" sz="1600" dirty="0" smtClean="0"/>
          </a:p>
          <a:p>
            <a:pPr algn="ctr"/>
            <a:endParaRPr lang="nb-NO" sz="3600" dirty="0" smtClean="0"/>
          </a:p>
          <a:p>
            <a:pPr algn="ctr"/>
            <a:r>
              <a:rPr lang="nb-NO" sz="2400" dirty="0"/>
              <a:t/>
            </a:r>
            <a:br>
              <a:rPr lang="nb-NO" sz="2400" dirty="0"/>
            </a:br>
            <a:r>
              <a:rPr lang="nb-NO" sz="2400" dirty="0" smtClean="0"/>
              <a:t/>
            </a:r>
            <a:br>
              <a:rPr lang="nb-NO" sz="2400" dirty="0" smtClean="0"/>
            </a:br>
            <a:endParaRPr lang="nb-NO" sz="2400" dirty="0"/>
          </a:p>
          <a:p>
            <a:pPr algn="ctr"/>
            <a:endParaRPr lang="nb-NO" sz="3600" dirty="0" smtClean="0"/>
          </a:p>
          <a:p>
            <a:pPr algn="ctr"/>
            <a:r>
              <a:rPr lang="nb-NO" sz="3600" dirty="0" smtClean="0"/>
              <a:t/>
            </a:r>
            <a:br>
              <a:rPr lang="nb-NO" sz="3600" dirty="0" smtClean="0"/>
            </a:br>
            <a:r>
              <a:rPr lang="nb-NO" sz="3600" dirty="0" smtClean="0"/>
              <a:t/>
            </a:r>
            <a:br>
              <a:rPr lang="nb-NO" sz="3600" dirty="0" smtClean="0"/>
            </a:br>
            <a:endParaRPr lang="nb-NO" sz="3600" dirty="0"/>
          </a:p>
        </p:txBody>
      </p:sp>
      <p:pic>
        <p:nvPicPr>
          <p:cNvPr id="3" name="Bild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689" y="70016"/>
            <a:ext cx="4243743" cy="6671352"/>
          </a:xfrm>
          <a:prstGeom prst="rect">
            <a:avLst/>
          </a:prstGeom>
        </p:spPr>
      </p:pic>
    </p:spTree>
    <p:extLst>
      <p:ext uri="{BB962C8B-B14F-4D97-AF65-F5344CB8AC3E}">
        <p14:creationId xmlns:p14="http://schemas.microsoft.com/office/powerpoint/2010/main" val="1891463920"/>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197771" y="362937"/>
            <a:ext cx="3068469" cy="2893100"/>
          </a:xfrm>
          <a:prstGeom prst="rect">
            <a:avLst/>
          </a:prstGeom>
          <a:noFill/>
        </p:spPr>
        <p:txBody>
          <a:bodyPr wrap="none" rtlCol="0">
            <a:spAutoFit/>
          </a:bodyPr>
          <a:lstStyle/>
          <a:p>
            <a:r>
              <a:rPr lang="nb-NO" sz="2800" b="1" i="1" dirty="0" err="1" smtClean="0"/>
              <a:t>Vingt</a:t>
            </a:r>
            <a:r>
              <a:rPr lang="nb-NO" sz="2800" b="1" i="1" dirty="0" smtClean="0"/>
              <a:t> </a:t>
            </a:r>
            <a:r>
              <a:rPr lang="nb-NO" sz="2800" b="1" i="1" dirty="0"/>
              <a:t>mille </a:t>
            </a:r>
            <a:r>
              <a:rPr lang="nb-NO" sz="2800" b="1" i="1" dirty="0" err="1"/>
              <a:t>lieues</a:t>
            </a:r>
            <a:r>
              <a:rPr lang="nb-NO" sz="2800" b="1" i="1" dirty="0"/>
              <a:t> </a:t>
            </a:r>
            <a:r>
              <a:rPr lang="nb-NO" sz="2800" b="1" i="1" dirty="0" smtClean="0"/>
              <a:t/>
            </a:r>
            <a:br>
              <a:rPr lang="nb-NO" sz="2800" b="1" i="1" dirty="0" smtClean="0"/>
            </a:br>
            <a:r>
              <a:rPr lang="nb-NO" sz="2800" b="1" i="1" dirty="0" smtClean="0"/>
              <a:t>sous </a:t>
            </a:r>
            <a:r>
              <a:rPr lang="nb-NO" sz="2800" b="1" i="1" dirty="0"/>
              <a:t>les mers </a:t>
            </a:r>
            <a:r>
              <a:rPr lang="nb-NO" sz="1600" dirty="0" smtClean="0"/>
              <a:t>(1869)</a:t>
            </a:r>
            <a:r>
              <a:rPr lang="nb-NO" sz="2400" i="1" dirty="0"/>
              <a:t/>
            </a:r>
            <a:br>
              <a:rPr lang="nb-NO" sz="2400" i="1" dirty="0"/>
            </a:br>
            <a:r>
              <a:rPr lang="nb-NO" dirty="0" smtClean="0"/>
              <a:t/>
            </a:r>
            <a:br>
              <a:rPr lang="nb-NO" dirty="0" smtClean="0"/>
            </a:br>
            <a:r>
              <a:rPr lang="nb-NO" dirty="0" smtClean="0"/>
              <a:t/>
            </a:r>
            <a:br>
              <a:rPr lang="nb-NO" dirty="0" smtClean="0"/>
            </a:br>
            <a:r>
              <a:rPr lang="nb-NO" dirty="0" smtClean="0"/>
              <a:t>- deler </a:t>
            </a:r>
            <a:r>
              <a:rPr lang="nb-NO" dirty="0"/>
              <a:t>av handlingen</a:t>
            </a:r>
            <a:br>
              <a:rPr lang="nb-NO" dirty="0"/>
            </a:br>
            <a:r>
              <a:rPr lang="nb-NO" dirty="0"/>
              <a:t>foregår i Norge </a:t>
            </a:r>
            <a:endParaRPr lang="nb-NO" dirty="0">
              <a:solidFill>
                <a:srgbClr val="FF0000"/>
              </a:solidFill>
            </a:endParaRPr>
          </a:p>
          <a:p>
            <a:r>
              <a:rPr lang="nb-NO" dirty="0" smtClean="0"/>
              <a:t/>
            </a:r>
            <a:br>
              <a:rPr lang="nb-NO" dirty="0" smtClean="0"/>
            </a:br>
            <a:r>
              <a:rPr lang="nb-NO" dirty="0" smtClean="0"/>
              <a:t>«Nautilus» blir borte</a:t>
            </a:r>
            <a:br>
              <a:rPr lang="nb-NO" dirty="0" smtClean="0"/>
            </a:br>
            <a:r>
              <a:rPr lang="nb-NO" dirty="0" smtClean="0"/>
              <a:t>i Lofoten</a:t>
            </a:r>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731" y="222765"/>
            <a:ext cx="4145613" cy="6412470"/>
          </a:xfrm>
          <a:prstGeom prst="rect">
            <a:avLst/>
          </a:prstGeom>
        </p:spPr>
      </p:pic>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3363758"/>
            <a:ext cx="2232247" cy="3271477"/>
          </a:xfrm>
          <a:prstGeom prst="rect">
            <a:avLst/>
          </a:prstGeom>
        </p:spPr>
      </p:pic>
    </p:spTree>
    <p:extLst>
      <p:ext uri="{BB962C8B-B14F-4D97-AF65-F5344CB8AC3E}">
        <p14:creationId xmlns:p14="http://schemas.microsoft.com/office/powerpoint/2010/main" val="487757263"/>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651196" y="1268760"/>
            <a:ext cx="4052776" cy="4339650"/>
          </a:xfrm>
          <a:prstGeom prst="rect">
            <a:avLst/>
          </a:prstGeom>
          <a:noFill/>
        </p:spPr>
        <p:txBody>
          <a:bodyPr wrap="none" rtlCol="0">
            <a:spAutoFit/>
          </a:bodyPr>
          <a:lstStyle/>
          <a:p>
            <a:pPr algn="ctr"/>
            <a:endParaRPr lang="nb-NO" sz="3600" dirty="0" smtClean="0"/>
          </a:p>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a:p>
            <a:pPr algn="ctr"/>
            <a:endParaRPr lang="nb-NO" sz="3600" dirty="0" smtClean="0"/>
          </a:p>
          <a:p>
            <a:pPr algn="ctr"/>
            <a:r>
              <a:rPr lang="nb-NO" sz="3600" dirty="0" smtClean="0"/>
              <a:t/>
            </a:r>
            <a:br>
              <a:rPr lang="nb-NO" sz="3600" dirty="0" smtClean="0"/>
            </a:br>
            <a:r>
              <a:rPr lang="nb-NO" sz="3600" dirty="0" smtClean="0"/>
              <a:t/>
            </a:r>
            <a:br>
              <a:rPr lang="nb-NO" sz="3600" dirty="0" smtClean="0"/>
            </a:b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5545" y="176373"/>
            <a:ext cx="4634887" cy="6564995"/>
          </a:xfrm>
          <a:prstGeom prst="rect">
            <a:avLst/>
          </a:prstGeom>
        </p:spPr>
      </p:pic>
      <p:sp>
        <p:nvSpPr>
          <p:cNvPr id="6" name="TekstSylinder 5"/>
          <p:cNvSpPr txBox="1"/>
          <p:nvPr/>
        </p:nvSpPr>
        <p:spPr>
          <a:xfrm>
            <a:off x="323528" y="980728"/>
            <a:ext cx="3320140" cy="3170099"/>
          </a:xfrm>
          <a:prstGeom prst="rect">
            <a:avLst/>
          </a:prstGeom>
          <a:noFill/>
        </p:spPr>
        <p:txBody>
          <a:bodyPr wrap="none" rtlCol="0">
            <a:spAutoFit/>
          </a:bodyPr>
          <a:lstStyle/>
          <a:p>
            <a:r>
              <a:rPr lang="nb-NO" sz="2000" dirty="0" smtClean="0"/>
              <a:t>Gyldendal 1951</a:t>
            </a:r>
            <a:br>
              <a:rPr lang="nb-NO" sz="2000" dirty="0" smtClean="0"/>
            </a:br>
            <a:r>
              <a:rPr lang="nb-NO" sz="2000" dirty="0" smtClean="0"/>
              <a:t>«De aller beste»</a:t>
            </a:r>
            <a:br>
              <a:rPr lang="nb-NO" sz="2000" dirty="0" smtClean="0"/>
            </a:br>
            <a:r>
              <a:rPr lang="nb-NO" sz="2000" dirty="0" smtClean="0"/>
              <a:t>143s.</a:t>
            </a:r>
            <a:br>
              <a:rPr lang="nb-NO" sz="2000" dirty="0" smtClean="0"/>
            </a:br>
            <a:r>
              <a:rPr lang="nb-NO" sz="2000" dirty="0" smtClean="0"/>
              <a:t/>
            </a:r>
            <a:br>
              <a:rPr lang="nb-NO" sz="2000" dirty="0" smtClean="0"/>
            </a:br>
            <a:r>
              <a:rPr lang="nb-NO" sz="2000" dirty="0" smtClean="0"/>
              <a:t>Bearbeidet for ungdommen</a:t>
            </a:r>
            <a:br>
              <a:rPr lang="nb-NO" sz="2000" dirty="0" smtClean="0"/>
            </a:br>
            <a:r>
              <a:rPr lang="nb-NO" sz="2000" dirty="0" smtClean="0"/>
              <a:t> av Hugo </a:t>
            </a:r>
            <a:r>
              <a:rPr lang="nb-NO" sz="2000" dirty="0" err="1" smtClean="0"/>
              <a:t>Gyllander</a:t>
            </a:r>
            <a:r>
              <a:rPr lang="nb-NO" sz="2000" dirty="0" smtClean="0"/>
              <a:t/>
            </a:r>
            <a:br>
              <a:rPr lang="nb-NO" sz="2000" dirty="0" smtClean="0"/>
            </a:br>
            <a:r>
              <a:rPr lang="nb-NO" sz="2000" dirty="0" smtClean="0"/>
              <a:t/>
            </a:r>
            <a:br>
              <a:rPr lang="nb-NO" sz="2000" dirty="0" smtClean="0"/>
            </a:br>
            <a:r>
              <a:rPr lang="nb-NO" sz="2000" dirty="0" smtClean="0"/>
              <a:t>Oversatt av Jo Ørjasæter</a:t>
            </a:r>
            <a:br>
              <a:rPr lang="nb-NO" sz="2000" dirty="0" smtClean="0"/>
            </a:br>
            <a:r>
              <a:rPr lang="nb-NO" sz="2000" dirty="0" smtClean="0"/>
              <a:t/>
            </a:r>
            <a:br>
              <a:rPr lang="nb-NO" sz="2000" dirty="0" smtClean="0"/>
            </a:br>
            <a:r>
              <a:rPr lang="nb-NO" sz="2000" dirty="0" smtClean="0"/>
              <a:t>Tegninger, Gunnar Bratlie</a:t>
            </a:r>
            <a:endParaRPr lang="nb-NO" sz="2000" dirty="0"/>
          </a:p>
        </p:txBody>
      </p:sp>
    </p:spTree>
    <p:extLst>
      <p:ext uri="{BB962C8B-B14F-4D97-AF65-F5344CB8AC3E}">
        <p14:creationId xmlns:p14="http://schemas.microsoft.com/office/powerpoint/2010/main" val="3788248105"/>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07504" y="116632"/>
            <a:ext cx="3738524" cy="6370975"/>
          </a:xfrm>
          <a:prstGeom prst="rect">
            <a:avLst/>
          </a:prstGeom>
          <a:noFill/>
        </p:spPr>
        <p:txBody>
          <a:bodyPr wrap="none" rtlCol="0">
            <a:spAutoFit/>
          </a:bodyPr>
          <a:lstStyle/>
          <a:p>
            <a:r>
              <a:rPr lang="nb-NO" sz="2400" b="1" dirty="0" smtClean="0"/>
              <a:t/>
            </a:r>
            <a:br>
              <a:rPr lang="nb-NO" sz="2400" b="1" dirty="0" smtClean="0"/>
            </a:br>
            <a:r>
              <a:rPr lang="nb-NO" sz="2400" b="1" dirty="0" smtClean="0"/>
              <a:t>  </a:t>
            </a:r>
            <a:r>
              <a:rPr lang="nb-NO" sz="2400" b="1" dirty="0" err="1" smtClean="0"/>
              <a:t>Nyoversatt</a:t>
            </a:r>
            <a:r>
              <a:rPr lang="nb-NO" sz="2400" b="1" dirty="0" smtClean="0"/>
              <a:t> Jules Verne</a:t>
            </a:r>
            <a:br>
              <a:rPr lang="nb-NO" sz="2400" b="1" dirty="0" smtClean="0"/>
            </a:br>
            <a:r>
              <a:rPr lang="nb-NO" sz="2400" b="1" dirty="0" smtClean="0"/>
              <a:t/>
            </a:r>
            <a:br>
              <a:rPr lang="nb-NO" sz="2400" b="1" dirty="0" smtClean="0"/>
            </a:br>
            <a:r>
              <a:rPr lang="nb-NO" sz="2400" b="1" dirty="0" smtClean="0"/>
              <a:t/>
            </a:r>
            <a:br>
              <a:rPr lang="nb-NO" sz="2400" b="1" dirty="0" smtClean="0"/>
            </a:br>
            <a:r>
              <a:rPr lang="nb-NO" sz="2400" b="1" dirty="0" smtClean="0"/>
              <a:t> </a:t>
            </a:r>
            <a:r>
              <a:rPr lang="nb-NO" sz="2800" b="1" i="1" dirty="0"/>
              <a:t>En verdensomseiling </a:t>
            </a:r>
            <a:r>
              <a:rPr lang="nb-NO" sz="2800" b="1" i="1" dirty="0" smtClean="0"/>
              <a:t/>
            </a:r>
            <a:br>
              <a:rPr lang="nb-NO" sz="2800" b="1" i="1" dirty="0" smtClean="0"/>
            </a:br>
            <a:r>
              <a:rPr lang="nb-NO" sz="2800" b="1" i="1" dirty="0" smtClean="0"/>
              <a:t>under havet</a:t>
            </a:r>
            <a:r>
              <a:rPr lang="nb-NO" sz="2800" b="1" dirty="0" smtClean="0"/>
              <a:t/>
            </a:r>
            <a:br>
              <a:rPr lang="nb-NO" sz="2800" b="1" dirty="0" smtClean="0"/>
            </a:br>
            <a:r>
              <a:rPr lang="nb-NO" sz="2800" b="1" dirty="0" smtClean="0"/>
              <a:t/>
            </a:r>
            <a:br>
              <a:rPr lang="nb-NO" sz="2800" b="1" dirty="0" smtClean="0"/>
            </a:br>
            <a:r>
              <a:rPr lang="nb-NO" sz="2800" i="1" dirty="0"/>
              <a:t/>
            </a:r>
            <a:br>
              <a:rPr lang="nb-NO" sz="2800" i="1" dirty="0"/>
            </a:br>
            <a:r>
              <a:rPr lang="nb-NO" sz="2000" dirty="0" smtClean="0"/>
              <a:t>Oversatt av Bente Christensen</a:t>
            </a:r>
            <a:br>
              <a:rPr lang="nb-NO" sz="2000" dirty="0" smtClean="0"/>
            </a:br>
            <a:r>
              <a:rPr lang="nb-NO" sz="2000" dirty="0" smtClean="0"/>
              <a:t>tegninger av </a:t>
            </a:r>
            <a:r>
              <a:rPr lang="nb-NO" sz="2000" dirty="0" err="1" smtClean="0"/>
              <a:t>Neuville</a:t>
            </a:r>
            <a:r>
              <a:rPr lang="nb-NO" sz="2000" dirty="0" smtClean="0"/>
              <a:t> og </a:t>
            </a:r>
            <a:r>
              <a:rPr lang="nb-NO" sz="2000" dirty="0" err="1" smtClean="0"/>
              <a:t>Riou</a:t>
            </a:r>
            <a:r>
              <a:rPr lang="nb-NO" sz="2000" dirty="0"/>
              <a:t>. </a:t>
            </a:r>
            <a:br>
              <a:rPr lang="nb-NO" sz="2000" dirty="0"/>
            </a:br>
            <a:r>
              <a:rPr lang="nb-NO" sz="2000" dirty="0" smtClean="0">
                <a:solidFill>
                  <a:srgbClr val="FF0000"/>
                </a:solidFill>
              </a:rPr>
              <a:t/>
            </a:r>
            <a:br>
              <a:rPr lang="nb-NO" sz="2000" dirty="0" smtClean="0">
                <a:solidFill>
                  <a:srgbClr val="FF0000"/>
                </a:solidFill>
              </a:rPr>
            </a:br>
            <a:endParaRPr lang="nb-NO" sz="2000" dirty="0" smtClean="0">
              <a:solidFill>
                <a:srgbClr val="FF0000"/>
              </a:solidFill>
            </a:endParaRPr>
          </a:p>
          <a:p>
            <a:r>
              <a:rPr lang="nb-NO" sz="2000" dirty="0" smtClean="0">
                <a:solidFill>
                  <a:srgbClr val="FF0000"/>
                </a:solidFill>
              </a:rPr>
              <a:t/>
            </a:r>
            <a:br>
              <a:rPr lang="nb-NO" sz="2000" dirty="0" smtClean="0">
                <a:solidFill>
                  <a:srgbClr val="FF0000"/>
                </a:solidFill>
              </a:rPr>
            </a:br>
            <a:r>
              <a:rPr lang="nb-NO" sz="2000" dirty="0" smtClean="0">
                <a:solidFill>
                  <a:srgbClr val="FF0000"/>
                </a:solidFill>
              </a:rPr>
              <a:t>    </a:t>
            </a: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a:t>
            </a:r>
            <a:r>
              <a:rPr lang="nb-NO" sz="2000" dirty="0" err="1" smtClean="0"/>
              <a:t>Vidarforlaget</a:t>
            </a:r>
            <a:r>
              <a:rPr lang="nb-NO" sz="2000" dirty="0" smtClean="0"/>
              <a:t>, februar 2015 </a:t>
            </a:r>
            <a:r>
              <a:rPr lang="nb-NO" sz="2000" dirty="0"/>
              <a:t/>
            </a:r>
            <a:br>
              <a:rPr lang="nb-NO" sz="2000" dirty="0"/>
            </a:br>
            <a:r>
              <a:rPr lang="nb-NO" sz="2000" dirty="0" smtClean="0"/>
              <a:t>     530s.</a:t>
            </a:r>
            <a:endParaRPr lang="nb-NO" sz="3600" dirty="0" smtClean="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6" name="Bil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174313"/>
            <a:ext cx="4232240" cy="6497960"/>
          </a:xfrm>
          <a:prstGeom prst="rect">
            <a:avLst/>
          </a:prstGeom>
        </p:spPr>
      </p:pic>
    </p:spTree>
    <p:extLst>
      <p:ext uri="{BB962C8B-B14F-4D97-AF65-F5344CB8AC3E}">
        <p14:creationId xmlns:p14="http://schemas.microsoft.com/office/powerpoint/2010/main" val="2470734125"/>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08398" y="2057815"/>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246" y="1307669"/>
            <a:ext cx="3743266" cy="5577715"/>
          </a:xfrm>
          <a:prstGeom prst="rect">
            <a:avLst/>
          </a:prstGeom>
        </p:spPr>
      </p:pic>
      <p:sp>
        <p:nvSpPr>
          <p:cNvPr id="8" name="TekstSylinder 7"/>
          <p:cNvSpPr txBox="1"/>
          <p:nvPr/>
        </p:nvSpPr>
        <p:spPr>
          <a:xfrm>
            <a:off x="508398" y="2088592"/>
            <a:ext cx="4911922" cy="2246769"/>
          </a:xfrm>
          <a:prstGeom prst="rect">
            <a:avLst/>
          </a:prstGeom>
          <a:noFill/>
        </p:spPr>
        <p:txBody>
          <a:bodyPr wrap="none" rtlCol="0">
            <a:spAutoFit/>
          </a:bodyPr>
          <a:lstStyle/>
          <a:p>
            <a:r>
              <a:rPr lang="nb-NO" sz="2000" dirty="0" smtClean="0"/>
              <a:t>‘’– </a:t>
            </a:r>
            <a:r>
              <a:rPr lang="nb-NO" sz="2000" dirty="0"/>
              <a:t>Malstrøm! Malstrøm! skrek de. </a:t>
            </a:r>
            <a:r>
              <a:rPr lang="nb-NO" sz="2000" dirty="0" smtClean="0"/>
              <a:t/>
            </a:r>
            <a:br>
              <a:rPr lang="nb-NO" sz="2000" dirty="0" smtClean="0"/>
            </a:br>
            <a:r>
              <a:rPr lang="nb-NO" sz="2000" dirty="0" smtClean="0"/>
              <a:t/>
            </a:r>
            <a:br>
              <a:rPr lang="nb-NO" sz="2000" dirty="0" smtClean="0"/>
            </a:br>
            <a:r>
              <a:rPr lang="nb-NO" sz="2000" dirty="0" smtClean="0"/>
              <a:t>Malstrømmen</a:t>
            </a:r>
            <a:r>
              <a:rPr lang="nb-NO" sz="2000" dirty="0"/>
              <a:t>. </a:t>
            </a:r>
            <a:r>
              <a:rPr lang="nb-NO" sz="2000" dirty="0" smtClean="0"/>
              <a:t/>
            </a:r>
            <a:br>
              <a:rPr lang="nb-NO" sz="2000" dirty="0" smtClean="0"/>
            </a:br>
            <a:r>
              <a:rPr lang="nb-NO" sz="2000" dirty="0" smtClean="0"/>
              <a:t>Kunne et mer </a:t>
            </a:r>
            <a:r>
              <a:rPr lang="nb-NO" sz="2000" dirty="0"/>
              <a:t>skremmende ord </a:t>
            </a:r>
            <a:r>
              <a:rPr lang="nb-NO" sz="2000" dirty="0" smtClean="0"/>
              <a:t/>
            </a:r>
            <a:br>
              <a:rPr lang="nb-NO" sz="2000" dirty="0" smtClean="0"/>
            </a:br>
            <a:r>
              <a:rPr lang="nb-NO" sz="2000" dirty="0" smtClean="0"/>
              <a:t>i </a:t>
            </a:r>
            <a:r>
              <a:rPr lang="nb-NO" sz="2000" dirty="0"/>
              <a:t>en mer skremmende situasjon </a:t>
            </a:r>
            <a:r>
              <a:rPr lang="nb-NO" sz="2000" dirty="0" smtClean="0"/>
              <a:t>lyde </a:t>
            </a:r>
            <a:r>
              <a:rPr lang="nb-NO" sz="2000" dirty="0"/>
              <a:t>for</a:t>
            </a:r>
          </a:p>
          <a:p>
            <a:r>
              <a:rPr lang="nb-NO" sz="2000" dirty="0"/>
              <a:t>våre ører? </a:t>
            </a:r>
            <a:r>
              <a:rPr lang="nb-NO" sz="2000" dirty="0" smtClean="0"/>
              <a:t>Befant </a:t>
            </a:r>
            <a:r>
              <a:rPr lang="nb-NO" sz="2000" dirty="0"/>
              <a:t>vi oss </a:t>
            </a:r>
            <a:r>
              <a:rPr lang="nb-NO" sz="2000" dirty="0" smtClean="0"/>
              <a:t/>
            </a:r>
            <a:br>
              <a:rPr lang="nb-NO" sz="2000" dirty="0" smtClean="0"/>
            </a:br>
            <a:r>
              <a:rPr lang="nb-NO" sz="2000" dirty="0" smtClean="0"/>
              <a:t>i </a:t>
            </a:r>
            <a:r>
              <a:rPr lang="nb-NO" sz="2000" dirty="0"/>
              <a:t>de farlige farvannene på norskekysten</a:t>
            </a:r>
            <a:r>
              <a:rPr lang="nb-NO" sz="2000" dirty="0" smtClean="0"/>
              <a:t>?’’</a:t>
            </a:r>
            <a:endParaRPr lang="nb-NO" sz="2000" dirty="0"/>
          </a:p>
        </p:txBody>
      </p:sp>
      <p:sp>
        <p:nvSpPr>
          <p:cNvPr id="9" name="TekstSylinder 8"/>
          <p:cNvSpPr txBox="1"/>
          <p:nvPr/>
        </p:nvSpPr>
        <p:spPr>
          <a:xfrm>
            <a:off x="611560" y="404664"/>
            <a:ext cx="7082388" cy="830997"/>
          </a:xfrm>
          <a:prstGeom prst="rect">
            <a:avLst/>
          </a:prstGeom>
          <a:noFill/>
        </p:spPr>
        <p:txBody>
          <a:bodyPr wrap="none" rtlCol="0">
            <a:spAutoFit/>
          </a:bodyPr>
          <a:lstStyle/>
          <a:p>
            <a:r>
              <a:rPr lang="nb-NO" sz="2400" dirty="0" smtClean="0"/>
              <a:t>«</a:t>
            </a:r>
            <a:r>
              <a:rPr lang="nb-NO" sz="2400" b="1" dirty="0" smtClean="0"/>
              <a:t>Nautilus» og</a:t>
            </a:r>
            <a:br>
              <a:rPr lang="nb-NO" sz="2400" b="1" dirty="0" smtClean="0"/>
            </a:br>
            <a:r>
              <a:rPr lang="nb-NO" sz="2400" b="1" dirty="0" err="1" smtClean="0"/>
              <a:t>Mosken</a:t>
            </a:r>
            <a:r>
              <a:rPr lang="nb-NO" sz="2400" b="1" dirty="0" smtClean="0"/>
              <a:t>-strømmen </a:t>
            </a:r>
            <a:r>
              <a:rPr lang="nb-NO" sz="2400" dirty="0" smtClean="0"/>
              <a:t>mellom Værøy og Lofotodden</a:t>
            </a:r>
            <a:endParaRPr lang="nb-NO" sz="2400" dirty="0"/>
          </a:p>
        </p:txBody>
      </p:sp>
    </p:spTree>
    <p:extLst>
      <p:ext uri="{BB962C8B-B14F-4D97-AF65-F5344CB8AC3E}">
        <p14:creationId xmlns:p14="http://schemas.microsoft.com/office/powerpoint/2010/main" val="144859443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11559" y="1196752"/>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529" y="836712"/>
            <a:ext cx="2367943" cy="3528392"/>
          </a:xfrm>
          <a:prstGeom prst="rect">
            <a:avLst/>
          </a:prstGeom>
        </p:spPr>
      </p:pic>
      <p:sp>
        <p:nvSpPr>
          <p:cNvPr id="8" name="TekstSylinder 7"/>
          <p:cNvSpPr txBox="1"/>
          <p:nvPr/>
        </p:nvSpPr>
        <p:spPr>
          <a:xfrm>
            <a:off x="508398" y="612163"/>
            <a:ext cx="5719786" cy="2246769"/>
          </a:xfrm>
          <a:prstGeom prst="rect">
            <a:avLst/>
          </a:prstGeom>
          <a:noFill/>
        </p:spPr>
        <p:txBody>
          <a:bodyPr wrap="square" rtlCol="0">
            <a:spAutoFit/>
          </a:bodyPr>
          <a:lstStyle/>
          <a:p>
            <a:r>
              <a:rPr lang="nb-NO" sz="2000" dirty="0" smtClean="0"/>
              <a:t>Misforståelser i mange lands oversettelser</a:t>
            </a:r>
            <a:br>
              <a:rPr lang="nb-NO" sz="2000" dirty="0" smtClean="0"/>
            </a:br>
            <a:r>
              <a:rPr lang="nb-NO" sz="2000" dirty="0" smtClean="0"/>
              <a:t>- hvor er </a:t>
            </a:r>
            <a:r>
              <a:rPr lang="nb-NO" sz="2000" dirty="0" err="1" smtClean="0"/>
              <a:t>Mosken</a:t>
            </a:r>
            <a:r>
              <a:rPr lang="nb-NO" sz="2000" dirty="0" smtClean="0"/>
              <a:t>-strømmen?</a:t>
            </a:r>
            <a:br>
              <a:rPr lang="nb-NO" sz="2000" dirty="0" smtClean="0"/>
            </a:br>
            <a:r>
              <a:rPr lang="nb-NO" sz="2000" dirty="0" smtClean="0"/>
              <a:t/>
            </a:r>
            <a:br>
              <a:rPr lang="nb-NO" sz="2000" dirty="0" smtClean="0"/>
            </a:br>
            <a:r>
              <a:rPr lang="nb-NO" sz="2000" dirty="0" smtClean="0"/>
              <a:t>Den franske originalteksten er uklar</a:t>
            </a:r>
            <a:br>
              <a:rPr lang="nb-NO" sz="2000" dirty="0" smtClean="0"/>
            </a:br>
            <a:r>
              <a:rPr lang="nb-NO" sz="2000" dirty="0" smtClean="0"/>
              <a:t/>
            </a:r>
            <a:br>
              <a:rPr lang="nb-NO" sz="2000" dirty="0" smtClean="0"/>
            </a:br>
            <a:r>
              <a:rPr lang="nb-NO" sz="2000" dirty="0" smtClean="0"/>
              <a:t/>
            </a:r>
            <a:br>
              <a:rPr lang="nb-NO" sz="2000" dirty="0" smtClean="0"/>
            </a:br>
            <a:endParaRPr lang="nb-NO" sz="2000" dirty="0"/>
          </a:p>
        </p:txBody>
      </p:sp>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2011396"/>
            <a:ext cx="4464496" cy="4570952"/>
          </a:xfrm>
          <a:prstGeom prst="rect">
            <a:avLst/>
          </a:prstGeom>
        </p:spPr>
      </p:pic>
      <p:sp>
        <p:nvSpPr>
          <p:cNvPr id="6" name="TekstSylinder 5"/>
          <p:cNvSpPr txBox="1"/>
          <p:nvPr/>
        </p:nvSpPr>
        <p:spPr>
          <a:xfrm>
            <a:off x="323528" y="3668461"/>
            <a:ext cx="6236003" cy="1077218"/>
          </a:xfrm>
          <a:prstGeom prst="rect">
            <a:avLst/>
          </a:prstGeom>
          <a:noFill/>
        </p:spPr>
        <p:txBody>
          <a:bodyPr wrap="none" rtlCol="0">
            <a:spAutoFit/>
          </a:bodyPr>
          <a:lstStyle/>
          <a:p>
            <a:r>
              <a:rPr lang="nb-NO" sz="3200" dirty="0" smtClean="0"/>
              <a:t>‘’Entre </a:t>
            </a:r>
            <a:r>
              <a:rPr lang="nb-NO" sz="3200" dirty="0"/>
              <a:t>les </a:t>
            </a:r>
            <a:r>
              <a:rPr lang="nb-NO" sz="3200" dirty="0" err="1"/>
              <a:t>îles</a:t>
            </a:r>
            <a:r>
              <a:rPr lang="nb-NO" sz="3200" dirty="0"/>
              <a:t> </a:t>
            </a:r>
            <a:r>
              <a:rPr lang="nb-NO" sz="3200" dirty="0" err="1"/>
              <a:t>Feroë</a:t>
            </a:r>
            <a:r>
              <a:rPr lang="nb-NO" sz="3200" dirty="0"/>
              <a:t> et </a:t>
            </a:r>
            <a:r>
              <a:rPr lang="nb-NO" sz="3200" dirty="0" smtClean="0"/>
              <a:t>Loffoden’’</a:t>
            </a:r>
            <a:r>
              <a:rPr lang="nb-NO" sz="3200" dirty="0"/>
              <a:t/>
            </a:r>
            <a:br>
              <a:rPr lang="nb-NO" sz="3200" dirty="0"/>
            </a:br>
            <a:endParaRPr lang="nb-NO" sz="3200" dirty="0"/>
          </a:p>
        </p:txBody>
      </p:sp>
    </p:spTree>
    <p:extLst>
      <p:ext uri="{BB962C8B-B14F-4D97-AF65-F5344CB8AC3E}">
        <p14:creationId xmlns:p14="http://schemas.microsoft.com/office/powerpoint/2010/main" val="3584396783"/>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11559" y="1196752"/>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sp>
        <p:nvSpPr>
          <p:cNvPr id="5" name="TekstSylinder 4"/>
          <p:cNvSpPr txBox="1"/>
          <p:nvPr/>
        </p:nvSpPr>
        <p:spPr>
          <a:xfrm>
            <a:off x="467544" y="490216"/>
            <a:ext cx="7972209" cy="2400657"/>
          </a:xfrm>
          <a:prstGeom prst="rect">
            <a:avLst/>
          </a:prstGeom>
          <a:noFill/>
        </p:spPr>
        <p:txBody>
          <a:bodyPr wrap="square" rtlCol="0">
            <a:spAutoFit/>
          </a:bodyPr>
          <a:lstStyle/>
          <a:p>
            <a:r>
              <a:rPr lang="nb-NO" dirty="0" smtClean="0"/>
              <a:t>Fransk betegnelse </a:t>
            </a:r>
            <a:r>
              <a:rPr lang="nb-NO" dirty="0"/>
              <a:t>og stedsangivelse </a:t>
            </a:r>
            <a:r>
              <a:rPr lang="nb-NO" dirty="0" smtClean="0"/>
              <a:t>for </a:t>
            </a:r>
            <a:r>
              <a:rPr lang="nb-NO" dirty="0"/>
              <a:t>den kraftige strømmen </a:t>
            </a:r>
            <a:r>
              <a:rPr lang="nb-NO" dirty="0" smtClean="0"/>
              <a:t/>
            </a:r>
            <a:br>
              <a:rPr lang="nb-NO" dirty="0" smtClean="0"/>
            </a:br>
            <a:r>
              <a:rPr lang="nb-NO" dirty="0" smtClean="0"/>
              <a:t>ytterst i Lofoten </a:t>
            </a:r>
            <a:r>
              <a:rPr lang="nb-NO" dirty="0"/>
              <a:t>er mulig å feiltolke: </a:t>
            </a:r>
            <a:r>
              <a:rPr lang="nb-NO" dirty="0" smtClean="0"/>
              <a:t/>
            </a:r>
            <a:br>
              <a:rPr lang="nb-NO" dirty="0" smtClean="0"/>
            </a:br>
            <a:r>
              <a:rPr lang="nb-NO" sz="2400" dirty="0" smtClean="0"/>
              <a:t>«</a:t>
            </a:r>
            <a:r>
              <a:rPr lang="nb-NO" sz="2400" dirty="0"/>
              <a:t>Entre les </a:t>
            </a:r>
            <a:r>
              <a:rPr lang="nb-NO" sz="2400" dirty="0" err="1"/>
              <a:t>îles</a:t>
            </a:r>
            <a:r>
              <a:rPr lang="nb-NO" sz="2400" dirty="0"/>
              <a:t> </a:t>
            </a:r>
            <a:r>
              <a:rPr lang="nb-NO" sz="2400" dirty="0" err="1"/>
              <a:t>Feroë</a:t>
            </a:r>
            <a:r>
              <a:rPr lang="nb-NO" sz="2400" dirty="0"/>
              <a:t> et Loffoden</a:t>
            </a:r>
            <a:r>
              <a:rPr lang="nb-NO" sz="2400" dirty="0" smtClean="0"/>
              <a:t>»</a:t>
            </a:r>
            <a:r>
              <a:rPr lang="nb-NO" dirty="0" smtClean="0"/>
              <a:t/>
            </a:r>
            <a:br>
              <a:rPr lang="nb-NO" dirty="0" smtClean="0"/>
            </a:br>
            <a:endParaRPr lang="nb-NO" dirty="0"/>
          </a:p>
          <a:p>
            <a:r>
              <a:rPr lang="nb-NO" dirty="0"/>
              <a:t>Stedet Værøy kan fort bli til navnet </a:t>
            </a:r>
            <a:r>
              <a:rPr lang="nb-NO" dirty="0" err="1"/>
              <a:t>Færøy</a:t>
            </a:r>
            <a:r>
              <a:rPr lang="nb-NO" dirty="0"/>
              <a:t>(ene). </a:t>
            </a:r>
            <a:r>
              <a:rPr lang="nb-NO" dirty="0" smtClean="0"/>
              <a:t/>
            </a:r>
            <a:br>
              <a:rPr lang="nb-NO" dirty="0" smtClean="0"/>
            </a:br>
            <a:r>
              <a:rPr lang="nb-NO" dirty="0" smtClean="0"/>
              <a:t/>
            </a:r>
            <a:br>
              <a:rPr lang="nb-NO" dirty="0" smtClean="0"/>
            </a:br>
            <a:r>
              <a:rPr lang="nb-NO" dirty="0" err="1" smtClean="0"/>
              <a:t>Hetzel</a:t>
            </a:r>
            <a:r>
              <a:rPr lang="nb-NO" dirty="0" smtClean="0"/>
              <a:t>-forlagets</a:t>
            </a:r>
            <a:r>
              <a:rPr lang="nb-NO" dirty="0"/>
              <a:t> </a:t>
            </a:r>
            <a:r>
              <a:rPr lang="nb-NO" dirty="0" smtClean="0"/>
              <a:t>måte </a:t>
            </a:r>
            <a:r>
              <a:rPr lang="nb-NO" dirty="0"/>
              <a:t>å skrive øynavnet </a:t>
            </a:r>
            <a:r>
              <a:rPr lang="nb-NO" dirty="0" smtClean="0"/>
              <a:t>på: </a:t>
            </a:r>
            <a:r>
              <a:rPr lang="nb-NO" dirty="0" err="1"/>
              <a:t>Feroë</a:t>
            </a:r>
            <a:r>
              <a:rPr lang="nb-NO" dirty="0"/>
              <a:t> </a:t>
            </a:r>
            <a:r>
              <a:rPr lang="nb-NO" dirty="0" smtClean="0"/>
              <a:t/>
            </a:r>
            <a:br>
              <a:rPr lang="nb-NO" dirty="0" smtClean="0"/>
            </a:br>
            <a:r>
              <a:rPr lang="nb-NO" dirty="0" smtClean="0"/>
              <a:t>– </a:t>
            </a:r>
            <a:r>
              <a:rPr lang="nb-NO" dirty="0"/>
              <a:t>har nok </a:t>
            </a:r>
            <a:r>
              <a:rPr lang="nb-NO" dirty="0" smtClean="0"/>
              <a:t>forvirret noen lands oversettere</a:t>
            </a:r>
            <a:r>
              <a:rPr lang="nb-NO" dirty="0"/>
              <a:t>. </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100684"/>
            <a:ext cx="4176464" cy="3487562"/>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016986"/>
            <a:ext cx="3272155" cy="4795517"/>
          </a:xfrm>
          <a:prstGeom prst="rect">
            <a:avLst/>
          </a:prstGeom>
        </p:spPr>
      </p:pic>
    </p:spTree>
    <p:extLst>
      <p:ext uri="{BB962C8B-B14F-4D97-AF65-F5344CB8AC3E}">
        <p14:creationId xmlns:p14="http://schemas.microsoft.com/office/powerpoint/2010/main" val="160222099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201" y="1268760"/>
            <a:ext cx="184730" cy="2862322"/>
          </a:xfrm>
          <a:prstGeom prst="rect">
            <a:avLst/>
          </a:prstGeom>
          <a:noFill/>
        </p:spPr>
        <p:txBody>
          <a:bodyPr wrap="none" rtlCol="0">
            <a:spAutoFit/>
          </a:bodyPr>
          <a:lstStyle/>
          <a:p>
            <a:pPr algn="ctr"/>
            <a:endParaRPr lang="nb-NO" sz="3600" dirty="0" smtClean="0"/>
          </a:p>
          <a:p>
            <a:pPr algn="ctr"/>
            <a:endParaRPr lang="nb-NO" sz="3600" dirty="0" smtClean="0"/>
          </a:p>
          <a:p>
            <a:pPr algn="ctr"/>
            <a:r>
              <a:rPr lang="nb-NO" sz="3600" dirty="0" smtClean="0"/>
              <a:t/>
            </a:r>
            <a:br>
              <a:rPr lang="nb-NO" sz="3600" dirty="0" smtClean="0"/>
            </a:br>
            <a:r>
              <a:rPr lang="nb-NO" sz="3600" dirty="0" smtClean="0"/>
              <a:t/>
            </a:r>
            <a:br>
              <a:rPr lang="nb-NO" sz="3600" dirty="0" smtClean="0"/>
            </a:b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188640"/>
            <a:ext cx="4837982" cy="6409292"/>
          </a:xfrm>
          <a:prstGeom prst="rect">
            <a:avLst/>
          </a:prstGeom>
        </p:spPr>
      </p:pic>
      <p:sp>
        <p:nvSpPr>
          <p:cNvPr id="9" name="Rektangel 8"/>
          <p:cNvSpPr/>
          <p:nvPr/>
        </p:nvSpPr>
        <p:spPr>
          <a:xfrm>
            <a:off x="683568" y="3140968"/>
            <a:ext cx="4196983" cy="2431435"/>
          </a:xfrm>
          <a:prstGeom prst="rect">
            <a:avLst/>
          </a:prstGeom>
        </p:spPr>
        <p:txBody>
          <a:bodyPr wrap="none">
            <a:spAutoFit/>
          </a:bodyPr>
          <a:lstStyle/>
          <a:p>
            <a:r>
              <a:rPr lang="nb-NO" sz="2400" dirty="0"/>
              <a:t>I</a:t>
            </a:r>
            <a:r>
              <a:rPr lang="nb-NO" sz="2400" dirty="0" smtClean="0"/>
              <a:t>nspirerte fem </a:t>
            </a:r>
            <a:r>
              <a:rPr lang="nb-NO" sz="2400" dirty="0"/>
              <a:t>uker i Norden </a:t>
            </a:r>
            <a:r>
              <a:rPr lang="nb-NO" sz="2400" dirty="0" smtClean="0">
                <a:solidFill>
                  <a:srgbClr val="FF0000"/>
                </a:solidFill>
              </a:rPr>
              <a:t/>
            </a:r>
            <a:br>
              <a:rPr lang="nb-NO" sz="2400" dirty="0" smtClean="0">
                <a:solidFill>
                  <a:srgbClr val="FF0000"/>
                </a:solidFill>
              </a:rPr>
            </a:br>
            <a:r>
              <a:rPr lang="nb-NO" sz="2400" dirty="0" smtClean="0"/>
              <a:t>til </a:t>
            </a:r>
            <a:r>
              <a:rPr lang="nb-NO" sz="2400" i="1" dirty="0" smtClean="0"/>
              <a:t>Fem </a:t>
            </a:r>
            <a:r>
              <a:rPr lang="nb-NO" sz="2400" i="1" dirty="0"/>
              <a:t>uker i </a:t>
            </a:r>
            <a:r>
              <a:rPr lang="nb-NO" sz="2400" i="1" dirty="0" smtClean="0"/>
              <a:t>ballong </a:t>
            </a:r>
            <a:r>
              <a:rPr lang="nb-NO" sz="2400" dirty="0" smtClean="0"/>
              <a:t>?</a:t>
            </a:r>
            <a:br>
              <a:rPr lang="nb-NO" sz="2400" dirty="0" smtClean="0"/>
            </a:br>
            <a:r>
              <a:rPr lang="nb-NO" sz="2400" dirty="0" smtClean="0"/>
              <a:t/>
            </a:r>
            <a:br>
              <a:rPr lang="nb-NO" sz="2400" dirty="0" smtClean="0"/>
            </a:br>
            <a:r>
              <a:rPr lang="nb-NO" sz="2000" dirty="0" smtClean="0"/>
              <a:t/>
            </a:r>
            <a:br>
              <a:rPr lang="nb-NO" sz="2000" dirty="0" smtClean="0"/>
            </a:br>
            <a:r>
              <a:rPr lang="nb-NO" sz="2000" dirty="0" smtClean="0"/>
              <a:t/>
            </a:r>
            <a:br>
              <a:rPr lang="nb-NO" sz="2000" dirty="0" smtClean="0"/>
            </a:br>
            <a:r>
              <a:rPr lang="nb-NO" sz="2000" dirty="0" smtClean="0"/>
              <a:t>- 150 års ‘jubileum’</a:t>
            </a:r>
            <a:r>
              <a:rPr lang="nb-NO" sz="2000" dirty="0"/>
              <a:t/>
            </a:r>
            <a:br>
              <a:rPr lang="nb-NO" sz="2000" dirty="0"/>
            </a:br>
            <a:endParaRPr lang="nb-NO" sz="2000" dirty="0"/>
          </a:p>
        </p:txBody>
      </p:sp>
    </p:spTree>
    <p:extLst>
      <p:ext uri="{BB962C8B-B14F-4D97-AF65-F5344CB8AC3E}">
        <p14:creationId xmlns:p14="http://schemas.microsoft.com/office/powerpoint/2010/main" val="276005810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195736" y="269082"/>
            <a:ext cx="4692950" cy="523220"/>
          </a:xfrm>
          <a:prstGeom prst="rect">
            <a:avLst/>
          </a:prstGeom>
          <a:noFill/>
        </p:spPr>
        <p:txBody>
          <a:bodyPr wrap="square" rtlCol="0">
            <a:spAutoFit/>
          </a:bodyPr>
          <a:lstStyle/>
          <a:p>
            <a:pPr algn="ctr"/>
            <a:r>
              <a:rPr lang="nb-NO" sz="2800" dirty="0" smtClean="0"/>
              <a:t>Oversetter-utfordringer</a:t>
            </a:r>
            <a:endParaRPr lang="nb-NO" sz="2800" dirty="0">
              <a:solidFill>
                <a:srgbClr val="FF0000"/>
              </a:solidFill>
            </a:endParaRPr>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5" name="TekstSylinder 4"/>
          <p:cNvSpPr txBox="1"/>
          <p:nvPr/>
        </p:nvSpPr>
        <p:spPr>
          <a:xfrm>
            <a:off x="3419872" y="4581128"/>
            <a:ext cx="184731" cy="369332"/>
          </a:xfrm>
          <a:prstGeom prst="rect">
            <a:avLst/>
          </a:prstGeom>
          <a:noFill/>
        </p:spPr>
        <p:txBody>
          <a:bodyPr wrap="none" rtlCol="0">
            <a:spAutoFit/>
          </a:bodyPr>
          <a:lstStyle/>
          <a:p>
            <a:endParaRPr lang="nb-NO" dirty="0"/>
          </a:p>
        </p:txBody>
      </p:sp>
      <p:sp>
        <p:nvSpPr>
          <p:cNvPr id="6" name="TekstSylinder 5"/>
          <p:cNvSpPr txBox="1"/>
          <p:nvPr/>
        </p:nvSpPr>
        <p:spPr>
          <a:xfrm>
            <a:off x="4067944" y="4437112"/>
            <a:ext cx="184731" cy="369332"/>
          </a:xfrm>
          <a:prstGeom prst="rect">
            <a:avLst/>
          </a:prstGeom>
          <a:noFill/>
        </p:spPr>
        <p:txBody>
          <a:bodyPr wrap="none" rtlCol="0">
            <a:spAutoFit/>
          </a:bodyPr>
          <a:lstStyle/>
          <a:p>
            <a:endParaRPr lang="nb-NO" dirty="0"/>
          </a:p>
        </p:txBody>
      </p:sp>
      <p:sp>
        <p:nvSpPr>
          <p:cNvPr id="7" name="TekstSylinder 6"/>
          <p:cNvSpPr txBox="1"/>
          <p:nvPr/>
        </p:nvSpPr>
        <p:spPr>
          <a:xfrm>
            <a:off x="253849" y="980728"/>
            <a:ext cx="5180934" cy="461665"/>
          </a:xfrm>
          <a:prstGeom prst="rect">
            <a:avLst/>
          </a:prstGeom>
          <a:noFill/>
        </p:spPr>
        <p:txBody>
          <a:bodyPr wrap="square" rtlCol="0">
            <a:spAutoFit/>
          </a:bodyPr>
          <a:lstStyle/>
          <a:p>
            <a:r>
              <a:rPr lang="nb-NO" sz="2400" b="1" dirty="0"/>
              <a:t>Færøyene </a:t>
            </a:r>
            <a:r>
              <a:rPr lang="nb-NO" sz="2400" b="1" dirty="0" err="1" smtClean="0"/>
              <a:t>vs</a:t>
            </a:r>
            <a:r>
              <a:rPr lang="nb-NO" sz="2400" b="1" dirty="0" smtClean="0"/>
              <a:t> Værøy /</a:t>
            </a:r>
            <a:r>
              <a:rPr lang="nb-NO" sz="2400" b="1" dirty="0" err="1" smtClean="0"/>
              <a:t>Veroe</a:t>
            </a:r>
            <a:endParaRPr lang="nb-NO" sz="2400" b="1" dirty="0"/>
          </a:p>
        </p:txBody>
      </p:sp>
      <p:sp>
        <p:nvSpPr>
          <p:cNvPr id="9" name="TekstSylinder 8"/>
          <p:cNvSpPr txBox="1"/>
          <p:nvPr/>
        </p:nvSpPr>
        <p:spPr>
          <a:xfrm>
            <a:off x="282584" y="1807572"/>
            <a:ext cx="5165197" cy="923330"/>
          </a:xfrm>
          <a:prstGeom prst="rect">
            <a:avLst/>
          </a:prstGeom>
          <a:noFill/>
        </p:spPr>
        <p:txBody>
          <a:bodyPr wrap="none" rtlCol="0">
            <a:spAutoFit/>
          </a:bodyPr>
          <a:lstStyle/>
          <a:p>
            <a:r>
              <a:rPr lang="nb-NO" dirty="0"/>
              <a:t>I et av </a:t>
            </a:r>
            <a:r>
              <a:rPr lang="nb-NO" dirty="0" smtClean="0"/>
              <a:t>de håndskrevne manuskriptene </a:t>
            </a:r>
            <a:r>
              <a:rPr lang="nb-NO" dirty="0"/>
              <a:t>for </a:t>
            </a:r>
            <a:r>
              <a:rPr lang="nb-NO" dirty="0" smtClean="0"/>
              <a:t>boken,</a:t>
            </a:r>
            <a:br>
              <a:rPr lang="nb-NO" dirty="0" smtClean="0"/>
            </a:br>
            <a:r>
              <a:rPr lang="nb-NO" dirty="0" smtClean="0"/>
              <a:t>har forfatteren skrevet </a:t>
            </a:r>
            <a:r>
              <a:rPr lang="nb-NO" dirty="0" err="1"/>
              <a:t>I’le</a:t>
            </a:r>
            <a:r>
              <a:rPr lang="nb-NO" dirty="0"/>
              <a:t> </a:t>
            </a:r>
            <a:r>
              <a:rPr lang="nb-NO" dirty="0" err="1" smtClean="0"/>
              <a:t>Veroe</a:t>
            </a:r>
            <a:r>
              <a:rPr lang="nb-NO" dirty="0" smtClean="0"/>
              <a:t> </a:t>
            </a:r>
            <a:r>
              <a:rPr lang="nb-NO" dirty="0"/>
              <a:t/>
            </a:r>
            <a:br>
              <a:rPr lang="nb-NO" dirty="0"/>
            </a:br>
            <a:r>
              <a:rPr lang="nb-NO" dirty="0" smtClean="0"/>
              <a:t> - altså </a:t>
            </a:r>
            <a:r>
              <a:rPr lang="nb-NO" dirty="0"/>
              <a:t>ganske tett på det som er navnet på </a:t>
            </a:r>
            <a:r>
              <a:rPr lang="nb-NO" dirty="0" smtClean="0"/>
              <a:t>norsk</a:t>
            </a:r>
            <a:endParaRPr lang="nb-NO" dirty="0"/>
          </a:p>
        </p:txBody>
      </p:sp>
      <p:sp>
        <p:nvSpPr>
          <p:cNvPr id="10" name="TekstSylinder 9"/>
          <p:cNvSpPr txBox="1"/>
          <p:nvPr/>
        </p:nvSpPr>
        <p:spPr>
          <a:xfrm>
            <a:off x="177301" y="3920804"/>
            <a:ext cx="5740674" cy="2308324"/>
          </a:xfrm>
          <a:prstGeom prst="rect">
            <a:avLst/>
          </a:prstGeom>
          <a:noFill/>
        </p:spPr>
        <p:txBody>
          <a:bodyPr wrap="none" rtlCol="0">
            <a:spAutoFit/>
          </a:bodyPr>
          <a:lstStyle/>
          <a:p>
            <a:r>
              <a:rPr lang="nb-NO" dirty="0" smtClean="0"/>
              <a:t>-</a:t>
            </a:r>
            <a:br>
              <a:rPr lang="nb-NO" dirty="0" smtClean="0"/>
            </a:br>
            <a:r>
              <a:rPr lang="nb-NO" dirty="0" smtClean="0"/>
              <a:t/>
            </a:r>
            <a:br>
              <a:rPr lang="nb-NO" dirty="0" smtClean="0"/>
            </a:br>
            <a:r>
              <a:rPr lang="nb-NO" dirty="0" smtClean="0"/>
              <a:t>Den nye oversettelsen beholder den trykte stavemåten</a:t>
            </a:r>
            <a:r>
              <a:rPr lang="nb-NO" dirty="0"/>
              <a:t/>
            </a:r>
            <a:br>
              <a:rPr lang="nb-NO" dirty="0"/>
            </a:br>
            <a:r>
              <a:rPr lang="nb-NO" dirty="0" smtClean="0"/>
              <a:t>av </a:t>
            </a:r>
            <a:r>
              <a:rPr lang="nb-NO" dirty="0"/>
              <a:t>prinsipielle grunner. </a:t>
            </a:r>
            <a:r>
              <a:rPr lang="nb-NO" dirty="0" smtClean="0"/>
              <a:t/>
            </a:r>
            <a:br>
              <a:rPr lang="nb-NO" dirty="0" smtClean="0"/>
            </a:br>
            <a:r>
              <a:rPr lang="nb-NO" dirty="0"/>
              <a:t/>
            </a:r>
            <a:br>
              <a:rPr lang="nb-NO" dirty="0"/>
            </a:br>
            <a:r>
              <a:rPr lang="nb-NO" dirty="0" smtClean="0"/>
              <a:t>Feilstavinger </a:t>
            </a:r>
            <a:r>
              <a:rPr lang="nb-NO" dirty="0"/>
              <a:t>av norske </a:t>
            </a:r>
            <a:r>
              <a:rPr lang="nb-NO" dirty="0" smtClean="0"/>
              <a:t>navn:</a:t>
            </a:r>
            <a:br>
              <a:rPr lang="nb-NO" dirty="0" smtClean="0"/>
            </a:br>
            <a:r>
              <a:rPr lang="nb-NO" dirty="0" err="1" smtClean="0"/>
              <a:t>Heggede</a:t>
            </a:r>
            <a:r>
              <a:rPr lang="nb-NO" dirty="0" smtClean="0"/>
              <a:t> </a:t>
            </a:r>
            <a:r>
              <a:rPr lang="nb-NO" dirty="0"/>
              <a:t>[Egede], </a:t>
            </a:r>
            <a:r>
              <a:rPr lang="nb-NO" dirty="0" err="1" smtClean="0"/>
              <a:t>Hansten</a:t>
            </a:r>
            <a:r>
              <a:rPr lang="nb-NO" dirty="0"/>
              <a:t> </a:t>
            </a:r>
            <a:r>
              <a:rPr lang="nb-NO" dirty="0" smtClean="0"/>
              <a:t>[Hansteen]</a:t>
            </a:r>
            <a:br>
              <a:rPr lang="nb-NO" dirty="0" smtClean="0"/>
            </a:br>
            <a:r>
              <a:rPr lang="nb-NO" dirty="0" err="1"/>
              <a:t>Feroë</a:t>
            </a:r>
            <a:r>
              <a:rPr lang="nb-NO" dirty="0"/>
              <a:t> [Værøy], </a:t>
            </a:r>
            <a:r>
              <a:rPr lang="nb-NO" dirty="0" err="1"/>
              <a:t>Nidros</a:t>
            </a:r>
            <a:r>
              <a:rPr lang="nb-NO" dirty="0"/>
              <a:t>, [Nidaros], </a:t>
            </a:r>
            <a:r>
              <a:rPr lang="nb-NO" dirty="0" err="1"/>
              <a:t>Berghem</a:t>
            </a:r>
            <a:r>
              <a:rPr lang="nb-NO" dirty="0"/>
              <a:t> [Bergen],</a:t>
            </a:r>
          </a:p>
        </p:txBody>
      </p:sp>
      <p:sp>
        <p:nvSpPr>
          <p:cNvPr id="12" name="Rektangel 11"/>
          <p:cNvSpPr/>
          <p:nvPr/>
        </p:nvSpPr>
        <p:spPr>
          <a:xfrm>
            <a:off x="253849" y="3037764"/>
            <a:ext cx="4572000" cy="369332"/>
          </a:xfrm>
          <a:prstGeom prst="rect">
            <a:avLst/>
          </a:prstGeom>
        </p:spPr>
        <p:txBody>
          <a:bodyPr>
            <a:spAutoFit/>
          </a:bodyPr>
          <a:lstStyle/>
          <a:p>
            <a:r>
              <a:rPr lang="nb-NO" dirty="0" smtClean="0"/>
              <a:t>Dette </a:t>
            </a:r>
            <a:r>
              <a:rPr lang="nb-NO" dirty="0"/>
              <a:t>er  ikke fanget opp i trykkeprosessen</a:t>
            </a:r>
          </a:p>
        </p:txBody>
      </p:sp>
      <p:pic>
        <p:nvPicPr>
          <p:cNvPr id="13" name="Bild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7975" y="1119222"/>
            <a:ext cx="3005205" cy="4614034"/>
          </a:xfrm>
          <a:prstGeom prst="rect">
            <a:avLst/>
          </a:prstGeom>
        </p:spPr>
      </p:pic>
    </p:spTree>
    <p:extLst>
      <p:ext uri="{BB962C8B-B14F-4D97-AF65-F5344CB8AC3E}">
        <p14:creationId xmlns:p14="http://schemas.microsoft.com/office/powerpoint/2010/main" val="1808183334"/>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0" y="1052736"/>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8" name="TekstSylinder 7"/>
          <p:cNvSpPr txBox="1"/>
          <p:nvPr/>
        </p:nvSpPr>
        <p:spPr>
          <a:xfrm>
            <a:off x="464240" y="323955"/>
            <a:ext cx="8428240" cy="707886"/>
          </a:xfrm>
          <a:prstGeom prst="rect">
            <a:avLst/>
          </a:prstGeom>
          <a:noFill/>
        </p:spPr>
        <p:txBody>
          <a:bodyPr wrap="square" rtlCol="0">
            <a:spAutoFit/>
          </a:bodyPr>
          <a:lstStyle/>
          <a:p>
            <a:r>
              <a:rPr lang="nb-NO" sz="2000" b="1" dirty="0" smtClean="0"/>
              <a:t>Kjempeblekkspruter</a:t>
            </a:r>
            <a:r>
              <a:rPr lang="nb-NO" sz="2000" dirty="0" smtClean="0"/>
              <a:t> omtalt av biskop Erik Pontoppidan fra Bergen</a:t>
            </a:r>
            <a:br>
              <a:rPr lang="nb-NO" sz="2000" dirty="0" smtClean="0"/>
            </a:br>
            <a:r>
              <a:rPr lang="nb-NO" sz="2000" dirty="0" smtClean="0"/>
              <a:t>Paul Egede, misjonsprest på Grønland</a:t>
            </a:r>
            <a:endParaRPr lang="nb-NO" sz="2000" dirty="0"/>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862" y="1196752"/>
            <a:ext cx="4107229" cy="6048672"/>
          </a:xfrm>
          <a:prstGeom prst="rect">
            <a:avLst/>
          </a:prstGeom>
        </p:spPr>
      </p:pic>
      <p:sp>
        <p:nvSpPr>
          <p:cNvPr id="11" name="Rektangel 10"/>
          <p:cNvSpPr/>
          <p:nvPr/>
        </p:nvSpPr>
        <p:spPr>
          <a:xfrm>
            <a:off x="395536" y="1700808"/>
            <a:ext cx="6462464" cy="2308324"/>
          </a:xfrm>
          <a:prstGeom prst="rect">
            <a:avLst/>
          </a:prstGeom>
        </p:spPr>
        <p:txBody>
          <a:bodyPr wrap="square">
            <a:spAutoFit/>
          </a:bodyPr>
          <a:lstStyle/>
          <a:p>
            <a:r>
              <a:rPr lang="nb-NO" dirty="0" smtClean="0">
                <a:latin typeface="AGaramondPro-Regular" panose="02020502060506020403" pitchFamily="18" charset="0"/>
              </a:rPr>
              <a:t>‘’den </a:t>
            </a:r>
            <a:r>
              <a:rPr lang="nb-NO" dirty="0">
                <a:latin typeface="AGaramondPro-Regular" panose="02020502060506020403" pitchFamily="18" charset="0"/>
              </a:rPr>
              <a:t>enorme Kraken, med fangarmer </a:t>
            </a:r>
            <a:r>
              <a:rPr lang="nb-NO" dirty="0" smtClean="0">
                <a:latin typeface="AGaramondPro-Regular" panose="02020502060506020403" pitchFamily="18" charset="0"/>
              </a:rPr>
              <a:t/>
            </a:r>
            <a:br>
              <a:rPr lang="nb-NO" dirty="0" smtClean="0">
                <a:latin typeface="AGaramondPro-Regular" panose="02020502060506020403" pitchFamily="18" charset="0"/>
              </a:rPr>
            </a:br>
            <a:r>
              <a:rPr lang="nb-NO" dirty="0" smtClean="0">
                <a:latin typeface="AGaramondPro-Regular" panose="02020502060506020403" pitchFamily="18" charset="0"/>
              </a:rPr>
              <a:t>som kan slynge </a:t>
            </a:r>
            <a:r>
              <a:rPr lang="nb-NO" dirty="0">
                <a:latin typeface="AGaramondPro-Regular" panose="02020502060506020403" pitchFamily="18" charset="0"/>
              </a:rPr>
              <a:t>seg omkring et skip </a:t>
            </a:r>
            <a:br>
              <a:rPr lang="nb-NO" dirty="0">
                <a:latin typeface="AGaramondPro-Regular" panose="02020502060506020403" pitchFamily="18" charset="0"/>
              </a:rPr>
            </a:br>
            <a:r>
              <a:rPr lang="nb-NO" dirty="0" smtClean="0">
                <a:latin typeface="AGaramondPro-Regular" panose="02020502060506020403" pitchFamily="18" charset="0"/>
              </a:rPr>
              <a:t>på </a:t>
            </a:r>
            <a:r>
              <a:rPr lang="nb-NO" dirty="0">
                <a:latin typeface="AGaramondPro-Regular" panose="02020502060506020403" pitchFamily="18" charset="0"/>
              </a:rPr>
              <a:t>fem hundre tonn og trekke </a:t>
            </a:r>
            <a:r>
              <a:rPr lang="nb-NO" dirty="0" smtClean="0">
                <a:latin typeface="AGaramondPro-Regular" panose="02020502060506020403" pitchFamily="18" charset="0"/>
              </a:rPr>
              <a:t>det ned </a:t>
            </a:r>
            <a:r>
              <a:rPr lang="nb-NO" dirty="0">
                <a:latin typeface="AGaramondPro-Regular" panose="02020502060506020403" pitchFamily="18" charset="0"/>
              </a:rPr>
              <a:t>i havdypet. </a:t>
            </a:r>
            <a:r>
              <a:rPr lang="nb-NO" dirty="0" smtClean="0">
                <a:latin typeface="AGaramondPro-Regular" panose="02020502060506020403" pitchFamily="18" charset="0"/>
              </a:rPr>
              <a:t/>
            </a:r>
            <a:br>
              <a:rPr lang="nb-NO" dirty="0" smtClean="0">
                <a:latin typeface="AGaramondPro-Regular" panose="02020502060506020403" pitchFamily="18" charset="0"/>
              </a:rPr>
            </a:br>
            <a:r>
              <a:rPr lang="nb-NO" dirty="0" smtClean="0">
                <a:latin typeface="AGaramondPro-Regular" panose="02020502060506020403" pitchFamily="18" charset="0"/>
              </a:rPr>
              <a:t>De </a:t>
            </a:r>
            <a:r>
              <a:rPr lang="nb-NO" dirty="0">
                <a:latin typeface="AGaramondPro-Regular" panose="02020502060506020403" pitchFamily="18" charset="0"/>
              </a:rPr>
              <a:t>gjenga til og med rapporter fra eldre tider,</a:t>
            </a:r>
          </a:p>
          <a:p>
            <a:r>
              <a:rPr lang="nb-NO" dirty="0">
                <a:latin typeface="AGaramondPro-Regular" panose="02020502060506020403" pitchFamily="18" charset="0"/>
              </a:rPr>
              <a:t>Aristoteles og Plinius’ meninger </a:t>
            </a:r>
            <a:r>
              <a:rPr lang="nb-NO" dirty="0" smtClean="0">
                <a:latin typeface="AGaramondPro-Regular" panose="02020502060506020403" pitchFamily="18" charset="0"/>
              </a:rPr>
              <a:t>om </a:t>
            </a:r>
            <a:r>
              <a:rPr lang="nb-NO" dirty="0">
                <a:latin typeface="AGaramondPro-Regular" panose="02020502060506020403" pitchFamily="18" charset="0"/>
              </a:rPr>
              <a:t>at slike </a:t>
            </a:r>
            <a:r>
              <a:rPr lang="nb-NO" dirty="0" smtClean="0">
                <a:latin typeface="AGaramondPro-Regular" panose="02020502060506020403" pitchFamily="18" charset="0"/>
              </a:rPr>
              <a:t/>
            </a:r>
            <a:br>
              <a:rPr lang="nb-NO" dirty="0" smtClean="0">
                <a:latin typeface="AGaramondPro-Regular" panose="02020502060506020403" pitchFamily="18" charset="0"/>
              </a:rPr>
            </a:br>
            <a:r>
              <a:rPr lang="nb-NO" dirty="0" smtClean="0">
                <a:latin typeface="AGaramondPro-Regular" panose="02020502060506020403" pitchFamily="18" charset="0"/>
              </a:rPr>
              <a:t>uhyrer eksisterte, </a:t>
            </a:r>
            <a:r>
              <a:rPr lang="nb-NO" b="1" dirty="0" smtClean="0">
                <a:latin typeface="AGaramondPro-Regular" panose="02020502060506020403" pitchFamily="18" charset="0"/>
              </a:rPr>
              <a:t>de </a:t>
            </a:r>
            <a:r>
              <a:rPr lang="nb-NO" b="1" dirty="0">
                <a:latin typeface="AGaramondPro-Regular" panose="02020502060506020403" pitchFamily="18" charset="0"/>
              </a:rPr>
              <a:t>norske fortellingene </a:t>
            </a:r>
            <a:r>
              <a:rPr lang="nb-NO" b="1" dirty="0" smtClean="0">
                <a:latin typeface="AGaramondPro-Regular" panose="02020502060506020403" pitchFamily="18" charset="0"/>
              </a:rPr>
              <a:t/>
            </a:r>
            <a:br>
              <a:rPr lang="nb-NO" b="1" dirty="0" smtClean="0">
                <a:latin typeface="AGaramondPro-Regular" panose="02020502060506020403" pitchFamily="18" charset="0"/>
              </a:rPr>
            </a:br>
            <a:r>
              <a:rPr lang="nb-NO" b="1" dirty="0" smtClean="0">
                <a:latin typeface="AGaramondPro-Regular" panose="02020502060506020403" pitchFamily="18" charset="0"/>
              </a:rPr>
              <a:t>til </a:t>
            </a:r>
            <a:r>
              <a:rPr lang="nb-NO" b="1" dirty="0">
                <a:latin typeface="AGaramondPro-Regular" panose="02020502060506020403" pitchFamily="18" charset="0"/>
              </a:rPr>
              <a:t>biskop Pontoppidan, </a:t>
            </a:r>
            <a:r>
              <a:rPr lang="nb-NO" b="1" dirty="0" smtClean="0">
                <a:latin typeface="AGaramondPro-Regular" panose="02020502060506020403" pitchFamily="18" charset="0"/>
              </a:rPr>
              <a:t/>
            </a:r>
            <a:br>
              <a:rPr lang="nb-NO" b="1" dirty="0" smtClean="0">
                <a:latin typeface="AGaramondPro-Regular" panose="02020502060506020403" pitchFamily="18" charset="0"/>
              </a:rPr>
            </a:br>
            <a:r>
              <a:rPr lang="nb-NO" b="1" dirty="0" smtClean="0">
                <a:latin typeface="AGaramondPro-Regular" panose="02020502060506020403" pitchFamily="18" charset="0"/>
              </a:rPr>
              <a:t>Paul </a:t>
            </a:r>
            <a:r>
              <a:rPr lang="nb-NO" b="1" dirty="0" err="1" smtClean="0">
                <a:latin typeface="AGaramondPro-Regular" panose="02020502060506020403" pitchFamily="18" charset="0"/>
              </a:rPr>
              <a:t>Heggedes</a:t>
            </a:r>
            <a:r>
              <a:rPr lang="nb-NO" dirty="0" smtClean="0">
                <a:latin typeface="AGaramondPro-Regular" panose="02020502060506020403" pitchFamily="18" charset="0"/>
              </a:rPr>
              <a:t> </a:t>
            </a:r>
            <a:r>
              <a:rPr lang="nb-NO" b="1" dirty="0" smtClean="0">
                <a:latin typeface="AGaramondPro-Regular" panose="02020502060506020403" pitchFamily="18" charset="0"/>
              </a:rPr>
              <a:t>[Egede</a:t>
            </a:r>
            <a:r>
              <a:rPr lang="nb-NO" b="1" dirty="0">
                <a:latin typeface="AGaramondPro-Regular" panose="02020502060506020403" pitchFamily="18" charset="0"/>
              </a:rPr>
              <a:t>] </a:t>
            </a:r>
            <a:r>
              <a:rPr lang="nb-NO" dirty="0" smtClean="0">
                <a:latin typeface="AGaramondPro-Regular" panose="02020502060506020403" pitchFamily="18" charset="0"/>
              </a:rPr>
              <a:t>beretninger’’</a:t>
            </a:r>
            <a:endParaRPr lang="nb-NO" dirty="0"/>
          </a:p>
        </p:txBody>
      </p:sp>
      <p:pic>
        <p:nvPicPr>
          <p:cNvPr id="13" name="Bild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4565" y="4456887"/>
            <a:ext cx="1859443" cy="1872788"/>
          </a:xfrm>
          <a:prstGeom prst="rect">
            <a:avLst/>
          </a:prstGeom>
        </p:spPr>
      </p:pic>
      <p:sp>
        <p:nvSpPr>
          <p:cNvPr id="14" name="TekstSylinder 13"/>
          <p:cNvSpPr txBox="1"/>
          <p:nvPr/>
        </p:nvSpPr>
        <p:spPr>
          <a:xfrm>
            <a:off x="2861894" y="6392361"/>
            <a:ext cx="1760418" cy="276999"/>
          </a:xfrm>
          <a:prstGeom prst="rect">
            <a:avLst/>
          </a:prstGeom>
          <a:noFill/>
        </p:spPr>
        <p:txBody>
          <a:bodyPr wrap="none" rtlCol="0">
            <a:spAutoFit/>
          </a:bodyPr>
          <a:lstStyle/>
          <a:p>
            <a:r>
              <a:rPr lang="nb-NO" sz="1200" dirty="0" smtClean="0"/>
              <a:t>Paul Egede (1709-1789)</a:t>
            </a:r>
            <a:endParaRPr lang="nb-NO" sz="1200" dirty="0"/>
          </a:p>
        </p:txBody>
      </p:sp>
      <p:pic>
        <p:nvPicPr>
          <p:cNvPr id="15" name="Bild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124" y="4456886"/>
            <a:ext cx="2125132" cy="1872788"/>
          </a:xfrm>
          <a:prstGeom prst="rect">
            <a:avLst/>
          </a:prstGeom>
        </p:spPr>
      </p:pic>
      <p:sp>
        <p:nvSpPr>
          <p:cNvPr id="16" name="TekstSylinder 15"/>
          <p:cNvSpPr txBox="1"/>
          <p:nvPr/>
        </p:nvSpPr>
        <p:spPr>
          <a:xfrm>
            <a:off x="420128" y="6388508"/>
            <a:ext cx="2207656" cy="276999"/>
          </a:xfrm>
          <a:prstGeom prst="rect">
            <a:avLst/>
          </a:prstGeom>
          <a:noFill/>
        </p:spPr>
        <p:txBody>
          <a:bodyPr wrap="none" rtlCol="0">
            <a:spAutoFit/>
          </a:bodyPr>
          <a:lstStyle/>
          <a:p>
            <a:r>
              <a:rPr lang="nb-NO" sz="1200" dirty="0" smtClean="0"/>
              <a:t>Erik Pontoppidan </a:t>
            </a:r>
            <a:r>
              <a:rPr lang="nb-NO" sz="1200" dirty="0"/>
              <a:t>(</a:t>
            </a:r>
            <a:r>
              <a:rPr lang="nb-NO" sz="1200" dirty="0" smtClean="0"/>
              <a:t>1698-1764</a:t>
            </a:r>
            <a:r>
              <a:rPr lang="nb-NO" sz="1200" dirty="0"/>
              <a:t>)</a:t>
            </a:r>
          </a:p>
        </p:txBody>
      </p:sp>
      <p:pic>
        <p:nvPicPr>
          <p:cNvPr id="17" name="Bild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862" y="764704"/>
            <a:ext cx="4222032" cy="6282786"/>
          </a:xfrm>
          <a:prstGeom prst="rect">
            <a:avLst/>
          </a:prstGeom>
        </p:spPr>
      </p:pic>
    </p:spTree>
    <p:extLst>
      <p:ext uri="{BB962C8B-B14F-4D97-AF65-F5344CB8AC3E}">
        <p14:creationId xmlns:p14="http://schemas.microsoft.com/office/powerpoint/2010/main" val="3326479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11559" y="1196752"/>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sp>
        <p:nvSpPr>
          <p:cNvPr id="5" name="TekstSylinder 4"/>
          <p:cNvSpPr txBox="1"/>
          <p:nvPr/>
        </p:nvSpPr>
        <p:spPr>
          <a:xfrm>
            <a:off x="905589" y="1189298"/>
            <a:ext cx="7560840" cy="1477328"/>
          </a:xfrm>
          <a:prstGeom prst="rect">
            <a:avLst/>
          </a:prstGeom>
          <a:noFill/>
        </p:spPr>
        <p:txBody>
          <a:bodyPr wrap="square" rtlCol="0">
            <a:spAutoFit/>
          </a:bodyPr>
          <a:lstStyle/>
          <a:p>
            <a:r>
              <a:rPr lang="nb-NO" dirty="0" smtClean="0"/>
              <a:t>‘’Retningen </a:t>
            </a:r>
            <a:r>
              <a:rPr lang="nb-NO" dirty="0"/>
              <a:t>på kompasset var </a:t>
            </a:r>
            <a:r>
              <a:rPr lang="nb-NO" dirty="0" smtClean="0"/>
              <a:t>ikke lenger </a:t>
            </a:r>
            <a:r>
              <a:rPr lang="nb-NO" dirty="0"/>
              <a:t>noen garanti. </a:t>
            </a:r>
            <a:br>
              <a:rPr lang="nb-NO" dirty="0"/>
            </a:br>
            <a:r>
              <a:rPr lang="nb-NO" dirty="0" smtClean="0"/>
              <a:t>Nålene </a:t>
            </a:r>
            <a:r>
              <a:rPr lang="nb-NO" dirty="0"/>
              <a:t>gikk hit og dit og viste </a:t>
            </a:r>
            <a:r>
              <a:rPr lang="nb-NO" dirty="0" smtClean="0"/>
              <a:t>motstridende retninger</a:t>
            </a:r>
            <a:r>
              <a:rPr lang="nb-NO" dirty="0"/>
              <a:t>, </a:t>
            </a:r>
            <a:r>
              <a:rPr lang="nb-NO" dirty="0" smtClean="0"/>
              <a:t/>
            </a:r>
            <a:br>
              <a:rPr lang="nb-NO" dirty="0" smtClean="0"/>
            </a:br>
            <a:r>
              <a:rPr lang="nb-NO" dirty="0" smtClean="0"/>
              <a:t>da </a:t>
            </a:r>
            <a:r>
              <a:rPr lang="nb-NO" dirty="0"/>
              <a:t>vi nærmet oss den magnetiske sydpol, som ikke faller</a:t>
            </a:r>
          </a:p>
          <a:p>
            <a:r>
              <a:rPr lang="nb-NO" dirty="0"/>
              <a:t>sammen med sør på kloden. </a:t>
            </a:r>
            <a:r>
              <a:rPr lang="nb-NO" b="1" dirty="0"/>
              <a:t>For ifølge </a:t>
            </a:r>
            <a:r>
              <a:rPr lang="nb-NO" b="1" dirty="0" err="1"/>
              <a:t>Hansten</a:t>
            </a:r>
            <a:r>
              <a:rPr lang="nb-NO" b="1" dirty="0"/>
              <a:t> [Hansteen]</a:t>
            </a:r>
          </a:p>
          <a:p>
            <a:r>
              <a:rPr lang="nb-NO" dirty="0"/>
              <a:t>ligger denne polen på omtrent 70° bredde og 130° lengde</a:t>
            </a:r>
            <a:r>
              <a:rPr lang="nb-NO" dirty="0" smtClean="0"/>
              <a:t>.’’</a:t>
            </a:r>
            <a:endParaRPr lang="nb-NO" dirty="0">
              <a:solidFill>
                <a:srgbClr val="FF0000"/>
              </a:solidFill>
            </a:endParaRPr>
          </a:p>
        </p:txBody>
      </p:sp>
      <p:sp>
        <p:nvSpPr>
          <p:cNvPr id="6" name="TekstSylinder 5"/>
          <p:cNvSpPr txBox="1"/>
          <p:nvPr/>
        </p:nvSpPr>
        <p:spPr>
          <a:xfrm>
            <a:off x="827584" y="505445"/>
            <a:ext cx="4225837" cy="523220"/>
          </a:xfrm>
          <a:prstGeom prst="rect">
            <a:avLst/>
          </a:prstGeom>
          <a:noFill/>
        </p:spPr>
        <p:txBody>
          <a:bodyPr wrap="none" rtlCol="0">
            <a:spAutoFit/>
          </a:bodyPr>
          <a:lstStyle/>
          <a:p>
            <a:r>
              <a:rPr lang="nb-NO" dirty="0" smtClean="0"/>
              <a:t>  «</a:t>
            </a:r>
            <a:r>
              <a:rPr lang="nb-NO" sz="2800" dirty="0" smtClean="0"/>
              <a:t>Nautilus» ved sydpolen</a:t>
            </a:r>
            <a:endParaRPr lang="nb-NO" sz="2800" dirty="0"/>
          </a:p>
        </p:txBody>
      </p:sp>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8171" y="3637322"/>
            <a:ext cx="2742301" cy="3134816"/>
          </a:xfrm>
          <a:prstGeom prst="rect">
            <a:avLst/>
          </a:prstGeom>
        </p:spPr>
      </p:pic>
      <p:sp>
        <p:nvSpPr>
          <p:cNvPr id="9" name="TekstSylinder 8"/>
          <p:cNvSpPr txBox="1"/>
          <p:nvPr/>
        </p:nvSpPr>
        <p:spPr>
          <a:xfrm>
            <a:off x="4342351" y="6305544"/>
            <a:ext cx="2101857" cy="800219"/>
          </a:xfrm>
          <a:prstGeom prst="rect">
            <a:avLst/>
          </a:prstGeom>
          <a:noFill/>
        </p:spPr>
        <p:txBody>
          <a:bodyPr wrap="none" rtlCol="0">
            <a:spAutoFit/>
          </a:bodyPr>
          <a:lstStyle/>
          <a:p>
            <a:r>
              <a:rPr lang="nb-NO" sz="1400" dirty="0" smtClean="0"/>
              <a:t>Christopher Hansteen</a:t>
            </a:r>
            <a:br>
              <a:rPr lang="nb-NO" sz="1400" dirty="0" smtClean="0"/>
            </a:br>
            <a:r>
              <a:rPr lang="nb-NO" sz="1400" dirty="0" smtClean="0"/>
              <a:t>norsk fysiker (1784-1873</a:t>
            </a:r>
            <a:r>
              <a:rPr lang="nb-NO" dirty="0" smtClean="0"/>
              <a:t/>
            </a:r>
            <a:br>
              <a:rPr lang="nb-NO" dirty="0" smtClean="0"/>
            </a:br>
            <a:endParaRPr lang="nb-NO" dirty="0"/>
          </a:p>
        </p:txBody>
      </p:sp>
      <p:pic>
        <p:nvPicPr>
          <p:cNvPr id="11" name="Bild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50" y="2708920"/>
            <a:ext cx="3866826" cy="3638918"/>
          </a:xfrm>
          <a:prstGeom prst="rect">
            <a:avLst/>
          </a:prstGeom>
        </p:spPr>
      </p:pic>
    </p:spTree>
    <p:extLst>
      <p:ext uri="{BB962C8B-B14F-4D97-AF65-F5344CB8AC3E}">
        <p14:creationId xmlns:p14="http://schemas.microsoft.com/office/powerpoint/2010/main" val="1121501161"/>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6" name="Tittel 2"/>
          <p:cNvSpPr txBox="1">
            <a:spLocks/>
          </p:cNvSpPr>
          <p:nvPr/>
        </p:nvSpPr>
        <p:spPr>
          <a:xfrm>
            <a:off x="688490" y="570156"/>
            <a:ext cx="775626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nb-NO" sz="4800" dirty="0"/>
          </a:p>
        </p:txBody>
      </p:sp>
      <p:sp>
        <p:nvSpPr>
          <p:cNvPr id="5" name="TekstSylinder 4"/>
          <p:cNvSpPr txBox="1"/>
          <p:nvPr/>
        </p:nvSpPr>
        <p:spPr>
          <a:xfrm>
            <a:off x="923189" y="391596"/>
            <a:ext cx="6336704" cy="523220"/>
          </a:xfrm>
          <a:prstGeom prst="rect">
            <a:avLst/>
          </a:prstGeom>
          <a:noFill/>
        </p:spPr>
        <p:txBody>
          <a:bodyPr wrap="square" rtlCol="0">
            <a:spAutoFit/>
          </a:bodyPr>
          <a:lstStyle/>
          <a:p>
            <a:pPr algn="ctr"/>
            <a:r>
              <a:rPr lang="nb-NO" sz="2800" b="1" dirty="0" smtClean="0"/>
              <a:t>Oversette  tekst fra 1800-tallet</a:t>
            </a:r>
            <a:endParaRPr lang="nb-NO" sz="2800" b="1" dirty="0">
              <a:solidFill>
                <a:srgbClr val="FF0000"/>
              </a:solidFill>
            </a:endParaRPr>
          </a:p>
        </p:txBody>
      </p:sp>
      <p:sp>
        <p:nvSpPr>
          <p:cNvPr id="7" name="TekstSylinder 6"/>
          <p:cNvSpPr txBox="1"/>
          <p:nvPr/>
        </p:nvSpPr>
        <p:spPr>
          <a:xfrm>
            <a:off x="899592" y="1749145"/>
            <a:ext cx="5234125" cy="1384995"/>
          </a:xfrm>
          <a:prstGeom prst="rect">
            <a:avLst/>
          </a:prstGeom>
          <a:noFill/>
        </p:spPr>
        <p:txBody>
          <a:bodyPr wrap="none" rtlCol="0">
            <a:spAutoFit/>
          </a:bodyPr>
          <a:lstStyle/>
          <a:p>
            <a:r>
              <a:rPr lang="nb-NO" sz="2800" dirty="0" smtClean="0"/>
              <a:t>o</a:t>
            </a:r>
            <a:r>
              <a:rPr lang="nb-NO" sz="2800" dirty="0" smtClean="0"/>
              <a:t>fte en </a:t>
            </a:r>
            <a:r>
              <a:rPr lang="nb-NO" sz="2800" dirty="0" smtClean="0"/>
              <a:t>omstendelig </a:t>
            </a:r>
            <a:r>
              <a:rPr lang="nb-NO" sz="2800" dirty="0" smtClean="0"/>
              <a:t>fortellerstil,</a:t>
            </a:r>
            <a:r>
              <a:rPr lang="nb-NO" sz="2800" dirty="0" smtClean="0"/>
              <a:t/>
            </a:r>
            <a:br>
              <a:rPr lang="nb-NO" sz="2800" dirty="0" smtClean="0"/>
            </a:br>
            <a:r>
              <a:rPr lang="nb-NO" sz="2800" dirty="0" smtClean="0"/>
              <a:t>negasjoner</a:t>
            </a:r>
            <a:r>
              <a:rPr lang="nb-NO" sz="2800" dirty="0"/>
              <a:t/>
            </a:r>
            <a:br>
              <a:rPr lang="nb-NO" sz="2800" dirty="0"/>
            </a:br>
            <a:r>
              <a:rPr lang="nb-NO" sz="2800" dirty="0" smtClean="0"/>
              <a:t>og lange setninger …</a:t>
            </a:r>
            <a:endParaRPr lang="nb-NO" sz="2800" dirty="0"/>
          </a:p>
        </p:txBody>
      </p:sp>
      <p:sp>
        <p:nvSpPr>
          <p:cNvPr id="8" name="TekstSylinder 7"/>
          <p:cNvSpPr txBox="1"/>
          <p:nvPr/>
        </p:nvSpPr>
        <p:spPr>
          <a:xfrm>
            <a:off x="564569" y="3789040"/>
            <a:ext cx="8358378" cy="2185214"/>
          </a:xfrm>
          <a:prstGeom prst="rect">
            <a:avLst/>
          </a:prstGeom>
          <a:noFill/>
        </p:spPr>
        <p:txBody>
          <a:bodyPr wrap="none" rtlCol="0">
            <a:spAutoFit/>
          </a:bodyPr>
          <a:lstStyle/>
          <a:p>
            <a:r>
              <a:rPr lang="fr-FR" sz="2000" dirty="0" smtClean="0"/>
              <a:t>‘Après </a:t>
            </a:r>
            <a:r>
              <a:rPr lang="fr-FR" sz="2000" dirty="0"/>
              <a:t>avoir visité consciencieusement la cathédrale, </a:t>
            </a:r>
            <a:br>
              <a:rPr lang="fr-FR" sz="2000" dirty="0"/>
            </a:br>
            <a:r>
              <a:rPr lang="fr-FR" sz="2000" dirty="0"/>
              <a:t>puis le vaste cimetière qui l’entoure, </a:t>
            </a:r>
            <a:r>
              <a:rPr lang="fr-FR" sz="2000" dirty="0" smtClean="0"/>
              <a:t/>
            </a:r>
            <a:br>
              <a:rPr lang="fr-FR" sz="2000" dirty="0" smtClean="0"/>
            </a:br>
            <a:r>
              <a:rPr lang="fr-FR" sz="2000" dirty="0" smtClean="0"/>
              <a:t>après </a:t>
            </a:r>
            <a:r>
              <a:rPr lang="fr-FR" sz="2000" dirty="0"/>
              <a:t>avoir suivi les rives de cette large Nid, </a:t>
            </a:r>
            <a:br>
              <a:rPr lang="fr-FR" sz="2000" dirty="0"/>
            </a:br>
            <a:r>
              <a:rPr lang="fr-FR" sz="2000" dirty="0"/>
              <a:t>dont les eaux, accrues ou décrues par le flot et le jusant, </a:t>
            </a:r>
            <a:br>
              <a:rPr lang="fr-FR" sz="2000" dirty="0"/>
            </a:br>
            <a:r>
              <a:rPr lang="fr-FR" sz="2000" dirty="0"/>
              <a:t>arrosent la ville entre les longues estacades de bois qui servent de </a:t>
            </a:r>
            <a:r>
              <a:rPr lang="fr-FR" sz="2000" dirty="0" smtClean="0"/>
              <a:t>quais’</a:t>
            </a:r>
            <a:br>
              <a:rPr lang="fr-FR" sz="2000" dirty="0" smtClean="0"/>
            </a:br>
            <a:r>
              <a:rPr lang="fr-FR" sz="2000" dirty="0" smtClean="0"/>
              <a:t/>
            </a:r>
            <a:br>
              <a:rPr lang="fr-FR" sz="2000" dirty="0" smtClean="0"/>
            </a:br>
            <a:r>
              <a:rPr lang="fr-FR" sz="1600" dirty="0" smtClean="0"/>
              <a:t>x</a:t>
            </a:r>
            <a:endParaRPr lang="nb-NO" sz="1600" dirty="0"/>
          </a:p>
        </p:txBody>
      </p:sp>
    </p:spTree>
    <p:extLst>
      <p:ext uri="{BB962C8B-B14F-4D97-AF65-F5344CB8AC3E}">
        <p14:creationId xmlns:p14="http://schemas.microsoft.com/office/powerpoint/2010/main" val="664542179"/>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77405" y="908720"/>
            <a:ext cx="7855035" cy="5601533"/>
          </a:xfrm>
          <a:prstGeom prst="rect">
            <a:avLst/>
          </a:prstGeom>
          <a:noFill/>
        </p:spPr>
        <p:txBody>
          <a:bodyPr wrap="none" rtlCol="0">
            <a:spAutoFit/>
          </a:bodyPr>
          <a:lstStyle/>
          <a:p>
            <a:r>
              <a:rPr lang="nb-NO" sz="2000" dirty="0"/>
              <a:t>o</a:t>
            </a:r>
            <a:r>
              <a:rPr lang="nb-NO" sz="2000" dirty="0" smtClean="0"/>
              <a:t>m Nidarosdomen i «Mester </a:t>
            </a:r>
            <a:r>
              <a:rPr lang="nb-NO" sz="2000" dirty="0" err="1" smtClean="0"/>
              <a:t>Antifer</a:t>
            </a:r>
            <a:r>
              <a:rPr lang="nb-NO" sz="2000" dirty="0" smtClean="0"/>
              <a:t>»        </a:t>
            </a:r>
            <a:r>
              <a:rPr lang="nb-NO" sz="1600" dirty="0" smtClean="0"/>
              <a:t>[ikke trykket i Norge]</a:t>
            </a:r>
            <a:r>
              <a:rPr lang="nb-NO" sz="2000" dirty="0" smtClean="0"/>
              <a:t/>
            </a:r>
            <a:br>
              <a:rPr lang="nb-NO" sz="2000" dirty="0" smtClean="0"/>
            </a:br>
            <a:r>
              <a:rPr lang="nb-NO" sz="2000" dirty="0" smtClean="0"/>
              <a:t/>
            </a:r>
            <a:br>
              <a:rPr lang="nb-NO" sz="2000" dirty="0" smtClean="0"/>
            </a:br>
            <a:r>
              <a:rPr lang="nb-NO" sz="2000" dirty="0" smtClean="0"/>
              <a:t>«Etter </a:t>
            </a:r>
            <a:r>
              <a:rPr lang="nb-NO" sz="2000" dirty="0"/>
              <a:t>å ha besøkt katedralen grundig og samvittighetsfullt, </a:t>
            </a:r>
            <a:r>
              <a:rPr lang="nb-NO" sz="2000" dirty="0" smtClean="0"/>
              <a:t/>
            </a:r>
            <a:br>
              <a:rPr lang="nb-NO" sz="2000" dirty="0" smtClean="0"/>
            </a:br>
            <a:r>
              <a:rPr lang="nb-NO" sz="2000" dirty="0" smtClean="0"/>
              <a:t>og </a:t>
            </a:r>
            <a:r>
              <a:rPr lang="nb-NO" sz="2000" dirty="0"/>
              <a:t>deretter den store kirkegård som omkranser denne, </a:t>
            </a:r>
            <a:r>
              <a:rPr lang="nb-NO" sz="2000" dirty="0" smtClean="0"/>
              <a:t/>
            </a:r>
            <a:br>
              <a:rPr lang="nb-NO" sz="2000" dirty="0" smtClean="0"/>
            </a:br>
            <a:r>
              <a:rPr lang="nb-NO" sz="2000" dirty="0" smtClean="0"/>
              <a:t>etter </a:t>
            </a:r>
            <a:r>
              <a:rPr lang="nb-NO" sz="2000" dirty="0"/>
              <a:t>å ha </a:t>
            </a:r>
            <a:r>
              <a:rPr lang="nb-NO" sz="2000" dirty="0" smtClean="0"/>
              <a:t>gått </a:t>
            </a:r>
            <a:r>
              <a:rPr lang="nb-NO" sz="2000" dirty="0"/>
              <a:t>langs den brede Nidelven, </a:t>
            </a:r>
            <a:r>
              <a:rPr lang="nb-NO" sz="2000" dirty="0" smtClean="0"/>
              <a:t/>
            </a:r>
            <a:br>
              <a:rPr lang="nb-NO" sz="2000" dirty="0" smtClean="0"/>
            </a:br>
            <a:r>
              <a:rPr lang="nb-NO" sz="2000" dirty="0" smtClean="0"/>
              <a:t>hvis </a:t>
            </a:r>
            <a:r>
              <a:rPr lang="nb-NO" sz="2000" dirty="0"/>
              <a:t>vann som stiger eller synker i takt med sjøens flo og fjære, </a:t>
            </a:r>
            <a:br>
              <a:rPr lang="nb-NO" sz="2000" dirty="0"/>
            </a:br>
            <a:r>
              <a:rPr lang="nb-NO" sz="2000" dirty="0"/>
              <a:t>og som overrisler byen blant lange stokkverk av tre </a:t>
            </a:r>
            <a:r>
              <a:rPr lang="nb-NO" sz="2000" dirty="0" smtClean="0"/>
              <a:t/>
            </a:r>
            <a:br>
              <a:rPr lang="nb-NO" sz="2000" dirty="0" smtClean="0"/>
            </a:br>
            <a:r>
              <a:rPr lang="nb-NO" sz="2000" dirty="0" smtClean="0"/>
              <a:t>som </a:t>
            </a:r>
            <a:r>
              <a:rPr lang="nb-NO" sz="2000" dirty="0"/>
              <a:t>tjener som kaianlegg, </a:t>
            </a:r>
            <a:br>
              <a:rPr lang="nb-NO" sz="2000" dirty="0"/>
            </a:br>
            <a:r>
              <a:rPr lang="nb-NO" sz="2000" dirty="0"/>
              <a:t>etter liksom tidligere, </a:t>
            </a:r>
            <a:r>
              <a:rPr lang="nb-NO" sz="2000" dirty="0" smtClean="0"/>
              <a:t/>
            </a:r>
            <a:br>
              <a:rPr lang="nb-NO" sz="2000" dirty="0" smtClean="0"/>
            </a:br>
            <a:r>
              <a:rPr lang="nb-NO" sz="2000" dirty="0" smtClean="0"/>
              <a:t>å </a:t>
            </a:r>
            <a:r>
              <a:rPr lang="nb-NO" sz="2000" dirty="0"/>
              <a:t>ha kjent litt på den ramsalte odøren fra fiskemarkedet, </a:t>
            </a:r>
            <a:r>
              <a:rPr lang="nb-NO" sz="2000" dirty="0" smtClean="0"/>
              <a:t/>
            </a:r>
            <a:br>
              <a:rPr lang="nb-NO" sz="2000" dirty="0" smtClean="0"/>
            </a:br>
            <a:r>
              <a:rPr lang="nb-NO" sz="2000" dirty="0" smtClean="0"/>
              <a:t>den </a:t>
            </a:r>
            <a:r>
              <a:rPr lang="nb-NO" sz="2000" dirty="0"/>
              <a:t>i Trondheim kunne ikke hamle opp med den i Bergen,</a:t>
            </a:r>
            <a:br>
              <a:rPr lang="nb-NO" sz="2000" dirty="0"/>
            </a:br>
            <a:r>
              <a:rPr lang="nb-NO" sz="2000" dirty="0"/>
              <a:t> etter å ha krysset grønnsaksmarkedet, </a:t>
            </a:r>
            <a:r>
              <a:rPr lang="nb-NO" sz="2000" dirty="0" smtClean="0"/>
              <a:t/>
            </a:r>
            <a:br>
              <a:rPr lang="nb-NO" sz="2000" dirty="0" smtClean="0"/>
            </a:br>
            <a:r>
              <a:rPr lang="nb-NO" sz="2000" dirty="0" smtClean="0"/>
              <a:t>hvor </a:t>
            </a:r>
            <a:r>
              <a:rPr lang="nb-NO" sz="2000" dirty="0"/>
              <a:t>nesten alt var sendt over fra England, </a:t>
            </a:r>
            <a:br>
              <a:rPr lang="nb-NO" sz="2000" dirty="0"/>
            </a:br>
            <a:r>
              <a:rPr lang="nb-NO" sz="2000" dirty="0"/>
              <a:t>tilslutt etter å ha tatt en runde over til den andre siden av Nidelven </a:t>
            </a:r>
            <a:r>
              <a:rPr lang="nb-NO" sz="2000" dirty="0" smtClean="0"/>
              <a:t/>
            </a:r>
            <a:br>
              <a:rPr lang="nb-NO" sz="2000" dirty="0" smtClean="0"/>
            </a:br>
            <a:r>
              <a:rPr lang="nb-NO" sz="2000" dirty="0" smtClean="0"/>
              <a:t>til </a:t>
            </a:r>
            <a:r>
              <a:rPr lang="nb-NO" sz="2000" dirty="0"/>
              <a:t>bebyggelsen der som omkranser en gammel festning, </a:t>
            </a:r>
            <a:br>
              <a:rPr lang="nb-NO" sz="2000" dirty="0"/>
            </a:br>
            <a:r>
              <a:rPr lang="nb-NO" sz="2000" dirty="0"/>
              <a:t>returnerte Gildas </a:t>
            </a:r>
            <a:r>
              <a:rPr lang="nb-NO" sz="2000" dirty="0" err="1"/>
              <a:t>Trégomain</a:t>
            </a:r>
            <a:r>
              <a:rPr lang="nb-NO" sz="2000" dirty="0"/>
              <a:t> og </a:t>
            </a:r>
            <a:r>
              <a:rPr lang="nb-NO" sz="2000" dirty="0" err="1"/>
              <a:t>Juhel</a:t>
            </a:r>
            <a:r>
              <a:rPr lang="nb-NO" sz="2000" dirty="0"/>
              <a:t> ombord, ganske utslitt.» </a:t>
            </a:r>
            <a:r>
              <a:rPr lang="nb-NO" dirty="0"/>
              <a:t> </a:t>
            </a:r>
            <a:r>
              <a:rPr lang="nb-NO" dirty="0" smtClean="0"/>
              <a:t/>
            </a:r>
            <a:br>
              <a:rPr lang="nb-NO" dirty="0" smtClean="0"/>
            </a:br>
            <a:r>
              <a:rPr lang="nb-NO" dirty="0" smtClean="0"/>
              <a:t/>
            </a:r>
            <a:br>
              <a:rPr lang="nb-NO" dirty="0" smtClean="0"/>
            </a:br>
            <a:r>
              <a:rPr lang="nb-NO" sz="1600" dirty="0" smtClean="0"/>
              <a:t>-  </a:t>
            </a:r>
            <a:r>
              <a:rPr lang="nb-NO" sz="1600" dirty="0" err="1" smtClean="0"/>
              <a:t>J.Verne</a:t>
            </a:r>
            <a:r>
              <a:rPr lang="nb-NO" sz="1600" dirty="0" smtClean="0"/>
              <a:t> (1894): </a:t>
            </a:r>
            <a:r>
              <a:rPr lang="fr-FR" sz="1600" i="1" dirty="0"/>
              <a:t>Mirifiques Aventures de Maître Antifer </a:t>
            </a:r>
            <a:r>
              <a:rPr lang="fr-FR" sz="1600" i="1" dirty="0" smtClean="0"/>
              <a:t>    </a:t>
            </a:r>
            <a:r>
              <a:rPr lang="nb-NO" sz="1600" dirty="0" err="1" smtClean="0"/>
              <a:t>ov</a:t>
            </a:r>
            <a:r>
              <a:rPr lang="nb-NO" sz="1600" dirty="0" smtClean="0"/>
              <a:t>. </a:t>
            </a:r>
            <a:r>
              <a:rPr lang="nb-NO" sz="1600" dirty="0" err="1" smtClean="0"/>
              <a:t>PJMoe</a:t>
            </a:r>
            <a:endParaRPr lang="nb-NO" sz="1600" dirty="0"/>
          </a:p>
        </p:txBody>
      </p:sp>
      <p:sp>
        <p:nvSpPr>
          <p:cNvPr id="4" name="TekstSylinder 3"/>
          <p:cNvSpPr txBox="1"/>
          <p:nvPr/>
        </p:nvSpPr>
        <p:spPr>
          <a:xfrm>
            <a:off x="715108" y="260648"/>
            <a:ext cx="3712876" cy="584775"/>
          </a:xfrm>
          <a:prstGeom prst="rect">
            <a:avLst/>
          </a:prstGeom>
          <a:noFill/>
        </p:spPr>
        <p:txBody>
          <a:bodyPr wrap="none" rtlCol="0">
            <a:spAutoFit/>
          </a:bodyPr>
          <a:lstStyle/>
          <a:p>
            <a:r>
              <a:rPr lang="nb-NO" sz="3200" dirty="0" smtClean="0"/>
              <a:t>Lange setninger … </a:t>
            </a:r>
            <a:endParaRPr lang="nb-NO" sz="3200" dirty="0"/>
          </a:p>
        </p:txBody>
      </p:sp>
    </p:spTree>
    <p:extLst>
      <p:ext uri="{BB962C8B-B14F-4D97-AF65-F5344CB8AC3E}">
        <p14:creationId xmlns:p14="http://schemas.microsoft.com/office/powerpoint/2010/main" val="3033368927"/>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4689067"/>
            <a:ext cx="3158852" cy="2268325"/>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566" y="1299524"/>
            <a:ext cx="2896590" cy="4362693"/>
          </a:xfrm>
          <a:prstGeom prst="rect">
            <a:avLst/>
          </a:prstGeom>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254" y="116632"/>
            <a:ext cx="2991242" cy="4665729"/>
          </a:xfrm>
          <a:prstGeom prst="rect">
            <a:avLst/>
          </a:prstGeom>
        </p:spPr>
      </p:pic>
      <p:sp>
        <p:nvSpPr>
          <p:cNvPr id="3" name="Rektangel 2"/>
          <p:cNvSpPr/>
          <p:nvPr/>
        </p:nvSpPr>
        <p:spPr>
          <a:xfrm>
            <a:off x="251520" y="332656"/>
            <a:ext cx="5205271" cy="954107"/>
          </a:xfrm>
          <a:prstGeom prst="rect">
            <a:avLst/>
          </a:prstGeom>
        </p:spPr>
        <p:txBody>
          <a:bodyPr wrap="none">
            <a:spAutoFit/>
          </a:bodyPr>
          <a:lstStyle/>
          <a:p>
            <a:r>
              <a:rPr lang="nb-NO" sz="2800" dirty="0" smtClean="0"/>
              <a:t>Viktige illustrasjoner</a:t>
            </a:r>
            <a:br>
              <a:rPr lang="nb-NO" sz="2800" dirty="0" smtClean="0"/>
            </a:br>
            <a:r>
              <a:rPr lang="nb-NO" sz="2800" dirty="0" smtClean="0"/>
              <a:t>«Kaptein </a:t>
            </a:r>
            <a:r>
              <a:rPr lang="nb-NO" sz="2800" dirty="0" err="1" smtClean="0"/>
              <a:t>Hatteras</a:t>
            </a:r>
            <a:r>
              <a:rPr lang="nb-NO" sz="2800" dirty="0" smtClean="0"/>
              <a:t>» - </a:t>
            </a:r>
            <a:r>
              <a:rPr lang="nb-NO" sz="2800" dirty="0"/>
              <a:t>259 bilder </a:t>
            </a:r>
          </a:p>
        </p:txBody>
      </p:sp>
      <p:pic>
        <p:nvPicPr>
          <p:cNvPr id="6" name="Bild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2924944"/>
            <a:ext cx="2598648" cy="3816424"/>
          </a:xfrm>
          <a:prstGeom prst="rect">
            <a:avLst/>
          </a:prstGeom>
        </p:spPr>
      </p:pic>
      <p:sp>
        <p:nvSpPr>
          <p:cNvPr id="7" name="TekstSylinder 6"/>
          <p:cNvSpPr txBox="1"/>
          <p:nvPr/>
        </p:nvSpPr>
        <p:spPr>
          <a:xfrm>
            <a:off x="323528" y="2420888"/>
            <a:ext cx="1619354" cy="307777"/>
          </a:xfrm>
          <a:prstGeom prst="rect">
            <a:avLst/>
          </a:prstGeom>
          <a:noFill/>
        </p:spPr>
        <p:txBody>
          <a:bodyPr wrap="none" rtlCol="0">
            <a:spAutoFit/>
          </a:bodyPr>
          <a:lstStyle/>
          <a:p>
            <a:r>
              <a:rPr lang="nb-NO" sz="1400" dirty="0" smtClean="0"/>
              <a:t>Ill. </a:t>
            </a:r>
            <a:r>
              <a:rPr lang="nb-NO" sz="1400" dirty="0" err="1" smtClean="0"/>
              <a:t>Riou</a:t>
            </a:r>
            <a:r>
              <a:rPr lang="nb-NO" sz="1400" dirty="0" smtClean="0"/>
              <a:t>/</a:t>
            </a:r>
            <a:r>
              <a:rPr lang="nb-NO" sz="1400" dirty="0" err="1" smtClean="0"/>
              <a:t>Montaut</a:t>
            </a:r>
            <a:endParaRPr lang="nb-NO" sz="1400" dirty="0"/>
          </a:p>
        </p:txBody>
      </p:sp>
      <p:sp>
        <p:nvSpPr>
          <p:cNvPr id="8" name="Rektangel 7"/>
          <p:cNvSpPr/>
          <p:nvPr/>
        </p:nvSpPr>
        <p:spPr>
          <a:xfrm>
            <a:off x="7190264" y="4833156"/>
            <a:ext cx="1851789" cy="584775"/>
          </a:xfrm>
          <a:prstGeom prst="rect">
            <a:avLst/>
          </a:prstGeom>
        </p:spPr>
        <p:txBody>
          <a:bodyPr wrap="none">
            <a:spAutoFit/>
          </a:bodyPr>
          <a:lstStyle/>
          <a:p>
            <a:r>
              <a:rPr lang="nb-NO" sz="1600" dirty="0" smtClean="0"/>
              <a:t>Oversatt av </a:t>
            </a:r>
            <a:br>
              <a:rPr lang="nb-NO" sz="1600" dirty="0" smtClean="0"/>
            </a:br>
            <a:r>
              <a:rPr lang="nb-NO" sz="1600" dirty="0" smtClean="0"/>
              <a:t>Tom </a:t>
            </a:r>
            <a:r>
              <a:rPr lang="nb-NO" sz="1600" dirty="0" err="1" smtClean="0"/>
              <a:t>Lotherington</a:t>
            </a:r>
            <a:endParaRPr lang="nb-NO" sz="1600" dirty="0"/>
          </a:p>
        </p:txBody>
      </p:sp>
    </p:spTree>
    <p:extLst>
      <p:ext uri="{BB962C8B-B14F-4D97-AF65-F5344CB8AC3E}">
        <p14:creationId xmlns:p14="http://schemas.microsoft.com/office/powerpoint/2010/main" val="3512831736"/>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388232" y="275497"/>
            <a:ext cx="8288223" cy="1261884"/>
          </a:xfrm>
          <a:prstGeom prst="rect">
            <a:avLst/>
          </a:prstGeom>
          <a:noFill/>
        </p:spPr>
        <p:txBody>
          <a:bodyPr wrap="square" rtlCol="0">
            <a:spAutoFit/>
          </a:bodyPr>
          <a:lstStyle/>
          <a:p>
            <a:r>
              <a:rPr lang="nb-NO" sz="2800" b="1" dirty="0" smtClean="0"/>
              <a:t>Jules Verne og </a:t>
            </a:r>
            <a:r>
              <a:rPr lang="nb-NO" sz="2800" b="1" dirty="0" err="1" smtClean="0"/>
              <a:t>Hetzels</a:t>
            </a:r>
            <a:r>
              <a:rPr lang="nb-NO" sz="2800" b="1" dirty="0" smtClean="0"/>
              <a:t> didaktiske prosjekt</a:t>
            </a:r>
            <a:r>
              <a:rPr lang="nb-NO" sz="2800" b="1" dirty="0"/>
              <a:t/>
            </a:r>
            <a:br>
              <a:rPr lang="nb-NO" sz="2800" b="1" dirty="0"/>
            </a:br>
            <a:r>
              <a:rPr lang="en-GB" sz="2400" dirty="0" err="1" smtClean="0"/>
              <a:t>folkeopplysning</a:t>
            </a:r>
            <a:r>
              <a:rPr lang="en-GB" sz="2400" dirty="0"/>
              <a:t> </a:t>
            </a:r>
            <a:r>
              <a:rPr lang="en-GB" sz="2400" dirty="0" err="1" smtClean="0"/>
              <a:t>gjennom</a:t>
            </a:r>
            <a:r>
              <a:rPr lang="en-GB" sz="2400" dirty="0" smtClean="0"/>
              <a:t>  </a:t>
            </a:r>
            <a:r>
              <a:rPr lang="en-GB" sz="2400" dirty="0" err="1" smtClean="0"/>
              <a:t>multimodale</a:t>
            </a:r>
            <a:r>
              <a:rPr lang="en-GB" sz="2400" dirty="0" smtClean="0"/>
              <a:t> </a:t>
            </a:r>
            <a:r>
              <a:rPr lang="en-GB" sz="2400" dirty="0" err="1" smtClean="0"/>
              <a:t>tekster</a:t>
            </a:r>
            <a:r>
              <a:rPr lang="en-GB" sz="2400" dirty="0" smtClean="0"/>
              <a:t/>
            </a:r>
            <a:br>
              <a:rPr lang="en-GB" sz="2400" dirty="0" smtClean="0"/>
            </a:br>
            <a:endParaRPr lang="nb-NO" sz="2400" b="1" dirty="0"/>
          </a:p>
        </p:txBody>
      </p:sp>
      <p:sp>
        <p:nvSpPr>
          <p:cNvPr id="3" name="Rektangel 2"/>
          <p:cNvSpPr/>
          <p:nvPr/>
        </p:nvSpPr>
        <p:spPr>
          <a:xfrm>
            <a:off x="300767" y="1628800"/>
            <a:ext cx="6102424" cy="984885"/>
          </a:xfrm>
          <a:prstGeom prst="rect">
            <a:avLst/>
          </a:prstGeom>
        </p:spPr>
        <p:txBody>
          <a:bodyPr wrap="square">
            <a:spAutoFit/>
          </a:bodyPr>
          <a:lstStyle/>
          <a:p>
            <a:r>
              <a:rPr lang="en-GB" sz="2000" dirty="0" err="1" smtClean="0"/>
              <a:t>Verbaltekst</a:t>
            </a:r>
            <a:r>
              <a:rPr lang="en-GB" sz="2000" dirty="0" smtClean="0"/>
              <a:t> </a:t>
            </a:r>
            <a:r>
              <a:rPr lang="en-GB" sz="2000" dirty="0" err="1"/>
              <a:t>og</a:t>
            </a:r>
            <a:r>
              <a:rPr lang="en-GB" sz="2000" dirty="0"/>
              <a:t> </a:t>
            </a:r>
            <a:r>
              <a:rPr lang="en-GB" sz="2000" dirty="0" err="1" smtClean="0"/>
              <a:t>bilder</a:t>
            </a:r>
            <a:r>
              <a:rPr lang="en-GB" sz="2000" dirty="0" smtClean="0"/>
              <a:t> </a:t>
            </a:r>
            <a:r>
              <a:rPr lang="en-GB" sz="2000" dirty="0" err="1" smtClean="0"/>
              <a:t>samhandler</a:t>
            </a:r>
            <a:r>
              <a:rPr lang="en-GB" sz="2000" dirty="0" smtClean="0"/>
              <a:t/>
            </a:r>
            <a:br>
              <a:rPr lang="en-GB" sz="2000" dirty="0" smtClean="0"/>
            </a:br>
            <a:r>
              <a:rPr lang="en-GB" sz="2000" dirty="0" err="1" smtClean="0"/>
              <a:t>som</a:t>
            </a:r>
            <a:r>
              <a:rPr lang="en-GB" sz="2000" dirty="0" smtClean="0"/>
              <a:t> </a:t>
            </a:r>
            <a:r>
              <a:rPr lang="en-GB" sz="2000" dirty="0"/>
              <a:t>et </a:t>
            </a:r>
            <a:r>
              <a:rPr lang="en-GB" sz="2000" dirty="0" err="1"/>
              <a:t>integrert</a:t>
            </a:r>
            <a:r>
              <a:rPr lang="en-GB" sz="2000" dirty="0"/>
              <a:t> hele</a:t>
            </a:r>
            <a:endParaRPr lang="nb-NO" sz="2000" dirty="0"/>
          </a:p>
          <a:p>
            <a:endParaRPr lang="nb-NO" dirty="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442" y="2952329"/>
            <a:ext cx="2500766" cy="3789039"/>
          </a:xfrm>
          <a:prstGeom prst="rect">
            <a:avLst/>
          </a:prstGeom>
        </p:spPr>
      </p:pic>
      <p:pic>
        <p:nvPicPr>
          <p:cNvPr id="18434" name="Picture 2" descr="F:\PJ-HVE-HOVEDFAG_JV_DOKUSITE_MASTERPROSJEKT\###JULES_VERNE_DOT_no-HOVED_PROSJEKTdoku-siteJV\####JV_juni2011\ferdige_AVISartikler_juni2011\Foredrags_illustrasjoner\dampelefant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2796610"/>
            <a:ext cx="2520280" cy="3689822"/>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628800"/>
            <a:ext cx="3065337" cy="4491972"/>
          </a:xfrm>
          <a:prstGeom prst="rect">
            <a:avLst/>
          </a:prstGeom>
        </p:spPr>
      </p:pic>
      <p:pic>
        <p:nvPicPr>
          <p:cNvPr id="18435" name="Picture 3" descr="F:\PJ-HVE-HOVEDFAG_JV_DOKUSITE_MASTERPROSJEKT\###JULES_VERNE_DOT_no-HOVED_PROSJEKTdoku-siteJV\ANTIFER\bilder-Antifer\antifer_svalbard_no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4275" y="1517776"/>
            <a:ext cx="2879725" cy="413385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233" y="2949159"/>
            <a:ext cx="2463153" cy="3717032"/>
          </a:xfrm>
          <a:prstGeom prst="rect">
            <a:avLst/>
          </a:prstGeom>
        </p:spPr>
      </p:pic>
    </p:spTree>
    <p:extLst>
      <p:ext uri="{BB962C8B-B14F-4D97-AF65-F5344CB8AC3E}">
        <p14:creationId xmlns:p14="http://schemas.microsoft.com/office/powerpoint/2010/main" val="3296662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2500"/>
                                  </p:stCondLst>
                                  <p:childTnLst>
                                    <p:set>
                                      <p:cBhvr>
                                        <p:cTn id="10" dur="1" fill="hold">
                                          <p:stCondLst>
                                            <p:cond delay="0"/>
                                          </p:stCondLst>
                                        </p:cTn>
                                        <p:tgtEl>
                                          <p:spTgt spid="18434"/>
                                        </p:tgtEl>
                                        <p:attrNameLst>
                                          <p:attrName>style.visibility</p:attrName>
                                        </p:attrNameLst>
                                      </p:cBhvr>
                                      <p:to>
                                        <p:strVal val="visible"/>
                                      </p:to>
                                    </p:set>
                                    <p:animEffect transition="in" filter="fade">
                                      <p:cBhvr>
                                        <p:cTn id="11" dur="500"/>
                                        <p:tgtEl>
                                          <p:spTgt spid="18434"/>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1000"/>
                                  </p:stCondLst>
                                  <p:childTnLst>
                                    <p:set>
                                      <p:cBhvr>
                                        <p:cTn id="17" dur="1" fill="hold">
                                          <p:stCondLst>
                                            <p:cond delay="0"/>
                                          </p:stCondLst>
                                        </p:cTn>
                                        <p:tgtEl>
                                          <p:spTgt spid="18435"/>
                                        </p:tgtEl>
                                        <p:attrNameLst>
                                          <p:attrName>style.visibility</p:attrName>
                                        </p:attrNameLst>
                                      </p:cBhvr>
                                      <p:to>
                                        <p:strVal val="visible"/>
                                      </p:to>
                                    </p:set>
                                    <p:animEffect transition="in" filter="fade">
                                      <p:cBhvr>
                                        <p:cTn id="18"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88570"/>
            <a:ext cx="4332030" cy="6308782"/>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60648"/>
            <a:ext cx="4334256" cy="6281928"/>
          </a:xfrm>
          <a:prstGeom prst="rect">
            <a:avLst/>
          </a:prstGeom>
        </p:spPr>
      </p:pic>
      <p:sp>
        <p:nvSpPr>
          <p:cNvPr id="6" name="TekstSylinder 5"/>
          <p:cNvSpPr txBox="1"/>
          <p:nvPr/>
        </p:nvSpPr>
        <p:spPr>
          <a:xfrm>
            <a:off x="3878870" y="103904"/>
            <a:ext cx="1816523" cy="461665"/>
          </a:xfrm>
          <a:prstGeom prst="rect">
            <a:avLst/>
          </a:prstGeom>
          <a:noFill/>
        </p:spPr>
        <p:txBody>
          <a:bodyPr wrap="none" rtlCol="0">
            <a:spAutoFit/>
          </a:bodyPr>
          <a:lstStyle/>
          <a:p>
            <a:r>
              <a:rPr lang="nb-NO" sz="2400" dirty="0" smtClean="0"/>
              <a:t>PERSONER</a:t>
            </a:r>
            <a:endParaRPr lang="nb-NO" sz="2400" dirty="0"/>
          </a:p>
        </p:txBody>
      </p:sp>
    </p:spTree>
    <p:extLst>
      <p:ext uri="{BB962C8B-B14F-4D97-AF65-F5344CB8AC3E}">
        <p14:creationId xmlns:p14="http://schemas.microsoft.com/office/powerpoint/2010/main" val="3012172996"/>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3878870" y="103904"/>
            <a:ext cx="2137124" cy="461665"/>
          </a:xfrm>
          <a:prstGeom prst="rect">
            <a:avLst/>
          </a:prstGeom>
          <a:noFill/>
        </p:spPr>
        <p:txBody>
          <a:bodyPr wrap="none" rtlCol="0">
            <a:spAutoFit/>
          </a:bodyPr>
          <a:lstStyle/>
          <a:p>
            <a:r>
              <a:rPr lang="nb-NO" sz="2400" dirty="0" smtClean="0"/>
              <a:t>DRAMATIKK</a:t>
            </a:r>
            <a:endParaRPr lang="nb-NO" sz="2400" dirty="0"/>
          </a:p>
        </p:txBody>
      </p:sp>
      <p:sp>
        <p:nvSpPr>
          <p:cNvPr id="3" name="TekstSylinder 2"/>
          <p:cNvSpPr txBox="1"/>
          <p:nvPr/>
        </p:nvSpPr>
        <p:spPr>
          <a:xfrm>
            <a:off x="4246021" y="5301208"/>
            <a:ext cx="5006499" cy="1015663"/>
          </a:xfrm>
          <a:prstGeom prst="rect">
            <a:avLst/>
          </a:prstGeom>
          <a:noFill/>
        </p:spPr>
        <p:txBody>
          <a:bodyPr wrap="none" rtlCol="0">
            <a:spAutoFit/>
          </a:bodyPr>
          <a:lstStyle/>
          <a:p>
            <a:r>
              <a:rPr lang="fr-FR" sz="2000" dirty="0" smtClean="0"/>
              <a:t>«Ce </a:t>
            </a:r>
            <a:r>
              <a:rPr lang="fr-FR" sz="2000" dirty="0"/>
              <a:t>navire était le brick norvégien </a:t>
            </a:r>
            <a:r>
              <a:rPr lang="fr-FR" sz="2000" i="1" dirty="0"/>
              <a:t>Motala</a:t>
            </a:r>
            <a:r>
              <a:rPr lang="fr-FR" sz="2000" dirty="0"/>
              <a:t>, </a:t>
            </a:r>
            <a:r>
              <a:rPr lang="fr-FR" sz="2000" dirty="0" smtClean="0"/>
              <a:t/>
            </a:r>
            <a:br>
              <a:rPr lang="fr-FR" sz="2000" dirty="0" smtClean="0"/>
            </a:br>
            <a:r>
              <a:rPr lang="fr-FR" sz="2000" dirty="0" smtClean="0"/>
              <a:t>chargé </a:t>
            </a:r>
            <a:r>
              <a:rPr lang="fr-FR" sz="2000" dirty="0"/>
              <a:t>de bois du </a:t>
            </a:r>
            <a:r>
              <a:rPr lang="fr-FR" sz="2000" dirty="0" smtClean="0"/>
              <a:t>nord»</a:t>
            </a:r>
            <a:br>
              <a:rPr lang="fr-FR" sz="2000" dirty="0" smtClean="0"/>
            </a:br>
            <a:r>
              <a:rPr lang="nb-NO" sz="2000" i="1" dirty="0"/>
              <a:t>Les </a:t>
            </a:r>
            <a:r>
              <a:rPr lang="nb-NO" sz="2000" i="1" dirty="0" err="1"/>
              <a:t>Indes</a:t>
            </a:r>
            <a:r>
              <a:rPr lang="nb-NO" sz="2000" i="1" dirty="0"/>
              <a:t> </a:t>
            </a:r>
            <a:r>
              <a:rPr lang="nb-NO" sz="2000" i="1" dirty="0" smtClean="0"/>
              <a:t>Noires </a:t>
            </a:r>
            <a:r>
              <a:rPr lang="nb-NO" sz="2000" dirty="0" smtClean="0"/>
              <a:t>(1877)</a:t>
            </a:r>
            <a:endParaRPr lang="nb-NO" sz="2000" dirty="0"/>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3775" y="485257"/>
            <a:ext cx="3254554" cy="4726531"/>
          </a:xfrm>
          <a:prstGeom prst="rect">
            <a:avLst/>
          </a:prstGeom>
        </p:spPr>
      </p:pic>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3" y="462999"/>
            <a:ext cx="3839177" cy="5484539"/>
          </a:xfrm>
          <a:prstGeom prst="rect">
            <a:avLst/>
          </a:prstGeom>
        </p:spPr>
      </p:pic>
    </p:spTree>
    <p:extLst>
      <p:ext uri="{BB962C8B-B14F-4D97-AF65-F5344CB8AC3E}">
        <p14:creationId xmlns:p14="http://schemas.microsoft.com/office/powerpoint/2010/main" val="3857150164"/>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3878870" y="103904"/>
            <a:ext cx="2752677" cy="461665"/>
          </a:xfrm>
          <a:prstGeom prst="rect">
            <a:avLst/>
          </a:prstGeom>
          <a:noFill/>
        </p:spPr>
        <p:txBody>
          <a:bodyPr wrap="none" rtlCol="0">
            <a:spAutoFit/>
          </a:bodyPr>
          <a:lstStyle/>
          <a:p>
            <a:r>
              <a:rPr lang="nb-NO" sz="2400" dirty="0" smtClean="0"/>
              <a:t>PLANSJER/KART</a:t>
            </a:r>
            <a:endParaRPr lang="nb-NO" sz="2400" dirty="0"/>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91" y="908720"/>
            <a:ext cx="4039677" cy="5770967"/>
          </a:xfrm>
          <a:prstGeom prst="rect">
            <a:avLst/>
          </a:prstGeom>
        </p:spPr>
      </p:pic>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548680"/>
            <a:ext cx="4095512" cy="6131007"/>
          </a:xfrm>
          <a:prstGeom prst="rect">
            <a:avLst/>
          </a:prstGeom>
        </p:spPr>
      </p:pic>
    </p:spTree>
    <p:extLst>
      <p:ext uri="{BB962C8B-B14F-4D97-AF65-F5344CB8AC3E}">
        <p14:creationId xmlns:p14="http://schemas.microsoft.com/office/powerpoint/2010/main" val="39439520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6" name="Rektangel 5"/>
          <p:cNvSpPr/>
          <p:nvPr/>
        </p:nvSpPr>
        <p:spPr>
          <a:xfrm>
            <a:off x="715742" y="4365104"/>
            <a:ext cx="5912556" cy="1846659"/>
          </a:xfrm>
          <a:prstGeom prst="rect">
            <a:avLst/>
          </a:prstGeom>
        </p:spPr>
        <p:txBody>
          <a:bodyPr wrap="square">
            <a:spAutoFit/>
          </a:bodyPr>
          <a:lstStyle/>
          <a:p>
            <a:r>
              <a:rPr lang="nb-NO" sz="2000" dirty="0" err="1" smtClean="0"/>
              <a:t>Vidarforlagets</a:t>
            </a:r>
            <a:r>
              <a:rPr lang="nb-NO" sz="2000" dirty="0" smtClean="0"/>
              <a:t> Jules Verne -serie </a:t>
            </a:r>
            <a:br>
              <a:rPr lang="nb-NO" sz="2000" dirty="0" smtClean="0"/>
            </a:br>
            <a:r>
              <a:rPr lang="nb-NO" sz="2000" dirty="0" smtClean="0"/>
              <a:t>- med uforkortede, fullillustrerte utgaver</a:t>
            </a:r>
            <a:br>
              <a:rPr lang="nb-NO" sz="2000" dirty="0" smtClean="0"/>
            </a:br>
            <a:r>
              <a:rPr lang="nb-NO" sz="2000" dirty="0" smtClean="0"/>
              <a:t>       … for første gang i Norge</a:t>
            </a:r>
            <a:r>
              <a:rPr lang="nb-NO" dirty="0" smtClean="0"/>
              <a:t/>
            </a:r>
            <a:br>
              <a:rPr lang="nb-NO" dirty="0" smtClean="0"/>
            </a:br>
            <a:r>
              <a:rPr lang="nb-NO" dirty="0" smtClean="0"/>
              <a:t/>
            </a:r>
            <a:br>
              <a:rPr lang="nb-NO" dirty="0" smtClean="0"/>
            </a:br>
            <a:r>
              <a:rPr lang="nb-NO" dirty="0" smtClean="0">
                <a:solidFill>
                  <a:srgbClr val="FF0000"/>
                </a:solidFill>
              </a:rPr>
              <a:t/>
            </a:r>
            <a:br>
              <a:rPr lang="nb-NO" dirty="0" smtClean="0">
                <a:solidFill>
                  <a:srgbClr val="FF0000"/>
                </a:solidFill>
              </a:rPr>
            </a:br>
            <a:endParaRPr lang="nb-NO" dirty="0">
              <a:solidFill>
                <a:srgbClr val="FF0000"/>
              </a:solidFill>
            </a:endParaRPr>
          </a:p>
        </p:txBody>
      </p:sp>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46" y="771682"/>
            <a:ext cx="1946706" cy="2996952"/>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8618" y="771682"/>
            <a:ext cx="1921374" cy="2996952"/>
          </a:xfrm>
          <a:prstGeom prst="rect">
            <a:avLst/>
          </a:prstGeom>
        </p:spPr>
      </p:pic>
      <p:pic>
        <p:nvPicPr>
          <p:cNvPr id="8" name="Bild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16" y="771682"/>
            <a:ext cx="1913683" cy="3017358"/>
          </a:xfrm>
          <a:prstGeom prst="rect">
            <a:avLst/>
          </a:prstGeom>
        </p:spPr>
      </p:pic>
      <p:pic>
        <p:nvPicPr>
          <p:cNvPr id="9" name="Bild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8424" y="771682"/>
            <a:ext cx="1874726" cy="2996952"/>
          </a:xfrm>
          <a:prstGeom prst="rect">
            <a:avLst/>
          </a:prstGeom>
        </p:spPr>
      </p:pic>
    </p:spTree>
    <p:extLst>
      <p:ext uri="{BB962C8B-B14F-4D97-AF65-F5344CB8AC3E}">
        <p14:creationId xmlns:p14="http://schemas.microsoft.com/office/powerpoint/2010/main" val="1396040459"/>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3878870" y="103904"/>
            <a:ext cx="1354858" cy="461665"/>
          </a:xfrm>
          <a:prstGeom prst="rect">
            <a:avLst/>
          </a:prstGeom>
          <a:noFill/>
        </p:spPr>
        <p:txBody>
          <a:bodyPr wrap="none" rtlCol="0">
            <a:spAutoFit/>
          </a:bodyPr>
          <a:lstStyle/>
          <a:p>
            <a:r>
              <a:rPr lang="nb-NO" sz="2400" dirty="0" smtClean="0"/>
              <a:t>STEDER</a:t>
            </a:r>
            <a:endParaRPr lang="nb-NO" sz="2400" dirty="0"/>
          </a:p>
        </p:txBody>
      </p:sp>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20688"/>
            <a:ext cx="3867868" cy="5898709"/>
          </a:xfrm>
          <a:prstGeom prst="rect">
            <a:avLst/>
          </a:prstGeom>
        </p:spPr>
      </p:pic>
      <p:sp>
        <p:nvSpPr>
          <p:cNvPr id="3" name="TekstSylinder 2"/>
          <p:cNvSpPr txBox="1"/>
          <p:nvPr/>
        </p:nvSpPr>
        <p:spPr>
          <a:xfrm>
            <a:off x="4427984" y="1700808"/>
            <a:ext cx="4706738" cy="2308324"/>
          </a:xfrm>
          <a:prstGeom prst="rect">
            <a:avLst/>
          </a:prstGeom>
          <a:noFill/>
        </p:spPr>
        <p:txBody>
          <a:bodyPr wrap="none" rtlCol="0">
            <a:spAutoFit/>
          </a:bodyPr>
          <a:lstStyle/>
          <a:p>
            <a:r>
              <a:rPr lang="fr-FR" dirty="0" smtClean="0"/>
              <a:t>«Nulle </a:t>
            </a:r>
            <a:r>
              <a:rPr lang="fr-FR" dirty="0"/>
              <a:t>autre contrée au monde </a:t>
            </a:r>
            <a:r>
              <a:rPr lang="fr-FR" dirty="0" smtClean="0"/>
              <a:t/>
            </a:r>
            <a:br>
              <a:rPr lang="fr-FR" dirty="0" smtClean="0"/>
            </a:br>
            <a:r>
              <a:rPr lang="fr-FR" dirty="0" smtClean="0"/>
              <a:t>ne </a:t>
            </a:r>
            <a:r>
              <a:rPr lang="fr-FR" dirty="0"/>
              <a:t>pouvait lui être comparée, </a:t>
            </a:r>
            <a:r>
              <a:rPr lang="fr-FR" dirty="0" smtClean="0"/>
              <a:t/>
            </a:r>
            <a:br>
              <a:rPr lang="fr-FR" dirty="0" smtClean="0"/>
            </a:br>
            <a:r>
              <a:rPr lang="fr-FR" dirty="0" smtClean="0"/>
              <a:t>pas </a:t>
            </a:r>
            <a:r>
              <a:rPr lang="fr-FR" dirty="0"/>
              <a:t>même cette vallée du paradis, </a:t>
            </a:r>
            <a:r>
              <a:rPr lang="fr-FR" dirty="0" smtClean="0"/>
              <a:t/>
            </a:r>
            <a:br>
              <a:rPr lang="fr-FR" dirty="0" smtClean="0"/>
            </a:br>
            <a:r>
              <a:rPr lang="fr-FR" dirty="0" smtClean="0"/>
              <a:t>si </a:t>
            </a:r>
            <a:r>
              <a:rPr lang="fr-FR" dirty="0"/>
              <a:t>renommée, </a:t>
            </a:r>
            <a:r>
              <a:rPr lang="fr-FR" dirty="0" smtClean="0"/>
              <a:t/>
            </a:r>
            <a:br>
              <a:rPr lang="fr-FR" dirty="0" smtClean="0"/>
            </a:br>
            <a:r>
              <a:rPr lang="fr-FR" dirty="0" smtClean="0"/>
              <a:t>des </a:t>
            </a:r>
            <a:r>
              <a:rPr lang="fr-FR" dirty="0"/>
              <a:t>frontières norvégiennes du Telemarck</a:t>
            </a:r>
            <a:r>
              <a:rPr lang="fr-FR" dirty="0" smtClean="0"/>
              <a:t>.»</a:t>
            </a:r>
            <a:br>
              <a:rPr lang="fr-FR" dirty="0" smtClean="0"/>
            </a:br>
            <a:r>
              <a:rPr lang="fr-FR" dirty="0" smtClean="0"/>
              <a:t/>
            </a:r>
            <a:br>
              <a:rPr lang="fr-FR" dirty="0" smtClean="0"/>
            </a:br>
            <a:r>
              <a:rPr lang="fr-FR" dirty="0"/>
              <a:t/>
            </a:r>
            <a:br>
              <a:rPr lang="fr-FR" dirty="0"/>
            </a:br>
            <a:r>
              <a:rPr lang="fr-FR" i="1" dirty="0"/>
              <a:t>Les enfants du capitaine </a:t>
            </a:r>
            <a:r>
              <a:rPr lang="fr-FR" i="1" dirty="0" smtClean="0"/>
              <a:t>Grant </a:t>
            </a:r>
            <a:r>
              <a:rPr lang="fr-FR" dirty="0" smtClean="0"/>
              <a:t>(1865)</a:t>
            </a:r>
            <a:endParaRPr lang="nb-NO" dirty="0"/>
          </a:p>
        </p:txBody>
      </p:sp>
    </p:spTree>
    <p:extLst>
      <p:ext uri="{BB962C8B-B14F-4D97-AF65-F5344CB8AC3E}">
        <p14:creationId xmlns:p14="http://schemas.microsoft.com/office/powerpoint/2010/main" val="1144854311"/>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PJ-HVE-HOVEDFAG_JV_DOKUSITE_MASTERPROSJEKT\###JULES_VERNE_DOT_no-HOVED_PROSJEKTdoku-siteJV\####JV_juni2011\ferdige_AVISartikler_juni2011\Foredrags_illustrasjoner\pj_lite_gulnet_norge_europ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645024"/>
            <a:ext cx="5205745" cy="2204135"/>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395536" y="332656"/>
            <a:ext cx="5636479" cy="3570208"/>
          </a:xfrm>
          <a:prstGeom prst="rect">
            <a:avLst/>
          </a:prstGeom>
          <a:noFill/>
        </p:spPr>
        <p:txBody>
          <a:bodyPr wrap="none" rtlCol="0">
            <a:spAutoFit/>
          </a:bodyPr>
          <a:lstStyle/>
          <a:p>
            <a:r>
              <a:rPr lang="nb-NO" sz="2800" b="1" dirty="0" smtClean="0"/>
              <a:t>Jules Vernes </a:t>
            </a:r>
            <a:r>
              <a:rPr lang="nb-NO" sz="2000" dirty="0" smtClean="0"/>
              <a:t>(første) </a:t>
            </a:r>
            <a:r>
              <a:rPr lang="nb-NO" sz="2800" b="1" dirty="0" smtClean="0"/>
              <a:t>egne reiser</a:t>
            </a:r>
            <a:br>
              <a:rPr lang="nb-NO" sz="2800" b="1" dirty="0" smtClean="0"/>
            </a:br>
            <a:r>
              <a:rPr lang="nb-NO" dirty="0" smtClean="0"/>
              <a:t/>
            </a:r>
            <a:br>
              <a:rPr lang="nb-NO" dirty="0" smtClean="0"/>
            </a:br>
            <a:r>
              <a:rPr lang="nb-NO" dirty="0"/>
              <a:t>- fascinert av kystlandene ved </a:t>
            </a:r>
            <a:r>
              <a:rPr lang="nb-NO" dirty="0" smtClean="0"/>
              <a:t>Norskehavet,</a:t>
            </a:r>
            <a:r>
              <a:rPr lang="nb-NO" dirty="0"/>
              <a:t/>
            </a:r>
            <a:br>
              <a:rPr lang="nb-NO" dirty="0"/>
            </a:br>
            <a:r>
              <a:rPr lang="nb-NO" dirty="0"/>
              <a:t> </a:t>
            </a:r>
            <a:r>
              <a:rPr lang="nb-NO" dirty="0" smtClean="0"/>
              <a:t>   nasjoner som enda </a:t>
            </a:r>
            <a:r>
              <a:rPr lang="nb-NO" dirty="0"/>
              <a:t>ikke </a:t>
            </a:r>
            <a:r>
              <a:rPr lang="nb-NO" dirty="0" smtClean="0"/>
              <a:t>var blitt selvstendige stater</a:t>
            </a:r>
            <a:endParaRPr lang="nb-NO" dirty="0"/>
          </a:p>
          <a:p>
            <a:r>
              <a:rPr lang="nb-NO" dirty="0" smtClean="0"/>
              <a:t>-  reiste til Skottland i 1859,</a:t>
            </a:r>
            <a:br>
              <a:rPr lang="nb-NO" dirty="0" smtClean="0"/>
            </a:br>
            <a:r>
              <a:rPr lang="nb-NO" dirty="0" smtClean="0"/>
              <a:t>-  reiste til Norge i 1861</a:t>
            </a:r>
            <a:br>
              <a:rPr lang="nb-NO" dirty="0" smtClean="0"/>
            </a:br>
            <a:r>
              <a:rPr lang="nb-NO" dirty="0" smtClean="0"/>
              <a:t> </a:t>
            </a:r>
            <a:br>
              <a:rPr lang="nb-NO" dirty="0" smtClean="0"/>
            </a:br>
            <a:r>
              <a:rPr lang="nb-NO" dirty="0" smtClean="0"/>
              <a:t> Reisene inspirerte:</a:t>
            </a:r>
            <a:br>
              <a:rPr lang="nb-NO" dirty="0" smtClean="0"/>
            </a:br>
            <a:r>
              <a:rPr lang="nb-NO" dirty="0" smtClean="0"/>
              <a:t> - </a:t>
            </a:r>
            <a:r>
              <a:rPr lang="fr-FR" b="1" i="1" dirty="0"/>
              <a:t>Les Enfants du capitaine </a:t>
            </a:r>
            <a:r>
              <a:rPr lang="fr-FR" b="1" i="1" dirty="0" smtClean="0"/>
              <a:t>Grant </a:t>
            </a:r>
            <a:r>
              <a:rPr lang="nb-NO" sz="1600" i="1" dirty="0" smtClean="0"/>
              <a:t>(</a:t>
            </a:r>
            <a:r>
              <a:rPr lang="nb-NO" sz="1600" dirty="0" smtClean="0"/>
              <a:t>Skottland)</a:t>
            </a:r>
            <a:br>
              <a:rPr lang="nb-NO" sz="1600" dirty="0" smtClean="0"/>
            </a:br>
            <a:r>
              <a:rPr lang="nb-NO" dirty="0" smtClean="0"/>
              <a:t> - </a:t>
            </a:r>
            <a:r>
              <a:rPr lang="nb-NO" b="1" i="1" dirty="0" err="1" smtClean="0"/>
              <a:t>Un</a:t>
            </a:r>
            <a:r>
              <a:rPr lang="nb-NO" b="1" i="1" dirty="0" smtClean="0"/>
              <a:t> </a:t>
            </a:r>
            <a:r>
              <a:rPr lang="nb-NO" b="1" i="1" dirty="0" err="1"/>
              <a:t>B</a:t>
            </a:r>
            <a:r>
              <a:rPr lang="nb-NO" b="1" i="1" dirty="0" err="1" smtClean="0"/>
              <a:t>illet</a:t>
            </a:r>
            <a:r>
              <a:rPr lang="nb-NO" b="1" i="1" dirty="0" smtClean="0"/>
              <a:t> de </a:t>
            </a:r>
            <a:r>
              <a:rPr lang="nb-NO" b="1" i="1" dirty="0" err="1" smtClean="0"/>
              <a:t>loterie</a:t>
            </a:r>
            <a:r>
              <a:rPr lang="nb-NO" b="1" i="1" dirty="0" smtClean="0"/>
              <a:t>  </a:t>
            </a:r>
            <a:r>
              <a:rPr lang="nb-NO" sz="1600" b="1" i="1" dirty="0" smtClean="0"/>
              <a:t>(</a:t>
            </a:r>
            <a:r>
              <a:rPr lang="nb-NO" sz="1600" dirty="0" smtClean="0"/>
              <a:t>foregår i sin helhet i Norge)</a:t>
            </a:r>
            <a:br>
              <a:rPr lang="nb-NO" sz="1600" dirty="0" smtClean="0"/>
            </a:br>
            <a:r>
              <a:rPr lang="nb-NO" dirty="0" smtClean="0"/>
              <a:t/>
            </a:r>
            <a:br>
              <a:rPr lang="nb-NO" dirty="0" smtClean="0"/>
            </a:br>
            <a:endParaRPr lang="nb-NO" dirty="0"/>
          </a:p>
        </p:txBody>
      </p:sp>
      <p:sp>
        <p:nvSpPr>
          <p:cNvPr id="3" name="TekstSylinder 2"/>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298" y="1700807"/>
            <a:ext cx="3291198" cy="5066797"/>
          </a:xfrm>
          <a:prstGeom prst="rect">
            <a:avLst/>
          </a:prstGeom>
        </p:spPr>
      </p:pic>
      <p:sp>
        <p:nvSpPr>
          <p:cNvPr id="7" name="TekstSylinder 6"/>
          <p:cNvSpPr txBox="1"/>
          <p:nvPr/>
        </p:nvSpPr>
        <p:spPr>
          <a:xfrm>
            <a:off x="3491880" y="6062518"/>
            <a:ext cx="2929007" cy="830997"/>
          </a:xfrm>
          <a:prstGeom prst="rect">
            <a:avLst/>
          </a:prstGeom>
          <a:noFill/>
        </p:spPr>
        <p:txBody>
          <a:bodyPr wrap="none" rtlCol="0">
            <a:spAutoFit/>
          </a:bodyPr>
          <a:lstStyle/>
          <a:p>
            <a:r>
              <a:rPr lang="nb-NO" sz="1600" i="1" dirty="0" smtClean="0"/>
              <a:t>Kaptein </a:t>
            </a:r>
            <a:r>
              <a:rPr lang="nb-NO" sz="1600" i="1" dirty="0" err="1" smtClean="0"/>
              <a:t>Grants</a:t>
            </a:r>
            <a:r>
              <a:rPr lang="nb-NO" sz="1600" i="1" dirty="0" smtClean="0"/>
              <a:t> barn</a:t>
            </a:r>
            <a:br>
              <a:rPr lang="nb-NO" sz="1600" i="1" dirty="0" smtClean="0"/>
            </a:br>
            <a:r>
              <a:rPr lang="nb-NO" sz="1600" dirty="0" smtClean="0"/>
              <a:t>Oversatt av Bente Christensen</a:t>
            </a:r>
            <a:br>
              <a:rPr lang="nb-NO" sz="1600" dirty="0" smtClean="0"/>
            </a:br>
            <a:r>
              <a:rPr lang="nb-NO" sz="1400" dirty="0" err="1" smtClean="0"/>
              <a:t>Vidarforlaget</a:t>
            </a:r>
            <a:r>
              <a:rPr lang="nb-NO" sz="1400" dirty="0" smtClean="0"/>
              <a:t> 2013</a:t>
            </a:r>
            <a:endParaRPr lang="nb-NO" sz="1400" dirty="0"/>
          </a:p>
        </p:txBody>
      </p:sp>
    </p:spTree>
    <p:extLst>
      <p:ext uri="{BB962C8B-B14F-4D97-AF65-F5344CB8AC3E}">
        <p14:creationId xmlns:p14="http://schemas.microsoft.com/office/powerpoint/2010/main" val="1306366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611560" y="404664"/>
            <a:ext cx="7992888" cy="2123658"/>
          </a:xfrm>
          <a:prstGeom prst="rect">
            <a:avLst/>
          </a:prstGeom>
          <a:noFill/>
        </p:spPr>
        <p:txBody>
          <a:bodyPr wrap="square" rtlCol="0">
            <a:spAutoFit/>
          </a:bodyPr>
          <a:lstStyle/>
          <a:p>
            <a:r>
              <a:rPr lang="nb-NO" sz="2800" b="1" dirty="0" smtClean="0"/>
              <a:t>Opplevelsene fra Norge satte spor</a:t>
            </a:r>
            <a:r>
              <a:rPr lang="nb-NO" dirty="0" smtClean="0">
                <a:solidFill>
                  <a:srgbClr val="FF0000"/>
                </a:solidFill>
              </a:rPr>
              <a:t/>
            </a:r>
            <a:br>
              <a:rPr lang="nb-NO" dirty="0" smtClean="0">
                <a:solidFill>
                  <a:srgbClr val="FF0000"/>
                </a:solidFill>
              </a:rPr>
            </a:br>
            <a:r>
              <a:rPr lang="nb-NO" sz="2800" dirty="0" smtClean="0"/>
              <a:t/>
            </a:r>
            <a:br>
              <a:rPr lang="nb-NO" sz="2800" dirty="0" smtClean="0"/>
            </a:br>
            <a:r>
              <a:rPr lang="nb-NO" sz="2000" dirty="0" smtClean="0"/>
              <a:t>I hver og en av Jules Vernes første 5 romaner</a:t>
            </a:r>
            <a:r>
              <a:rPr lang="nb-NO" sz="2000" dirty="0"/>
              <a:t/>
            </a:r>
            <a:br>
              <a:rPr lang="nb-NO" sz="2000" dirty="0"/>
            </a:br>
            <a:r>
              <a:rPr lang="nb-NO" sz="2000" dirty="0" smtClean="0"/>
              <a:t>- like </a:t>
            </a:r>
            <a:r>
              <a:rPr lang="nb-NO" sz="2000" dirty="0"/>
              <a:t>etter </a:t>
            </a:r>
            <a:r>
              <a:rPr lang="nb-NO" sz="2000" dirty="0" smtClean="0"/>
              <a:t>Norges-reisen - finnes korte referanser til Norge</a:t>
            </a:r>
            <a:br>
              <a:rPr lang="nb-NO" sz="2000" dirty="0" smtClean="0"/>
            </a:br>
            <a:r>
              <a:rPr lang="nb-NO" dirty="0" smtClean="0"/>
              <a:t/>
            </a:r>
            <a:br>
              <a:rPr lang="nb-NO" dirty="0" smtClean="0"/>
            </a:br>
            <a:endParaRPr lang="nb-NO" dirty="0">
              <a:solidFill>
                <a:srgbClr val="FF000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520" y="4517692"/>
            <a:ext cx="3168351" cy="2053092"/>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3769" y="6371046"/>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Sylinder 8"/>
          <p:cNvSpPr txBox="1"/>
          <p:nvPr/>
        </p:nvSpPr>
        <p:spPr>
          <a:xfrm>
            <a:off x="8572780" y="6580470"/>
            <a:ext cx="535724" cy="215444"/>
          </a:xfrm>
          <a:prstGeom prst="rect">
            <a:avLst/>
          </a:prstGeom>
          <a:noFill/>
        </p:spPr>
        <p:txBody>
          <a:bodyPr wrap="none" rtlCol="0">
            <a:spAutoFit/>
          </a:bodyPr>
          <a:lstStyle/>
          <a:p>
            <a:r>
              <a:rPr lang="nb-NO" sz="800" dirty="0" smtClean="0"/>
              <a:t>P J Moe</a:t>
            </a:r>
            <a:endParaRPr lang="nb-NO" sz="800" dirty="0"/>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21393" y="2746939"/>
            <a:ext cx="5014903" cy="3490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58425" y="1905398"/>
            <a:ext cx="2992668" cy="3460273"/>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p:cNvSpPr txBox="1"/>
          <p:nvPr/>
        </p:nvSpPr>
        <p:spPr>
          <a:xfrm>
            <a:off x="7207366" y="5634950"/>
            <a:ext cx="1781257" cy="523220"/>
          </a:xfrm>
          <a:prstGeom prst="rect">
            <a:avLst/>
          </a:prstGeom>
          <a:noFill/>
        </p:spPr>
        <p:txBody>
          <a:bodyPr wrap="none" rtlCol="0">
            <a:spAutoFit/>
          </a:bodyPr>
          <a:lstStyle/>
          <a:p>
            <a:r>
              <a:rPr lang="nb-NO" sz="1400" dirty="0"/>
              <a:t>f</a:t>
            </a:r>
            <a:r>
              <a:rPr lang="nb-NO" sz="1400" dirty="0" smtClean="0"/>
              <a:t>ra </a:t>
            </a:r>
            <a:br>
              <a:rPr lang="nb-NO" sz="1400" dirty="0" smtClean="0"/>
            </a:br>
            <a:r>
              <a:rPr lang="nb-NO" sz="1400" dirty="0" smtClean="0"/>
              <a:t>Vernes dagbok 1861</a:t>
            </a:r>
            <a:endParaRPr lang="nb-NO" sz="1400" dirty="0"/>
          </a:p>
        </p:txBody>
      </p:sp>
    </p:spTree>
    <p:extLst>
      <p:ext uri="{BB962C8B-B14F-4D97-AF65-F5344CB8AC3E}">
        <p14:creationId xmlns:p14="http://schemas.microsoft.com/office/powerpoint/2010/main" val="278524636"/>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590391" y="476672"/>
            <a:ext cx="7951216" cy="1415772"/>
          </a:xfrm>
          <a:prstGeom prst="rect">
            <a:avLst/>
          </a:prstGeom>
          <a:noFill/>
        </p:spPr>
        <p:txBody>
          <a:bodyPr wrap="none" rtlCol="0">
            <a:spAutoFit/>
          </a:bodyPr>
          <a:lstStyle/>
          <a:p>
            <a:r>
              <a:rPr lang="nb-NO" sz="2800" b="1" dirty="0" smtClean="0"/>
              <a:t>Verne og Paradisbakkene ved Drammen</a:t>
            </a:r>
            <a:br>
              <a:rPr lang="nb-NO" sz="2800" b="1" dirty="0" smtClean="0"/>
            </a:br>
            <a:r>
              <a:rPr lang="nb-NO" dirty="0" smtClean="0"/>
              <a:t/>
            </a:r>
            <a:br>
              <a:rPr lang="nb-NO" dirty="0" smtClean="0"/>
            </a:br>
            <a:r>
              <a:rPr lang="nb-NO" sz="2000" dirty="0" smtClean="0"/>
              <a:t>Forfatterens reise opp Lierbakkene inspirerte til avsnitt i to romaner</a:t>
            </a:r>
            <a:br>
              <a:rPr lang="nb-NO" sz="2000" dirty="0" smtClean="0"/>
            </a:br>
            <a:r>
              <a:rPr lang="nb-NO" sz="2000" dirty="0" smtClean="0"/>
              <a:t>Henvisningene til </a:t>
            </a:r>
            <a:r>
              <a:rPr lang="nb-NO" sz="2000" dirty="0"/>
              <a:t>Paradisbakkene er </a:t>
            </a:r>
            <a:r>
              <a:rPr lang="nb-NO" sz="2000" dirty="0" smtClean="0"/>
              <a:t>utelatt i norske utgaver</a:t>
            </a:r>
            <a:endParaRPr lang="nb-NO" sz="2000" dirty="0"/>
          </a:p>
        </p:txBody>
      </p:sp>
      <p:sp>
        <p:nvSpPr>
          <p:cNvPr id="3" name="TekstSylinder 2"/>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814" y="1955199"/>
            <a:ext cx="3339682" cy="4786169"/>
          </a:xfrm>
          <a:prstGeom prst="rect">
            <a:avLst/>
          </a:prstGeom>
        </p:spPr>
      </p:pic>
      <p:sp>
        <p:nvSpPr>
          <p:cNvPr id="4" name="TekstSylinder 3"/>
          <p:cNvSpPr txBox="1"/>
          <p:nvPr/>
        </p:nvSpPr>
        <p:spPr>
          <a:xfrm>
            <a:off x="590391" y="2109863"/>
            <a:ext cx="4458272" cy="2031325"/>
          </a:xfrm>
          <a:prstGeom prst="rect">
            <a:avLst/>
          </a:prstGeom>
          <a:noFill/>
        </p:spPr>
        <p:txBody>
          <a:bodyPr wrap="none" rtlCol="0">
            <a:spAutoFit/>
          </a:bodyPr>
          <a:lstStyle/>
          <a:p>
            <a:r>
              <a:rPr lang="nb-NO" i="1" dirty="0" smtClean="0"/>
              <a:t>Kaptein </a:t>
            </a:r>
            <a:r>
              <a:rPr lang="nb-NO" i="1" dirty="0" err="1"/>
              <a:t>Grants</a:t>
            </a:r>
            <a:r>
              <a:rPr lang="nb-NO" i="1" dirty="0"/>
              <a:t> </a:t>
            </a:r>
            <a:r>
              <a:rPr lang="nb-NO" i="1" dirty="0" smtClean="0"/>
              <a:t>barn </a:t>
            </a:r>
            <a:r>
              <a:rPr lang="nb-NO" dirty="0" smtClean="0"/>
              <a:t/>
            </a:r>
            <a:br>
              <a:rPr lang="nb-NO" dirty="0" smtClean="0"/>
            </a:br>
            <a:r>
              <a:rPr lang="nb-NO" dirty="0" smtClean="0"/>
              <a:t>- publisert </a:t>
            </a:r>
            <a:r>
              <a:rPr lang="nb-NO" dirty="0"/>
              <a:t>i Norge et titalls </a:t>
            </a:r>
            <a:r>
              <a:rPr lang="nb-NO" dirty="0" smtClean="0"/>
              <a:t>ganger </a:t>
            </a:r>
            <a:br>
              <a:rPr lang="nb-NO" dirty="0" smtClean="0"/>
            </a:br>
            <a:r>
              <a:rPr lang="nb-NO" dirty="0" smtClean="0"/>
              <a:t>bl.a. Gyldendal</a:t>
            </a:r>
            <a:r>
              <a:rPr lang="nb-NO" dirty="0"/>
              <a:t>, Tiden, </a:t>
            </a:r>
            <a:r>
              <a:rPr lang="nb-NO" dirty="0" smtClean="0"/>
              <a:t>Damm, Hjemmet. </a:t>
            </a:r>
            <a:br>
              <a:rPr lang="nb-NO" dirty="0" smtClean="0"/>
            </a:br>
            <a:r>
              <a:rPr lang="nb-NO" dirty="0" smtClean="0"/>
              <a:t/>
            </a:r>
            <a:br>
              <a:rPr lang="nb-NO" dirty="0" smtClean="0"/>
            </a:br>
            <a:r>
              <a:rPr lang="nb-NO" dirty="0" smtClean="0"/>
              <a:t/>
            </a:r>
            <a:br>
              <a:rPr lang="nb-NO" dirty="0" smtClean="0"/>
            </a:br>
            <a:r>
              <a:rPr lang="nb-NO" i="1" dirty="0" smtClean="0"/>
              <a:t>Det </a:t>
            </a:r>
            <a:r>
              <a:rPr lang="nb-NO" i="1" dirty="0"/>
              <a:t>store </a:t>
            </a:r>
            <a:r>
              <a:rPr lang="nb-NO" i="1" dirty="0" smtClean="0"/>
              <a:t>loddet </a:t>
            </a:r>
            <a:br>
              <a:rPr lang="nb-NO" i="1" dirty="0" smtClean="0"/>
            </a:br>
            <a:r>
              <a:rPr lang="nb-NO" i="1" dirty="0" smtClean="0"/>
              <a:t>- </a:t>
            </a:r>
            <a:r>
              <a:rPr lang="nb-NO" dirty="0" smtClean="0"/>
              <a:t>C. Huitfeldt 1971</a:t>
            </a:r>
            <a:endParaRPr lang="nb-NO" dirty="0"/>
          </a:p>
        </p:txBody>
      </p:sp>
      <p:sp>
        <p:nvSpPr>
          <p:cNvPr id="8" name="TekstSylinder 7"/>
          <p:cNvSpPr txBox="1"/>
          <p:nvPr/>
        </p:nvSpPr>
        <p:spPr>
          <a:xfrm>
            <a:off x="251520" y="4292804"/>
            <a:ext cx="5666936" cy="1938992"/>
          </a:xfrm>
          <a:prstGeom prst="rect">
            <a:avLst/>
          </a:prstGeom>
          <a:noFill/>
        </p:spPr>
        <p:txBody>
          <a:bodyPr wrap="none" rtlCol="0">
            <a:spAutoFit/>
          </a:bodyPr>
          <a:lstStyle/>
          <a:p>
            <a:r>
              <a:rPr lang="fr-FR" sz="2000" dirty="0" smtClean="0"/>
              <a:t>…s’engagea </a:t>
            </a:r>
            <a:r>
              <a:rPr lang="fr-FR" sz="2000" dirty="0"/>
              <a:t>à travers une épaisse forêt de pins, </a:t>
            </a:r>
            <a:br>
              <a:rPr lang="fr-FR" sz="2000" dirty="0"/>
            </a:br>
            <a:r>
              <a:rPr lang="fr-FR" sz="2000" b="1" dirty="0"/>
              <a:t>qui côtoie la </a:t>
            </a:r>
            <a:r>
              <a:rPr lang="fr-FR" sz="2000" b="1" dirty="0" smtClean="0"/>
              <a:t>«Vallée </a:t>
            </a:r>
            <a:r>
              <a:rPr lang="fr-FR" sz="2000" b="1" dirty="0"/>
              <a:t>du </a:t>
            </a:r>
            <a:r>
              <a:rPr lang="fr-FR" sz="2000" b="1" dirty="0" smtClean="0"/>
              <a:t>Paradis», </a:t>
            </a:r>
            <a:br>
              <a:rPr lang="fr-FR" sz="2000" b="1" dirty="0" smtClean="0"/>
            </a:br>
            <a:r>
              <a:rPr lang="fr-FR" sz="2000" b="1" dirty="0" smtClean="0"/>
              <a:t>magnifique </a:t>
            </a:r>
            <a:r>
              <a:rPr lang="fr-FR" sz="2000" b="1" dirty="0"/>
              <a:t>dépression du sol</a:t>
            </a:r>
            <a:r>
              <a:rPr lang="fr-FR" sz="2000" dirty="0"/>
              <a:t>, </a:t>
            </a:r>
            <a:br>
              <a:rPr lang="fr-FR" sz="2000" dirty="0"/>
            </a:br>
            <a:r>
              <a:rPr lang="fr-FR" sz="2000" dirty="0"/>
              <a:t>avec ses lointains étagés jusqu’aux </a:t>
            </a:r>
            <a:r>
              <a:rPr lang="fr-FR" sz="2000" dirty="0" smtClean="0"/>
              <a:t/>
            </a:r>
            <a:br>
              <a:rPr lang="fr-FR" sz="2000" dirty="0" smtClean="0"/>
            </a:br>
            <a:r>
              <a:rPr lang="fr-FR" sz="2000" dirty="0" smtClean="0"/>
              <a:t>dernières </a:t>
            </a:r>
            <a:r>
              <a:rPr lang="fr-FR" sz="2000" dirty="0"/>
              <a:t>limites de </a:t>
            </a:r>
            <a:r>
              <a:rPr lang="fr-FR" sz="2000" dirty="0" smtClean="0"/>
              <a:t>l’horizon. …</a:t>
            </a:r>
            <a:r>
              <a:rPr lang="fr-FR" sz="2000" dirty="0"/>
              <a:t/>
            </a:r>
            <a:br>
              <a:rPr lang="fr-FR" sz="2000" dirty="0"/>
            </a:br>
            <a:endParaRPr lang="nb-NO" sz="2000" dirty="0"/>
          </a:p>
        </p:txBody>
      </p:sp>
    </p:spTree>
    <p:extLst>
      <p:ext uri="{BB962C8B-B14F-4D97-AF65-F5344CB8AC3E}">
        <p14:creationId xmlns:p14="http://schemas.microsoft.com/office/powerpoint/2010/main" val="41755903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166996"/>
            <a:ext cx="5732087" cy="3519859"/>
          </a:xfrm>
          <a:prstGeom prst="rect">
            <a:avLst/>
          </a:prstGeom>
        </p:spPr>
      </p:pic>
      <p:sp>
        <p:nvSpPr>
          <p:cNvPr id="5" name="Rektangel 4"/>
          <p:cNvSpPr/>
          <p:nvPr/>
        </p:nvSpPr>
        <p:spPr>
          <a:xfrm>
            <a:off x="395536" y="523153"/>
            <a:ext cx="8392633" cy="2677656"/>
          </a:xfrm>
          <a:prstGeom prst="rect">
            <a:avLst/>
          </a:prstGeom>
        </p:spPr>
        <p:txBody>
          <a:bodyPr wrap="square">
            <a:spAutoFit/>
          </a:bodyPr>
          <a:lstStyle/>
          <a:p>
            <a:r>
              <a:rPr lang="nb-NO" sz="2400" dirty="0" smtClean="0"/>
              <a:t>"Ferden </a:t>
            </a:r>
            <a:r>
              <a:rPr lang="nb-NO" sz="2400" dirty="0"/>
              <a:t>gikk utover en vei langs rekker av rognebærtrær, </a:t>
            </a:r>
            <a:br>
              <a:rPr lang="nb-NO" sz="2400" dirty="0"/>
            </a:br>
            <a:r>
              <a:rPr lang="nb-NO" sz="2400" dirty="0"/>
              <a:t>med sin korallrøde frukt. Og de kom så inn i </a:t>
            </a:r>
            <a:br>
              <a:rPr lang="nb-NO" sz="2400" dirty="0"/>
            </a:br>
            <a:r>
              <a:rPr lang="nb-NO" sz="2400" dirty="0"/>
              <a:t>en tett furuskog som omkranser </a:t>
            </a:r>
            <a:r>
              <a:rPr lang="nb-NO" sz="2400" dirty="0" smtClean="0"/>
              <a:t>«Paradis-dalen», </a:t>
            </a:r>
            <a:r>
              <a:rPr lang="nb-NO" sz="2400" dirty="0"/>
              <a:t/>
            </a:r>
            <a:br>
              <a:rPr lang="nb-NO" sz="2400" dirty="0"/>
            </a:br>
            <a:r>
              <a:rPr lang="nb-NO" sz="2400" dirty="0"/>
              <a:t>en fantastisk solfylt </a:t>
            </a:r>
            <a:r>
              <a:rPr lang="nb-NO" sz="2400" dirty="0" smtClean="0"/>
              <a:t>forsenkning i landskapet</a:t>
            </a:r>
            <a:r>
              <a:rPr lang="nb-NO" sz="2400" dirty="0"/>
              <a:t>. Med åser </a:t>
            </a:r>
            <a:br>
              <a:rPr lang="nb-NO" sz="2400" dirty="0"/>
            </a:br>
            <a:r>
              <a:rPr lang="nb-NO" sz="2400" dirty="0"/>
              <a:t>bakenfor hverandre, helt ut mot horisonten i det fjerne. </a:t>
            </a:r>
            <a:br>
              <a:rPr lang="nb-NO" sz="2400" dirty="0"/>
            </a:br>
            <a:r>
              <a:rPr lang="nb-NO" sz="2400" dirty="0"/>
              <a:t>Så dukker hundrevis av bakker opp, </a:t>
            </a:r>
            <a:br>
              <a:rPr lang="nb-NO" sz="2400" dirty="0"/>
            </a:br>
            <a:r>
              <a:rPr lang="nb-NO" sz="2400" dirty="0"/>
              <a:t>de fleste av dem med et hus eller en gård på toppen."</a:t>
            </a:r>
          </a:p>
        </p:txBody>
      </p:sp>
      <p:sp>
        <p:nvSpPr>
          <p:cNvPr id="2" name="TekstSylinder 1"/>
          <p:cNvSpPr txBox="1"/>
          <p:nvPr/>
        </p:nvSpPr>
        <p:spPr>
          <a:xfrm>
            <a:off x="6260974" y="3356992"/>
            <a:ext cx="2512226" cy="400110"/>
          </a:xfrm>
          <a:prstGeom prst="rect">
            <a:avLst/>
          </a:prstGeom>
          <a:noFill/>
        </p:spPr>
        <p:txBody>
          <a:bodyPr wrap="none" rtlCol="0">
            <a:spAutoFit/>
          </a:bodyPr>
          <a:lstStyle/>
          <a:p>
            <a:r>
              <a:rPr lang="fr-FR" sz="2000" dirty="0"/>
              <a:t> </a:t>
            </a:r>
            <a:r>
              <a:rPr lang="fr-FR" sz="1600" dirty="0" smtClean="0"/>
              <a:t>- </a:t>
            </a:r>
            <a:r>
              <a:rPr lang="fr-FR" sz="1600" i="1" dirty="0" smtClean="0"/>
              <a:t>Un Billet de Loterie  </a:t>
            </a:r>
            <a:r>
              <a:rPr lang="fr-FR" sz="1600" dirty="0"/>
              <a:t>1886</a:t>
            </a:r>
            <a:endParaRPr lang="nb-NO" sz="1600" dirty="0"/>
          </a:p>
        </p:txBody>
      </p:sp>
    </p:spTree>
    <p:extLst>
      <p:ext uri="{BB962C8B-B14F-4D97-AF65-F5344CB8AC3E}">
        <p14:creationId xmlns:p14="http://schemas.microsoft.com/office/powerpoint/2010/main" val="3893519306"/>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539552" y="548680"/>
            <a:ext cx="3100529" cy="707886"/>
          </a:xfrm>
          <a:prstGeom prst="rect">
            <a:avLst/>
          </a:prstGeom>
          <a:noFill/>
        </p:spPr>
        <p:txBody>
          <a:bodyPr wrap="none" rtlCol="0">
            <a:spAutoFit/>
          </a:bodyPr>
          <a:lstStyle/>
          <a:p>
            <a:r>
              <a:rPr lang="nb-NO" sz="2000" b="1" i="1" dirty="0" err="1" smtClean="0"/>
              <a:t>Un</a:t>
            </a:r>
            <a:r>
              <a:rPr lang="nb-NO" sz="2000" b="1" i="1" dirty="0" smtClean="0"/>
              <a:t> </a:t>
            </a:r>
            <a:r>
              <a:rPr lang="nb-NO" sz="2000" b="1" i="1" dirty="0" err="1"/>
              <a:t>B</a:t>
            </a:r>
            <a:r>
              <a:rPr lang="nb-NO" sz="2000" b="1" i="1" dirty="0" err="1" smtClean="0"/>
              <a:t>illet</a:t>
            </a:r>
            <a:r>
              <a:rPr lang="nb-NO" sz="2000" b="1" i="1" dirty="0" smtClean="0"/>
              <a:t> de </a:t>
            </a:r>
            <a:r>
              <a:rPr lang="nb-NO" sz="2000" b="1" i="1" dirty="0" err="1" smtClean="0"/>
              <a:t>loterie</a:t>
            </a:r>
            <a:r>
              <a:rPr lang="nb-NO" sz="2000" b="1" i="1" dirty="0" smtClean="0"/>
              <a:t> </a:t>
            </a:r>
            <a:r>
              <a:rPr lang="nb-NO" sz="2000" dirty="0" smtClean="0"/>
              <a:t>(1886)</a:t>
            </a:r>
            <a:r>
              <a:rPr lang="nb-NO" sz="2000" b="1" dirty="0" smtClean="0"/>
              <a:t/>
            </a:r>
            <a:br>
              <a:rPr lang="nb-NO" sz="2000" b="1" dirty="0" smtClean="0"/>
            </a:br>
            <a:r>
              <a:rPr lang="nb-NO" sz="2000" b="1" dirty="0" smtClean="0"/>
              <a:t>‘</a:t>
            </a:r>
            <a:r>
              <a:rPr lang="nb-NO" sz="2000" dirty="0" smtClean="0"/>
              <a:t>Det store loddet’</a:t>
            </a:r>
            <a:endParaRPr lang="nb-NO" dirty="0">
              <a:solidFill>
                <a:srgbClr val="FF0000"/>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88640"/>
            <a:ext cx="4248472" cy="5955802"/>
          </a:xfrm>
          <a:prstGeom prst="rect">
            <a:avLst/>
          </a:prstGeom>
        </p:spPr>
      </p:pic>
      <p:sp>
        <p:nvSpPr>
          <p:cNvPr id="5" name="TekstSylinder 4"/>
          <p:cNvSpPr txBox="1"/>
          <p:nvPr/>
        </p:nvSpPr>
        <p:spPr>
          <a:xfrm>
            <a:off x="319737" y="5708201"/>
            <a:ext cx="2034531" cy="923330"/>
          </a:xfrm>
          <a:prstGeom prst="rect">
            <a:avLst/>
          </a:prstGeom>
          <a:noFill/>
        </p:spPr>
        <p:txBody>
          <a:bodyPr wrap="none" rtlCol="0">
            <a:spAutoFit/>
          </a:bodyPr>
          <a:lstStyle/>
          <a:p>
            <a:r>
              <a:rPr lang="nb-NO" dirty="0"/>
              <a:t>n</a:t>
            </a:r>
            <a:r>
              <a:rPr lang="nb-NO" dirty="0" smtClean="0"/>
              <a:t>orsk utgave</a:t>
            </a:r>
            <a:br>
              <a:rPr lang="nb-NO" dirty="0" smtClean="0"/>
            </a:br>
            <a:r>
              <a:rPr lang="nb-NO" dirty="0" smtClean="0"/>
              <a:t>C. Huitfeldt 1971</a:t>
            </a:r>
            <a:br>
              <a:rPr lang="nb-NO" dirty="0" smtClean="0"/>
            </a:br>
            <a:r>
              <a:rPr lang="nb-NO" dirty="0" err="1"/>
              <a:t>o</a:t>
            </a:r>
            <a:r>
              <a:rPr lang="nb-NO" dirty="0" err="1" smtClean="0"/>
              <a:t>v</a:t>
            </a:r>
            <a:r>
              <a:rPr lang="nb-NO" dirty="0" smtClean="0"/>
              <a:t>. Georg </a:t>
            </a:r>
            <a:r>
              <a:rPr lang="nb-NO" dirty="0" err="1" smtClean="0"/>
              <a:t>Wankel</a:t>
            </a:r>
            <a:endParaRPr lang="nb-NO" dirty="0">
              <a:solidFill>
                <a:srgbClr val="FF0000"/>
              </a:solidFill>
            </a:endParaRPr>
          </a:p>
        </p:txBody>
      </p:sp>
      <p:pic>
        <p:nvPicPr>
          <p:cNvPr id="8" name="Picture 2" descr="F:\PJ-HVE-HOVEDFAG_JV_DOKUSITE_MASTERPROSJEKT\###JULES_VERNE_DOT_no-HOVED_PROSJEKTdoku-siteJV\####JV_juni2011\ferdige_AVISartikler_juni2011\Foredrags_illustrasjoner\1886_hetzel_loterie_titte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24268"/>
            <a:ext cx="5416375" cy="393124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768" y="3762254"/>
            <a:ext cx="2083918" cy="2986507"/>
          </a:xfrm>
          <a:prstGeom prst="rect">
            <a:avLst/>
          </a:prstGeom>
        </p:spPr>
      </p:pic>
    </p:spTree>
    <p:extLst>
      <p:ext uri="{BB962C8B-B14F-4D97-AF65-F5344CB8AC3E}">
        <p14:creationId xmlns:p14="http://schemas.microsoft.com/office/powerpoint/2010/main" val="2852280214"/>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2"/>
          <p:cNvSpPr txBox="1">
            <a:spLocks/>
          </p:cNvSpPr>
          <p:nvPr/>
        </p:nvSpPr>
        <p:spPr>
          <a:xfrm>
            <a:off x="1959630" y="5301208"/>
            <a:ext cx="6932849" cy="1341730"/>
          </a:xfrm>
          <a:prstGeom prst="rect">
            <a:avLst/>
          </a:prstGeom>
        </p:spPr>
        <p:txBody>
          <a:bodyPr>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None/>
            </a:pPr>
            <a:r>
              <a:rPr lang="nb-NO" sz="1800" dirty="0" smtClean="0"/>
              <a:t/>
            </a:r>
            <a:br>
              <a:rPr lang="nb-NO" sz="1800" dirty="0" smtClean="0"/>
            </a:br>
            <a:r>
              <a:rPr lang="nb-NO" sz="1800" dirty="0" smtClean="0"/>
              <a:t>Jules Vernes egen ‘stemme’ i romanteksten </a:t>
            </a:r>
            <a:br>
              <a:rPr lang="nb-NO" sz="1800" dirty="0" smtClean="0"/>
            </a:br>
            <a:r>
              <a:rPr lang="nb-NO" sz="1800" dirty="0" smtClean="0"/>
              <a:t>- kommenterer sin egen reise til Telemark, 25 år tidligere</a:t>
            </a:r>
            <a:endParaRPr lang="nb-NO" sz="1800" dirty="0"/>
          </a:p>
        </p:txBody>
      </p:sp>
      <p:sp>
        <p:nvSpPr>
          <p:cNvPr id="6" name="Tittel 4"/>
          <p:cNvSpPr txBox="1">
            <a:spLocks/>
          </p:cNvSpPr>
          <p:nvPr/>
        </p:nvSpPr>
        <p:spPr>
          <a:xfrm>
            <a:off x="755576" y="188640"/>
            <a:ext cx="7604855" cy="4968552"/>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50000"/>
              </a:lnSpc>
            </a:pPr>
            <a:r>
              <a:rPr lang="nb-NO" sz="2400" dirty="0" smtClean="0"/>
              <a:t/>
            </a:r>
            <a:br>
              <a:rPr lang="nb-NO" sz="2400" dirty="0" smtClean="0"/>
            </a:br>
            <a:r>
              <a:rPr lang="nb-NO" sz="2400" dirty="0" smtClean="0"/>
              <a:t>” Telemark, </a:t>
            </a:r>
            <a:br>
              <a:rPr lang="nb-NO" sz="2400" dirty="0" smtClean="0"/>
            </a:br>
            <a:r>
              <a:rPr lang="nb-NO" sz="2400" dirty="0" smtClean="0"/>
              <a:t>sannsynligvis enestående i hele verden for sitt vakre landskap. Forfatteren har hatt den glede å besøke stedet. Han har fartet rundt via skyss-stasjoner med karjol og hest  – når det var noen å finne – og han bragte med seg tilbake et inntrykk av sjarme og av poesi, som står som et levende minne, så han vil med glede dele med leseren denne enkle fortelling” </a:t>
            </a:r>
            <a:r>
              <a:rPr lang="nb-NO" sz="1800" dirty="0" smtClean="0"/>
              <a:t>– JV1886</a:t>
            </a:r>
            <a:endParaRPr lang="nb-NO" sz="1800" dirty="0"/>
          </a:p>
        </p:txBody>
      </p:sp>
    </p:spTree>
    <p:extLst>
      <p:ext uri="{BB962C8B-B14F-4D97-AF65-F5344CB8AC3E}">
        <p14:creationId xmlns:p14="http://schemas.microsoft.com/office/powerpoint/2010/main" val="26289825"/>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7380312"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3" name="TekstSylinder 2"/>
          <p:cNvSpPr txBox="1"/>
          <p:nvPr/>
        </p:nvSpPr>
        <p:spPr>
          <a:xfrm>
            <a:off x="2915816" y="2708920"/>
            <a:ext cx="184731" cy="369332"/>
          </a:xfrm>
          <a:prstGeom prst="rect">
            <a:avLst/>
          </a:prstGeom>
          <a:noFill/>
        </p:spPr>
        <p:txBody>
          <a:bodyPr wrap="none" rtlCol="0">
            <a:spAutoFit/>
          </a:bodyPr>
          <a:lstStyle/>
          <a:p>
            <a:endParaRPr lang="nb-NO" dirty="0" smtClean="0"/>
          </a:p>
        </p:txBody>
      </p:sp>
      <p:sp>
        <p:nvSpPr>
          <p:cNvPr id="4" name="TekstSylinder 3"/>
          <p:cNvSpPr txBox="1"/>
          <p:nvPr/>
        </p:nvSpPr>
        <p:spPr>
          <a:xfrm>
            <a:off x="3347864" y="2708920"/>
            <a:ext cx="300082" cy="369332"/>
          </a:xfrm>
          <a:prstGeom prst="rect">
            <a:avLst/>
          </a:prstGeom>
          <a:noFill/>
        </p:spPr>
        <p:txBody>
          <a:bodyPr wrap="none" rtlCol="0">
            <a:spAutoFit/>
          </a:bodyPr>
          <a:lstStyle/>
          <a:p>
            <a:r>
              <a:rPr lang="nb-NO" dirty="0" smtClean="0"/>
              <a:t>  </a:t>
            </a:r>
            <a:endParaRPr lang="nb-NO" dirty="0"/>
          </a:p>
        </p:txBody>
      </p:sp>
      <p:sp>
        <p:nvSpPr>
          <p:cNvPr id="5" name="TekstSylinder 4"/>
          <p:cNvSpPr txBox="1"/>
          <p:nvPr/>
        </p:nvSpPr>
        <p:spPr>
          <a:xfrm>
            <a:off x="216339" y="260648"/>
            <a:ext cx="2722220" cy="2616101"/>
          </a:xfrm>
          <a:prstGeom prst="rect">
            <a:avLst/>
          </a:prstGeom>
          <a:noFill/>
        </p:spPr>
        <p:txBody>
          <a:bodyPr wrap="none" rtlCol="0">
            <a:spAutoFit/>
          </a:bodyPr>
          <a:lstStyle/>
          <a:p>
            <a:r>
              <a:rPr lang="nb-NO" sz="2400" dirty="0" smtClean="0"/>
              <a:t>Utelatte </a:t>
            </a:r>
            <a:r>
              <a:rPr lang="nb-NO" sz="2400" dirty="0" err="1" smtClean="0"/>
              <a:t>bokbilder</a:t>
            </a:r>
            <a:r>
              <a:rPr lang="nb-NO" sz="2000" dirty="0" smtClean="0"/>
              <a:t>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
            </a:r>
            <a:br>
              <a:rPr lang="nb-NO" sz="2000" dirty="0" smtClean="0"/>
            </a:br>
            <a:r>
              <a:rPr lang="nb-NO" sz="2000" dirty="0" smtClean="0"/>
              <a:t>Den eneste illustrerte</a:t>
            </a:r>
            <a:br>
              <a:rPr lang="nb-NO" sz="2000" dirty="0" smtClean="0"/>
            </a:br>
            <a:r>
              <a:rPr lang="nb-NO" sz="2000" dirty="0" smtClean="0"/>
              <a:t>utgave i Norden;</a:t>
            </a:r>
            <a:br>
              <a:rPr lang="nb-NO" sz="2000" dirty="0" smtClean="0"/>
            </a:br>
            <a:r>
              <a:rPr lang="nb-NO" sz="2000" dirty="0" err="1" smtClean="0"/>
              <a:t>C.Huitfeldt</a:t>
            </a:r>
            <a:r>
              <a:rPr lang="nb-NO" sz="2000" dirty="0" smtClean="0"/>
              <a:t> 1971 </a:t>
            </a:r>
            <a:br>
              <a:rPr lang="nb-NO" sz="2000" dirty="0" smtClean="0"/>
            </a:br>
            <a:endParaRPr lang="nb-NO" sz="2000" dirty="0"/>
          </a:p>
        </p:txBody>
      </p:sp>
      <p:pic>
        <p:nvPicPr>
          <p:cNvPr id="10242" name="Picture 2" descr="F:\PJ-HVE-HOVEDFAG_JV_DOKUSITE_MASTERPROSJEKT\###JULES_VERNE_DOT_no-HOVED_PROSJEKTdoku-siteJV\LODDET_9672\Loddet_bilder\Utelatte bilder\tittel_9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950" y="188640"/>
            <a:ext cx="4380562" cy="645491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PJ-HVE-HOVEDFAG_JV_DOKUSITE_MASTERPROSJEKT\###JULES_VERNE_DOT_no-HOVED_PROSJEKTdoku-siteJV\LODDET_9672\Loddet_bilder\Utelatte bilder\stearinlys_hul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950" y="183202"/>
            <a:ext cx="4362451" cy="649287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PJ-HVE-HOVEDFAG_JV_DOKUSITE_MASTERPROSJEKT\###JULES_VERNE_DOT_no-HOVED_PROSJEKTdoku-siteJV\LODDET_9672\Loddet_bilder\Utelatte bilder\mmeHans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718" y="188640"/>
            <a:ext cx="4479546" cy="6526923"/>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F:\PJ-HVE-HOVEDFAG_JV_DOKUSITE_MASTERPROSJEKT\###JULES_VERNE_DOT_no-HOVED_PROSJEKTdoku-siteJV\LODDET_9672\Loddet_bilder\Utelatte bilder\gjes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4718" y="177392"/>
            <a:ext cx="4479546" cy="654941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PJ-HVE-HOVEDFAG_JV_DOKUSITE_MASTERPROSJEKT\###JULES_VERNE_DOT_no-HOVED_PROSJEKTdoku-siteJV\LODDET_9672\Loddet_bilder\Utelatte bilder\kvinner_f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1727" y="192535"/>
            <a:ext cx="4471524" cy="6562901"/>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F:\PJ-HVE-HOVEDFAG_JV_DOKUSITE_MASTERPROSJEKT\###JULES_VERNE_DOT_no-HOVED_PROSJEKTdoku-siteJV\LODDET_9672\Loddet_bilder\Utelatte bilder\viels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4718" y="177392"/>
            <a:ext cx="4569745" cy="66158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PJ-HVE-HOVEDFAG_JV_DOKUSITE_MASTERPROSJEKT\###JULES_VERNE_DOT_no-HOVED_PROSJEKTdoku-siteJV\LODDET_9672\Loddet_bilder\Utelatte bilder\sandgois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6950" y="177392"/>
            <a:ext cx="4569745" cy="6661200"/>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F:\PJ-HVE-HOVEDFAG_JV_DOKUSITE_MASTERPROSJEKT\###JULES_VERNE_DOT_no-HOVED_PROSJEKTdoku-siteJV\LODDET_9672\Loddet_bilder\Utelatte bilder\paa_laaven_farg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727" y="180349"/>
            <a:ext cx="4569745" cy="665528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F:\PJ-HVE-HOVEDFAG_JV_DOKUSITE_MASTERPROSJEKT\###JULES_VERNE_DOT_no-HOVED_PROSJEKTdoku-siteJV\LODDET_9672\Loddet_bilder\Utelatte bilder\s61_Joel_Hulda_henter_gjes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727" y="177392"/>
            <a:ext cx="4559130" cy="6630724"/>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p:cNvSpPr txBox="1"/>
          <p:nvPr/>
        </p:nvSpPr>
        <p:spPr>
          <a:xfrm>
            <a:off x="847121" y="5997224"/>
            <a:ext cx="1375698" cy="584775"/>
          </a:xfrm>
          <a:prstGeom prst="rect">
            <a:avLst/>
          </a:prstGeom>
          <a:noFill/>
        </p:spPr>
        <p:txBody>
          <a:bodyPr wrap="none" rtlCol="0">
            <a:spAutoFit/>
          </a:bodyPr>
          <a:lstStyle/>
          <a:p>
            <a:r>
              <a:rPr lang="nb-NO" sz="1600" dirty="0" smtClean="0"/>
              <a:t>Tegner:</a:t>
            </a:r>
            <a:br>
              <a:rPr lang="nb-NO" sz="1600" dirty="0" smtClean="0"/>
            </a:br>
            <a:r>
              <a:rPr lang="nb-NO" sz="1600" dirty="0" smtClean="0"/>
              <a:t>George </a:t>
            </a:r>
            <a:r>
              <a:rPr lang="nb-NO" sz="1600" dirty="0" err="1" smtClean="0"/>
              <a:t>Roux</a:t>
            </a:r>
            <a:endParaRPr lang="nb-NO" sz="1600" dirty="0"/>
          </a:p>
        </p:txBody>
      </p:sp>
      <p:pic>
        <p:nvPicPr>
          <p:cNvPr id="10253" name="Picture 13" descr="F:\PJ-HVE-HOVEDFAG_JV_DOKUSITE_MASTERPROSJEKT\###JULES_VERNE_DOT_no-HOVED_PROSJEKTdoku-siteJV\LODDET_9672\Loddet_bilder\Utelatte bilder\hulda_sylvius_joel.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9301" y="183202"/>
            <a:ext cx="4551556" cy="665528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F:\PJ-HVE-HOVEDFAG_JV_DOKUSITE_MASTERPROSJEKT\###JULES_VERNE_DOT_no-HOVED_PROSJEKTdoku-siteJV\LODDET_9672\Loddet_bilder\Utelatte bilder\sylvius_stelle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714" y="170829"/>
            <a:ext cx="4551556" cy="6652817"/>
          </a:xfrm>
          <a:prstGeom prst="rect">
            <a:avLst/>
          </a:prstGeom>
          <a:noFill/>
          <a:extLst>
            <a:ext uri="{909E8E84-426E-40DD-AFC4-6F175D3DCCD1}">
              <a14:hiddenFill xmlns:a14="http://schemas.microsoft.com/office/drawing/2010/main">
                <a:solidFill>
                  <a:srgbClr val="FFFFFF"/>
                </a:solidFill>
              </a14:hiddenFill>
            </a:ext>
          </a:extLst>
        </p:spPr>
      </p:pic>
      <p:pic>
        <p:nvPicPr>
          <p:cNvPr id="10255" name="Picture 15" descr="F:\PJ-HVE-HOVEDFAG_JV_DOKUSITE_MASTERPROSJEKT\###JULES_VERNE_DOT_no-HOVED_PROSJEKTdoku-siteJV\LODDET_9672\Loddet_bilder\Utelatte bilder\ved_sjoen.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4246" y="169985"/>
            <a:ext cx="4547634" cy="6654504"/>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F:\PJ-HVE-HOVEDFAG_JV_DOKUSITE_MASTERPROSJEKT\###JULES_VERNE_DOT_no-HOVED_PROSJEKTdoku-siteJV\LODDET_9672\Loddet_bilder\Utelatte bilder\sylvius_skriv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26238" y="187858"/>
            <a:ext cx="4536505" cy="6625518"/>
          </a:xfrm>
          <a:prstGeom prst="rect">
            <a:avLst/>
          </a:prstGeom>
          <a:noFill/>
          <a:extLst>
            <a:ext uri="{909E8E84-426E-40DD-AFC4-6F175D3DCCD1}">
              <a14:hiddenFill xmlns:a14="http://schemas.microsoft.com/office/drawing/2010/main">
                <a:solidFill>
                  <a:srgbClr val="FFFFFF"/>
                </a:solidFill>
              </a14:hiddenFill>
            </a:ext>
          </a:extLst>
        </p:spPr>
      </p:pic>
      <p:pic>
        <p:nvPicPr>
          <p:cNvPr id="10257" name="Picture 17" descr="F:\PJ-HVE-HOVEDFAG_JV_DOKUSITE_MASTERPROSJEKT\###JULES_VERNE_DOT_no-HOVED_PROSJEKTdoku-siteJV\LODDET_9672\Loddet_bilder\Utelatte bilder\gjensynsgled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3190" y="187858"/>
            <a:ext cx="4569746" cy="6656539"/>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F:\PJ-HVE-HOVEDFAG_JV_DOKUSITE_MASTERPROSJEKT\###JULES_VERNE_DOT_no-HOVED_PROSJEKTdoku-siteJV\LODDET_9672\Loddet_bilder\Utelatte bilder\hulda_brev.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5039" y="174553"/>
            <a:ext cx="4557897" cy="6643588"/>
          </a:xfrm>
          <a:prstGeom prst="rect">
            <a:avLst/>
          </a:prstGeom>
          <a:noFill/>
          <a:extLst>
            <a:ext uri="{909E8E84-426E-40DD-AFC4-6F175D3DCCD1}">
              <a14:hiddenFill xmlns:a14="http://schemas.microsoft.com/office/drawing/2010/main">
                <a:solidFill>
                  <a:srgbClr val="FFFFFF"/>
                </a:solidFill>
              </a14:hiddenFill>
            </a:ext>
          </a:extLst>
        </p:spPr>
      </p:pic>
      <p:pic>
        <p:nvPicPr>
          <p:cNvPr id="10259" name="Picture 19" descr="F:\PJ-HVE-HOVEDFAG_JV_DOKUSITE_MASTERPROSJEKT\###JULES_VERNE_DOT_no-HOVED_PROSJEKTdoku-siteJV\LODDET_9672\Loddet_bilder\Utelatte bilder\bergen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36425" y="163839"/>
            <a:ext cx="4547634" cy="6657829"/>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F:\PJ-HVE-HOVEDFAG_JV_DOKUSITE_MASTERPROSJEKT\###JULES_VERNE_DOT_no-HOVED_PROSJEKTdoku-siteJV\LODDET_9672\Loddet_bilder\Utelatte bilder\joel_sint.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25367" y="163839"/>
            <a:ext cx="4569749" cy="6694845"/>
          </a:xfrm>
          <a:prstGeom prst="rect">
            <a:avLst/>
          </a:prstGeom>
          <a:noFill/>
          <a:extLst>
            <a:ext uri="{909E8E84-426E-40DD-AFC4-6F175D3DCCD1}">
              <a14:hiddenFill xmlns:a14="http://schemas.microsoft.com/office/drawing/2010/main">
                <a:solidFill>
                  <a:srgbClr val="FFFFFF"/>
                </a:solidFill>
              </a14:hiddenFill>
            </a:ext>
          </a:extLst>
        </p:spPr>
      </p:pic>
      <p:pic>
        <p:nvPicPr>
          <p:cNvPr id="10261" name="Picture 21" descr="F:\PJ-HVE-HOVEDFAG_JV_DOKUSITE_MASTERPROSJEKT\###JULES_VERNE_DOT_no-HOVED_PROSJEKTdoku-siteJV\LODDET_9672\Loddet_bilder\Utelatte bilder\kvinne_pute.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25367" y="168719"/>
            <a:ext cx="4569748" cy="6684251"/>
          </a:xfrm>
          <a:prstGeom prst="rect">
            <a:avLst/>
          </a:prstGeom>
          <a:noFill/>
          <a:extLst>
            <a:ext uri="{909E8E84-426E-40DD-AFC4-6F175D3DCCD1}">
              <a14:hiddenFill xmlns:a14="http://schemas.microsoft.com/office/drawing/2010/main">
                <a:solidFill>
                  <a:srgbClr val="FFFFFF"/>
                </a:solidFill>
              </a14:hiddenFill>
            </a:ext>
          </a:extLst>
        </p:spPr>
      </p:pic>
      <p:pic>
        <p:nvPicPr>
          <p:cNvPr id="10263" name="Picture 23" descr="F:\PJ-HVE-HOVEDFAG_JV_DOKUSITE_MASTERPROSJEKT\###JULES_VERNE_DOT_no-HOVED_PROSJEKTdoku-siteJV\LODDET_9672\Loddet_bilder\Utelatte bilder\mann_kvinne_farge.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48209" y="161419"/>
            <a:ext cx="4551556" cy="6674216"/>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F:\PJ-HVE-HOVEDFAG_JV_DOKUSITE_MASTERPROSJEKT\###JULES_VERNE_DOT_no-HOVED_PROSJEKTdoku-siteJV\LODDET_9672\Loddet_bilder\Utelatte bilder\avislesing.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42628" y="166835"/>
            <a:ext cx="4562717" cy="6663383"/>
          </a:xfrm>
          <a:prstGeom prst="rect">
            <a:avLst/>
          </a:prstGeom>
          <a:noFill/>
          <a:extLst>
            <a:ext uri="{909E8E84-426E-40DD-AFC4-6F175D3DCCD1}">
              <a14:hiddenFill xmlns:a14="http://schemas.microsoft.com/office/drawing/2010/main">
                <a:solidFill>
                  <a:srgbClr val="FFFFFF"/>
                </a:solidFill>
              </a14:hiddenFill>
            </a:ext>
          </a:extLst>
        </p:spPr>
      </p:pic>
      <p:pic>
        <p:nvPicPr>
          <p:cNvPr id="10265" name="Picture 25" descr="F:\PJ-HVE-HOVEDFAG_JV_DOKUSITE_MASTERPROSJEKT\###JULES_VERNE_DOT_no-HOVED_PROSJEKTdoku-siteJV\LODDET_9672\Loddet_bilder\Utelatte bilder\lotteri_trekning.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44246" y="166835"/>
            <a:ext cx="4567024" cy="6653115"/>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F:\PJ-HVE-HOVEDFAG_JV_DOKUSITE_MASTERPROSJEKT\###JULES_VERNE_DOT_no-HOVED_PROSJEKTdoku-siteJV\LODDET_9672\Loddet_bilder\Utelatte bilder\heddal_stavkirke.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43808" y="168719"/>
            <a:ext cx="4559128" cy="6672897"/>
          </a:xfrm>
          <a:prstGeom prst="rect">
            <a:avLst/>
          </a:prstGeom>
          <a:noFill/>
          <a:extLst>
            <a:ext uri="{909E8E84-426E-40DD-AFC4-6F175D3DCCD1}">
              <a14:hiddenFill xmlns:a14="http://schemas.microsoft.com/office/drawing/2010/main">
                <a:solidFill>
                  <a:srgbClr val="FFFFFF"/>
                </a:solidFill>
              </a14:hiddenFill>
            </a:ext>
          </a:extLst>
        </p:spPr>
      </p:pic>
      <p:pic>
        <p:nvPicPr>
          <p:cNvPr id="10267" name="Picture 27" descr="F:\PJ-HVE-HOVEDFAG_JV_DOKUSITE_MASTERPROSJEKT\###JULES_VERNE_DOT_no-HOVED_PROSJEKTdoku-siteJV\LODDET_9672\Loddet_bilder\Utelatte bilder\bryllups_dans.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43808" y="172590"/>
            <a:ext cx="4534146" cy="6651899"/>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p:nvSpPr>
        <p:spPr>
          <a:xfrm>
            <a:off x="216339" y="3625940"/>
            <a:ext cx="4572000" cy="1354217"/>
          </a:xfrm>
          <a:prstGeom prst="rect">
            <a:avLst/>
          </a:prstGeom>
        </p:spPr>
        <p:txBody>
          <a:bodyPr>
            <a:spAutoFit/>
          </a:bodyPr>
          <a:lstStyle/>
          <a:p>
            <a:r>
              <a:rPr lang="nb-NO" dirty="0" smtClean="0"/>
              <a:t>20 </a:t>
            </a:r>
            <a:r>
              <a:rPr lang="nb-NO" dirty="0"/>
              <a:t>n</a:t>
            </a:r>
            <a:r>
              <a:rPr lang="nb-NO" dirty="0" smtClean="0"/>
              <a:t>orske-motiver </a:t>
            </a:r>
            <a:br>
              <a:rPr lang="nb-NO" dirty="0" smtClean="0"/>
            </a:br>
            <a:r>
              <a:rPr lang="nb-NO" dirty="0" smtClean="0"/>
              <a:t>- ikke på trykk i Norge</a:t>
            </a:r>
            <a:br>
              <a:rPr lang="nb-NO" dirty="0" smtClean="0"/>
            </a:br>
            <a:r>
              <a:rPr lang="nb-NO" dirty="0" smtClean="0"/>
              <a:t/>
            </a:r>
            <a:br>
              <a:rPr lang="nb-NO" dirty="0" smtClean="0"/>
            </a:br>
            <a:r>
              <a:rPr lang="nb-NO" dirty="0" smtClean="0"/>
              <a:t/>
            </a:r>
            <a:br>
              <a:rPr lang="nb-NO" dirty="0" smtClean="0"/>
            </a:br>
            <a:r>
              <a:rPr lang="nb-NO" sz="1000" dirty="0" err="1" smtClean="0"/>
              <a:t>xxxxxxx</a:t>
            </a:r>
            <a:endParaRPr lang="nb-NO" sz="1000" dirty="0"/>
          </a:p>
        </p:txBody>
      </p:sp>
    </p:spTree>
    <p:extLst>
      <p:ext uri="{BB962C8B-B14F-4D97-AF65-F5344CB8AC3E}">
        <p14:creationId xmlns:p14="http://schemas.microsoft.com/office/powerpoint/2010/main" val="418641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fade">
                                      <p:cBhvr>
                                        <p:cTn id="17" dur="5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fade">
                                      <p:cBhvr>
                                        <p:cTn id="22" dur="500"/>
                                        <p:tgtEl>
                                          <p:spTgt spid="102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fade">
                                      <p:cBhvr>
                                        <p:cTn id="27" dur="500"/>
                                        <p:tgtEl>
                                          <p:spTgt spid="102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50"/>
                                        </p:tgtEl>
                                        <p:attrNameLst>
                                          <p:attrName>style.visibility</p:attrName>
                                        </p:attrNameLst>
                                      </p:cBhvr>
                                      <p:to>
                                        <p:strVal val="visible"/>
                                      </p:to>
                                    </p:set>
                                    <p:animEffect transition="in" filter="fade">
                                      <p:cBhvr>
                                        <p:cTn id="32" dur="500"/>
                                        <p:tgtEl>
                                          <p:spTgt spid="102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51"/>
                                        </p:tgtEl>
                                        <p:attrNameLst>
                                          <p:attrName>style.visibility</p:attrName>
                                        </p:attrNameLst>
                                      </p:cBhvr>
                                      <p:to>
                                        <p:strVal val="visible"/>
                                      </p:to>
                                    </p:set>
                                    <p:animEffect transition="in" filter="fade">
                                      <p:cBhvr>
                                        <p:cTn id="37" dur="500"/>
                                        <p:tgtEl>
                                          <p:spTgt spid="102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52"/>
                                        </p:tgtEl>
                                        <p:attrNameLst>
                                          <p:attrName>style.visibility</p:attrName>
                                        </p:attrNameLst>
                                      </p:cBhvr>
                                      <p:to>
                                        <p:strVal val="visible"/>
                                      </p:to>
                                    </p:set>
                                    <p:animEffect transition="in" filter="fade">
                                      <p:cBhvr>
                                        <p:cTn id="42" dur="500"/>
                                        <p:tgtEl>
                                          <p:spTgt spid="102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53"/>
                                        </p:tgtEl>
                                        <p:attrNameLst>
                                          <p:attrName>style.visibility</p:attrName>
                                        </p:attrNameLst>
                                      </p:cBhvr>
                                      <p:to>
                                        <p:strVal val="visible"/>
                                      </p:to>
                                    </p:set>
                                    <p:animEffect transition="in" filter="fade">
                                      <p:cBhvr>
                                        <p:cTn id="47" dur="500"/>
                                        <p:tgtEl>
                                          <p:spTgt spid="102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54"/>
                                        </p:tgtEl>
                                        <p:attrNameLst>
                                          <p:attrName>style.visibility</p:attrName>
                                        </p:attrNameLst>
                                      </p:cBhvr>
                                      <p:to>
                                        <p:strVal val="visible"/>
                                      </p:to>
                                    </p:set>
                                    <p:animEffect transition="in" filter="fade">
                                      <p:cBhvr>
                                        <p:cTn id="52" dur="500"/>
                                        <p:tgtEl>
                                          <p:spTgt spid="102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55"/>
                                        </p:tgtEl>
                                        <p:attrNameLst>
                                          <p:attrName>style.visibility</p:attrName>
                                        </p:attrNameLst>
                                      </p:cBhvr>
                                      <p:to>
                                        <p:strVal val="visible"/>
                                      </p:to>
                                    </p:set>
                                    <p:animEffect transition="in" filter="fade">
                                      <p:cBhvr>
                                        <p:cTn id="57" dur="500"/>
                                        <p:tgtEl>
                                          <p:spTgt spid="102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56"/>
                                        </p:tgtEl>
                                        <p:attrNameLst>
                                          <p:attrName>style.visibility</p:attrName>
                                        </p:attrNameLst>
                                      </p:cBhvr>
                                      <p:to>
                                        <p:strVal val="visible"/>
                                      </p:to>
                                    </p:set>
                                    <p:animEffect transition="in" filter="fade">
                                      <p:cBhvr>
                                        <p:cTn id="62" dur="500"/>
                                        <p:tgtEl>
                                          <p:spTgt spid="102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57"/>
                                        </p:tgtEl>
                                        <p:attrNameLst>
                                          <p:attrName>style.visibility</p:attrName>
                                        </p:attrNameLst>
                                      </p:cBhvr>
                                      <p:to>
                                        <p:strVal val="visible"/>
                                      </p:to>
                                    </p:set>
                                    <p:animEffect transition="in" filter="fade">
                                      <p:cBhvr>
                                        <p:cTn id="67" dur="500"/>
                                        <p:tgtEl>
                                          <p:spTgt spid="102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258"/>
                                        </p:tgtEl>
                                        <p:attrNameLst>
                                          <p:attrName>style.visibility</p:attrName>
                                        </p:attrNameLst>
                                      </p:cBhvr>
                                      <p:to>
                                        <p:strVal val="visible"/>
                                      </p:to>
                                    </p:set>
                                    <p:animEffect transition="in" filter="fade">
                                      <p:cBhvr>
                                        <p:cTn id="72" dur="500"/>
                                        <p:tgtEl>
                                          <p:spTgt spid="1025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59"/>
                                        </p:tgtEl>
                                        <p:attrNameLst>
                                          <p:attrName>style.visibility</p:attrName>
                                        </p:attrNameLst>
                                      </p:cBhvr>
                                      <p:to>
                                        <p:strVal val="visible"/>
                                      </p:to>
                                    </p:set>
                                    <p:animEffect transition="in" filter="fade">
                                      <p:cBhvr>
                                        <p:cTn id="77" dur="500"/>
                                        <p:tgtEl>
                                          <p:spTgt spid="1025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260"/>
                                        </p:tgtEl>
                                        <p:attrNameLst>
                                          <p:attrName>style.visibility</p:attrName>
                                        </p:attrNameLst>
                                      </p:cBhvr>
                                      <p:to>
                                        <p:strVal val="visible"/>
                                      </p:to>
                                    </p:set>
                                    <p:animEffect transition="in" filter="fade">
                                      <p:cBhvr>
                                        <p:cTn id="82" dur="500"/>
                                        <p:tgtEl>
                                          <p:spTgt spid="1026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261"/>
                                        </p:tgtEl>
                                        <p:attrNameLst>
                                          <p:attrName>style.visibility</p:attrName>
                                        </p:attrNameLst>
                                      </p:cBhvr>
                                      <p:to>
                                        <p:strVal val="visible"/>
                                      </p:to>
                                    </p:set>
                                    <p:animEffect transition="in" filter="fade">
                                      <p:cBhvr>
                                        <p:cTn id="87" dur="500"/>
                                        <p:tgtEl>
                                          <p:spTgt spid="1026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263"/>
                                        </p:tgtEl>
                                        <p:attrNameLst>
                                          <p:attrName>style.visibility</p:attrName>
                                        </p:attrNameLst>
                                      </p:cBhvr>
                                      <p:to>
                                        <p:strVal val="visible"/>
                                      </p:to>
                                    </p:set>
                                    <p:animEffect transition="in" filter="fade">
                                      <p:cBhvr>
                                        <p:cTn id="92" dur="500"/>
                                        <p:tgtEl>
                                          <p:spTgt spid="102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264"/>
                                        </p:tgtEl>
                                        <p:attrNameLst>
                                          <p:attrName>style.visibility</p:attrName>
                                        </p:attrNameLst>
                                      </p:cBhvr>
                                      <p:to>
                                        <p:strVal val="visible"/>
                                      </p:to>
                                    </p:set>
                                    <p:animEffect transition="in" filter="fade">
                                      <p:cBhvr>
                                        <p:cTn id="97" dur="500"/>
                                        <p:tgtEl>
                                          <p:spTgt spid="1026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0265"/>
                                        </p:tgtEl>
                                        <p:attrNameLst>
                                          <p:attrName>style.visibility</p:attrName>
                                        </p:attrNameLst>
                                      </p:cBhvr>
                                      <p:to>
                                        <p:strVal val="visible"/>
                                      </p:to>
                                    </p:set>
                                    <p:animEffect transition="in" filter="fade">
                                      <p:cBhvr>
                                        <p:cTn id="102" dur="500"/>
                                        <p:tgtEl>
                                          <p:spTgt spid="1026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0266"/>
                                        </p:tgtEl>
                                        <p:attrNameLst>
                                          <p:attrName>style.visibility</p:attrName>
                                        </p:attrNameLst>
                                      </p:cBhvr>
                                      <p:to>
                                        <p:strVal val="visible"/>
                                      </p:to>
                                    </p:set>
                                    <p:animEffect transition="in" filter="fade">
                                      <p:cBhvr>
                                        <p:cTn id="107" dur="500"/>
                                        <p:tgtEl>
                                          <p:spTgt spid="1026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0267"/>
                                        </p:tgtEl>
                                        <p:attrNameLst>
                                          <p:attrName>style.visibility</p:attrName>
                                        </p:attrNameLst>
                                      </p:cBhvr>
                                      <p:to>
                                        <p:strVal val="visible"/>
                                      </p:to>
                                    </p:set>
                                    <p:animEffect transition="in" filter="fade">
                                      <p:cBhvr>
                                        <p:cTn id="112" dur="500"/>
                                        <p:tgtEl>
                                          <p:spTgt spid="10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651196" y="1268760"/>
            <a:ext cx="4052776" cy="4339650"/>
          </a:xfrm>
          <a:prstGeom prst="rect">
            <a:avLst/>
          </a:prstGeom>
          <a:noFill/>
        </p:spPr>
        <p:txBody>
          <a:bodyPr wrap="none" rtlCol="0">
            <a:spAutoFit/>
          </a:bodyPr>
          <a:lstStyle/>
          <a:p>
            <a:pPr algn="ctr"/>
            <a:endParaRPr lang="nb-NO" sz="3600" dirty="0" smtClean="0"/>
          </a:p>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a:p>
            <a:pPr algn="ctr"/>
            <a:endParaRPr lang="nb-NO" sz="3600" dirty="0" smtClean="0"/>
          </a:p>
          <a:p>
            <a:pPr algn="ctr"/>
            <a:r>
              <a:rPr lang="nb-NO" sz="3600" dirty="0" smtClean="0"/>
              <a:t/>
            </a:r>
            <a:br>
              <a:rPr lang="nb-NO" sz="3600" dirty="0" smtClean="0"/>
            </a:br>
            <a:r>
              <a:rPr lang="nb-NO" sz="3600" dirty="0" smtClean="0"/>
              <a:t/>
            </a:r>
            <a:br>
              <a:rPr lang="nb-NO" sz="3600" dirty="0" smtClean="0"/>
            </a:br>
            <a:endParaRPr lang="nb-NO" sz="36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90" y="1196752"/>
            <a:ext cx="3719686" cy="5508902"/>
          </a:xfrm>
          <a:prstGeom prst="rect">
            <a:avLst/>
          </a:prstGeom>
        </p:spPr>
      </p:pic>
      <p:sp>
        <p:nvSpPr>
          <p:cNvPr id="6" name="TekstSylinder 5"/>
          <p:cNvSpPr txBox="1"/>
          <p:nvPr/>
        </p:nvSpPr>
        <p:spPr>
          <a:xfrm>
            <a:off x="755576" y="548680"/>
            <a:ext cx="7467109" cy="369332"/>
          </a:xfrm>
          <a:prstGeom prst="rect">
            <a:avLst/>
          </a:prstGeom>
          <a:noFill/>
        </p:spPr>
        <p:txBody>
          <a:bodyPr wrap="none" rtlCol="0">
            <a:spAutoFit/>
          </a:bodyPr>
          <a:lstStyle/>
          <a:p>
            <a:r>
              <a:rPr lang="nb-NO" dirty="0" smtClean="0"/>
              <a:t>Se utelatte bokillustrasjoner med norske motiv på www.jules-verne.no </a:t>
            </a:r>
            <a:endParaRPr lang="nb-NO" dirty="0"/>
          </a:p>
        </p:txBody>
      </p:sp>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1196752"/>
            <a:ext cx="3672408" cy="5466268"/>
          </a:xfrm>
          <a:prstGeom prst="rect">
            <a:avLst/>
          </a:prstGeom>
        </p:spPr>
      </p:pic>
    </p:spTree>
    <p:extLst>
      <p:ext uri="{BB962C8B-B14F-4D97-AF65-F5344CB8AC3E}">
        <p14:creationId xmlns:p14="http://schemas.microsoft.com/office/powerpoint/2010/main" val="1595642928"/>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34480" y="332656"/>
            <a:ext cx="7272808" cy="954107"/>
          </a:xfrm>
          <a:prstGeom prst="rect">
            <a:avLst/>
          </a:prstGeom>
        </p:spPr>
        <p:txBody>
          <a:bodyPr wrap="square">
            <a:spAutoFit/>
          </a:bodyPr>
          <a:lstStyle/>
          <a:p>
            <a:pPr algn="ctr"/>
            <a:r>
              <a:rPr lang="nb-NO" sz="3200" dirty="0" smtClean="0">
                <a:solidFill>
                  <a:schemeClr val="accent1"/>
                </a:solidFill>
              </a:rPr>
              <a:t>www.jules-verne.no</a:t>
            </a:r>
            <a:r>
              <a:rPr lang="nb-NO" sz="2400" dirty="0"/>
              <a:t/>
            </a:r>
            <a:br>
              <a:rPr lang="nb-NO" sz="2400" dirty="0"/>
            </a:br>
            <a:r>
              <a:rPr lang="nb-NO" sz="2400" dirty="0" smtClean="0"/>
              <a:t>www.julesverne.no/english</a:t>
            </a:r>
            <a:endParaRPr lang="nb-NO" sz="2400" dirty="0"/>
          </a:p>
        </p:txBody>
      </p:sp>
      <p:sp>
        <p:nvSpPr>
          <p:cNvPr id="4" name="TekstSylinder 3"/>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230" y="1340768"/>
            <a:ext cx="5023050" cy="5227551"/>
          </a:xfrm>
          <a:prstGeom prst="rect">
            <a:avLst/>
          </a:prstGeom>
        </p:spPr>
      </p:pic>
    </p:spTree>
    <p:extLst>
      <p:ext uri="{BB962C8B-B14F-4D97-AF65-F5344CB8AC3E}">
        <p14:creationId xmlns:p14="http://schemas.microsoft.com/office/powerpoint/2010/main" val="27604816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PJ-HVE-HOVEDFAG_JV_DOKUSITE_MASTERPROSJEKT\###JULES_VERNE_DOT_no-HOVED_PROSJEKTdoku-siteJV\####JV_juni2011\ferdige_AVISartikler_juni2011\Foredrags_illustrasjoner\underhavet_hytte-i-lofoten-se-torrfi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77" y="188640"/>
            <a:ext cx="4464471" cy="6552550"/>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323528" y="980728"/>
            <a:ext cx="3728906" cy="707886"/>
          </a:xfrm>
          <a:prstGeom prst="rect">
            <a:avLst/>
          </a:prstGeom>
          <a:noFill/>
        </p:spPr>
        <p:txBody>
          <a:bodyPr wrap="none" rtlCol="0">
            <a:spAutoFit/>
          </a:bodyPr>
          <a:lstStyle/>
          <a:p>
            <a:r>
              <a:rPr lang="nb-NO" sz="2000" b="1" dirty="0" smtClean="0"/>
              <a:t>Hvorfor oversette Jules Verne </a:t>
            </a:r>
            <a:br>
              <a:rPr lang="nb-NO" sz="2000" b="1" dirty="0" smtClean="0"/>
            </a:br>
            <a:r>
              <a:rPr lang="nb-NO" sz="2000" b="1" dirty="0" smtClean="0"/>
              <a:t>- på nytt?</a:t>
            </a:r>
            <a:endParaRPr lang="nb-NO" sz="2000" b="1" dirty="0"/>
          </a:p>
        </p:txBody>
      </p:sp>
    </p:spTree>
    <p:extLst>
      <p:ext uri="{BB962C8B-B14F-4D97-AF65-F5344CB8AC3E}">
        <p14:creationId xmlns:p14="http://schemas.microsoft.com/office/powerpoint/2010/main" val="3809026030"/>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11559" y="1196752"/>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Tree>
    <p:extLst>
      <p:ext uri="{BB962C8B-B14F-4D97-AF65-F5344CB8AC3E}">
        <p14:creationId xmlns:p14="http://schemas.microsoft.com/office/powerpoint/2010/main" val="1454206937"/>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611559" y="1196752"/>
            <a:ext cx="7972209" cy="2308324"/>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r>
              <a:rPr lang="nb-NO" sz="2400" dirty="0" smtClean="0"/>
              <a:t/>
            </a:r>
            <a:br>
              <a:rPr lang="nb-NO" sz="2400" dirty="0" smtClean="0"/>
            </a:br>
            <a:endParaRPr lang="nb-NO" sz="2400" dirty="0"/>
          </a:p>
        </p:txBody>
      </p:sp>
      <p:pic>
        <p:nvPicPr>
          <p:cNvPr id="3" name="Bild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Tree>
    <p:extLst>
      <p:ext uri="{BB962C8B-B14F-4D97-AF65-F5344CB8AC3E}">
        <p14:creationId xmlns:p14="http://schemas.microsoft.com/office/powerpoint/2010/main" val="1953596100"/>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585195" y="1268760"/>
            <a:ext cx="184730" cy="646331"/>
          </a:xfrm>
          <a:prstGeom prst="rect">
            <a:avLst/>
          </a:prstGeom>
          <a:noFill/>
        </p:spPr>
        <p:txBody>
          <a:bodyPr wrap="none" rtlCol="0">
            <a:spAutoFit/>
          </a:bodyPr>
          <a:lstStyle/>
          <a:p>
            <a:pPr algn="ctr"/>
            <a:endParaRPr lang="nb-NO" sz="3600" dirty="0"/>
          </a:p>
        </p:txBody>
      </p:sp>
      <p:pic>
        <p:nvPicPr>
          <p:cNvPr id="3" name="Bild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3769" y="6388508"/>
            <a:ext cx="493067" cy="39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8572780" y="6597932"/>
            <a:ext cx="535724" cy="215444"/>
          </a:xfrm>
          <a:prstGeom prst="rect">
            <a:avLst/>
          </a:prstGeom>
          <a:noFill/>
        </p:spPr>
        <p:txBody>
          <a:bodyPr wrap="none" rtlCol="0">
            <a:spAutoFit/>
          </a:bodyPr>
          <a:lstStyle/>
          <a:p>
            <a:r>
              <a:rPr lang="nb-NO" sz="800" dirty="0" smtClean="0"/>
              <a:t>P J Moe</a:t>
            </a:r>
            <a:endParaRPr lang="nb-NO" sz="800" dirty="0"/>
          </a:p>
        </p:txBody>
      </p:sp>
      <p:sp>
        <p:nvSpPr>
          <p:cNvPr id="6" name="Tittel 2"/>
          <p:cNvSpPr txBox="1">
            <a:spLocks/>
          </p:cNvSpPr>
          <p:nvPr/>
        </p:nvSpPr>
        <p:spPr>
          <a:xfrm>
            <a:off x="688490" y="570156"/>
            <a:ext cx="7756263" cy="1054250"/>
          </a:xfrm>
          <a:prstGeom prst="rect">
            <a:avLst/>
          </a:prstGeom>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nb-NO" sz="4800" dirty="0"/>
          </a:p>
        </p:txBody>
      </p:sp>
      <p:sp>
        <p:nvSpPr>
          <p:cNvPr id="5" name="TekstSylinder 4"/>
          <p:cNvSpPr txBox="1"/>
          <p:nvPr/>
        </p:nvSpPr>
        <p:spPr>
          <a:xfrm>
            <a:off x="1331640" y="1268760"/>
            <a:ext cx="6336704" cy="1200329"/>
          </a:xfrm>
          <a:prstGeom prst="rect">
            <a:avLst/>
          </a:prstGeom>
          <a:noFill/>
        </p:spPr>
        <p:txBody>
          <a:bodyPr wrap="square" rtlCol="0">
            <a:spAutoFit/>
          </a:bodyPr>
          <a:lstStyle/>
          <a:p>
            <a:r>
              <a:rPr lang="nb-NO" sz="2400" dirty="0" smtClean="0"/>
              <a:t/>
            </a:r>
            <a:br>
              <a:rPr lang="nb-NO" sz="2400" dirty="0" smtClean="0"/>
            </a:br>
            <a:r>
              <a:rPr lang="nb-NO" sz="2400" dirty="0" smtClean="0"/>
              <a:t/>
            </a:r>
            <a:br>
              <a:rPr lang="nb-NO" sz="2400" dirty="0" smtClean="0"/>
            </a:br>
            <a:endParaRPr lang="nb-NO" sz="2400" dirty="0"/>
          </a:p>
        </p:txBody>
      </p:sp>
    </p:spTree>
    <p:extLst>
      <p:ext uri="{BB962C8B-B14F-4D97-AF65-F5344CB8AC3E}">
        <p14:creationId xmlns:p14="http://schemas.microsoft.com/office/powerpoint/2010/main" val="345385588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PJ-HVE-HOVEDFAG_JV_DOKUSITE_MASTERPROSJEKT\###JULES_VERNE_DOT_no-HOVED_PROSJEKTdoku-siteJV\####JV_juni2011\ferdige_AVISartikler_juni2011\Foredrags_illustrasjoner\underhavet_hytte-i-lofoten-se-torrfi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13" y="188640"/>
            <a:ext cx="4464471" cy="6552550"/>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p:cNvSpPr txBox="1"/>
          <p:nvPr/>
        </p:nvSpPr>
        <p:spPr>
          <a:xfrm>
            <a:off x="7308304" y="6231796"/>
            <a:ext cx="1479892" cy="246221"/>
          </a:xfrm>
          <a:prstGeom prst="rect">
            <a:avLst/>
          </a:prstGeom>
          <a:noFill/>
        </p:spPr>
        <p:txBody>
          <a:bodyPr wrap="none" rtlCol="0">
            <a:spAutoFit/>
          </a:bodyPr>
          <a:lstStyle/>
          <a:p>
            <a:r>
              <a:rPr lang="nb-NO" sz="1000" dirty="0" smtClean="0">
                <a:latin typeface="Verdana" pitchFamily="34" charset="0"/>
                <a:ea typeface="Verdana" pitchFamily="34" charset="0"/>
                <a:cs typeface="Verdana" pitchFamily="34" charset="0"/>
              </a:rPr>
              <a:t>www.jules-verne.no</a:t>
            </a:r>
            <a:endParaRPr lang="nb-NO" sz="1000" dirty="0">
              <a:latin typeface="Verdana" pitchFamily="34" charset="0"/>
              <a:ea typeface="Verdana" pitchFamily="34" charset="0"/>
              <a:cs typeface="Verdana" pitchFamily="34" charset="0"/>
            </a:endParaRPr>
          </a:p>
        </p:txBody>
      </p:sp>
      <p:sp>
        <p:nvSpPr>
          <p:cNvPr id="4" name="TekstSylinder 3"/>
          <p:cNvSpPr txBox="1"/>
          <p:nvPr/>
        </p:nvSpPr>
        <p:spPr>
          <a:xfrm>
            <a:off x="251520" y="332656"/>
            <a:ext cx="3018775" cy="1477328"/>
          </a:xfrm>
          <a:prstGeom prst="rect">
            <a:avLst/>
          </a:prstGeom>
          <a:noFill/>
        </p:spPr>
        <p:txBody>
          <a:bodyPr wrap="none" rtlCol="0">
            <a:spAutoFit/>
          </a:bodyPr>
          <a:lstStyle/>
          <a:p>
            <a:r>
              <a:rPr lang="nb-NO" dirty="0" smtClean="0"/>
              <a:t>Jules Vernes</a:t>
            </a:r>
            <a:br>
              <a:rPr lang="nb-NO" dirty="0" smtClean="0"/>
            </a:br>
            <a:r>
              <a:rPr lang="nb-NO" i="1" dirty="0" smtClean="0"/>
              <a:t>Verdensomseiling under havet</a:t>
            </a:r>
            <a:br>
              <a:rPr lang="nb-NO" i="1" dirty="0" smtClean="0"/>
            </a:br>
            <a:r>
              <a:rPr lang="nb-NO" dirty="0" smtClean="0"/>
              <a:t/>
            </a:r>
            <a:br>
              <a:rPr lang="nb-NO" dirty="0" smtClean="0"/>
            </a:br>
            <a:r>
              <a:rPr lang="nb-NO" dirty="0" smtClean="0"/>
              <a:t>(17 ulike forlagsutgivelser</a:t>
            </a:r>
            <a:br>
              <a:rPr lang="nb-NO" dirty="0" smtClean="0"/>
            </a:br>
            <a:r>
              <a:rPr lang="nb-NO" dirty="0" smtClean="0"/>
              <a:t>i Norge) </a:t>
            </a:r>
            <a:endParaRPr lang="nb-NO" dirty="0"/>
          </a:p>
        </p:txBody>
      </p:sp>
      <p:sp>
        <p:nvSpPr>
          <p:cNvPr id="5" name="TekstSylinder 4"/>
          <p:cNvSpPr txBox="1"/>
          <p:nvPr/>
        </p:nvSpPr>
        <p:spPr>
          <a:xfrm>
            <a:off x="267839" y="2708920"/>
            <a:ext cx="3097323" cy="3416320"/>
          </a:xfrm>
          <a:prstGeom prst="rect">
            <a:avLst/>
          </a:prstGeom>
          <a:noFill/>
        </p:spPr>
        <p:txBody>
          <a:bodyPr wrap="none" rtlCol="0">
            <a:spAutoFit/>
          </a:bodyPr>
          <a:lstStyle/>
          <a:p>
            <a:r>
              <a:rPr lang="nb-NO" dirty="0" smtClean="0"/>
              <a:t>bildet</a:t>
            </a:r>
            <a:br>
              <a:rPr lang="nb-NO" dirty="0" smtClean="0"/>
            </a:br>
            <a:r>
              <a:rPr lang="nb-NO" dirty="0" smtClean="0"/>
              <a:t>‘i naustet til en Lofotfisker’</a:t>
            </a:r>
            <a:br>
              <a:rPr lang="nb-NO" dirty="0" smtClean="0"/>
            </a:br>
            <a:r>
              <a:rPr lang="nb-NO" dirty="0" smtClean="0"/>
              <a:t/>
            </a:r>
            <a:br>
              <a:rPr lang="nb-NO" dirty="0" smtClean="0"/>
            </a:br>
            <a:r>
              <a:rPr lang="nb-NO" dirty="0" smtClean="0"/>
              <a:t>- ikke før 2015 publisert </a:t>
            </a:r>
            <a:br>
              <a:rPr lang="nb-NO" dirty="0" smtClean="0"/>
            </a:br>
            <a:r>
              <a:rPr lang="nb-NO" dirty="0" smtClean="0"/>
              <a:t>på trykk i Norge</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r>
              <a:rPr lang="nb-NO" dirty="0" smtClean="0"/>
              <a:t/>
            </a:r>
            <a:br>
              <a:rPr lang="nb-NO" dirty="0" smtClean="0"/>
            </a:br>
            <a:r>
              <a:rPr lang="nb-NO" dirty="0"/>
              <a:t>O</a:t>
            </a:r>
            <a:r>
              <a:rPr lang="nb-NO" dirty="0" smtClean="0"/>
              <a:t>gså verbaltekstlig </a:t>
            </a:r>
            <a:br>
              <a:rPr lang="nb-NO" dirty="0" smtClean="0"/>
            </a:br>
            <a:r>
              <a:rPr lang="nb-NO" dirty="0" smtClean="0"/>
              <a:t>har norske Verne-utgivelser </a:t>
            </a:r>
            <a:br>
              <a:rPr lang="nb-NO" dirty="0" smtClean="0"/>
            </a:br>
            <a:r>
              <a:rPr lang="nb-NO" dirty="0" smtClean="0"/>
              <a:t>vært mangelfulle ...</a:t>
            </a:r>
            <a:endParaRPr lang="nb-NO" dirty="0"/>
          </a:p>
        </p:txBody>
      </p:sp>
    </p:spTree>
    <p:extLst>
      <p:ext uri="{BB962C8B-B14F-4D97-AF65-F5344CB8AC3E}">
        <p14:creationId xmlns:p14="http://schemas.microsoft.com/office/powerpoint/2010/main" val="1499643462"/>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827584" y="575102"/>
            <a:ext cx="6192688" cy="523220"/>
          </a:xfrm>
          <a:prstGeom prst="rect">
            <a:avLst/>
          </a:prstGeom>
          <a:noFill/>
        </p:spPr>
        <p:txBody>
          <a:bodyPr wrap="square" rtlCol="0">
            <a:spAutoFit/>
          </a:bodyPr>
          <a:lstStyle/>
          <a:p>
            <a:r>
              <a:rPr lang="nb-NO" sz="2800" b="1" dirty="0" smtClean="0"/>
              <a:t>Norske kort-versjoner</a:t>
            </a:r>
            <a:endParaRPr lang="nb-NO" sz="2800" dirty="0"/>
          </a:p>
        </p:txBody>
      </p:sp>
      <p:pic>
        <p:nvPicPr>
          <p:cNvPr id="1050" name="Picture 26" descr="F:\PJ-HVE-HOVEDFAG_JV_DOKUSITE_MASTERPROSJEKT\bokbilder\Stabenfeldt_ungesbibliotek_JordensIndr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343723">
            <a:off x="1755004" y="1757423"/>
            <a:ext cx="3037510" cy="4174679"/>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F:\PJ-HVE-HOVEDFAG_JV_DOKUSITE_MASTERPROSJEKT\bokbilder\nrk_radioteateret_1981_20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2838">
            <a:off x="1261273" y="2326597"/>
            <a:ext cx="3702844" cy="381685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F:\PJ-HVE-HOVEDFAG_JV_DOKUSITE_MASTERPROSJEKT\###JULES_VERNE_DOT_no-HOVED_PROSJEKTdoku-siteJV\####JV_juni2011\ferdige_AVISartikler_juni2011\Foredrags_illustrasjoner\se_biblioteket_jorden_rundt_fo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068960"/>
            <a:ext cx="2520280" cy="343674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PJ-HVE-HOVEDFAG_JV_DOKUSITE_MASTERPROSJEKT\###JULES_VERNE_DOT_no-HOVED_PROSJEKTdoku-siteJV\####JV_juni2011\ferdige_AVISartikler_juni2011\Foredrags_illustrasjoner\Tegneseriebokklubben_JordensIndr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53541">
            <a:off x="3477313" y="1816684"/>
            <a:ext cx="3132437" cy="42536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PJ-HVE-HOVEDFAG_JV_DOKUSITE_MASTERPROSJEKT\bilder\JV_fra_asus_bokscan_mm\ALLeBøker\komprimert\KapteinGrant_n_kunstforl197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70219">
            <a:off x="4716016" y="1897376"/>
            <a:ext cx="3429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PJ-HVE-HOVEDFAG_JV_DOKUSITE_MASTERPROSJEKT\bilder\JV_fra_asus_bokscan_mm\ALLeBøker\komprimert\BarnasBokpakke_JR80_198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5940" y="2371547"/>
            <a:ext cx="2870076" cy="398621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F:\PJ-HVE-HOVEDFAG_JV_DOKUSITE_MASTERPROSJEKT\bilder\JV_fra_asus_bokscan_mm\ALLeBøker\komprimert\IK32_jordens_ind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41227">
            <a:off x="5461035" y="803377"/>
            <a:ext cx="2990850" cy="42862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PJ-HVE-HOVEDFAG_JV_DOKUSITE_MASTERPROSJEKT\bilder\JV_fra_asus_bokscan_mm\ALLeBøker\komprimert\IK36_jordenrundt_8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68355">
            <a:off x="2341936" y="2209926"/>
            <a:ext cx="3012857" cy="4223631"/>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F:\PJ-HVE-HOVEDFAG_JV_DOKUSITE_MASTERPROSJEKT\bilder\JV_fra_asus_bokscan_mm\ALLeBøker\komprimert\IK65_reisen_til_maane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005149">
            <a:off x="3008323" y="1631696"/>
            <a:ext cx="2844632" cy="39878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PJ-HVE-HOVEDFAG_JV_DOKUSITE_MASTERPROSJEKT\###JULES_VERNE_DOT_no-HOVED_PROSJEKTdoku-siteJV\####JV_juni2011\ferdige_AVISartikler_juni2011\Foredrags_illustrasjoner\Stabenfeldt1961_mystiske_oya(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32794">
            <a:off x="2912244" y="2074556"/>
            <a:ext cx="3096026" cy="39318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PJ-HVE-HOVEDFAG_JV_DOKUSITE_MASTERPROSJEKT\bokbilder\se_biblioteket_Hemmelighets_oy_for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18171">
            <a:off x="630725" y="2417197"/>
            <a:ext cx="2594861" cy="354920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F:\PJ-HVE-HOVEDFAG_JV_DOKUSITE_MASTERPROSJEKT\bokbilder\Stabenfeldt_verdsensomseiling(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800000">
            <a:off x="4939119" y="1470165"/>
            <a:ext cx="3149987" cy="396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149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5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053"/>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9"/>
                                          </p:stCondLst>
                                        </p:cTn>
                                        <p:tgtEl>
                                          <p:spTgt spid="1047"/>
                                        </p:tgtEl>
                                        <p:attrNameLst>
                                          <p:attrName>style.visibility</p:attrName>
                                        </p:attrNameLst>
                                      </p:cBhvr>
                                      <p:to>
                                        <p:strVal val="visible"/>
                                      </p:to>
                                    </p:set>
                                  </p:childTnLst>
                                </p:cTn>
                              </p:par>
                            </p:childTnLst>
                          </p:cTn>
                        </p:par>
                        <p:par>
                          <p:cTn id="12" fill="hold">
                            <p:stCondLst>
                              <p:cond delay="1010"/>
                            </p:stCondLst>
                            <p:childTnLst>
                              <p:par>
                                <p:cTn id="13" presetID="1" presetClass="entr" presetSubtype="0" fill="hold" nodeType="afterEffect">
                                  <p:stCondLst>
                                    <p:cond delay="290"/>
                                  </p:stCondLst>
                                  <p:childTnLst>
                                    <p:set>
                                      <p:cBhvr>
                                        <p:cTn id="14" dur="1" fill="hold">
                                          <p:stCondLst>
                                            <p:cond delay="0"/>
                                          </p:stCondLst>
                                        </p:cTn>
                                        <p:tgtEl>
                                          <p:spTgt spid="1054"/>
                                        </p:tgtEl>
                                        <p:attrNameLst>
                                          <p:attrName>style.visibility</p:attrName>
                                        </p:attrNameLst>
                                      </p:cBhvr>
                                      <p:to>
                                        <p:strVal val="visible"/>
                                      </p:to>
                                    </p:set>
                                  </p:childTnLst>
                                </p:cTn>
                              </p:par>
                            </p:childTnLst>
                          </p:cTn>
                        </p:par>
                        <p:par>
                          <p:cTn id="15" fill="hold">
                            <p:stCondLst>
                              <p:cond delay="1300"/>
                            </p:stCondLst>
                            <p:childTnLst>
                              <p:par>
                                <p:cTn id="16" presetID="1" presetClass="entr" presetSubtype="0" fill="hold" nodeType="afterEffect">
                                  <p:stCondLst>
                                    <p:cond delay="500"/>
                                  </p:stCondLst>
                                  <p:childTnLst>
                                    <p:set>
                                      <p:cBhvr>
                                        <p:cTn id="17" dur="1" fill="hold">
                                          <p:stCondLst>
                                            <p:cond delay="0"/>
                                          </p:stCondLst>
                                        </p:cTn>
                                        <p:tgtEl>
                                          <p:spTgt spid="1027"/>
                                        </p:tgtEl>
                                        <p:attrNameLst>
                                          <p:attrName>style.visibility</p:attrName>
                                        </p:attrNameLst>
                                      </p:cBhvr>
                                      <p:to>
                                        <p:strVal val="visible"/>
                                      </p:to>
                                    </p:set>
                                  </p:childTnLst>
                                </p:cTn>
                              </p:par>
                            </p:childTnLst>
                          </p:cTn>
                        </p:par>
                        <p:par>
                          <p:cTn id="18" fill="hold">
                            <p:stCondLst>
                              <p:cond delay="1800"/>
                            </p:stCondLst>
                            <p:childTnLst>
                              <p:par>
                                <p:cTn id="19" presetID="1" presetClass="entr" presetSubtype="0" fill="hold" nodeType="afterEffect">
                                  <p:stCondLst>
                                    <p:cond delay="500"/>
                                  </p:stCondLst>
                                  <p:childTnLst>
                                    <p:set>
                                      <p:cBhvr>
                                        <p:cTn id="20" dur="1" fill="hold">
                                          <p:stCondLst>
                                            <p:cond delay="0"/>
                                          </p:stCondLst>
                                        </p:cTn>
                                        <p:tgtEl>
                                          <p:spTgt spid="1026"/>
                                        </p:tgtEl>
                                        <p:attrNameLst>
                                          <p:attrName>style.visibility</p:attrName>
                                        </p:attrNameLst>
                                      </p:cBhvr>
                                      <p:to>
                                        <p:strVal val="visible"/>
                                      </p:to>
                                    </p:set>
                                  </p:childTnLst>
                                </p:cTn>
                              </p:par>
                            </p:childTnLst>
                          </p:cTn>
                        </p:par>
                        <p:par>
                          <p:cTn id="21" fill="hold">
                            <p:stCondLst>
                              <p:cond delay="2300"/>
                            </p:stCondLst>
                            <p:childTnLst>
                              <p:par>
                                <p:cTn id="22" presetID="1" presetClass="entr" presetSubtype="0" fill="hold" nodeType="afterEffect">
                                  <p:stCondLst>
                                    <p:cond delay="500"/>
                                  </p:stCondLst>
                                  <p:childTnLst>
                                    <p:set>
                                      <p:cBhvr>
                                        <p:cTn id="23" dur="1" fill="hold">
                                          <p:stCondLst>
                                            <p:cond delay="0"/>
                                          </p:stCondLst>
                                        </p:cTn>
                                        <p:tgtEl>
                                          <p:spTgt spid="1043"/>
                                        </p:tgtEl>
                                        <p:attrNameLst>
                                          <p:attrName>style.visibility</p:attrName>
                                        </p:attrNameLst>
                                      </p:cBhvr>
                                      <p:to>
                                        <p:strVal val="visible"/>
                                      </p:to>
                                    </p:set>
                                  </p:childTnLst>
                                </p:cTn>
                              </p:par>
                            </p:childTnLst>
                          </p:cTn>
                        </p:par>
                        <p:par>
                          <p:cTn id="24" fill="hold">
                            <p:stCondLst>
                              <p:cond delay="2800"/>
                            </p:stCondLst>
                            <p:childTnLst>
                              <p:par>
                                <p:cTn id="25" presetID="1" presetClass="entr" presetSubtype="0" fill="hold" nodeType="afterEffect">
                                  <p:stCondLst>
                                    <p:cond delay="500"/>
                                  </p:stCondLst>
                                  <p:childTnLst>
                                    <p:set>
                                      <p:cBhvr>
                                        <p:cTn id="26" dur="1" fill="hold">
                                          <p:stCondLst>
                                            <p:cond delay="0"/>
                                          </p:stCondLst>
                                        </p:cTn>
                                        <p:tgtEl>
                                          <p:spTgt spid="1044"/>
                                        </p:tgtEl>
                                        <p:attrNameLst>
                                          <p:attrName>style.visibility</p:attrName>
                                        </p:attrNameLst>
                                      </p:cBhvr>
                                      <p:to>
                                        <p:strVal val="visible"/>
                                      </p:to>
                                    </p:set>
                                  </p:childTnLst>
                                </p:cTn>
                              </p:par>
                            </p:childTnLst>
                          </p:cTn>
                        </p:par>
                        <p:par>
                          <p:cTn id="27" fill="hold">
                            <p:stCondLst>
                              <p:cond delay="3300"/>
                            </p:stCondLst>
                            <p:childTnLst>
                              <p:par>
                                <p:cTn id="28" presetID="1" presetClass="entr" presetSubtype="0" fill="hold" nodeType="afterEffect">
                                  <p:stCondLst>
                                    <p:cond delay="500"/>
                                  </p:stCondLst>
                                  <p:childTnLst>
                                    <p:set>
                                      <p:cBhvr>
                                        <p:cTn id="29" dur="1" fill="hold">
                                          <p:stCondLst>
                                            <p:cond delay="0"/>
                                          </p:stCondLst>
                                        </p:cTn>
                                        <p:tgtEl>
                                          <p:spTgt spid="1045"/>
                                        </p:tgtEl>
                                        <p:attrNameLst>
                                          <p:attrName>style.visibility</p:attrName>
                                        </p:attrNameLst>
                                      </p:cBhvr>
                                      <p:to>
                                        <p:strVal val="visible"/>
                                      </p:to>
                                    </p:set>
                                  </p:childTnLst>
                                </p:cTn>
                              </p:par>
                            </p:childTnLst>
                          </p:cTn>
                        </p:par>
                        <p:par>
                          <p:cTn id="30" fill="hold">
                            <p:stCondLst>
                              <p:cond delay="3800"/>
                            </p:stCondLst>
                            <p:childTnLst>
                              <p:par>
                                <p:cTn id="31" presetID="1" presetClass="entr" presetSubtype="0" fill="hold" nodeType="afterEffect">
                                  <p:stCondLst>
                                    <p:cond delay="390"/>
                                  </p:stCondLst>
                                  <p:childTnLst>
                                    <p:set>
                                      <p:cBhvr>
                                        <p:cTn id="32" dur="1" fill="hold">
                                          <p:stCondLst>
                                            <p:cond delay="0"/>
                                          </p:stCondLst>
                                        </p:cTn>
                                        <p:tgtEl>
                                          <p:spTgt spid="1046"/>
                                        </p:tgtEl>
                                        <p:attrNameLst>
                                          <p:attrName>style.visibility</p:attrName>
                                        </p:attrNameLst>
                                      </p:cBhvr>
                                      <p:to>
                                        <p:strVal val="visible"/>
                                      </p:to>
                                    </p:set>
                                  </p:childTnLst>
                                </p:cTn>
                              </p:par>
                            </p:childTnLst>
                          </p:cTn>
                        </p:par>
                        <p:par>
                          <p:cTn id="33" fill="hold">
                            <p:stCondLst>
                              <p:cond delay="4190"/>
                            </p:stCondLst>
                            <p:childTnLst>
                              <p:par>
                                <p:cTn id="34" presetID="1" presetClass="entr" presetSubtype="0" fill="hold" nodeType="afterEffect">
                                  <p:stCondLst>
                                    <p:cond delay="400"/>
                                  </p:stCondLst>
                                  <p:childTnLst>
                                    <p:set>
                                      <p:cBhvr>
                                        <p:cTn id="35" dur="1" fill="hold">
                                          <p:stCondLst>
                                            <p:cond delay="0"/>
                                          </p:stCondLst>
                                        </p:cTn>
                                        <p:tgtEl>
                                          <p:spTgt spid="1048"/>
                                        </p:tgtEl>
                                        <p:attrNameLst>
                                          <p:attrName>style.visibility</p:attrName>
                                        </p:attrNameLst>
                                      </p:cBhvr>
                                      <p:to>
                                        <p:strVal val="visible"/>
                                      </p:to>
                                    </p:set>
                                  </p:childTnLst>
                                </p:cTn>
                              </p:par>
                            </p:childTnLst>
                          </p:cTn>
                        </p:par>
                        <p:par>
                          <p:cTn id="36" fill="hold">
                            <p:stCondLst>
                              <p:cond delay="4590"/>
                            </p:stCondLst>
                            <p:childTnLst>
                              <p:par>
                                <p:cTn id="37" presetID="1" presetClass="entr" presetSubtype="0" fill="hold" nodeType="afterEffect">
                                  <p:stCondLst>
                                    <p:cond delay="400"/>
                                  </p:stCondLst>
                                  <p:childTnLst>
                                    <p:set>
                                      <p:cBhvr>
                                        <p:cTn id="38"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nbundet">
  <a:themeElements>
    <a:clrScheme name="Innbundet">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Innbundet">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Innbundet">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22755</TotalTime>
  <Words>2469</Words>
  <Application>Microsoft Office PowerPoint</Application>
  <PresentationFormat>Skjermfremvisning (4:3)</PresentationFormat>
  <Paragraphs>373</Paragraphs>
  <Slides>72</Slides>
  <Notes>60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72</vt:i4>
      </vt:variant>
    </vt:vector>
  </HeadingPairs>
  <TitlesOfParts>
    <vt:vector size="78" baseType="lpstr">
      <vt:lpstr>AGaramondPro-Regular</vt:lpstr>
      <vt:lpstr>Book Antiqua</vt:lpstr>
      <vt:lpstr>Calibri</vt:lpstr>
      <vt:lpstr>Verdana</vt:lpstr>
      <vt:lpstr>Wingdings</vt:lpstr>
      <vt:lpstr>Innbundet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Jules Verne og Norge</dc:title>
  <dc:creator>Per Johan Moe</dc:creator>
  <cp:lastModifiedBy>Per Johan Moe</cp:lastModifiedBy>
  <cp:revision>1128</cp:revision>
  <cp:lastPrinted>2016-02-16T16:41:18Z</cp:lastPrinted>
  <dcterms:created xsi:type="dcterms:W3CDTF">2011-07-14T07:32:01Z</dcterms:created>
  <dcterms:modified xsi:type="dcterms:W3CDTF">2016-02-19T20:00:40Z</dcterms:modified>
</cp:coreProperties>
</file>