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0" r:id="rId3"/>
    <p:sldId id="271" r:id="rId4"/>
    <p:sldId id="272" r:id="rId5"/>
    <p:sldId id="277" r:id="rId6"/>
    <p:sldId id="275" r:id="rId7"/>
    <p:sldId id="276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>
        <p:scale>
          <a:sx n="70" d="100"/>
          <a:sy n="70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79AE43-1EF9-4D3A-915B-233629786334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2018/3/18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‹nr.›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0A33820-951A-496C-BD65-E297CF67B2E8}" type="datetime1">
              <a:rPr lang="ja-JP" altLang="en-US" smtClean="0"/>
              <a:pPr/>
              <a:t>2018/3/18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ED491D0-8E1B-49C7-849B-A28568D94497}" type="slidenum">
              <a:rPr lang="en-US" altLang="ja-JP" smtClean="0"/>
              <a:pPr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96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sp>
        <p:nvSpPr>
          <p:cNvPr id="1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FBCE41-CF23-4B3F-B10D-821CC505727B}" type="datetime1">
              <a:rPr lang="ja-JP" altLang="en-US" noProof="0" smtClean="0"/>
              <a:t>2018/3/18</a:t>
            </a:fld>
            <a:endParaRPr lang="ja-JP" altLang="en-US" noProof="0" dirty="0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noProof="0" smtClean="0"/>
              <a:pPr/>
              <a:t>‹nr.›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B683D-7EAE-4ED2-A162-9187B31FFC75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2C2866F-73A9-43AE-9AAC-B1D449B1B71B}" type="datetime1">
              <a:rPr lang="ja-JP" altLang="en-US" smtClean="0"/>
              <a:pPr/>
              <a:t>2018/3/18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smtClean="0"/>
              <a:pPr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73276A-8F57-4251-86FA-CD52CDA9BFAA}" type="datetime1">
              <a:rPr lang="ja-JP" altLang="en-US" noProof="0" smtClean="0"/>
              <a:t>2018/3/18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noProof="0" smtClean="0"/>
              <a:t>‹nr.›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869C424-B674-4841-8562-09C737B583B9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smtClean="0"/>
              <a:pPr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F46EB-3690-40DA-82A8-8C92B5CE7255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B995C-6C13-4B76-B0A7-77BDD8B6FB6B}" type="datetime1">
              <a:rPr lang="ja-JP" altLang="en-US" noProof="0" smtClean="0"/>
              <a:t>2018/3/18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noProof="0" smtClean="0"/>
              <a:t>‹nr.›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4C47DB-148E-43E5-9CB1-6BCBA30095A4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52C9A-AFA6-4C8D-A35F-5FC520AD230A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562E3C-BAFD-4C44-B329-AC802E8B3BCD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EB351-ADCB-465B-8E36-709022600DDA}" type="datetime1">
              <a:rPr lang="ja-JP" altLang="en-US" smtClean="0"/>
              <a:t>2018/3/18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‹nr.›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  <a:p>
            <a:pPr lvl="5" rtl="0"/>
            <a:r>
              <a:rPr lang="ja-JP" altLang="en-US" dirty="0"/>
              <a:t>第 </a:t>
            </a:r>
            <a:r>
              <a:rPr lang="en-US" altLang="ja-JP" dirty="0"/>
              <a:t>6</a:t>
            </a:r>
          </a:p>
          <a:p>
            <a:pPr lvl="6" rtl="0"/>
            <a:r>
              <a:rPr lang="ja-JP" altLang="en-US" dirty="0"/>
              <a:t>第 </a:t>
            </a:r>
            <a:r>
              <a:rPr lang="en-US" altLang="ja-JP" dirty="0"/>
              <a:t>7</a:t>
            </a:r>
          </a:p>
          <a:p>
            <a:pPr lvl="7" rtl="0"/>
            <a:r>
              <a:rPr lang="ja-JP" altLang="en-US" dirty="0"/>
              <a:t>第 </a:t>
            </a:r>
            <a:r>
              <a:rPr lang="en-US" altLang="ja-JP" dirty="0"/>
              <a:t>8</a:t>
            </a:r>
          </a:p>
          <a:p>
            <a:pPr lvl="8" rtl="0"/>
            <a:r>
              <a:rPr lang="ja-JP" altLang="en-US" dirty="0"/>
              <a:t>第 </a:t>
            </a:r>
            <a:r>
              <a:rPr lang="en-US" altLang="ja-JP" dirty="0"/>
              <a:t>9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1B07C4D-E9B5-4DC3-8122-202F901D1B27}" type="datetime1">
              <a:rPr lang="ja-JP" altLang="en-US" noProof="0" smtClean="0"/>
              <a:t>2018/3/18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noProof="0" smtClean="0"/>
              <a:pPr/>
              <a:t>‹nr.›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kumimoji="1" sz="300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kumimoji="1" sz="2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JZdvsQzOKuk&amp;t=16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ja-JP" dirty="0"/>
              <a:t>What</a:t>
            </a:r>
            <a:r>
              <a:rPr lang="ja-JP" altLang="en-US" dirty="0"/>
              <a:t> </a:t>
            </a:r>
            <a:r>
              <a:rPr lang="en-US" altLang="ja-JP" dirty="0"/>
              <a:t>Is Oil?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ja-JP" dirty="0"/>
              <a:t>Geology and Chemical Aspect</a:t>
            </a:r>
          </a:p>
          <a:p>
            <a:pPr rtl="0"/>
            <a:r>
              <a:rPr lang="en-US" altLang="ja-JP" dirty="0" err="1"/>
              <a:t>Hikaru</a:t>
            </a:r>
            <a:r>
              <a:rPr lang="en-US" altLang="ja-JP" dirty="0"/>
              <a:t> Wada &amp; Sarah </a:t>
            </a:r>
            <a:r>
              <a:rPr lang="en-US" altLang="ja-JP" dirty="0" err="1"/>
              <a:t>Erland</a:t>
            </a:r>
            <a:endParaRPr lang="en-US" altLang="ja-JP" dirty="0"/>
          </a:p>
          <a:p>
            <a:pPr algn="r" rt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AA5A6-AB10-4F2C-A2BF-675D7899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Last Message from Us </a:t>
            </a:r>
            <a:endParaRPr kumimoji="1" lang="ja-JP" altLang="en-US" sz="4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14200-D226-423B-8AC5-328FBEB4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1" y="2190749"/>
            <a:ext cx="11061578" cy="3986213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altLang="ja-JP" sz="40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ja-JP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“</a:t>
            </a:r>
            <a:r>
              <a:rPr lang="en-US" altLang="ja-JP" sz="4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The Stone Age didn’t end for lack of stone,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ja-JP" sz="4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and the oil age will end long before the world run out of oil” </a:t>
            </a:r>
          </a:p>
          <a:p>
            <a:pPr marL="0" lvl="0" indent="0" algn="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ja-JP" sz="2800" i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   </a:t>
            </a:r>
            <a:r>
              <a:rPr lang="en-US" altLang="ja-JP" sz="2800" b="1" i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Sheik Ahmed </a:t>
            </a:r>
            <a:r>
              <a:rPr lang="en-US" altLang="ja-JP" sz="2800" b="1" i="1" dirty="0" err="1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Zaki</a:t>
            </a:r>
            <a:r>
              <a:rPr lang="en-US" altLang="ja-JP" sz="2800" b="1" i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Yamani, the Saudi  Oil Minister in 1970’s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4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15F281-AE6F-4152-A1F9-04D711A6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5400" dirty="0"/>
              <a:t>Thank you for listening</a:t>
            </a:r>
          </a:p>
          <a:p>
            <a:pPr marL="0" indent="0" algn="ctr">
              <a:buNone/>
            </a:pPr>
            <a:endParaRPr kumimoji="1"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2306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17D96B4F-7D11-4DC4-B105-23EFAC865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8229" r="7270" b="12774"/>
          <a:stretch/>
        </p:blipFill>
        <p:spPr>
          <a:xfrm>
            <a:off x="807867" y="2410287"/>
            <a:ext cx="7910003" cy="3829628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C5F163-FDCF-405C-A2AD-4A9DC8DB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91" y="2410287"/>
            <a:ext cx="1830742" cy="4085014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4E87180-EE9F-4599-86C7-00012BB6C6A9}"/>
              </a:ext>
            </a:extLst>
          </p:cNvPr>
          <p:cNvSpPr txBox="1">
            <a:spLocks/>
          </p:cNvSpPr>
          <p:nvPr/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kumimoji="1" sz="3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4400" dirty="0">
                <a:solidFill>
                  <a:schemeClr val="bg2"/>
                </a:solidFill>
              </a:rPr>
              <a:t>Where do we get our oil from?</a:t>
            </a:r>
            <a:endParaRPr lang="ja-JP" altLang="en-U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61CC7-E907-485A-B065-3BF3DC17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Sedimentary Rocks – Sand Stone</a:t>
            </a:r>
            <a:endParaRPr kumimoji="1" lang="ja-JP" altLang="en-US" sz="4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1C0559-3150-408F-9590-C097E2D6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33" y="2369731"/>
            <a:ext cx="3063119" cy="3049505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D550735-9BB4-45B1-82C1-64A2A37E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8103" r="15720" b="7825"/>
          <a:stretch/>
        </p:blipFill>
        <p:spPr>
          <a:xfrm>
            <a:off x="1022708" y="2245443"/>
            <a:ext cx="4145296" cy="30447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76905-016F-4116-8C62-7EEF3CD521FA}"/>
              </a:ext>
            </a:extLst>
          </p:cNvPr>
          <p:cNvSpPr txBox="1"/>
          <p:nvPr/>
        </p:nvSpPr>
        <p:spPr>
          <a:xfrm>
            <a:off x="1198485" y="5628443"/>
            <a:ext cx="359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Sand stone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FE8C6D-F39D-40A2-92AC-BA0366D3FC0C}"/>
              </a:ext>
            </a:extLst>
          </p:cNvPr>
          <p:cNvSpPr txBox="1"/>
          <p:nvPr/>
        </p:nvSpPr>
        <p:spPr>
          <a:xfrm>
            <a:off x="6986564" y="5637345"/>
            <a:ext cx="359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With microscope 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463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6CB95-F481-43D1-878F-5121B52F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Transportation </a:t>
            </a:r>
            <a:endParaRPr kumimoji="1" lang="ja-JP" altLang="en-US" sz="44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0A4522D-2258-417B-BA11-868E168A3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13" y="2580426"/>
            <a:ext cx="5207921" cy="32397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109C08-61A4-47B3-810C-C1D1EAED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67" y="2580426"/>
            <a:ext cx="5115390" cy="32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D5C6A309-A376-4279-9374-C194FA06F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6" t="44400" r="29211" b="13528"/>
          <a:stretch/>
        </p:blipFill>
        <p:spPr>
          <a:xfrm>
            <a:off x="588599" y="2146508"/>
            <a:ext cx="4741247" cy="459971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1422E1B-712C-4D11-83E8-AA408F90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46" y="2146508"/>
            <a:ext cx="6113549" cy="459971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ADBEDD2-E931-4D0C-A477-5FF82F98E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11545" r="25762" b="12654"/>
          <a:stretch/>
        </p:blipFill>
        <p:spPr>
          <a:xfrm>
            <a:off x="9056815" y="2146508"/>
            <a:ext cx="2706592" cy="4599718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9819132A-22C3-48E5-809B-9F86BD03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What is crude oil?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1704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11CEB-6A8A-4576-A384-B760E71E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Products from crude oil </a:t>
            </a:r>
            <a:endParaRPr kumimoji="1" lang="ja-JP" altLang="en-US" sz="44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39B951-0D27-498E-830A-F2FE038A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073" y="2163125"/>
            <a:ext cx="5107927" cy="33561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E9E100-1691-4350-97F9-510349893181}"/>
              </a:ext>
            </a:extLst>
          </p:cNvPr>
          <p:cNvSpPr txBox="1"/>
          <p:nvPr/>
        </p:nvSpPr>
        <p:spPr>
          <a:xfrm>
            <a:off x="988074" y="5697252"/>
            <a:ext cx="510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Propane (C</a:t>
            </a:r>
            <a:r>
              <a:rPr kumimoji="1" lang="en-US" altLang="ja-JP" sz="2400" dirty="0"/>
              <a:t>3</a:t>
            </a:r>
            <a:r>
              <a:rPr kumimoji="1" lang="en-US" altLang="ja-JP" sz="2800" dirty="0"/>
              <a:t>H</a:t>
            </a:r>
            <a:r>
              <a:rPr kumimoji="1" lang="en-US" altLang="ja-JP" sz="2400" dirty="0"/>
              <a:t>8)</a:t>
            </a:r>
            <a:endParaRPr kumimoji="1" lang="ja-JP" altLang="en-US" sz="2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39917A-232A-490E-97CC-ACAF3F33D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042" r="13707" b="3575"/>
          <a:stretch/>
        </p:blipFill>
        <p:spPr>
          <a:xfrm>
            <a:off x="7034311" y="2163125"/>
            <a:ext cx="3874481" cy="33262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8F39A8-1395-4D5A-A0C6-15736DFC546B}"/>
              </a:ext>
            </a:extLst>
          </p:cNvPr>
          <p:cNvSpPr txBox="1"/>
          <p:nvPr/>
        </p:nvSpPr>
        <p:spPr>
          <a:xfrm>
            <a:off x="7034311" y="5697252"/>
            <a:ext cx="387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Benzene (C</a:t>
            </a:r>
            <a:r>
              <a:rPr kumimoji="1" lang="en-US" altLang="ja-JP" sz="2400" dirty="0"/>
              <a:t>6</a:t>
            </a:r>
            <a:r>
              <a:rPr kumimoji="1" lang="en-US" altLang="ja-JP" sz="2800" dirty="0"/>
              <a:t>H</a:t>
            </a:r>
            <a:r>
              <a:rPr kumimoji="1" lang="en-US" altLang="ja-JP" sz="2400" dirty="0"/>
              <a:t>6)</a:t>
            </a:r>
            <a:r>
              <a:rPr kumimoji="1" lang="en-US" altLang="ja-JP" sz="2800" dirty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2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11CEB-6A8A-4576-A384-B760E71E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The l</a:t>
            </a:r>
            <a:r>
              <a:rPr kumimoji="1" lang="en-US" altLang="ja-JP" sz="4400" dirty="0"/>
              <a:t>eftovers – and its uses</a:t>
            </a:r>
            <a:endParaRPr kumimoji="1" lang="ja-JP" altLang="en-US" sz="44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7FD1D3E-CEFE-4DD7-8712-8D8303B01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6"/>
          <a:stretch/>
        </p:blipFill>
        <p:spPr>
          <a:xfrm>
            <a:off x="7300836" y="2503425"/>
            <a:ext cx="4479736" cy="3075741"/>
          </a:xfrm>
          <a:prstGeom prst="rect">
            <a:avLst/>
          </a:prstGeom>
        </p:spPr>
      </p:pic>
      <p:sp>
        <p:nvSpPr>
          <p:cNvPr id="5" name="AutoShape 2" descr="「bitumen」の画像検索結果">
            <a:extLst>
              <a:ext uri="{FF2B5EF4-FFF2-40B4-BE49-F238E27FC236}">
                <a16:creationId xmlns:a16="http://schemas.microsoft.com/office/drawing/2014/main" id="{07417289-8EC1-4BCE-90B2-FA1E74FF4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C9B87F-AD83-4EBF-AD60-534A4E387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8" y="2503426"/>
            <a:ext cx="6506218" cy="30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A4524-C6B2-473E-92F2-AC4AC729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dirty="0"/>
              <a:t>Refining – from crude oil to products</a:t>
            </a:r>
            <a:endParaRPr kumimoji="1" lang="ja-JP" altLang="en-US" sz="4400" dirty="0"/>
          </a:p>
        </p:txBody>
      </p:sp>
      <p:pic>
        <p:nvPicPr>
          <p:cNvPr id="7" name="コンテンツ プレースホルダー 6">
            <a:hlinkClick r:id="rId2"/>
            <a:extLst>
              <a:ext uri="{FF2B5EF4-FFF2-40B4-BE49-F238E27FC236}">
                <a16:creationId xmlns:a16="http://schemas.microsoft.com/office/drawing/2014/main" id="{A47B8B54-843C-49B1-AD13-540D4BB80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3973" y="1902745"/>
            <a:ext cx="2659340" cy="40211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22AAB2-D021-4EF9-8BB6-09302E81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80" y="1902745"/>
            <a:ext cx="7395099" cy="41597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19176F-E9DF-4809-879A-A6C703B4C62C}"/>
              </a:ext>
            </a:extLst>
          </p:cNvPr>
          <p:cNvSpPr txBox="1"/>
          <p:nvPr/>
        </p:nvSpPr>
        <p:spPr>
          <a:xfrm>
            <a:off x="4341179" y="6127633"/>
            <a:ext cx="739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Periodic Table</a:t>
            </a:r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6CE6C13-3CF3-42B8-9C3E-A609E1549EDD}"/>
              </a:ext>
            </a:extLst>
          </p:cNvPr>
          <p:cNvSpPr/>
          <p:nvPr/>
        </p:nvSpPr>
        <p:spPr>
          <a:xfrm>
            <a:off x="4758432" y="2046651"/>
            <a:ext cx="568170" cy="498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8797642-C7F8-4D68-B267-2D80C9F77D73}"/>
              </a:ext>
            </a:extLst>
          </p:cNvPr>
          <p:cNvSpPr/>
          <p:nvPr/>
        </p:nvSpPr>
        <p:spPr>
          <a:xfrm>
            <a:off x="9385177" y="2367726"/>
            <a:ext cx="451281" cy="498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66F8562-FA7C-4C84-A6E4-94797BB836DA}"/>
              </a:ext>
            </a:extLst>
          </p:cNvPr>
          <p:cNvSpPr txBox="1"/>
          <p:nvPr/>
        </p:nvSpPr>
        <p:spPr>
          <a:xfrm>
            <a:off x="873973" y="6062488"/>
            <a:ext cx="265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Oil </a:t>
            </a:r>
            <a:r>
              <a:rPr lang="da-DK" dirty="0" err="1"/>
              <a:t>refining</a:t>
            </a:r>
            <a:r>
              <a:rPr lang="da-DK" dirty="0"/>
              <a:t> </a:t>
            </a:r>
            <a:r>
              <a:rPr lang="da-DK" dirty="0" err="1"/>
              <a:t>tower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7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A3A48-0F27-4573-BED8-370FB6F0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Oils long Journey 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38DF542-4776-4D0B-9F88-A5EC6FE8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2" t="23176" r="16435" b="14725"/>
          <a:stretch/>
        </p:blipFill>
        <p:spPr>
          <a:xfrm>
            <a:off x="2875131" y="2061616"/>
            <a:ext cx="6438690" cy="44583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A7512AC1-0FBE-41C5-B18E-3BBDEEA589C3}"/>
              </a:ext>
            </a:extLst>
          </p:cNvPr>
          <p:cNvSpPr txBox="1"/>
          <p:nvPr/>
        </p:nvSpPr>
        <p:spPr>
          <a:xfrm>
            <a:off x="272717" y="2061616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Phytoplankton</a:t>
            </a:r>
            <a:r>
              <a:rPr lang="da-DK" sz="1600" dirty="0"/>
              <a:t> dies and sink to the </a:t>
            </a:r>
            <a:r>
              <a:rPr lang="da-DK" sz="1600" dirty="0" err="1"/>
              <a:t>sea</a:t>
            </a:r>
            <a:r>
              <a:rPr lang="da-DK" sz="1600" dirty="0"/>
              <a:t> </a:t>
            </a:r>
            <a:r>
              <a:rPr lang="da-DK" sz="1600" dirty="0" err="1"/>
              <a:t>bottom</a:t>
            </a:r>
            <a:endParaRPr lang="da-DK" sz="1600" dirty="0"/>
          </a:p>
        </p:txBody>
      </p: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CE28E677-3984-4CA9-B223-4F12EA558C69}"/>
              </a:ext>
            </a:extLst>
          </p:cNvPr>
          <p:cNvCxnSpPr>
            <a:cxnSpLocks/>
          </p:cNvCxnSpPr>
          <p:nvPr/>
        </p:nvCxnSpPr>
        <p:spPr>
          <a:xfrm flipH="1">
            <a:off x="2745708" y="2112159"/>
            <a:ext cx="135004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144F0242-A3C1-4CE2-A74B-B960C3781810}"/>
              </a:ext>
            </a:extLst>
          </p:cNvPr>
          <p:cNvSpPr txBox="1"/>
          <p:nvPr/>
        </p:nvSpPr>
        <p:spPr>
          <a:xfrm>
            <a:off x="9511443" y="2056307"/>
            <a:ext cx="240936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Oil starts </a:t>
            </a:r>
            <a:r>
              <a:rPr lang="da-DK" sz="1600" dirty="0" err="1"/>
              <a:t>migratin</a:t>
            </a:r>
            <a:r>
              <a:rPr lang="da-DK" sz="1600" dirty="0"/>
              <a:t> </a:t>
            </a:r>
            <a:r>
              <a:rPr lang="da-DK" sz="1600" dirty="0" err="1"/>
              <a:t>upwards</a:t>
            </a:r>
            <a:r>
              <a:rPr lang="da-DK" sz="1600" dirty="0"/>
              <a:t> in rock </a:t>
            </a:r>
            <a:r>
              <a:rPr lang="da-DK" sz="1600" dirty="0" err="1"/>
              <a:t>layers</a:t>
            </a:r>
            <a:endParaRPr lang="da-DK" sz="1600" dirty="0"/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D184D318-0ACD-494C-81B9-34ED974198DA}"/>
              </a:ext>
            </a:extLst>
          </p:cNvPr>
          <p:cNvCxnSpPr>
            <a:cxnSpLocks/>
          </p:cNvCxnSpPr>
          <p:nvPr/>
        </p:nvCxnSpPr>
        <p:spPr>
          <a:xfrm>
            <a:off x="6498577" y="2143652"/>
            <a:ext cx="301286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441E70F0-DDD5-41E7-A327-44E06F0FE98C}"/>
              </a:ext>
            </a:extLst>
          </p:cNvPr>
          <p:cNvSpPr txBox="1"/>
          <p:nvPr/>
        </p:nvSpPr>
        <p:spPr>
          <a:xfrm>
            <a:off x="269669" y="2707947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Oil stops </a:t>
            </a:r>
            <a:r>
              <a:rPr lang="da-DK" sz="1600" dirty="0" err="1"/>
              <a:t>migratin</a:t>
            </a:r>
            <a:r>
              <a:rPr lang="da-DK" sz="1600" dirty="0"/>
              <a:t> and </a:t>
            </a:r>
            <a:r>
              <a:rPr lang="da-DK" sz="1600" dirty="0" err="1"/>
              <a:t>becomes</a:t>
            </a:r>
            <a:r>
              <a:rPr lang="da-DK" sz="1600" dirty="0"/>
              <a:t> a reservoir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DFA4ABE-882C-4940-B664-E7D0A312FB30}"/>
              </a:ext>
            </a:extLst>
          </p:cNvPr>
          <p:cNvSpPr txBox="1"/>
          <p:nvPr/>
        </p:nvSpPr>
        <p:spPr>
          <a:xfrm>
            <a:off x="269669" y="3354278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First </a:t>
            </a:r>
            <a:r>
              <a:rPr lang="da-DK" sz="1600" dirty="0" err="1"/>
              <a:t>recording</a:t>
            </a:r>
            <a:r>
              <a:rPr lang="da-DK" sz="1600" dirty="0"/>
              <a:t> of </a:t>
            </a:r>
            <a:r>
              <a:rPr lang="da-DK" sz="1600" dirty="0" err="1"/>
              <a:t>oil</a:t>
            </a:r>
            <a:r>
              <a:rPr lang="da-DK" sz="1600" dirty="0"/>
              <a:t> </a:t>
            </a:r>
            <a:r>
              <a:rPr lang="da-DK" sz="1600" dirty="0" err="1"/>
              <a:t>being</a:t>
            </a:r>
            <a:r>
              <a:rPr lang="da-DK" sz="1600" dirty="0"/>
              <a:t> </a:t>
            </a:r>
            <a:r>
              <a:rPr lang="da-DK" sz="1600" dirty="0" err="1"/>
              <a:t>used</a:t>
            </a:r>
            <a:r>
              <a:rPr lang="da-DK" sz="1600" dirty="0"/>
              <a:t> for </a:t>
            </a:r>
            <a:r>
              <a:rPr lang="da-DK" sz="1600" dirty="0" err="1"/>
              <a:t>weapons</a:t>
            </a:r>
            <a:endParaRPr lang="da-DK" sz="1600" dirty="0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7C5F95B5-EB77-408D-830E-1E92AC2F4B06}"/>
              </a:ext>
            </a:extLst>
          </p:cNvPr>
          <p:cNvSpPr txBox="1"/>
          <p:nvPr/>
        </p:nvSpPr>
        <p:spPr>
          <a:xfrm>
            <a:off x="9514491" y="2707947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Oil is </a:t>
            </a:r>
            <a:r>
              <a:rPr lang="da-DK" sz="1600" dirty="0" err="1"/>
              <a:t>used</a:t>
            </a:r>
            <a:r>
              <a:rPr lang="da-DK" sz="1600" dirty="0"/>
              <a:t> for medicin and </a:t>
            </a:r>
            <a:r>
              <a:rPr lang="da-DK" sz="1600" dirty="0" err="1"/>
              <a:t>lightning</a:t>
            </a:r>
            <a:r>
              <a:rPr lang="da-DK" sz="1600" dirty="0"/>
              <a:t> in Persia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1D0BCCB0-C68B-407F-93AB-EA81D40BD4B9}"/>
              </a:ext>
            </a:extLst>
          </p:cNvPr>
          <p:cNvSpPr txBox="1"/>
          <p:nvPr/>
        </p:nvSpPr>
        <p:spPr>
          <a:xfrm>
            <a:off x="269669" y="3998417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It’s</a:t>
            </a:r>
            <a:r>
              <a:rPr lang="da-DK" sz="1600" dirty="0"/>
              <a:t> </a:t>
            </a:r>
            <a:r>
              <a:rPr lang="da-DK" sz="1600" dirty="0" err="1"/>
              <a:t>described</a:t>
            </a:r>
            <a:r>
              <a:rPr lang="da-DK" sz="1600" dirty="0"/>
              <a:t> </a:t>
            </a:r>
            <a:r>
              <a:rPr lang="da-DK" sz="1600" dirty="0" err="1"/>
              <a:t>that</a:t>
            </a:r>
            <a:r>
              <a:rPr lang="da-DK" sz="1600" dirty="0"/>
              <a:t> the </a:t>
            </a:r>
            <a:r>
              <a:rPr lang="da-DK" sz="1600" dirty="0" err="1"/>
              <a:t>Chinese</a:t>
            </a:r>
            <a:r>
              <a:rPr lang="da-DK" sz="1600" dirty="0"/>
              <a:t> is </a:t>
            </a:r>
            <a:r>
              <a:rPr lang="da-DK" sz="1600" dirty="0" err="1"/>
              <a:t>drilling</a:t>
            </a:r>
            <a:r>
              <a:rPr lang="da-DK" sz="1600" dirty="0"/>
              <a:t>  for Oil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30E3ECEE-6744-4D27-9BE6-54F918373AEA}"/>
              </a:ext>
            </a:extLst>
          </p:cNvPr>
          <p:cNvSpPr txBox="1"/>
          <p:nvPr/>
        </p:nvSpPr>
        <p:spPr>
          <a:xfrm>
            <a:off x="9514491" y="3359587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Streets of London is lit by </a:t>
            </a:r>
            <a:r>
              <a:rPr lang="da-DK" sz="1600" dirty="0" err="1"/>
              <a:t>coal</a:t>
            </a:r>
            <a:r>
              <a:rPr lang="da-DK" sz="1600" dirty="0"/>
              <a:t> </a:t>
            </a:r>
            <a:r>
              <a:rPr lang="da-DK" sz="1600" dirty="0" err="1"/>
              <a:t>oil</a:t>
            </a:r>
            <a:endParaRPr lang="da-DK" sz="1600" dirty="0"/>
          </a:p>
        </p:txBody>
      </p: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B2EF20F-AF1C-4B32-B78E-BCF749C8D2AD}"/>
              </a:ext>
            </a:extLst>
          </p:cNvPr>
          <p:cNvCxnSpPr>
            <a:cxnSpLocks/>
          </p:cNvCxnSpPr>
          <p:nvPr/>
        </p:nvCxnSpPr>
        <p:spPr>
          <a:xfrm flipH="1" flipV="1">
            <a:off x="2682082" y="2785731"/>
            <a:ext cx="2155732" cy="4253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8DE95B58-9979-41B4-8907-CD2AA03D6BF6}"/>
              </a:ext>
            </a:extLst>
          </p:cNvPr>
          <p:cNvCxnSpPr>
            <a:cxnSpLocks/>
          </p:cNvCxnSpPr>
          <p:nvPr/>
        </p:nvCxnSpPr>
        <p:spPr>
          <a:xfrm flipV="1">
            <a:off x="6730409" y="2785730"/>
            <a:ext cx="2776462" cy="56854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98FB3EAC-29BB-447B-A74E-74F39776B056}"/>
              </a:ext>
            </a:extLst>
          </p:cNvPr>
          <p:cNvCxnSpPr>
            <a:cxnSpLocks/>
          </p:cNvCxnSpPr>
          <p:nvPr/>
        </p:nvCxnSpPr>
        <p:spPr>
          <a:xfrm flipH="1" flipV="1">
            <a:off x="2682082" y="3429000"/>
            <a:ext cx="614011" cy="9607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BACBA29A-EAA0-4C78-A8A3-D912C26F55DF}"/>
              </a:ext>
            </a:extLst>
          </p:cNvPr>
          <p:cNvCxnSpPr>
            <a:cxnSpLocks/>
          </p:cNvCxnSpPr>
          <p:nvPr/>
        </p:nvCxnSpPr>
        <p:spPr>
          <a:xfrm flipH="1" flipV="1">
            <a:off x="2682081" y="4464428"/>
            <a:ext cx="943621" cy="42654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id="{6DEDC41B-D0EE-4C6B-BCF0-E31DA893111D}"/>
              </a:ext>
            </a:extLst>
          </p:cNvPr>
          <p:cNvCxnSpPr>
            <a:cxnSpLocks/>
          </p:cNvCxnSpPr>
          <p:nvPr/>
        </p:nvCxnSpPr>
        <p:spPr>
          <a:xfrm flipV="1">
            <a:off x="7910623" y="3429001"/>
            <a:ext cx="1596248" cy="34744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felt 60">
            <a:extLst>
              <a:ext uri="{FF2B5EF4-FFF2-40B4-BE49-F238E27FC236}">
                <a16:creationId xmlns:a16="http://schemas.microsoft.com/office/drawing/2014/main" id="{B7B113F1-6021-4A63-8BE8-91341BCE934E}"/>
              </a:ext>
            </a:extLst>
          </p:cNvPr>
          <p:cNvSpPr txBox="1"/>
          <p:nvPr/>
        </p:nvSpPr>
        <p:spPr>
          <a:xfrm>
            <a:off x="268145" y="4642556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Invention of </a:t>
            </a:r>
            <a:r>
              <a:rPr lang="da-DK" sz="1600" dirty="0" err="1"/>
              <a:t>combustion</a:t>
            </a:r>
            <a:r>
              <a:rPr lang="da-DK" sz="1600" dirty="0"/>
              <a:t> </a:t>
            </a:r>
            <a:r>
              <a:rPr lang="da-DK" sz="1600" dirty="0" err="1"/>
              <a:t>engine</a:t>
            </a:r>
            <a:r>
              <a:rPr lang="da-DK" sz="1600" dirty="0"/>
              <a:t> </a:t>
            </a:r>
            <a:r>
              <a:rPr lang="da-DK" sz="1600" dirty="0" err="1"/>
              <a:t>that</a:t>
            </a:r>
            <a:r>
              <a:rPr lang="da-DK" sz="1600" dirty="0"/>
              <a:t> </a:t>
            </a:r>
            <a:r>
              <a:rPr lang="da-DK" sz="1600" dirty="0" err="1"/>
              <a:t>uses</a:t>
            </a:r>
            <a:r>
              <a:rPr lang="da-DK" sz="1600" dirty="0"/>
              <a:t> </a:t>
            </a:r>
            <a:r>
              <a:rPr lang="da-DK" sz="1600" dirty="0" err="1"/>
              <a:t>oil</a:t>
            </a:r>
            <a:endParaRPr lang="da-DK" sz="1600" dirty="0"/>
          </a:p>
        </p:txBody>
      </p:sp>
      <p:cxnSp>
        <p:nvCxnSpPr>
          <p:cNvPr id="63" name="Lige pilforbindelse 62">
            <a:extLst>
              <a:ext uri="{FF2B5EF4-FFF2-40B4-BE49-F238E27FC236}">
                <a16:creationId xmlns:a16="http://schemas.microsoft.com/office/drawing/2014/main" id="{3D16F713-1C8D-4B5C-AB47-CCCC7C45B716}"/>
              </a:ext>
            </a:extLst>
          </p:cNvPr>
          <p:cNvCxnSpPr>
            <a:cxnSpLocks/>
          </p:cNvCxnSpPr>
          <p:nvPr/>
        </p:nvCxnSpPr>
        <p:spPr>
          <a:xfrm flipH="1" flipV="1">
            <a:off x="2674461" y="5124138"/>
            <a:ext cx="2535213" cy="2328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felt 68">
            <a:extLst>
              <a:ext uri="{FF2B5EF4-FFF2-40B4-BE49-F238E27FC236}">
                <a16:creationId xmlns:a16="http://schemas.microsoft.com/office/drawing/2014/main" id="{1164638C-60B8-446C-86D3-294E3BE84655}"/>
              </a:ext>
            </a:extLst>
          </p:cNvPr>
          <p:cNvSpPr txBox="1"/>
          <p:nvPr/>
        </p:nvSpPr>
        <p:spPr>
          <a:xfrm>
            <a:off x="9514491" y="3998417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300.000 t </a:t>
            </a:r>
            <a:r>
              <a:rPr lang="da-DK" sz="1600" dirty="0" err="1"/>
              <a:t>oil</a:t>
            </a:r>
            <a:r>
              <a:rPr lang="da-DK" sz="1600" dirty="0"/>
              <a:t> is </a:t>
            </a:r>
            <a:r>
              <a:rPr lang="da-DK" sz="1600" dirty="0" err="1"/>
              <a:t>pumbed</a:t>
            </a:r>
            <a:r>
              <a:rPr lang="da-DK" sz="1600" dirty="0"/>
              <a:t> in South </a:t>
            </a:r>
            <a:r>
              <a:rPr lang="da-DK" sz="1600" dirty="0" err="1"/>
              <a:t>Arabia</a:t>
            </a:r>
            <a:r>
              <a:rPr lang="da-DK" sz="1600" dirty="0"/>
              <a:t> for Japan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72B4DCA0-F310-485D-8B56-5A49EC538355}"/>
              </a:ext>
            </a:extLst>
          </p:cNvPr>
          <p:cNvSpPr txBox="1"/>
          <p:nvPr/>
        </p:nvSpPr>
        <p:spPr>
          <a:xfrm>
            <a:off x="9514491" y="4642556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Oil is load in a Oil tanker (</a:t>
            </a:r>
            <a:r>
              <a:rPr lang="da-DK" sz="1600" dirty="0" err="1"/>
              <a:t>ship</a:t>
            </a:r>
            <a:r>
              <a:rPr lang="da-DK" sz="1600" dirty="0"/>
              <a:t>) </a:t>
            </a:r>
            <a:r>
              <a:rPr lang="da-DK" sz="1600" dirty="0" err="1"/>
              <a:t>heading</a:t>
            </a:r>
            <a:r>
              <a:rPr lang="da-DK" sz="1600" dirty="0"/>
              <a:t> to Japan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528F4A5A-1A12-45EA-A087-9F54E7BC4746}"/>
              </a:ext>
            </a:extLst>
          </p:cNvPr>
          <p:cNvSpPr txBox="1"/>
          <p:nvPr/>
        </p:nvSpPr>
        <p:spPr>
          <a:xfrm>
            <a:off x="9514491" y="5286695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The Oil tanker is in Japan and the </a:t>
            </a:r>
            <a:r>
              <a:rPr lang="da-DK" sz="1600" dirty="0" err="1"/>
              <a:t>oil</a:t>
            </a:r>
            <a:r>
              <a:rPr lang="da-DK" sz="1600" dirty="0"/>
              <a:t> in a </a:t>
            </a:r>
            <a:r>
              <a:rPr lang="da-DK" sz="1600" dirty="0" err="1"/>
              <a:t>refinery</a:t>
            </a:r>
            <a:r>
              <a:rPr lang="da-DK" sz="1600" dirty="0"/>
              <a:t> 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123986CE-4DF4-4486-9A81-9EFAF80B84EC}"/>
              </a:ext>
            </a:extLst>
          </p:cNvPr>
          <p:cNvSpPr txBox="1"/>
          <p:nvPr/>
        </p:nvSpPr>
        <p:spPr>
          <a:xfrm>
            <a:off x="9514491" y="5930834"/>
            <a:ext cx="2406316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The Oil is </a:t>
            </a:r>
            <a:r>
              <a:rPr lang="da-DK" sz="1600" dirty="0" err="1"/>
              <a:t>ready</a:t>
            </a:r>
            <a:r>
              <a:rPr lang="da-DK" sz="1600" dirty="0"/>
              <a:t> to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used</a:t>
            </a:r>
            <a:r>
              <a:rPr lang="da-DK" sz="1600" dirty="0"/>
              <a:t> 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8B36315A-53FD-4D95-A390-C7FEFF9BACF9}"/>
              </a:ext>
            </a:extLst>
          </p:cNvPr>
          <p:cNvSpPr txBox="1"/>
          <p:nvPr/>
        </p:nvSpPr>
        <p:spPr>
          <a:xfrm>
            <a:off x="268145" y="5286695"/>
            <a:ext cx="240631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Oil is </a:t>
            </a:r>
            <a:r>
              <a:rPr lang="da-DK" sz="1600" dirty="0" err="1"/>
              <a:t>now</a:t>
            </a:r>
            <a:r>
              <a:rPr lang="da-DK" sz="1600" dirty="0"/>
              <a:t> part of </a:t>
            </a:r>
            <a:r>
              <a:rPr lang="da-DK" sz="1600" dirty="0" err="1"/>
              <a:t>everyday</a:t>
            </a:r>
            <a:r>
              <a:rPr lang="da-DK" sz="1600" dirty="0"/>
              <a:t> </a:t>
            </a:r>
            <a:r>
              <a:rPr lang="da-DK" sz="1600" dirty="0" err="1"/>
              <a:t>life</a:t>
            </a:r>
            <a:r>
              <a:rPr lang="da-DK" sz="1600" dirty="0"/>
              <a:t> in most of the </a:t>
            </a:r>
            <a:r>
              <a:rPr lang="da-DK" sz="1600" dirty="0" err="1"/>
              <a:t>world</a:t>
            </a:r>
            <a:endParaRPr lang="da-DK" sz="1600" dirty="0"/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2A1A39DA-6401-4A3F-AE83-F459ACD479BE}"/>
              </a:ext>
            </a:extLst>
          </p:cNvPr>
          <p:cNvSpPr txBox="1"/>
          <p:nvPr/>
        </p:nvSpPr>
        <p:spPr>
          <a:xfrm>
            <a:off x="275765" y="5940635"/>
            <a:ext cx="240631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The </a:t>
            </a:r>
            <a:r>
              <a:rPr lang="da-DK" sz="1600" dirty="0" err="1"/>
              <a:t>Charwar</a:t>
            </a:r>
            <a:r>
              <a:rPr lang="da-DK" sz="1600" dirty="0"/>
              <a:t> Oil </a:t>
            </a:r>
            <a:r>
              <a:rPr lang="da-DK" sz="1600" dirty="0" err="1"/>
              <a:t>field</a:t>
            </a:r>
            <a:r>
              <a:rPr lang="da-DK" sz="1600" dirty="0"/>
              <a:t> is </a:t>
            </a:r>
            <a:r>
              <a:rPr lang="da-DK" sz="1600" dirty="0" err="1"/>
              <a:t>drilled</a:t>
            </a:r>
            <a:r>
              <a:rPr lang="da-DK" sz="1600" dirty="0"/>
              <a:t> and pipelines </a:t>
            </a:r>
            <a:r>
              <a:rPr lang="da-DK" sz="1600" dirty="0" err="1"/>
              <a:t>are</a:t>
            </a:r>
            <a:r>
              <a:rPr lang="da-DK" sz="1600" dirty="0"/>
              <a:t> </a:t>
            </a:r>
            <a:r>
              <a:rPr lang="da-DK" sz="1600" dirty="0" err="1"/>
              <a:t>being</a:t>
            </a:r>
            <a:r>
              <a:rPr lang="da-DK" sz="1600" dirty="0"/>
              <a:t> </a:t>
            </a:r>
            <a:r>
              <a:rPr lang="da-DK" sz="1600" dirty="0" err="1"/>
              <a:t>laid</a:t>
            </a:r>
            <a:endParaRPr lang="da-DK" sz="1600" dirty="0"/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45A6EABA-6689-4EC9-883E-7F4A86D0CDFB}"/>
              </a:ext>
            </a:extLst>
          </p:cNvPr>
          <p:cNvSpPr txBox="1"/>
          <p:nvPr/>
        </p:nvSpPr>
        <p:spPr>
          <a:xfrm>
            <a:off x="9514491" y="6328752"/>
            <a:ext cx="2406316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The Oil is </a:t>
            </a:r>
            <a:r>
              <a:rPr lang="da-DK" sz="1600" dirty="0" err="1"/>
              <a:t>used</a:t>
            </a:r>
            <a:r>
              <a:rPr lang="da-DK" sz="1600" dirty="0"/>
              <a:t> up</a:t>
            </a:r>
          </a:p>
        </p:txBody>
      </p:sp>
      <p:cxnSp>
        <p:nvCxnSpPr>
          <p:cNvPr id="78" name="Lige pilforbindelse 77">
            <a:extLst>
              <a:ext uri="{FF2B5EF4-FFF2-40B4-BE49-F238E27FC236}">
                <a16:creationId xmlns:a16="http://schemas.microsoft.com/office/drawing/2014/main" id="{3C8F202F-21FB-4818-A5E2-2D89C4822C4B}"/>
              </a:ext>
            </a:extLst>
          </p:cNvPr>
          <p:cNvCxnSpPr>
            <a:cxnSpLocks/>
          </p:cNvCxnSpPr>
          <p:nvPr/>
        </p:nvCxnSpPr>
        <p:spPr>
          <a:xfrm flipH="1" flipV="1">
            <a:off x="2674462" y="5356988"/>
            <a:ext cx="3028506" cy="28582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pilforbindelse 79">
            <a:extLst>
              <a:ext uri="{FF2B5EF4-FFF2-40B4-BE49-F238E27FC236}">
                <a16:creationId xmlns:a16="http://schemas.microsoft.com/office/drawing/2014/main" id="{3E79867D-3874-4895-A9AE-FCD8505C2427}"/>
              </a:ext>
            </a:extLst>
          </p:cNvPr>
          <p:cNvCxnSpPr>
            <a:cxnSpLocks/>
          </p:cNvCxnSpPr>
          <p:nvPr/>
        </p:nvCxnSpPr>
        <p:spPr>
          <a:xfrm flipH="1">
            <a:off x="2682082" y="5124138"/>
            <a:ext cx="3816495" cy="93977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pilforbindelse 86">
            <a:extLst>
              <a:ext uri="{FF2B5EF4-FFF2-40B4-BE49-F238E27FC236}">
                <a16:creationId xmlns:a16="http://schemas.microsoft.com/office/drawing/2014/main" id="{9718F88A-DD36-42AE-9BF1-EE1499969ED6}"/>
              </a:ext>
            </a:extLst>
          </p:cNvPr>
          <p:cNvCxnSpPr>
            <a:cxnSpLocks/>
          </p:cNvCxnSpPr>
          <p:nvPr/>
        </p:nvCxnSpPr>
        <p:spPr>
          <a:xfrm flipV="1">
            <a:off x="8895909" y="4114800"/>
            <a:ext cx="610962" cy="77617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ge pilforbindelse 90">
            <a:extLst>
              <a:ext uri="{FF2B5EF4-FFF2-40B4-BE49-F238E27FC236}">
                <a16:creationId xmlns:a16="http://schemas.microsoft.com/office/drawing/2014/main" id="{08255277-BD95-4AC0-8256-2B9C58820D21}"/>
              </a:ext>
            </a:extLst>
          </p:cNvPr>
          <p:cNvCxnSpPr>
            <a:cxnSpLocks/>
          </p:cNvCxnSpPr>
          <p:nvPr/>
        </p:nvCxnSpPr>
        <p:spPr>
          <a:xfrm flipV="1">
            <a:off x="8268869" y="4745842"/>
            <a:ext cx="1238002" cy="6111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ktangel 95">
            <a:extLst>
              <a:ext uri="{FF2B5EF4-FFF2-40B4-BE49-F238E27FC236}">
                <a16:creationId xmlns:a16="http://schemas.microsoft.com/office/drawing/2014/main" id="{E7F2E13E-D515-48CE-B23A-810CE32E2505}"/>
              </a:ext>
            </a:extLst>
          </p:cNvPr>
          <p:cNvSpPr/>
          <p:nvPr/>
        </p:nvSpPr>
        <p:spPr>
          <a:xfrm>
            <a:off x="8701127" y="5825751"/>
            <a:ext cx="612694" cy="45719"/>
          </a:xfrm>
          <a:prstGeom prst="rect">
            <a:avLst/>
          </a:prstGeom>
          <a:solidFill>
            <a:srgbClr val="D6D9DC"/>
          </a:solidFill>
          <a:ln>
            <a:solidFill>
              <a:srgbClr val="D6D9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cxnSp>
        <p:nvCxnSpPr>
          <p:cNvPr id="98" name="Lige forbindelse 97">
            <a:extLst>
              <a:ext uri="{FF2B5EF4-FFF2-40B4-BE49-F238E27FC236}">
                <a16:creationId xmlns:a16="http://schemas.microsoft.com/office/drawing/2014/main" id="{F00FC25B-8656-444D-87CC-D977E6FF1171}"/>
              </a:ext>
            </a:extLst>
          </p:cNvPr>
          <p:cNvCxnSpPr>
            <a:cxnSpLocks/>
          </p:cNvCxnSpPr>
          <p:nvPr/>
        </p:nvCxnSpPr>
        <p:spPr>
          <a:xfrm flipH="1">
            <a:off x="8887870" y="5772719"/>
            <a:ext cx="58238" cy="876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ge pilforbindelse 93">
            <a:extLst>
              <a:ext uri="{FF2B5EF4-FFF2-40B4-BE49-F238E27FC236}">
                <a16:creationId xmlns:a16="http://schemas.microsoft.com/office/drawing/2014/main" id="{7B29BE44-CC0D-4DB7-8A75-25FC0584FEF0}"/>
              </a:ext>
            </a:extLst>
          </p:cNvPr>
          <p:cNvCxnSpPr>
            <a:cxnSpLocks/>
          </p:cNvCxnSpPr>
          <p:nvPr/>
        </p:nvCxnSpPr>
        <p:spPr>
          <a:xfrm flipV="1">
            <a:off x="7829006" y="5738971"/>
            <a:ext cx="1721166" cy="53041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Lige pilforbindelse 106">
            <a:extLst>
              <a:ext uri="{FF2B5EF4-FFF2-40B4-BE49-F238E27FC236}">
                <a16:creationId xmlns:a16="http://schemas.microsoft.com/office/drawing/2014/main" id="{90568F70-BDA6-4E2B-B784-5C70CDEB00CF}"/>
              </a:ext>
            </a:extLst>
          </p:cNvPr>
          <p:cNvCxnSpPr>
            <a:endCxn id="73" idx="1"/>
          </p:cNvCxnSpPr>
          <p:nvPr/>
        </p:nvCxnSpPr>
        <p:spPr>
          <a:xfrm flipV="1">
            <a:off x="8701127" y="6100111"/>
            <a:ext cx="813364" cy="16927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ge pilforbindelse 108">
            <a:extLst>
              <a:ext uri="{FF2B5EF4-FFF2-40B4-BE49-F238E27FC236}">
                <a16:creationId xmlns:a16="http://schemas.microsoft.com/office/drawing/2014/main" id="{C8809D43-1AA8-4634-8DF8-D997CE04F4AD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8887870" y="5905218"/>
            <a:ext cx="626621" cy="5928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教育を主題としたプレゼンテーション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22_TF03462902_TF03462902.potx" id="{02D0321B-21D9-4027-9B72-C353EBBA4661}" vid="{38B294C9-4D7D-463A-915F-3A86E1F58C67}"/>
    </a:ext>
  </a:extLst>
</a:theme>
</file>

<file path=ppt/theme/theme2.xml><?xml version="1.0" encoding="utf-8"?>
<a:theme xmlns:a="http://schemas.openxmlformats.org/drawingml/2006/main" name="Office テーマ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教育を主題にしたプレゼンテーション、黒板のイラスト デザイン (ワイド画面)</Template>
  <TotalTime>509</TotalTime>
  <Words>249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メイリオ</vt:lpstr>
      <vt:lpstr>Meiryo UI</vt:lpstr>
      <vt:lpstr>游ゴシック</vt:lpstr>
      <vt:lpstr>Calibri</vt:lpstr>
      <vt:lpstr>Wingdings</vt:lpstr>
      <vt:lpstr>教育を主題としたプレゼンテーション 16X9</vt:lpstr>
      <vt:lpstr>What Is Oil?</vt:lpstr>
      <vt:lpstr>PowerPoint-præsentation</vt:lpstr>
      <vt:lpstr>Sedimentary Rocks – Sand Stone</vt:lpstr>
      <vt:lpstr>Transportation </vt:lpstr>
      <vt:lpstr>What is crude oil?</vt:lpstr>
      <vt:lpstr>Products from crude oil </vt:lpstr>
      <vt:lpstr>The leftovers – and its uses</vt:lpstr>
      <vt:lpstr>Refining – from crude oil to products</vt:lpstr>
      <vt:lpstr>Oils long Journey </vt:lpstr>
      <vt:lpstr>Last Message from Us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Oil for Us?</dc:title>
  <dc:creator>和田輝</dc:creator>
  <cp:lastModifiedBy>Sarah</cp:lastModifiedBy>
  <cp:revision>32</cp:revision>
  <dcterms:created xsi:type="dcterms:W3CDTF">2018-03-17T12:06:12Z</dcterms:created>
  <dcterms:modified xsi:type="dcterms:W3CDTF">2018-03-18T22:24:12Z</dcterms:modified>
</cp:coreProperties>
</file>