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9" r:id="rId2"/>
    <p:sldId id="270" r:id="rId3"/>
    <p:sldId id="291" r:id="rId4"/>
    <p:sldId id="292" r:id="rId5"/>
    <p:sldId id="297" r:id="rId6"/>
    <p:sldId id="293" r:id="rId7"/>
    <p:sldId id="296" r:id="rId8"/>
    <p:sldId id="294" r:id="rId9"/>
    <p:sldId id="298" r:id="rId10"/>
    <p:sldId id="290" r:id="rId11"/>
    <p:sldId id="295" r:id="rId12"/>
  </p:sldIdLst>
  <p:sldSz cx="9144000" cy="5143500" type="screen16x9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8" autoAdjust="0"/>
    <p:restoredTop sz="88532" autoAdjust="0"/>
  </p:normalViewPr>
  <p:slideViewPr>
    <p:cSldViewPr snapToGrid="0" snapToObjects="1">
      <p:cViewPr varScale="1">
        <p:scale>
          <a:sx n="133" d="100"/>
          <a:sy n="133" d="100"/>
        </p:scale>
        <p:origin x="1016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C0AB1-7777-EA48-9872-393DAA530DA8}" type="datetimeFigureOut">
              <a:rPr lang="en-US" smtClean="0"/>
              <a:t>11/6/18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33263-C1CE-E34A-AD46-7ADCC45736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21099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59900-1D02-0848-AA82-6ED8C4CCA000}" type="datetimeFigureOut">
              <a:rPr lang="en-US" smtClean="0"/>
              <a:t>11/6/18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E6AF7-0F88-4448-99BD-1AC252BB1A7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85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0268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utvider verktøykassa vår </a:t>
            </a:r>
            <a:r>
              <a:rPr lang="nb-NO"/>
              <a:t>her i dag….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348C-60A0-40ED-96B7-B2D8A0C931E3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0025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Planlegging – verktøy for planlegging? DRM eller annet?</a:t>
            </a:r>
          </a:p>
          <a:p>
            <a:r>
              <a:rPr lang="nb-NO" dirty="0"/>
              <a:t>Kartlegging – hvem er eleven – hva kan de – hva skal læres - verktøy – digitaltesten</a:t>
            </a:r>
          </a:p>
          <a:p>
            <a:r>
              <a:rPr lang="nb-NO" dirty="0"/>
              <a:t>Gjennomføring - metodevalg</a:t>
            </a:r>
          </a:p>
          <a:p>
            <a:r>
              <a:rPr lang="nb-NO" dirty="0"/>
              <a:t>Evaluering - </a:t>
            </a:r>
            <a:r>
              <a:rPr lang="nb-NO" dirty="0" err="1"/>
              <a:t>google</a:t>
            </a:r>
            <a:r>
              <a:rPr lang="nb-NO" dirty="0"/>
              <a:t> form – </a:t>
            </a:r>
            <a:r>
              <a:rPr lang="nb-NO" dirty="0" err="1"/>
              <a:t>kahoot</a:t>
            </a:r>
            <a:endParaRPr lang="nb-NO" dirty="0"/>
          </a:p>
          <a:p>
            <a:endParaRPr lang="nb-NO" dirty="0"/>
          </a:p>
          <a:p>
            <a:r>
              <a:rPr lang="nb-NO" dirty="0"/>
              <a:t>Tavle-arbeidsbok-økt</a:t>
            </a:r>
          </a:p>
          <a:p>
            <a:r>
              <a:rPr lang="nb-NO" dirty="0" err="1"/>
              <a:t>Brainmapping</a:t>
            </a:r>
            <a:r>
              <a:rPr lang="nb-NO" dirty="0"/>
              <a:t> (Ann-Cecilie)</a:t>
            </a:r>
          </a:p>
          <a:p>
            <a:r>
              <a:rPr lang="nb-NO" dirty="0" err="1"/>
              <a:t>Flipped</a:t>
            </a:r>
            <a:r>
              <a:rPr lang="nb-NO" dirty="0"/>
              <a:t> </a:t>
            </a:r>
            <a:r>
              <a:rPr lang="nb-NO" dirty="0" err="1"/>
              <a:t>classrom</a:t>
            </a:r>
            <a:r>
              <a:rPr lang="nb-NO" dirty="0"/>
              <a:t> – si noe om hva det er</a:t>
            </a:r>
          </a:p>
          <a:p>
            <a:r>
              <a:rPr lang="nb-NO" dirty="0" err="1"/>
              <a:t>Lesson</a:t>
            </a:r>
            <a:r>
              <a:rPr lang="nb-NO" dirty="0"/>
              <a:t> </a:t>
            </a:r>
            <a:r>
              <a:rPr lang="nb-NO" dirty="0" err="1"/>
              <a:t>study</a:t>
            </a:r>
            <a:r>
              <a:rPr lang="nb-NO" dirty="0"/>
              <a:t> - Askim</a:t>
            </a:r>
          </a:p>
          <a:p>
            <a:r>
              <a:rPr lang="nb-NO" dirty="0"/>
              <a:t>Rollespill (Børge) – </a:t>
            </a:r>
            <a:r>
              <a:rPr lang="nb-NO" dirty="0" err="1"/>
              <a:t>familen</a:t>
            </a:r>
            <a:r>
              <a:rPr lang="nb-NO" dirty="0"/>
              <a:t> – tenåringsbarn </a:t>
            </a:r>
            <a:r>
              <a:rPr lang="nb-NO" dirty="0" err="1"/>
              <a:t>osv</a:t>
            </a:r>
            <a:r>
              <a:rPr lang="nb-NO" dirty="0"/>
              <a:t> - samfunnsfag</a:t>
            </a:r>
          </a:p>
          <a:p>
            <a:r>
              <a:rPr lang="nb-NO" dirty="0"/>
              <a:t>Bedriftstanken – virkelighetsnær tilnærming til fagstoffet – du skal opprette en bedrift? Hva? </a:t>
            </a:r>
          </a:p>
          <a:p>
            <a:r>
              <a:rPr lang="nb-NO" dirty="0"/>
              <a:t>Brettspill </a:t>
            </a:r>
            <a:r>
              <a:rPr lang="en-US" dirty="0" err="1"/>
              <a:t>Stigespillet</a:t>
            </a:r>
            <a:r>
              <a:rPr lang="en-US" dirty="0"/>
              <a:t>, Alias, the SIMS og Keep talking and nobody explodes </a:t>
            </a:r>
          </a:p>
          <a:p>
            <a:r>
              <a:rPr lang="nb-NO" dirty="0"/>
              <a:t>Storyline - sette bo m/skjema i fronter – pingviner – start med å stille spørsmål…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348C-60A0-40ED-96B7-B2D8A0C931E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2235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0300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9570ADC-D2EA-4843-9E9B-0B705F88B538}" type="datetime1">
              <a:rPr lang="en-GB" noProof="0" smtClean="0"/>
              <a:t>06/11/2018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/>
              <a:t>BUSKERUD AND VESTFOLD UNIVERSITY COLLEGE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903082-6F41-B643-A130-83E02111E957}" type="slidenum">
              <a:rPr lang="en-GB" noProof="0" smtClean="0"/>
              <a:pPr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43516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Grammatikk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2725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E6AF7-0F88-4448-99BD-1AC252BB1A7B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1882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9570ADC-D2EA-4843-9E9B-0B705F88B538}" type="datetime1">
              <a:rPr lang="en-GB" noProof="0" smtClean="0"/>
              <a:t>06/11/2018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/>
              <a:t>BUSKERUD AND VESTFOLD UNIVERSITY COLLEGE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903082-6F41-B643-A130-83E02111E957}" type="slidenum">
              <a:rPr lang="en-GB" noProof="0" smtClean="0"/>
              <a:pPr/>
              <a:t>10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72936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B348C-60A0-40ED-96B7-B2D8A0C931E3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9533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2042319"/>
            <a:ext cx="4316012" cy="1551781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39243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123BB8E-AB54-3B4E-A50E-151CB575AFE8}" type="datetime1">
              <a:rPr lang="en-US" smtClean="0"/>
              <a:t>11/6/18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Tittel på foredraget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94536" y="37735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88" y="508001"/>
            <a:ext cx="2489200" cy="498514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272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+ Tex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529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175F-AD26-CE4D-83B6-1FD065F79C74}" type="datetime1">
              <a:rPr lang="en-US" smtClean="0"/>
              <a:t>11/6/18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foredraget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240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05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ED7AE-909D-6D47-8DC3-2885BC351A56}" type="datetime1">
              <a:rPr lang="en-US" smtClean="0"/>
              <a:t>11/6/18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foredraget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11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421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Tex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529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16C2-F098-8449-9027-CF4BCF521334}" type="datetime1">
              <a:rPr lang="en-US" smtClean="0"/>
              <a:t>11/6/18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foredraget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15240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15240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9126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48322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4C41-5123-C64C-BBF4-A2D64438B448}" type="datetime1">
              <a:rPr lang="en-US" smtClean="0"/>
              <a:t>11/6/18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foredraget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515611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5611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6329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82EF-F264-7542-BB6A-A779879F2EAC}" type="datetime1">
              <a:rPr lang="en-US" smtClean="0"/>
              <a:t>11/6/18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foredraget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2400" y="219075"/>
            <a:ext cx="8832850" cy="4476610"/>
          </a:xfrm>
          <a:solidFill>
            <a:srgbClr val="BCCCD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1015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o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4070" y="219282"/>
            <a:ext cx="8831090" cy="44764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latin typeface="Times New Roman"/>
                <a:cs typeface="Times New Roman"/>
              </a:defRPr>
            </a:lvl1pPr>
          </a:lstStyle>
          <a:p>
            <a:pPr lvl="0"/>
            <a:r>
              <a:rPr lang="nb-NO" dirty="0"/>
              <a:t>«</a:t>
            </a:r>
            <a:r>
              <a:rPr lang="nb-NO" dirty="0" err="1"/>
              <a:t>Quote</a:t>
            </a:r>
            <a:r>
              <a:rPr lang="nb-NO" dirty="0"/>
              <a:t>»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6C4F-09BF-8949-9E28-2B8CFD6CE4C3}" type="datetime1">
              <a:rPr lang="en-US" smtClean="0"/>
              <a:t>11/6/18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foredraget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6504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68B58-F6D6-3543-96DF-B1B3FFB29E53}" type="datetime1">
              <a:rPr lang="en-US" smtClean="0"/>
              <a:t>11/6/18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foredraget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288000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6105160" y="165723"/>
            <a:ext cx="2880000" cy="5355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>
            <a:off x="3129615" y="165723"/>
            <a:ext cx="2880000" cy="5355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2400" y="219075"/>
            <a:ext cx="2881670" cy="1495734"/>
          </a:xfrm>
          <a:solidFill>
            <a:srgbClr val="BCCCD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27945" y="219075"/>
            <a:ext cx="2881670" cy="1495734"/>
          </a:xfrm>
          <a:solidFill>
            <a:srgbClr val="BCCCD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103490" y="219075"/>
            <a:ext cx="2881670" cy="1495734"/>
          </a:xfrm>
          <a:solidFill>
            <a:srgbClr val="BCCCD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54071" y="1803709"/>
            <a:ext cx="2880000" cy="2850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7" name="Content Placeholder 2"/>
          <p:cNvSpPr>
            <a:spLocks noGrp="1"/>
          </p:cNvSpPr>
          <p:nvPr>
            <p:ph idx="16"/>
          </p:nvPr>
        </p:nvSpPr>
        <p:spPr>
          <a:xfrm>
            <a:off x="3129615" y="1803709"/>
            <a:ext cx="2880000" cy="2850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8" name="Content Placeholder 2"/>
          <p:cNvSpPr>
            <a:spLocks noGrp="1"/>
          </p:cNvSpPr>
          <p:nvPr>
            <p:ph idx="17"/>
          </p:nvPr>
        </p:nvSpPr>
        <p:spPr>
          <a:xfrm>
            <a:off x="6103490" y="1803709"/>
            <a:ext cx="2880000" cy="2850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420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6E947D-84FF-4E4E-A833-959017CD0131}" type="datetime1">
              <a:rPr lang="en-US" smtClean="0"/>
              <a:t>11/6/18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Tittel på foredraget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1003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rgbClr val="007C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07CC8D2-7863-2843-8868-CD8F77898591}" type="datetime1">
              <a:rPr lang="en-US" smtClean="0"/>
              <a:t>11/6/18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Tittel på foredraget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7546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4CE11F-6672-904B-BD95-8B3BAAEB58EF}" type="datetime1">
              <a:rPr lang="en-US" smtClean="0"/>
              <a:t>11/6/18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Tittel på foredraget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4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4319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26E8-7844-FA4C-826D-2667DED607E1}" type="datetime1">
              <a:rPr lang="en-US" smtClean="0"/>
              <a:t>11/6/18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foredraget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ctangle 6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561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443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CB8552-E8F4-104C-A540-FA7E03223853}" type="datetime1">
              <a:rPr lang="en-US" smtClean="0"/>
              <a:t>11/6/18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Tittel på foredraget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1883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88" y="1244601"/>
            <a:ext cx="4316012" cy="1155700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88" y="2743200"/>
            <a:ext cx="4316012" cy="5334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56AADE-0734-1D4D-8969-74C2F6E081B6}" type="datetime1">
              <a:rPr lang="en-US" smtClean="0"/>
              <a:t>11/6/18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Tittel på foredraget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200" y="219282"/>
            <a:ext cx="3829050" cy="4476403"/>
          </a:xfrm>
          <a:solidFill>
            <a:srgbClr val="7E949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19936" y="2582921"/>
            <a:ext cx="323133" cy="0"/>
          </a:xfrm>
          <a:prstGeom prst="line">
            <a:avLst/>
          </a:prstGeom>
          <a:ln w="635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369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253" y="1594843"/>
            <a:ext cx="3944079" cy="2850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0571-B352-5F42-88AB-D93883B10F67}" type="datetime1">
              <a:rPr lang="en-US" smtClean="0"/>
              <a:t>11/6/18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foredraget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ctangle 6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561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73870" y="1594843"/>
            <a:ext cx="3944079" cy="2850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4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+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83157-FC74-8840-8735-AAEA31D0D94B}" type="datetime1">
              <a:rPr lang="en-US" smtClean="0"/>
              <a:t>11/6/18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foredraget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5240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48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EB6F6-9AE3-9640-9FF6-4E3A657BC8B7}" type="datetime1">
              <a:rPr lang="en-US" smtClean="0"/>
              <a:t>11/6/18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foredraget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156110" y="165100"/>
            <a:ext cx="3829050" cy="4530585"/>
          </a:xfrm>
          <a:solidFill>
            <a:srgbClr val="7E949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58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203" y="428161"/>
            <a:ext cx="4093697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353" y="1594843"/>
            <a:ext cx="4162547" cy="2850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5333-4CE1-CF47-8904-C44CCCF37087}" type="datetime1">
              <a:rPr lang="en-US" smtClean="0"/>
              <a:t>11/6/18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foredraget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41538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042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15240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15240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30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03" y="428161"/>
            <a:ext cx="4093697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853" y="1594843"/>
            <a:ext cx="4162547" cy="2850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EBBE-CB7B-3F4D-91F5-60F1C5FC1E20}" type="datetime1">
              <a:rPr lang="en-US" smtClean="0"/>
              <a:t>11/6/18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foredraget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3314" y="165723"/>
            <a:ext cx="4831346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037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5156110" y="165100"/>
            <a:ext cx="3829050" cy="45305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5156110" y="165100"/>
            <a:ext cx="3829050" cy="453058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303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DD17D-4B9D-044B-A71A-631F977D3D34}" type="datetime1">
              <a:rPr lang="en-US" smtClean="0"/>
              <a:t>11/6/18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foredraget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868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65100"/>
            <a:ext cx="8832760" cy="4530585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A72F-7DA9-4A4B-B6AD-8103F62527AC}" type="datetime1">
              <a:rPr lang="en-US" smtClean="0"/>
              <a:t>11/6/18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foredraget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54070" y="165723"/>
            <a:ext cx="8831090" cy="53559"/>
          </a:xfrm>
          <a:prstGeom prst="rect">
            <a:avLst/>
          </a:prstGeom>
          <a:solidFill>
            <a:srgbClr val="4B4C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56103" y="1335106"/>
            <a:ext cx="323133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87253" y="1594843"/>
            <a:ext cx="3944079" cy="2850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73870" y="1594843"/>
            <a:ext cx="3944079" cy="2850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218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103" y="428161"/>
            <a:ext cx="7961846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253" y="1594843"/>
            <a:ext cx="8030696" cy="2850156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406" y="4834789"/>
            <a:ext cx="1654282" cy="1596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62AA4F8-AC84-A64A-9515-12D1E4EED088}" type="datetime1">
              <a:rPr lang="en-US" smtClean="0"/>
              <a:t>11/6/18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6488" y="4834789"/>
            <a:ext cx="2895600" cy="1596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Tittel på foredraget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1560" y="4834789"/>
            <a:ext cx="2133600" cy="1596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28385D78-4187-AD4C-B928-A8579EE9A75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Picture 9" descr="Logo.png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69" y="4805407"/>
            <a:ext cx="1100279" cy="22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2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57" r:id="rId4"/>
    <p:sldLayoutId id="2147483658" r:id="rId5"/>
    <p:sldLayoutId id="2147483659" r:id="rId6"/>
    <p:sldLayoutId id="2147483660" r:id="rId7"/>
    <p:sldLayoutId id="2147483656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62" r:id="rId14"/>
    <p:sldLayoutId id="2147483661" r:id="rId15"/>
    <p:sldLayoutId id="2147483668" r:id="rId16"/>
    <p:sldLayoutId id="2147483663" r:id="rId17"/>
    <p:sldLayoutId id="2147483664" r:id="rId18"/>
    <p:sldLayoutId id="2147483665" r:id="rId19"/>
    <p:sldLayoutId id="2147483666" r:id="rId20"/>
    <p:sldLayoutId id="2147483667" r:id="rId2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176213" indent="-176213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452438" indent="-207963" algn="l" defTabSz="45085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627063" indent="-158750" algn="l" defTabSz="627063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804863" indent="-161925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987425" indent="-174625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jM9RpVdbB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mapping.com/n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indmup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krl1/novell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padlet.com/krl1/twitter" TargetMode="Externa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kahoot.i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E169B-EE99-8642-8168-AC7573A6414A}" type="datetime1">
              <a:rPr lang="nb-NO" smtClean="0"/>
              <a:t>06.11.2018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1</a:t>
            </a:fld>
            <a:endParaRPr lang="nb-NO"/>
          </a:p>
        </p:txBody>
      </p:sp>
      <p:pic>
        <p:nvPicPr>
          <p:cNvPr id="9" name="Picture Placeholder 8" descr="_A8A3221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518" r="12518"/>
          <a:stretch>
            <a:fillRect/>
          </a:stretch>
        </p:blipFill>
        <p:spPr/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28" y="1511300"/>
            <a:ext cx="5057994" cy="1981200"/>
          </a:xfrm>
          <a:prstGeom prst="rect">
            <a:avLst/>
          </a:prstGeom>
        </p:spPr>
      </p:pic>
      <p:pic>
        <p:nvPicPr>
          <p:cNvPr id="11" name="Picture 3" descr="CMonster-4.png">
            <a:extLst>
              <a:ext uri="{FF2B5EF4-FFF2-40B4-BE49-F238E27FC236}">
                <a16:creationId xmlns:a16="http://schemas.microsoft.com/office/drawing/2014/main" id="{C50E24AC-C6CD-470E-B5D2-811AEC47BA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743" y="1117601"/>
            <a:ext cx="1007266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58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103" y="516214"/>
            <a:ext cx="7961846" cy="857250"/>
          </a:xfrm>
        </p:spPr>
        <p:txBody>
          <a:bodyPr/>
          <a:lstStyle/>
          <a:p>
            <a:r>
              <a:rPr lang="nb-NO" dirty="0"/>
              <a:t>Oppgave 2 – Deres undervisningspraksis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" y="1594843"/>
            <a:ext cx="7859336" cy="2850156"/>
          </a:xfrm>
        </p:spPr>
        <p:txBody>
          <a:bodyPr/>
          <a:lstStyle/>
          <a:p>
            <a:pPr marL="244475" lvl="1" indent="0">
              <a:buNone/>
            </a:pPr>
            <a:r>
              <a:rPr lang="nb-NO" sz="2000" dirty="0"/>
              <a:t>Dere har skrevet hjemme – nå går vi i grupper og diskuterer hva som kan endres for enda bedre undervisningspraksis  </a:t>
            </a:r>
          </a:p>
          <a:p>
            <a:pPr marL="244475" lvl="1" indent="0">
              <a:buNone/>
            </a:pPr>
            <a:endParaRPr lang="nb-NO" sz="2000" dirty="0"/>
          </a:p>
          <a:p>
            <a:pPr marL="244475" lvl="1" indent="0">
              <a:buNone/>
            </a:pPr>
            <a:r>
              <a:rPr lang="nb-NO" sz="2000" dirty="0">
                <a:sym typeface="Wingdings" panose="05000000000000000000" pitchFamily="2" charset="2"/>
              </a:rPr>
              <a:t> </a:t>
            </a:r>
            <a:r>
              <a:rPr lang="nb-NO" sz="2000" dirty="0"/>
              <a:t> Ny-vri oppgaven</a:t>
            </a:r>
          </a:p>
          <a:p>
            <a:pPr marL="244475" lvl="1" indent="0">
              <a:buNone/>
            </a:pPr>
            <a:endParaRPr lang="nb-NO" sz="2000" dirty="0"/>
          </a:p>
          <a:p>
            <a:pPr marL="244475" lvl="1" indent="0">
              <a:buNone/>
            </a:pPr>
            <a:r>
              <a:rPr lang="nb-NO" sz="2000" dirty="0">
                <a:sym typeface="Wingdings" panose="05000000000000000000" pitchFamily="2" charset="2"/>
              </a:rPr>
              <a:t>  </a:t>
            </a:r>
            <a:r>
              <a:rPr lang="nb-NO" sz="2000" dirty="0"/>
              <a:t>Muntlig fremlegg</a:t>
            </a:r>
          </a:p>
        </p:txBody>
      </p:sp>
    </p:spTree>
    <p:extLst>
      <p:ext uri="{BB962C8B-B14F-4D97-AF65-F5344CB8AC3E}">
        <p14:creationId xmlns:p14="http://schemas.microsoft.com/office/powerpoint/2010/main" val="134255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6073" y="504004"/>
            <a:ext cx="6000750" cy="745592"/>
          </a:xfrm>
        </p:spPr>
        <p:txBody>
          <a:bodyPr>
            <a:normAutofit/>
          </a:bodyPr>
          <a:lstStyle/>
          <a:p>
            <a:r>
              <a:rPr lang="nb-NO" b="1" dirty="0"/>
              <a:t>Pedagogisk utprøving – ny vri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3806" y="1325601"/>
            <a:ext cx="8185074" cy="3220381"/>
          </a:xfrm>
        </p:spPr>
        <p:txBody>
          <a:bodyPr>
            <a:noAutofit/>
          </a:bodyPr>
          <a:lstStyle/>
          <a:p>
            <a:pPr marL="0" indent="0" fontAlgn="t">
              <a:buNone/>
            </a:pPr>
            <a:r>
              <a:rPr lang="nb-NO" dirty="0"/>
              <a:t>I denne oppgaven skal dere prøve ut en </a:t>
            </a:r>
            <a:r>
              <a:rPr lang="nb-NO" b="1" i="1" dirty="0">
                <a:solidFill>
                  <a:srgbClr val="FF0000"/>
                </a:solidFill>
              </a:rPr>
              <a:t>ny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/>
              <a:t>måte å undervise på. Dere skal tenke </a:t>
            </a:r>
            <a:r>
              <a:rPr lang="nb-NO" b="1" i="1" dirty="0"/>
              <a:t>helhetlig og kontekstuelt</a:t>
            </a:r>
            <a:r>
              <a:rPr lang="nb-NO" dirty="0"/>
              <a:t> om utvikling av kompetanse for deres elever/kursdeltakere. Hver </a:t>
            </a:r>
            <a:r>
              <a:rPr lang="nb-NO" b="1" i="1" dirty="0"/>
              <a:t>enkelt student skal prøve ut noe </a:t>
            </a:r>
            <a:r>
              <a:rPr lang="nb-NO" b="1" i="1" dirty="0">
                <a:solidFill>
                  <a:srgbClr val="FF0000"/>
                </a:solidFill>
              </a:rPr>
              <a:t>nytt </a:t>
            </a:r>
            <a:r>
              <a:rPr lang="nb-NO" b="1" i="1" dirty="0"/>
              <a:t>i sin undervisning</a:t>
            </a:r>
            <a:r>
              <a:rPr lang="nb-NO" dirty="0"/>
              <a:t>. </a:t>
            </a:r>
          </a:p>
          <a:p>
            <a:pPr marL="0" indent="0" fontAlgn="t">
              <a:buNone/>
            </a:pPr>
            <a:r>
              <a:rPr lang="nb-NO" dirty="0"/>
              <a:t>Dere skal dele erfaringer i gruppene og sammenfatte disse, som skal formidles gruppevis på neste samling. </a:t>
            </a:r>
          </a:p>
          <a:p>
            <a:pPr marL="0" indent="0" fontAlgn="t">
              <a:buNone/>
            </a:pPr>
            <a:r>
              <a:rPr lang="nb-NO" dirty="0"/>
              <a:t>Dere skal også skrive et </a:t>
            </a:r>
            <a:r>
              <a:rPr lang="nb-NO" dirty="0">
                <a:solidFill>
                  <a:srgbClr val="FF0000"/>
                </a:solidFill>
              </a:rPr>
              <a:t>felles paper/refleksjonsnotat </a:t>
            </a:r>
            <a:r>
              <a:rPr lang="nb-NO" dirty="0"/>
              <a:t>i gruppen.</a:t>
            </a:r>
          </a:p>
          <a:p>
            <a:pPr marL="0" indent="0" fontAlgn="t">
              <a:buNone/>
            </a:pPr>
            <a:r>
              <a:rPr lang="nb-NO" dirty="0"/>
              <a:t>Legg vekt på:</a:t>
            </a:r>
          </a:p>
          <a:p>
            <a:pPr marL="406004" indent="-134541" fontAlgn="t"/>
            <a:r>
              <a:rPr lang="nb-NO" dirty="0"/>
              <a:t>utarbeide kompetansemål (mål for anvendelse av kunnskaper og ferdigheter) </a:t>
            </a:r>
          </a:p>
          <a:p>
            <a:pPr marL="406004" indent="-134541" fontAlgn="t"/>
            <a:r>
              <a:rPr lang="nb-NO" dirty="0"/>
              <a:t>involvere elevene i utarbeidelse av mål og vurderingskriterier og vurderingen</a:t>
            </a:r>
          </a:p>
          <a:p>
            <a:pPr marL="406004" indent="-134541" fontAlgn="t"/>
            <a:r>
              <a:rPr lang="nb-NO" dirty="0"/>
              <a:t>legge opp undervisning som kontekstualiserer kunnskap og ferdigheter bruk gjerne case, historier, rollespill, storyline el. </a:t>
            </a:r>
          </a:p>
          <a:p>
            <a:pPr marL="406004" indent="-134541" fontAlgn="t"/>
            <a:r>
              <a:rPr lang="nb-NO" dirty="0"/>
              <a:t>hvordan kan samarbeidslæring inngå? (oppgaveløsing, vurdering og deling) </a:t>
            </a:r>
          </a:p>
          <a:p>
            <a:pPr marL="406004" indent="-134541" fontAlgn="t"/>
            <a:r>
              <a:rPr lang="nb-NO" dirty="0"/>
              <a:t>evaluering av læringsutbytte </a:t>
            </a:r>
          </a:p>
          <a:p>
            <a:endParaRPr lang="nb-NO" sz="1350" dirty="0"/>
          </a:p>
        </p:txBody>
      </p:sp>
    </p:spTree>
    <p:extLst>
      <p:ext uri="{BB962C8B-B14F-4D97-AF65-F5344CB8AC3E}">
        <p14:creationId xmlns:p14="http://schemas.microsoft.com/office/powerpoint/2010/main" val="2050370292"/>
      </p:ext>
    </p:extLst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103" y="577174"/>
            <a:ext cx="7961846" cy="857250"/>
          </a:xfrm>
        </p:spPr>
        <p:txBody>
          <a:bodyPr/>
          <a:lstStyle/>
          <a:p>
            <a:r>
              <a:rPr lang="nb-NO" dirty="0"/>
              <a:t>Dagen </a:t>
            </a:r>
            <a:r>
              <a:rPr lang="nb-NO" dirty="0" err="1"/>
              <a:t>idag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973" y="1594843"/>
            <a:ext cx="8030696" cy="2850156"/>
          </a:xfrm>
        </p:spPr>
        <p:txBody>
          <a:bodyPr>
            <a:normAutofit/>
          </a:bodyPr>
          <a:lstStyle/>
          <a:p>
            <a:r>
              <a:rPr lang="nb-NO" sz="2000" dirty="0"/>
              <a:t>Kl. 09.00 – 11.30: </a:t>
            </a:r>
            <a:r>
              <a:rPr lang="nb-NO" sz="2000" b="1" dirty="0"/>
              <a:t>Motivasjon (Stein)</a:t>
            </a:r>
            <a:r>
              <a:rPr lang="nb-NO" sz="2000" dirty="0"/>
              <a:t>                        </a:t>
            </a:r>
          </a:p>
          <a:p>
            <a:r>
              <a:rPr lang="nb-NO" sz="2000" dirty="0"/>
              <a:t>Kl. 11.30 – 12.00: </a:t>
            </a:r>
            <a:r>
              <a:rPr lang="nb-NO" sz="2000" b="1" dirty="0"/>
              <a:t>Lunsj</a:t>
            </a:r>
          </a:p>
          <a:p>
            <a:r>
              <a:rPr lang="nb-NO" sz="2000" dirty="0"/>
              <a:t>Kl. 12.00 – 14.00: </a:t>
            </a:r>
            <a:r>
              <a:rPr lang="nb-NO" sz="2000" b="1" dirty="0"/>
              <a:t>Metodiske valg (Kristin)</a:t>
            </a:r>
          </a:p>
          <a:p>
            <a:r>
              <a:rPr lang="nb-NO" sz="2000" dirty="0"/>
              <a:t>Kl. 14.00 – 15.00: </a:t>
            </a:r>
            <a:r>
              <a:rPr lang="nb-NO" sz="2000" b="1" dirty="0"/>
              <a:t>Ny-Vri oppgaven</a:t>
            </a:r>
          </a:p>
          <a:p>
            <a:endParaRPr lang="nb-NO" sz="1500" dirty="0"/>
          </a:p>
        </p:txBody>
      </p:sp>
    </p:spTree>
    <p:extLst>
      <p:ext uri="{BB962C8B-B14F-4D97-AF65-F5344CB8AC3E}">
        <p14:creationId xmlns:p14="http://schemas.microsoft.com/office/powerpoint/2010/main" val="279622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087" y="729750"/>
            <a:ext cx="6172200" cy="857250"/>
          </a:xfrm>
        </p:spPr>
        <p:txBody>
          <a:bodyPr>
            <a:normAutofit/>
          </a:bodyPr>
          <a:lstStyle/>
          <a:p>
            <a:r>
              <a:rPr lang="nb-NO" dirty="0"/>
              <a:t>Didaktikk – undervisningskunst</a:t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410893"/>
            <a:ext cx="6172200" cy="3394472"/>
          </a:xfrm>
        </p:spPr>
        <p:txBody>
          <a:bodyPr>
            <a:normAutofit/>
          </a:bodyPr>
          <a:lstStyle/>
          <a:p>
            <a:r>
              <a:rPr lang="nb-NO" sz="2400" dirty="0"/>
              <a:t>Lære for å lære. </a:t>
            </a:r>
          </a:p>
          <a:p>
            <a:r>
              <a:rPr lang="nb-NO" sz="2400" dirty="0"/>
              <a:t>Vi trenger en verktøykasse med ulike metoder for ulik tilnærming. </a:t>
            </a:r>
          </a:p>
          <a:p>
            <a:r>
              <a:rPr lang="nb-NO" sz="2400" dirty="0"/>
              <a:t>Hva passer best til dette tema eller denne perioden? </a:t>
            </a:r>
          </a:p>
          <a:p>
            <a:r>
              <a:rPr lang="nb-NO" sz="2400" dirty="0"/>
              <a:t>Hva motiverer til læring?</a:t>
            </a:r>
          </a:p>
        </p:txBody>
      </p:sp>
    </p:spTree>
    <p:extLst>
      <p:ext uri="{BB962C8B-B14F-4D97-AF65-F5344CB8AC3E}">
        <p14:creationId xmlns:p14="http://schemas.microsoft.com/office/powerpoint/2010/main" val="424752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407" y="672608"/>
            <a:ext cx="6172200" cy="529568"/>
          </a:xfrm>
        </p:spPr>
        <p:txBody>
          <a:bodyPr>
            <a:normAutofit/>
          </a:bodyPr>
          <a:lstStyle/>
          <a:p>
            <a:r>
              <a:rPr lang="nb-NO" dirty="0"/>
              <a:t>Hvem, hva, hvor, hvordan, når?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18" y="1574772"/>
            <a:ext cx="2524555" cy="1365308"/>
          </a:xfrm>
        </p:spPr>
        <p:txBody>
          <a:bodyPr>
            <a:normAutofit fontScale="92500" lnSpcReduction="20000"/>
          </a:bodyPr>
          <a:lstStyle/>
          <a:p>
            <a:r>
              <a:rPr lang="nb-NO" sz="2400" dirty="0"/>
              <a:t>Planlegging </a:t>
            </a:r>
          </a:p>
          <a:p>
            <a:r>
              <a:rPr lang="nb-NO" sz="2400" dirty="0"/>
              <a:t>Kartlegging</a:t>
            </a:r>
          </a:p>
          <a:p>
            <a:r>
              <a:rPr lang="nb-NO" sz="2400" dirty="0"/>
              <a:t>Gjennomføring </a:t>
            </a:r>
          </a:p>
          <a:p>
            <a:r>
              <a:rPr lang="nb-NO" sz="2400" dirty="0"/>
              <a:t>Evaluering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5314795" y="1365124"/>
            <a:ext cx="2968991" cy="337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Tavle-arbeidsbok-økt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err="1"/>
              <a:t>Brainmapping</a:t>
            </a:r>
            <a:r>
              <a:rPr lang="nb-NO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Tankekart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err="1"/>
              <a:t>Flipped</a:t>
            </a:r>
            <a:r>
              <a:rPr lang="nb-NO" sz="2000" dirty="0"/>
              <a:t> </a:t>
            </a:r>
            <a:r>
              <a:rPr lang="nb-NO" sz="2000" dirty="0" err="1"/>
              <a:t>classrom</a:t>
            </a: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err="1"/>
              <a:t>Lesson</a:t>
            </a:r>
            <a:r>
              <a:rPr lang="nb-NO" sz="2000" dirty="0"/>
              <a:t> </a:t>
            </a:r>
            <a:r>
              <a:rPr lang="nb-NO" sz="2000" dirty="0" err="1"/>
              <a:t>study</a:t>
            </a: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Rollespill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Bedriftstanken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hlinkClick r:id="rId3"/>
              </a:rPr>
              <a:t>Brettspill</a:t>
            </a:r>
            <a:r>
              <a:rPr lang="nb-NO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C00000"/>
                </a:solidFill>
              </a:rPr>
              <a:t>Storyline</a:t>
            </a:r>
            <a:r>
              <a:rPr lang="nb-NO" sz="2000" dirty="0"/>
              <a:t> </a:t>
            </a:r>
          </a:p>
          <a:p>
            <a:r>
              <a:rPr lang="nb-NO" sz="2000" dirty="0" err="1"/>
              <a:t>Osv</a:t>
            </a:r>
            <a:r>
              <a:rPr lang="nb-NO" sz="2000" dirty="0"/>
              <a:t> </a:t>
            </a:r>
            <a:r>
              <a:rPr lang="nb-NO" sz="2000" dirty="0" err="1"/>
              <a:t>osv</a:t>
            </a:r>
            <a:r>
              <a:rPr lang="nb-NO" sz="2000" dirty="0"/>
              <a:t> …………..</a:t>
            </a:r>
          </a:p>
          <a:p>
            <a:endParaRPr lang="nb-NO" sz="13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16045">
            <a:off x="3199027" y="2253392"/>
            <a:ext cx="862961" cy="12268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7395" y="3496565"/>
            <a:ext cx="10631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/>
              <a:t>Idémyldring </a:t>
            </a:r>
          </a:p>
        </p:txBody>
      </p:sp>
    </p:spTree>
    <p:extLst>
      <p:ext uri="{BB962C8B-B14F-4D97-AF65-F5344CB8AC3E}">
        <p14:creationId xmlns:p14="http://schemas.microsoft.com/office/powerpoint/2010/main" val="3558959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Tankekart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Nettressurs -  </a:t>
            </a:r>
            <a:r>
              <a:rPr lang="nb-NO" dirty="0">
                <a:hlinkClick r:id="rId3"/>
              </a:rPr>
              <a:t>http://www.mindmapping.com/no/</a:t>
            </a:r>
            <a:endParaRPr lang="nb-NO" dirty="0"/>
          </a:p>
          <a:p>
            <a:pPr lvl="1"/>
            <a:r>
              <a:rPr lang="nb-NO" dirty="0"/>
              <a:t>Brukerveiledninger og ulike programlinker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err="1"/>
              <a:t>Mind</a:t>
            </a:r>
            <a:r>
              <a:rPr lang="nb-NO" dirty="0"/>
              <a:t> </a:t>
            </a:r>
            <a:r>
              <a:rPr lang="nb-NO" dirty="0" err="1"/>
              <a:t>mapp</a:t>
            </a:r>
            <a:r>
              <a:rPr lang="nb-NO" dirty="0"/>
              <a:t> </a:t>
            </a:r>
            <a:r>
              <a:rPr lang="nb-NO" dirty="0" err="1"/>
              <a:t>free</a:t>
            </a:r>
            <a:r>
              <a:rPr lang="nb-NO" dirty="0"/>
              <a:t>-  </a:t>
            </a:r>
            <a:r>
              <a:rPr lang="nb-NO" dirty="0">
                <a:hlinkClick r:id="rId4"/>
              </a:rPr>
              <a:t>https://www.mindmup.com/</a:t>
            </a:r>
            <a:r>
              <a:rPr lang="nb-NO" dirty="0"/>
              <a:t> - kan lagres på google drive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 err="1"/>
              <a:t>Mindomo</a:t>
            </a:r>
            <a:r>
              <a:rPr lang="nb-NO" dirty="0"/>
              <a:t> – finner du enten gjennom mondomo.com eller via google drive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26E8-7844-FA4C-826D-2667DED607E1}" type="datetime1">
              <a:rPr lang="en-US" smtClean="0"/>
              <a:t>11/6/18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3571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086" y="517975"/>
            <a:ext cx="6172200" cy="857250"/>
          </a:xfrm>
        </p:spPr>
        <p:txBody>
          <a:bodyPr/>
          <a:lstStyle/>
          <a:p>
            <a:r>
              <a:rPr lang="nb-NO" dirty="0"/>
              <a:t>Læring gjennom Smarttelefoner og nettbrett?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086" y="1306702"/>
            <a:ext cx="6172200" cy="3394472"/>
          </a:xfrm>
        </p:spPr>
        <p:txBody>
          <a:bodyPr/>
          <a:lstStyle/>
          <a:p>
            <a:endParaRPr lang="nb-NO" dirty="0"/>
          </a:p>
          <a:p>
            <a:endParaRPr lang="nb-NO" dirty="0"/>
          </a:p>
          <a:p>
            <a:r>
              <a:rPr lang="nb-NO" sz="2000" dirty="0"/>
              <a:t>Padlet - noveller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                                                  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GB" noProof="0" smtClean="0"/>
              <a:t>6</a:t>
            </a:fld>
            <a:endParaRPr lang="en-GB" noProof="0"/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13" y="1549754"/>
            <a:ext cx="1607344" cy="1607344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1427056" y="3331627"/>
            <a:ext cx="4366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hlinkClick r:id="rId5"/>
              </a:rPr>
              <a:t>https://padlet.com/krl1/twitter</a:t>
            </a:r>
            <a:endParaRPr lang="nb-NO" sz="2400" dirty="0"/>
          </a:p>
          <a:p>
            <a:endParaRPr lang="nb-NO" sz="24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1538" y="2285724"/>
            <a:ext cx="13239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1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7253" y="1919963"/>
            <a:ext cx="8030696" cy="2850156"/>
          </a:xfrm>
        </p:spPr>
        <p:txBody>
          <a:bodyPr/>
          <a:lstStyle/>
          <a:p>
            <a:r>
              <a:rPr lang="nb-NO" sz="2400" dirty="0" err="1"/>
              <a:t>Kahoot</a:t>
            </a:r>
            <a:r>
              <a:rPr lang="nb-NO" sz="2400" dirty="0"/>
              <a:t> – fredagsquiz</a:t>
            </a:r>
          </a:p>
          <a:p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4800" dirty="0">
                <a:hlinkClick r:id="rId3"/>
              </a:rPr>
              <a:t>http://kahoot.it</a:t>
            </a:r>
            <a:endParaRPr lang="nb-NO" sz="48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26E8-7844-FA4C-826D-2667DED607E1}" type="datetime1">
              <a:rPr lang="en-US" smtClean="0"/>
              <a:t>11/6/18</a:t>
            </a:fld>
            <a:endParaRPr lang="nb-NO" dirty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618" y="1548055"/>
            <a:ext cx="1579605" cy="142507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9519" y="542698"/>
            <a:ext cx="7961846" cy="857250"/>
          </a:xfrm>
        </p:spPr>
        <p:txBody>
          <a:bodyPr/>
          <a:lstStyle/>
          <a:p>
            <a:r>
              <a:rPr lang="nb-NO" dirty="0"/>
              <a:t>Læring gjennom Smarttelefoner og nettbrett?</a:t>
            </a:r>
          </a:p>
        </p:txBody>
      </p:sp>
    </p:spTree>
    <p:extLst>
      <p:ext uri="{BB962C8B-B14F-4D97-AF65-F5344CB8AC3E}">
        <p14:creationId xmlns:p14="http://schemas.microsoft.com/office/powerpoint/2010/main" val="1786567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4203"/>
            <a:ext cx="9144000" cy="3999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103" y="522988"/>
            <a:ext cx="7961846" cy="857250"/>
          </a:xfrm>
        </p:spPr>
        <p:txBody>
          <a:bodyPr/>
          <a:lstStyle/>
          <a:p>
            <a:r>
              <a:rPr lang="nb-NO" dirty="0"/>
              <a:t>Vi ser på storyline som metode </a:t>
            </a:r>
            <a:r>
              <a:rPr lang="nb-NO" dirty="0">
                <a:hlinkClick r:id="rId4" action="ppaction://hlinksldjump"/>
              </a:rPr>
              <a:t>-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b-NO" sz="2700" dirty="0"/>
              <a:t>Hva er storyline?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b-NO" sz="2700" dirty="0"/>
              <a:t>Nøkkelspørsmål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b-NO" sz="2700" dirty="0"/>
              <a:t>Historieoppbygging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4022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Bild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428161"/>
            <a:ext cx="912495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64197"/>
      </p:ext>
    </p:extLst>
  </p:cSld>
  <p:clrMapOvr>
    <a:masterClrMapping/>
  </p:clrMapOvr>
</p:sld>
</file>

<file path=ppt/theme/theme1.xml><?xml version="1.0" encoding="utf-8"?>
<a:theme xmlns:a="http://schemas.openxmlformats.org/drawingml/2006/main" name="HSN Bokmål">
  <a:themeElements>
    <a:clrScheme name="Custom 39">
      <a:dk1>
        <a:srgbClr val="252525"/>
      </a:dk1>
      <a:lt1>
        <a:sysClr val="window" lastClr="FFFFFF"/>
      </a:lt1>
      <a:dk2>
        <a:srgbClr val="7E9492"/>
      </a:dk2>
      <a:lt2>
        <a:srgbClr val="D6E0E3"/>
      </a:lt2>
      <a:accent1>
        <a:srgbClr val="4B4CAD"/>
      </a:accent1>
      <a:accent2>
        <a:srgbClr val="3BAFA2"/>
      </a:accent2>
      <a:accent3>
        <a:srgbClr val="00978A"/>
      </a:accent3>
      <a:accent4>
        <a:srgbClr val="FFD240"/>
      </a:accent4>
      <a:accent5>
        <a:srgbClr val="D64349"/>
      </a:accent5>
      <a:accent6>
        <a:srgbClr val="27B2D0"/>
      </a:accent6>
      <a:hlink>
        <a:srgbClr val="005B9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mal - kort" id="{7D1D20C5-6BFA-48F3-8A1D-D77F2F91790B}" vid="{D5979A9F-98C0-4C7C-98FD-1335ABF593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Powerpointmal -NO(1)</Template>
  <TotalTime>10877</TotalTime>
  <Words>366</Words>
  <Application>Microsoft Macintosh PowerPoint</Application>
  <PresentationFormat>Skjermfremvisning (16:9)</PresentationFormat>
  <Paragraphs>115</Paragraphs>
  <Slides>11</Slides>
  <Notes>9</Notes>
  <HiddenSlides>1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HSN Bokmål</vt:lpstr>
      <vt:lpstr>PowerPoint-presentasjon</vt:lpstr>
      <vt:lpstr>Dagen idag</vt:lpstr>
      <vt:lpstr>Didaktikk – undervisningskunst </vt:lpstr>
      <vt:lpstr>Hvem, hva, hvor, hvordan, når?</vt:lpstr>
      <vt:lpstr>Tankekart</vt:lpstr>
      <vt:lpstr>Læring gjennom Smarttelefoner og nettbrett?</vt:lpstr>
      <vt:lpstr>Læring gjennom Smarttelefoner og nettbrett?</vt:lpstr>
      <vt:lpstr>Vi ser på storyline som metode -</vt:lpstr>
      <vt:lpstr>PowerPoint-presentasjon</vt:lpstr>
      <vt:lpstr>Oppgave 2 – Deres undervisningspraksis </vt:lpstr>
      <vt:lpstr>Pedagogisk utprøving – ny vri</vt:lpstr>
    </vt:vector>
  </TitlesOfParts>
  <Company>HBV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Markus Myhre</dc:creator>
  <cp:lastModifiedBy>torhild uberg</cp:lastModifiedBy>
  <cp:revision>46</cp:revision>
  <cp:lastPrinted>2016-10-20T11:23:51Z</cp:lastPrinted>
  <dcterms:created xsi:type="dcterms:W3CDTF">2016-07-26T07:29:52Z</dcterms:created>
  <dcterms:modified xsi:type="dcterms:W3CDTF">2018-11-06T11:08:57Z</dcterms:modified>
</cp:coreProperties>
</file>