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63" r:id="rId3"/>
    <p:sldId id="264" r:id="rId4"/>
    <p:sldId id="265" r:id="rId5"/>
    <p:sldId id="293" r:id="rId6"/>
    <p:sldId id="288" r:id="rId7"/>
    <p:sldId id="289" r:id="rId8"/>
    <p:sldId id="290" r:id="rId9"/>
    <p:sldId id="292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8" autoAdjust="0"/>
    <p:restoredTop sz="85135" autoAdjust="0"/>
  </p:normalViewPr>
  <p:slideViewPr>
    <p:cSldViewPr snapToGrid="0">
      <p:cViewPr varScale="1">
        <p:scale>
          <a:sx n="88" d="100"/>
          <a:sy n="88" d="100"/>
        </p:scale>
        <p:origin x="40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A8F87B-7835-480F-AD09-A6E70DB93990}" type="datetimeFigureOut">
              <a:rPr lang="nb-NO" smtClean="0"/>
              <a:t>30.11.2018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FC460F-7266-4390-815A-E7BB42DB74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27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C460F-7266-4390-815A-E7BB42DB74B2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6760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4E10-AF4A-4623-9862-9C350EAFDB01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3602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4E10-AF4A-4623-9862-9C350EAFDB01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0224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4E10-AF4A-4623-9862-9C350EAFDB01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61158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4E10-AF4A-4623-9862-9C350EAFDB01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1145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dirty="0" err="1" smtClean="0"/>
              <a:t>Målene</a:t>
            </a:r>
            <a:r>
              <a:rPr lang="nn-NO" dirty="0" smtClean="0"/>
              <a:t> er </a:t>
            </a:r>
            <a:r>
              <a:rPr lang="nn-NO" dirty="0" err="1" smtClean="0"/>
              <a:t>hentet</a:t>
            </a:r>
            <a:r>
              <a:rPr lang="nn-NO" dirty="0" smtClean="0"/>
              <a:t> </a:t>
            </a:r>
            <a:r>
              <a:rPr lang="nn-NO" dirty="0" err="1" smtClean="0"/>
              <a:t>fra</a:t>
            </a:r>
            <a:r>
              <a:rPr lang="nn-NO" baseline="0" dirty="0" smtClean="0"/>
              <a:t> «Læringsmål i </a:t>
            </a:r>
            <a:r>
              <a:rPr lang="nn-NO" baseline="0" dirty="0" err="1" smtClean="0"/>
              <a:t>grunnleggende</a:t>
            </a:r>
            <a:r>
              <a:rPr lang="nn-NO" baseline="0" dirty="0" smtClean="0"/>
              <a:t> ferdigheter» som Kompetanse Norge har utarbeidet. De er basert på </a:t>
            </a:r>
            <a:r>
              <a:rPr lang="nn-NO" baseline="0" dirty="0" err="1" smtClean="0"/>
              <a:t>læreplanene</a:t>
            </a:r>
            <a:r>
              <a:rPr lang="nn-NO" baseline="0" dirty="0" smtClean="0"/>
              <a:t> i Kunnskapsløftet og Utdanningsdirektoratet rammeverk for </a:t>
            </a:r>
            <a:r>
              <a:rPr lang="nn-NO" baseline="0" dirty="0" err="1" smtClean="0"/>
              <a:t>grunnleggende</a:t>
            </a:r>
            <a:r>
              <a:rPr lang="nn-NO" baseline="0" dirty="0" smtClean="0"/>
              <a:t> ferdigheter. </a:t>
            </a:r>
            <a:r>
              <a:rPr lang="nn-NO" baseline="0" dirty="0" err="1" smtClean="0"/>
              <a:t>Målene</a:t>
            </a:r>
            <a:r>
              <a:rPr lang="nn-NO" baseline="0" dirty="0" smtClean="0"/>
              <a:t> er inndelt i  3 </a:t>
            </a:r>
            <a:r>
              <a:rPr lang="nn-NO" baseline="0" dirty="0" err="1" smtClean="0"/>
              <a:t>nivåer</a:t>
            </a:r>
            <a:r>
              <a:rPr lang="nn-NO" baseline="0" dirty="0" smtClean="0"/>
              <a:t>. Den gruppa </a:t>
            </a:r>
            <a:r>
              <a:rPr lang="nn-NO" baseline="0" dirty="0" err="1" smtClean="0"/>
              <a:t>jeg</a:t>
            </a:r>
            <a:r>
              <a:rPr lang="nn-NO" baseline="0" dirty="0" smtClean="0"/>
              <a:t> har er på nivå 1. </a:t>
            </a:r>
            <a:endParaRPr lang="nb-NO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C460F-7266-4390-815A-E7BB42DB74B2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17153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dirty="0" smtClean="0"/>
              <a:t>Det at de </a:t>
            </a:r>
            <a:r>
              <a:rPr lang="nn-NO" dirty="0" err="1" smtClean="0"/>
              <a:t>fikk</a:t>
            </a:r>
            <a:r>
              <a:rPr lang="nn-NO" dirty="0" smtClean="0"/>
              <a:t> </a:t>
            </a:r>
            <a:r>
              <a:rPr lang="nn-NO" dirty="0" err="1" smtClean="0"/>
              <a:t>hjemmelekse</a:t>
            </a:r>
            <a:r>
              <a:rPr lang="nn-NO" dirty="0" smtClean="0"/>
              <a:t> var </a:t>
            </a:r>
            <a:r>
              <a:rPr lang="nn-NO" dirty="0" err="1" smtClean="0"/>
              <a:t>noe</a:t>
            </a:r>
            <a:r>
              <a:rPr lang="nn-NO" dirty="0" smtClean="0"/>
              <a:t> helt nytt. Det har de nesten </a:t>
            </a:r>
            <a:r>
              <a:rPr lang="nn-NO" dirty="0" err="1" smtClean="0"/>
              <a:t>ikke</a:t>
            </a:r>
            <a:r>
              <a:rPr lang="nn-NO" dirty="0" smtClean="0"/>
              <a:t> hatt. Veldig</a:t>
            </a:r>
            <a:r>
              <a:rPr lang="nn-NO" baseline="0" dirty="0" smtClean="0"/>
              <a:t> gledelig at de faktisk gjorde den! Viktig med </a:t>
            </a:r>
            <a:r>
              <a:rPr lang="nn-NO" baseline="0" dirty="0" err="1" smtClean="0"/>
              <a:t>idemyldring</a:t>
            </a:r>
            <a:r>
              <a:rPr lang="nn-NO" baseline="0" dirty="0" smtClean="0"/>
              <a:t>, tankekart på tavla. Dette sto der hele </a:t>
            </a:r>
            <a:r>
              <a:rPr lang="nn-NO" baseline="0" dirty="0" err="1" smtClean="0"/>
              <a:t>tiden</a:t>
            </a:r>
            <a:r>
              <a:rPr lang="nn-NO" baseline="0" dirty="0" smtClean="0"/>
              <a:t>. Stor hjelp når de skulle legge fram sin oppskrift. Mestring.  De lærte meir enn bare å </a:t>
            </a:r>
            <a:r>
              <a:rPr lang="nn-NO" baseline="0" dirty="0" err="1" smtClean="0"/>
              <a:t>fortå</a:t>
            </a:r>
            <a:r>
              <a:rPr lang="nn-NO" baseline="0" dirty="0" smtClean="0"/>
              <a:t> en oppskrift. Logge seg på nett, finne app- dele info. Skrive korrekt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13E35-CA1E-4142-8117-12FDDDFBCF55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3188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4E10-AF4A-4623-9862-9C350EAFDB01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5745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4E10-AF4A-4623-9862-9C350EAFDB01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3709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4E10-AF4A-4623-9862-9C350EAFDB01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5313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4E10-AF4A-4623-9862-9C350EAFDB01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60542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4E10-AF4A-4623-9862-9C350EAFDB01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1501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4E10-AF4A-4623-9862-9C350EAFDB01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0229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0DF7C-F319-46B4-A97D-4957CB206886}" type="datetimeFigureOut">
              <a:rPr lang="nb-NO" smtClean="0"/>
              <a:t>30.11.2018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90B3-15A8-4C4E-A83B-482FC1DB558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2665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0DF7C-F319-46B4-A97D-4957CB206886}" type="datetimeFigureOut">
              <a:rPr lang="nb-NO" smtClean="0"/>
              <a:t>30.11.2018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90B3-15A8-4C4E-A83B-482FC1DB558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8751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0DF7C-F319-46B4-A97D-4957CB206886}" type="datetimeFigureOut">
              <a:rPr lang="nb-NO" smtClean="0"/>
              <a:t>30.11.2018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90B3-15A8-4C4E-A83B-482FC1DB558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5944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0DF7C-F319-46B4-A97D-4957CB206886}" type="datetimeFigureOut">
              <a:rPr lang="nb-NO" smtClean="0"/>
              <a:t>30.11.2018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90B3-15A8-4C4E-A83B-482FC1DB558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5318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0DF7C-F319-46B4-A97D-4957CB206886}" type="datetimeFigureOut">
              <a:rPr lang="nb-NO" smtClean="0"/>
              <a:t>30.11.2018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90B3-15A8-4C4E-A83B-482FC1DB558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9099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0DF7C-F319-46B4-A97D-4957CB206886}" type="datetimeFigureOut">
              <a:rPr lang="nb-NO" smtClean="0"/>
              <a:t>30.11.2018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90B3-15A8-4C4E-A83B-482FC1DB558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0673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0DF7C-F319-46B4-A97D-4957CB206886}" type="datetimeFigureOut">
              <a:rPr lang="nb-NO" smtClean="0"/>
              <a:t>30.11.2018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90B3-15A8-4C4E-A83B-482FC1DB558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9250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0DF7C-F319-46B4-A97D-4957CB206886}" type="datetimeFigureOut">
              <a:rPr lang="nb-NO" smtClean="0"/>
              <a:t>30.11.2018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90B3-15A8-4C4E-A83B-482FC1DB558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0494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0DF7C-F319-46B4-A97D-4957CB206886}" type="datetimeFigureOut">
              <a:rPr lang="nb-NO" smtClean="0"/>
              <a:t>30.11.2018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90B3-15A8-4C4E-A83B-482FC1DB558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4222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0DF7C-F319-46B4-A97D-4957CB206886}" type="datetimeFigureOut">
              <a:rPr lang="nb-NO" smtClean="0"/>
              <a:t>30.11.2018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90B3-15A8-4C4E-A83B-482FC1DB558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8032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0DF7C-F319-46B4-A97D-4957CB206886}" type="datetimeFigureOut">
              <a:rPr lang="nb-NO" smtClean="0"/>
              <a:t>30.11.2018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90B3-15A8-4C4E-A83B-482FC1DB558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5802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0DF7C-F319-46B4-A97D-4957CB206886}" type="datetimeFigureOut">
              <a:rPr lang="nb-NO" smtClean="0"/>
              <a:t>30.11.2018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190B3-15A8-4C4E-A83B-482FC1DB558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1540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mp4"/><Relationship Id="rId13" Type="http://schemas.microsoft.com/office/2007/relationships/media" Target="../media/media8.mp4"/><Relationship Id="rId18" Type="http://schemas.openxmlformats.org/officeDocument/2006/relationships/notesSlide" Target="../notesSlides/notesSlide10.xml"/><Relationship Id="rId26" Type="http://schemas.openxmlformats.org/officeDocument/2006/relationships/image" Target="../media/image16.png"/><Relationship Id="rId3" Type="http://schemas.microsoft.com/office/2007/relationships/media" Target="../media/media3.mp4"/><Relationship Id="rId21" Type="http://schemas.openxmlformats.org/officeDocument/2006/relationships/image" Target="../media/image11.png"/><Relationship Id="rId7" Type="http://schemas.microsoft.com/office/2007/relationships/media" Target="../media/media5.mp4"/><Relationship Id="rId12" Type="http://schemas.openxmlformats.org/officeDocument/2006/relationships/video" Target="../media/media7.mp4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15.png"/><Relationship Id="rId2" Type="http://schemas.openxmlformats.org/officeDocument/2006/relationships/video" Target="../media/media2.mp4"/><Relationship Id="rId16" Type="http://schemas.openxmlformats.org/officeDocument/2006/relationships/video" Target="../media/media9.mp4"/><Relationship Id="rId20" Type="http://schemas.openxmlformats.org/officeDocument/2006/relationships/image" Target="../media/image10.png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microsoft.com/office/2007/relationships/media" Target="../media/media7.mp4"/><Relationship Id="rId24" Type="http://schemas.openxmlformats.org/officeDocument/2006/relationships/image" Target="../media/image14.png"/><Relationship Id="rId5" Type="http://schemas.microsoft.com/office/2007/relationships/media" Target="../media/media4.mp4"/><Relationship Id="rId15" Type="http://schemas.microsoft.com/office/2007/relationships/media" Target="../media/media9.mp4"/><Relationship Id="rId23" Type="http://schemas.openxmlformats.org/officeDocument/2006/relationships/image" Target="../media/image13.png"/><Relationship Id="rId10" Type="http://schemas.openxmlformats.org/officeDocument/2006/relationships/video" Target="../media/media6.mp4"/><Relationship Id="rId19" Type="http://schemas.openxmlformats.org/officeDocument/2006/relationships/hyperlink" Target="https://eportal.fagbokforlaget.no/" TargetMode="External"/><Relationship Id="rId4" Type="http://schemas.openxmlformats.org/officeDocument/2006/relationships/video" Target="../media/media3.mp4"/><Relationship Id="rId9" Type="http://schemas.microsoft.com/office/2007/relationships/media" Target="../media/media6.mp4"/><Relationship Id="rId14" Type="http://schemas.openxmlformats.org/officeDocument/2006/relationships/video" Target="../media/media8.mp4"/><Relationship Id="rId22" Type="http://schemas.openxmlformats.org/officeDocument/2006/relationships/image" Target="../media/image12.png"/><Relationship Id="rId27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_A8A3221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518" r="12518"/>
          <a:stretch>
            <a:fillRect/>
          </a:stretch>
        </p:blipFill>
        <p:spPr>
          <a:xfrm>
            <a:off x="126643" y="0"/>
            <a:ext cx="11511122" cy="6516577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075"/>
            <a:ext cx="5057994" cy="1981200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4121238" y="3976585"/>
            <a:ext cx="5022761" cy="1186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n-NO" dirty="0" err="1" smtClean="0">
                <a:solidFill>
                  <a:srgbClr val="FFFFFF"/>
                </a:solidFill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Dragana</a:t>
            </a:r>
            <a:endParaRPr lang="nb-NO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n-NO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Espen</a:t>
            </a:r>
            <a:endParaRPr lang="nb-NO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n-NO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Gro</a:t>
            </a:r>
            <a:endParaRPr lang="nb-NO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76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Bakgrunn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Espen </a:t>
            </a:r>
            <a:r>
              <a:rPr lang="nb-NO" dirty="0" err="1" smtClean="0"/>
              <a:t>Waalle</a:t>
            </a:r>
            <a:r>
              <a:rPr lang="nb-NO" dirty="0" smtClean="0"/>
              <a:t> – Jobber for Folkeuniversitet Asker</a:t>
            </a:r>
          </a:p>
          <a:p>
            <a:r>
              <a:rPr lang="nb-NO" dirty="0" smtClean="0"/>
              <a:t>Norskopplæring for innvandrere, flyktninger og asylsøkere.</a:t>
            </a:r>
          </a:p>
          <a:p>
            <a:r>
              <a:rPr lang="nb-NO" dirty="0" smtClean="0"/>
              <a:t>Følger «Læreplan i norsk for voksne innvandrere»</a:t>
            </a:r>
          </a:p>
          <a:p>
            <a:r>
              <a:rPr lang="nb-NO" dirty="0" smtClean="0"/>
              <a:t>Undervisningen foregår i skolelokaler og i faste klasser delt inn etter spor og nivå.</a:t>
            </a:r>
          </a:p>
          <a:p>
            <a:endParaRPr lang="nb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7542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Hvem er eleven?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Sammensatt elevgruppe:</a:t>
            </a:r>
          </a:p>
          <a:p>
            <a:pPr lvl="1"/>
            <a:r>
              <a:rPr lang="nb-NO" dirty="0" smtClean="0"/>
              <a:t>Betalende deltakere</a:t>
            </a:r>
          </a:p>
          <a:p>
            <a:pPr lvl="1"/>
            <a:r>
              <a:rPr lang="nb-NO" dirty="0" smtClean="0"/>
              <a:t>Introduksjonsdeltakere</a:t>
            </a:r>
          </a:p>
          <a:p>
            <a:pPr lvl="1"/>
            <a:r>
              <a:rPr lang="nb-NO" dirty="0" smtClean="0"/>
              <a:t>Deltakere med rett og plikt til norskopplæring.</a:t>
            </a:r>
          </a:p>
          <a:p>
            <a:r>
              <a:rPr lang="nb-NO" dirty="0" smtClean="0"/>
              <a:t>B1 midt/slutt-nivå</a:t>
            </a:r>
          </a:p>
          <a:p>
            <a:r>
              <a:rPr lang="nb-NO" dirty="0" smtClean="0"/>
              <a:t>Spor 2/3</a:t>
            </a:r>
          </a:p>
          <a:p>
            <a:r>
              <a:rPr lang="nb-NO" dirty="0" smtClean="0"/>
              <a:t>16 deltakere og 9 nasjonaliteter.</a:t>
            </a:r>
          </a:p>
          <a:p>
            <a:r>
              <a:rPr lang="nb-NO" dirty="0" smtClean="0"/>
              <a:t>Stor variasjon på livssituasjon.</a:t>
            </a:r>
          </a:p>
          <a:p>
            <a:endParaRPr lang="nb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7266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Hva skal læres?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Målet for økten er å få økt forståelse for hvordan velferdsstaten i Norge fungerer. </a:t>
            </a:r>
          </a:p>
          <a:p>
            <a:r>
              <a:rPr lang="nb-NO" dirty="0" smtClean="0"/>
              <a:t>Utgangspunkt i tekst fra læreverket «Stein på stein»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828" y="3227969"/>
            <a:ext cx="3304460" cy="356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3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Ny vri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Målet med denne metoden:</a:t>
            </a:r>
          </a:p>
          <a:p>
            <a:pPr lvl="1"/>
            <a:r>
              <a:rPr lang="nb-NO" dirty="0" smtClean="0"/>
              <a:t>Å motivere til mer arbeid hjemme</a:t>
            </a:r>
          </a:p>
          <a:p>
            <a:pPr lvl="1"/>
            <a:r>
              <a:rPr lang="nb-NO" dirty="0" smtClean="0"/>
              <a:t>Eierskap til temaet </a:t>
            </a:r>
          </a:p>
          <a:p>
            <a:pPr lvl="1"/>
            <a:r>
              <a:rPr lang="nb-NO" dirty="0"/>
              <a:t>K</a:t>
            </a:r>
            <a:r>
              <a:rPr lang="nb-NO" dirty="0" smtClean="0"/>
              <a:t>unne ha en mer effektiv økt påfølgende dag. </a:t>
            </a:r>
          </a:p>
          <a:p>
            <a:r>
              <a:rPr lang="nb-NO" dirty="0" err="1" smtClean="0"/>
              <a:t>Flipped</a:t>
            </a:r>
            <a:r>
              <a:rPr lang="nb-NO" dirty="0" smtClean="0"/>
              <a:t> </a:t>
            </a:r>
            <a:r>
              <a:rPr lang="nb-NO" dirty="0" err="1" smtClean="0"/>
              <a:t>classrom</a:t>
            </a:r>
            <a:endParaRPr lang="nb-NO" dirty="0" smtClean="0"/>
          </a:p>
          <a:p>
            <a:pPr lvl="1"/>
            <a:r>
              <a:rPr lang="nb-NO" dirty="0" smtClean="0"/>
              <a:t>Video med hjemmeoppgaver</a:t>
            </a:r>
          </a:p>
          <a:p>
            <a:pPr lvl="1"/>
            <a:r>
              <a:rPr lang="nb-NO" dirty="0" smtClean="0"/>
              <a:t>Film ble lagt ut på </a:t>
            </a:r>
            <a:r>
              <a:rPr lang="nb-NO" dirty="0" err="1" smtClean="0"/>
              <a:t>Facebook</a:t>
            </a:r>
            <a:r>
              <a:rPr lang="nb-NO" dirty="0" smtClean="0"/>
              <a:t> mandag og oppgavene skulle gjøres til torsdag.</a:t>
            </a:r>
          </a:p>
          <a:p>
            <a:pPr lvl="1"/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231421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m oppgaver til s. 1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2416" y="322218"/>
            <a:ext cx="10967178" cy="59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8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Padletoppgave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742" y="1653563"/>
            <a:ext cx="2641198" cy="4695462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703" y="1730337"/>
            <a:ext cx="2598012" cy="461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8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Hva gjorde vi på skolen?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nb-NO" dirty="0" smtClean="0"/>
              <a:t>Grupper på 3 fikk hvert sitt begrep de skulle diskutere.</a:t>
            </a:r>
          </a:p>
          <a:p>
            <a:pPr lvl="1"/>
            <a:r>
              <a:rPr lang="nb-NO" dirty="0" smtClean="0"/>
              <a:t>Velferdsstaten</a:t>
            </a:r>
          </a:p>
          <a:p>
            <a:pPr lvl="1"/>
            <a:r>
              <a:rPr lang="nb-NO" dirty="0" smtClean="0"/>
              <a:t>Helse (</a:t>
            </a:r>
            <a:r>
              <a:rPr lang="nb-NO" dirty="0" smtClean="0"/>
              <a:t>offentlige </a:t>
            </a:r>
            <a:r>
              <a:rPr lang="nb-NO" dirty="0" smtClean="0"/>
              <a:t>helsetjenester)</a:t>
            </a:r>
          </a:p>
          <a:p>
            <a:pPr lvl="1"/>
            <a:r>
              <a:rPr lang="nb-NO" dirty="0" smtClean="0"/>
              <a:t>Folketrygden</a:t>
            </a:r>
          </a:p>
          <a:p>
            <a:pPr marL="514350" lvl="0" indent="-514350">
              <a:buFont typeface="+mj-lt"/>
              <a:buAutoNum type="arabicPeriod"/>
            </a:pPr>
            <a:r>
              <a:rPr lang="nb-NO" dirty="0" smtClean="0"/>
              <a:t>Gruppene blandet seg og gjenfortalte det hver gruppe hadde diskutert.</a:t>
            </a:r>
          </a:p>
          <a:p>
            <a:pPr marL="514350" lvl="0" indent="-514350">
              <a:buFont typeface="+mj-lt"/>
              <a:buAutoNum type="arabicPeriod"/>
            </a:pPr>
            <a:r>
              <a:rPr lang="nb-NO" dirty="0" smtClean="0"/>
              <a:t>To og to svarte muntlig/diskuterte spørsmål fra padletoppgaven.</a:t>
            </a:r>
          </a:p>
          <a:p>
            <a:pPr marL="514350" lvl="0" indent="-514350">
              <a:buFont typeface="+mj-lt"/>
              <a:buAutoNum type="arabicPeriod"/>
            </a:pPr>
            <a:r>
              <a:rPr lang="nb-NO" dirty="0" smtClean="0"/>
              <a:t>Felles </a:t>
            </a:r>
            <a:r>
              <a:rPr lang="nb-NO" dirty="0"/>
              <a:t>gjennomgang av </a:t>
            </a:r>
            <a:r>
              <a:rPr lang="nb-NO" dirty="0" smtClean="0"/>
              <a:t>spørsmål.</a:t>
            </a:r>
            <a:endParaRPr lang="nb-NO" dirty="0"/>
          </a:p>
          <a:p>
            <a:pPr marL="514350" lvl="0" indent="-514350">
              <a:buFont typeface="+mj-lt"/>
              <a:buAutoNum type="arabicPeriod"/>
            </a:pPr>
            <a:r>
              <a:rPr lang="nb-NO" dirty="0" smtClean="0"/>
              <a:t>5 minutters skriftlig oppgave hvor de skulle skrive ned det de husket fra økten. (Ble samlet inn)</a:t>
            </a:r>
          </a:p>
          <a:p>
            <a:pPr marL="514350" lvl="0" indent="-514350">
              <a:buFont typeface="+mj-lt"/>
              <a:buAutoNum type="arabicPeriod"/>
            </a:pPr>
            <a:r>
              <a:rPr lang="nb-NO" dirty="0" smtClean="0"/>
              <a:t>Felles oppsummering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2878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Hvordan fungerte det?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 smtClean="0"/>
              <a:t>9 av 13 hadde gjort leksa. (Mange fler enn det som er vanlig)</a:t>
            </a:r>
          </a:p>
          <a:p>
            <a:r>
              <a:rPr lang="nb-NO" dirty="0" smtClean="0"/>
              <a:t>Veldig gode diskusjoner om temaet.</a:t>
            </a:r>
          </a:p>
          <a:p>
            <a:r>
              <a:rPr lang="nb-NO" dirty="0" smtClean="0"/>
              <a:t>Alle deltok muntlig.</a:t>
            </a:r>
          </a:p>
          <a:p>
            <a:r>
              <a:rPr lang="nb-NO" dirty="0" smtClean="0"/>
              <a:t>Sparte mye tid fordi jeg ikke trengte å gjennomgå teksten felles.</a:t>
            </a:r>
          </a:p>
          <a:p>
            <a:r>
              <a:rPr lang="nb-NO" dirty="0" smtClean="0"/>
              <a:t>Den skriftlige oppgaven viste at de aller fleste hadde forstått temaet og fått med seg det vesentlige.</a:t>
            </a:r>
          </a:p>
          <a:p>
            <a:r>
              <a:rPr lang="nb-NO" dirty="0" smtClean="0"/>
              <a:t>Svært gode tilbakemeldinger fra gruppa i etterkant.</a:t>
            </a:r>
          </a:p>
          <a:p>
            <a:r>
              <a:rPr lang="nb-NO" dirty="0" smtClean="0"/>
              <a:t>De som ikke hadde gjort hjemmeoppgaven fikk god nytte av timen fordi mange kunne mye på forhånd. Samtidig ble det </a:t>
            </a:r>
            <a:r>
              <a:rPr lang="nb-NO" dirty="0" smtClean="0"/>
              <a:t>tydelig </a:t>
            </a:r>
            <a:r>
              <a:rPr lang="nb-NO" dirty="0" smtClean="0"/>
              <a:t>at de ikke hadde forberedt seg.</a:t>
            </a:r>
          </a:p>
          <a:p>
            <a:r>
              <a:rPr lang="nb-NO" dirty="0" smtClean="0"/>
              <a:t>Mye forarbeid for lærer.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5740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Bakgrunn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/>
            <a:r>
              <a:rPr lang="nn-NO" dirty="0"/>
              <a:t>Dragana Malesevic– </a:t>
            </a:r>
            <a:r>
              <a:rPr lang="nn-NO" dirty="0" err="1"/>
              <a:t>jobber</a:t>
            </a:r>
            <a:r>
              <a:rPr lang="nn-NO" dirty="0"/>
              <a:t> for Stryn Vaksenopplæringssenteret</a:t>
            </a:r>
          </a:p>
          <a:p>
            <a:pPr marL="285750" indent="-285750"/>
            <a:r>
              <a:rPr lang="nn-NO" dirty="0" err="1"/>
              <a:t>Opplæringen</a:t>
            </a:r>
            <a:r>
              <a:rPr lang="nn-NO" dirty="0"/>
              <a:t> følger «Læreplanen i norsk og samfunnskunnskap for vaksne </a:t>
            </a:r>
            <a:r>
              <a:rPr lang="nn-NO" dirty="0" err="1"/>
              <a:t>innvandrere</a:t>
            </a:r>
            <a:r>
              <a:rPr lang="nn-NO" dirty="0"/>
              <a:t>»</a:t>
            </a:r>
          </a:p>
          <a:p>
            <a:pPr marL="285750" indent="-285750"/>
            <a:r>
              <a:rPr lang="nn-NO" dirty="0"/>
              <a:t>Læreverket består av tekstboka, arbeidsboka, lydboka og </a:t>
            </a:r>
            <a:r>
              <a:rPr lang="nn-NO" dirty="0" err="1"/>
              <a:t>nettresurser</a:t>
            </a:r>
            <a:r>
              <a:rPr lang="nn-NO" dirty="0"/>
              <a:t> til «Norsk no», nivå A1-A2</a:t>
            </a:r>
          </a:p>
          <a:p>
            <a:pPr marL="285750" indent="-285750"/>
            <a:r>
              <a:rPr lang="nb-NO" dirty="0"/>
              <a:t>Undervisningen foregår i skolelokaler </a:t>
            </a:r>
          </a:p>
        </p:txBody>
      </p:sp>
    </p:spTree>
    <p:extLst>
      <p:ext uri="{BB962C8B-B14F-4D97-AF65-F5344CB8AC3E}">
        <p14:creationId xmlns:p14="http://schemas.microsoft.com/office/powerpoint/2010/main" val="239407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Hvem er eleven?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nb-NO" dirty="0"/>
              <a:t>14 voksne deltakere og 6 nasjonaliteter.</a:t>
            </a:r>
          </a:p>
          <a:p>
            <a:r>
              <a:rPr lang="nb-NO" sz="2800" dirty="0"/>
              <a:t>Betalende deltakerne og d</a:t>
            </a:r>
            <a:r>
              <a:rPr lang="nb-NO" dirty="0"/>
              <a:t>eltakerne med rett og plikt til norskopplæring</a:t>
            </a:r>
            <a:endParaRPr lang="nb-NO" sz="2800" dirty="0"/>
          </a:p>
          <a:p>
            <a:r>
              <a:rPr lang="nb-NO" dirty="0"/>
              <a:t>Deltakere har vært en kort periode i Norge</a:t>
            </a:r>
          </a:p>
          <a:p>
            <a:r>
              <a:rPr lang="nb-NO" dirty="0"/>
              <a:t>Deltakerne har enten videregående eller høyere utdanning fra hjemlandet</a:t>
            </a:r>
          </a:p>
          <a:p>
            <a:r>
              <a:rPr lang="nb-NO" dirty="0"/>
              <a:t>A1 nivå</a:t>
            </a:r>
          </a:p>
        </p:txBody>
      </p:sp>
    </p:spTree>
    <p:extLst>
      <p:ext uri="{BB962C8B-B14F-4D97-AF65-F5344CB8AC3E}">
        <p14:creationId xmlns:p14="http://schemas.microsoft.com/office/powerpoint/2010/main" val="23536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69"/>
    </mc:Choice>
    <mc:Fallback xmlns="">
      <p:transition spd="slow" advTm="6936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Bakgrunn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/>
            <a:r>
              <a:rPr lang="nn-NO" dirty="0" smtClean="0"/>
              <a:t>Gro Helland – </a:t>
            </a:r>
            <a:r>
              <a:rPr lang="nn-NO" dirty="0" err="1" smtClean="0"/>
              <a:t>jobber</a:t>
            </a:r>
            <a:r>
              <a:rPr lang="nn-NO" dirty="0" smtClean="0"/>
              <a:t> for AOF</a:t>
            </a:r>
          </a:p>
          <a:p>
            <a:pPr marL="285750" indent="-285750"/>
            <a:r>
              <a:rPr lang="nn-NO" dirty="0" err="1" smtClean="0"/>
              <a:t>KompetansePluss</a:t>
            </a:r>
            <a:endParaRPr lang="nn-NO" dirty="0" smtClean="0"/>
          </a:p>
          <a:p>
            <a:pPr marL="285750" indent="-285750"/>
            <a:r>
              <a:rPr lang="nn-NO" dirty="0" err="1" smtClean="0"/>
              <a:t>Opplæringen</a:t>
            </a:r>
            <a:r>
              <a:rPr lang="nn-NO" dirty="0" smtClean="0"/>
              <a:t> følger «Læreplanen i </a:t>
            </a:r>
            <a:r>
              <a:rPr lang="nn-NO" dirty="0" err="1" smtClean="0"/>
              <a:t>grunnleggende</a:t>
            </a:r>
            <a:r>
              <a:rPr lang="nn-NO" dirty="0" smtClean="0"/>
              <a:t> norsk for språklige minoriteter»</a:t>
            </a:r>
          </a:p>
          <a:p>
            <a:pPr marL="285750" indent="-285750"/>
            <a:r>
              <a:rPr lang="nb-NO" dirty="0" smtClean="0"/>
              <a:t>Målgruppen er ansatte med kort, formell utdanning  </a:t>
            </a:r>
          </a:p>
          <a:p>
            <a:pPr marL="285750" indent="-285750"/>
            <a:r>
              <a:rPr lang="nb-NO" dirty="0" smtClean="0"/>
              <a:t>Selve kurset foregår på arbeidsplassen i arbeidstiden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302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Hva skal læres?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574800"/>
            <a:ext cx="10515600" cy="4602163"/>
          </a:xfrm>
        </p:spPr>
        <p:txBody>
          <a:bodyPr>
            <a:noAutofit/>
          </a:bodyPr>
          <a:lstStyle/>
          <a:p>
            <a:r>
              <a:rPr lang="nb-NO" dirty="0"/>
              <a:t>Målsetting med undervisningen er for å lære seg grunnleggende ferdigheter i norsk språk for å kunne fungere og integrere seg bedre i det norske samfunnet. </a:t>
            </a:r>
          </a:p>
          <a:p>
            <a:r>
              <a:rPr lang="nb-NO" dirty="0"/>
              <a:t>Målet for økten er å trene uttale, lytteforståelse og utvide deltakernes ordforråd</a:t>
            </a:r>
          </a:p>
          <a:p>
            <a:r>
              <a:rPr lang="nb-NO" dirty="0"/>
              <a:t>Utgangspunkt i teksten fra læreverket « Norsk </a:t>
            </a:r>
            <a:r>
              <a:rPr lang="nb-NO" dirty="0" err="1"/>
              <a:t>no</a:t>
            </a:r>
            <a:r>
              <a:rPr lang="nb-NO" dirty="0"/>
              <a:t>», leksjon 5 «</a:t>
            </a:r>
            <a:r>
              <a:rPr lang="nb-NO" dirty="0" err="1"/>
              <a:t>Veka</a:t>
            </a:r>
            <a:r>
              <a:rPr lang="nb-NO" dirty="0"/>
              <a:t> til Daniela»</a:t>
            </a:r>
          </a:p>
          <a:p>
            <a:r>
              <a:rPr lang="nb-NO" dirty="0"/>
              <a:t>Grammatiske regler </a:t>
            </a:r>
          </a:p>
          <a:p>
            <a:r>
              <a:rPr lang="nb-NO" dirty="0"/>
              <a:t>Læringen gjennom repetisjon står i fokus</a:t>
            </a:r>
          </a:p>
          <a:p>
            <a:r>
              <a:rPr lang="nb-NO" dirty="0"/>
              <a:t>Ansvar for egen læring</a:t>
            </a:r>
          </a:p>
        </p:txBody>
      </p:sp>
    </p:spTree>
    <p:extLst>
      <p:ext uri="{BB962C8B-B14F-4D97-AF65-F5344CB8AC3E}">
        <p14:creationId xmlns:p14="http://schemas.microsoft.com/office/powerpoint/2010/main" val="424394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Tidligere undervisningsopplegg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nb-NO" dirty="0"/>
              <a:t>Repetisjon- øvinger muntlig og skriftlig fra siste samling</a:t>
            </a:r>
          </a:p>
          <a:p>
            <a:pPr fontAlgn="base"/>
            <a:r>
              <a:rPr lang="nb-NO" dirty="0"/>
              <a:t>Presentasjon av dagens tema</a:t>
            </a:r>
          </a:p>
          <a:p>
            <a:pPr fontAlgn="base"/>
            <a:r>
              <a:rPr lang="nb-NO" dirty="0"/>
              <a:t>Undervisning enten på storskjerm eller fra arbeidsboka</a:t>
            </a:r>
          </a:p>
          <a:p>
            <a:pPr fontAlgn="base"/>
            <a:r>
              <a:rPr lang="nb-NO" dirty="0"/>
              <a:t>Oversetting og forklaring i forhold til tema</a:t>
            </a:r>
          </a:p>
          <a:p>
            <a:pPr fontAlgn="base"/>
            <a:r>
              <a:rPr lang="nb-NO" dirty="0"/>
              <a:t>Lese – snakke og diskutere muntlig i grupper</a:t>
            </a:r>
          </a:p>
          <a:p>
            <a:pPr fontAlgn="base"/>
            <a:r>
              <a:rPr lang="nb-NO" dirty="0"/>
              <a:t>Forskjellige muntlige og skriftlige aktiviteter</a:t>
            </a:r>
          </a:p>
          <a:p>
            <a:pPr fontAlgn="base"/>
            <a:r>
              <a:rPr lang="nb-NO" dirty="0"/>
              <a:t>Felles oppsummering og kort informasjon av neste kursdag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79371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Undervisning med «Ny vri»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/>
              <a:t>Flipped</a:t>
            </a:r>
            <a:r>
              <a:rPr lang="nb-NO" dirty="0"/>
              <a:t> </a:t>
            </a:r>
            <a:r>
              <a:rPr lang="nb-NO" dirty="0" err="1"/>
              <a:t>Classroom</a:t>
            </a:r>
            <a:endParaRPr lang="nb-NO" dirty="0"/>
          </a:p>
          <a:p>
            <a:r>
              <a:rPr lang="nb-NO" dirty="0"/>
              <a:t>Konnektivismen</a:t>
            </a:r>
          </a:p>
          <a:p>
            <a:r>
              <a:rPr lang="nb-NO" dirty="0"/>
              <a:t>Lydopptak laget med hjelp av </a:t>
            </a:r>
            <a:r>
              <a:rPr lang="nb-NO" dirty="0" err="1"/>
              <a:t>Screencast</a:t>
            </a:r>
            <a:r>
              <a:rPr lang="nb-NO" dirty="0"/>
              <a:t>-O- </a:t>
            </a:r>
            <a:r>
              <a:rPr lang="nb-NO" dirty="0" err="1"/>
              <a:t>Matic</a:t>
            </a:r>
            <a:r>
              <a:rPr lang="nb-NO" dirty="0"/>
              <a:t> programmet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4535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EE7298-9312-4781-9938-5E487309F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Undervisningsopplegg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F750BF2-2D41-4289-85E1-8F2846BC28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nb-NO" dirty="0"/>
              <a:t>Lytt, repeter og oversett teksten fra leksjon 5 “</a:t>
            </a:r>
            <a:r>
              <a:rPr lang="nb-NO" dirty="0" err="1"/>
              <a:t>Veka</a:t>
            </a:r>
            <a:r>
              <a:rPr lang="nb-NO" dirty="0"/>
              <a:t> til Daniela”</a:t>
            </a:r>
          </a:p>
          <a:p>
            <a:pPr fontAlgn="base"/>
            <a:r>
              <a:rPr lang="nb-NO" dirty="0"/>
              <a:t>Læreverket, lydboka  «Norsk No», nivå A1-A2</a:t>
            </a:r>
          </a:p>
          <a:p>
            <a:pPr fontAlgn="base"/>
            <a:r>
              <a:rPr lang="nb-NO" dirty="0"/>
              <a:t>Opprettet Facebook gruppa “Norsk </a:t>
            </a:r>
            <a:r>
              <a:rPr lang="nb-NO" dirty="0" err="1"/>
              <a:t>no</a:t>
            </a:r>
            <a:r>
              <a:rPr lang="nb-NO" dirty="0"/>
              <a:t>” </a:t>
            </a:r>
          </a:p>
          <a:p>
            <a:pPr fontAlgn="base"/>
            <a:r>
              <a:rPr lang="nb-NO" dirty="0"/>
              <a:t>8 lydopptak ble lagt ut på Facebook gruppe fredag og oppgavene skulle gjøres til onsdag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37495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9967623" cy="1168399"/>
          </a:xfrm>
        </p:spPr>
        <p:txBody>
          <a:bodyPr>
            <a:normAutofit fontScale="90000"/>
          </a:bodyPr>
          <a:lstStyle/>
          <a:p>
            <a:r>
              <a:rPr lang="nb-NO" sz="1800" dirty="0"/>
              <a:t/>
            </a:r>
            <a:br>
              <a:rPr lang="nb-NO" sz="1800" dirty="0"/>
            </a:b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Lydboka «Norsk </a:t>
            </a:r>
            <a:r>
              <a:rPr lang="nb-N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leksjon 5 </a:t>
            </a:r>
            <a:b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hentet fra: 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  <a:hlinkClick r:id="rId19"/>
              </a:rPr>
              <a:t>https://eportal.fagbokforlaget.no</a:t>
            </a:r>
            <a:r>
              <a:rPr lang="nb-NO" sz="3200" dirty="0"/>
              <a:t/>
            </a:r>
            <a:br>
              <a:rPr lang="nb-NO" sz="3200" dirty="0"/>
            </a:br>
            <a:endParaRPr lang="nb-NO" sz="3200" dirty="0"/>
          </a:p>
        </p:txBody>
      </p:sp>
      <p:pic>
        <p:nvPicPr>
          <p:cNvPr id="4" name="Daniela baker sjokoladekake s. 60">
            <a:hlinkClick r:id="" action="ppaction://media"/>
            <a:extLst>
              <a:ext uri="{FF2B5EF4-FFF2-40B4-BE49-F238E27FC236}">
                <a16:creationId xmlns:a16="http://schemas.microsoft.com/office/drawing/2014/main" id="{6086E56A-7717-48AF-B822-47AD6907FC7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941721" y="4322710"/>
            <a:ext cx="2603492" cy="1838272"/>
          </a:xfrm>
        </p:spPr>
      </p:pic>
      <p:pic>
        <p:nvPicPr>
          <p:cNvPr id="5" name="Knut gjer husarbeid s.58">
            <a:hlinkClick r:id="" action="ppaction://media"/>
            <a:extLst>
              <a:ext uri="{FF2B5EF4-FFF2-40B4-BE49-F238E27FC236}">
                <a16:creationId xmlns:a16="http://schemas.microsoft.com/office/drawing/2014/main" id="{1154B579-DDEB-4071-AA44-BFEEDE6A464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865547" y="1865736"/>
            <a:ext cx="2319703" cy="1803018"/>
          </a:xfrm>
          <a:prstGeom prst="rect">
            <a:avLst/>
          </a:prstGeom>
        </p:spPr>
      </p:pic>
      <p:pic>
        <p:nvPicPr>
          <p:cNvPr id="6" name="Knut og Daniela trenger barnevakt s.59">
            <a:hlinkClick r:id="" action="ppaction://media"/>
            <a:extLst>
              <a:ext uri="{FF2B5EF4-FFF2-40B4-BE49-F238E27FC236}">
                <a16:creationId xmlns:a16="http://schemas.microsoft.com/office/drawing/2014/main" id="{D92D611B-85EE-409D-A2C9-BD67E04519A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31584" y="4432956"/>
            <a:ext cx="2207431" cy="1558717"/>
          </a:xfrm>
          <a:prstGeom prst="rect">
            <a:avLst/>
          </a:prstGeom>
        </p:spPr>
      </p:pic>
      <p:pic>
        <p:nvPicPr>
          <p:cNvPr id="7" name="Leksjon 5, Daniela går på norskkurs fire dagar i veka s.56">
            <a:hlinkClick r:id="" action="ppaction://media"/>
            <a:extLst>
              <a:ext uri="{FF2B5EF4-FFF2-40B4-BE49-F238E27FC236}">
                <a16:creationId xmlns:a16="http://schemas.microsoft.com/office/drawing/2014/main" id="{CA9EAFE2-C5C4-4FA9-A9AC-CE28FE826FFB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008396" y="1761238"/>
            <a:ext cx="2319703" cy="1803018"/>
          </a:xfrm>
          <a:prstGeom prst="rect">
            <a:avLst/>
          </a:prstGeom>
        </p:spPr>
      </p:pic>
      <p:pic>
        <p:nvPicPr>
          <p:cNvPr id="8" name="Leksjon 5(veka til Daniela s. 54 -55)">
            <a:hlinkClick r:id="" action="ppaction://media"/>
            <a:extLst>
              <a:ext uri="{FF2B5EF4-FFF2-40B4-BE49-F238E27FC236}">
                <a16:creationId xmlns:a16="http://schemas.microsoft.com/office/drawing/2014/main" id="{725151C1-0905-477E-9DCC-EB4CED83706C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55409" y="1906260"/>
            <a:ext cx="2296095" cy="1558716"/>
          </a:xfrm>
          <a:prstGeom prst="rect">
            <a:avLst/>
          </a:prstGeom>
        </p:spPr>
      </p:pic>
      <p:pic>
        <p:nvPicPr>
          <p:cNvPr id="9" name="Læreren heiter Per s. 57">
            <a:hlinkClick r:id="" action="ppaction://media"/>
            <a:extLst>
              <a:ext uri="{FF2B5EF4-FFF2-40B4-BE49-F238E27FC236}">
                <a16:creationId xmlns:a16="http://schemas.microsoft.com/office/drawing/2014/main" id="{E2B0D64E-93D5-415D-8EFD-1A85ECD77680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990641" y="1761238"/>
            <a:ext cx="2145689" cy="1667762"/>
          </a:xfrm>
          <a:prstGeom prst="rect">
            <a:avLst/>
          </a:prstGeom>
        </p:spPr>
      </p:pic>
      <p:pic>
        <p:nvPicPr>
          <p:cNvPr id="10" name="På besøk hos Alina s. 62 -63">
            <a:hlinkClick r:id="" action="ppaction://media"/>
            <a:extLst>
              <a:ext uri="{FF2B5EF4-FFF2-40B4-BE49-F238E27FC236}">
                <a16:creationId xmlns:a16="http://schemas.microsoft.com/office/drawing/2014/main" id="{6F9324BE-03D7-4CBE-9151-166D88A5996B}"/>
              </a:ext>
            </a:extLst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909933" y="4190589"/>
            <a:ext cx="2550668" cy="1801084"/>
          </a:xfrm>
          <a:prstGeom prst="rect">
            <a:avLst/>
          </a:prstGeom>
        </p:spPr>
      </p:pic>
      <p:pic>
        <p:nvPicPr>
          <p:cNvPr id="11" name="Setningar s.61">
            <a:hlinkClick r:id="" action="ppaction://media"/>
            <a:extLst>
              <a:ext uri="{FF2B5EF4-FFF2-40B4-BE49-F238E27FC236}">
                <a16:creationId xmlns:a16="http://schemas.microsoft.com/office/drawing/2014/main" id="{80CF037C-4872-458D-B47D-AF08FF0DBC8E}"/>
              </a:ext>
            </a:extLst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990641" y="4153400"/>
            <a:ext cx="2550668" cy="180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0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6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70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60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50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40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610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60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Hva gjorde vi på skolen?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Felles gjennomgang av teksten fra leksjon 5 </a:t>
            </a:r>
          </a:p>
          <a:p>
            <a:r>
              <a:rPr lang="nb-NO" dirty="0"/>
              <a:t>Forklaring på ord og verb som var vanskelig å oversette</a:t>
            </a:r>
          </a:p>
          <a:p>
            <a:r>
              <a:rPr lang="nb-NO" dirty="0"/>
              <a:t>Arbeid med arbeidsboka med oppgavene knytta til leksjon 5</a:t>
            </a:r>
          </a:p>
          <a:p>
            <a:r>
              <a:rPr lang="nb-NO" dirty="0"/>
              <a:t>Gruppearbeid </a:t>
            </a:r>
          </a:p>
          <a:p>
            <a:r>
              <a:rPr lang="nb-NO" dirty="0"/>
              <a:t>Muntlige og skriftlige aktiviteter</a:t>
            </a:r>
          </a:p>
          <a:p>
            <a:r>
              <a:rPr lang="nb-NO" dirty="0"/>
              <a:t>Grammatikk </a:t>
            </a:r>
          </a:p>
          <a:p>
            <a:r>
              <a:rPr lang="nb-NO" dirty="0"/>
              <a:t>Felles oppsummering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23865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Resultatet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12 av 14 hadde gjort leksa</a:t>
            </a:r>
          </a:p>
          <a:p>
            <a:r>
              <a:rPr lang="nb-NO" dirty="0"/>
              <a:t>Veldig gode tilbakemeldinger om denne metoden</a:t>
            </a:r>
          </a:p>
          <a:p>
            <a:r>
              <a:rPr lang="nb-NO" dirty="0"/>
              <a:t>Sparte mye tid fordi jeg ikke trengte å lese og oversette teksten i  timen, noe som tar lang tid</a:t>
            </a:r>
          </a:p>
          <a:p>
            <a:r>
              <a:rPr lang="nb-NO" dirty="0"/>
              <a:t>De som ikke hadde gjort leksa fikk muligheten til å gjøre det senere, siden de lydopptak ligger på Facebook gruppe si sida.  </a:t>
            </a:r>
          </a:p>
        </p:txBody>
      </p:sp>
    </p:spTree>
    <p:extLst>
      <p:ext uri="{BB962C8B-B14F-4D97-AF65-F5344CB8AC3E}">
        <p14:creationId xmlns:p14="http://schemas.microsoft.com/office/powerpoint/2010/main" val="30730633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5399D6-C3C6-4493-8843-20095DA7C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Evaluering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B01CD73-0878-4EB6-A63E-4BFA8C13D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Mer forberedte deltakere</a:t>
            </a:r>
          </a:p>
          <a:p>
            <a:r>
              <a:rPr lang="nb-NO" dirty="0"/>
              <a:t>Stor aktivitet, lite passivitet</a:t>
            </a:r>
          </a:p>
          <a:p>
            <a:r>
              <a:rPr lang="nb-NO" dirty="0"/>
              <a:t>Lære i eget tempo</a:t>
            </a:r>
          </a:p>
          <a:p>
            <a:r>
              <a:rPr lang="nb-NO" dirty="0"/>
              <a:t>Kan gå tilbake i undervisningen, å se på nytt</a:t>
            </a:r>
          </a:p>
          <a:p>
            <a:r>
              <a:rPr lang="nb-NO" dirty="0"/>
              <a:t>Mer tid veiledning fra læreren sin side </a:t>
            </a:r>
          </a:p>
          <a:p>
            <a:r>
              <a:rPr lang="nb-NO" dirty="0"/>
              <a:t>Stor læringsutbytte, deling av kunnskap, samhandling</a:t>
            </a:r>
          </a:p>
        </p:txBody>
      </p:sp>
    </p:spTree>
    <p:extLst>
      <p:ext uri="{BB962C8B-B14F-4D97-AF65-F5344CB8AC3E}">
        <p14:creationId xmlns:p14="http://schemas.microsoft.com/office/powerpoint/2010/main" val="2994746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err="1" smtClean="0"/>
              <a:t>Hvem</a:t>
            </a:r>
            <a:r>
              <a:rPr lang="nn-NO" dirty="0" smtClean="0"/>
              <a:t> er eleven?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/>
            <a:r>
              <a:rPr lang="nn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Ansatte</a:t>
            </a:r>
            <a:r>
              <a:rPr lang="nn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 en </a:t>
            </a:r>
            <a:r>
              <a:rPr lang="nn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renholdsbedrift</a:t>
            </a:r>
            <a:endParaRPr lang="nn-NO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/>
            <a:r>
              <a:rPr lang="nn-NO" dirty="0" err="1"/>
              <a:t>G</a:t>
            </a:r>
            <a:r>
              <a:rPr lang="nn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ruppen</a:t>
            </a:r>
            <a:r>
              <a:rPr lang="nn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består av 8 personer</a:t>
            </a:r>
          </a:p>
          <a:p>
            <a:pPr marL="285750" indent="-285750"/>
            <a:r>
              <a:rPr lang="nn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Deltagerne</a:t>
            </a:r>
            <a:r>
              <a:rPr lang="nn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har lite </a:t>
            </a:r>
            <a:r>
              <a:rPr lang="nn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skolegang</a:t>
            </a:r>
            <a:r>
              <a:rPr lang="nn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n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</a:t>
            </a:r>
            <a:r>
              <a:rPr lang="nn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n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hjemlandet</a:t>
            </a:r>
            <a:endParaRPr lang="nn-NO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/>
            <a:r>
              <a:rPr lang="nn-NO" dirty="0" smtClean="0"/>
              <a:t>Nivå A1</a:t>
            </a:r>
            <a:endParaRPr lang="nn-NO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/>
            <a:r>
              <a:rPr lang="nn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Arbeidsinnvandrere</a:t>
            </a:r>
            <a:r>
              <a:rPr lang="nn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n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</a:t>
            </a:r>
            <a:r>
              <a:rPr lang="nn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ulike land</a:t>
            </a:r>
          </a:p>
          <a:p>
            <a:r>
              <a:rPr lang="nn-NO" dirty="0" err="1" smtClean="0"/>
              <a:t>Noen</a:t>
            </a:r>
            <a:r>
              <a:rPr lang="nn-NO" dirty="0" smtClean="0"/>
              <a:t> bor alene, andre bor med familien sin</a:t>
            </a:r>
          </a:p>
          <a:p>
            <a:r>
              <a:rPr lang="nn-NO" dirty="0" err="1" smtClean="0"/>
              <a:t>Noen</a:t>
            </a:r>
            <a:r>
              <a:rPr lang="nn-NO" dirty="0" smtClean="0"/>
              <a:t> har norske venner, andre </a:t>
            </a:r>
            <a:r>
              <a:rPr lang="nn-NO" dirty="0" err="1" smtClean="0"/>
              <a:t>ikke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5250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err="1" smtClean="0"/>
              <a:t>Hva</a:t>
            </a:r>
            <a:r>
              <a:rPr lang="nn-NO" dirty="0" smtClean="0"/>
              <a:t> skal læres?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n-NO" dirty="0" smtClean="0"/>
              <a:t>Læringsmål i lesing og skriving, utarbeidet av Kompetanse Norge</a:t>
            </a:r>
          </a:p>
          <a:p>
            <a:pPr marL="0" indent="0" algn="ctr">
              <a:buNone/>
            </a:pPr>
            <a:r>
              <a:rPr lang="nn-NO" dirty="0"/>
              <a:t>Nivå 1</a:t>
            </a:r>
          </a:p>
          <a:p>
            <a:pPr marL="0" indent="0">
              <a:buNone/>
            </a:pPr>
            <a:r>
              <a:rPr lang="nn-NO" dirty="0" smtClean="0"/>
              <a:t>  	 Lese- og </a:t>
            </a:r>
            <a:r>
              <a:rPr lang="nn-NO" dirty="0" err="1" smtClean="0"/>
              <a:t>skrivestrategier</a:t>
            </a:r>
            <a:r>
              <a:rPr lang="nn-NO" dirty="0" smtClean="0"/>
              <a:t>:</a:t>
            </a:r>
          </a:p>
          <a:p>
            <a:pPr marL="0" indent="0">
              <a:buNone/>
            </a:pPr>
            <a:r>
              <a:rPr lang="nn-NO" dirty="0"/>
              <a:t>	</a:t>
            </a:r>
            <a:r>
              <a:rPr lang="nn-NO" dirty="0" smtClean="0"/>
              <a:t>	S</a:t>
            </a:r>
            <a:r>
              <a:rPr lang="nn-NO" i="1" dirty="0" smtClean="0"/>
              <a:t>jekke egen </a:t>
            </a:r>
            <a:r>
              <a:rPr lang="nn-NO" i="1" dirty="0" err="1" smtClean="0"/>
              <a:t>forståelse</a:t>
            </a:r>
            <a:r>
              <a:rPr lang="nn-NO" i="1" dirty="0" smtClean="0"/>
              <a:t> og be om hjelp når en </a:t>
            </a:r>
            <a:r>
              <a:rPr lang="nn-NO" i="1" dirty="0" err="1" smtClean="0"/>
              <a:t>ikke</a:t>
            </a:r>
            <a:r>
              <a:rPr lang="nn-NO" i="1" dirty="0" smtClean="0"/>
              <a:t> forstår</a:t>
            </a:r>
          </a:p>
          <a:p>
            <a:pPr marL="0" indent="0">
              <a:buNone/>
            </a:pPr>
            <a:r>
              <a:rPr lang="nn-NO" i="1" dirty="0"/>
              <a:t>	</a:t>
            </a:r>
            <a:r>
              <a:rPr lang="nn-NO" dirty="0" smtClean="0"/>
              <a:t>Lese og forstå:</a:t>
            </a:r>
          </a:p>
          <a:p>
            <a:pPr marL="0" indent="0">
              <a:buNone/>
            </a:pPr>
            <a:r>
              <a:rPr lang="nn-NO" dirty="0"/>
              <a:t>	</a:t>
            </a:r>
            <a:r>
              <a:rPr lang="nn-NO" dirty="0" smtClean="0"/>
              <a:t>	</a:t>
            </a:r>
            <a:r>
              <a:rPr lang="nn-NO" i="1" dirty="0" smtClean="0"/>
              <a:t>Lese og følge enkle </a:t>
            </a:r>
            <a:r>
              <a:rPr lang="nn-NO" i="1" dirty="0" err="1" smtClean="0"/>
              <a:t>instruksjoner</a:t>
            </a:r>
            <a:r>
              <a:rPr lang="nn-NO" i="1" dirty="0" smtClean="0"/>
              <a:t> og </a:t>
            </a:r>
            <a:r>
              <a:rPr lang="nn-NO" i="1" dirty="0" err="1" smtClean="0"/>
              <a:t>bruksanvisninger</a:t>
            </a:r>
            <a:r>
              <a:rPr lang="nn-NO" i="1" dirty="0" smtClean="0"/>
              <a:t> med 		støtte i </a:t>
            </a:r>
            <a:r>
              <a:rPr lang="nn-NO" i="1" dirty="0" err="1" smtClean="0"/>
              <a:t>illustrasjoner</a:t>
            </a:r>
            <a:endParaRPr lang="nn-NO" dirty="0" smtClean="0"/>
          </a:p>
          <a:p>
            <a:pPr marL="0" indent="0">
              <a:buNone/>
            </a:pPr>
            <a:r>
              <a:rPr lang="nn-NO" dirty="0" smtClean="0"/>
              <a:t>	Skrive </a:t>
            </a:r>
            <a:r>
              <a:rPr lang="nn-NO" dirty="0"/>
              <a:t>og kommunisere: </a:t>
            </a:r>
          </a:p>
          <a:p>
            <a:pPr marL="0" indent="0">
              <a:buNone/>
            </a:pPr>
            <a:r>
              <a:rPr lang="nn-NO" i="1" dirty="0"/>
              <a:t>		Skrive en handleliste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4587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Didaktiske relasjonsmodellen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64" y="1904502"/>
            <a:ext cx="4754557" cy="3985857"/>
          </a:xfrm>
        </p:spPr>
      </p:pic>
      <p:cxnSp>
        <p:nvCxnSpPr>
          <p:cNvPr id="8" name="Rett pil 7"/>
          <p:cNvCxnSpPr/>
          <p:nvPr/>
        </p:nvCxnSpPr>
        <p:spPr>
          <a:xfrm flipV="1">
            <a:off x="3616657" y="1904502"/>
            <a:ext cx="3439236" cy="524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Sylinder 8"/>
          <p:cNvSpPr txBox="1"/>
          <p:nvPr/>
        </p:nvSpPr>
        <p:spPr>
          <a:xfrm>
            <a:off x="7069540" y="1904502"/>
            <a:ext cx="252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dirty="0" err="1" smtClean="0"/>
              <a:t>Ansatte</a:t>
            </a:r>
            <a:r>
              <a:rPr lang="nn-NO" dirty="0" smtClean="0"/>
              <a:t> i </a:t>
            </a:r>
            <a:r>
              <a:rPr lang="nn-NO" dirty="0" err="1" smtClean="0"/>
              <a:t>renholdsbedrift</a:t>
            </a:r>
            <a:endParaRPr lang="nb-NO" dirty="0"/>
          </a:p>
        </p:txBody>
      </p:sp>
      <p:cxnSp>
        <p:nvCxnSpPr>
          <p:cNvPr id="11" name="Rett pil 10"/>
          <p:cNvCxnSpPr/>
          <p:nvPr/>
        </p:nvCxnSpPr>
        <p:spPr>
          <a:xfrm flipV="1">
            <a:off x="5145206" y="3234519"/>
            <a:ext cx="1815152" cy="682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Sylinder 11"/>
          <p:cNvSpPr txBox="1"/>
          <p:nvPr/>
        </p:nvSpPr>
        <p:spPr>
          <a:xfrm>
            <a:off x="7055893" y="3220872"/>
            <a:ext cx="5306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dirty="0" smtClean="0"/>
              <a:t>Forstå </a:t>
            </a:r>
            <a:r>
              <a:rPr lang="nn-NO" dirty="0" err="1" smtClean="0"/>
              <a:t>innholdet</a:t>
            </a:r>
            <a:r>
              <a:rPr lang="nn-NO" dirty="0" smtClean="0"/>
              <a:t> i en oppskrift og sette opp handleliste</a:t>
            </a:r>
          </a:p>
          <a:p>
            <a:endParaRPr lang="nb-NO" dirty="0"/>
          </a:p>
        </p:txBody>
      </p:sp>
      <p:cxnSp>
        <p:nvCxnSpPr>
          <p:cNvPr id="14" name="Rett pil 13"/>
          <p:cNvCxnSpPr/>
          <p:nvPr/>
        </p:nvCxnSpPr>
        <p:spPr>
          <a:xfrm flipV="1">
            <a:off x="5445457" y="4421875"/>
            <a:ext cx="1351128" cy="327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Sylinder 14"/>
          <p:cNvSpPr txBox="1"/>
          <p:nvPr/>
        </p:nvSpPr>
        <p:spPr>
          <a:xfrm>
            <a:off x="6884809" y="4400982"/>
            <a:ext cx="3937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dirty="0" smtClean="0"/>
              <a:t>Møterom, tilgang til TV med </a:t>
            </a:r>
            <a:r>
              <a:rPr lang="nn-NO" dirty="0" err="1" smtClean="0"/>
              <a:t>tilkoblet</a:t>
            </a:r>
            <a:r>
              <a:rPr lang="nn-NO" dirty="0" smtClean="0"/>
              <a:t> PC</a:t>
            </a:r>
            <a:endParaRPr lang="nb-NO" dirty="0"/>
          </a:p>
        </p:txBody>
      </p:sp>
      <p:cxnSp>
        <p:nvCxnSpPr>
          <p:cNvPr id="17" name="Rett pil 16"/>
          <p:cNvCxnSpPr/>
          <p:nvPr/>
        </p:nvCxnSpPr>
        <p:spPr>
          <a:xfrm flipV="1">
            <a:off x="3616657" y="5445457"/>
            <a:ext cx="2504364" cy="682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Sylinder 17"/>
          <p:cNvSpPr txBox="1"/>
          <p:nvPr/>
        </p:nvSpPr>
        <p:spPr>
          <a:xfrm>
            <a:off x="6796585" y="5431809"/>
            <a:ext cx="4333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dirty="0" err="1" smtClean="0"/>
              <a:t>Hjemmearbeid</a:t>
            </a:r>
            <a:r>
              <a:rPr lang="nn-NO" dirty="0" smtClean="0"/>
              <a:t>, </a:t>
            </a:r>
            <a:r>
              <a:rPr lang="nn-NO" dirty="0" err="1" smtClean="0"/>
              <a:t>fremlegg</a:t>
            </a:r>
            <a:r>
              <a:rPr lang="nn-NO" dirty="0" smtClean="0"/>
              <a:t>, samarbeid, </a:t>
            </a:r>
            <a:r>
              <a:rPr lang="nn-NO" dirty="0" err="1" smtClean="0"/>
              <a:t>Padlet</a:t>
            </a:r>
            <a:endParaRPr lang="nb-NO" dirty="0"/>
          </a:p>
        </p:txBody>
      </p:sp>
      <p:cxnSp>
        <p:nvCxnSpPr>
          <p:cNvPr id="20" name="Rett pil 19"/>
          <p:cNvCxnSpPr/>
          <p:nvPr/>
        </p:nvCxnSpPr>
        <p:spPr>
          <a:xfrm>
            <a:off x="1501254" y="4749421"/>
            <a:ext cx="327546" cy="13784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Sylinder 20"/>
          <p:cNvSpPr txBox="1"/>
          <p:nvPr/>
        </p:nvSpPr>
        <p:spPr>
          <a:xfrm>
            <a:off x="1937982" y="6104173"/>
            <a:ext cx="2603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dirty="0" err="1" smtClean="0"/>
              <a:t>Selvvalgt</a:t>
            </a:r>
            <a:r>
              <a:rPr lang="nn-NO" dirty="0" smtClean="0"/>
              <a:t> oppskrift, </a:t>
            </a:r>
            <a:r>
              <a:rPr lang="nn-NO" dirty="0" err="1" smtClean="0"/>
              <a:t>Padlet</a:t>
            </a:r>
            <a:endParaRPr lang="nb-NO" dirty="0"/>
          </a:p>
        </p:txBody>
      </p:sp>
      <p:cxnSp>
        <p:nvCxnSpPr>
          <p:cNvPr id="23" name="Rett pil 22"/>
          <p:cNvCxnSpPr/>
          <p:nvPr/>
        </p:nvCxnSpPr>
        <p:spPr>
          <a:xfrm flipH="1" flipV="1">
            <a:off x="723331" y="2271114"/>
            <a:ext cx="697599" cy="8542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kstSylinder 23"/>
          <p:cNvSpPr txBox="1"/>
          <p:nvPr/>
        </p:nvSpPr>
        <p:spPr>
          <a:xfrm>
            <a:off x="452064" y="2028668"/>
            <a:ext cx="1541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dirty="0" err="1" smtClean="0"/>
              <a:t>Egenvurdering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8888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Typisk undervisningssituasjon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Vanligvis er det mye </a:t>
            </a:r>
            <a:r>
              <a:rPr lang="nb-NO" dirty="0" err="1" smtClean="0"/>
              <a:t>tavlestyrt</a:t>
            </a:r>
            <a:r>
              <a:rPr lang="nb-NO" dirty="0" smtClean="0"/>
              <a:t> undervisning. </a:t>
            </a:r>
          </a:p>
          <a:p>
            <a:r>
              <a:rPr lang="nb-NO" dirty="0" smtClean="0"/>
              <a:t>Lærer forklarer og  går igjennom en tekst. Bruker ulike førlesingsstrategier. </a:t>
            </a:r>
          </a:p>
          <a:p>
            <a:r>
              <a:rPr lang="nb-NO" dirty="0" smtClean="0"/>
              <a:t>De leser høyt for hverandre eller i gruppa.</a:t>
            </a:r>
          </a:p>
          <a:p>
            <a:r>
              <a:rPr lang="nb-NO" dirty="0" smtClean="0"/>
              <a:t>Lærer stiller spørsmål til teksten for å forsikre at det er forstått</a:t>
            </a:r>
          </a:p>
          <a:p>
            <a:r>
              <a:rPr lang="nb-NO" dirty="0" smtClean="0"/>
              <a:t>Vi går igjennom ukjente ord og begrep. Bruker disse i andre sammenhenger.</a:t>
            </a:r>
          </a:p>
          <a:p>
            <a:r>
              <a:rPr lang="nb-NO" dirty="0" smtClean="0"/>
              <a:t>De gjør oppgaver skriftlig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8451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Undervisningssituasjon med Ny Vri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n-NO" dirty="0" err="1" smtClean="0"/>
              <a:t>Deltagerne</a:t>
            </a:r>
            <a:r>
              <a:rPr lang="nn-NO" dirty="0" smtClean="0"/>
              <a:t> har med egne oppskrifter </a:t>
            </a:r>
            <a:r>
              <a:rPr lang="nn-NO" dirty="0" err="1" smtClean="0"/>
              <a:t>hjemmefra</a:t>
            </a:r>
            <a:r>
              <a:rPr lang="nn-NO" dirty="0" smtClean="0"/>
              <a:t> (</a:t>
            </a:r>
            <a:r>
              <a:rPr lang="nn-NO" i="1" dirty="0" err="1" smtClean="0"/>
              <a:t>hjemmelekse</a:t>
            </a:r>
            <a:r>
              <a:rPr lang="nn-NO" dirty="0" smtClean="0"/>
              <a:t>)</a:t>
            </a:r>
          </a:p>
          <a:p>
            <a:r>
              <a:rPr lang="nb-NO" dirty="0" smtClean="0"/>
              <a:t>Vanskelighetsgraden</a:t>
            </a:r>
            <a:r>
              <a:rPr lang="nn-NO" dirty="0" smtClean="0"/>
              <a:t> varierer. De har </a:t>
            </a:r>
            <a:r>
              <a:rPr lang="nn-NO" dirty="0" err="1" smtClean="0"/>
              <a:t>valgt</a:t>
            </a:r>
            <a:r>
              <a:rPr lang="nn-NO" dirty="0" smtClean="0"/>
              <a:t> ut </a:t>
            </a:r>
            <a:r>
              <a:rPr lang="nn-NO" dirty="0" err="1" smtClean="0"/>
              <a:t>fra</a:t>
            </a:r>
            <a:r>
              <a:rPr lang="nn-NO" dirty="0" smtClean="0"/>
              <a:t> </a:t>
            </a:r>
            <a:r>
              <a:rPr lang="nn-NO" dirty="0" err="1" smtClean="0"/>
              <a:t>eget</a:t>
            </a:r>
            <a:r>
              <a:rPr lang="nn-NO" dirty="0" smtClean="0"/>
              <a:t> kompetansenivå (</a:t>
            </a:r>
            <a:r>
              <a:rPr lang="nn-NO" i="1" dirty="0" err="1" smtClean="0"/>
              <a:t>tilpasning</a:t>
            </a:r>
            <a:r>
              <a:rPr lang="nn-NO" dirty="0" smtClean="0"/>
              <a:t>)</a:t>
            </a:r>
          </a:p>
          <a:p>
            <a:r>
              <a:rPr lang="nn-NO" dirty="0" smtClean="0"/>
              <a:t> Vi har </a:t>
            </a:r>
            <a:r>
              <a:rPr lang="nn-NO" dirty="0" err="1" smtClean="0"/>
              <a:t>idemyldring</a:t>
            </a:r>
            <a:r>
              <a:rPr lang="nn-NO" dirty="0" smtClean="0"/>
              <a:t> med uttrykk </a:t>
            </a:r>
            <a:r>
              <a:rPr lang="nn-NO" dirty="0" err="1" smtClean="0"/>
              <a:t>fra</a:t>
            </a:r>
            <a:r>
              <a:rPr lang="nn-NO" dirty="0" smtClean="0"/>
              <a:t> ulike oppskrifter. (</a:t>
            </a:r>
            <a:r>
              <a:rPr lang="nn-NO" i="1" dirty="0" smtClean="0"/>
              <a:t>elevaktivitet</a:t>
            </a:r>
            <a:r>
              <a:rPr lang="nn-NO" dirty="0" smtClean="0"/>
              <a:t>)</a:t>
            </a:r>
          </a:p>
          <a:p>
            <a:r>
              <a:rPr lang="nn-NO" dirty="0" smtClean="0"/>
              <a:t>De kan samarbeide. Hjelpe </a:t>
            </a:r>
            <a:r>
              <a:rPr lang="nn-NO" dirty="0" err="1" smtClean="0"/>
              <a:t>hverandre</a:t>
            </a:r>
            <a:r>
              <a:rPr lang="nn-NO" dirty="0" smtClean="0"/>
              <a:t> med ord de </a:t>
            </a:r>
            <a:r>
              <a:rPr lang="nn-NO" dirty="0" err="1" smtClean="0"/>
              <a:t>ikke</a:t>
            </a:r>
            <a:r>
              <a:rPr lang="nn-NO" dirty="0" smtClean="0"/>
              <a:t> forstår. (</a:t>
            </a:r>
            <a:r>
              <a:rPr lang="nn-NO" i="1" dirty="0" smtClean="0"/>
              <a:t>mestringsfølelse</a:t>
            </a:r>
            <a:r>
              <a:rPr lang="nn-NO" dirty="0" smtClean="0"/>
              <a:t>) (</a:t>
            </a:r>
            <a:r>
              <a:rPr lang="nn-NO" i="1" dirty="0" smtClean="0"/>
              <a:t>samarbeidslæring</a:t>
            </a:r>
            <a:r>
              <a:rPr lang="nn-NO" dirty="0" smtClean="0"/>
              <a:t>) (</a:t>
            </a:r>
            <a:r>
              <a:rPr lang="nn-NO" i="1" dirty="0" smtClean="0"/>
              <a:t>proksimale utviklingssone</a:t>
            </a:r>
            <a:r>
              <a:rPr lang="nn-NO" dirty="0" smtClean="0"/>
              <a:t>)</a:t>
            </a:r>
          </a:p>
          <a:p>
            <a:r>
              <a:rPr lang="nn-NO" dirty="0" smtClean="0"/>
              <a:t>Legge lista ut på </a:t>
            </a:r>
            <a:r>
              <a:rPr lang="nn-NO" dirty="0" err="1" smtClean="0"/>
              <a:t>Padlet</a:t>
            </a:r>
            <a:r>
              <a:rPr lang="nn-NO" dirty="0" smtClean="0"/>
              <a:t> (</a:t>
            </a:r>
            <a:r>
              <a:rPr lang="nn-NO" i="1" dirty="0" smtClean="0"/>
              <a:t>dele</a:t>
            </a:r>
            <a:r>
              <a:rPr lang="nn-NO" dirty="0" smtClean="0"/>
              <a:t>) (</a:t>
            </a:r>
            <a:r>
              <a:rPr lang="nn-NO" i="1" dirty="0" err="1" smtClean="0"/>
              <a:t>merlæring</a:t>
            </a:r>
            <a:r>
              <a:rPr lang="nn-NO" dirty="0" smtClean="0"/>
              <a:t>)</a:t>
            </a:r>
          </a:p>
          <a:p>
            <a:r>
              <a:rPr lang="nn-NO" dirty="0" smtClean="0"/>
              <a:t>De skal bedømme seg </a:t>
            </a:r>
            <a:r>
              <a:rPr lang="nn-NO" dirty="0" err="1" smtClean="0"/>
              <a:t>selv</a:t>
            </a:r>
            <a:r>
              <a:rPr lang="nn-NO" dirty="0" smtClean="0"/>
              <a:t>: grønt, gult eller rødt lys. (</a:t>
            </a:r>
            <a:r>
              <a:rPr lang="nn-NO" i="1" dirty="0" smtClean="0"/>
              <a:t>vurdering</a:t>
            </a:r>
            <a:r>
              <a:rPr lang="nn-NO" dirty="0" smtClean="0"/>
              <a:t>)</a:t>
            </a:r>
          </a:p>
          <a:p>
            <a:r>
              <a:rPr lang="nn-NO" dirty="0" smtClean="0"/>
              <a:t>Reflektere (</a:t>
            </a:r>
            <a:r>
              <a:rPr lang="nn-NO" i="1" dirty="0" smtClean="0"/>
              <a:t>evaluere</a:t>
            </a:r>
            <a:r>
              <a:rPr lang="nn-NO" dirty="0" smtClean="0"/>
              <a:t>)</a:t>
            </a:r>
          </a:p>
          <a:p>
            <a:endParaRPr lang="nn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5151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Uttrykk - </a:t>
            </a:r>
            <a:r>
              <a:rPr lang="nn-NO" dirty="0" err="1" smtClean="0"/>
              <a:t>idemyldring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n-NO" dirty="0" smtClean="0"/>
              <a:t> </a:t>
            </a: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16" y="1690688"/>
            <a:ext cx="7225048" cy="406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6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Handleliste på </a:t>
            </a:r>
            <a:r>
              <a:rPr lang="nn-NO" dirty="0" err="1" smtClean="0"/>
              <a:t>Padlet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08971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13173</TotalTime>
  <Words>1111</Words>
  <Application>Microsoft Office PowerPoint</Application>
  <PresentationFormat>Widescreen</PresentationFormat>
  <Paragraphs>173</Paragraphs>
  <Slides>27</Slides>
  <Notes>13</Notes>
  <HiddenSlides>0</HiddenSlides>
  <MMClips>9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27</vt:i4>
      </vt:variant>
    </vt:vector>
  </HeadingPairs>
  <TitlesOfParts>
    <vt:vector size="33" baseType="lpstr">
      <vt:lpstr>Algerian</vt:lpstr>
      <vt:lpstr>Arial</vt:lpstr>
      <vt:lpstr>Calibri</vt:lpstr>
      <vt:lpstr>Calibri Light</vt:lpstr>
      <vt:lpstr>Times New Roman</vt:lpstr>
      <vt:lpstr>Office-tema</vt:lpstr>
      <vt:lpstr>PowerPoint-presentasjon</vt:lpstr>
      <vt:lpstr>Bakgrunn</vt:lpstr>
      <vt:lpstr>Hvem er eleven?</vt:lpstr>
      <vt:lpstr>Hva skal læres?</vt:lpstr>
      <vt:lpstr>Didaktiske relasjonsmodellen</vt:lpstr>
      <vt:lpstr>Typisk undervisningssituasjon</vt:lpstr>
      <vt:lpstr>Undervisningssituasjon med Ny Vri</vt:lpstr>
      <vt:lpstr>Uttrykk - idemyldring</vt:lpstr>
      <vt:lpstr>Handleliste på Padlet</vt:lpstr>
      <vt:lpstr>Bakgrunn</vt:lpstr>
      <vt:lpstr>Hvem er eleven?</vt:lpstr>
      <vt:lpstr>Hva skal læres?</vt:lpstr>
      <vt:lpstr>Ny vri</vt:lpstr>
      <vt:lpstr>PowerPoint-presentasjon</vt:lpstr>
      <vt:lpstr>Padletoppgave </vt:lpstr>
      <vt:lpstr>Hva gjorde vi på skolen?</vt:lpstr>
      <vt:lpstr>Hvordan fungerte det?</vt:lpstr>
      <vt:lpstr>Bakgrunn</vt:lpstr>
      <vt:lpstr>Hvem er eleven?</vt:lpstr>
      <vt:lpstr>Hva skal læres? </vt:lpstr>
      <vt:lpstr>Tidligere undervisningsopplegg</vt:lpstr>
      <vt:lpstr>Undervisning med «Ny vri»</vt:lpstr>
      <vt:lpstr>Undervisningsopplegg</vt:lpstr>
      <vt:lpstr> Lydboka «Norsk no», leksjon 5  hentet fra: https://eportal.fagbokforlaget.no </vt:lpstr>
      <vt:lpstr>Hva gjorde vi på skolen?</vt:lpstr>
      <vt:lpstr>Resultatet</vt:lpstr>
      <vt:lpstr>Evaluering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Gro Helland</dc:creator>
  <cp:lastModifiedBy>Espen</cp:lastModifiedBy>
  <cp:revision>38</cp:revision>
  <dcterms:created xsi:type="dcterms:W3CDTF">2018-10-21T18:43:14Z</dcterms:created>
  <dcterms:modified xsi:type="dcterms:W3CDTF">2018-11-30T10:14:03Z</dcterms:modified>
</cp:coreProperties>
</file>