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047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80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07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048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51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7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34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30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06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85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6203482-D87C-4348-BF34-931A0929C469}" type="datetimeFigureOut">
              <a:rPr lang="es-ES" smtClean="0"/>
              <a:t>04/03/2019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CE74190-0CE6-4591-AD58-18C75CB77E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514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1F5EF-DDC3-40B9-B565-CADECD85F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s-ES" dirty="0"/>
              <a:t>OIL PROJECT</a:t>
            </a:r>
          </a:p>
        </p:txBody>
      </p:sp>
    </p:spTree>
    <p:extLst>
      <p:ext uri="{BB962C8B-B14F-4D97-AF65-F5344CB8AC3E}">
        <p14:creationId xmlns:p14="http://schemas.microsoft.com/office/powerpoint/2010/main" val="163101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D86A35-7FEC-4DEC-9813-DB5F72A02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099" y="964692"/>
            <a:ext cx="9569002" cy="1188720"/>
          </a:xfrm>
        </p:spPr>
        <p:txBody>
          <a:bodyPr/>
          <a:lstStyle/>
          <a:p>
            <a:r>
              <a:rPr lang="es-ES" dirty="0"/>
              <a:t>WHAT WE KNOW ABOUT OIL?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72C9F-C6E5-4055-99F6-266A7F6C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099" y="2638044"/>
            <a:ext cx="9569002" cy="3255264"/>
          </a:xfrm>
        </p:spPr>
        <p:txBody>
          <a:bodyPr/>
          <a:lstStyle/>
          <a:p>
            <a:r>
              <a:rPr lang="es-ES" sz="2000" dirty="0" err="1"/>
              <a:t>Oil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non-</a:t>
            </a:r>
            <a:r>
              <a:rPr lang="es-ES" sz="2000" dirty="0" err="1"/>
              <a:t>renewable</a:t>
            </a:r>
            <a:r>
              <a:rPr lang="es-ES" sz="2000" dirty="0"/>
              <a:t> </a:t>
            </a:r>
            <a:r>
              <a:rPr lang="es-ES" sz="2000" dirty="0" err="1"/>
              <a:t>energy</a:t>
            </a:r>
            <a:r>
              <a:rPr lang="es-ES" sz="2000" dirty="0"/>
              <a:t>  </a:t>
            </a:r>
            <a:r>
              <a:rPr lang="es-ES" sz="2000" dirty="0" err="1"/>
              <a:t>source</a:t>
            </a:r>
            <a:r>
              <a:rPr lang="es-ES" sz="2000" dirty="0"/>
              <a:t> and </a:t>
            </a:r>
            <a:r>
              <a:rPr lang="es-ES" sz="2000" dirty="0" err="1"/>
              <a:t>it’s</a:t>
            </a:r>
            <a:r>
              <a:rPr lang="es-ES" sz="2000" dirty="0"/>
              <a:t> a </a:t>
            </a:r>
            <a:r>
              <a:rPr lang="es-ES" sz="2000" dirty="0" err="1"/>
              <a:t>fossil</a:t>
            </a:r>
            <a:r>
              <a:rPr lang="es-ES" sz="2000" dirty="0"/>
              <a:t> </a:t>
            </a:r>
            <a:r>
              <a:rPr lang="es-ES" sz="2000" dirty="0" err="1"/>
              <a:t>fuels</a:t>
            </a:r>
            <a:endParaRPr lang="es-ES" sz="2000" dirty="0"/>
          </a:p>
          <a:p>
            <a:r>
              <a:rPr lang="es-ES" sz="2000" dirty="0" err="1"/>
              <a:t>We</a:t>
            </a:r>
            <a:r>
              <a:rPr lang="es-ES" sz="2000" dirty="0"/>
              <a:t> </a:t>
            </a:r>
            <a:r>
              <a:rPr lang="es-ES" sz="2000" dirty="0" err="1"/>
              <a:t>need</a:t>
            </a:r>
            <a:r>
              <a:rPr lang="es-ES" sz="2000" dirty="0"/>
              <a:t> </a:t>
            </a:r>
            <a:r>
              <a:rPr lang="es-ES" sz="2000" dirty="0" err="1"/>
              <a:t>oil</a:t>
            </a:r>
            <a:r>
              <a:rPr lang="es-ES" sz="2000" dirty="0"/>
              <a:t>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everything</a:t>
            </a:r>
            <a:endParaRPr lang="es-ES" sz="2000" dirty="0"/>
          </a:p>
          <a:p>
            <a:endParaRPr lang="es-ES" sz="2000" dirty="0"/>
          </a:p>
          <a:p>
            <a:r>
              <a:rPr lang="es-ES" sz="2000" dirty="0"/>
              <a:t>SPAIN: </a:t>
            </a:r>
            <a:r>
              <a:rPr lang="es-ES" sz="2000" dirty="0" err="1"/>
              <a:t>We</a:t>
            </a:r>
            <a:r>
              <a:rPr lang="es-ES" sz="2000" dirty="0"/>
              <a:t> </a:t>
            </a:r>
            <a:r>
              <a:rPr lang="es-ES" sz="2000" dirty="0" err="1"/>
              <a:t>have</a:t>
            </a:r>
            <a:r>
              <a:rPr lang="es-ES" sz="2000" dirty="0"/>
              <a:t> </a:t>
            </a:r>
            <a:r>
              <a:rPr lang="es-ES" sz="2000" dirty="0" err="1"/>
              <a:t>oil</a:t>
            </a:r>
            <a:r>
              <a:rPr lang="es-ES" sz="2000" dirty="0"/>
              <a:t> </a:t>
            </a:r>
            <a:r>
              <a:rPr lang="es-ES" sz="2000" dirty="0" err="1"/>
              <a:t>industry</a:t>
            </a:r>
            <a:r>
              <a:rPr lang="es-ES" sz="2000" dirty="0"/>
              <a:t> in Burgos, Tarragona, Valencia and Galicia. </a:t>
            </a:r>
            <a:r>
              <a:rPr lang="es-ES" sz="2000" dirty="0" err="1"/>
              <a:t>But</a:t>
            </a:r>
            <a:r>
              <a:rPr lang="es-ES" sz="2000" dirty="0"/>
              <a:t> </a:t>
            </a:r>
            <a:r>
              <a:rPr lang="es-ES" sz="2000" dirty="0" err="1"/>
              <a:t>it’s</a:t>
            </a:r>
            <a:r>
              <a:rPr lang="es-ES" sz="2000" dirty="0"/>
              <a:t> </a:t>
            </a:r>
            <a:r>
              <a:rPr lang="es-ES" sz="2000" dirty="0" err="1"/>
              <a:t>not</a:t>
            </a:r>
            <a:r>
              <a:rPr lang="es-ES" sz="2000" dirty="0"/>
              <a:t> a </a:t>
            </a:r>
            <a:r>
              <a:rPr lang="es-ES" sz="2000" dirty="0" err="1"/>
              <a:t>big</a:t>
            </a:r>
            <a:r>
              <a:rPr lang="es-ES" sz="2000" dirty="0"/>
              <a:t> </a:t>
            </a:r>
            <a:r>
              <a:rPr lang="es-ES" sz="2000" dirty="0" err="1"/>
              <a:t>industry</a:t>
            </a:r>
            <a:endParaRPr lang="es-ES" sz="2000" dirty="0"/>
          </a:p>
          <a:p>
            <a:endParaRPr lang="es-ES" sz="2000" dirty="0"/>
          </a:p>
          <a:p>
            <a:r>
              <a:rPr lang="es-ES" sz="2000" dirty="0"/>
              <a:t>IRELAND: </a:t>
            </a:r>
            <a:r>
              <a:rPr lang="es-ES" sz="2000" dirty="0" err="1"/>
              <a:t>There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a </a:t>
            </a:r>
            <a:r>
              <a:rPr lang="es-ES" sz="2000" dirty="0" err="1"/>
              <a:t>lot</a:t>
            </a:r>
            <a:r>
              <a:rPr lang="es-ES" sz="2000" dirty="0"/>
              <a:t> of </a:t>
            </a:r>
            <a:r>
              <a:rPr lang="es-ES" sz="2000" dirty="0" err="1"/>
              <a:t>Oil</a:t>
            </a:r>
            <a:r>
              <a:rPr lang="es-ES" sz="2000" dirty="0"/>
              <a:t> off of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Coast</a:t>
            </a:r>
            <a:r>
              <a:rPr lang="es-ES" sz="2000" dirty="0"/>
              <a:t> of Cork, </a:t>
            </a:r>
            <a:r>
              <a:rPr lang="es-ES" sz="2000" dirty="0" err="1"/>
              <a:t>approximately</a:t>
            </a:r>
            <a:r>
              <a:rPr lang="es-ES" sz="2000" dirty="0"/>
              <a:t> 1 </a:t>
            </a:r>
            <a:r>
              <a:rPr lang="es-ES" sz="2000" dirty="0" err="1"/>
              <a:t>Billion</a:t>
            </a:r>
            <a:r>
              <a:rPr lang="es-ES" sz="2000" dirty="0"/>
              <a:t> </a:t>
            </a:r>
            <a:r>
              <a:rPr lang="es-ES" sz="2000" dirty="0" err="1"/>
              <a:t>barrels</a:t>
            </a:r>
            <a:r>
              <a:rPr lang="es-ES" sz="2000" dirty="0"/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735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Resultado de imagen de oil norway">
            <a:extLst>
              <a:ext uri="{FF2B5EF4-FFF2-40B4-BE49-F238E27FC236}">
                <a16:creationId xmlns:a16="http://schemas.microsoft.com/office/drawing/2014/main" id="{E1424E2C-B6E7-43E7-A7ED-A1C5F76C8B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5" t="9091" r="1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2FD8D8F-040E-478D-929F-3450F6D3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11" y="975039"/>
            <a:ext cx="2286000" cy="2286000"/>
          </a:xfrm>
          <a:prstGeom prst="flowChartDocument">
            <a:avLst/>
          </a:prstGeom>
          <a:solidFill>
            <a:srgbClr val="000000">
              <a:alpha val="75000"/>
            </a:srgbClr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WHAT WE WANT TO KNOW?</a:t>
            </a:r>
          </a:p>
        </p:txBody>
      </p:sp>
      <p:sp>
        <p:nvSpPr>
          <p:cNvPr id="72" name="Flowchart: Document 71">
            <a:extLst>
              <a:ext uri="{FF2B5EF4-FFF2-40B4-BE49-F238E27FC236}">
                <a16:creationId xmlns:a16="http://schemas.microsoft.com/office/drawing/2014/main" id="{3622FAC5-3828-4E2A-A261-7AAE6D5F7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19" y="810447"/>
            <a:ext cx="2615184" cy="2615184"/>
          </a:xfrm>
          <a:prstGeom prst="flowChartDocument">
            <a:avLst/>
          </a:prstGeom>
          <a:noFill/>
          <a:ln w="317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5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E5D391B7-CD51-4D6A-BCD9-37F7688559DA}"/>
              </a:ext>
            </a:extLst>
          </p:cNvPr>
          <p:cNvSpPr/>
          <p:nvPr/>
        </p:nvSpPr>
        <p:spPr>
          <a:xfrm>
            <a:off x="3554055" y="2562075"/>
            <a:ext cx="2640169" cy="17386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/>
              <a:t>OIL</a:t>
            </a:r>
            <a:endParaRPr lang="es-ES" sz="2400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4AFC8049-F196-40DD-8AD7-0E5FA19387BC}"/>
              </a:ext>
            </a:extLst>
          </p:cNvPr>
          <p:cNvSpPr/>
          <p:nvPr/>
        </p:nvSpPr>
        <p:spPr>
          <a:xfrm>
            <a:off x="554862" y="2553106"/>
            <a:ext cx="1777285" cy="139091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Enviromental</a:t>
            </a:r>
            <a:r>
              <a:rPr lang="es-ES" dirty="0"/>
              <a:t> </a:t>
            </a:r>
            <a:r>
              <a:rPr lang="es-ES" dirty="0" err="1"/>
              <a:t>impact</a:t>
            </a:r>
            <a:endParaRPr lang="es-ES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0823EF2-B742-43A8-B7D0-47442044CCAD}"/>
              </a:ext>
            </a:extLst>
          </p:cNvPr>
          <p:cNvSpPr/>
          <p:nvPr/>
        </p:nvSpPr>
        <p:spPr>
          <a:xfrm>
            <a:off x="6303153" y="450013"/>
            <a:ext cx="1813772" cy="11955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produced</a:t>
            </a:r>
            <a:r>
              <a:rPr lang="es-ES" dirty="0"/>
              <a:t>?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C634F3B-6742-4CB6-ADA4-0EE2EFE83242}"/>
              </a:ext>
            </a:extLst>
          </p:cNvPr>
          <p:cNvSpPr/>
          <p:nvPr/>
        </p:nvSpPr>
        <p:spPr>
          <a:xfrm>
            <a:off x="1269641" y="572437"/>
            <a:ext cx="2933164" cy="108933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Why</a:t>
            </a:r>
            <a:r>
              <a:rPr lang="es-ES" dirty="0"/>
              <a:t> are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prices</a:t>
            </a:r>
            <a:r>
              <a:rPr lang="es-ES" dirty="0"/>
              <a:t>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around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world</a:t>
            </a:r>
            <a:r>
              <a:rPr lang="es-ES" dirty="0"/>
              <a:t>?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A995B5D-6C9A-42FA-8845-CD7259E24D95}"/>
              </a:ext>
            </a:extLst>
          </p:cNvPr>
          <p:cNvSpPr/>
          <p:nvPr/>
        </p:nvSpPr>
        <p:spPr>
          <a:xfrm>
            <a:off x="6134122" y="5201024"/>
            <a:ext cx="1329208" cy="13909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Different</a:t>
            </a:r>
            <a:r>
              <a:rPr lang="es-ES" dirty="0"/>
              <a:t> uses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6602451-7860-4ABD-888F-9E72A1190058}"/>
              </a:ext>
            </a:extLst>
          </p:cNvPr>
          <p:cNvSpPr/>
          <p:nvPr/>
        </p:nvSpPr>
        <p:spPr>
          <a:xfrm>
            <a:off x="7798999" y="2644522"/>
            <a:ext cx="2446986" cy="13909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influences</a:t>
            </a:r>
            <a:r>
              <a:rPr lang="es-ES" dirty="0"/>
              <a:t> in </a:t>
            </a:r>
            <a:r>
              <a:rPr lang="es-ES" dirty="0" err="1"/>
              <a:t>political</a:t>
            </a:r>
            <a:r>
              <a:rPr lang="es-ES" dirty="0"/>
              <a:t> and </a:t>
            </a:r>
            <a:r>
              <a:rPr lang="es-ES" dirty="0" err="1"/>
              <a:t>economical</a:t>
            </a:r>
            <a:r>
              <a:rPr lang="es-ES" dirty="0"/>
              <a:t> </a:t>
            </a:r>
            <a:r>
              <a:rPr lang="es-ES" dirty="0" err="1"/>
              <a:t>system</a:t>
            </a:r>
            <a:r>
              <a:rPr lang="es-ES" dirty="0"/>
              <a:t>?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0B5DE76-636E-4473-992F-BDB86978347A}"/>
              </a:ext>
            </a:extLst>
          </p:cNvPr>
          <p:cNvSpPr/>
          <p:nvPr/>
        </p:nvSpPr>
        <p:spPr>
          <a:xfrm>
            <a:off x="1269127" y="4835357"/>
            <a:ext cx="2087988" cy="13909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What's </a:t>
            </a:r>
            <a:r>
              <a:rPr lang="en-US" dirty="0" err="1"/>
              <a:t>gonna</a:t>
            </a:r>
            <a:r>
              <a:rPr lang="en-US" dirty="0"/>
              <a:t> happen when it's over?</a:t>
            </a:r>
            <a:endParaRPr lang="es-ES" dirty="0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1C2403F3-56F0-4551-89A6-5DE1A78D260E}"/>
              </a:ext>
            </a:extLst>
          </p:cNvPr>
          <p:cNvCxnSpPr>
            <a:stCxn id="2" idx="1"/>
            <a:endCxn id="5" idx="2"/>
          </p:cNvCxnSpPr>
          <p:nvPr/>
        </p:nvCxnSpPr>
        <p:spPr>
          <a:xfrm rot="16200000" flipV="1">
            <a:off x="2761001" y="1636996"/>
            <a:ext cx="1154920" cy="1204476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3B92D1E6-2354-4F39-970B-192947D1C2D0}"/>
              </a:ext>
            </a:extLst>
          </p:cNvPr>
          <p:cNvCxnSpPr>
            <a:stCxn id="2" idx="2"/>
            <a:endCxn id="3" idx="3"/>
          </p:cNvCxnSpPr>
          <p:nvPr/>
        </p:nvCxnSpPr>
        <p:spPr>
          <a:xfrm flipH="1" flipV="1">
            <a:off x="2332147" y="3248566"/>
            <a:ext cx="1221908" cy="18283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: curvado 18">
            <a:extLst>
              <a:ext uri="{FF2B5EF4-FFF2-40B4-BE49-F238E27FC236}">
                <a16:creationId xmlns:a16="http://schemas.microsoft.com/office/drawing/2014/main" id="{5EECF6EE-798D-4136-867B-15DCB7B66A54}"/>
              </a:ext>
            </a:extLst>
          </p:cNvPr>
          <p:cNvCxnSpPr>
            <a:cxnSpLocks/>
            <a:stCxn id="2" idx="4"/>
            <a:endCxn id="8" idx="3"/>
          </p:cNvCxnSpPr>
          <p:nvPr/>
        </p:nvCxnSpPr>
        <p:spPr>
          <a:xfrm rot="5400000">
            <a:off x="3500581" y="4157258"/>
            <a:ext cx="1230094" cy="1517025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Conector: curvado 20">
            <a:extLst>
              <a:ext uri="{FF2B5EF4-FFF2-40B4-BE49-F238E27FC236}">
                <a16:creationId xmlns:a16="http://schemas.microsoft.com/office/drawing/2014/main" id="{7B326E03-9BFA-424F-AA4D-6719C1E21716}"/>
              </a:ext>
            </a:extLst>
          </p:cNvPr>
          <p:cNvCxnSpPr>
            <a:stCxn id="2" idx="5"/>
            <a:endCxn id="6" idx="0"/>
          </p:cNvCxnSpPr>
          <p:nvPr/>
        </p:nvCxnSpPr>
        <p:spPr>
          <a:xfrm rot="16200000" flipH="1">
            <a:off x="5725693" y="4127991"/>
            <a:ext cx="1154920" cy="991146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4BE42DBD-8C93-4E71-8006-98D63C1A9C44}"/>
              </a:ext>
            </a:extLst>
          </p:cNvPr>
          <p:cNvCxnSpPr>
            <a:cxnSpLocks/>
            <a:stCxn id="2" idx="6"/>
            <a:endCxn id="7" idx="1"/>
          </p:cNvCxnSpPr>
          <p:nvPr/>
        </p:nvCxnSpPr>
        <p:spPr>
          <a:xfrm flipV="1">
            <a:off x="6194224" y="3339982"/>
            <a:ext cx="1604775" cy="9141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Conector: curvado 39">
            <a:extLst>
              <a:ext uri="{FF2B5EF4-FFF2-40B4-BE49-F238E27FC236}">
                <a16:creationId xmlns:a16="http://schemas.microsoft.com/office/drawing/2014/main" id="{DBA0CC48-9723-43D7-A6A1-424D76B7458F}"/>
              </a:ext>
            </a:extLst>
          </p:cNvPr>
          <p:cNvCxnSpPr>
            <a:stCxn id="2" idx="7"/>
            <a:endCxn id="4" idx="2"/>
          </p:cNvCxnSpPr>
          <p:nvPr/>
        </p:nvCxnSpPr>
        <p:spPr>
          <a:xfrm rot="5400000" flipH="1" flipV="1">
            <a:off x="5923263" y="1529919"/>
            <a:ext cx="1171093" cy="1402459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50" name="Picture 2" descr="Resultado de imagen de oil norway">
            <a:extLst>
              <a:ext uri="{FF2B5EF4-FFF2-40B4-BE49-F238E27FC236}">
                <a16:creationId xmlns:a16="http://schemas.microsoft.com/office/drawing/2014/main" id="{283543B9-5CCB-4AEA-B127-3FA73F443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724" y="4403876"/>
            <a:ext cx="2797226" cy="1881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75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E5D391B7-CD51-4D6A-BCD9-37F7688559DA}"/>
              </a:ext>
            </a:extLst>
          </p:cNvPr>
          <p:cNvSpPr/>
          <p:nvPr/>
        </p:nvSpPr>
        <p:spPr>
          <a:xfrm>
            <a:off x="4775915" y="2566967"/>
            <a:ext cx="2640169" cy="17386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/>
              <a:t>OIL</a:t>
            </a:r>
            <a:endParaRPr lang="es-ES" sz="2400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4AFC8049-F196-40DD-8AD7-0E5FA19387BC}"/>
              </a:ext>
            </a:extLst>
          </p:cNvPr>
          <p:cNvSpPr/>
          <p:nvPr/>
        </p:nvSpPr>
        <p:spPr>
          <a:xfrm>
            <a:off x="789903" y="2194215"/>
            <a:ext cx="1777285" cy="139091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Enviromental</a:t>
            </a:r>
            <a:r>
              <a:rPr lang="es-ES" dirty="0"/>
              <a:t> </a:t>
            </a:r>
            <a:r>
              <a:rPr lang="es-ES" dirty="0" err="1"/>
              <a:t>climate</a:t>
            </a:r>
            <a:r>
              <a:rPr lang="es-ES" dirty="0"/>
              <a:t> </a:t>
            </a:r>
            <a:r>
              <a:rPr lang="es-ES" dirty="0" err="1"/>
              <a:t>change</a:t>
            </a:r>
            <a:endParaRPr lang="es-ES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0823EF2-B742-43A8-B7D0-47442044CCAD}"/>
              </a:ext>
            </a:extLst>
          </p:cNvPr>
          <p:cNvSpPr/>
          <p:nvPr/>
        </p:nvSpPr>
        <p:spPr>
          <a:xfrm>
            <a:off x="7255665" y="198145"/>
            <a:ext cx="1813772" cy="11955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Refining</a:t>
            </a:r>
            <a:endParaRPr lang="es-ES" dirty="0"/>
          </a:p>
          <a:p>
            <a:pPr algn="ctr"/>
            <a:r>
              <a:rPr lang="es-ES" dirty="0"/>
              <a:t>(</a:t>
            </a:r>
            <a:r>
              <a:rPr lang="es-ES" dirty="0" err="1"/>
              <a:t>gasoline</a:t>
            </a:r>
            <a:r>
              <a:rPr lang="es-ES" dirty="0"/>
              <a:t>)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C634F3B-6742-4CB6-ADA4-0EE2EFE83242}"/>
              </a:ext>
            </a:extLst>
          </p:cNvPr>
          <p:cNvSpPr/>
          <p:nvPr/>
        </p:nvSpPr>
        <p:spPr>
          <a:xfrm>
            <a:off x="2229396" y="422109"/>
            <a:ext cx="2933164" cy="108933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oil</a:t>
            </a:r>
            <a:r>
              <a:rPr lang="es-ES" dirty="0"/>
              <a:t>?</a:t>
            </a:r>
          </a:p>
          <a:p>
            <a:pPr algn="ctr"/>
            <a:r>
              <a:rPr lang="es-ES" dirty="0"/>
              <a:t>Crudo - </a:t>
            </a:r>
            <a:r>
              <a:rPr lang="es-ES" dirty="0" err="1"/>
              <a:t>Chemistry</a:t>
            </a:r>
            <a:endParaRPr lang="es-ES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A995B5D-6C9A-42FA-8845-CD7259E24D95}"/>
              </a:ext>
            </a:extLst>
          </p:cNvPr>
          <p:cNvSpPr/>
          <p:nvPr/>
        </p:nvSpPr>
        <p:spPr>
          <a:xfrm>
            <a:off x="9035746" y="4761612"/>
            <a:ext cx="1774319" cy="11482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Politics</a:t>
            </a:r>
            <a:r>
              <a:rPr lang="es-ES" dirty="0"/>
              <a:t> </a:t>
            </a:r>
            <a:r>
              <a:rPr lang="es-ES" dirty="0" err="1"/>
              <a:t>around</a:t>
            </a:r>
            <a:r>
              <a:rPr lang="es-ES" dirty="0"/>
              <a:t> </a:t>
            </a:r>
            <a:r>
              <a:rPr lang="es-ES" dirty="0" err="1"/>
              <a:t>producing</a:t>
            </a:r>
            <a:r>
              <a:rPr lang="es-ES" dirty="0"/>
              <a:t> </a:t>
            </a:r>
            <a:r>
              <a:rPr lang="es-ES" dirty="0" err="1"/>
              <a:t>oil</a:t>
            </a:r>
            <a:endParaRPr lang="es-ES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6602451-7860-4ABD-888F-9E72A1190058}"/>
              </a:ext>
            </a:extLst>
          </p:cNvPr>
          <p:cNvSpPr/>
          <p:nvPr/>
        </p:nvSpPr>
        <p:spPr>
          <a:xfrm>
            <a:off x="9069437" y="1598372"/>
            <a:ext cx="2446986" cy="13909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Where</a:t>
            </a:r>
            <a:r>
              <a:rPr lang="es-ES" dirty="0"/>
              <a:t> and </a:t>
            </a:r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drilled</a:t>
            </a:r>
            <a:r>
              <a:rPr lang="es-ES" dirty="0"/>
              <a:t> and </a:t>
            </a:r>
            <a:r>
              <a:rPr lang="es-ES" dirty="0" err="1"/>
              <a:t>refined</a:t>
            </a:r>
            <a:r>
              <a:rPr lang="es-ES" dirty="0"/>
              <a:t>?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0B5DE76-636E-4473-992F-BDB86978347A}"/>
              </a:ext>
            </a:extLst>
          </p:cNvPr>
          <p:cNvSpPr/>
          <p:nvPr/>
        </p:nvSpPr>
        <p:spPr>
          <a:xfrm>
            <a:off x="4858685" y="5131012"/>
            <a:ext cx="2087988" cy="13909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Economy</a:t>
            </a:r>
            <a:r>
              <a:rPr lang="es-ES" dirty="0"/>
              <a:t> </a:t>
            </a:r>
            <a:r>
              <a:rPr lang="es-ES" dirty="0" err="1"/>
              <a:t>national</a:t>
            </a:r>
            <a:r>
              <a:rPr lang="es-ES" dirty="0"/>
              <a:t> and internacional</a:t>
            </a:r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1C2403F3-56F0-4551-89A6-5DE1A78D260E}"/>
              </a:ext>
            </a:extLst>
          </p:cNvPr>
          <p:cNvCxnSpPr>
            <a:stCxn id="2" idx="1"/>
            <a:endCxn id="5" idx="2"/>
          </p:cNvCxnSpPr>
          <p:nvPr/>
        </p:nvCxnSpPr>
        <p:spPr>
          <a:xfrm rot="16200000" flipV="1">
            <a:off x="3774199" y="1433225"/>
            <a:ext cx="1310140" cy="1466581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3B92D1E6-2354-4F39-970B-192947D1C2D0}"/>
              </a:ext>
            </a:extLst>
          </p:cNvPr>
          <p:cNvCxnSpPr>
            <a:stCxn id="2" idx="2"/>
            <a:endCxn id="3" idx="3"/>
          </p:cNvCxnSpPr>
          <p:nvPr/>
        </p:nvCxnSpPr>
        <p:spPr>
          <a:xfrm flipH="1" flipV="1">
            <a:off x="2567188" y="2889675"/>
            <a:ext cx="2208727" cy="54661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: curvado 18">
            <a:extLst>
              <a:ext uri="{FF2B5EF4-FFF2-40B4-BE49-F238E27FC236}">
                <a16:creationId xmlns:a16="http://schemas.microsoft.com/office/drawing/2014/main" id="{5EECF6EE-798D-4136-867B-15DCB7B66A54}"/>
              </a:ext>
            </a:extLst>
          </p:cNvPr>
          <p:cNvCxnSpPr>
            <a:cxnSpLocks/>
            <a:stCxn id="2" idx="4"/>
            <a:endCxn id="8" idx="0"/>
          </p:cNvCxnSpPr>
          <p:nvPr/>
        </p:nvCxnSpPr>
        <p:spPr>
          <a:xfrm rot="5400000">
            <a:off x="5586642" y="4621653"/>
            <a:ext cx="825397" cy="19332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Conector: curvado 20">
            <a:extLst>
              <a:ext uri="{FF2B5EF4-FFF2-40B4-BE49-F238E27FC236}">
                <a16:creationId xmlns:a16="http://schemas.microsoft.com/office/drawing/2014/main" id="{7B326E03-9BFA-424F-AA4D-6719C1E21716}"/>
              </a:ext>
            </a:extLst>
          </p:cNvPr>
          <p:cNvCxnSpPr>
            <a:cxnSpLocks/>
            <a:stCxn id="2" idx="5"/>
            <a:endCxn id="6" idx="1"/>
          </p:cNvCxnSpPr>
          <p:nvPr/>
        </p:nvCxnSpPr>
        <p:spPr>
          <a:xfrm rot="16200000" flipH="1">
            <a:off x="7390213" y="3690223"/>
            <a:ext cx="1284760" cy="2006306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4BE42DBD-8C93-4E71-8006-98D63C1A9C44}"/>
              </a:ext>
            </a:extLst>
          </p:cNvPr>
          <p:cNvCxnSpPr>
            <a:cxnSpLocks/>
            <a:stCxn id="2" idx="7"/>
            <a:endCxn id="7" idx="1"/>
          </p:cNvCxnSpPr>
          <p:nvPr/>
        </p:nvCxnSpPr>
        <p:spPr>
          <a:xfrm flipV="1">
            <a:off x="7029440" y="2293832"/>
            <a:ext cx="2039997" cy="52775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Conector: curvado 39">
            <a:extLst>
              <a:ext uri="{FF2B5EF4-FFF2-40B4-BE49-F238E27FC236}">
                <a16:creationId xmlns:a16="http://schemas.microsoft.com/office/drawing/2014/main" id="{DBA0CC48-9723-43D7-A6A1-424D76B7458F}"/>
              </a:ext>
            </a:extLst>
          </p:cNvPr>
          <p:cNvCxnSpPr>
            <a:cxnSpLocks/>
            <a:stCxn id="2" idx="0"/>
            <a:endCxn id="4" idx="2"/>
          </p:cNvCxnSpPr>
          <p:nvPr/>
        </p:nvCxnSpPr>
        <p:spPr>
          <a:xfrm rot="5400000" flipH="1" flipV="1">
            <a:off x="6542658" y="947075"/>
            <a:ext cx="1173234" cy="2066551"/>
          </a:xfrm>
          <a:prstGeom prst="curvedConnector3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3EDA57AD-96AA-4EF1-8878-6A5FAF0DBE73}"/>
              </a:ext>
            </a:extLst>
          </p:cNvPr>
          <p:cNvSpPr/>
          <p:nvPr/>
        </p:nvSpPr>
        <p:spPr>
          <a:xfrm>
            <a:off x="992325" y="4516308"/>
            <a:ext cx="1777285" cy="139091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Personal </a:t>
            </a:r>
            <a:r>
              <a:rPr lang="es-ES" dirty="0" err="1"/>
              <a:t>consumer</a:t>
            </a:r>
            <a:endParaRPr lang="es-ES" dirty="0"/>
          </a:p>
        </p:txBody>
      </p:sp>
      <p:cxnSp>
        <p:nvCxnSpPr>
          <p:cNvPr id="39" name="Conector: curvado 38">
            <a:extLst>
              <a:ext uri="{FF2B5EF4-FFF2-40B4-BE49-F238E27FC236}">
                <a16:creationId xmlns:a16="http://schemas.microsoft.com/office/drawing/2014/main" id="{82949709-54A0-49A7-8DAD-D757E005B7C6}"/>
              </a:ext>
            </a:extLst>
          </p:cNvPr>
          <p:cNvCxnSpPr>
            <a:cxnSpLocks/>
            <a:stCxn id="2" idx="3"/>
            <a:endCxn id="32" idx="3"/>
          </p:cNvCxnSpPr>
          <p:nvPr/>
        </p:nvCxnSpPr>
        <p:spPr>
          <a:xfrm rot="5400000">
            <a:off x="3385699" y="3434908"/>
            <a:ext cx="1160772" cy="2392949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82" name="Conector recto 2081">
            <a:extLst>
              <a:ext uri="{FF2B5EF4-FFF2-40B4-BE49-F238E27FC236}">
                <a16:creationId xmlns:a16="http://schemas.microsoft.com/office/drawing/2014/main" id="{03092AC3-D650-4B48-8350-5F1579707D18}"/>
              </a:ext>
            </a:extLst>
          </p:cNvPr>
          <p:cNvCxnSpPr>
            <a:cxnSpLocks/>
          </p:cNvCxnSpPr>
          <p:nvPr/>
        </p:nvCxnSpPr>
        <p:spPr>
          <a:xfrm flipH="1">
            <a:off x="5318975" y="779028"/>
            <a:ext cx="1710465" cy="1238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1" name="Rectángulo: esquinas redondeadas 100">
            <a:extLst>
              <a:ext uri="{FF2B5EF4-FFF2-40B4-BE49-F238E27FC236}">
                <a16:creationId xmlns:a16="http://schemas.microsoft.com/office/drawing/2014/main" id="{8A62FBAB-AF1A-4A8E-AB20-744ED3627DE1}"/>
              </a:ext>
            </a:extLst>
          </p:cNvPr>
          <p:cNvSpPr/>
          <p:nvPr/>
        </p:nvSpPr>
        <p:spPr>
          <a:xfrm>
            <a:off x="9546735" y="3645226"/>
            <a:ext cx="1401651" cy="65309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/>
              <a:t>Pollution</a:t>
            </a:r>
            <a:endParaRPr lang="es-ES" dirty="0"/>
          </a:p>
        </p:txBody>
      </p:sp>
      <p:cxnSp>
        <p:nvCxnSpPr>
          <p:cNvPr id="102" name="Conector: curvado 101">
            <a:extLst>
              <a:ext uri="{FF2B5EF4-FFF2-40B4-BE49-F238E27FC236}">
                <a16:creationId xmlns:a16="http://schemas.microsoft.com/office/drawing/2014/main" id="{300B1541-7E79-4A73-BA59-D4DF2346FC21}"/>
              </a:ext>
            </a:extLst>
          </p:cNvPr>
          <p:cNvCxnSpPr>
            <a:cxnSpLocks/>
            <a:stCxn id="2" idx="6"/>
            <a:endCxn id="101" idx="1"/>
          </p:cNvCxnSpPr>
          <p:nvPr/>
        </p:nvCxnSpPr>
        <p:spPr>
          <a:xfrm>
            <a:off x="7416084" y="3436291"/>
            <a:ext cx="2130651" cy="53548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83684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138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Paquete</vt:lpstr>
      <vt:lpstr>OIL PROJECT</vt:lpstr>
      <vt:lpstr>WHAT WE KNOW ABOUT OIL?</vt:lpstr>
      <vt:lpstr>WHAT WE WANT TO KNOW?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OIL PROJECT</dc:title>
  <dc:creator>Marta Alonso Sanz</dc:creator>
  <cp:lastModifiedBy>Marta Alonso Sanz</cp:lastModifiedBy>
  <cp:revision>6</cp:revision>
  <dcterms:created xsi:type="dcterms:W3CDTF">2019-03-04T08:44:09Z</dcterms:created>
  <dcterms:modified xsi:type="dcterms:W3CDTF">2019-03-04T09:35:58Z</dcterms:modified>
</cp:coreProperties>
</file>