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280" r:id="rId3"/>
    <p:sldId id="309" r:id="rId4"/>
    <p:sldId id="310" r:id="rId5"/>
    <p:sldId id="311" r:id="rId6"/>
    <p:sldId id="282" r:id="rId7"/>
    <p:sldId id="312" r:id="rId8"/>
    <p:sldId id="284" r:id="rId9"/>
    <p:sldId id="285" r:id="rId10"/>
    <p:sldId id="286" r:id="rId11"/>
    <p:sldId id="287" r:id="rId12"/>
    <p:sldId id="291" r:id="rId13"/>
    <p:sldId id="288" r:id="rId14"/>
    <p:sldId id="294" r:id="rId15"/>
    <p:sldId id="289" r:id="rId16"/>
    <p:sldId id="290" r:id="rId17"/>
    <p:sldId id="326" r:id="rId18"/>
    <p:sldId id="295" r:id="rId19"/>
    <p:sldId id="292" r:id="rId20"/>
    <p:sldId id="296" r:id="rId21"/>
    <p:sldId id="297" r:id="rId22"/>
    <p:sldId id="298" r:id="rId23"/>
    <p:sldId id="299" r:id="rId24"/>
    <p:sldId id="263" r:id="rId25"/>
    <p:sldId id="264" r:id="rId26"/>
    <p:sldId id="265" r:id="rId27"/>
    <p:sldId id="266" r:id="rId28"/>
    <p:sldId id="267" r:id="rId29"/>
    <p:sldId id="268" r:id="rId30"/>
    <p:sldId id="329" r:id="rId31"/>
    <p:sldId id="328" r:id="rId32"/>
    <p:sldId id="314" r:id="rId33"/>
    <p:sldId id="315" r:id="rId34"/>
    <p:sldId id="316" r:id="rId35"/>
    <p:sldId id="317" r:id="rId36"/>
    <p:sldId id="319" r:id="rId37"/>
    <p:sldId id="330" r:id="rId38"/>
    <p:sldId id="318" r:id="rId39"/>
    <p:sldId id="320" r:id="rId40"/>
    <p:sldId id="327" r:id="rId41"/>
    <p:sldId id="313" r:id="rId42"/>
    <p:sldId id="321" r:id="rId43"/>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6" d="100"/>
          <a:sy n="106" d="100"/>
        </p:scale>
        <p:origin x="-2352" y="-112"/>
      </p:cViewPr>
      <p:guideLst>
        <p:guide orient="horz" pos="2160"/>
        <p:guide pos="43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42776B1-AFCF-7248-9972-DD4FC778A178}" type="datetime1">
              <a:rPr lang="nb-NO"/>
              <a:pPr/>
              <a:t>12.03.12</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B0880AA-0182-9F42-8F0F-9E62EBB387C1}" type="slidenum">
              <a:rPr lang="nb-NO"/>
              <a:pPr/>
              <a:t>‹#›</a:t>
            </a:fld>
            <a:endParaRPr lang="nb-NO"/>
          </a:p>
        </p:txBody>
      </p:sp>
    </p:spTree>
    <p:extLst>
      <p:ext uri="{BB962C8B-B14F-4D97-AF65-F5344CB8AC3E}">
        <p14:creationId xmlns:p14="http://schemas.microsoft.com/office/powerpoint/2010/main" val="3915623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7236F4F-2BB8-CE47-B595-E9A6AD1A2F38}" type="datetime1">
              <a:rPr lang="nb-NO"/>
              <a:pPr/>
              <a:t>12.03.12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5F5D0F5-B3EA-2447-B60B-D730092AF3E9}" type="slidenum">
              <a:rPr lang="nb-NO"/>
              <a:pPr/>
              <a:t>‹#›</a:t>
            </a:fld>
            <a:endParaRPr lang="nb-NO"/>
          </a:p>
        </p:txBody>
      </p:sp>
    </p:spTree>
    <p:extLst>
      <p:ext uri="{BB962C8B-B14F-4D97-AF65-F5344CB8AC3E}">
        <p14:creationId xmlns:p14="http://schemas.microsoft.com/office/powerpoint/2010/main" val="366209524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Plassholder for lysbilde 1"/>
          <p:cNvSpPr>
            <a:spLocks noGrp="1" noRot="1" noChangeAspect="1" noTextEdit="1"/>
          </p:cNvSpPr>
          <p:nvPr>
            <p:ph type="sldImg"/>
          </p:nvPr>
        </p:nvSpPr>
        <p:spPr>
          <a:ln/>
        </p:spPr>
      </p:sp>
      <p:sp>
        <p:nvSpPr>
          <p:cNvPr id="13314" name="Plassholder for notater 2"/>
          <p:cNvSpPr>
            <a:spLocks noGrp="1"/>
          </p:cNvSpPr>
          <p:nvPr>
            <p:ph type="body" idx="1"/>
          </p:nvPr>
        </p:nvSpPr>
        <p:spPr>
          <a:xfrm>
            <a:off x="685800" y="4345330"/>
            <a:ext cx="5486400" cy="41122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369" tIns="48185" rIns="96369" bIns="48185"/>
          <a:lstStyle/>
          <a:p>
            <a:endParaRPr lang="nb-NO">
              <a:latin typeface="Times New Roman" charset="0"/>
            </a:endParaRPr>
          </a:p>
        </p:txBody>
      </p:sp>
      <p:sp>
        <p:nvSpPr>
          <p:cNvPr id="13315" name="Plassholder for lysbildenummer 3"/>
          <p:cNvSpPr txBox="1">
            <a:spLocks noGrp="1"/>
          </p:cNvSpPr>
          <p:nvPr/>
        </p:nvSpPr>
        <p:spPr bwMode="auto">
          <a:xfrm>
            <a:off x="3884613" y="8685836"/>
            <a:ext cx="2971800" cy="45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69" tIns="48185" rIns="96369" bIns="48185" anchor="b"/>
          <a:lstStyle>
            <a:lvl1pPr defTabSz="963613" eaLnBrk="0" hangingPunct="0">
              <a:defRPr sz="2400">
                <a:solidFill>
                  <a:schemeClr val="tx1"/>
                </a:solidFill>
                <a:latin typeface="Tahoma" charset="0"/>
                <a:ea typeface="ＭＳ Ｐゴシック" charset="0"/>
                <a:cs typeface="ＭＳ Ｐゴシック" charset="0"/>
              </a:defRPr>
            </a:lvl1pPr>
            <a:lvl2pPr marL="742950" indent="-285750" defTabSz="963613" eaLnBrk="0" hangingPunct="0">
              <a:defRPr sz="2400">
                <a:solidFill>
                  <a:schemeClr val="tx1"/>
                </a:solidFill>
                <a:latin typeface="Tahoma" charset="0"/>
                <a:ea typeface="ＭＳ Ｐゴシック" charset="0"/>
              </a:defRPr>
            </a:lvl2pPr>
            <a:lvl3pPr marL="1143000" indent="-228600" defTabSz="963613" eaLnBrk="0" hangingPunct="0">
              <a:defRPr sz="2400">
                <a:solidFill>
                  <a:schemeClr val="tx1"/>
                </a:solidFill>
                <a:latin typeface="Tahoma" charset="0"/>
                <a:ea typeface="ＭＳ Ｐゴシック" charset="0"/>
              </a:defRPr>
            </a:lvl3pPr>
            <a:lvl4pPr marL="1600200" indent="-228600" defTabSz="963613" eaLnBrk="0" hangingPunct="0">
              <a:defRPr sz="2400">
                <a:solidFill>
                  <a:schemeClr val="tx1"/>
                </a:solidFill>
                <a:latin typeface="Tahoma" charset="0"/>
                <a:ea typeface="ＭＳ Ｐゴシック" charset="0"/>
              </a:defRPr>
            </a:lvl4pPr>
            <a:lvl5pPr marL="2057400" indent="-228600" defTabSz="963613" eaLnBrk="0" hangingPunct="0">
              <a:defRPr sz="2400">
                <a:solidFill>
                  <a:schemeClr val="tx1"/>
                </a:solidFill>
                <a:latin typeface="Tahoma" charset="0"/>
                <a:ea typeface="ＭＳ Ｐゴシック" charset="0"/>
              </a:defRPr>
            </a:lvl5pPr>
            <a:lvl6pPr marL="2514600" indent="-228600" algn="ctr" defTabSz="963613"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963613"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963613"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963613"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6E618522-DE40-E243-BA4C-2B2D8B575D3E}" type="slidenum">
              <a:rPr lang="nb-NO" sz="1300">
                <a:latin typeface="Times New Roman" charset="0"/>
              </a:rPr>
              <a:pPr algn="r" eaLnBrk="1" hangingPunct="1"/>
              <a:t>4</a:t>
            </a:fld>
            <a:endParaRPr lang="nb-NO" sz="13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ssholder for lysbilde 1"/>
          <p:cNvSpPr>
            <a:spLocks noGrp="1" noRot="1" noChangeAspect="1" noTextEdit="1"/>
          </p:cNvSpPr>
          <p:nvPr>
            <p:ph type="sldImg"/>
          </p:nvPr>
        </p:nvSpPr>
        <p:spPr bwMode="auto">
          <a:noFill/>
          <a:ln>
            <a:solidFill>
              <a:srgbClr val="000000"/>
            </a:solidFill>
            <a:miter lim="800000"/>
            <a:headEnd/>
            <a:tailEnd/>
          </a:ln>
        </p:spPr>
      </p:sp>
      <p:sp>
        <p:nvSpPr>
          <p:cNvPr id="41986"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41987" name="Plassholder for lysbilde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BB07BD3-821F-4A50-89E3-95AA57738B8F}" type="slidenum">
              <a:rPr lang="nb-NO" sz="1200">
                <a:latin typeface="Times New Roman" pitchFamily="18" charset="0"/>
                <a:ea typeface="ＭＳ Ｐゴシック"/>
                <a:cs typeface="ＭＳ Ｐゴシック"/>
              </a:rPr>
              <a:pPr algn="r"/>
              <a:t>20</a:t>
            </a:fld>
            <a:endParaRPr lang="nb-NO" sz="1200">
              <a:latin typeface="Times New Roman" pitchFamily="18"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ssholder for lysbilde 1"/>
          <p:cNvSpPr>
            <a:spLocks noGrp="1" noRot="1" noChangeAspect="1" noTextEdit="1"/>
          </p:cNvSpPr>
          <p:nvPr>
            <p:ph type="sldImg"/>
          </p:nvPr>
        </p:nvSpPr>
        <p:spPr bwMode="auto">
          <a:noFill/>
          <a:ln>
            <a:solidFill>
              <a:srgbClr val="000000"/>
            </a:solidFill>
            <a:miter lim="800000"/>
            <a:headEnd/>
            <a:tailEnd/>
          </a:ln>
        </p:spPr>
      </p:sp>
      <p:sp>
        <p:nvSpPr>
          <p:cNvPr id="56322"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56323"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D9ECDF-A698-4EFC-8AF9-0847CAA220AA}" type="slidenum">
              <a:rPr lang="nb-NO">
                <a:latin typeface="Times New Roman" pitchFamily="18" charset="0"/>
                <a:ea typeface="ＭＳ Ｐゴシック"/>
                <a:cs typeface="ＭＳ Ｐゴシック"/>
              </a:rPr>
              <a:pPr fontAlgn="base">
                <a:spcBef>
                  <a:spcPct val="0"/>
                </a:spcBef>
                <a:spcAft>
                  <a:spcPct val="0"/>
                </a:spcAft>
              </a:pPr>
              <a:t>21</a:t>
            </a:fld>
            <a:endParaRPr lang="nb-NO">
              <a:latin typeface="Times New Roman" pitchFamily="18" charset="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ssholder for lysbilde 1"/>
          <p:cNvSpPr>
            <a:spLocks noGrp="1" noRot="1" noChangeAspect="1" noTextEdit="1"/>
          </p:cNvSpPr>
          <p:nvPr>
            <p:ph type="sldImg"/>
          </p:nvPr>
        </p:nvSpPr>
        <p:spPr bwMode="auto">
          <a:noFill/>
          <a:ln>
            <a:solidFill>
              <a:srgbClr val="000000"/>
            </a:solidFill>
            <a:miter lim="800000"/>
            <a:headEnd/>
            <a:tailEnd/>
          </a:ln>
        </p:spPr>
      </p:sp>
      <p:sp>
        <p:nvSpPr>
          <p:cNvPr id="58370"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58371"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543110-D2D3-4C46-8B80-0B1CCBDECFB7}" type="slidenum">
              <a:rPr lang="nb-NO">
                <a:latin typeface="Times New Roman" pitchFamily="18" charset="0"/>
                <a:ea typeface="ＭＳ Ｐゴシック"/>
                <a:cs typeface="ＭＳ Ｐゴシック"/>
              </a:rPr>
              <a:pPr fontAlgn="base">
                <a:spcBef>
                  <a:spcPct val="0"/>
                </a:spcBef>
                <a:spcAft>
                  <a:spcPct val="0"/>
                </a:spcAft>
              </a:pPr>
              <a:t>22</a:t>
            </a:fld>
            <a:endParaRPr lang="nb-NO">
              <a:latin typeface="Times New Roman" pitchFamily="18"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ssholder for lysbilde 1"/>
          <p:cNvSpPr>
            <a:spLocks noGrp="1" noRot="1" noChangeAspect="1" noTextEdit="1"/>
          </p:cNvSpPr>
          <p:nvPr>
            <p:ph type="sldImg"/>
          </p:nvPr>
        </p:nvSpPr>
        <p:spPr bwMode="auto">
          <a:noFill/>
          <a:ln>
            <a:solidFill>
              <a:srgbClr val="000000"/>
            </a:solidFill>
            <a:miter lim="800000"/>
            <a:headEnd/>
            <a:tailEnd/>
          </a:ln>
        </p:spPr>
      </p:sp>
      <p:sp>
        <p:nvSpPr>
          <p:cNvPr id="60418"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60419"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BF6DA-29C7-4A33-B792-137230926E19}" type="slidenum">
              <a:rPr lang="nb-NO">
                <a:latin typeface="Times New Roman" pitchFamily="18" charset="0"/>
                <a:ea typeface="ＭＳ Ｐゴシック"/>
                <a:cs typeface="ＭＳ Ｐゴシック"/>
              </a:rPr>
              <a:pPr fontAlgn="base">
                <a:spcBef>
                  <a:spcPct val="0"/>
                </a:spcBef>
                <a:spcAft>
                  <a:spcPct val="0"/>
                </a:spcAft>
              </a:pPr>
              <a:t>23</a:t>
            </a:fld>
            <a:endParaRPr lang="nb-NO">
              <a:latin typeface="Times New Roman" pitchFamily="18"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ssholder for lysbilde 1"/>
          <p:cNvSpPr>
            <a:spLocks noGrp="1" noRot="1" noChangeAspect="1" noTextEdit="1"/>
          </p:cNvSpPr>
          <p:nvPr>
            <p:ph type="sldImg"/>
          </p:nvPr>
        </p:nvSpPr>
        <p:spPr bwMode="auto">
          <a:noFill/>
          <a:ln>
            <a:solidFill>
              <a:srgbClr val="000000"/>
            </a:solidFill>
            <a:miter lim="800000"/>
            <a:headEnd/>
            <a:tailEnd/>
          </a:ln>
        </p:spPr>
      </p:sp>
      <p:sp>
        <p:nvSpPr>
          <p:cNvPr id="62466"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62467"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9BCF49-334D-4E14-8D50-954FD467FD4A}" type="slidenum">
              <a:rPr lang="nb-NO">
                <a:latin typeface="Times New Roman" pitchFamily="18" charset="0"/>
                <a:ea typeface="ＭＳ Ｐゴシック"/>
                <a:cs typeface="ＭＳ Ｐゴシック"/>
              </a:rPr>
              <a:pPr fontAlgn="base">
                <a:spcBef>
                  <a:spcPct val="0"/>
                </a:spcBef>
                <a:spcAft>
                  <a:spcPct val="0"/>
                </a:spcAft>
              </a:pPr>
              <a:t>24</a:t>
            </a:fld>
            <a:endParaRPr lang="nb-NO">
              <a:latin typeface="Times New Roman" pitchFamily="18"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Plassholder for lysbilde 1"/>
          <p:cNvSpPr>
            <a:spLocks noGrp="1" noRot="1" noChangeAspect="1" noTextEdit="1"/>
          </p:cNvSpPr>
          <p:nvPr>
            <p:ph type="sldImg"/>
          </p:nvPr>
        </p:nvSpPr>
        <p:spPr>
          <a:ln/>
        </p:spPr>
      </p:sp>
      <p:sp>
        <p:nvSpPr>
          <p:cNvPr id="921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21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3E49127F-BF36-F54B-BE06-CC7BC0E5417F}" type="slidenum">
              <a:rPr lang="nb-NO" sz="1200">
                <a:latin typeface="Times New Roman" charset="0"/>
              </a:rPr>
              <a:pPr eaLnBrk="1" hangingPunct="1"/>
              <a:t>31</a:t>
            </a:fld>
            <a:endParaRPr lang="nb-NO"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Plassholder for lysbilde 1"/>
          <p:cNvSpPr>
            <a:spLocks noGrp="1" noRot="1" noChangeAspect="1" noTextEdit="1"/>
          </p:cNvSpPr>
          <p:nvPr>
            <p:ph type="sldImg"/>
          </p:nvPr>
        </p:nvSpPr>
        <p:spPr>
          <a:ln/>
        </p:spPr>
      </p:sp>
      <p:sp>
        <p:nvSpPr>
          <p:cNvPr id="1126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1126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5BACE407-98C5-CE46-8439-550A72AEEA24}" type="slidenum">
              <a:rPr lang="nb-NO" sz="1200">
                <a:latin typeface="Times New Roman" charset="0"/>
              </a:rPr>
              <a:pPr eaLnBrk="1" hangingPunct="1"/>
              <a:t>32</a:t>
            </a:fld>
            <a:endParaRPr lang="nb-NO"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B177173-EAE7-4FBF-A076-F8FF02D73A4D}" type="slidenum">
              <a:rPr lang="en-US" sz="1200">
                <a:latin typeface="Times New Roman" pitchFamily="18" charset="0"/>
                <a:ea typeface="ＭＳ Ｐゴシック"/>
                <a:cs typeface="ＭＳ Ｐゴシック"/>
              </a:rPr>
              <a:pPr algn="r"/>
              <a:t>36</a:t>
            </a:fld>
            <a:endParaRPr lang="en-US" sz="1200">
              <a:latin typeface="Times New Roman" pitchFamily="18" charset="0"/>
              <a:ea typeface="ＭＳ Ｐゴシック"/>
              <a:cs typeface="ＭＳ Ｐゴシック"/>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CF41733-B544-4FE1-BD9C-49F4C6362B16}" type="slidenum">
              <a:rPr lang="en-US" sz="1200">
                <a:latin typeface="Times New Roman" pitchFamily="18" charset="0"/>
                <a:ea typeface="ＭＳ Ｐゴシック"/>
                <a:cs typeface="ＭＳ Ｐゴシック"/>
              </a:rPr>
              <a:pPr algn="r"/>
              <a:t>37</a:t>
            </a:fld>
            <a:endParaRPr lang="en-US" sz="1200">
              <a:latin typeface="Times New Roman" pitchFamily="18" charset="0"/>
              <a:ea typeface="ＭＳ Ｐゴシック"/>
              <a:cs typeface="ＭＳ Ｐゴシック"/>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9D6426C-EA1A-48E8-BA7B-0C6792CD90A0}" type="slidenum">
              <a:rPr lang="en-US" sz="1200">
                <a:latin typeface="Times New Roman" pitchFamily="18" charset="0"/>
                <a:ea typeface="ＭＳ Ｐゴシック"/>
                <a:cs typeface="ＭＳ Ｐゴシック"/>
              </a:rPr>
              <a:pPr algn="r"/>
              <a:t>39</a:t>
            </a:fld>
            <a:endParaRPr lang="en-US" sz="1200">
              <a:latin typeface="Times New Roman" pitchFamily="18" charset="0"/>
              <a:ea typeface="ＭＳ Ｐゴシック"/>
              <a:cs typeface="ＭＳ Ｐゴシック"/>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Rot="1" noChangeArrowheads="1" noTextEdit="1"/>
          </p:cNvSpPr>
          <p:nvPr>
            <p:ph type="sldImg"/>
          </p:nvPr>
        </p:nvSpPr>
        <p:spPr>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ssholder for lysbilde 1"/>
          <p:cNvSpPr>
            <a:spLocks noGrp="1" noRot="1" noChangeAspect="1" noTextEdit="1"/>
          </p:cNvSpPr>
          <p:nvPr>
            <p:ph type="sldImg"/>
          </p:nvPr>
        </p:nvSpPr>
        <p:spPr bwMode="auto">
          <a:noFill/>
          <a:ln>
            <a:solidFill>
              <a:srgbClr val="000000"/>
            </a:solidFill>
            <a:miter lim="800000"/>
            <a:headEnd/>
            <a:tailEnd/>
          </a:ln>
        </p:spPr>
      </p:sp>
      <p:sp>
        <p:nvSpPr>
          <p:cNvPr id="64514"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64515" name="Plassholder for lysbilde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E846EB-26AA-4F6E-8F4E-3C4EC9F619E7}" type="slidenum">
              <a:rPr lang="nb-NO" sz="1200">
                <a:latin typeface="Tahoma" pitchFamily="34" charset="0"/>
                <a:ea typeface="ＭＳ Ｐゴシック"/>
                <a:cs typeface="ＭＳ Ｐゴシック"/>
              </a:rPr>
              <a:pPr algn="r"/>
              <a:t>42</a:t>
            </a:fld>
            <a:endParaRPr lang="nb-NO" sz="1200">
              <a:latin typeface="Tahoma" pitchFamily="34" charset="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lassholder for lysbilde 1"/>
          <p:cNvSpPr>
            <a:spLocks noGrp="1" noRot="1" noChangeAspect="1" noTextEdit="1"/>
          </p:cNvSpPr>
          <p:nvPr>
            <p:ph type="sldImg"/>
          </p:nvPr>
        </p:nvSpPr>
        <p:spPr bwMode="auto">
          <a:noFill/>
          <a:ln>
            <a:solidFill>
              <a:srgbClr val="000000"/>
            </a:solidFill>
            <a:miter lim="800000"/>
            <a:headEnd/>
            <a:tailEnd/>
          </a:ln>
        </p:spPr>
      </p:sp>
      <p:sp>
        <p:nvSpPr>
          <p:cNvPr id="90114"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90115"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A3E0C8-43DF-4B56-BC22-670DDBB24CBF}" type="slidenum">
              <a:rPr lang="nb-NO">
                <a:latin typeface="Times New Roman" pitchFamily="18" charset="0"/>
                <a:ea typeface="ＭＳ Ｐゴシック"/>
                <a:cs typeface="ＭＳ Ｐゴシック"/>
              </a:rPr>
              <a:pPr fontAlgn="base">
                <a:spcBef>
                  <a:spcPct val="0"/>
                </a:spcBef>
                <a:spcAft>
                  <a:spcPct val="0"/>
                </a:spcAft>
              </a:pPr>
              <a:t>43</a:t>
            </a:fld>
            <a:endParaRPr lang="nb-NO">
              <a:latin typeface="Times New Roman" pitchFamily="18"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ssholder for lysbilde 1"/>
          <p:cNvSpPr>
            <a:spLocks noGrp="1" noRot="1" noChangeAspect="1" noTextEdit="1"/>
          </p:cNvSpPr>
          <p:nvPr>
            <p:ph type="sldImg"/>
          </p:nvPr>
        </p:nvSpPr>
        <p:spPr>
          <a:ln/>
        </p:spPr>
      </p:sp>
      <p:sp>
        <p:nvSpPr>
          <p:cNvPr id="1741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1741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8CB9C021-FF95-834E-9A5A-745EFB5D2700}" type="slidenum">
              <a:rPr lang="nb-NO" sz="1200">
                <a:latin typeface="Times New Roman" charset="0"/>
              </a:rPr>
              <a:pPr eaLnBrk="1" hangingPunct="1"/>
              <a:t>6</a:t>
            </a:fld>
            <a:endParaRPr lang="nb-NO" sz="12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Rot="1" noChangeArrowheads="1" noTextEdit="1"/>
          </p:cNvSpPr>
          <p:nvPr>
            <p:ph type="sldImg"/>
          </p:nvPr>
        </p:nvSpPr>
        <p:spPr>
          <a:ln/>
        </p:spPr>
      </p:sp>
      <p:sp>
        <p:nvSpPr>
          <p:cNvPr id="194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ssholder for lysbilde 1"/>
          <p:cNvSpPr>
            <a:spLocks noGrp="1" noRot="1" noChangeAspect="1" noTextEdit="1"/>
          </p:cNvSpPr>
          <p:nvPr>
            <p:ph type="sldImg"/>
          </p:nvPr>
        </p:nvSpPr>
        <p:spPr bwMode="auto">
          <a:noFill/>
          <a:ln>
            <a:solidFill>
              <a:srgbClr val="000000"/>
            </a:solidFill>
            <a:miter lim="800000"/>
            <a:headEnd/>
            <a:tailEnd/>
          </a:ln>
        </p:spPr>
      </p:sp>
      <p:sp>
        <p:nvSpPr>
          <p:cNvPr id="33794"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33795"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41E54F-8CD0-41EB-8916-B296D8B4CD68}" type="slidenum">
              <a:rPr lang="nb-NO">
                <a:latin typeface="Times New Roman" pitchFamily="18" charset="0"/>
                <a:ea typeface="ＭＳ Ｐゴシック"/>
                <a:cs typeface="ＭＳ Ｐゴシック"/>
              </a:rPr>
              <a:pPr fontAlgn="base">
                <a:spcBef>
                  <a:spcPct val="0"/>
                </a:spcBef>
                <a:spcAft>
                  <a:spcPct val="0"/>
                </a:spcAft>
              </a:pPr>
              <a:t>11</a:t>
            </a:fld>
            <a:endParaRPr lang="nb-NO">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ssholder for lysbilde 1"/>
          <p:cNvSpPr>
            <a:spLocks noGrp="1" noRot="1" noChangeAspect="1" noTextEdit="1"/>
          </p:cNvSpPr>
          <p:nvPr>
            <p:ph type="sldImg"/>
          </p:nvPr>
        </p:nvSpPr>
        <p:spPr bwMode="auto">
          <a:noFill/>
          <a:ln>
            <a:solidFill>
              <a:srgbClr val="000000"/>
            </a:solidFill>
            <a:miter lim="800000"/>
            <a:headEnd/>
            <a:tailEnd/>
          </a:ln>
        </p:spPr>
      </p:sp>
      <p:sp>
        <p:nvSpPr>
          <p:cNvPr id="50178"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50179"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1BBA1D-36E7-4006-9E5E-5C760A9D54EA}" type="slidenum">
              <a:rPr lang="nb-NO">
                <a:latin typeface="Times New Roman" pitchFamily="18" charset="0"/>
                <a:ea typeface="ＭＳ Ｐゴシック"/>
                <a:cs typeface="ＭＳ Ｐゴシック"/>
              </a:rPr>
              <a:pPr fontAlgn="base">
                <a:spcBef>
                  <a:spcPct val="0"/>
                </a:spcBef>
                <a:spcAft>
                  <a:spcPct val="0"/>
                </a:spcAft>
              </a:pPr>
              <a:t>15</a:t>
            </a:fld>
            <a:endParaRPr lang="nb-NO">
              <a:latin typeface="Times New Roman"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ssholder for lysbilde 1"/>
          <p:cNvSpPr>
            <a:spLocks noGrp="1" noRot="1" noChangeAspect="1" noTextEdit="1"/>
          </p:cNvSpPr>
          <p:nvPr>
            <p:ph type="sldImg"/>
          </p:nvPr>
        </p:nvSpPr>
        <p:spPr bwMode="auto">
          <a:noFill/>
          <a:ln>
            <a:solidFill>
              <a:srgbClr val="000000"/>
            </a:solidFill>
            <a:miter lim="800000"/>
            <a:headEnd/>
            <a:tailEnd/>
          </a:ln>
        </p:spPr>
      </p:sp>
      <p:sp>
        <p:nvSpPr>
          <p:cNvPr id="29698"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29699"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A29288-6046-43CD-BB0F-690743428924}" type="slidenum">
              <a:rPr lang="nb-NO">
                <a:latin typeface="Times New Roman" pitchFamily="18" charset="0"/>
                <a:ea typeface="ＭＳ Ｐゴシック"/>
                <a:cs typeface="ＭＳ Ｐゴシック"/>
              </a:rPr>
              <a:pPr fontAlgn="base">
                <a:spcBef>
                  <a:spcPct val="0"/>
                </a:spcBef>
                <a:spcAft>
                  <a:spcPct val="0"/>
                </a:spcAft>
              </a:pPr>
              <a:t>18</a:t>
            </a:fld>
            <a:endParaRPr lang="nb-NO">
              <a:latin typeface="Times New Roman" pitchFamily="18" charset="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ssholder for lysbilde 1"/>
          <p:cNvSpPr>
            <a:spLocks noGrp="1" noRot="1" noChangeAspect="1" noTextEdit="1"/>
          </p:cNvSpPr>
          <p:nvPr>
            <p:ph type="sldImg"/>
          </p:nvPr>
        </p:nvSpPr>
        <p:spPr bwMode="auto">
          <a:noFill/>
          <a:ln>
            <a:solidFill>
              <a:srgbClr val="000000"/>
            </a:solidFill>
            <a:miter lim="800000"/>
            <a:headEnd/>
            <a:tailEnd/>
          </a:ln>
        </p:spPr>
      </p:sp>
      <p:sp>
        <p:nvSpPr>
          <p:cNvPr id="54274"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54275" name="Plassholder for lysbilde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0AF2BB-7288-4757-9F1E-F3134D8CDE9A}" type="slidenum">
              <a:rPr lang="nb-NO">
                <a:latin typeface="Times New Roman" pitchFamily="18" charset="0"/>
                <a:ea typeface="ＭＳ Ｐゴシック"/>
                <a:cs typeface="ＭＳ Ｐゴシック"/>
              </a:rPr>
              <a:pPr fontAlgn="base">
                <a:spcBef>
                  <a:spcPct val="0"/>
                </a:spcBef>
                <a:spcAft>
                  <a:spcPct val="0"/>
                </a:spcAft>
              </a:pPr>
              <a:t>19</a:t>
            </a:fld>
            <a:endParaRPr lang="nb-NO">
              <a:latin typeface="Times New Roman" pitchFamily="18"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5E7A0791-2B94-AD4A-BCA5-A04973044EDE}" type="datetime1">
              <a:rPr lang="nb-NO" smtClean="0"/>
              <a:t>12.03.12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462DB232-671F-2C42-AA66-5E4060CC8DBA}" type="slidenum">
              <a:rPr lang="nb-NO"/>
              <a:pPr/>
              <a:t>‹#›</a:t>
            </a:fld>
            <a:endParaRPr lang="nb-NO"/>
          </a:p>
        </p:txBody>
      </p:sp>
    </p:spTree>
    <p:extLst>
      <p:ext uri="{BB962C8B-B14F-4D97-AF65-F5344CB8AC3E}">
        <p14:creationId xmlns:p14="http://schemas.microsoft.com/office/powerpoint/2010/main" val="324607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59E0A1FF-439E-844A-B41A-36830F10B820}" type="datetime1">
              <a:rPr lang="nb-NO" smtClean="0"/>
              <a:t>12.03.12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2292686A-AFA7-414E-9F00-A68A7094B7E5}" type="slidenum">
              <a:rPr lang="nb-NO"/>
              <a:pPr/>
              <a:t>‹#›</a:t>
            </a:fld>
            <a:endParaRPr lang="nb-NO"/>
          </a:p>
        </p:txBody>
      </p:sp>
    </p:spTree>
    <p:extLst>
      <p:ext uri="{BB962C8B-B14F-4D97-AF65-F5344CB8AC3E}">
        <p14:creationId xmlns:p14="http://schemas.microsoft.com/office/powerpoint/2010/main" val="243208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28B901FE-61B5-E548-BD3F-D159BB56DF0F}" type="datetime1">
              <a:rPr lang="nb-NO" smtClean="0"/>
              <a:t>12.03.12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69C9E601-AFA0-C646-ADB4-336CB708F0A4}" type="slidenum">
              <a:rPr lang="nb-NO"/>
              <a:pPr/>
              <a:t>‹#›</a:t>
            </a:fld>
            <a:endParaRPr lang="nb-NO"/>
          </a:p>
        </p:txBody>
      </p:sp>
    </p:spTree>
    <p:extLst>
      <p:ext uri="{BB962C8B-B14F-4D97-AF65-F5344CB8AC3E}">
        <p14:creationId xmlns:p14="http://schemas.microsoft.com/office/powerpoint/2010/main" val="178992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F80DFA73-AE13-024B-88D8-9318B1F353C3}" type="datetime1">
              <a:rPr lang="nb-NO" smtClean="0"/>
              <a:t>12.03.12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064F9022-3392-C544-89D8-FBF1247D7507}" type="slidenum">
              <a:rPr lang="nb-NO"/>
              <a:pPr/>
              <a:t>‹#›</a:t>
            </a:fld>
            <a:endParaRPr lang="nb-NO"/>
          </a:p>
        </p:txBody>
      </p:sp>
    </p:spTree>
    <p:extLst>
      <p:ext uri="{BB962C8B-B14F-4D97-AF65-F5344CB8AC3E}">
        <p14:creationId xmlns:p14="http://schemas.microsoft.com/office/powerpoint/2010/main" val="11904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fld id="{F9B4C02F-3C48-0C4B-ACA4-AC38FF16FAE9}" type="datetime1">
              <a:rPr lang="nb-NO" smtClean="0"/>
              <a:t>12.03.12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C6BBDA12-41CD-8F45-B026-E455A3CC58B0}" type="slidenum">
              <a:rPr lang="nb-NO"/>
              <a:pPr/>
              <a:t>‹#›</a:t>
            </a:fld>
            <a:endParaRPr lang="nb-NO"/>
          </a:p>
        </p:txBody>
      </p:sp>
    </p:spTree>
    <p:extLst>
      <p:ext uri="{BB962C8B-B14F-4D97-AF65-F5344CB8AC3E}">
        <p14:creationId xmlns:p14="http://schemas.microsoft.com/office/powerpoint/2010/main" val="2206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fld id="{2E0BFEE0-051C-BC41-B5BA-D7CFC6A430EA}" type="datetime1">
              <a:rPr lang="nb-NO" smtClean="0"/>
              <a:t>12.03.12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544156BF-B48B-D64E-B8C3-CC817B0FDCC0}" type="slidenum">
              <a:rPr lang="nb-NO"/>
              <a:pPr/>
              <a:t>‹#›</a:t>
            </a:fld>
            <a:endParaRPr lang="nb-NO"/>
          </a:p>
        </p:txBody>
      </p:sp>
    </p:spTree>
    <p:extLst>
      <p:ext uri="{BB962C8B-B14F-4D97-AF65-F5344CB8AC3E}">
        <p14:creationId xmlns:p14="http://schemas.microsoft.com/office/powerpoint/2010/main" val="229649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fld id="{8FCFDD64-CC53-4C42-BA44-2DED5E7EFA60}" type="datetime1">
              <a:rPr lang="nb-NO" smtClean="0"/>
              <a:t>12.03.12</a:t>
            </a:fld>
            <a:endParaRPr lang="nb-NO"/>
          </a:p>
        </p:txBody>
      </p:sp>
      <p:sp>
        <p:nvSpPr>
          <p:cNvPr id="8"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9" name="Slide Number Placeholder 5"/>
          <p:cNvSpPr>
            <a:spLocks noGrp="1"/>
          </p:cNvSpPr>
          <p:nvPr>
            <p:ph type="sldNum" sz="quarter" idx="12"/>
          </p:nvPr>
        </p:nvSpPr>
        <p:spPr/>
        <p:txBody>
          <a:bodyPr/>
          <a:lstStyle>
            <a:lvl1pPr>
              <a:defRPr/>
            </a:lvl1pPr>
          </a:lstStyle>
          <a:p>
            <a:fld id="{C68456DF-2FF9-A447-9C85-5A1FDA787FCE}" type="slidenum">
              <a:rPr lang="nb-NO"/>
              <a:pPr/>
              <a:t>‹#›</a:t>
            </a:fld>
            <a:endParaRPr lang="nb-NO"/>
          </a:p>
        </p:txBody>
      </p:sp>
    </p:spTree>
    <p:extLst>
      <p:ext uri="{BB962C8B-B14F-4D97-AF65-F5344CB8AC3E}">
        <p14:creationId xmlns:p14="http://schemas.microsoft.com/office/powerpoint/2010/main" val="372570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fld id="{88F8E8EE-08F6-D445-B470-79C7519E413C}" type="datetime1">
              <a:rPr lang="nb-NO" smtClean="0"/>
              <a:t>12.03.12</a:t>
            </a:fld>
            <a:endParaRPr lang="nb-NO"/>
          </a:p>
        </p:txBody>
      </p:sp>
      <p:sp>
        <p:nvSpPr>
          <p:cNvPr id="4"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5" name="Slide Number Placeholder 5"/>
          <p:cNvSpPr>
            <a:spLocks noGrp="1"/>
          </p:cNvSpPr>
          <p:nvPr>
            <p:ph type="sldNum" sz="quarter" idx="12"/>
          </p:nvPr>
        </p:nvSpPr>
        <p:spPr/>
        <p:txBody>
          <a:bodyPr/>
          <a:lstStyle>
            <a:lvl1pPr>
              <a:defRPr/>
            </a:lvl1pPr>
          </a:lstStyle>
          <a:p>
            <a:fld id="{6890BE10-85CA-9749-8735-22D856AD0AF3}" type="slidenum">
              <a:rPr lang="nb-NO"/>
              <a:pPr/>
              <a:t>‹#›</a:t>
            </a:fld>
            <a:endParaRPr lang="nb-NO"/>
          </a:p>
        </p:txBody>
      </p:sp>
    </p:spTree>
    <p:extLst>
      <p:ext uri="{BB962C8B-B14F-4D97-AF65-F5344CB8AC3E}">
        <p14:creationId xmlns:p14="http://schemas.microsoft.com/office/powerpoint/2010/main" val="35830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72BD46E-3A54-484D-9CCE-D2FE4F647B5C}" type="datetime1">
              <a:rPr lang="nb-NO" smtClean="0"/>
              <a:t>12.03.12</a:t>
            </a:fld>
            <a:endParaRPr lang="nb-NO"/>
          </a:p>
        </p:txBody>
      </p:sp>
      <p:sp>
        <p:nvSpPr>
          <p:cNvPr id="3"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4" name="Slide Number Placeholder 5"/>
          <p:cNvSpPr>
            <a:spLocks noGrp="1"/>
          </p:cNvSpPr>
          <p:nvPr>
            <p:ph type="sldNum" sz="quarter" idx="12"/>
          </p:nvPr>
        </p:nvSpPr>
        <p:spPr/>
        <p:txBody>
          <a:bodyPr/>
          <a:lstStyle>
            <a:lvl1pPr>
              <a:defRPr/>
            </a:lvl1pPr>
          </a:lstStyle>
          <a:p>
            <a:fld id="{90CA5137-7C1F-244D-800B-1B01ACAB005D}" type="slidenum">
              <a:rPr lang="nb-NO"/>
              <a:pPr/>
              <a:t>‹#›</a:t>
            </a:fld>
            <a:endParaRPr lang="nb-NO"/>
          </a:p>
        </p:txBody>
      </p:sp>
    </p:spTree>
    <p:extLst>
      <p:ext uri="{BB962C8B-B14F-4D97-AF65-F5344CB8AC3E}">
        <p14:creationId xmlns:p14="http://schemas.microsoft.com/office/powerpoint/2010/main" val="39979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E666FA80-929A-4F4A-8936-8E2BAEFF697A}" type="datetime1">
              <a:rPr lang="nb-NO" smtClean="0"/>
              <a:t>12.03.12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139BE9BB-2C48-1C43-A820-72D4173C63AE}" type="slidenum">
              <a:rPr lang="nb-NO"/>
              <a:pPr/>
              <a:t>‹#›</a:t>
            </a:fld>
            <a:endParaRPr lang="nb-NO"/>
          </a:p>
        </p:txBody>
      </p:sp>
    </p:spTree>
    <p:extLst>
      <p:ext uri="{BB962C8B-B14F-4D97-AF65-F5344CB8AC3E}">
        <p14:creationId xmlns:p14="http://schemas.microsoft.com/office/powerpoint/2010/main" val="272822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endParaRPr lang="nb-NO"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ADEAA266-0434-4A46-8E04-E4980D608FFD}" type="datetime1">
              <a:rPr lang="nb-NO" smtClean="0"/>
              <a:t>12.03.12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F7DC7D6D-EA45-9549-AE49-7AEDA289B1C0}" type="slidenum">
              <a:rPr lang="nb-NO"/>
              <a:pPr/>
              <a:t>‹#›</a:t>
            </a:fld>
            <a:endParaRPr lang="nb-NO"/>
          </a:p>
        </p:txBody>
      </p:sp>
    </p:spTree>
    <p:extLst>
      <p:ext uri="{BB962C8B-B14F-4D97-AF65-F5344CB8AC3E}">
        <p14:creationId xmlns:p14="http://schemas.microsoft.com/office/powerpoint/2010/main" val="2707331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nb-NO"/>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ail" charset="0"/>
              </a:defRPr>
            </a:lvl1pPr>
          </a:lstStyle>
          <a:p>
            <a:fld id="{6AD7BEC2-93D9-AD4C-9F96-33851EF98ADC}" type="datetime1">
              <a:rPr lang="nb-NO" smtClean="0"/>
              <a:t>12.03.12</a:t>
            </a:fld>
            <a:endParaRPr lang="nb-NO"/>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ea typeface="ＭＳ Ｐゴシック" pitchFamily="34" charset="-128"/>
                <a:cs typeface="+mn-cs"/>
              </a:defRPr>
            </a:lvl1pPr>
          </a:lstStyle>
          <a:p>
            <a:pPr>
              <a:defRPr/>
            </a:pPr>
            <a:r>
              <a:rPr lang="nb-NO" smtClean="0"/>
              <a:t>Mattias Øhra</a:t>
            </a:r>
            <a:endParaRPr lang="nb-NO"/>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defRPr>
            </a:lvl1pPr>
          </a:lstStyle>
          <a:p>
            <a:fld id="{FDFF28F7-F4D1-524D-A616-F0927929113E}" type="slidenum">
              <a:rPr lang="nb-NO"/>
              <a:pPr/>
              <a:t>‹#›</a:t>
            </a:fld>
            <a:endParaRPr lang="nb-NO"/>
          </a:p>
        </p:txBody>
      </p:sp>
      <p:pic>
        <p:nvPicPr>
          <p:cNvPr id="1031"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48363"/>
            <a:ext cx="154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Arail"/>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e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533400" y="692696"/>
            <a:ext cx="7772400" cy="914400"/>
          </a:xfrm>
        </p:spPr>
        <p:txBody>
          <a:bodyPr/>
          <a:lstStyle/>
          <a:p>
            <a:pPr algn="ctr" eaLnBrk="1" hangingPunct="1"/>
            <a:r>
              <a:rPr lang="nb-NO" dirty="0" smtClean="0">
                <a:latin typeface="Arail" charset="0"/>
                <a:ea typeface="ＭＳ Ｐゴシック" charset="0"/>
                <a:cs typeface="Arail" charset="0"/>
              </a:rPr>
              <a:t>Individualisme og dannelse</a:t>
            </a:r>
            <a:br>
              <a:rPr lang="nb-NO" dirty="0" smtClean="0">
                <a:latin typeface="Arail" charset="0"/>
                <a:ea typeface="ＭＳ Ｐゴシック" charset="0"/>
                <a:cs typeface="Arail" charset="0"/>
              </a:rPr>
            </a:br>
            <a:r>
              <a:rPr lang="nb-NO" dirty="0" smtClean="0">
                <a:latin typeface="Arail" charset="0"/>
                <a:ea typeface="ＭＳ Ｐゴシック" charset="0"/>
                <a:cs typeface="Arail" charset="0"/>
              </a:rPr>
              <a:t>i forbrukersamfunnet</a:t>
            </a:r>
            <a:br>
              <a:rPr lang="nb-NO" dirty="0" smtClean="0">
                <a:latin typeface="Arail" charset="0"/>
                <a:ea typeface="ＭＳ Ｐゴシック" charset="0"/>
                <a:cs typeface="Arail" charset="0"/>
              </a:rPr>
            </a:br>
            <a:r>
              <a:rPr lang="nb-NO" sz="1600" dirty="0" smtClean="0">
                <a:latin typeface="Arail" charset="0"/>
                <a:ea typeface="ＭＳ Ｐゴシック" charset="0"/>
                <a:cs typeface="Arail" charset="0"/>
              </a:rPr>
              <a:t>av Mattias Øhra </a:t>
            </a:r>
            <a:endParaRPr lang="nb-NO" sz="1600" dirty="0">
              <a:latin typeface="Arail" charset="0"/>
              <a:ea typeface="ＭＳ Ｐゴシック" charset="0"/>
              <a:cs typeface="Arail" charset="0"/>
            </a:endParaRPr>
          </a:p>
        </p:txBody>
      </p:sp>
      <p:pic>
        <p:nvPicPr>
          <p:cNvPr id="2053" name="Picture 7" descr="Web.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5410200"/>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Web.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5443538"/>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77272"/>
            <a:ext cx="3924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e 6" descr="KICKLOGO.jpg"/>
          <p:cNvPicPr>
            <a:picLocks noChangeAspect="1"/>
          </p:cNvPicPr>
          <p:nvPr/>
        </p:nvPicPr>
        <p:blipFill>
          <a:blip r:embed="rId4"/>
          <a:srcRect/>
          <a:stretch>
            <a:fillRect/>
          </a:stretch>
        </p:blipFill>
        <p:spPr bwMode="auto">
          <a:xfrm>
            <a:off x="4280105" y="5801837"/>
            <a:ext cx="792088" cy="785487"/>
          </a:xfrm>
          <a:prstGeom prst="rect">
            <a:avLst/>
          </a:prstGeom>
          <a:noFill/>
          <a:ln w="9525">
            <a:noFill/>
            <a:miter lim="800000"/>
            <a:headEnd/>
            <a:tailEnd/>
          </a:ln>
        </p:spPr>
      </p:pic>
      <p:pic>
        <p:nvPicPr>
          <p:cNvPr id="10" name="Picture 9" descr="sugar-lips-300x24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531" y="2420888"/>
            <a:ext cx="3024336" cy="2429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tel 1"/>
          <p:cNvSpPr>
            <a:spLocks noGrp="1"/>
          </p:cNvSpPr>
          <p:nvPr>
            <p:ph type="title"/>
          </p:nvPr>
        </p:nvSpPr>
        <p:spPr/>
        <p:txBody>
          <a:bodyPr/>
          <a:lstStyle/>
          <a:p>
            <a:r>
              <a:rPr lang="nb-NO" smtClean="0">
                <a:latin typeface="Verdana" pitchFamily="34" charset="0"/>
                <a:ea typeface="ＭＳ Ｐゴシック"/>
                <a:cs typeface="ＭＳ Ｐゴシック"/>
              </a:rPr>
              <a:t>Offentlig versus det private</a:t>
            </a:r>
            <a:endParaRPr lang="en-US" smtClean="0">
              <a:latin typeface="Verdana" pitchFamily="34" charset="0"/>
              <a:ea typeface="ＭＳ Ｐゴシック"/>
              <a:cs typeface="ＭＳ Ｐゴシック"/>
            </a:endParaRPr>
          </a:p>
        </p:txBody>
      </p:sp>
      <p:sp>
        <p:nvSpPr>
          <p:cNvPr id="32770" name="Plassholder for innhold 2" descr="Rectangle: Click to edit Master text styles&#10;Second level&#10;Third level&#10;Fourth level&#10;Fifth level"/>
          <p:cNvSpPr>
            <a:spLocks noGrp="1"/>
          </p:cNvSpPr>
          <p:nvPr>
            <p:ph idx="1"/>
          </p:nvPr>
        </p:nvSpPr>
        <p:spPr bwMode="auto">
          <a:xfrm>
            <a:off x="990600" y="1671638"/>
            <a:ext cx="7724775" cy="3400425"/>
          </a:xfrm>
          <a:noFill/>
          <a:ln>
            <a:miter lim="800000"/>
            <a:headEnd/>
            <a:tailEnd/>
          </a:ln>
        </p:spPr>
        <p:txBody>
          <a:bodyPr vert="horz" wrap="square" lIns="91440" tIns="45720" rIns="91440" bIns="45720" numCol="1" anchor="t" anchorCtr="0" compatLnSpc="1">
            <a:prstTxWarp prst="textNoShape">
              <a:avLst/>
            </a:prstTxWarp>
          </a:bodyPr>
          <a:lstStyle/>
          <a:p>
            <a:r>
              <a:rPr lang="nb-NO" sz="1800" b="1" smtClean="0">
                <a:latin typeface="Verdana" pitchFamily="34" charset="0"/>
                <a:ea typeface="ＭＳ Ｐゴシック"/>
                <a:cs typeface="ＭＳ Ｐゴシック"/>
              </a:rPr>
              <a:t>Før: </a:t>
            </a:r>
            <a:r>
              <a:rPr lang="nb-NO" sz="1800" smtClean="0">
                <a:latin typeface="Verdana" pitchFamily="34" charset="0"/>
                <a:ea typeface="ＭＳ Ｐゴシック"/>
                <a:cs typeface="ＭＳ Ｐゴシック"/>
              </a:rPr>
              <a:t>Skille mellom det offentlige rom og det som angikk det private</a:t>
            </a:r>
          </a:p>
          <a:p>
            <a:r>
              <a:rPr lang="nb-NO" sz="1800" b="1" smtClean="0">
                <a:latin typeface="Verdana" pitchFamily="34" charset="0"/>
                <a:ea typeface="ＭＳ Ｐゴシック"/>
                <a:cs typeface="ＭＳ Ｐゴシック"/>
              </a:rPr>
              <a:t>Nå: </a:t>
            </a:r>
            <a:r>
              <a:rPr lang="nb-NO" sz="1800" smtClean="0">
                <a:latin typeface="Verdana" pitchFamily="34" charset="0"/>
                <a:ea typeface="ＭＳ Ｐゴシック"/>
                <a:cs typeface="ＭＳ Ｐゴシック"/>
              </a:rPr>
              <a:t>Du må være privat i det offentlige for å lykkes sosialt. Ingen ting er helt privat mer!</a:t>
            </a:r>
          </a:p>
          <a:p>
            <a:r>
              <a:rPr lang="nb-NO" sz="1800" smtClean="0">
                <a:latin typeface="Verdana" pitchFamily="34" charset="0"/>
                <a:ea typeface="ＭＳ Ｐゴシック"/>
                <a:cs typeface="ＭＳ Ｐゴシック"/>
              </a:rPr>
              <a:t>Vi bruker intimitet til å knytte relasjoner til hverandre. Når du tilbys intimitet blir du inkludert</a:t>
            </a:r>
          </a:p>
          <a:p>
            <a:r>
              <a:rPr lang="nb-NO" sz="1800" smtClean="0">
                <a:latin typeface="Verdana" pitchFamily="34" charset="0"/>
                <a:ea typeface="ＭＳ Ｐゴシック"/>
                <a:cs typeface="ＭＳ Ｐゴシック"/>
              </a:rPr>
              <a:t>Intimitet er tegn på sterke relasjoner, men når man f.eks er intim på nettet er det heller snakk om en kvasi intimitet!</a:t>
            </a:r>
          </a:p>
          <a:p>
            <a:r>
              <a:rPr lang="nb-NO" sz="1800" b="1" smtClean="0">
                <a:latin typeface="Verdana" pitchFamily="34" charset="0"/>
                <a:ea typeface="ＭＳ Ｐゴシック"/>
                <a:cs typeface="ＭＳ Ｐゴシック"/>
              </a:rPr>
              <a:t>Før: </a:t>
            </a:r>
            <a:r>
              <a:rPr lang="nb-NO" sz="1800" smtClean="0">
                <a:latin typeface="Verdana" pitchFamily="34" charset="0"/>
                <a:ea typeface="ＭＳ Ｐゴシック"/>
                <a:cs typeface="ＭＳ Ｐゴシック"/>
              </a:rPr>
              <a:t>Redsel for at det offentlige blander seg inn i privatsfæren.</a:t>
            </a:r>
          </a:p>
          <a:p>
            <a:r>
              <a:rPr lang="nb-NO" sz="1800" b="1" smtClean="0">
                <a:latin typeface="Verdana" pitchFamily="34" charset="0"/>
                <a:ea typeface="ＭＳ Ｐゴシック"/>
                <a:cs typeface="ＭＳ Ｐゴシック"/>
              </a:rPr>
              <a:t>Nå: </a:t>
            </a:r>
            <a:r>
              <a:rPr lang="nb-NO" sz="1800" smtClean="0">
                <a:latin typeface="Verdana" pitchFamily="34" charset="0"/>
                <a:ea typeface="ＭＳ Ｐゴシック"/>
                <a:cs typeface="ＭＳ Ｐゴシック"/>
              </a:rPr>
              <a:t>Det private og intime innvandrer det offentlige rom</a:t>
            </a:r>
          </a:p>
          <a:p>
            <a:endParaRPr lang="en-US" smtClean="0">
              <a:latin typeface="Verdana" pitchFamily="34" charset="0"/>
              <a:ea typeface="ＭＳ Ｐゴシック"/>
              <a:cs typeface="ＭＳ Ｐゴシック"/>
            </a:endParaRPr>
          </a:p>
        </p:txBody>
      </p:sp>
      <p:pic>
        <p:nvPicPr>
          <p:cNvPr id="32771" name="Bilde 5" descr="Big_Brother-logo-.gif"/>
          <p:cNvPicPr>
            <a:picLocks noChangeAspect="1"/>
          </p:cNvPicPr>
          <p:nvPr/>
        </p:nvPicPr>
        <p:blipFill>
          <a:blip r:embed="rId3"/>
          <a:srcRect/>
          <a:stretch>
            <a:fillRect/>
          </a:stretch>
        </p:blipFill>
        <p:spPr bwMode="auto">
          <a:xfrm>
            <a:off x="3478213" y="4964113"/>
            <a:ext cx="1714500" cy="1714500"/>
          </a:xfrm>
          <a:prstGeom prst="rect">
            <a:avLst/>
          </a:prstGeom>
          <a:noFill/>
          <a:ln w="9525">
            <a:noFill/>
            <a:miter lim="800000"/>
            <a:headEnd/>
            <a:tailEnd/>
          </a:ln>
        </p:spPr>
      </p:pic>
      <p:pic>
        <p:nvPicPr>
          <p:cNvPr id="32772" name="Bilde 6" descr="big brother.jpg"/>
          <p:cNvPicPr>
            <a:picLocks noChangeAspect="1"/>
          </p:cNvPicPr>
          <p:nvPr/>
        </p:nvPicPr>
        <p:blipFill>
          <a:blip r:embed="rId4"/>
          <a:srcRect/>
          <a:stretch>
            <a:fillRect/>
          </a:stretch>
        </p:blipFill>
        <p:spPr bwMode="auto">
          <a:xfrm>
            <a:off x="2174875" y="5219700"/>
            <a:ext cx="833438" cy="1220788"/>
          </a:xfrm>
          <a:prstGeom prst="rect">
            <a:avLst/>
          </a:prstGeom>
          <a:noFill/>
          <a:ln w="9525">
            <a:noFill/>
            <a:miter lim="800000"/>
            <a:headEnd/>
            <a:tailEnd/>
          </a:ln>
        </p:spPr>
      </p:pic>
      <p:pic>
        <p:nvPicPr>
          <p:cNvPr id="32773" name="Bilde 7" descr="privat.jpg"/>
          <p:cNvPicPr>
            <a:picLocks noChangeAspect="1"/>
          </p:cNvPicPr>
          <p:nvPr/>
        </p:nvPicPr>
        <p:blipFill>
          <a:blip r:embed="rId5"/>
          <a:srcRect/>
          <a:stretch>
            <a:fillRect/>
          </a:stretch>
        </p:blipFill>
        <p:spPr bwMode="auto">
          <a:xfrm>
            <a:off x="5894388" y="5500688"/>
            <a:ext cx="1357312" cy="939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11</a:t>
            </a:fld>
            <a:endParaRPr lang="nb-NO"/>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nb-NO" b="1" dirty="0">
                <a:solidFill>
                  <a:srgbClr val="FD483F"/>
                </a:solidFill>
                <a:effectLst>
                  <a:outerShdw blurRad="38100" dist="38100" dir="2700000" algn="tl">
                    <a:srgbClr val="DDDDDD"/>
                  </a:outerShdw>
                </a:effectLst>
                <a:latin typeface="Verdana" charset="0"/>
                <a:cs typeface="+mj-cs"/>
              </a:rPr>
              <a:t>Frihet x 2</a:t>
            </a:r>
            <a:r>
              <a:rPr lang="nb-NO" dirty="0">
                <a:latin typeface="Verdana" charset="0"/>
                <a:cs typeface="+mj-cs"/>
              </a:rPr>
              <a:t> </a:t>
            </a:r>
            <a:br>
              <a:rPr lang="nb-NO" dirty="0">
                <a:latin typeface="Verdana" charset="0"/>
                <a:cs typeface="+mj-cs"/>
              </a:rPr>
            </a:br>
            <a:r>
              <a:rPr lang="nb-NO" sz="2400" dirty="0">
                <a:latin typeface="Verdana" charset="0"/>
                <a:cs typeface="+mj-cs"/>
              </a:rPr>
              <a:t>(opprør mot den sosialdemokratiske orden).</a:t>
            </a:r>
          </a:p>
        </p:txBody>
      </p:sp>
      <p:sp>
        <p:nvSpPr>
          <p:cNvPr id="34818" name="Rectangle 3" descr="Rectangle: Click to edit Master text styles&#10;Second level&#10;Third level&#10;Fourth level&#10;Fifth level"/>
          <p:cNvSpPr>
            <a:spLocks noGrp="1" noChangeArrowheads="1"/>
          </p:cNvSpPr>
          <p:nvPr>
            <p:ph idx="1"/>
          </p:nvPr>
        </p:nvSpPr>
        <p:spPr bwMode="auto">
          <a:xfrm>
            <a:off x="990600" y="1671638"/>
            <a:ext cx="3652838" cy="3949700"/>
          </a:xfrm>
          <a:noFill/>
          <a:ln>
            <a:miter lim="800000"/>
            <a:headEnd/>
            <a:tailEnd/>
          </a:ln>
        </p:spPr>
        <p:txBody>
          <a:bodyPr vert="horz" wrap="square" lIns="91440" tIns="45720" rIns="91440" bIns="45720" numCol="1" anchor="t" anchorCtr="0" compatLnSpc="1">
            <a:prstTxWarp prst="textNoShape">
              <a:avLst/>
            </a:prstTxWarp>
          </a:bodyPr>
          <a:lstStyle/>
          <a:p>
            <a:r>
              <a:rPr lang="nb-NO" smtClean="0">
                <a:latin typeface="Verdana" pitchFamily="34" charset="0"/>
                <a:ea typeface="ＭＳ Ｐゴシック"/>
                <a:cs typeface="ＭＳ Ｐゴシック"/>
              </a:rPr>
              <a:t>   Frihet 1968</a:t>
            </a:r>
          </a:p>
          <a:p>
            <a:pPr>
              <a:buFontTx/>
              <a:buNone/>
            </a:pPr>
            <a:endParaRPr lang="nb-NO" smtClean="0">
              <a:latin typeface="Verdana" pitchFamily="34" charset="0"/>
              <a:ea typeface="ＭＳ Ｐゴシック"/>
              <a:cs typeface="ＭＳ Ｐゴシック"/>
            </a:endParaRPr>
          </a:p>
        </p:txBody>
      </p:sp>
      <p:pic>
        <p:nvPicPr>
          <p:cNvPr id="34819" name="Picture 5" descr="1968_69_tete"/>
          <p:cNvPicPr>
            <a:picLocks noChangeAspect="1" noChangeArrowheads="1"/>
          </p:cNvPicPr>
          <p:nvPr/>
        </p:nvPicPr>
        <p:blipFill>
          <a:blip r:embed="rId2"/>
          <a:srcRect/>
          <a:stretch>
            <a:fillRect/>
          </a:stretch>
        </p:blipFill>
        <p:spPr bwMode="auto">
          <a:xfrm>
            <a:off x="1677988" y="2300288"/>
            <a:ext cx="2876550" cy="2857500"/>
          </a:xfrm>
          <a:prstGeom prst="rect">
            <a:avLst/>
          </a:prstGeom>
          <a:noFill/>
          <a:ln w="9525">
            <a:noFill/>
            <a:miter lim="800000"/>
            <a:headEnd/>
            <a:tailEnd/>
          </a:ln>
        </p:spPr>
      </p:pic>
      <p:sp>
        <p:nvSpPr>
          <p:cNvPr id="34820" name="Rectangle 6" descr="Rectangle: Click to edit Master text styles&#10;Second level&#10;Third level&#10;Fourth level&#10;Fifth level"/>
          <p:cNvSpPr>
            <a:spLocks noChangeArrowheads="1"/>
          </p:cNvSpPr>
          <p:nvPr/>
        </p:nvSpPr>
        <p:spPr bwMode="auto">
          <a:xfrm>
            <a:off x="4716463" y="1628775"/>
            <a:ext cx="3652837" cy="3949700"/>
          </a:xfrm>
          <a:prstGeom prst="rect">
            <a:avLst/>
          </a:prstGeom>
          <a:noFill/>
          <a:ln w="9525">
            <a:noFill/>
            <a:miter lim="800000"/>
            <a:headEnd/>
            <a:tailEnd/>
          </a:ln>
        </p:spPr>
        <p:txBody>
          <a:bodyPr/>
          <a:lstStyle/>
          <a:p>
            <a:pPr marL="342900" indent="-342900" eaLnBrk="0" hangingPunct="0">
              <a:spcBef>
                <a:spcPct val="20000"/>
              </a:spcBef>
              <a:buClr>
                <a:srgbClr val="FD483F"/>
              </a:buClr>
              <a:buFontTx/>
              <a:buChar char="•"/>
            </a:pPr>
            <a:r>
              <a:rPr lang="nb-NO" sz="3200">
                <a:solidFill>
                  <a:srgbClr val="0083C5"/>
                </a:solidFill>
                <a:latin typeface="Verdana" pitchFamily="34" charset="0"/>
              </a:rPr>
              <a:t>Frihet 1981</a:t>
            </a:r>
          </a:p>
          <a:p>
            <a:pPr marL="342900" indent="-342900" eaLnBrk="0" hangingPunct="0">
              <a:spcBef>
                <a:spcPct val="20000"/>
              </a:spcBef>
              <a:buClr>
                <a:srgbClr val="FD483F"/>
              </a:buClr>
            </a:pPr>
            <a:endParaRPr lang="nb-NO" sz="3200">
              <a:solidFill>
                <a:srgbClr val="0083C5"/>
              </a:solidFill>
              <a:latin typeface="Verdana" pitchFamily="34" charset="0"/>
            </a:endParaRPr>
          </a:p>
        </p:txBody>
      </p:sp>
      <p:pic>
        <p:nvPicPr>
          <p:cNvPr id="34821" name="Picture 8" descr="spa85e03_114244e"/>
          <p:cNvPicPr>
            <a:picLocks noChangeAspect="1" noChangeArrowheads="1"/>
          </p:cNvPicPr>
          <p:nvPr/>
        </p:nvPicPr>
        <p:blipFill>
          <a:blip r:embed="rId3"/>
          <a:srcRect/>
          <a:stretch>
            <a:fillRect/>
          </a:stretch>
        </p:blipFill>
        <p:spPr bwMode="auto">
          <a:xfrm>
            <a:off x="5219700" y="2133600"/>
            <a:ext cx="2312988" cy="3097213"/>
          </a:xfrm>
          <a:prstGeom prst="rect">
            <a:avLst/>
          </a:prstGeom>
          <a:noFill/>
          <a:ln w="9525">
            <a:noFill/>
            <a:miter lim="800000"/>
            <a:headEnd/>
            <a:tailEnd/>
          </a:ln>
        </p:spPr>
      </p:pic>
      <p:sp>
        <p:nvSpPr>
          <p:cNvPr id="34822" name="Text Box 9"/>
          <p:cNvSpPr txBox="1">
            <a:spLocks noChangeArrowheads="1"/>
          </p:cNvSpPr>
          <p:nvPr/>
        </p:nvSpPr>
        <p:spPr bwMode="auto">
          <a:xfrm>
            <a:off x="5003800" y="5157788"/>
            <a:ext cx="3024188" cy="1000125"/>
          </a:xfrm>
          <a:prstGeom prst="rect">
            <a:avLst/>
          </a:prstGeom>
          <a:noFill/>
          <a:ln w="9525">
            <a:noFill/>
            <a:miter lim="800000"/>
            <a:headEnd/>
            <a:tailEnd/>
          </a:ln>
        </p:spPr>
        <p:txBody>
          <a:bodyPr>
            <a:spAutoFit/>
          </a:bodyPr>
          <a:lstStyle/>
          <a:p>
            <a:pPr>
              <a:spcBef>
                <a:spcPct val="50000"/>
              </a:spcBef>
            </a:pPr>
            <a:r>
              <a:rPr lang="nb-NO" sz="1400" b="1">
                <a:latin typeface="Calibri" pitchFamily="34" charset="0"/>
              </a:rPr>
              <a:t>Individuell frihet via markedet</a:t>
            </a:r>
          </a:p>
          <a:p>
            <a:pPr>
              <a:spcBef>
                <a:spcPct val="50000"/>
              </a:spcBef>
            </a:pPr>
            <a:r>
              <a:rPr lang="nb-NO" sz="1300" b="1">
                <a:latin typeface="Courier New" pitchFamily="49" charset="0"/>
              </a:rPr>
              <a:t>Fra passiviserte og ufrie klienter til frie og aktive kunder</a:t>
            </a:r>
          </a:p>
        </p:txBody>
      </p:sp>
      <p:sp>
        <p:nvSpPr>
          <p:cNvPr id="34823" name="Text Box 10"/>
          <p:cNvSpPr txBox="1">
            <a:spLocks noChangeArrowheads="1"/>
          </p:cNvSpPr>
          <p:nvPr/>
        </p:nvSpPr>
        <p:spPr bwMode="auto">
          <a:xfrm>
            <a:off x="1476375" y="5176838"/>
            <a:ext cx="3240088" cy="1311275"/>
          </a:xfrm>
          <a:prstGeom prst="rect">
            <a:avLst/>
          </a:prstGeom>
          <a:noFill/>
          <a:ln w="9525">
            <a:noFill/>
            <a:miter lim="800000"/>
            <a:headEnd/>
            <a:tailEnd/>
          </a:ln>
        </p:spPr>
        <p:txBody>
          <a:bodyPr>
            <a:spAutoFit/>
          </a:bodyPr>
          <a:lstStyle/>
          <a:p>
            <a:pPr>
              <a:spcBef>
                <a:spcPct val="50000"/>
              </a:spcBef>
            </a:pPr>
            <a:r>
              <a:rPr lang="nb-NO" sz="1400" b="1">
                <a:latin typeface="Calibri" pitchFamily="34" charset="0"/>
              </a:rPr>
              <a:t>Individuell frihet opp mot den autoritære og teknokratiske stat.</a:t>
            </a:r>
            <a:r>
              <a:rPr lang="nb-NO" sz="1400">
                <a:latin typeface="Calibri" pitchFamily="34" charset="0"/>
              </a:rPr>
              <a:t> </a:t>
            </a:r>
            <a:r>
              <a:rPr lang="nb-NO" sz="1300" b="1">
                <a:latin typeface="Courier New" pitchFamily="49" charset="0"/>
              </a:rPr>
              <a:t>Opprør mot den borgelige kulturs konformitet, og mot materialisme, karrierejaget og mot kjernefamilien</a:t>
            </a: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12</a:t>
            </a:fld>
            <a:endParaRPr lang="nb-NO"/>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Påvirkning:</a:t>
            </a:r>
          </a:p>
        </p:txBody>
      </p:sp>
      <p:sp>
        <p:nvSpPr>
          <p:cNvPr id="39938" name="Rectangle 3" descr="Rectangle: Click to edit Master text styles&#10;Second level&#10;Third level&#10;Fourth level&#10;Fifth level"/>
          <p:cNvSpPr>
            <a:spLocks noGrp="1" noChangeArrowheads="1"/>
          </p:cNvSpPr>
          <p:nvPr>
            <p:ph idx="1"/>
          </p:nvPr>
        </p:nvSpPr>
        <p:spPr bwMode="auto">
          <a:xfrm>
            <a:off x="990600" y="1671638"/>
            <a:ext cx="4157663" cy="39497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nb-NO" sz="2400" smtClean="0">
                <a:latin typeface="Verdana" pitchFamily="34" charset="0"/>
                <a:ea typeface="ＭＳ Ｐゴシック"/>
                <a:cs typeface="ＭＳ Ｐゴシック"/>
              </a:rPr>
              <a:t>Sterk påvirkning fra tenåringskulturen</a:t>
            </a:r>
          </a:p>
          <a:p>
            <a:pPr>
              <a:lnSpc>
                <a:spcPct val="80000"/>
              </a:lnSpc>
            </a:pPr>
            <a:endParaRPr lang="nb-NO" sz="2400" smtClean="0">
              <a:latin typeface="Verdana" pitchFamily="34" charset="0"/>
              <a:ea typeface="ＭＳ Ｐゴシック"/>
              <a:cs typeface="ＭＳ Ｐゴシック"/>
            </a:endParaRPr>
          </a:p>
          <a:p>
            <a:pPr>
              <a:lnSpc>
                <a:spcPct val="80000"/>
              </a:lnSpc>
            </a:pPr>
            <a:r>
              <a:rPr lang="nb-NO" sz="2400" smtClean="0">
                <a:latin typeface="Verdana" pitchFamily="34" charset="0"/>
                <a:ea typeface="ＭＳ Ｐゴシック"/>
                <a:cs typeface="ＭＳ Ｐゴシック"/>
              </a:rPr>
              <a:t>Sterk påvirkning fra venner</a:t>
            </a:r>
          </a:p>
          <a:p>
            <a:pPr>
              <a:lnSpc>
                <a:spcPct val="80000"/>
              </a:lnSpc>
            </a:pPr>
            <a:endParaRPr lang="nb-NO" sz="2400" smtClean="0">
              <a:latin typeface="Verdana" pitchFamily="34" charset="0"/>
              <a:ea typeface="ＭＳ Ｐゴシック"/>
              <a:cs typeface="ＭＳ Ｐゴシック"/>
            </a:endParaRPr>
          </a:p>
          <a:p>
            <a:pPr>
              <a:lnSpc>
                <a:spcPct val="80000"/>
              </a:lnSpc>
            </a:pPr>
            <a:r>
              <a:rPr lang="nb-NO" sz="2400" smtClean="0">
                <a:latin typeface="Verdana" pitchFamily="34" charset="0"/>
                <a:ea typeface="ＭＳ Ｐゴシック"/>
                <a:cs typeface="ＭＳ Ｐゴシック"/>
              </a:rPr>
              <a:t>Sterk påvirkning fra media</a:t>
            </a:r>
          </a:p>
          <a:p>
            <a:pPr>
              <a:lnSpc>
                <a:spcPct val="80000"/>
              </a:lnSpc>
            </a:pPr>
            <a:endParaRPr lang="nb-NO" sz="2400" smtClean="0">
              <a:latin typeface="Verdana" pitchFamily="34" charset="0"/>
              <a:ea typeface="ＭＳ Ｐゴシック"/>
              <a:cs typeface="ＭＳ Ｐゴシック"/>
            </a:endParaRPr>
          </a:p>
          <a:p>
            <a:pPr>
              <a:lnSpc>
                <a:spcPct val="80000"/>
              </a:lnSpc>
            </a:pPr>
            <a:r>
              <a:rPr lang="nb-NO" sz="2400" smtClean="0">
                <a:latin typeface="Verdana" pitchFamily="34" charset="0"/>
                <a:ea typeface="ＭＳ Ｐゴシック"/>
                <a:cs typeface="ＭＳ Ｐゴシック"/>
              </a:rPr>
              <a:t>Sterk påvirkning fra mote </a:t>
            </a:r>
          </a:p>
          <a:p>
            <a:pPr>
              <a:lnSpc>
                <a:spcPct val="80000"/>
              </a:lnSpc>
            </a:pPr>
            <a:endParaRPr lang="nb-NO" sz="2400" smtClean="0">
              <a:latin typeface="Verdana" pitchFamily="34" charset="0"/>
              <a:ea typeface="ＭＳ Ｐゴシック"/>
              <a:cs typeface="ＭＳ Ｐゴシック"/>
            </a:endParaRPr>
          </a:p>
        </p:txBody>
      </p:sp>
      <p:pic>
        <p:nvPicPr>
          <p:cNvPr id="39939" name="Picture 4" descr="mote2"/>
          <p:cNvPicPr>
            <a:picLocks noChangeAspect="1" noChangeArrowheads="1"/>
          </p:cNvPicPr>
          <p:nvPr/>
        </p:nvPicPr>
        <p:blipFill>
          <a:blip r:embed="rId2"/>
          <a:srcRect/>
          <a:stretch>
            <a:fillRect/>
          </a:stretch>
        </p:blipFill>
        <p:spPr bwMode="auto">
          <a:xfrm>
            <a:off x="5435600" y="1700213"/>
            <a:ext cx="1368425" cy="1166812"/>
          </a:xfrm>
          <a:prstGeom prst="rect">
            <a:avLst/>
          </a:prstGeom>
          <a:noFill/>
          <a:ln w="9525">
            <a:noFill/>
            <a:miter lim="800000"/>
            <a:headEnd/>
            <a:tailEnd/>
          </a:ln>
        </p:spPr>
      </p:pic>
      <p:pic>
        <p:nvPicPr>
          <p:cNvPr id="39940" name="Picture 5" descr="nikegutt"/>
          <p:cNvPicPr>
            <a:picLocks noChangeAspect="1" noChangeArrowheads="1"/>
          </p:cNvPicPr>
          <p:nvPr/>
        </p:nvPicPr>
        <p:blipFill>
          <a:blip r:embed="rId3"/>
          <a:srcRect/>
          <a:stretch>
            <a:fillRect/>
          </a:stretch>
        </p:blipFill>
        <p:spPr bwMode="auto">
          <a:xfrm>
            <a:off x="6877050" y="1700213"/>
            <a:ext cx="1905000" cy="1152525"/>
          </a:xfrm>
          <a:prstGeom prst="rect">
            <a:avLst/>
          </a:prstGeom>
          <a:noFill/>
          <a:ln w="9525">
            <a:noFill/>
            <a:miter lim="800000"/>
            <a:headEnd/>
            <a:tailEnd/>
          </a:ln>
        </p:spPr>
      </p:pic>
      <p:pic>
        <p:nvPicPr>
          <p:cNvPr id="39941" name="Picture 6" descr="topmodell300"/>
          <p:cNvPicPr>
            <a:picLocks noChangeAspect="1" noChangeArrowheads="1"/>
          </p:cNvPicPr>
          <p:nvPr/>
        </p:nvPicPr>
        <p:blipFill>
          <a:blip r:embed="rId4"/>
          <a:srcRect/>
          <a:stretch>
            <a:fillRect/>
          </a:stretch>
        </p:blipFill>
        <p:spPr bwMode="auto">
          <a:xfrm>
            <a:off x="5076825" y="3429000"/>
            <a:ext cx="3810000" cy="18764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13</a:t>
            </a:fld>
            <a:endParaRPr lang="nb-NO"/>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Selvet og identitet</a:t>
            </a:r>
          </a:p>
        </p:txBody>
      </p:sp>
      <p:sp>
        <p:nvSpPr>
          <p:cNvPr id="35842" name="Rectangle 3" descr="Rectangle: Click to edit Master text styles&#10;Second level&#10;Third level&#10;Fourth level&#10;Fifth level"/>
          <p:cNvSpPr>
            <a:spLocks noGrp="1" noChangeArrowheads="1"/>
          </p:cNvSpPr>
          <p:nvPr>
            <p:ph idx="1"/>
          </p:nvPr>
        </p:nvSpPr>
        <p:spPr bwMode="auto">
          <a:xfrm>
            <a:off x="685800" y="1417638"/>
            <a:ext cx="6556375" cy="4852987"/>
          </a:xfrm>
          <a:noFill/>
          <a:ln>
            <a:miter lim="800000"/>
            <a:headEnd/>
            <a:tailEnd/>
          </a:ln>
        </p:spPr>
        <p:txBody>
          <a:bodyPr vert="horz" wrap="square" lIns="91440" tIns="45720" rIns="91440" bIns="45720" numCol="1" anchor="t" anchorCtr="0" compatLnSpc="1">
            <a:prstTxWarp prst="textNoShape">
              <a:avLst/>
            </a:prstTxWarp>
          </a:bodyPr>
          <a:lstStyle/>
          <a:p>
            <a:pPr lvl="1"/>
            <a:r>
              <a:rPr lang="nb-NO" sz="2400" smtClean="0">
                <a:latin typeface="Verdana" pitchFamily="34" charset="0"/>
                <a:ea typeface="ＭＳ Ｐゴシック"/>
              </a:rPr>
              <a:t>Å være seg selv innebærer ikke å være den samme gjennom hele livet. </a:t>
            </a:r>
            <a:r>
              <a:rPr lang="nb-NO" smtClean="0">
                <a:latin typeface="Verdana" pitchFamily="34" charset="0"/>
                <a:ea typeface="ＭＳ Ｐゴシック"/>
              </a:rPr>
              <a:t/>
            </a:r>
            <a:br>
              <a:rPr lang="nb-NO" smtClean="0">
                <a:latin typeface="Verdana" pitchFamily="34" charset="0"/>
                <a:ea typeface="ＭＳ Ｐゴシック"/>
              </a:rPr>
            </a:br>
            <a:endParaRPr lang="nb-NO" smtClean="0">
              <a:latin typeface="Verdana" pitchFamily="34" charset="0"/>
              <a:ea typeface="ＭＳ Ｐゴシック"/>
            </a:endParaRPr>
          </a:p>
          <a:p>
            <a:pPr lvl="1"/>
            <a:endParaRPr lang="nb-NO" smtClean="0">
              <a:latin typeface="Verdana" pitchFamily="34" charset="0"/>
              <a:ea typeface="ＭＳ Ｐゴシック"/>
            </a:endParaRPr>
          </a:p>
          <a:p>
            <a:pPr lvl="1"/>
            <a:endParaRPr lang="nb-NO" smtClean="0">
              <a:latin typeface="Verdana" pitchFamily="34" charset="0"/>
              <a:ea typeface="ＭＳ Ｐゴシック"/>
            </a:endParaRPr>
          </a:p>
          <a:p>
            <a:pPr lvl="1"/>
            <a:endParaRPr lang="nb-NO" sz="2400" smtClean="0">
              <a:latin typeface="Verdana" pitchFamily="34" charset="0"/>
              <a:ea typeface="ＭＳ Ｐゴシック"/>
            </a:endParaRPr>
          </a:p>
          <a:p>
            <a:pPr lvl="1"/>
            <a:endParaRPr lang="nb-NO" sz="2400" smtClean="0">
              <a:latin typeface="Verdana" pitchFamily="34" charset="0"/>
              <a:ea typeface="ＭＳ Ｐゴシック"/>
            </a:endParaRPr>
          </a:p>
          <a:p>
            <a:pPr lvl="1"/>
            <a:r>
              <a:rPr lang="nb-NO" sz="2400" smtClean="0">
                <a:latin typeface="Verdana" pitchFamily="34" charset="0"/>
                <a:ea typeface="ＭＳ Ｐゴシック"/>
              </a:rPr>
              <a:t>Selvet uten andre er en utenkelighet. </a:t>
            </a:r>
            <a:r>
              <a:rPr lang="nb-NO" smtClean="0">
                <a:latin typeface="Verdana" pitchFamily="34" charset="0"/>
                <a:ea typeface="ＭＳ Ｐゴシック"/>
              </a:rPr>
              <a:t/>
            </a:r>
            <a:br>
              <a:rPr lang="nb-NO" smtClean="0">
                <a:latin typeface="Verdana" pitchFamily="34" charset="0"/>
                <a:ea typeface="ＭＳ Ｐゴシック"/>
              </a:rPr>
            </a:br>
            <a:endParaRPr lang="nb-NO" smtClean="0">
              <a:latin typeface="Verdana" pitchFamily="34" charset="0"/>
              <a:ea typeface="ＭＳ Ｐゴシック"/>
            </a:endParaRPr>
          </a:p>
          <a:p>
            <a:pPr lvl="1"/>
            <a:endParaRPr lang="nb-NO" smtClean="0">
              <a:latin typeface="Verdana" pitchFamily="34" charset="0"/>
              <a:ea typeface="ＭＳ Ｐゴシック"/>
            </a:endParaRPr>
          </a:p>
        </p:txBody>
      </p:sp>
      <p:pic>
        <p:nvPicPr>
          <p:cNvPr id="35843" name="Picture 4" descr="vennskap"/>
          <p:cNvPicPr>
            <a:picLocks noChangeAspect="1" noChangeArrowheads="1"/>
          </p:cNvPicPr>
          <p:nvPr/>
        </p:nvPicPr>
        <p:blipFill>
          <a:blip r:embed="rId3"/>
          <a:srcRect/>
          <a:stretch>
            <a:fillRect/>
          </a:stretch>
        </p:blipFill>
        <p:spPr bwMode="auto">
          <a:xfrm>
            <a:off x="2333625" y="2854325"/>
            <a:ext cx="2616200" cy="186213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14</a:t>
            </a:fld>
            <a:endParaRPr lang="nb-NO"/>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tel 1"/>
          <p:cNvSpPr>
            <a:spLocks noGrp="1"/>
          </p:cNvSpPr>
          <p:nvPr>
            <p:ph type="title"/>
          </p:nvPr>
        </p:nvSpPr>
        <p:spPr/>
        <p:txBody>
          <a:bodyPr/>
          <a:lstStyle/>
          <a:p>
            <a:r>
              <a:rPr lang="nb-NO" smtClean="0">
                <a:latin typeface="Verdana" pitchFamily="34" charset="0"/>
                <a:ea typeface="ＭＳ Ｐゴシック"/>
                <a:cs typeface="ＭＳ Ｐゴシック"/>
              </a:rPr>
              <a:t>Livsstil </a:t>
            </a:r>
            <a:endParaRPr lang="en-US" smtClean="0">
              <a:latin typeface="Verdana" pitchFamily="34" charset="0"/>
              <a:ea typeface="ＭＳ Ｐゴシック"/>
              <a:cs typeface="ＭＳ Ｐゴシック"/>
            </a:endParaRPr>
          </a:p>
        </p:txBody>
      </p:sp>
      <p:sp>
        <p:nvSpPr>
          <p:cNvPr id="49154" name="Plassholder for innhold 2" descr="Rectangle: Click to edit Master text styles&#10;Second level&#10;Third level&#10;Fourth level&#10;Fifth level"/>
          <p:cNvSpPr>
            <a:spLocks noGrp="1"/>
          </p:cNvSpPr>
          <p:nvPr>
            <p:ph idx="1"/>
          </p:nvPr>
        </p:nvSpPr>
        <p:spPr bwMode="auto">
          <a:xfrm>
            <a:off x="990600" y="1671638"/>
            <a:ext cx="4652963" cy="3949700"/>
          </a:xfrm>
          <a:noFill/>
          <a:ln>
            <a:miter lim="800000"/>
            <a:headEnd/>
            <a:tailEnd/>
          </a:ln>
        </p:spPr>
        <p:txBody>
          <a:bodyPr vert="horz" wrap="square" lIns="91440" tIns="45720" rIns="91440" bIns="45720" numCol="1" anchor="t" anchorCtr="0" compatLnSpc="1">
            <a:prstTxWarp prst="textNoShape">
              <a:avLst/>
            </a:prstTxWarp>
          </a:bodyPr>
          <a:lstStyle/>
          <a:p>
            <a:r>
              <a:rPr lang="nb-NO" sz="1800" smtClean="0">
                <a:latin typeface="Verdana" pitchFamily="34" charset="0"/>
                <a:ea typeface="ＭＳ Ｐゴシック"/>
                <a:cs typeface="ＭＳ Ｐゴシック"/>
              </a:rPr>
              <a:t>Det å finne og danne sin egen identitet. </a:t>
            </a:r>
          </a:p>
          <a:p>
            <a:r>
              <a:rPr lang="nb-NO" sz="1800" smtClean="0">
                <a:latin typeface="Verdana" pitchFamily="34" charset="0"/>
                <a:ea typeface="ＭＳ Ｐゴシック"/>
                <a:cs typeface="ＭＳ Ｐゴシック"/>
              </a:rPr>
              <a:t>Etter at individet nå i større grad er koblet fra tradisjonen og dens strukturer, forflyttes det identitetskapende arbeidet mer og mer til </a:t>
            </a:r>
            <a:r>
              <a:rPr lang="nb-NO" sz="1800" i="1" smtClean="0">
                <a:latin typeface="Verdana" pitchFamily="34" charset="0"/>
                <a:ea typeface="ＭＳ Ｐゴシック"/>
                <a:cs typeface="ＭＳ Ｐゴシック"/>
              </a:rPr>
              <a:t>overflaten</a:t>
            </a:r>
            <a:r>
              <a:rPr lang="nb-NO" sz="1800" smtClean="0">
                <a:latin typeface="Verdana" pitchFamily="34" charset="0"/>
                <a:ea typeface="ＭＳ Ｐゴシック"/>
                <a:cs typeface="ＭＳ Ｐゴシック"/>
              </a:rPr>
              <a:t>, til tegnenes og symbolenes verden, til livsstil og mote. </a:t>
            </a:r>
          </a:p>
        </p:txBody>
      </p:sp>
      <p:pic>
        <p:nvPicPr>
          <p:cNvPr id="49155" name="Bilde 3" descr="mat.jpg"/>
          <p:cNvPicPr>
            <a:picLocks noChangeAspect="1"/>
          </p:cNvPicPr>
          <p:nvPr/>
        </p:nvPicPr>
        <p:blipFill>
          <a:blip r:embed="rId3"/>
          <a:srcRect/>
          <a:stretch>
            <a:fillRect/>
          </a:stretch>
        </p:blipFill>
        <p:spPr bwMode="auto">
          <a:xfrm>
            <a:off x="5786438" y="1785938"/>
            <a:ext cx="1857375" cy="1411287"/>
          </a:xfrm>
          <a:prstGeom prst="rect">
            <a:avLst/>
          </a:prstGeom>
          <a:noFill/>
          <a:ln w="9525">
            <a:noFill/>
            <a:miter lim="800000"/>
            <a:headEnd/>
            <a:tailEnd/>
          </a:ln>
        </p:spPr>
      </p:pic>
      <p:pic>
        <p:nvPicPr>
          <p:cNvPr id="49156" name="Bilde 4" descr="susji300.jpg"/>
          <p:cNvPicPr>
            <a:picLocks noChangeAspect="1"/>
          </p:cNvPicPr>
          <p:nvPr/>
        </p:nvPicPr>
        <p:blipFill>
          <a:blip r:embed="rId4"/>
          <a:srcRect/>
          <a:stretch>
            <a:fillRect/>
          </a:stretch>
        </p:blipFill>
        <p:spPr bwMode="auto">
          <a:xfrm>
            <a:off x="5786438" y="3714750"/>
            <a:ext cx="1785937" cy="1428750"/>
          </a:xfrm>
          <a:prstGeom prst="rect">
            <a:avLst/>
          </a:prstGeom>
          <a:noFill/>
          <a:ln w="9525">
            <a:noFill/>
            <a:miter lim="800000"/>
            <a:headEnd/>
            <a:tailEnd/>
          </a:ln>
        </p:spPr>
      </p:pic>
      <p:pic>
        <p:nvPicPr>
          <p:cNvPr id="49157" name="Bilde 5" descr="KICKLOGO.jpg"/>
          <p:cNvPicPr>
            <a:picLocks noChangeAspect="1"/>
          </p:cNvPicPr>
          <p:nvPr/>
        </p:nvPicPr>
        <p:blipFill>
          <a:blip r:embed="rId5"/>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15</a:t>
            </a:fld>
            <a:endParaRPr lang="nb-NO"/>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Ungdom og identitet</a:t>
            </a:r>
          </a:p>
        </p:txBody>
      </p:sp>
      <p:sp>
        <p:nvSpPr>
          <p:cNvPr id="37890" name="Rectangle 3" descr="Rectangle: Click to edit Master text styles&#10;Second level&#10;Third level&#10;Fourth level&#10;Fifth level"/>
          <p:cNvSpPr>
            <a:spLocks noGrp="1" noChangeArrowheads="1"/>
          </p:cNvSpPr>
          <p:nvPr>
            <p:ph idx="1"/>
          </p:nvPr>
        </p:nvSpPr>
        <p:spPr bwMode="auto">
          <a:xfrm>
            <a:off x="990600" y="1671638"/>
            <a:ext cx="4733925" cy="39497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endParaRPr lang="nb-NO" sz="2800" smtClean="0">
              <a:latin typeface="Verdana" pitchFamily="34" charset="0"/>
              <a:ea typeface="ＭＳ Ｐゴシック"/>
              <a:cs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meg selv</a:t>
            </a:r>
          </a:p>
          <a:p>
            <a:pPr marL="1371600" lvl="2" indent="-457200"/>
            <a:r>
              <a:rPr lang="nb-NO" sz="2000" smtClean="0">
                <a:latin typeface="Tahoma" pitchFamily="34" charset="0"/>
                <a:ea typeface="ＭＳ Ｐゴシック"/>
              </a:rPr>
              <a:t>Finne min egen stil</a:t>
            </a:r>
          </a:p>
          <a:p>
            <a:pPr marL="1371600" lvl="2" indent="-457200"/>
            <a:endParaRPr lang="nb-NO" sz="2000" smtClean="0">
              <a:latin typeface="Tahoma" pitchFamily="34" charset="0"/>
              <a:ea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et kult, medlem av gjengen</a:t>
            </a:r>
          </a:p>
          <a:p>
            <a:pPr marL="1371600" lvl="2" indent="-457200"/>
            <a:r>
              <a:rPr lang="nb-NO" sz="2000" smtClean="0">
                <a:latin typeface="Tahoma" pitchFamily="34" charset="0"/>
                <a:ea typeface="ＭＳ Ｐゴシック"/>
              </a:rPr>
              <a:t>Jeg vil være som de andre i gjengen</a:t>
            </a:r>
          </a:p>
        </p:txBody>
      </p:sp>
      <p:pic>
        <p:nvPicPr>
          <p:cNvPr id="37891" name="Picture 4" descr="pilot200"/>
          <p:cNvPicPr>
            <a:picLocks noChangeAspect="1" noChangeArrowheads="1"/>
          </p:cNvPicPr>
          <p:nvPr/>
        </p:nvPicPr>
        <p:blipFill>
          <a:blip r:embed="rId2"/>
          <a:srcRect/>
          <a:stretch>
            <a:fillRect/>
          </a:stretch>
        </p:blipFill>
        <p:spPr bwMode="auto">
          <a:xfrm>
            <a:off x="6372225" y="1268413"/>
            <a:ext cx="1905000" cy="2390775"/>
          </a:xfrm>
          <a:prstGeom prst="rect">
            <a:avLst/>
          </a:prstGeom>
          <a:noFill/>
          <a:ln w="9525">
            <a:noFill/>
            <a:miter lim="800000"/>
            <a:headEnd/>
            <a:tailEnd/>
          </a:ln>
        </p:spPr>
      </p:pic>
      <p:pic>
        <p:nvPicPr>
          <p:cNvPr id="37892" name="Picture 5" descr="jackass"/>
          <p:cNvPicPr>
            <a:picLocks noChangeAspect="1" noChangeArrowheads="1"/>
          </p:cNvPicPr>
          <p:nvPr/>
        </p:nvPicPr>
        <p:blipFill>
          <a:blip r:embed="rId3"/>
          <a:srcRect/>
          <a:stretch>
            <a:fillRect/>
          </a:stretch>
        </p:blipFill>
        <p:spPr bwMode="auto">
          <a:xfrm>
            <a:off x="6372225" y="3933825"/>
            <a:ext cx="1905000" cy="1314450"/>
          </a:xfrm>
          <a:prstGeom prst="rect">
            <a:avLst/>
          </a:prstGeom>
          <a:noFill/>
          <a:ln w="9525">
            <a:noFill/>
            <a:miter lim="800000"/>
            <a:headEnd/>
            <a:tailEnd/>
          </a:ln>
        </p:spPr>
      </p:pic>
      <p:sp>
        <p:nvSpPr>
          <p:cNvPr id="37893" name="Text Box 6"/>
          <p:cNvSpPr txBox="1">
            <a:spLocks noChangeArrowheads="1"/>
          </p:cNvSpPr>
          <p:nvPr/>
        </p:nvSpPr>
        <p:spPr bwMode="auto">
          <a:xfrm>
            <a:off x="6011863" y="3644900"/>
            <a:ext cx="2843212" cy="336550"/>
          </a:xfrm>
          <a:prstGeom prst="rect">
            <a:avLst/>
          </a:prstGeom>
          <a:noFill/>
          <a:ln w="9525">
            <a:noFill/>
            <a:miter lim="800000"/>
            <a:headEnd/>
            <a:tailEnd/>
          </a:ln>
        </p:spPr>
        <p:txBody>
          <a:bodyPr>
            <a:spAutoFit/>
          </a:bodyPr>
          <a:lstStyle/>
          <a:p>
            <a:pPr>
              <a:spcBef>
                <a:spcPct val="50000"/>
              </a:spcBef>
            </a:pPr>
            <a:r>
              <a:rPr lang="nb-NO" sz="1600" b="1">
                <a:latin typeface="Calibri" pitchFamily="34" charset="0"/>
              </a:rPr>
              <a:t>Hvem skal jeg bli?</a:t>
            </a: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16</a:t>
            </a:fld>
            <a:endParaRPr lang="nb-NO"/>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Ungdom og identitet</a:t>
            </a:r>
          </a:p>
        </p:txBody>
      </p:sp>
      <p:sp>
        <p:nvSpPr>
          <p:cNvPr id="38914" name="Rectangle 3" descr="Rectangle: Click to edit Master text styles&#10;Second level&#10;Third level&#10;Fourth level&#10;Fifth level"/>
          <p:cNvSpPr>
            <a:spLocks noGrp="1" noChangeArrowheads="1"/>
          </p:cNvSpPr>
          <p:nvPr>
            <p:ph idx="1"/>
          </p:nvPr>
        </p:nvSpPr>
        <p:spPr bwMode="auto">
          <a:xfrm>
            <a:off x="990600" y="1671638"/>
            <a:ext cx="4733925" cy="39497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endParaRPr lang="nb-NO" sz="2800" smtClean="0">
              <a:latin typeface="Verdana" pitchFamily="34" charset="0"/>
              <a:ea typeface="ＭＳ Ｐゴシック"/>
              <a:cs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meg selv</a:t>
            </a:r>
          </a:p>
          <a:p>
            <a:pPr marL="1371600" lvl="2" indent="-457200"/>
            <a:r>
              <a:rPr lang="nb-NO" sz="2000" smtClean="0">
                <a:latin typeface="Tahoma" pitchFamily="34" charset="0"/>
                <a:ea typeface="ＭＳ Ｐゴシック"/>
              </a:rPr>
              <a:t>Finne min egen stil</a:t>
            </a:r>
          </a:p>
          <a:p>
            <a:pPr marL="1371600" lvl="2" indent="-457200"/>
            <a:endParaRPr lang="nb-NO" sz="2000" smtClean="0">
              <a:latin typeface="Tahoma" pitchFamily="34" charset="0"/>
              <a:ea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et kult, medlem av gjengen</a:t>
            </a:r>
          </a:p>
          <a:p>
            <a:pPr marL="1371600" lvl="2" indent="-457200"/>
            <a:r>
              <a:rPr lang="nb-NO" sz="2000" smtClean="0">
                <a:latin typeface="Tahoma" pitchFamily="34" charset="0"/>
                <a:ea typeface="ＭＳ Ｐゴシック"/>
              </a:rPr>
              <a:t>Jeg vil være som de andre i gjengen</a:t>
            </a:r>
          </a:p>
        </p:txBody>
      </p:sp>
      <p:pic>
        <p:nvPicPr>
          <p:cNvPr id="38915" name="Picture 4" descr="lege"/>
          <p:cNvPicPr>
            <a:picLocks noChangeAspect="1" noChangeArrowheads="1"/>
          </p:cNvPicPr>
          <p:nvPr/>
        </p:nvPicPr>
        <p:blipFill>
          <a:blip r:embed="rId2"/>
          <a:srcRect/>
          <a:stretch>
            <a:fillRect/>
          </a:stretch>
        </p:blipFill>
        <p:spPr bwMode="auto">
          <a:xfrm>
            <a:off x="6516688" y="765175"/>
            <a:ext cx="1905000" cy="2381250"/>
          </a:xfrm>
          <a:prstGeom prst="rect">
            <a:avLst/>
          </a:prstGeom>
          <a:noFill/>
          <a:ln w="9525">
            <a:noFill/>
            <a:miter lim="800000"/>
            <a:headEnd/>
            <a:tailEnd/>
          </a:ln>
        </p:spPr>
      </p:pic>
      <p:sp>
        <p:nvSpPr>
          <p:cNvPr id="38916" name="Text Box 5"/>
          <p:cNvSpPr txBox="1">
            <a:spLocks noChangeArrowheads="1"/>
          </p:cNvSpPr>
          <p:nvPr/>
        </p:nvSpPr>
        <p:spPr bwMode="auto">
          <a:xfrm>
            <a:off x="6084888" y="3141663"/>
            <a:ext cx="2843212" cy="336550"/>
          </a:xfrm>
          <a:prstGeom prst="rect">
            <a:avLst/>
          </a:prstGeom>
          <a:noFill/>
          <a:ln w="9525">
            <a:noFill/>
            <a:miter lim="800000"/>
            <a:headEnd/>
            <a:tailEnd/>
          </a:ln>
        </p:spPr>
        <p:txBody>
          <a:bodyPr>
            <a:spAutoFit/>
          </a:bodyPr>
          <a:lstStyle/>
          <a:p>
            <a:pPr>
              <a:spcBef>
                <a:spcPct val="50000"/>
              </a:spcBef>
            </a:pPr>
            <a:r>
              <a:rPr lang="nb-NO" sz="1600" b="1">
                <a:latin typeface="Calibri" pitchFamily="34" charset="0"/>
              </a:rPr>
              <a:t>Hvem skal jeg bli?</a:t>
            </a:r>
          </a:p>
        </p:txBody>
      </p:sp>
      <p:pic>
        <p:nvPicPr>
          <p:cNvPr id="38917" name="Picture 6" descr="jentegjengen"/>
          <p:cNvPicPr>
            <a:picLocks noChangeAspect="1" noChangeArrowheads="1"/>
          </p:cNvPicPr>
          <p:nvPr/>
        </p:nvPicPr>
        <p:blipFill>
          <a:blip r:embed="rId3"/>
          <a:srcRect/>
          <a:stretch>
            <a:fillRect/>
          </a:stretch>
        </p:blipFill>
        <p:spPr bwMode="auto">
          <a:xfrm>
            <a:off x="6588125" y="3644900"/>
            <a:ext cx="1905000" cy="100965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17</a:t>
            </a:fld>
            <a:endParaRPr lang="nb-NO"/>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tel 1"/>
          <p:cNvSpPr>
            <a:spLocks noGrp="1"/>
          </p:cNvSpPr>
          <p:nvPr>
            <p:ph type="title"/>
          </p:nvPr>
        </p:nvSpPr>
        <p:spPr>
          <a:xfrm>
            <a:off x="857250" y="214313"/>
            <a:ext cx="7620000" cy="1143000"/>
          </a:xfrm>
        </p:spPr>
        <p:txBody>
          <a:bodyPr/>
          <a:lstStyle/>
          <a:p>
            <a:pPr algn="ctr"/>
            <a:r>
              <a:rPr lang="en-US" sz="2800" i="1" smtClean="0">
                <a:solidFill>
                  <a:srgbClr val="5D4C10"/>
                </a:solidFill>
                <a:latin typeface="Verdana" pitchFamily="34" charset="0"/>
                <a:ea typeface="ＭＳ Ｐゴシック"/>
                <a:cs typeface="ＭＳ Ｐゴシック"/>
              </a:rPr>
              <a:t>Fra Gud til Gucci</a:t>
            </a:r>
            <a:endParaRPr lang="en-US" sz="2800" smtClean="0">
              <a:solidFill>
                <a:srgbClr val="5D4C10"/>
              </a:solidFill>
              <a:latin typeface="Verdana" pitchFamily="34" charset="0"/>
              <a:ea typeface="ＭＳ Ｐゴシック"/>
              <a:cs typeface="ＭＳ Ｐゴシック"/>
            </a:endParaRPr>
          </a:p>
        </p:txBody>
      </p:sp>
      <p:pic>
        <p:nvPicPr>
          <p:cNvPr id="28674" name="Plassholder for innhold 5" descr="Gucci.jpg"/>
          <p:cNvPicPr>
            <a:picLocks noGrp="1" noChangeAspect="1"/>
          </p:cNvPicPr>
          <p:nvPr>
            <p:ph idx="1"/>
          </p:nvPr>
        </p:nvPicPr>
        <p:blipFill>
          <a:blip r:embed="rId3"/>
          <a:srcRect/>
          <a:stretch>
            <a:fillRect/>
          </a:stretch>
        </p:blipFill>
        <p:spPr bwMode="auto">
          <a:xfrm>
            <a:off x="4643438" y="1714500"/>
            <a:ext cx="2693987" cy="3643313"/>
          </a:xfrm>
          <a:noFill/>
          <a:ln>
            <a:miter lim="800000"/>
            <a:headEnd/>
            <a:tailEnd/>
          </a:ln>
        </p:spPr>
      </p:pic>
      <p:pic>
        <p:nvPicPr>
          <p:cNvPr id="28675" name="Bilde 6" descr="jesus.jpg"/>
          <p:cNvPicPr>
            <a:picLocks noChangeAspect="1"/>
          </p:cNvPicPr>
          <p:nvPr/>
        </p:nvPicPr>
        <p:blipFill>
          <a:blip r:embed="rId4"/>
          <a:srcRect/>
          <a:stretch>
            <a:fillRect/>
          </a:stretch>
        </p:blipFill>
        <p:spPr bwMode="auto">
          <a:xfrm>
            <a:off x="1500188" y="1714500"/>
            <a:ext cx="2439987" cy="3643313"/>
          </a:xfrm>
          <a:prstGeom prst="rect">
            <a:avLst/>
          </a:prstGeom>
          <a:noFill/>
          <a:ln w="9525">
            <a:noFill/>
            <a:miter lim="800000"/>
            <a:headEnd/>
            <a:tailEnd/>
          </a:ln>
        </p:spPr>
      </p:pic>
      <p:pic>
        <p:nvPicPr>
          <p:cNvPr id="28676" name="Bilde 4" descr="KICKLOGO.jpg"/>
          <p:cNvPicPr>
            <a:picLocks noChangeAspect="1"/>
          </p:cNvPicPr>
          <p:nvPr/>
        </p:nvPicPr>
        <p:blipFill>
          <a:blip r:embed="rId5"/>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18</a:t>
            </a:fld>
            <a:endParaRPr lang="nb-NO"/>
          </a:p>
        </p:txBody>
      </p:sp>
    </p:spTree>
    <p:extLst>
      <p:ext uri="{BB962C8B-B14F-4D97-AF65-F5344CB8AC3E}">
        <p14:creationId xmlns:p14="http://schemas.microsoft.com/office/powerpoint/2010/main" val="23945767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7250" y="214313"/>
            <a:ext cx="7620000" cy="1143000"/>
          </a:xfrm>
        </p:spPr>
        <p:txBody>
          <a:bodyPr/>
          <a:lstStyle/>
          <a:p>
            <a:pPr algn="ctr">
              <a:defRPr/>
            </a:pPr>
            <a:r>
              <a:rPr lang="nb-NO" sz="2800" dirty="0" smtClean="0">
                <a:ea typeface="+mj-ea"/>
                <a:cs typeface="+mj-cs"/>
              </a:rPr>
              <a:t>Media og livsstil </a:t>
            </a:r>
            <a:r>
              <a:rPr lang="en-US" sz="2800" i="1" dirty="0" err="1" smtClean="0">
                <a:solidFill>
                  <a:schemeClr val="accent5">
                    <a:lumMod val="25000"/>
                  </a:schemeClr>
                </a:solidFill>
                <a:ea typeface="+mj-ea"/>
                <a:cs typeface="+mj-cs"/>
              </a:rPr>
              <a:t>Fra</a:t>
            </a:r>
            <a:r>
              <a:rPr lang="en-US" sz="2800" i="1" dirty="0" smtClean="0">
                <a:solidFill>
                  <a:schemeClr val="accent5">
                    <a:lumMod val="25000"/>
                  </a:schemeClr>
                </a:solidFill>
                <a:ea typeface="+mj-ea"/>
                <a:cs typeface="+mj-cs"/>
              </a:rPr>
              <a:t> </a:t>
            </a:r>
            <a:r>
              <a:rPr lang="en-US" sz="2800" i="1" dirty="0" err="1" smtClean="0">
                <a:solidFill>
                  <a:schemeClr val="accent5">
                    <a:lumMod val="25000"/>
                  </a:schemeClr>
                </a:solidFill>
                <a:ea typeface="+mj-ea"/>
                <a:cs typeface="+mj-cs"/>
              </a:rPr>
              <a:t>Gud</a:t>
            </a:r>
            <a:r>
              <a:rPr lang="en-US" sz="2800" i="1" dirty="0" smtClean="0">
                <a:solidFill>
                  <a:schemeClr val="accent5">
                    <a:lumMod val="25000"/>
                  </a:schemeClr>
                </a:solidFill>
                <a:ea typeface="+mj-ea"/>
                <a:cs typeface="+mj-cs"/>
              </a:rPr>
              <a:t> </a:t>
            </a:r>
            <a:r>
              <a:rPr lang="en-US" sz="2800" i="1" dirty="0" err="1" smtClean="0">
                <a:solidFill>
                  <a:schemeClr val="accent5">
                    <a:lumMod val="25000"/>
                  </a:schemeClr>
                </a:solidFill>
                <a:ea typeface="+mj-ea"/>
                <a:cs typeface="+mj-cs"/>
              </a:rPr>
              <a:t>til</a:t>
            </a:r>
            <a:r>
              <a:rPr lang="en-US" sz="2800" i="1" dirty="0" smtClean="0">
                <a:solidFill>
                  <a:schemeClr val="accent5">
                    <a:lumMod val="25000"/>
                  </a:schemeClr>
                </a:solidFill>
                <a:ea typeface="+mj-ea"/>
                <a:cs typeface="+mj-cs"/>
              </a:rPr>
              <a:t> Gucci</a:t>
            </a:r>
            <a:endParaRPr lang="en-US" sz="2800" dirty="0" smtClean="0">
              <a:solidFill>
                <a:schemeClr val="accent5">
                  <a:lumMod val="25000"/>
                </a:schemeClr>
              </a:solidFill>
              <a:ea typeface="+mj-ea"/>
              <a:cs typeface="+mj-cs"/>
            </a:endParaRPr>
          </a:p>
        </p:txBody>
      </p:sp>
      <p:sp>
        <p:nvSpPr>
          <p:cNvPr id="53250" name="Plassholder for innhold 2" descr="Rectangle: Click to edit Master text styles&#10;Second level&#10;Third level&#10;Fourth level&#10;Fifth level"/>
          <p:cNvSpPr>
            <a:spLocks noGrp="1"/>
          </p:cNvSpPr>
          <p:nvPr>
            <p:ph idx="1"/>
          </p:nvPr>
        </p:nvSpPr>
        <p:spPr bwMode="auto">
          <a:xfrm>
            <a:off x="571500" y="1785938"/>
            <a:ext cx="4857750" cy="4500562"/>
          </a:xfrm>
          <a:noFill/>
          <a:ln>
            <a:miter lim="800000"/>
            <a:headEnd/>
            <a:tailEnd/>
          </a:ln>
        </p:spPr>
        <p:txBody>
          <a:bodyPr vert="horz" wrap="square" lIns="91440" tIns="45720" rIns="91440" bIns="45720" numCol="1" anchor="t" anchorCtr="0" compatLnSpc="1">
            <a:prstTxWarp prst="textNoShape">
              <a:avLst/>
            </a:prstTxWarp>
          </a:bodyPr>
          <a:lstStyle/>
          <a:p>
            <a:r>
              <a:rPr lang="nb-NO" sz="2000" smtClean="0">
                <a:latin typeface="Verdana" pitchFamily="34" charset="0"/>
                <a:ea typeface="ＭＳ Ｐゴシック"/>
                <a:cs typeface="ＭＳ Ｐゴシック"/>
              </a:rPr>
              <a:t>Mediene foreslår forskjellige livsstiler og påvirker vårt syn på kropp, seksualitet, følelser osv.</a:t>
            </a:r>
          </a:p>
          <a:p>
            <a:r>
              <a:rPr lang="nb-NO" sz="2000" smtClean="0">
                <a:latin typeface="Verdana" pitchFamily="34" charset="0"/>
                <a:ea typeface="ＭＳ Ｐゴシック"/>
                <a:cs typeface="ＭＳ Ｐゴシック"/>
              </a:rPr>
              <a:t>I dette identitetsarbeidet får vi </a:t>
            </a:r>
            <a:r>
              <a:rPr lang="nb-NO" sz="2000" i="1" smtClean="0">
                <a:latin typeface="Verdana" pitchFamily="34" charset="0"/>
                <a:ea typeface="ＭＳ Ｐゴシック"/>
                <a:cs typeface="ＭＳ Ｐゴシック"/>
              </a:rPr>
              <a:t>hjelp</a:t>
            </a:r>
            <a:r>
              <a:rPr lang="nb-NO" sz="2000" smtClean="0">
                <a:latin typeface="Verdana" pitchFamily="34" charset="0"/>
                <a:ea typeface="ＭＳ Ｐゴシック"/>
                <a:cs typeface="ＭＳ Ｐゴシック"/>
              </a:rPr>
              <a:t> via konsum. Vi kjøper oss identitet! </a:t>
            </a:r>
          </a:p>
          <a:p>
            <a:pPr lvl="1"/>
            <a:r>
              <a:rPr lang="nb-NO" sz="1400" smtClean="0">
                <a:latin typeface="Verdana" pitchFamily="34" charset="0"/>
                <a:ea typeface="ＭＳ Ｐゴシック"/>
              </a:rPr>
              <a:t>En livsstil er derfor noe man i større grad kjøper, enn noe som blir gitt oss fra forrige generasjon. </a:t>
            </a:r>
          </a:p>
          <a:p>
            <a:pPr lvl="1"/>
            <a:r>
              <a:rPr lang="nb-NO" sz="1400" smtClean="0">
                <a:latin typeface="Verdana" pitchFamily="34" charset="0"/>
                <a:ea typeface="ＭＳ Ｐゴシック"/>
              </a:rPr>
              <a:t>Konsum blir derfor for mange en kontinuerlig del av arbeidet med å </a:t>
            </a:r>
            <a:r>
              <a:rPr lang="nb-NO" sz="1400" i="1" smtClean="0">
                <a:latin typeface="Verdana" pitchFamily="34" charset="0"/>
                <a:ea typeface="ＭＳ Ｐゴシック"/>
              </a:rPr>
              <a:t>skape</a:t>
            </a:r>
            <a:r>
              <a:rPr lang="nb-NO" sz="1400" smtClean="0">
                <a:latin typeface="Verdana" pitchFamily="34" charset="0"/>
                <a:ea typeface="ＭＳ Ｐゴシック"/>
              </a:rPr>
              <a:t> sin egen identitet.</a:t>
            </a:r>
          </a:p>
          <a:p>
            <a:pPr lvl="1"/>
            <a:r>
              <a:rPr lang="nb-NO" sz="1400" smtClean="0">
                <a:latin typeface="Verdana" pitchFamily="34" charset="0"/>
                <a:ea typeface="ＭＳ Ｐゴシック"/>
              </a:rPr>
              <a:t>Identitet er derfor i denne sammenhengen ikke noe i seg selv som er en fast størrelse, men noe som hele tiden er i forandring. </a:t>
            </a:r>
          </a:p>
        </p:txBody>
      </p:sp>
      <p:sp>
        <p:nvSpPr>
          <p:cNvPr id="53251" name="Plassholder for innhold 2"/>
          <p:cNvSpPr txBox="1">
            <a:spLocks/>
          </p:cNvSpPr>
          <p:nvPr/>
        </p:nvSpPr>
        <p:spPr bwMode="auto">
          <a:xfrm>
            <a:off x="5786438" y="2000250"/>
            <a:ext cx="2571750" cy="2500313"/>
          </a:xfrm>
          <a:prstGeom prst="rect">
            <a:avLst/>
          </a:prstGeom>
          <a:noFill/>
          <a:ln w="9525">
            <a:noFill/>
            <a:miter lim="800000"/>
            <a:headEnd/>
            <a:tailEnd/>
          </a:ln>
        </p:spPr>
        <p:txBody>
          <a:bodyPr/>
          <a:lstStyle/>
          <a:p>
            <a:pPr marL="342900" indent="-342900">
              <a:spcBef>
                <a:spcPct val="20000"/>
              </a:spcBef>
              <a:buClr>
                <a:srgbClr val="FD483F"/>
              </a:buClr>
              <a:buFontTx/>
              <a:buChar char="•"/>
            </a:pPr>
            <a:endParaRPr lang="en-US" sz="1400">
              <a:latin typeface="Tahoma" pitchFamily="34" charset="0"/>
              <a:ea typeface="ＭＳ Ｐゴシック"/>
              <a:cs typeface="ＭＳ Ｐゴシック"/>
            </a:endParaRPr>
          </a:p>
          <a:p>
            <a:pPr marL="342900" indent="-342900">
              <a:spcBef>
                <a:spcPct val="20000"/>
              </a:spcBef>
              <a:buClr>
                <a:srgbClr val="FD483F"/>
              </a:buClr>
              <a:buFontTx/>
              <a:buChar char="•"/>
            </a:pPr>
            <a:r>
              <a:rPr lang="en-US" sz="1600">
                <a:solidFill>
                  <a:srgbClr val="FF0000"/>
                </a:solidFill>
                <a:latin typeface="Tahoma" pitchFamily="34" charset="0"/>
                <a:ea typeface="ＭＳ Ｐゴシック"/>
                <a:cs typeface="ＭＳ Ｐゴシック"/>
              </a:rPr>
              <a:t>Religion er på hell?</a:t>
            </a:r>
          </a:p>
          <a:p>
            <a:pPr marL="342900" indent="-342900">
              <a:spcBef>
                <a:spcPct val="20000"/>
              </a:spcBef>
              <a:buClr>
                <a:srgbClr val="FD483F"/>
              </a:buClr>
              <a:buFontTx/>
              <a:buChar char="•"/>
            </a:pPr>
            <a:endParaRPr lang="nb-NO" sz="1600">
              <a:solidFill>
                <a:srgbClr val="FF0000"/>
              </a:solidFill>
              <a:latin typeface="Verdana" pitchFamily="34" charset="0"/>
              <a:ea typeface="ＭＳ Ｐゴシック"/>
              <a:cs typeface="ＭＳ Ｐゴシック"/>
            </a:endParaRPr>
          </a:p>
          <a:p>
            <a:pPr marL="342900" indent="-342900">
              <a:spcBef>
                <a:spcPct val="20000"/>
              </a:spcBef>
              <a:buClr>
                <a:srgbClr val="FD483F"/>
              </a:buClr>
              <a:buFontTx/>
              <a:buChar char="•"/>
            </a:pPr>
            <a:r>
              <a:rPr lang="nb-NO" sz="1600">
                <a:solidFill>
                  <a:srgbClr val="FF0000"/>
                </a:solidFill>
                <a:latin typeface="Verdana" pitchFamily="34" charset="0"/>
                <a:ea typeface="ＭＳ Ｐゴシック"/>
                <a:cs typeface="ＭＳ Ｐゴシック"/>
              </a:rPr>
              <a:t>Forbruk gir menneske ny mening</a:t>
            </a:r>
          </a:p>
          <a:p>
            <a:pPr marL="342900" indent="-342900">
              <a:spcBef>
                <a:spcPct val="20000"/>
              </a:spcBef>
              <a:buClr>
                <a:srgbClr val="FD483F"/>
              </a:buClr>
              <a:buFontTx/>
              <a:buChar char="•"/>
            </a:pPr>
            <a:endParaRPr lang="nb-NO" sz="1400">
              <a:solidFill>
                <a:srgbClr val="000000"/>
              </a:solidFill>
              <a:latin typeface="Verdana" pitchFamily="34" charset="0"/>
              <a:ea typeface="ＭＳ Ｐゴシック"/>
              <a:cs typeface="ＭＳ Ｐゴシック"/>
            </a:endParaRPr>
          </a:p>
        </p:txBody>
      </p:sp>
      <p:pic>
        <p:nvPicPr>
          <p:cNvPr id="53252" name="Bilde 4" descr="shopping.jpg"/>
          <p:cNvPicPr>
            <a:picLocks noChangeAspect="1"/>
          </p:cNvPicPr>
          <p:nvPr/>
        </p:nvPicPr>
        <p:blipFill>
          <a:blip r:embed="rId3"/>
          <a:srcRect/>
          <a:stretch>
            <a:fillRect/>
          </a:stretch>
        </p:blipFill>
        <p:spPr bwMode="auto">
          <a:xfrm>
            <a:off x="6215063" y="3786188"/>
            <a:ext cx="1444625" cy="1928812"/>
          </a:xfrm>
          <a:prstGeom prst="rect">
            <a:avLst/>
          </a:prstGeom>
          <a:noFill/>
          <a:ln w="9525">
            <a:noFill/>
            <a:miter lim="800000"/>
            <a:headEnd/>
            <a:tailEnd/>
          </a:ln>
        </p:spPr>
      </p:pic>
      <p:pic>
        <p:nvPicPr>
          <p:cNvPr id="53253" name="Bilde 5" descr="KICKLOGO.jpg"/>
          <p:cNvPicPr>
            <a:picLocks noChangeAspect="1"/>
          </p:cNvPicPr>
          <p:nvPr/>
        </p:nvPicPr>
        <p:blipFill>
          <a:blip r:embed="rId4"/>
          <a:srcRect/>
          <a:stretch>
            <a:fillRect/>
          </a:stretch>
        </p:blipFill>
        <p:spPr bwMode="auto">
          <a:xfrm>
            <a:off x="4143375" y="6215063"/>
            <a:ext cx="571500" cy="5667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064F9022-3392-C544-89D8-FBF1247D7507}" type="slidenum">
              <a:rPr lang="nb-NO" smtClean="0"/>
              <a:pPr/>
              <a:t>19</a:t>
            </a:fld>
            <a:endParaRPr lang="nb-NO"/>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62038" y="730250"/>
            <a:ext cx="7305675" cy="1143000"/>
          </a:xfrm>
        </p:spPr>
        <p:txBody>
          <a:bodyPr/>
          <a:lstStyle/>
          <a:p>
            <a:pPr>
              <a:defRPr/>
            </a:pPr>
            <a:r>
              <a:rPr lang="nb-NO" dirty="0">
                <a:effectLst>
                  <a:outerShdw blurRad="38100" dist="38100" dir="2700000" algn="tl">
                    <a:srgbClr val="DDDDDD"/>
                  </a:outerShdw>
                </a:effectLst>
                <a:latin typeface="Verdana" charset="0"/>
                <a:cs typeface="+mj-cs"/>
              </a:rPr>
              <a:t>Media / populærkulturen</a:t>
            </a:r>
            <a:endParaRPr lang="en-US" dirty="0">
              <a:effectLst>
                <a:outerShdw blurRad="38100" dist="38100" dir="2700000" algn="tl">
                  <a:srgbClr val="DDDDDD"/>
                </a:outerShdw>
              </a:effectLst>
              <a:latin typeface="Verdana" charset="0"/>
              <a:cs typeface="+mj-cs"/>
            </a:endParaRPr>
          </a:p>
        </p:txBody>
      </p:sp>
      <p:sp>
        <p:nvSpPr>
          <p:cNvPr id="40962" name="Plassholder for innhold 2" descr="Rectangle: Click to edit Master text styles&#10;Second level&#10;Third level&#10;Fourth level&#10;Fifth level"/>
          <p:cNvSpPr>
            <a:spLocks noGrp="1"/>
          </p:cNvSpPr>
          <p:nvPr>
            <p:ph idx="4294967295"/>
          </p:nvPr>
        </p:nvSpPr>
        <p:spPr bwMode="auto">
          <a:xfrm>
            <a:off x="434975" y="2143125"/>
            <a:ext cx="5080000" cy="3478213"/>
          </a:xfrm>
          <a:prstGeom prst="rect">
            <a:avLst/>
          </a:prstGeom>
          <a:noFill/>
          <a:ln>
            <a:miter lim="800000"/>
            <a:headEnd/>
            <a:tailEnd/>
          </a:ln>
        </p:spPr>
        <p:txBody>
          <a:bodyPr/>
          <a:lstStyle/>
          <a:p>
            <a:r>
              <a:rPr lang="nn-NO" sz="2400" smtClean="0">
                <a:solidFill>
                  <a:srgbClr val="7F7F7F"/>
                </a:solidFill>
                <a:latin typeface="Verdana" pitchFamily="34" charset="0"/>
                <a:ea typeface="ＭＳ Ｐゴシック"/>
                <a:cs typeface="ＭＳ Ｐゴシック"/>
              </a:rPr>
              <a:t>Media og populærkultur blir det nye skattekammer for postmoderne identitetskonstruksjon</a:t>
            </a:r>
            <a:endParaRPr lang="en-US" sz="2400" smtClean="0">
              <a:solidFill>
                <a:srgbClr val="7F7F7F"/>
              </a:solidFill>
              <a:latin typeface="Verdana" pitchFamily="34" charset="0"/>
              <a:ea typeface="ＭＳ Ｐゴシック"/>
              <a:cs typeface="ＭＳ Ｐゴシック"/>
            </a:endParaRPr>
          </a:p>
        </p:txBody>
      </p:sp>
      <p:pic>
        <p:nvPicPr>
          <p:cNvPr id="40963" name="Bilde 4" descr="skatten500.jpg"/>
          <p:cNvPicPr>
            <a:picLocks noChangeAspect="1"/>
          </p:cNvPicPr>
          <p:nvPr/>
        </p:nvPicPr>
        <p:blipFill>
          <a:blip r:embed="rId3"/>
          <a:srcRect/>
          <a:stretch>
            <a:fillRect/>
          </a:stretch>
        </p:blipFill>
        <p:spPr bwMode="auto">
          <a:xfrm>
            <a:off x="1428750" y="3929063"/>
            <a:ext cx="1925638" cy="1444625"/>
          </a:xfrm>
          <a:prstGeom prst="rect">
            <a:avLst/>
          </a:prstGeom>
          <a:noFill/>
          <a:ln w="9525">
            <a:noFill/>
            <a:miter lim="800000"/>
            <a:headEnd/>
            <a:tailEnd/>
          </a:ln>
        </p:spPr>
      </p:pic>
      <p:pic>
        <p:nvPicPr>
          <p:cNvPr id="40964" name="Bilde 5" descr="janthomas.jpg"/>
          <p:cNvPicPr>
            <a:picLocks noChangeAspect="1"/>
          </p:cNvPicPr>
          <p:nvPr/>
        </p:nvPicPr>
        <p:blipFill>
          <a:blip r:embed="rId4"/>
          <a:srcRect/>
          <a:stretch>
            <a:fillRect/>
          </a:stretch>
        </p:blipFill>
        <p:spPr bwMode="auto">
          <a:xfrm>
            <a:off x="5668963" y="2281238"/>
            <a:ext cx="2071687" cy="2913062"/>
          </a:xfrm>
          <a:prstGeom prst="rect">
            <a:avLst/>
          </a:prstGeom>
          <a:noFill/>
          <a:ln w="9525">
            <a:noFill/>
            <a:miter lim="800000"/>
            <a:headEnd/>
            <a:tailEnd/>
          </a:ln>
        </p:spPr>
      </p:pic>
      <p:pic>
        <p:nvPicPr>
          <p:cNvPr id="40965" name="Bilde 5" descr="KICKLOGO.jpg"/>
          <p:cNvPicPr>
            <a:picLocks noChangeAspect="1"/>
          </p:cNvPicPr>
          <p:nvPr/>
        </p:nvPicPr>
        <p:blipFill>
          <a:blip r:embed="rId5"/>
          <a:srcRect/>
          <a:stretch>
            <a:fillRect/>
          </a:stretch>
        </p:blipFill>
        <p:spPr bwMode="auto">
          <a:xfrm>
            <a:off x="4143375" y="6215063"/>
            <a:ext cx="571500" cy="56673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90CA5137-7C1F-244D-800B-1B01ACAB005D}" type="slidenum">
              <a:rPr lang="nb-NO" smtClean="0"/>
              <a:pPr/>
              <a:t>20</a:t>
            </a:fld>
            <a:endParaRPr lang="nb-NO"/>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nb-NO" smtClean="0">
                <a:ea typeface="ＭＳ Ｐゴシック"/>
                <a:cs typeface="ＭＳ Ｐゴシック"/>
              </a:rPr>
              <a:t>Det</a:t>
            </a:r>
            <a:r>
              <a:rPr lang="en-US" smtClean="0">
                <a:ea typeface="ＭＳ Ｐゴシック"/>
                <a:cs typeface="ＭＳ Ｐゴシック"/>
              </a:rPr>
              <a:t> </a:t>
            </a:r>
            <a:r>
              <a:rPr lang="nb-NO" smtClean="0">
                <a:ea typeface="ＭＳ Ｐゴシック"/>
                <a:cs typeface="ＭＳ Ｐゴシック"/>
              </a:rPr>
              <a:t>moderne</a:t>
            </a:r>
            <a:r>
              <a:rPr lang="en-US" smtClean="0">
                <a:ea typeface="ＭＳ Ｐゴシック"/>
                <a:cs typeface="ＭＳ Ｐゴシック"/>
              </a:rPr>
              <a:t> samfunn</a:t>
            </a:r>
            <a:br>
              <a:rPr lang="en-US" smtClean="0">
                <a:ea typeface="ＭＳ Ｐゴシック"/>
                <a:cs typeface="ＭＳ Ｐゴシック"/>
              </a:rPr>
            </a:br>
            <a:r>
              <a:rPr lang="en-US" sz="2000" smtClean="0">
                <a:ea typeface="ＭＳ Ｐゴシック"/>
                <a:cs typeface="ＭＳ Ｐゴシック"/>
              </a:rPr>
              <a:t>(</a:t>
            </a:r>
            <a:r>
              <a:rPr lang="en-US" sz="2000" i="1" smtClean="0">
                <a:ea typeface="ＭＳ Ｐゴシック"/>
                <a:cs typeface="ＭＳ Ｐゴシック"/>
              </a:rPr>
              <a:t>Den faste moderniteten. Z. </a:t>
            </a:r>
            <a:r>
              <a:rPr lang="en-US" sz="2000" smtClean="0">
                <a:ea typeface="ＭＳ Ｐゴシック"/>
                <a:cs typeface="ＭＳ Ｐゴシック"/>
              </a:rPr>
              <a:t>Bauman)</a:t>
            </a:r>
          </a:p>
        </p:txBody>
      </p:sp>
      <p:sp>
        <p:nvSpPr>
          <p:cNvPr id="22530" name="Content Placeholder 2"/>
          <p:cNvSpPr>
            <a:spLocks noGrp="1"/>
          </p:cNvSpPr>
          <p:nvPr>
            <p:ph idx="1"/>
          </p:nvPr>
        </p:nvSpPr>
        <p:spPr bwMode="auto">
          <a:xfrm>
            <a:off x="685800" y="1600200"/>
            <a:ext cx="8001000" cy="3962400"/>
          </a:xfrm>
          <a:noFill/>
          <a:ln>
            <a:miter lim="800000"/>
            <a:headEnd/>
            <a:tailEnd/>
          </a:ln>
        </p:spPr>
        <p:txBody>
          <a:bodyPr vert="horz" wrap="square" lIns="91440" tIns="45720" rIns="91440" bIns="45720" numCol="1" anchor="t" anchorCtr="0" compatLnSpc="1">
            <a:prstTxWarp prst="textNoShape">
              <a:avLst/>
            </a:prstTxWarp>
          </a:bodyPr>
          <a:lstStyle/>
          <a:p>
            <a:r>
              <a:rPr lang="nb-NO" smtClean="0">
                <a:ea typeface="ＭＳ Ｐゴシック"/>
                <a:cs typeface="ＭＳ Ｐゴシック"/>
              </a:rPr>
              <a:t>Fremveksten av kapitalismen</a:t>
            </a:r>
          </a:p>
          <a:p>
            <a:r>
              <a:rPr lang="nb-NO" smtClean="0">
                <a:ea typeface="ＭＳ Ｐゴシック"/>
                <a:cs typeface="ＭＳ Ｐゴシック"/>
              </a:rPr>
              <a:t>Industrialisering</a:t>
            </a:r>
          </a:p>
          <a:p>
            <a:r>
              <a:rPr lang="nb-NO" smtClean="0">
                <a:ea typeface="ＭＳ Ｐゴシック"/>
                <a:cs typeface="ＭＳ Ｐゴシック"/>
              </a:rPr>
              <a:t>Byråkratisering</a:t>
            </a:r>
          </a:p>
          <a:p>
            <a:r>
              <a:rPr lang="nb-NO" smtClean="0">
                <a:ea typeface="ＭＳ Ｐゴシック"/>
                <a:cs typeface="ＭＳ Ｐゴシック"/>
              </a:rPr>
              <a:t>Urbanisering</a:t>
            </a:r>
          </a:p>
          <a:p>
            <a:r>
              <a:rPr lang="nb-NO" smtClean="0">
                <a:ea typeface="ＭＳ Ｐゴシック"/>
                <a:cs typeface="ＭＳ Ｐゴシック"/>
              </a:rPr>
              <a:t>Sekularisering</a:t>
            </a:r>
          </a:p>
          <a:p>
            <a:r>
              <a:rPr lang="nb-NO" smtClean="0">
                <a:ea typeface="ＭＳ Ｐゴシック"/>
                <a:cs typeface="ＭＳ Ｐゴシック"/>
              </a:rPr>
              <a:t>Individualisering</a:t>
            </a:r>
          </a:p>
          <a:p>
            <a:endParaRPr lang="en-US" smtClean="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3</a:t>
            </a:fld>
            <a:endParaRPr lang="nb-NO"/>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tel 1"/>
          <p:cNvSpPr>
            <a:spLocks noGrp="1"/>
          </p:cNvSpPr>
          <p:nvPr>
            <p:ph type="title"/>
          </p:nvPr>
        </p:nvSpPr>
        <p:spPr/>
        <p:txBody>
          <a:bodyPr/>
          <a:lstStyle/>
          <a:p>
            <a:r>
              <a:rPr lang="nb-NO" smtClean="0">
                <a:latin typeface="Verdana" pitchFamily="34" charset="0"/>
                <a:ea typeface="ＭＳ Ｐゴシック"/>
                <a:cs typeface="ＭＳ Ｐゴシック"/>
              </a:rPr>
              <a:t>Hvordan vet jeg at jeg lykkes?</a:t>
            </a:r>
            <a:endParaRPr lang="en-US" smtClean="0">
              <a:latin typeface="Verdana" pitchFamily="34" charset="0"/>
              <a:ea typeface="ＭＳ Ｐゴシック"/>
              <a:cs typeface="ＭＳ Ｐゴシック"/>
            </a:endParaRPr>
          </a:p>
        </p:txBody>
      </p:sp>
      <p:sp>
        <p:nvSpPr>
          <p:cNvPr id="55298" name="Plassholder for innhold 2" descr="Rectangle: Click to edit Master text styles&#10;Second level&#10;Third level&#10;Fourth level&#10;Fifth level"/>
          <p:cNvSpPr>
            <a:spLocks noGrp="1"/>
          </p:cNvSpPr>
          <p:nvPr>
            <p:ph idx="1"/>
          </p:nvPr>
        </p:nvSpPr>
        <p:spPr bwMode="auto">
          <a:xfrm>
            <a:off x="1042988" y="1773238"/>
            <a:ext cx="4295775" cy="3949700"/>
          </a:xfrm>
          <a:noFill/>
          <a:ln>
            <a:miter lim="800000"/>
            <a:headEnd/>
            <a:tailEnd/>
          </a:ln>
        </p:spPr>
        <p:txBody>
          <a:bodyPr vert="horz" wrap="square" lIns="91440" tIns="45720" rIns="91440" bIns="45720" numCol="1" anchor="t" anchorCtr="0" compatLnSpc="1">
            <a:prstTxWarp prst="textNoShape">
              <a:avLst/>
            </a:prstTxWarp>
          </a:bodyPr>
          <a:lstStyle/>
          <a:p>
            <a:r>
              <a:rPr lang="nb-NO" sz="1800" smtClean="0">
                <a:latin typeface="Verdana" pitchFamily="34" charset="0"/>
                <a:ea typeface="ＭＳ Ｐゴシック"/>
                <a:cs typeface="ＭＳ Ｐゴシック"/>
              </a:rPr>
              <a:t>Vi blir selvopptatte og mangler ideer som er større en oss selv?</a:t>
            </a:r>
          </a:p>
          <a:p>
            <a:r>
              <a:rPr lang="nb-NO" sz="1800" smtClean="0">
                <a:latin typeface="Verdana" pitchFamily="34" charset="0"/>
                <a:ea typeface="ＭＳ Ｐゴシック"/>
                <a:cs typeface="ＭＳ Ｐゴシック"/>
              </a:rPr>
              <a:t>Vi trer ikke lenger frem som individer med forskjellig typer meninger. Det å ha sterke meninger kan i dag være tabu.</a:t>
            </a:r>
          </a:p>
          <a:p>
            <a:r>
              <a:rPr lang="nb-NO" sz="1800" smtClean="0">
                <a:latin typeface="Verdana" pitchFamily="34" charset="0"/>
                <a:ea typeface="ＭＳ Ｐゴシック"/>
                <a:cs typeface="ＭＳ Ｐゴシック"/>
              </a:rPr>
              <a:t>Spørsmål om politikk, religion, liv &amp; død osv. erstattes av spørsmål om livsstil, individualisme og privatsfærens banaliteter</a:t>
            </a:r>
          </a:p>
        </p:txBody>
      </p:sp>
      <p:pic>
        <p:nvPicPr>
          <p:cNvPr id="55299" name="Bilde 4" descr="lovemyself.jpg"/>
          <p:cNvPicPr>
            <a:picLocks noChangeAspect="1"/>
          </p:cNvPicPr>
          <p:nvPr/>
        </p:nvPicPr>
        <p:blipFill>
          <a:blip r:embed="rId3"/>
          <a:srcRect/>
          <a:stretch>
            <a:fillRect/>
          </a:stretch>
        </p:blipFill>
        <p:spPr bwMode="auto">
          <a:xfrm>
            <a:off x="5857875" y="1928813"/>
            <a:ext cx="2611438" cy="2682875"/>
          </a:xfrm>
          <a:prstGeom prst="rect">
            <a:avLst/>
          </a:prstGeom>
          <a:noFill/>
          <a:ln w="9525">
            <a:noFill/>
            <a:miter lim="800000"/>
            <a:headEnd/>
            <a:tailEnd/>
          </a:ln>
        </p:spPr>
      </p:pic>
      <p:pic>
        <p:nvPicPr>
          <p:cNvPr id="55300" name="Bilde 4" descr="KICKLOGO.jpg"/>
          <p:cNvPicPr>
            <a:picLocks noChangeAspect="1"/>
          </p:cNvPicPr>
          <p:nvPr/>
        </p:nvPicPr>
        <p:blipFill>
          <a:blip r:embed="rId4"/>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21</a:t>
            </a:fld>
            <a:endParaRPr lang="nb-NO"/>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tel 1"/>
          <p:cNvSpPr>
            <a:spLocks noGrp="1"/>
          </p:cNvSpPr>
          <p:nvPr>
            <p:ph type="title"/>
          </p:nvPr>
        </p:nvSpPr>
        <p:spPr/>
        <p:txBody>
          <a:bodyPr/>
          <a:lstStyle/>
          <a:p>
            <a:r>
              <a:rPr lang="nb-NO" smtClean="0">
                <a:latin typeface="Verdana" pitchFamily="34" charset="0"/>
                <a:ea typeface="ＭＳ Ｐゴシック"/>
                <a:cs typeface="ＭＳ Ｐゴシック"/>
              </a:rPr>
              <a:t>Hvordan blir jeg vellykket?</a:t>
            </a:r>
            <a:endParaRPr lang="en-US" smtClean="0">
              <a:latin typeface="Verdana" pitchFamily="34" charset="0"/>
              <a:ea typeface="ＭＳ Ｐゴシック"/>
              <a:cs typeface="ＭＳ Ｐゴシック"/>
            </a:endParaRPr>
          </a:p>
        </p:txBody>
      </p:sp>
      <p:sp>
        <p:nvSpPr>
          <p:cNvPr id="57346" name="Plassholder for innhold 2" descr="Rectangle: Click to edit Master text styles&#10;Second level&#10;Third level&#10;Fourth level&#10;Fifth level"/>
          <p:cNvSpPr>
            <a:spLocks noGrp="1"/>
          </p:cNvSpPr>
          <p:nvPr>
            <p:ph idx="1"/>
          </p:nvPr>
        </p:nvSpPr>
        <p:spPr bwMode="auto">
          <a:xfrm>
            <a:off x="990600" y="1671638"/>
            <a:ext cx="4510088" cy="2971800"/>
          </a:xfrm>
          <a:noFill/>
          <a:ln>
            <a:miter lim="800000"/>
            <a:headEnd/>
            <a:tailEnd/>
          </a:ln>
        </p:spPr>
        <p:txBody>
          <a:bodyPr vert="horz" wrap="square" lIns="91440" tIns="45720" rIns="91440" bIns="45720" numCol="1" anchor="t" anchorCtr="0" compatLnSpc="1">
            <a:prstTxWarp prst="textNoShape">
              <a:avLst/>
            </a:prstTxWarp>
          </a:bodyPr>
          <a:lstStyle/>
          <a:p>
            <a:r>
              <a:rPr lang="nb-NO" sz="2000" smtClean="0">
                <a:latin typeface="Verdana" pitchFamily="34" charset="0"/>
                <a:ea typeface="ＭＳ Ｐゴシック"/>
                <a:cs typeface="ＭＳ Ｐゴシック"/>
              </a:rPr>
              <a:t>Svaret på om jeg lykkes med mitt liv søkes i populærkulturens symbolske univers.</a:t>
            </a:r>
          </a:p>
          <a:p>
            <a:r>
              <a:rPr lang="nb-NO" sz="2000" smtClean="0">
                <a:latin typeface="Verdana" pitchFamily="34" charset="0"/>
                <a:ea typeface="ＭＳ Ｐゴシック"/>
                <a:cs typeface="ＭＳ Ｐゴシック"/>
              </a:rPr>
              <a:t>Spørsmålet er hva som symboliserer at jeg er bra nok, mer en om jeg faktisk selv opplever at jeg er bra nok.</a:t>
            </a:r>
          </a:p>
          <a:p>
            <a:endParaRPr lang="en-US" smtClean="0">
              <a:latin typeface="Verdana" pitchFamily="34" charset="0"/>
              <a:ea typeface="ＭＳ Ｐゴシック"/>
              <a:cs typeface="ＭＳ Ｐゴシック"/>
            </a:endParaRPr>
          </a:p>
        </p:txBody>
      </p:sp>
      <p:pic>
        <p:nvPicPr>
          <p:cNvPr id="57347" name="Bilde 5" descr="paradise.jpg"/>
          <p:cNvPicPr>
            <a:picLocks noChangeAspect="1"/>
          </p:cNvPicPr>
          <p:nvPr/>
        </p:nvPicPr>
        <p:blipFill>
          <a:blip r:embed="rId3"/>
          <a:srcRect/>
          <a:stretch>
            <a:fillRect/>
          </a:stretch>
        </p:blipFill>
        <p:spPr bwMode="auto">
          <a:xfrm>
            <a:off x="5572125" y="2000250"/>
            <a:ext cx="3246438" cy="1824038"/>
          </a:xfrm>
          <a:prstGeom prst="rect">
            <a:avLst/>
          </a:prstGeom>
          <a:noFill/>
          <a:ln w="9525">
            <a:noFill/>
            <a:miter lim="800000"/>
            <a:headEnd/>
            <a:tailEnd/>
          </a:ln>
        </p:spPr>
      </p:pic>
      <p:sp>
        <p:nvSpPr>
          <p:cNvPr id="57348" name="TekstSylinder 6"/>
          <p:cNvSpPr txBox="1">
            <a:spLocks noChangeArrowheads="1"/>
          </p:cNvSpPr>
          <p:nvPr/>
        </p:nvSpPr>
        <p:spPr bwMode="auto">
          <a:xfrm>
            <a:off x="5500688" y="4143375"/>
            <a:ext cx="3143250" cy="1200150"/>
          </a:xfrm>
          <a:prstGeom prst="rect">
            <a:avLst/>
          </a:prstGeom>
          <a:noFill/>
          <a:ln w="9525">
            <a:noFill/>
            <a:miter lim="800000"/>
            <a:headEnd/>
            <a:tailEnd/>
          </a:ln>
        </p:spPr>
        <p:txBody>
          <a:bodyPr>
            <a:spAutoFit/>
          </a:bodyPr>
          <a:lstStyle/>
          <a:p>
            <a:r>
              <a:rPr lang="nb-NO">
                <a:solidFill>
                  <a:srgbClr val="FF0000"/>
                </a:solidFill>
                <a:latin typeface="Tahoma" pitchFamily="34" charset="0"/>
                <a:ea typeface="ＭＳ Ｐゴシック"/>
                <a:cs typeface="ＭＳ Ｐゴシック"/>
              </a:rPr>
              <a:t>«Paradise»-Niklas antyder at han og Tine gjorde mer enn å bare kysse i første episode av «Paradise Hotel»... </a:t>
            </a:r>
          </a:p>
        </p:txBody>
      </p:sp>
      <p:pic>
        <p:nvPicPr>
          <p:cNvPr id="57349" name="Bilde 6" descr="KICKLOGO.jpg"/>
          <p:cNvPicPr>
            <a:picLocks noChangeAspect="1"/>
          </p:cNvPicPr>
          <p:nvPr/>
        </p:nvPicPr>
        <p:blipFill>
          <a:blip r:embed="rId4"/>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22</a:t>
            </a:fld>
            <a:endParaRPr lang="nb-NO"/>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5867400" y="2276475"/>
            <a:ext cx="2967038" cy="2159000"/>
          </a:xfrm>
        </p:spPr>
        <p:txBody>
          <a:bodyPr>
            <a:normAutofit fontScale="90000"/>
          </a:bodyPr>
          <a:lstStyle/>
          <a:p>
            <a:pPr>
              <a:defRPr/>
            </a:pPr>
            <a:r>
              <a:rPr lang="nb-NO" b="1">
                <a:effectLst>
                  <a:outerShdw blurRad="38100" dist="38100" dir="2700000" algn="tl">
                    <a:srgbClr val="DDDDDD"/>
                  </a:outerShdw>
                </a:effectLst>
                <a:latin typeface="Courier New" charset="0"/>
                <a:cs typeface="+mj-cs"/>
              </a:rPr>
              <a:t>Hvem er dagens unge?</a:t>
            </a:r>
            <a:r>
              <a:rPr lang="nb-NO">
                <a:latin typeface="Verdana" charset="0"/>
                <a:cs typeface="+mj-cs"/>
              </a:rPr>
              <a:t/>
            </a:r>
            <a:br>
              <a:rPr lang="nb-NO">
                <a:latin typeface="Verdana" charset="0"/>
                <a:cs typeface="+mj-cs"/>
              </a:rPr>
            </a:br>
            <a:r>
              <a:rPr lang="nb-NO" sz="1400" b="1">
                <a:latin typeface="Courier New" charset="0"/>
                <a:cs typeface="+mj-cs"/>
              </a:rPr>
              <a:t/>
            </a:r>
            <a:br>
              <a:rPr lang="nb-NO" sz="1400" b="1">
                <a:latin typeface="Courier New" charset="0"/>
                <a:cs typeface="+mj-cs"/>
              </a:rPr>
            </a:br>
            <a:r>
              <a:rPr lang="nb-NO" sz="1400" b="1">
                <a:latin typeface="Courier New" charset="0"/>
                <a:cs typeface="+mj-cs"/>
              </a:rPr>
              <a:t> “Curlingforeldre gjør alt for å koste rent foran sine barn slik at de raskt, lett og smertefritt skal ta seg fram i livet. Men prisen er høy: Vi får foreldre som ikke klarer å sette grenser og barn som verken viser respekt for voksne eller andre barn.”</a:t>
            </a:r>
            <a:endParaRPr lang="en-US" sz="1400" b="1">
              <a:latin typeface="Courier New" charset="0"/>
              <a:cs typeface="+mj-cs"/>
            </a:endParaRPr>
          </a:p>
        </p:txBody>
      </p:sp>
      <p:pic>
        <p:nvPicPr>
          <p:cNvPr id="59394" name="Plassholder for innhold 7" descr="servicebarnxs.jpg"/>
          <p:cNvPicPr>
            <a:picLocks noGrp="1" noChangeAspect="1"/>
          </p:cNvPicPr>
          <p:nvPr>
            <p:ph idx="1"/>
          </p:nvPr>
        </p:nvPicPr>
        <p:blipFill>
          <a:blip r:embed="rId3"/>
          <a:srcRect/>
          <a:stretch>
            <a:fillRect/>
          </a:stretch>
        </p:blipFill>
        <p:spPr bwMode="auto">
          <a:xfrm>
            <a:off x="1692275" y="692150"/>
            <a:ext cx="3284538" cy="2979738"/>
          </a:xfrm>
          <a:noFill/>
          <a:ln>
            <a:miter lim="800000"/>
            <a:headEnd/>
            <a:tailEnd/>
          </a:ln>
        </p:spPr>
      </p:pic>
      <p:sp>
        <p:nvSpPr>
          <p:cNvPr id="22531" name="TekstSylinder 4"/>
          <p:cNvSpPr txBox="1">
            <a:spLocks noChangeArrowheads="1"/>
          </p:cNvSpPr>
          <p:nvPr/>
        </p:nvSpPr>
        <p:spPr bwMode="auto">
          <a:xfrm>
            <a:off x="1259632" y="3716338"/>
            <a:ext cx="4032448" cy="1569660"/>
          </a:xfrm>
          <a:prstGeom prst="rect">
            <a:avLst/>
          </a:prstGeom>
          <a:noFill/>
          <a:ln>
            <a:noFill/>
          </a:ln>
          <a:extLst/>
        </p:spPr>
        <p:txBody>
          <a:bodyPr wrap="square">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ctr" eaLnBrk="1" fontAlgn="auto" hangingPunct="1">
              <a:spcBef>
                <a:spcPts val="0"/>
              </a:spcBef>
              <a:spcAft>
                <a:spcPts val="0"/>
              </a:spcAft>
              <a:defRPr/>
            </a:pPr>
            <a:r>
              <a:rPr lang="nb-NO" b="1" dirty="0" smtClean="0">
                <a:effectLst>
                  <a:outerShdw blurRad="38100" dist="38100" dir="2700000" algn="tl">
                    <a:srgbClr val="DDDDDD"/>
                  </a:outerShdw>
                </a:effectLst>
                <a:latin typeface="Courier New" charset="0"/>
              </a:rPr>
              <a:t>Servicebarn/unge</a:t>
            </a:r>
            <a:r>
              <a:rPr lang="nb-NO" b="1" dirty="0" smtClean="0">
                <a:effectLst>
                  <a:outerShdw blurRad="38100" dist="38100" dir="2700000" algn="tl">
                    <a:srgbClr val="DDDDDD"/>
                  </a:outerShdw>
                </a:effectLst>
                <a:latin typeface="Courier New" charset="0"/>
              </a:rPr>
              <a:t>?</a:t>
            </a:r>
          </a:p>
          <a:p>
            <a:pPr algn="ctr" eaLnBrk="1" fontAlgn="auto" hangingPunct="1">
              <a:spcBef>
                <a:spcPts val="0"/>
              </a:spcBef>
              <a:spcAft>
                <a:spcPts val="0"/>
              </a:spcAft>
              <a:defRPr/>
            </a:pPr>
            <a:endParaRPr lang="nb-NO" sz="3600" b="1" dirty="0">
              <a:effectLst>
                <a:outerShdw blurRad="38100" dist="38100" dir="2700000" algn="tl">
                  <a:srgbClr val="DDDDDD"/>
                </a:outerShdw>
              </a:effectLst>
              <a:latin typeface="Courier New" charset="0"/>
            </a:endParaRPr>
          </a:p>
          <a:p>
            <a:pPr algn="ctr" eaLnBrk="1" fontAlgn="auto" hangingPunct="1">
              <a:spcBef>
                <a:spcPts val="0"/>
              </a:spcBef>
              <a:spcAft>
                <a:spcPts val="0"/>
              </a:spcAft>
              <a:defRPr/>
            </a:pPr>
            <a:r>
              <a:rPr lang="nb-NO" sz="3600" b="1" dirty="0" smtClean="0">
                <a:effectLst>
                  <a:outerShdw blurRad="38100" dist="38100" dir="2700000" algn="tl">
                    <a:srgbClr val="DDDDDD"/>
                  </a:outerShdw>
                </a:effectLst>
                <a:latin typeface="Courier New" charset="0"/>
              </a:rPr>
              <a:t> Selvkontroll?</a:t>
            </a:r>
            <a:endParaRPr lang="nb-NO" sz="3600" b="1" dirty="0" smtClean="0">
              <a:effectLst>
                <a:outerShdw blurRad="38100" dist="38100" dir="2700000" algn="tl">
                  <a:srgbClr val="DDDDDD"/>
                </a:outerShdw>
              </a:effectLst>
              <a:latin typeface="Courier New" charset="0"/>
            </a:endParaRPr>
          </a:p>
        </p:txBody>
      </p:sp>
      <p:pic>
        <p:nvPicPr>
          <p:cNvPr id="59396" name="Bilde 4" descr="KICKLOGO.jpg"/>
          <p:cNvPicPr>
            <a:picLocks noChangeAspect="1"/>
          </p:cNvPicPr>
          <p:nvPr/>
        </p:nvPicPr>
        <p:blipFill>
          <a:blip r:embed="rId4"/>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23</a:t>
            </a:fld>
            <a:endParaRPr lang="nb-NO"/>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tel 1"/>
          <p:cNvSpPr>
            <a:spLocks noGrp="1"/>
          </p:cNvSpPr>
          <p:nvPr>
            <p:ph type="title"/>
          </p:nvPr>
        </p:nvSpPr>
        <p:spPr/>
        <p:txBody>
          <a:bodyPr/>
          <a:lstStyle/>
          <a:p>
            <a:r>
              <a:rPr lang="nb-NO" smtClean="0">
                <a:latin typeface="Verdana" pitchFamily="34" charset="0"/>
                <a:ea typeface="ＭＳ Ｐゴシック"/>
                <a:cs typeface="ＭＳ Ｐゴシック"/>
              </a:rPr>
              <a:t>Selvkontroll</a:t>
            </a:r>
          </a:p>
        </p:txBody>
      </p:sp>
      <p:sp>
        <p:nvSpPr>
          <p:cNvPr id="61442" name="Plassholder for innhold 2" descr="Rectangle: Click to edit Master text styles&#10;Second level&#10;Third level&#10;Fourth level&#10;Fifth level"/>
          <p:cNvSpPr>
            <a:spLocks noGrp="1"/>
          </p:cNvSpPr>
          <p:nvPr>
            <p:ph idx="1"/>
          </p:nvPr>
        </p:nvSpPr>
        <p:spPr bwMode="auto">
          <a:xfrm>
            <a:off x="685800" y="1600200"/>
            <a:ext cx="4966320" cy="3962400"/>
          </a:xfrm>
          <a:noFill/>
          <a:ln>
            <a:miter lim="800000"/>
            <a:headEnd/>
            <a:tailEnd/>
          </a:ln>
        </p:spPr>
        <p:txBody>
          <a:bodyPr vert="horz" wrap="square" lIns="91440" tIns="45720" rIns="91440" bIns="45720" numCol="1" anchor="t" anchorCtr="0" compatLnSpc="1">
            <a:prstTxWarp prst="textNoShape">
              <a:avLst/>
            </a:prstTxWarp>
          </a:bodyPr>
          <a:lstStyle/>
          <a:p>
            <a:r>
              <a:rPr lang="nb-NO" sz="2000" dirty="0" smtClean="0">
                <a:latin typeface="Verdana" pitchFamily="34" charset="0"/>
                <a:ea typeface="ＭＳ Ｐゴシック"/>
                <a:cs typeface="ＭＳ Ｐゴシック"/>
              </a:rPr>
              <a:t>Makt – maktesløshet</a:t>
            </a:r>
          </a:p>
          <a:p>
            <a:r>
              <a:rPr lang="nb-NO" sz="2000" dirty="0" smtClean="0">
                <a:latin typeface="Verdana" pitchFamily="34" charset="0"/>
                <a:ea typeface="ＭＳ Ｐゴシック"/>
                <a:cs typeface="ＭＳ Ｐゴシック"/>
              </a:rPr>
              <a:t>Hvordan sørge for at barn/unge utvikler selvkontroll og selvstendighet?</a:t>
            </a:r>
          </a:p>
          <a:p>
            <a:r>
              <a:rPr lang="nb-NO" sz="2000" dirty="0" smtClean="0">
                <a:latin typeface="Verdana" pitchFamily="34" charset="0"/>
                <a:ea typeface="ＭＳ Ｐゴシック"/>
                <a:cs typeface="ＭＳ Ｐゴシック"/>
              </a:rPr>
              <a:t>Hvordan forvalte den enorme friheten og alle valgene i vår tid uten selvkontroll.</a:t>
            </a:r>
          </a:p>
          <a:p>
            <a:r>
              <a:rPr lang="nb-NO" sz="2000" dirty="0" err="1" smtClean="0">
                <a:latin typeface="Verdana" pitchFamily="34" charset="0"/>
                <a:ea typeface="ＭＳ Ｐゴシック"/>
                <a:cs typeface="ＭＳ Ｐゴシック"/>
              </a:rPr>
              <a:t>Marshmallow</a:t>
            </a:r>
            <a:r>
              <a:rPr lang="nb-NO" sz="2000" dirty="0" smtClean="0">
                <a:latin typeface="Verdana" pitchFamily="34" charset="0"/>
                <a:ea typeface="ＭＳ Ｐゴシック"/>
                <a:cs typeface="ＭＳ Ｐゴシック"/>
              </a:rPr>
              <a:t> eksperimentet</a:t>
            </a:r>
          </a:p>
          <a:p>
            <a:endParaRPr lang="nb-NO" dirty="0" smtClean="0">
              <a:latin typeface="Verdana" pitchFamily="34" charset="0"/>
              <a:ea typeface="ＭＳ Ｐゴシック"/>
              <a:cs typeface="ＭＳ Ｐゴシック"/>
            </a:endParaRPr>
          </a:p>
        </p:txBody>
      </p:sp>
      <p:pic>
        <p:nvPicPr>
          <p:cNvPr id="61443" name="Bilde 3" descr="KICKLOGO.jpg"/>
          <p:cNvPicPr>
            <a:picLocks noChangeAspect="1"/>
          </p:cNvPicPr>
          <p:nvPr/>
        </p:nvPicPr>
        <p:blipFill>
          <a:blip r:embed="rId3"/>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24</a:t>
            </a:fld>
            <a:endParaRPr lang="nb-NO"/>
          </a:p>
        </p:txBody>
      </p:sp>
      <p:pic>
        <p:nvPicPr>
          <p:cNvPr id="7" name="Picture 6" descr="sugar-lips-300x24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9522" y="1844824"/>
            <a:ext cx="3137278" cy="25202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algn="ctr"/>
            <a:r>
              <a:rPr lang="nb-NO" dirty="0">
                <a:latin typeface="Verdana" charset="0"/>
              </a:rPr>
              <a:t>Individualisme</a:t>
            </a:r>
          </a:p>
        </p:txBody>
      </p:sp>
      <p:sp>
        <p:nvSpPr>
          <p:cNvPr id="8194" name="Content Placeholder 2" descr="Rectangle: Click to edit Master text styles&#10;Second level&#10;Third level&#10;Fourth level&#10;Fifth level"/>
          <p:cNvSpPr>
            <a:spLocks noGrp="1"/>
          </p:cNvSpPr>
          <p:nvPr>
            <p:ph sz="half" idx="1"/>
          </p:nvPr>
        </p:nvSpPr>
        <p:spPr>
          <a:xfrm>
            <a:off x="250825" y="1671638"/>
            <a:ext cx="4484688" cy="3949700"/>
          </a:xfrm>
        </p:spPr>
        <p:txBody>
          <a:bodyPr/>
          <a:lstStyle/>
          <a:p>
            <a:r>
              <a:rPr lang="nb-NO" sz="1600" dirty="0">
                <a:latin typeface="Verdana" charset="0"/>
              </a:rPr>
              <a:t>Individualisme er en etisk, politisk og sosial filosofi som vektlegger individuell frihet. </a:t>
            </a:r>
          </a:p>
          <a:p>
            <a:r>
              <a:rPr lang="nb-NO" sz="1600" dirty="0">
                <a:latin typeface="Verdana" charset="0"/>
              </a:rPr>
              <a:t>Sentralt står troen på at hensynet til individets frihet er viktigere enn hensynet til fellesskapet, samt verdier som individuell integritet, selvstendighet, selvrådighet, autonomi, personlig uavhengighet og ideen om det myndige mennesket. </a:t>
            </a:r>
          </a:p>
          <a:p>
            <a:r>
              <a:rPr lang="nb-NO" sz="1600" dirty="0">
                <a:latin typeface="Verdana" charset="0"/>
              </a:rPr>
              <a:t>Individualismen representerer en opposisjon til autoritet, og alle former for kontroll over den enkelte, og særlig den som blir utøvd av staten («fellesskapet», «samfunnet»). </a:t>
            </a:r>
            <a:br>
              <a:rPr lang="nb-NO" sz="1600" dirty="0">
                <a:latin typeface="Verdana" charset="0"/>
              </a:rPr>
            </a:br>
            <a:r>
              <a:rPr lang="nb-NO" sz="1000" dirty="0">
                <a:latin typeface="Verdana" charset="0"/>
              </a:rPr>
              <a:t>(http://</a:t>
            </a:r>
            <a:r>
              <a:rPr lang="nb-NO" sz="1000" dirty="0" err="1">
                <a:latin typeface="Verdana" charset="0"/>
              </a:rPr>
              <a:t>no.wikipedia.org</a:t>
            </a:r>
            <a:r>
              <a:rPr lang="nb-NO" sz="1000" dirty="0">
                <a:latin typeface="Verdana" charset="0"/>
              </a:rPr>
              <a:t>/wiki/Individualisme)</a:t>
            </a:r>
          </a:p>
          <a:p>
            <a:endParaRPr lang="nb-NO" dirty="0">
              <a:latin typeface="Verdana" charset="0"/>
            </a:endParaRPr>
          </a:p>
        </p:txBody>
      </p:sp>
      <p:pic>
        <p:nvPicPr>
          <p:cNvPr id="8195" name="Content Placeholder 4" descr="davinci.jpg"/>
          <p:cNvPicPr>
            <a:picLocks noGrp="1" noChangeAspect="1"/>
          </p:cNvPicPr>
          <p:nvPr>
            <p:ph sz="half" idx="2"/>
          </p:nvPr>
        </p:nvPicPr>
        <p:blipFill>
          <a:blip r:embed="rId2">
            <a:extLst>
              <a:ext uri="{28A0092B-C50C-407E-A947-70E740481C1C}">
                <a14:useLocalDpi xmlns:a14="http://schemas.microsoft.com/office/drawing/2010/main" val="0"/>
              </a:ext>
            </a:extLst>
          </a:blip>
          <a:srcRect l="14429" r="14429"/>
          <a:stretch>
            <a:fillRect/>
          </a:stretch>
        </p:blipFill>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544156BF-B48B-D64E-B8C3-CC817B0FDCC0}" type="slidenum">
              <a:rPr lang="nb-NO" smtClean="0"/>
              <a:pPr/>
              <a:t>25</a:t>
            </a:fld>
            <a:endParaRPr lang="nb-NO"/>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nb-NO">
                <a:latin typeface="Verdana" charset="0"/>
              </a:rPr>
              <a:t>Individualisme i dag?</a:t>
            </a:r>
          </a:p>
        </p:txBody>
      </p:sp>
      <p:sp>
        <p:nvSpPr>
          <p:cNvPr id="9218" name="Content Placeholder 2" descr="Rectangle: Click to edit Master text styles&#10;Second level&#10;Third level&#10;Fourth level&#10;Fifth level"/>
          <p:cNvSpPr>
            <a:spLocks noGrp="1"/>
          </p:cNvSpPr>
          <p:nvPr>
            <p:ph sz="half" idx="1"/>
          </p:nvPr>
        </p:nvSpPr>
        <p:spPr>
          <a:xfrm>
            <a:off x="395288" y="1671638"/>
            <a:ext cx="4340225" cy="3949700"/>
          </a:xfrm>
        </p:spPr>
        <p:txBody>
          <a:bodyPr/>
          <a:lstStyle/>
          <a:p>
            <a:r>
              <a:rPr lang="nb-NO" sz="2400" dirty="0">
                <a:latin typeface="Verdana" charset="0"/>
              </a:rPr>
              <a:t>Individualisme eller egoisme?</a:t>
            </a:r>
          </a:p>
          <a:p>
            <a:r>
              <a:rPr lang="nb-NO" sz="2400" dirty="0">
                <a:latin typeface="Verdana" charset="0"/>
              </a:rPr>
              <a:t>Den nye fellesegoismen:</a:t>
            </a:r>
          </a:p>
          <a:p>
            <a:pPr marL="400050" lvl="1" indent="0">
              <a:buFont typeface="Wingdings" charset="0"/>
              <a:buNone/>
            </a:pPr>
            <a:r>
              <a:rPr lang="nb-NO" sz="2000" dirty="0">
                <a:latin typeface="Verdana" charset="0"/>
              </a:rPr>
              <a:t>Produksjon av blinde egoer som ikke merker at de er kommet under kontroll av </a:t>
            </a:r>
            <a:r>
              <a:rPr lang="nb-NO" sz="2000" dirty="0" smtClean="0">
                <a:latin typeface="Verdana" charset="0"/>
              </a:rPr>
              <a:t>forbrukerflokken?</a:t>
            </a:r>
            <a:r>
              <a:rPr lang="nb-NO" sz="2000" dirty="0">
                <a:latin typeface="Verdana" charset="0"/>
              </a:rPr>
              <a:t/>
            </a:r>
            <a:br>
              <a:rPr lang="nb-NO" sz="2000" dirty="0">
                <a:latin typeface="Verdana" charset="0"/>
              </a:rPr>
            </a:br>
            <a:r>
              <a:rPr lang="nb-NO" sz="2000" dirty="0" smtClean="0">
                <a:latin typeface="Verdana" charset="0"/>
              </a:rPr>
              <a:t>(</a:t>
            </a:r>
            <a:r>
              <a:rPr lang="nb-NO" sz="2000" dirty="0" err="1">
                <a:latin typeface="Verdana" charset="0"/>
              </a:rPr>
              <a:t>Dufour</a:t>
            </a:r>
            <a:r>
              <a:rPr lang="nb-NO" sz="2000" dirty="0">
                <a:latin typeface="Verdana" charset="0"/>
              </a:rPr>
              <a:t> </a:t>
            </a:r>
            <a:r>
              <a:rPr lang="nb-NO" sz="2000" dirty="0" smtClean="0">
                <a:latin typeface="Verdana" charset="0"/>
              </a:rPr>
              <a:t>08).</a:t>
            </a:r>
            <a:endParaRPr lang="nb-NO" sz="2000" dirty="0">
              <a:latin typeface="Verdana" charset="0"/>
            </a:endParaRPr>
          </a:p>
          <a:p>
            <a:endParaRPr lang="nb-NO" dirty="0">
              <a:latin typeface="Verdana" charset="0"/>
            </a:endParaRPr>
          </a:p>
        </p:txBody>
      </p:sp>
      <p:pic>
        <p:nvPicPr>
          <p:cNvPr id="9219" name="Content Placeholder 5" descr="8480397-heap-of-euro-coins-one-euro-with-vitruvian-man-image-is-on-the-top.jpg"/>
          <p:cNvPicPr>
            <a:picLocks noGrp="1" noChangeAspect="1"/>
          </p:cNvPicPr>
          <p:nvPr>
            <p:ph sz="half" idx="2"/>
          </p:nvPr>
        </p:nvPicPr>
        <p:blipFill>
          <a:blip r:embed="rId2">
            <a:extLst>
              <a:ext uri="{28A0092B-C50C-407E-A947-70E740481C1C}">
                <a14:useLocalDpi xmlns:a14="http://schemas.microsoft.com/office/drawing/2010/main" val="0"/>
              </a:ext>
            </a:extLst>
          </a:blip>
          <a:srcRect l="14429" r="14429"/>
          <a:stretch>
            <a:fillRect/>
          </a:stretch>
        </p:blipFill>
        <p:spPr>
          <a:xfrm>
            <a:off x="5004048" y="1600200"/>
            <a:ext cx="3394720" cy="3330669"/>
          </a:xfrm>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544156BF-B48B-D64E-B8C3-CC817B0FDCC0}" type="slidenum">
              <a:rPr lang="nb-NO" smtClean="0"/>
              <a:pPr/>
              <a:t>26</a:t>
            </a:fld>
            <a:endParaRPr lang="nb-NO"/>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nb-NO" sz="3200">
                <a:latin typeface="Verdana" charset="0"/>
              </a:rPr>
              <a:t>Nyliberalisme og konsumerisme</a:t>
            </a:r>
          </a:p>
        </p:txBody>
      </p:sp>
      <p:sp>
        <p:nvSpPr>
          <p:cNvPr id="10242" name="Content Placeholder 2" descr="Rectangle: Click to edit Master text styles&#10;Second level&#10;Third level&#10;Fourth level&#10;Fifth level"/>
          <p:cNvSpPr>
            <a:spLocks noGrp="1"/>
          </p:cNvSpPr>
          <p:nvPr>
            <p:ph idx="1"/>
          </p:nvPr>
        </p:nvSpPr>
        <p:spPr>
          <a:xfrm>
            <a:off x="990600" y="1671638"/>
            <a:ext cx="4302125" cy="3949700"/>
          </a:xfrm>
        </p:spPr>
        <p:txBody>
          <a:bodyPr/>
          <a:lstStyle/>
          <a:p>
            <a:r>
              <a:rPr lang="nb-NO" sz="2000" dirty="0">
                <a:latin typeface="Verdana" charset="0"/>
              </a:rPr>
              <a:t>Presset på det kollektive subjektet øker</a:t>
            </a:r>
          </a:p>
          <a:p>
            <a:r>
              <a:rPr lang="nb-NO" sz="2000" dirty="0">
                <a:latin typeface="Verdana" charset="0"/>
              </a:rPr>
              <a:t>Nyliberalismen er rotfestet i begjæret</a:t>
            </a:r>
          </a:p>
          <a:p>
            <a:r>
              <a:rPr lang="nb-NO" sz="2000" dirty="0">
                <a:latin typeface="Verdana" charset="0"/>
              </a:rPr>
              <a:t>Problemet med identitet og belastningen med å skulle være selvfundert (å finne seg selv i seg selv</a:t>
            </a:r>
            <a:r>
              <a:rPr lang="nb-NO" sz="2000" dirty="0" smtClean="0">
                <a:latin typeface="Verdana" charset="0"/>
              </a:rPr>
              <a:t>) kan føre til </a:t>
            </a:r>
            <a:r>
              <a:rPr lang="nb-NO" sz="2000" i="1" dirty="0" smtClean="0">
                <a:latin typeface="Verdana" charset="0"/>
              </a:rPr>
              <a:t>identitetshavari</a:t>
            </a:r>
            <a:r>
              <a:rPr lang="nb-NO" sz="2000" dirty="0" smtClean="0">
                <a:latin typeface="Verdana" charset="0"/>
              </a:rPr>
              <a:t> og lav selvfølelse</a:t>
            </a:r>
            <a:endParaRPr lang="nb-NO" sz="2000" dirty="0">
              <a:latin typeface="Verdana" charset="0"/>
            </a:endParaRPr>
          </a:p>
          <a:p>
            <a:pPr marL="400050" lvl="1" indent="0">
              <a:buNone/>
            </a:pPr>
            <a:r>
              <a:rPr lang="nb-NO" sz="1200" dirty="0" smtClean="0">
                <a:latin typeface="Verdana" charset="0"/>
              </a:rPr>
              <a:t>(</a:t>
            </a:r>
            <a:r>
              <a:rPr lang="nb-NO" sz="1200" dirty="0" err="1" smtClean="0">
                <a:latin typeface="Verdana" charset="0"/>
              </a:rPr>
              <a:t>Ibid,Madsen</a:t>
            </a:r>
            <a:r>
              <a:rPr lang="nb-NO" sz="1200" dirty="0" smtClean="0">
                <a:latin typeface="Verdana" charset="0"/>
              </a:rPr>
              <a:t> 2011 og 2010).</a:t>
            </a:r>
            <a:endParaRPr lang="nb-NO" sz="1200" dirty="0">
              <a:latin typeface="Verdana" charset="0"/>
            </a:endParaRPr>
          </a:p>
          <a:p>
            <a:endParaRPr lang="nb-NO" sz="2000" dirty="0">
              <a:latin typeface="Verdana" charset="0"/>
            </a:endParaRPr>
          </a:p>
        </p:txBody>
      </p:sp>
      <p:pic>
        <p:nvPicPr>
          <p:cNvPr id="10243" name="Picture 1" descr="Clothes-Bra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56792"/>
            <a:ext cx="2088157" cy="156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ykkepill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987" y="3125984"/>
            <a:ext cx="2019548" cy="2019548"/>
          </a:xfrm>
          <a:prstGeom prst="rect">
            <a:avLst/>
          </a:prstGeom>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064F9022-3392-C544-89D8-FBF1247D7507}" type="slidenum">
              <a:rPr lang="nb-NO" smtClean="0"/>
              <a:pPr/>
              <a:t>27</a:t>
            </a:fld>
            <a:endParaRPr lang="nb-NO"/>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nb-NO" sz="3200">
                <a:latin typeface="Verdana" charset="0"/>
              </a:rPr>
              <a:t>Depresjon som senmodernitetens arketypiske lidelse</a:t>
            </a:r>
          </a:p>
        </p:txBody>
      </p:sp>
      <p:sp>
        <p:nvSpPr>
          <p:cNvPr id="46082" name="Content Placeholder 2" descr="Rectangle: Click to edit Master text styles&#10;Second level&#10;Third level&#10;Fourth level&#10;Fifth level"/>
          <p:cNvSpPr>
            <a:spLocks noGrp="1"/>
          </p:cNvSpPr>
          <p:nvPr>
            <p:ph idx="1"/>
          </p:nvPr>
        </p:nvSpPr>
        <p:spPr/>
        <p:txBody>
          <a:bodyPr/>
          <a:lstStyle/>
          <a:p>
            <a:r>
              <a:rPr lang="nb-NO" sz="2000" dirty="0">
                <a:latin typeface="Verdana" charset="0"/>
              </a:rPr>
              <a:t>I det </a:t>
            </a:r>
            <a:r>
              <a:rPr lang="nb-NO" sz="2000" dirty="0" err="1">
                <a:latin typeface="Verdana" charset="0"/>
              </a:rPr>
              <a:t>avtradisjonaliserte</a:t>
            </a:r>
            <a:r>
              <a:rPr lang="nb-NO" sz="2000" dirty="0">
                <a:latin typeface="Verdana" charset="0"/>
              </a:rPr>
              <a:t>/</a:t>
            </a:r>
            <a:r>
              <a:rPr lang="nb-NO" sz="2000" dirty="0" err="1">
                <a:latin typeface="Verdana" charset="0"/>
              </a:rPr>
              <a:t>autoiritetsfrie</a:t>
            </a:r>
            <a:r>
              <a:rPr lang="nb-NO" sz="2000" dirty="0">
                <a:latin typeface="Verdana" charset="0"/>
              </a:rPr>
              <a:t> samfunnet blir individet den fremste og eneste autoriteten man lytter til.</a:t>
            </a:r>
          </a:p>
          <a:p>
            <a:r>
              <a:rPr lang="nb-NO" sz="2000" dirty="0">
                <a:latin typeface="Verdana" charset="0"/>
              </a:rPr>
              <a:t>Lykkes du innenfor denne friheten er det fint, mislykkes du har du ingen andre å skylde på enn deg selv</a:t>
            </a:r>
          </a:p>
          <a:p>
            <a:r>
              <a:rPr lang="nb-NO" sz="2000" dirty="0">
                <a:latin typeface="Verdana" charset="0"/>
              </a:rPr>
              <a:t>Det postmoderne subjekt kjennetegnes av en ekstrem omnipotens når det lykkes og en fullstendig impotens når det mislykkes (Madsen 2011)</a:t>
            </a:r>
            <a:r>
              <a:rPr lang="nb-NO" sz="2000" dirty="0" smtClean="0">
                <a:latin typeface="Verdana" charset="0"/>
              </a:rPr>
              <a:t>.</a:t>
            </a:r>
          </a:p>
          <a:p>
            <a:r>
              <a:rPr lang="nb-NO" sz="2000" dirty="0">
                <a:latin typeface="Verdana" charset="0"/>
              </a:rPr>
              <a:t>Markedsføring av egoisme gjennom markedet</a:t>
            </a:r>
          </a:p>
          <a:p>
            <a:endParaRPr lang="nb-NO" sz="2000" dirty="0">
              <a:latin typeface="Verdana" charset="0"/>
            </a:endParaRPr>
          </a:p>
          <a:p>
            <a:endParaRPr lang="nb-NO" sz="2000" dirty="0">
              <a:latin typeface="Verdana" charset="0"/>
            </a:endParaRPr>
          </a:p>
        </p:txBody>
      </p:sp>
      <p:pic>
        <p:nvPicPr>
          <p:cNvPr id="46083" name="Picture 4" descr="paradise_hotell_orgi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4614863"/>
            <a:ext cx="9144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28</a:t>
            </a:fld>
            <a:endParaRPr lang="nb-NO"/>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nb-NO" sz="3200">
                <a:latin typeface="Verdana" charset="0"/>
              </a:rPr>
              <a:t>Depresjon som senmodernitetens arketypiske lidelse</a:t>
            </a:r>
          </a:p>
        </p:txBody>
      </p:sp>
      <p:sp>
        <p:nvSpPr>
          <p:cNvPr id="47106" name="Content Placeholder 2" descr="Rectangle: Click to edit Master text styles&#10;Second level&#10;Third level&#10;Fourth level&#10;Fifth level"/>
          <p:cNvSpPr>
            <a:spLocks noGrp="1"/>
          </p:cNvSpPr>
          <p:nvPr>
            <p:ph sz="half" idx="1"/>
          </p:nvPr>
        </p:nvSpPr>
        <p:spPr>
          <a:xfrm>
            <a:off x="990600" y="1671638"/>
            <a:ext cx="4949825" cy="3949700"/>
          </a:xfrm>
        </p:spPr>
        <p:txBody>
          <a:bodyPr/>
          <a:lstStyle/>
          <a:p>
            <a:r>
              <a:rPr lang="nb-NO" sz="2400" i="1" dirty="0">
                <a:latin typeface="Verdana" charset="0"/>
              </a:rPr>
              <a:t>Vi må bruke oss selv for å bli oss selv</a:t>
            </a:r>
          </a:p>
          <a:p>
            <a:r>
              <a:rPr lang="nb-NO" sz="2000" dirty="0">
                <a:latin typeface="Verdana" charset="0"/>
              </a:rPr>
              <a:t>Depresjon oppstår mellom påbudet om selvrealisering og identitetshavariet i </a:t>
            </a:r>
            <a:r>
              <a:rPr lang="nb-NO" sz="2000" dirty="0" smtClean="0">
                <a:latin typeface="Verdana" charset="0"/>
              </a:rPr>
              <a:t>og </a:t>
            </a:r>
            <a:r>
              <a:rPr lang="nb-NO" sz="2000" dirty="0">
                <a:latin typeface="Verdana" charset="0"/>
              </a:rPr>
              <a:t>måtte dra seg selv opp etter håret (</a:t>
            </a:r>
            <a:r>
              <a:rPr lang="nb-NO" sz="2000" dirty="0" err="1">
                <a:latin typeface="Verdana" charset="0"/>
              </a:rPr>
              <a:t>Ibid</a:t>
            </a:r>
            <a:r>
              <a:rPr lang="nb-NO" sz="2000" dirty="0">
                <a:latin typeface="Verdana" charset="0"/>
              </a:rPr>
              <a:t>).</a:t>
            </a:r>
          </a:p>
          <a:p>
            <a:r>
              <a:rPr lang="nb-NO" sz="2000" dirty="0">
                <a:latin typeface="Verdana" charset="0"/>
              </a:rPr>
              <a:t>Vi kan ikke bruke oss selv for å bli oss selv (</a:t>
            </a:r>
            <a:r>
              <a:rPr lang="nb-NO" sz="2000" dirty="0" err="1">
                <a:latin typeface="Verdana" charset="0"/>
              </a:rPr>
              <a:t>Dufour</a:t>
            </a:r>
            <a:r>
              <a:rPr lang="nb-NO" sz="2000" dirty="0">
                <a:latin typeface="Verdana" charset="0"/>
              </a:rPr>
              <a:t>).</a:t>
            </a:r>
          </a:p>
          <a:p>
            <a:r>
              <a:rPr lang="nb-NO" sz="2000" dirty="0">
                <a:latin typeface="Verdana" charset="0"/>
              </a:rPr>
              <a:t>Depresjon er derfor ingen sykdom men en tilstand frembrakt av et totalitært samfunnssystem som </a:t>
            </a:r>
            <a:r>
              <a:rPr lang="nb-NO" sz="2000" dirty="0" smtClean="0">
                <a:latin typeface="Verdana" charset="0"/>
              </a:rPr>
              <a:t>sammenstiller egoisme med frihet og originalitet.</a:t>
            </a:r>
            <a:endParaRPr lang="nb-NO" sz="2000" dirty="0">
              <a:latin typeface="Verdana" charset="0"/>
            </a:endParaRPr>
          </a:p>
        </p:txBody>
      </p:sp>
      <p:pic>
        <p:nvPicPr>
          <p:cNvPr id="47107" name="Content Placeholder 4" descr="depresjon.jpg"/>
          <p:cNvPicPr>
            <a:picLocks noGrp="1" noChangeAspect="1"/>
          </p:cNvPicPr>
          <p:nvPr>
            <p:ph sz="half" idx="2"/>
          </p:nvPr>
        </p:nvPicPr>
        <p:blipFill>
          <a:blip r:embed="rId2">
            <a:extLst>
              <a:ext uri="{28A0092B-C50C-407E-A947-70E740481C1C}">
                <a14:useLocalDpi xmlns:a14="http://schemas.microsoft.com/office/drawing/2010/main" val="0"/>
              </a:ext>
            </a:extLst>
          </a:blip>
          <a:srcRect l="23296" r="23296"/>
          <a:stretch>
            <a:fillRect/>
          </a:stretch>
        </p:blipFill>
        <p:spPr>
          <a:xfrm>
            <a:off x="6227763" y="1671638"/>
            <a:ext cx="2406650" cy="2536825"/>
          </a:xfrm>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544156BF-B48B-D64E-B8C3-CC817B0FDCC0}" type="slidenum">
              <a:rPr lang="nb-NO" smtClean="0"/>
              <a:pPr/>
              <a:t>29</a:t>
            </a:fld>
            <a:endParaRPr lang="nb-NO"/>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nb-NO">
                <a:latin typeface="Verdana" charset="0"/>
              </a:rPr>
              <a:t>Det terapeutiske samfunn og begjærsøkonomien.</a:t>
            </a:r>
          </a:p>
        </p:txBody>
      </p:sp>
      <p:sp>
        <p:nvSpPr>
          <p:cNvPr id="48130" name="Content Placeholder 2" descr="Rectangle: Click to edit Master text styles&#10;Second level&#10;Third level&#10;Fourth level&#10;Fifth level"/>
          <p:cNvSpPr>
            <a:spLocks noGrp="1"/>
          </p:cNvSpPr>
          <p:nvPr>
            <p:ph sz="half" idx="1"/>
          </p:nvPr>
        </p:nvSpPr>
        <p:spPr/>
        <p:txBody>
          <a:bodyPr/>
          <a:lstStyle/>
          <a:p>
            <a:r>
              <a:rPr lang="nb-NO" sz="2400">
                <a:latin typeface="Verdana" charset="0"/>
              </a:rPr>
              <a:t>Markedsføring av egoisme gjennom markedet</a:t>
            </a:r>
          </a:p>
          <a:p>
            <a:r>
              <a:rPr lang="nb-NO" sz="2400">
                <a:latin typeface="Verdana" charset="0"/>
              </a:rPr>
              <a:t>Markedsføring av individualisme gjennom terapi</a:t>
            </a:r>
          </a:p>
          <a:p>
            <a:pPr lvl="1"/>
            <a:r>
              <a:rPr lang="nb-NO" sz="2000">
                <a:latin typeface="Verdana" charset="0"/>
              </a:rPr>
              <a:t>Terapien sender individet tilbake som forbedret konsument i søken etter ny identitet og mening</a:t>
            </a:r>
          </a:p>
        </p:txBody>
      </p:sp>
      <p:pic>
        <p:nvPicPr>
          <p:cNvPr id="48131" name="Content Placeholder 4" descr="terapeutisk.jpg"/>
          <p:cNvPicPr>
            <a:picLocks noGrp="1" noChangeAspect="1"/>
          </p:cNvPicPr>
          <p:nvPr>
            <p:ph sz="half" idx="2"/>
          </p:nvPr>
        </p:nvPicPr>
        <p:blipFill>
          <a:blip r:embed="rId2">
            <a:extLst>
              <a:ext uri="{28A0092B-C50C-407E-A947-70E740481C1C}">
                <a14:useLocalDpi xmlns:a14="http://schemas.microsoft.com/office/drawing/2010/main" val="0"/>
              </a:ext>
            </a:extLst>
          </a:blip>
          <a:srcRect l="15578" r="15578"/>
          <a:stretch>
            <a:fillRect/>
          </a:stretch>
        </p:blipFill>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544156BF-B48B-D64E-B8C3-CC817B0FDCC0}" type="slidenum">
              <a:rPr lang="nb-NO" smtClean="0"/>
              <a:pPr/>
              <a:t>30</a:t>
            </a:fld>
            <a:endParaRPr lang="nb-NO"/>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lassholder for innhold 3" descr="førstereisgutt15aar ca1900.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85875" y="1428750"/>
            <a:ext cx="1984375" cy="3143250"/>
          </a:xfrm>
          <a:prstGeom prst="rect">
            <a:avLst/>
          </a:prstGeom>
        </p:spPr>
      </p:pic>
      <p:sp>
        <p:nvSpPr>
          <p:cNvPr id="12290" name="Tittel 1"/>
          <p:cNvSpPr>
            <a:spLocks noGrp="1"/>
          </p:cNvSpPr>
          <p:nvPr>
            <p:ph type="title" idx="4294967295"/>
          </p:nvPr>
        </p:nvSpPr>
        <p:spPr>
          <a:xfrm>
            <a:off x="642938" y="4143375"/>
            <a:ext cx="3143250" cy="1143000"/>
          </a:xfrm>
        </p:spPr>
        <p:txBody>
          <a:bodyPr/>
          <a:lstStyle/>
          <a:p>
            <a:pPr algn="ctr"/>
            <a:r>
              <a:rPr lang="en-US" sz="1400">
                <a:latin typeface="Verdana" charset="0"/>
              </a:rPr>
              <a:t>Førstereisgutt, </a:t>
            </a:r>
            <a:br>
              <a:rPr lang="en-US" sz="1400">
                <a:latin typeface="Verdana" charset="0"/>
              </a:rPr>
            </a:br>
            <a:r>
              <a:rPr lang="en-US" sz="1400">
                <a:latin typeface="Verdana" charset="0"/>
              </a:rPr>
              <a:t>15 år gammel. </a:t>
            </a:r>
            <a:br>
              <a:rPr lang="en-US" sz="1400">
                <a:latin typeface="Verdana" charset="0"/>
              </a:rPr>
            </a:br>
            <a:r>
              <a:rPr lang="en-US" sz="1400">
                <a:latin typeface="Verdana" charset="0"/>
              </a:rPr>
              <a:t>CA 1910</a:t>
            </a:r>
          </a:p>
        </p:txBody>
      </p:sp>
      <p:pic>
        <p:nvPicPr>
          <p:cNvPr id="12291" name="Bilde 3" descr="jen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0018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kstSylinder 4"/>
          <p:cNvSpPr txBox="1">
            <a:spLocks noChangeArrowheads="1"/>
          </p:cNvSpPr>
          <p:nvPr/>
        </p:nvSpPr>
        <p:spPr bwMode="auto">
          <a:xfrm>
            <a:off x="4000500" y="30003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versus</a:t>
            </a:r>
          </a:p>
        </p:txBody>
      </p:sp>
      <p:sp>
        <p:nvSpPr>
          <p:cNvPr id="12293" name="TekstSylinder 5"/>
          <p:cNvSpPr txBox="1">
            <a:spLocks noChangeArrowheads="1"/>
          </p:cNvSpPr>
          <p:nvPr/>
        </p:nvSpPr>
        <p:spPr bwMode="auto">
          <a:xfrm>
            <a:off x="5643563" y="45720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400"/>
              <a:t>Kari Nordmann</a:t>
            </a:r>
          </a:p>
          <a:p>
            <a:pPr eaLnBrk="1" hangingPunct="1"/>
            <a:r>
              <a:rPr lang="nb-NO" sz="1400"/>
              <a:t>Ca 2010 ?</a:t>
            </a:r>
          </a:p>
        </p:txBody>
      </p:sp>
      <p:sp>
        <p:nvSpPr>
          <p:cNvPr id="12294" name="TekstSylinder 7"/>
          <p:cNvSpPr txBox="1">
            <a:spLocks noChangeArrowheads="1"/>
          </p:cNvSpPr>
          <p:nvPr/>
        </p:nvSpPr>
        <p:spPr bwMode="auto">
          <a:xfrm>
            <a:off x="2051050" y="620713"/>
            <a:ext cx="4679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2800">
                <a:solidFill>
                  <a:srgbClr val="FF0000"/>
                </a:solidFill>
              </a:rPr>
              <a:t>Hva har skjedd på 100 år?</a:t>
            </a:r>
          </a:p>
        </p:txBody>
      </p:sp>
      <p:pic>
        <p:nvPicPr>
          <p:cNvPr id="12295" name="Bilde 5" descr="KICK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215063"/>
            <a:ext cx="5715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90CA5137-7C1F-244D-800B-1B01ACAB005D}" type="slidenum">
              <a:rPr lang="nb-NO" smtClean="0"/>
              <a:pPr/>
              <a:t>4</a:t>
            </a:fld>
            <a:endParaRPr lang="nb-NO"/>
          </a:p>
        </p:txBody>
      </p:sp>
    </p:spTree>
    <p:extLst>
      <p:ext uri="{BB962C8B-B14F-4D97-AF65-F5344CB8AC3E}">
        <p14:creationId xmlns:p14="http://schemas.microsoft.com/office/powerpoint/2010/main" val="37729857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pPr eaLnBrk="1" hangingPunct="1"/>
            <a:r>
              <a:rPr lang="nb-NO">
                <a:latin typeface="Verdana" charset="0"/>
              </a:rPr>
              <a:t>Tydelige voksne</a:t>
            </a:r>
          </a:p>
        </p:txBody>
      </p:sp>
      <p:sp>
        <p:nvSpPr>
          <p:cNvPr id="819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2400">
                <a:latin typeface="Verdana" charset="0"/>
              </a:rPr>
              <a:t>Gamledager:</a:t>
            </a:r>
          </a:p>
          <a:p>
            <a:pPr lvl="1" eaLnBrk="1" hangingPunct="1">
              <a:lnSpc>
                <a:spcPct val="80000"/>
              </a:lnSpc>
            </a:pPr>
            <a:r>
              <a:rPr lang="nb-NO" sz="2000">
                <a:latin typeface="Verdana" charset="0"/>
              </a:rPr>
              <a:t>Autoritære voksne og kuede barn</a:t>
            </a:r>
          </a:p>
          <a:p>
            <a:pPr lvl="1" eaLnBrk="1" hangingPunct="1">
              <a:lnSpc>
                <a:spcPct val="80000"/>
              </a:lnSpc>
            </a:pPr>
            <a:r>
              <a:rPr lang="nb-NO" sz="2000">
                <a:latin typeface="Verdana" charset="0"/>
              </a:rPr>
              <a:t>Det undertrykkende og underdanige barnet</a:t>
            </a:r>
          </a:p>
          <a:p>
            <a:pPr lvl="1" eaLnBrk="1" hangingPunct="1">
              <a:lnSpc>
                <a:spcPct val="80000"/>
              </a:lnSpc>
            </a:pPr>
            <a:r>
              <a:rPr lang="nb-NO" sz="2000">
                <a:latin typeface="Verdana" charset="0"/>
              </a:rPr>
              <a:t>Lydighet og den sorte pedagogikken</a:t>
            </a:r>
          </a:p>
          <a:p>
            <a:pPr lvl="2" eaLnBrk="1" hangingPunct="1">
              <a:lnSpc>
                <a:spcPct val="80000"/>
              </a:lnSpc>
            </a:pPr>
            <a:r>
              <a:rPr lang="nb-NO" sz="1800">
                <a:latin typeface="Tahoma" charset="0"/>
              </a:rPr>
              <a:t>Oppdragelse etter Auschwitz</a:t>
            </a:r>
          </a:p>
          <a:p>
            <a:pPr lvl="2" eaLnBrk="1" hangingPunct="1">
              <a:lnSpc>
                <a:spcPct val="80000"/>
              </a:lnSpc>
            </a:pPr>
            <a:endParaRPr lang="nb-NO" sz="1800">
              <a:latin typeface="Tahoma" charset="0"/>
            </a:endParaRPr>
          </a:p>
          <a:p>
            <a:pPr lvl="2" eaLnBrk="1" hangingPunct="1">
              <a:lnSpc>
                <a:spcPct val="80000"/>
              </a:lnSpc>
            </a:pPr>
            <a:endParaRPr lang="nb-NO" sz="1800">
              <a:latin typeface="Tahoma" charset="0"/>
            </a:endParaRPr>
          </a:p>
          <a:p>
            <a:pPr eaLnBrk="1" hangingPunct="1">
              <a:lnSpc>
                <a:spcPct val="80000"/>
              </a:lnSpc>
            </a:pPr>
            <a:r>
              <a:rPr lang="nb-NO" sz="2400">
                <a:latin typeface="Verdana" charset="0"/>
              </a:rPr>
              <a:t>Er oppdragelse det samme som dressur? </a:t>
            </a:r>
          </a:p>
          <a:p>
            <a:pPr eaLnBrk="1" hangingPunct="1">
              <a:lnSpc>
                <a:spcPct val="80000"/>
              </a:lnSpc>
            </a:pPr>
            <a:endParaRPr lang="nb-NO" sz="2400">
              <a:latin typeface="Verdana" charset="0"/>
            </a:endParaRPr>
          </a:p>
          <a:p>
            <a:pPr lvl="1" eaLnBrk="1" hangingPunct="1">
              <a:lnSpc>
                <a:spcPct val="80000"/>
              </a:lnSpc>
            </a:pPr>
            <a:endParaRPr lang="nb-NO" sz="2000">
              <a:latin typeface="Verdana" charset="0"/>
            </a:endParaRPr>
          </a:p>
        </p:txBody>
      </p:sp>
      <p:pic>
        <p:nvPicPr>
          <p:cNvPr id="2" name="Picture 1"/>
          <p:cNvPicPr>
            <a:picLocks noChangeAspect="1"/>
          </p:cNvPicPr>
          <p:nvPr/>
        </p:nvPicPr>
        <p:blipFill>
          <a:blip r:embed="rId3"/>
          <a:stretch>
            <a:fillRect/>
          </a:stretch>
        </p:blipFill>
        <p:spPr>
          <a:xfrm>
            <a:off x="3203848" y="4221088"/>
            <a:ext cx="1971911" cy="1152128"/>
          </a:xfrm>
          <a:prstGeom prst="rect">
            <a:avLst/>
          </a:prstGeom>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064F9022-3392-C544-89D8-FBF1247D7507}" type="slidenum">
              <a:rPr lang="nb-NO" smtClean="0"/>
              <a:pPr/>
              <a:t>31</a:t>
            </a:fld>
            <a:endParaRPr lang="nb-NO"/>
          </a:p>
        </p:txBody>
      </p:sp>
    </p:spTree>
    <p:extLst>
      <p:ext uri="{BB962C8B-B14F-4D97-AF65-F5344CB8AC3E}">
        <p14:creationId xmlns:p14="http://schemas.microsoft.com/office/powerpoint/2010/main" val="5271796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pPr eaLnBrk="1" hangingPunct="1"/>
            <a:r>
              <a:rPr lang="nb-NO">
                <a:latin typeface="Verdana" charset="0"/>
              </a:rPr>
              <a:t>Tydelige voksne</a:t>
            </a:r>
          </a:p>
        </p:txBody>
      </p:sp>
      <p:sp>
        <p:nvSpPr>
          <p:cNvPr id="20483" name="Rectangle 3" descr="Rectangle: Click to edit Master text styles&#10;Second level&#10;Third level&#10;Fourth level&#10;Fifth level"/>
          <p:cNvSpPr>
            <a:spLocks noGrp="1" noChangeArrowheads="1"/>
          </p:cNvSpPr>
          <p:nvPr>
            <p:ph type="body" idx="1"/>
          </p:nvPr>
        </p:nvSpPr>
        <p:spPr>
          <a:xfrm>
            <a:off x="971551" y="1412875"/>
            <a:ext cx="4968602" cy="3949700"/>
          </a:xfrm>
        </p:spPr>
        <p:txBody>
          <a:bodyPr/>
          <a:lstStyle/>
          <a:p>
            <a:pPr lvl="1" eaLnBrk="1" hangingPunct="1">
              <a:lnSpc>
                <a:spcPct val="80000"/>
              </a:lnSpc>
              <a:defRPr/>
            </a:pPr>
            <a:endParaRPr lang="nb-NO" sz="2000" dirty="0">
              <a:latin typeface="Verdana" charset="0"/>
            </a:endParaRPr>
          </a:p>
          <a:p>
            <a:pPr eaLnBrk="1" hangingPunct="1">
              <a:lnSpc>
                <a:spcPct val="80000"/>
              </a:lnSpc>
              <a:defRPr/>
            </a:pPr>
            <a:r>
              <a:rPr lang="nb-NO" sz="2000" dirty="0">
                <a:latin typeface="Verdana" charset="0"/>
                <a:cs typeface="+mn-cs"/>
              </a:rPr>
              <a:t>I redselen for å være autoritære voksne har vi mistet vår autoritet?</a:t>
            </a:r>
          </a:p>
          <a:p>
            <a:pPr eaLnBrk="1" hangingPunct="1">
              <a:lnSpc>
                <a:spcPct val="80000"/>
              </a:lnSpc>
              <a:defRPr/>
            </a:pPr>
            <a:r>
              <a:rPr lang="nb-NO" sz="2000" dirty="0">
                <a:latin typeface="Verdana" charset="0"/>
                <a:cs typeface="+mn-cs"/>
              </a:rPr>
              <a:t>Hva vil det si å være voksen?</a:t>
            </a:r>
          </a:p>
          <a:p>
            <a:pPr lvl="1" eaLnBrk="1" hangingPunct="1">
              <a:lnSpc>
                <a:spcPct val="80000"/>
              </a:lnSpc>
              <a:defRPr/>
            </a:pPr>
            <a:r>
              <a:rPr lang="nb-NO" sz="2000" dirty="0" err="1">
                <a:latin typeface="Verdana" charset="0"/>
              </a:rPr>
              <a:t>Barne-TV</a:t>
            </a:r>
            <a:r>
              <a:rPr lang="nb-NO" sz="2000" dirty="0">
                <a:latin typeface="Verdana" charset="0"/>
              </a:rPr>
              <a:t> starter </a:t>
            </a:r>
            <a:r>
              <a:rPr lang="nb-NO" sz="2000" dirty="0" err="1">
                <a:latin typeface="Verdana" charset="0"/>
              </a:rPr>
              <a:t>kl</a:t>
            </a:r>
            <a:r>
              <a:rPr lang="nb-NO" sz="2000" dirty="0">
                <a:latin typeface="Verdana" charset="0"/>
              </a:rPr>
              <a:t> 18.00 og slutter aldri</a:t>
            </a:r>
          </a:p>
          <a:p>
            <a:pPr eaLnBrk="1" hangingPunct="1">
              <a:lnSpc>
                <a:spcPct val="80000"/>
              </a:lnSpc>
              <a:defRPr/>
            </a:pPr>
            <a:r>
              <a:rPr lang="nb-NO" sz="2000" dirty="0">
                <a:latin typeface="Verdana" charset="0"/>
                <a:cs typeface="+mn-cs"/>
              </a:rPr>
              <a:t>Makt versus </a:t>
            </a:r>
            <a:r>
              <a:rPr lang="nb-NO" sz="2000" dirty="0" smtClean="0">
                <a:latin typeface="Verdana" charset="0"/>
                <a:cs typeface="+mn-cs"/>
              </a:rPr>
              <a:t>maktesløshet</a:t>
            </a:r>
          </a:p>
          <a:p>
            <a:pPr marL="0" indent="0" eaLnBrk="1" hangingPunct="1">
              <a:lnSpc>
                <a:spcPct val="80000"/>
              </a:lnSpc>
              <a:buNone/>
              <a:defRPr/>
            </a:pPr>
            <a:r>
              <a:rPr lang="nb-NO" sz="2000" dirty="0" smtClean="0">
                <a:latin typeface="Verdana" charset="0"/>
                <a:cs typeface="+mn-cs"/>
              </a:rPr>
              <a:t> </a:t>
            </a:r>
            <a:endParaRPr lang="nb-NO" sz="2000" dirty="0">
              <a:latin typeface="Verdana" charset="0"/>
              <a:cs typeface="+mn-cs"/>
            </a:endParaRPr>
          </a:p>
          <a:p>
            <a:pPr eaLnBrk="1" hangingPunct="1">
              <a:lnSpc>
                <a:spcPct val="80000"/>
              </a:lnSpc>
              <a:defRPr/>
            </a:pPr>
            <a:r>
              <a:rPr lang="nb-NO" sz="2000" dirty="0">
                <a:latin typeface="Verdana" charset="0"/>
                <a:cs typeface="+mn-cs"/>
              </a:rPr>
              <a:t>Vi må tørre å være </a:t>
            </a:r>
            <a:r>
              <a:rPr lang="nb-NO" sz="2000" b="1" dirty="0" smtClean="0">
                <a:solidFill>
                  <a:srgbClr val="FF0000"/>
                </a:solidFill>
                <a:effectLst>
                  <a:outerShdw blurRad="38100" dist="38100" dir="2700000" algn="tl">
                    <a:srgbClr val="DDDDDD"/>
                  </a:outerShdw>
                </a:effectLst>
                <a:latin typeface="Verdana" charset="0"/>
                <a:cs typeface="+mn-cs"/>
              </a:rPr>
              <a:t>Voksne</a:t>
            </a:r>
          </a:p>
          <a:p>
            <a:pPr eaLnBrk="1" hangingPunct="1">
              <a:lnSpc>
                <a:spcPct val="80000"/>
              </a:lnSpc>
              <a:defRPr/>
            </a:pPr>
            <a:endParaRPr lang="nb-NO" sz="2000" b="1" dirty="0">
              <a:solidFill>
                <a:srgbClr val="FF0000"/>
              </a:solidFill>
              <a:effectLst>
                <a:outerShdw blurRad="38100" dist="38100" dir="2700000" algn="tl">
                  <a:srgbClr val="DDDDDD"/>
                </a:outerShdw>
              </a:effectLst>
              <a:latin typeface="Verdana" charset="0"/>
              <a:cs typeface="+mn-cs"/>
            </a:endParaRPr>
          </a:p>
          <a:p>
            <a:pPr marL="114300" indent="0" eaLnBrk="1" hangingPunct="1">
              <a:lnSpc>
                <a:spcPct val="80000"/>
              </a:lnSpc>
              <a:buFontTx/>
              <a:buNone/>
              <a:defRPr/>
            </a:pPr>
            <a:r>
              <a:rPr lang="nb-NO" sz="2000" dirty="0" smtClean="0">
                <a:latin typeface="Tahoma" charset="0"/>
              </a:rPr>
              <a:t>Hannah </a:t>
            </a:r>
            <a:r>
              <a:rPr lang="nb-NO" sz="2000" dirty="0" err="1" smtClean="0">
                <a:latin typeface="Tahoma" charset="0"/>
              </a:rPr>
              <a:t>Arendt</a:t>
            </a:r>
            <a:r>
              <a:rPr lang="nb-NO" sz="2000" dirty="0" smtClean="0">
                <a:latin typeface="Tahoma" charset="0"/>
              </a:rPr>
              <a:t> argument for asymmetri mellom barn og voksne</a:t>
            </a:r>
          </a:p>
          <a:p>
            <a:pPr marL="800100" lvl="1" eaLnBrk="1" hangingPunct="1">
              <a:lnSpc>
                <a:spcPct val="80000"/>
              </a:lnSpc>
              <a:defRPr/>
            </a:pPr>
            <a:r>
              <a:rPr lang="nb-NO" sz="2000" dirty="0" smtClean="0">
                <a:latin typeface="Tahoma" charset="0"/>
              </a:rPr>
              <a:t>Den erfarne innvier den uerfarne (</a:t>
            </a:r>
            <a:r>
              <a:rPr lang="nb-NO" sz="2000" dirty="0" err="1" smtClean="0">
                <a:latin typeface="Tahoma" charset="0"/>
              </a:rPr>
              <a:t>Arendt</a:t>
            </a:r>
            <a:r>
              <a:rPr lang="nb-NO" sz="2000" dirty="0" smtClean="0">
                <a:latin typeface="Tahoma" charset="0"/>
              </a:rPr>
              <a:t> 1961).</a:t>
            </a:r>
          </a:p>
          <a:p>
            <a:pPr eaLnBrk="1" hangingPunct="1">
              <a:lnSpc>
                <a:spcPct val="80000"/>
              </a:lnSpc>
              <a:defRPr/>
            </a:pPr>
            <a:endParaRPr lang="nb-NO" sz="2400" b="1" dirty="0">
              <a:solidFill>
                <a:srgbClr val="FF0000"/>
              </a:solidFill>
              <a:effectLst>
                <a:outerShdw blurRad="38100" dist="38100" dir="2700000" algn="tl">
                  <a:srgbClr val="DDDDDD"/>
                </a:outerShdw>
              </a:effectLst>
              <a:latin typeface="Verdana" charset="0"/>
              <a:cs typeface="+mn-cs"/>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32</a:t>
            </a:fld>
            <a:endParaRPr lang="nb-NO"/>
          </a:p>
        </p:txBody>
      </p:sp>
      <p:pic>
        <p:nvPicPr>
          <p:cNvPr id="4" name="Picture 3" descr="Arend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554" y="1988840"/>
            <a:ext cx="2548384" cy="3012274"/>
          </a:xfrm>
          <a:prstGeom prst="rect">
            <a:avLst/>
          </a:prstGeom>
        </p:spPr>
      </p:pic>
      <p:sp>
        <p:nvSpPr>
          <p:cNvPr id="5" name="TextBox 4"/>
          <p:cNvSpPr txBox="1"/>
          <p:nvPr/>
        </p:nvSpPr>
        <p:spPr>
          <a:xfrm>
            <a:off x="6876256" y="5085576"/>
            <a:ext cx="1211389" cy="276999"/>
          </a:xfrm>
          <a:prstGeom prst="rect">
            <a:avLst/>
          </a:prstGeom>
          <a:noFill/>
        </p:spPr>
        <p:txBody>
          <a:bodyPr wrap="none" rtlCol="0">
            <a:spAutoFit/>
          </a:bodyPr>
          <a:lstStyle/>
          <a:p>
            <a:r>
              <a:rPr lang="nb-NO" sz="1200" dirty="0" smtClean="0">
                <a:solidFill>
                  <a:srgbClr val="A6A6A6"/>
                </a:solidFill>
              </a:rPr>
              <a:t>Hannah </a:t>
            </a:r>
            <a:r>
              <a:rPr lang="nb-NO" sz="1200" dirty="0" err="1" smtClean="0">
                <a:solidFill>
                  <a:srgbClr val="A6A6A6"/>
                </a:solidFill>
              </a:rPr>
              <a:t>Arendt</a:t>
            </a:r>
            <a:endParaRPr lang="nb-NO" sz="1200" dirty="0">
              <a:solidFill>
                <a:srgbClr val="A6A6A6"/>
              </a:solidFill>
            </a:endParaRPr>
          </a:p>
        </p:txBody>
      </p:sp>
    </p:spTree>
    <p:extLst>
      <p:ext uri="{BB962C8B-B14F-4D97-AF65-F5344CB8AC3E}">
        <p14:creationId xmlns:p14="http://schemas.microsoft.com/office/powerpoint/2010/main" val="37297919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971550" y="692150"/>
            <a:ext cx="7620000" cy="1143000"/>
          </a:xfrm>
        </p:spPr>
        <p:txBody>
          <a:bodyPr/>
          <a:lstStyle/>
          <a:p>
            <a:r>
              <a:rPr lang="nb-NO" sz="3200" smtClean="0">
                <a:latin typeface="Verdana" pitchFamily="34" charset="0"/>
                <a:ea typeface="ＭＳ Ｐゴシック"/>
                <a:cs typeface="ＭＳ Ｐゴシック"/>
              </a:rPr>
              <a:t>Pessimisme eller optimisme? </a:t>
            </a:r>
          </a:p>
        </p:txBody>
      </p:sp>
      <p:sp>
        <p:nvSpPr>
          <p:cNvPr id="65538" name="Rectangle 3" descr="Rectangle: Click to edit Master text styles&#10;Second level&#10;Third level&#10;Fourth level&#10;Fifth level"/>
          <p:cNvSpPr>
            <a:spLocks noGrp="1" noChangeArrowheads="1"/>
          </p:cNvSpPr>
          <p:nvPr>
            <p:ph idx="1"/>
          </p:nvPr>
        </p:nvSpPr>
        <p:spPr bwMode="auto">
          <a:xfrm>
            <a:off x="990600" y="1671638"/>
            <a:ext cx="6205538" cy="3949700"/>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Verdana" pitchFamily="34" charset="0"/>
                <a:ea typeface="ＭＳ Ｐゴシック"/>
                <a:cs typeface="ＭＳ Ｐゴシック"/>
              </a:rPr>
              <a:t>M</a:t>
            </a:r>
            <a:r>
              <a:rPr lang="nb-NO" smtClean="0">
                <a:latin typeface="Verdana" pitchFamily="34" charset="0"/>
                <a:ea typeface="ＭＳ Ｐゴシック"/>
                <a:cs typeface="ＭＳ Ｐゴシック"/>
              </a:rPr>
              <a:t>er nyansert?</a:t>
            </a:r>
          </a:p>
          <a:p>
            <a:pPr lvl="1"/>
            <a:r>
              <a:rPr lang="nb-NO" smtClean="0">
                <a:latin typeface="Verdana" pitchFamily="34" charset="0"/>
                <a:ea typeface="ＭＳ Ｐゴシック"/>
              </a:rPr>
              <a:t>Baumans flytende modernitet mangler empirisk belegg?</a:t>
            </a:r>
          </a:p>
          <a:p>
            <a:pPr lvl="1"/>
            <a:r>
              <a:rPr lang="en-US" smtClean="0">
                <a:latin typeface="Verdana" pitchFamily="34" charset="0"/>
                <a:ea typeface="ＭＳ Ｐゴシック"/>
              </a:rPr>
              <a:t>B</a:t>
            </a:r>
            <a:r>
              <a:rPr lang="nb-NO" smtClean="0">
                <a:latin typeface="Verdana" pitchFamily="34" charset="0"/>
                <a:ea typeface="ＭＳ Ｐゴシック"/>
              </a:rPr>
              <a:t>auman, Beck og Giddens samtidsdiagnoser utelater tunge strukturer som klasse, kjønn, etnisitet.</a:t>
            </a:r>
          </a:p>
          <a:p>
            <a:endParaRPr lang="nb-NO" smtClean="0">
              <a:latin typeface="Verdana" pitchFamily="34" charset="0"/>
              <a:ea typeface="ＭＳ Ｐゴシック"/>
              <a:cs typeface="ＭＳ Ｐゴシック"/>
            </a:endParaRPr>
          </a:p>
          <a:p>
            <a:pPr>
              <a:buFontTx/>
              <a:buNone/>
            </a:pPr>
            <a:endParaRPr lang="nb-NO" smtClean="0">
              <a:latin typeface="Verdana" pitchFamily="34" charset="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33</a:t>
            </a:fld>
            <a:endParaRPr lang="nb-NO"/>
          </a:p>
        </p:txBody>
      </p:sp>
      <p:sp>
        <p:nvSpPr>
          <p:cNvPr id="4" name="TextBox 3"/>
          <p:cNvSpPr txBox="1"/>
          <p:nvPr/>
        </p:nvSpPr>
        <p:spPr>
          <a:xfrm rot="1648314">
            <a:off x="5966018" y="2301965"/>
            <a:ext cx="2958891" cy="523220"/>
          </a:xfrm>
          <a:prstGeom prst="rect">
            <a:avLst/>
          </a:prstGeom>
          <a:noFill/>
        </p:spPr>
        <p:txBody>
          <a:bodyPr wrap="square" rtlCol="0">
            <a:spAutoFit/>
          </a:bodyPr>
          <a:lstStyle/>
          <a:p>
            <a:r>
              <a:rPr lang="nb-NO" sz="2800" dirty="0" smtClean="0">
                <a:solidFill>
                  <a:srgbClr val="FF0000"/>
                </a:solidFill>
              </a:rPr>
              <a:t>K r i t i k k</a:t>
            </a:r>
            <a:r>
              <a:rPr lang="nb-NO" dirty="0" smtClean="0">
                <a:solidFill>
                  <a:srgbClr val="FF0000"/>
                </a:solidFill>
              </a:rPr>
              <a:t> </a:t>
            </a:r>
            <a:endParaRPr lang="nb-NO" dirty="0">
              <a:solidFill>
                <a:srgbClr val="FF0000"/>
              </a:solidFill>
            </a:endParaRPr>
          </a:p>
        </p:txBody>
      </p:sp>
    </p:spTree>
    <p:extLst>
      <p:ext uri="{BB962C8B-B14F-4D97-AF65-F5344CB8AC3E}">
        <p14:creationId xmlns:p14="http://schemas.microsoft.com/office/powerpoint/2010/main" val="7775403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852488" y="247650"/>
            <a:ext cx="7620000" cy="1143000"/>
          </a:xfrm>
        </p:spPr>
        <p:txBody>
          <a:bodyPr/>
          <a:lstStyle/>
          <a:p>
            <a:r>
              <a:rPr lang="nb-NO" sz="3200" smtClean="0">
                <a:latin typeface="Verdana" pitchFamily="34" charset="0"/>
                <a:ea typeface="ＭＳ Ｐゴシック"/>
                <a:cs typeface="ＭＳ Ｐゴシック"/>
              </a:rPr>
              <a:t>Bourdieu</a:t>
            </a:r>
          </a:p>
        </p:txBody>
      </p:sp>
      <p:sp>
        <p:nvSpPr>
          <p:cNvPr id="66562" name="Rectangle 3" descr="Rectangle: Click to edit Master text styles&#10;Second level&#10;Third level&#10;Fourth level&#10;Fifth level"/>
          <p:cNvSpPr>
            <a:spLocks noGrp="1" noChangeArrowheads="1"/>
          </p:cNvSpPr>
          <p:nvPr>
            <p:ph idx="1"/>
          </p:nvPr>
        </p:nvSpPr>
        <p:spPr bwMode="auto">
          <a:xfrm>
            <a:off x="585788" y="1714500"/>
            <a:ext cx="6807200" cy="3949700"/>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latin typeface="Verdana" pitchFamily="34" charset="0"/>
                <a:ea typeface="ＭＳ Ｐゴシック"/>
                <a:cs typeface="ＭＳ Ｐゴシック"/>
              </a:rPr>
              <a:t>K</a:t>
            </a:r>
            <a:r>
              <a:rPr lang="nb-NO" sz="2400" dirty="0" err="1" smtClean="0">
                <a:latin typeface="Verdana" pitchFamily="34" charset="0"/>
                <a:ea typeface="ＭＳ Ｐゴシック"/>
                <a:cs typeface="ＭＳ Ｐゴシック"/>
              </a:rPr>
              <a:t>ulturell</a:t>
            </a:r>
            <a:r>
              <a:rPr lang="nb-NO" sz="2400" dirty="0" smtClean="0">
                <a:latin typeface="Verdana" pitchFamily="34" charset="0"/>
                <a:ea typeface="ＭＳ Ｐゴシック"/>
                <a:cs typeface="ＭＳ Ｐゴシック"/>
              </a:rPr>
              <a:t> kapital:</a:t>
            </a:r>
          </a:p>
          <a:p>
            <a:pPr lvl="1"/>
            <a:r>
              <a:rPr lang="en-US" sz="2000" dirty="0" smtClean="0">
                <a:latin typeface="Verdana" pitchFamily="34" charset="0"/>
                <a:ea typeface="ＭＳ Ｐゴシック"/>
              </a:rPr>
              <a:t>S</a:t>
            </a:r>
            <a:r>
              <a:rPr lang="nb-NO" sz="2000" dirty="0" smtClean="0">
                <a:latin typeface="Verdana" pitchFamily="34" charset="0"/>
                <a:ea typeface="ＭＳ Ｐゴシック"/>
              </a:rPr>
              <a:t>mak er forskjellig innenfor forskjellige samfunnsgrupper (musikk, billedkunst, mat, møbler </a:t>
            </a:r>
            <a:r>
              <a:rPr lang="nb-NO" sz="2000" dirty="0" err="1" smtClean="0">
                <a:latin typeface="Verdana" pitchFamily="34" charset="0"/>
                <a:ea typeface="ＭＳ Ｐゴシック"/>
              </a:rPr>
              <a:t>osv</a:t>
            </a:r>
            <a:r>
              <a:rPr lang="nb-NO" sz="2000" dirty="0" smtClean="0">
                <a:latin typeface="Verdana" pitchFamily="34" charset="0"/>
                <a:ea typeface="ＭＳ Ｐゴシック"/>
              </a:rPr>
              <a:t>).</a:t>
            </a:r>
          </a:p>
          <a:p>
            <a:pPr lvl="1"/>
            <a:r>
              <a:rPr lang="en-US" sz="2000" dirty="0" smtClean="0">
                <a:latin typeface="Verdana" pitchFamily="34" charset="0"/>
                <a:ea typeface="ＭＳ Ｐゴシック"/>
              </a:rPr>
              <a:t>D</a:t>
            </a:r>
            <a:r>
              <a:rPr lang="nb-NO" sz="2000" dirty="0" smtClean="0">
                <a:latin typeface="Verdana" pitchFamily="34" charset="0"/>
                <a:ea typeface="ＭＳ Ｐゴシック"/>
              </a:rPr>
              <a:t>en enkelte opplever valgene på disse områdene frie.</a:t>
            </a:r>
          </a:p>
          <a:p>
            <a:pPr lvl="1"/>
            <a:r>
              <a:rPr lang="nb-NO" sz="2000" dirty="0" smtClean="0">
                <a:latin typeface="Verdana" pitchFamily="34" charset="0"/>
                <a:ea typeface="ＭＳ Ｐゴシック"/>
              </a:rPr>
              <a:t>I følge </a:t>
            </a:r>
            <a:r>
              <a:rPr lang="nb-NO" sz="2000" dirty="0" err="1" smtClean="0">
                <a:latin typeface="Verdana" pitchFamily="34" charset="0"/>
                <a:ea typeface="ＭＳ Ｐゴシック"/>
              </a:rPr>
              <a:t>Bourdieu</a:t>
            </a:r>
            <a:r>
              <a:rPr lang="nb-NO" sz="2000" dirty="0" smtClean="0">
                <a:latin typeface="Verdana" pitchFamily="34" charset="0"/>
                <a:ea typeface="ＭＳ Ｐゴシック"/>
              </a:rPr>
              <a:t> er ikke valgene frie men styrt av underliggende strukturer</a:t>
            </a:r>
          </a:p>
          <a:p>
            <a:pPr lvl="1"/>
            <a:endParaRPr lang="nb-NO" sz="2000" dirty="0" smtClean="0">
              <a:latin typeface="Verdana" pitchFamily="34" charset="0"/>
              <a:ea typeface="ＭＳ Ｐゴシック"/>
            </a:endParaRPr>
          </a:p>
          <a:p>
            <a:pPr lvl="1"/>
            <a:endParaRPr lang="nb-NO" sz="2000" dirty="0" smtClean="0">
              <a:latin typeface="Verdana" pitchFamily="34" charset="0"/>
              <a:ea typeface="ＭＳ Ｐゴシック"/>
            </a:endParaRPr>
          </a:p>
          <a:p>
            <a:pPr>
              <a:buFontTx/>
              <a:buNone/>
            </a:pPr>
            <a:endParaRPr lang="nb-NO" dirty="0" smtClean="0">
              <a:latin typeface="Verdana" pitchFamily="34" charset="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34</a:t>
            </a:fld>
            <a:endParaRPr lang="nb-NO"/>
          </a:p>
        </p:txBody>
      </p:sp>
      <p:sp>
        <p:nvSpPr>
          <p:cNvPr id="6" name="TextBox 5"/>
          <p:cNvSpPr txBox="1"/>
          <p:nvPr/>
        </p:nvSpPr>
        <p:spPr>
          <a:xfrm rot="1648314">
            <a:off x="5966018" y="2301965"/>
            <a:ext cx="2958891" cy="523220"/>
          </a:xfrm>
          <a:prstGeom prst="rect">
            <a:avLst/>
          </a:prstGeom>
          <a:noFill/>
        </p:spPr>
        <p:txBody>
          <a:bodyPr wrap="square" rtlCol="0">
            <a:spAutoFit/>
          </a:bodyPr>
          <a:lstStyle/>
          <a:p>
            <a:r>
              <a:rPr lang="nb-NO" sz="2800" dirty="0" smtClean="0">
                <a:solidFill>
                  <a:srgbClr val="FF0000"/>
                </a:solidFill>
              </a:rPr>
              <a:t>K r i t i k k</a:t>
            </a:r>
            <a:r>
              <a:rPr lang="nb-NO" dirty="0" smtClean="0">
                <a:solidFill>
                  <a:srgbClr val="FF0000"/>
                </a:solidFill>
              </a:rPr>
              <a:t> </a:t>
            </a:r>
            <a:endParaRPr lang="nb-NO" dirty="0">
              <a:solidFill>
                <a:srgbClr val="FF0000"/>
              </a:solidFill>
            </a:endParaRPr>
          </a:p>
        </p:txBody>
      </p:sp>
    </p:spTree>
    <p:extLst>
      <p:ext uri="{BB962C8B-B14F-4D97-AF65-F5344CB8AC3E}">
        <p14:creationId xmlns:p14="http://schemas.microsoft.com/office/powerpoint/2010/main" val="23510221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98513" y="236538"/>
            <a:ext cx="7620000" cy="1143000"/>
          </a:xfrm>
        </p:spPr>
        <p:txBody>
          <a:bodyPr/>
          <a:lstStyle/>
          <a:p>
            <a:r>
              <a:rPr lang="nb-NO" sz="3200" smtClean="0">
                <a:latin typeface="Verdana" pitchFamily="34" charset="0"/>
                <a:ea typeface="ＭＳ Ｐゴシック"/>
                <a:cs typeface="ＭＳ Ｐゴシック"/>
              </a:rPr>
              <a:t>Bourdieu</a:t>
            </a:r>
          </a:p>
        </p:txBody>
      </p:sp>
      <p:sp>
        <p:nvSpPr>
          <p:cNvPr id="67586" name="Rectangle 3" descr="Rectangle: Click to edit Master text styles&#10;Second level&#10;Third level&#10;Fourth level&#10;Fifth level"/>
          <p:cNvSpPr>
            <a:spLocks noGrp="1" noChangeArrowheads="1"/>
          </p:cNvSpPr>
          <p:nvPr>
            <p:ph idx="1"/>
          </p:nvPr>
        </p:nvSpPr>
        <p:spPr bwMode="auto">
          <a:xfrm>
            <a:off x="434975" y="1236663"/>
            <a:ext cx="7196138" cy="3949700"/>
          </a:xfrm>
          <a:noFill/>
          <a:ln>
            <a:miter lim="800000"/>
            <a:headEnd/>
            <a:tailEnd/>
          </a:ln>
        </p:spPr>
        <p:txBody>
          <a:bodyPr vert="horz" wrap="square" lIns="91440" tIns="45720" rIns="91440" bIns="45720" numCol="1" anchor="t" anchorCtr="0" compatLnSpc="1">
            <a:prstTxWarp prst="textNoShape">
              <a:avLst/>
            </a:prstTxWarp>
          </a:bodyPr>
          <a:lstStyle/>
          <a:p>
            <a:r>
              <a:rPr lang="en-US" sz="2400" smtClean="0">
                <a:latin typeface="Verdana" pitchFamily="34" charset="0"/>
                <a:ea typeface="ＭＳ Ｐゴシック"/>
                <a:cs typeface="ＭＳ Ｐゴシック"/>
              </a:rPr>
              <a:t>K</a:t>
            </a:r>
            <a:r>
              <a:rPr lang="nb-NO" sz="2400" smtClean="0">
                <a:latin typeface="Verdana" pitchFamily="34" charset="0"/>
                <a:ea typeface="ＭＳ Ｐゴシック"/>
                <a:cs typeface="ＭＳ Ｐゴシック"/>
              </a:rPr>
              <a:t>ulturell kapital:</a:t>
            </a:r>
          </a:p>
          <a:p>
            <a:pPr lvl="1"/>
            <a:r>
              <a:rPr lang="nb-NO" sz="2000" smtClean="0">
                <a:latin typeface="Verdana" pitchFamily="34" charset="0"/>
                <a:ea typeface="ＭＳ Ｐゴシック"/>
              </a:rPr>
              <a:t>Borgerskapets overlessede hjem:</a:t>
            </a:r>
          </a:p>
          <a:p>
            <a:pPr lvl="3"/>
            <a:r>
              <a:rPr lang="en-US" sz="1600" smtClean="0">
                <a:latin typeface="Verdana" pitchFamily="34" charset="0"/>
                <a:ea typeface="ＭＳ Ｐゴシック"/>
              </a:rPr>
              <a:t>D</a:t>
            </a:r>
            <a:r>
              <a:rPr lang="nb-NO" sz="1600" smtClean="0">
                <a:latin typeface="Verdana" pitchFamily="34" charset="0"/>
                <a:ea typeface="ＭＳ Ｐゴシック"/>
              </a:rPr>
              <a:t>et dyreste er alltid det beste</a:t>
            </a:r>
          </a:p>
          <a:p>
            <a:pPr lvl="1"/>
            <a:r>
              <a:rPr lang="nb-NO" sz="2000" smtClean="0">
                <a:latin typeface="Verdana" pitchFamily="34" charset="0"/>
                <a:ea typeface="ＭＳ Ｐゴシック"/>
              </a:rPr>
              <a:t>De intellektuelles asketiske hjem</a:t>
            </a:r>
          </a:p>
          <a:p>
            <a:pPr lvl="3"/>
            <a:r>
              <a:rPr lang="en-US" sz="1600" smtClean="0">
                <a:latin typeface="Verdana" pitchFamily="34" charset="0"/>
                <a:ea typeface="ＭＳ Ｐゴシック"/>
              </a:rPr>
              <a:t>H</a:t>
            </a:r>
            <a:r>
              <a:rPr lang="nb-NO" sz="1600" smtClean="0">
                <a:latin typeface="Verdana" pitchFamily="34" charset="0"/>
                <a:ea typeface="ＭＳ Ｐゴシック"/>
              </a:rPr>
              <a:t>vor man har mer kulturell enn økonomisk kapital og derfor lider under å ha bedre smak enn man har økonomi til</a:t>
            </a:r>
          </a:p>
          <a:p>
            <a:pPr lvl="1"/>
            <a:r>
              <a:rPr lang="nb-NO" sz="2000" smtClean="0">
                <a:latin typeface="Verdana" pitchFamily="34" charset="0"/>
                <a:ea typeface="ＭＳ Ｐゴシック"/>
              </a:rPr>
              <a:t>De engstelige småborgerne</a:t>
            </a:r>
          </a:p>
          <a:p>
            <a:pPr lvl="3"/>
            <a:r>
              <a:rPr lang="en-US" sz="1600" smtClean="0">
                <a:latin typeface="Verdana" pitchFamily="34" charset="0"/>
                <a:ea typeface="ＭＳ Ｐゴシック"/>
              </a:rPr>
              <a:t>V</a:t>
            </a:r>
            <a:r>
              <a:rPr lang="nb-NO" sz="1600" smtClean="0">
                <a:latin typeface="Verdana" pitchFamily="34" charset="0"/>
                <a:ea typeface="ＭＳ Ｐゴシック"/>
              </a:rPr>
              <a:t>il gjerne være fine, men vet ikke helt hvordan de skal få det til.</a:t>
            </a:r>
          </a:p>
          <a:p>
            <a:pPr lvl="1"/>
            <a:r>
              <a:rPr lang="nb-NO" sz="2000" smtClean="0">
                <a:latin typeface="Verdana" pitchFamily="34" charset="0"/>
                <a:ea typeface="ＭＳ Ｐゴシック"/>
              </a:rPr>
              <a:t>De folkelige klasser</a:t>
            </a:r>
          </a:p>
          <a:p>
            <a:pPr lvl="3"/>
            <a:r>
              <a:rPr lang="en-US" sz="1600" smtClean="0">
                <a:latin typeface="Verdana" pitchFamily="34" charset="0"/>
                <a:ea typeface="ＭＳ Ｐゴシック"/>
              </a:rPr>
              <a:t>H</a:t>
            </a:r>
            <a:r>
              <a:rPr lang="nb-NO" sz="1600" smtClean="0">
                <a:latin typeface="Verdana" pitchFamily="34" charset="0"/>
                <a:ea typeface="ＭＳ Ｐゴシック"/>
              </a:rPr>
              <a:t>vor smaken er styrt av nødvendighet og hvor preferansene er rettet mot å få mest mulig for pengene enten det er snakk om usunn mat eller prangende prydgjenstander (Prieur 02).</a:t>
            </a:r>
          </a:p>
          <a:p>
            <a:pPr lvl="1"/>
            <a:endParaRPr lang="nb-NO" sz="2000" smtClean="0">
              <a:latin typeface="Verdana" pitchFamily="34" charset="0"/>
              <a:ea typeface="ＭＳ Ｐゴシック"/>
            </a:endParaRPr>
          </a:p>
          <a:p>
            <a:pPr lvl="1"/>
            <a:endParaRPr lang="nb-NO" sz="2000" smtClean="0">
              <a:latin typeface="Verdana" pitchFamily="34" charset="0"/>
              <a:ea typeface="ＭＳ Ｐゴシック"/>
            </a:endParaRPr>
          </a:p>
          <a:p>
            <a:pPr lvl="1"/>
            <a:endParaRPr lang="nb-NO" sz="2000" smtClean="0">
              <a:latin typeface="Verdana" pitchFamily="34" charset="0"/>
              <a:ea typeface="ＭＳ Ｐゴシック"/>
            </a:endParaRPr>
          </a:p>
          <a:p>
            <a:pPr lvl="1"/>
            <a:endParaRPr lang="nb-NO" sz="2000" smtClean="0">
              <a:latin typeface="Verdana" pitchFamily="34" charset="0"/>
              <a:ea typeface="ＭＳ Ｐゴシック"/>
            </a:endParaRPr>
          </a:p>
          <a:p>
            <a:pPr>
              <a:buFontTx/>
              <a:buNone/>
            </a:pPr>
            <a:endParaRPr lang="nb-NO" smtClean="0">
              <a:latin typeface="Verdana" pitchFamily="34" charset="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35</a:t>
            </a:fld>
            <a:endParaRPr lang="nb-NO"/>
          </a:p>
        </p:txBody>
      </p:sp>
      <p:sp>
        <p:nvSpPr>
          <p:cNvPr id="6" name="TextBox 5"/>
          <p:cNvSpPr txBox="1"/>
          <p:nvPr/>
        </p:nvSpPr>
        <p:spPr>
          <a:xfrm rot="1648314">
            <a:off x="5966018" y="2301965"/>
            <a:ext cx="2958891" cy="523220"/>
          </a:xfrm>
          <a:prstGeom prst="rect">
            <a:avLst/>
          </a:prstGeom>
          <a:noFill/>
        </p:spPr>
        <p:txBody>
          <a:bodyPr wrap="square" rtlCol="0">
            <a:spAutoFit/>
          </a:bodyPr>
          <a:lstStyle/>
          <a:p>
            <a:r>
              <a:rPr lang="nb-NO" sz="2800" dirty="0" smtClean="0">
                <a:solidFill>
                  <a:srgbClr val="FF0000"/>
                </a:solidFill>
              </a:rPr>
              <a:t>K r i t i k k</a:t>
            </a:r>
            <a:r>
              <a:rPr lang="nb-NO" dirty="0" smtClean="0">
                <a:solidFill>
                  <a:srgbClr val="FF0000"/>
                </a:solidFill>
              </a:rPr>
              <a:t> </a:t>
            </a:r>
            <a:endParaRPr lang="nb-NO" dirty="0">
              <a:solidFill>
                <a:srgbClr val="FF0000"/>
              </a:solidFill>
            </a:endParaRPr>
          </a:p>
        </p:txBody>
      </p:sp>
    </p:spTree>
    <p:extLst>
      <p:ext uri="{BB962C8B-B14F-4D97-AF65-F5344CB8AC3E}">
        <p14:creationId xmlns:p14="http://schemas.microsoft.com/office/powerpoint/2010/main" val="5528465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839788" y="209550"/>
            <a:ext cx="8229600" cy="1143000"/>
          </a:xfrm>
        </p:spPr>
        <p:txBody>
          <a:bodyPr/>
          <a:lstStyle/>
          <a:p>
            <a:r>
              <a:rPr lang="nb-NO" sz="3200" smtClean="0">
                <a:ea typeface="ＭＳ Ｐゴシック"/>
                <a:cs typeface="ＭＳ Ｐゴシック"/>
              </a:rPr>
              <a:t>Hvordan vi som voksne best mulig ruster barn til livet</a:t>
            </a:r>
            <a:endParaRPr lang="nb-NO" sz="3200" smtClean="0">
              <a:latin typeface="Verdana" pitchFamily="34" charset="0"/>
              <a:ea typeface="ＭＳ Ｐゴシック"/>
              <a:cs typeface="ＭＳ Ｐゴシック"/>
            </a:endParaRPr>
          </a:p>
        </p:txBody>
      </p:sp>
      <p:sp>
        <p:nvSpPr>
          <p:cNvPr id="59394" name="Rectangle 3" descr="Rectangle: Click to edit Master text styles&#10;Second level&#10;Third level&#10;Fourth level&#10;Fifth level"/>
          <p:cNvSpPr>
            <a:spLocks noGrp="1" noChangeArrowheads="1"/>
          </p:cNvSpPr>
          <p:nvPr>
            <p:ph type="body" idx="4294967295"/>
          </p:nvPr>
        </p:nvSpPr>
        <p:spPr>
          <a:xfrm>
            <a:off x="935038" y="1325563"/>
            <a:ext cx="6416675" cy="4602162"/>
          </a:xfrm>
          <a:prstGeom prst="rect">
            <a:avLst/>
          </a:prstGeom>
        </p:spPr>
        <p:txBody>
          <a:bodyPr/>
          <a:lstStyle/>
          <a:p>
            <a:pPr marL="457200" indent="-457200">
              <a:lnSpc>
                <a:spcPct val="80000"/>
              </a:lnSpc>
              <a:buFont typeface="+mj-lt"/>
              <a:buAutoNum type="arabicPeriod"/>
              <a:defRPr/>
            </a:pPr>
            <a:r>
              <a:rPr lang="nb-NO" sz="2400" dirty="0" smtClean="0">
                <a:latin typeface="Verdana" charset="0"/>
              </a:rPr>
              <a:t>Fare for at vi blir for pessimistiske og reaksjonære </a:t>
            </a:r>
          </a:p>
          <a:p>
            <a:pPr lvl="1">
              <a:lnSpc>
                <a:spcPct val="80000"/>
              </a:lnSpc>
              <a:defRPr/>
            </a:pPr>
            <a:r>
              <a:rPr lang="nb-NO" sz="2000" dirty="0" smtClean="0">
                <a:latin typeface="Verdana" charset="0"/>
                <a:cs typeface="+mn-cs"/>
              </a:rPr>
              <a:t>Skru tiden tilbake, gamle kart </a:t>
            </a:r>
            <a:r>
              <a:rPr lang="nb-NO" sz="2000" dirty="0" err="1" smtClean="0">
                <a:latin typeface="Verdana" charset="0"/>
                <a:cs typeface="+mn-cs"/>
              </a:rPr>
              <a:t>osv</a:t>
            </a:r>
            <a:r>
              <a:rPr lang="nb-NO" sz="2000" dirty="0" smtClean="0">
                <a:latin typeface="Verdana" charset="0"/>
                <a:cs typeface="+mn-cs"/>
              </a:rPr>
              <a:t> (</a:t>
            </a:r>
            <a:r>
              <a:rPr lang="nb-NO" sz="2000" dirty="0" err="1" smtClean="0">
                <a:latin typeface="Verdana" charset="0"/>
                <a:cs typeface="+mn-cs"/>
              </a:rPr>
              <a:t>Hankiss</a:t>
            </a:r>
            <a:r>
              <a:rPr lang="nb-NO" sz="2000" dirty="0" smtClean="0">
                <a:latin typeface="Verdana" charset="0"/>
                <a:cs typeface="+mn-cs"/>
              </a:rPr>
              <a:t> 2006)</a:t>
            </a:r>
            <a:endParaRPr lang="nb-NO" sz="2000" dirty="0" smtClean="0">
              <a:latin typeface="Verdana" charset="0"/>
              <a:cs typeface="+mn-cs"/>
            </a:endParaRPr>
          </a:p>
          <a:p>
            <a:pPr marL="457200" indent="-457200">
              <a:lnSpc>
                <a:spcPct val="80000"/>
              </a:lnSpc>
              <a:buFont typeface="+mj-lt"/>
              <a:buAutoNum type="arabicPeriod"/>
              <a:defRPr/>
            </a:pPr>
            <a:r>
              <a:rPr lang="nb-NO" sz="2400" dirty="0" smtClean="0">
                <a:latin typeface="Verdana" charset="0"/>
              </a:rPr>
              <a:t>Fare for at vi ikke ser at barn og unge i dag må forvalte en frihet som er komplisert</a:t>
            </a:r>
          </a:p>
          <a:p>
            <a:pPr lvl="1">
              <a:lnSpc>
                <a:spcPct val="80000"/>
              </a:lnSpc>
              <a:defRPr/>
            </a:pPr>
            <a:r>
              <a:rPr lang="nb-NO" sz="2000" dirty="0" smtClean="0">
                <a:latin typeface="Verdana" charset="0"/>
                <a:cs typeface="+mn-cs"/>
              </a:rPr>
              <a:t>Markedsmakten er reel</a:t>
            </a:r>
            <a:r>
              <a:rPr lang="nb-NO" sz="2000" dirty="0" smtClean="0">
                <a:latin typeface="Verdana" charset="0"/>
                <a:cs typeface="+mn-cs"/>
              </a:rPr>
              <a:t>! (</a:t>
            </a:r>
            <a:r>
              <a:rPr lang="nb-NO" sz="2000" dirty="0" err="1" smtClean="0">
                <a:latin typeface="Verdana" charset="0"/>
                <a:cs typeface="+mn-cs"/>
              </a:rPr>
              <a:t>Dufour</a:t>
            </a:r>
            <a:r>
              <a:rPr lang="nb-NO" sz="2000" dirty="0" smtClean="0">
                <a:latin typeface="Verdana" charset="0"/>
                <a:cs typeface="+mn-cs"/>
              </a:rPr>
              <a:t> 08).</a:t>
            </a:r>
            <a:endParaRPr lang="nb-NO" sz="2000" dirty="0" smtClean="0">
              <a:latin typeface="Verdana" charset="0"/>
              <a:cs typeface="+mn-cs"/>
            </a:endParaRPr>
          </a:p>
          <a:p>
            <a:pPr lvl="1">
              <a:lnSpc>
                <a:spcPct val="80000"/>
              </a:lnSpc>
              <a:defRPr/>
            </a:pPr>
            <a:r>
              <a:rPr lang="nb-NO" sz="2000" dirty="0" smtClean="0">
                <a:latin typeface="Verdana" charset="0"/>
                <a:cs typeface="+mn-cs"/>
              </a:rPr>
              <a:t>Flere og flere valg overlatt til den </a:t>
            </a:r>
            <a:r>
              <a:rPr lang="nb-NO" sz="2000" dirty="0" smtClean="0">
                <a:latin typeface="Verdana" charset="0"/>
                <a:cs typeface="+mn-cs"/>
              </a:rPr>
              <a:t>enkelte (Madsen 2010,2011).</a:t>
            </a:r>
            <a:endParaRPr lang="nb-NO" sz="2000" dirty="0" smtClean="0">
              <a:latin typeface="Verdana" charset="0"/>
              <a:cs typeface="+mn-cs"/>
            </a:endParaRPr>
          </a:p>
          <a:p>
            <a:pPr marL="514350" lvl="1" indent="-457200">
              <a:lnSpc>
                <a:spcPct val="80000"/>
              </a:lnSpc>
              <a:buFont typeface="+mj-lt"/>
              <a:buAutoNum type="arabicPeriod"/>
              <a:defRPr/>
            </a:pPr>
            <a:r>
              <a:rPr lang="nb-NO" sz="2400" dirty="0" smtClean="0">
                <a:latin typeface="Verdana" charset="0"/>
                <a:cs typeface="+mn-cs"/>
              </a:rPr>
              <a:t>Fare for at vi ikke </a:t>
            </a:r>
            <a:r>
              <a:rPr lang="nb-NO" sz="2400" dirty="0" err="1" smtClean="0">
                <a:latin typeface="Verdana" charset="0"/>
                <a:cs typeface="+mn-cs"/>
              </a:rPr>
              <a:t>språkliggjør</a:t>
            </a:r>
            <a:r>
              <a:rPr lang="nb-NO" sz="2400" dirty="0" smtClean="0">
                <a:latin typeface="Verdana" charset="0"/>
                <a:cs typeface="+mn-cs"/>
              </a:rPr>
              <a:t> at det faktisk er en ny tid med helt andre krav for å lykkes.</a:t>
            </a:r>
            <a:r>
              <a:rPr lang="nb-NO" sz="1600" dirty="0" smtClean="0">
                <a:latin typeface="Verdana" charset="0"/>
                <a:cs typeface="+mn-cs"/>
              </a:rPr>
              <a:t> </a:t>
            </a:r>
          </a:p>
          <a:p>
            <a:pPr marL="914400" lvl="2" indent="-457200">
              <a:lnSpc>
                <a:spcPct val="80000"/>
              </a:lnSpc>
              <a:defRPr/>
            </a:pPr>
            <a:r>
              <a:rPr lang="nb-NO" sz="2000" dirty="0" smtClean="0">
                <a:latin typeface="Verdana" charset="0"/>
                <a:cs typeface="+mn-cs"/>
              </a:rPr>
              <a:t>Radikal </a:t>
            </a:r>
            <a:r>
              <a:rPr lang="nb-NO" sz="2000" dirty="0">
                <a:latin typeface="Verdana" charset="0"/>
                <a:cs typeface="+mn-cs"/>
              </a:rPr>
              <a:t>individualisme og forbrukeridentitet </a:t>
            </a:r>
          </a:p>
          <a:p>
            <a:pPr marL="514350" indent="-457200">
              <a:lnSpc>
                <a:spcPct val="80000"/>
              </a:lnSpc>
              <a:buFont typeface="+mj-lt"/>
              <a:buAutoNum type="arabicPeriod"/>
              <a:defRPr/>
            </a:pPr>
            <a:endParaRPr lang="nb-NO" sz="2000" dirty="0" smtClean="0">
              <a:latin typeface="Verdana" charset="0"/>
            </a:endParaRPr>
          </a:p>
          <a:p>
            <a:pPr marL="514350" indent="-457200">
              <a:lnSpc>
                <a:spcPct val="80000"/>
              </a:lnSpc>
              <a:buFont typeface="+mj-lt"/>
              <a:buAutoNum type="arabicPeriod"/>
              <a:defRPr/>
            </a:pPr>
            <a:endParaRPr lang="nb-NO" sz="2400" dirty="0" smtClean="0">
              <a:latin typeface="Verdana" charset="0"/>
            </a:endParaRPr>
          </a:p>
          <a:p>
            <a:pPr>
              <a:lnSpc>
                <a:spcPct val="80000"/>
              </a:lnSpc>
              <a:defRPr/>
            </a:pPr>
            <a:endParaRPr lang="nb-NO" sz="2400" dirty="0" smtClean="0">
              <a:latin typeface="Verdana" charset="0"/>
            </a:endParaRPr>
          </a:p>
          <a:p>
            <a:pPr lvl="1">
              <a:lnSpc>
                <a:spcPct val="80000"/>
              </a:lnSpc>
              <a:defRPr/>
            </a:pPr>
            <a:endParaRPr lang="nb-NO" sz="2000" dirty="0">
              <a:latin typeface="Verdana" charset="0"/>
              <a:cs typeface="+mn-cs"/>
            </a:endParaRPr>
          </a:p>
        </p:txBody>
      </p:sp>
      <p:pic>
        <p:nvPicPr>
          <p:cNvPr id="69635" name="Bilde 4" descr="KICKLOGO.jpg"/>
          <p:cNvPicPr>
            <a:picLocks noChangeAspect="1"/>
          </p:cNvPicPr>
          <p:nvPr/>
        </p:nvPicPr>
        <p:blipFill>
          <a:blip r:embed="rId3"/>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90CA5137-7C1F-244D-800B-1B01ACAB005D}" type="slidenum">
              <a:rPr lang="nb-NO" smtClean="0"/>
              <a:pPr/>
              <a:t>36</a:t>
            </a:fld>
            <a:endParaRPr lang="nb-NO"/>
          </a:p>
        </p:txBody>
      </p:sp>
      <p:sp>
        <p:nvSpPr>
          <p:cNvPr id="7" name="TextBox 6"/>
          <p:cNvSpPr txBox="1"/>
          <p:nvPr/>
        </p:nvSpPr>
        <p:spPr>
          <a:xfrm rot="1648314">
            <a:off x="6758106" y="2425804"/>
            <a:ext cx="2958891" cy="523220"/>
          </a:xfrm>
          <a:prstGeom prst="rect">
            <a:avLst/>
          </a:prstGeom>
          <a:noFill/>
        </p:spPr>
        <p:txBody>
          <a:bodyPr wrap="square" rtlCol="0">
            <a:spAutoFit/>
          </a:bodyPr>
          <a:lstStyle/>
          <a:p>
            <a:r>
              <a:rPr lang="nb-NO" sz="2800" dirty="0" smtClean="0">
                <a:solidFill>
                  <a:srgbClr val="FF0000"/>
                </a:solidFill>
              </a:rPr>
              <a:t>K r i t i k k</a:t>
            </a:r>
            <a:r>
              <a:rPr lang="nb-NO" dirty="0" smtClean="0">
                <a:solidFill>
                  <a:srgbClr val="FF0000"/>
                </a:solidFill>
              </a:rPr>
              <a:t> </a:t>
            </a:r>
            <a:endParaRPr lang="nb-NO" dirty="0">
              <a:solidFill>
                <a:srgbClr val="FF0000"/>
              </a:solidFill>
            </a:endParaRPr>
          </a:p>
        </p:txBody>
      </p:sp>
    </p:spTree>
    <p:extLst>
      <p:ext uri="{BB962C8B-B14F-4D97-AF65-F5344CB8AC3E}">
        <p14:creationId xmlns:p14="http://schemas.microsoft.com/office/powerpoint/2010/main" val="4404630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839788" y="209550"/>
            <a:ext cx="8229600" cy="1143000"/>
          </a:xfrm>
        </p:spPr>
        <p:txBody>
          <a:bodyPr/>
          <a:lstStyle/>
          <a:p>
            <a:r>
              <a:rPr lang="nb-NO" sz="3200" smtClean="0">
                <a:latin typeface="Verdana" pitchFamily="34" charset="0"/>
                <a:ea typeface="ＭＳ Ｐゴシック"/>
                <a:cs typeface="ＭＳ Ｐゴシック"/>
              </a:rPr>
              <a:t>Rotløs, egosentrisk og skravlete?</a:t>
            </a:r>
          </a:p>
        </p:txBody>
      </p:sp>
      <p:sp>
        <p:nvSpPr>
          <p:cNvPr id="73730" name="Rectangle 3" descr="Rectangle: Click to edit Master text styles&#10;Second level&#10;Third level&#10;Fourth level&#10;Fifth level"/>
          <p:cNvSpPr>
            <a:spLocks noGrp="1" noChangeArrowheads="1"/>
          </p:cNvSpPr>
          <p:nvPr>
            <p:ph type="body" idx="4294967295"/>
          </p:nvPr>
        </p:nvSpPr>
        <p:spPr bwMode="auto">
          <a:xfrm>
            <a:off x="935038" y="1325563"/>
            <a:ext cx="6416675" cy="4244975"/>
          </a:xfrm>
          <a:prstGeom prst="rect">
            <a:avLst/>
          </a:prstGeom>
          <a:noFill/>
          <a:ln>
            <a:miter lim="800000"/>
            <a:headEnd/>
            <a:tailEnd/>
          </a:ln>
        </p:spPr>
        <p:txBody>
          <a:bodyPr/>
          <a:lstStyle/>
          <a:p>
            <a:pPr>
              <a:lnSpc>
                <a:spcPct val="80000"/>
              </a:lnSpc>
            </a:pPr>
            <a:r>
              <a:rPr lang="nb-NO" sz="2000" smtClean="0">
                <a:latin typeface="Verdana" pitchFamily="34" charset="0"/>
                <a:ea typeface="ＭＳ Ｐゴシック"/>
                <a:cs typeface="ＭＳ Ｐゴシック"/>
              </a:rPr>
              <a:t>Beskrivelsen av barn og unge som </a:t>
            </a:r>
            <a:r>
              <a:rPr lang="nb-NO" sz="2000" b="1" smtClean="0">
                <a:latin typeface="Verdana" pitchFamily="34" charset="0"/>
                <a:ea typeface="ＭＳ Ｐゴシック"/>
                <a:cs typeface="ＭＳ Ｐゴシック"/>
              </a:rPr>
              <a:t>rotløse</a:t>
            </a:r>
            <a:r>
              <a:rPr lang="nb-NO" sz="2000" smtClean="0">
                <a:latin typeface="Verdana" pitchFamily="34" charset="0"/>
                <a:ea typeface="ＭＳ Ｐゴシック"/>
                <a:cs typeface="ＭＳ Ｐゴシック"/>
              </a:rPr>
              <a:t> kan bunne i at de i stedet er tvunget til å utføre kompleksitetsreduksjoner ved stadig å velge, og stadig avstemme seg selv etter de ulike sammenhengene de inngår i.</a:t>
            </a:r>
          </a:p>
          <a:p>
            <a:pPr>
              <a:lnSpc>
                <a:spcPct val="80000"/>
              </a:lnSpc>
            </a:pPr>
            <a:endParaRPr lang="nb-NO" sz="2000" smtClean="0">
              <a:latin typeface="Verdana" pitchFamily="34" charset="0"/>
              <a:ea typeface="ＭＳ Ｐゴシック"/>
              <a:cs typeface="ＭＳ Ｐゴシック"/>
            </a:endParaRPr>
          </a:p>
          <a:p>
            <a:pPr>
              <a:lnSpc>
                <a:spcPct val="80000"/>
              </a:lnSpc>
            </a:pPr>
            <a:r>
              <a:rPr lang="nb-NO" sz="2000" smtClean="0">
                <a:latin typeface="Verdana" pitchFamily="34" charset="0"/>
                <a:ea typeface="ＭＳ Ｐゴシック"/>
                <a:cs typeface="ＭＳ Ｐゴシック"/>
              </a:rPr>
              <a:t>Beskrivelsen av barna som </a:t>
            </a:r>
            <a:r>
              <a:rPr lang="nb-NO" sz="2000" b="1" smtClean="0">
                <a:latin typeface="Verdana" pitchFamily="34" charset="0"/>
                <a:ea typeface="ＭＳ Ｐゴシック"/>
                <a:cs typeface="ＭＳ Ｐゴシック"/>
              </a:rPr>
              <a:t>egosentriske</a:t>
            </a:r>
            <a:r>
              <a:rPr lang="nb-NO" sz="2000" smtClean="0">
                <a:latin typeface="Verdana" pitchFamily="34" charset="0"/>
                <a:ea typeface="ＭＳ Ｐゴシック"/>
                <a:cs typeface="ＭＳ Ｐゴシック"/>
              </a:rPr>
              <a:t> kan bunne i at de stadig må referere til seg selv for å avstemme seg etter de omgivelsene de for øyeblikket inngår i.</a:t>
            </a:r>
          </a:p>
          <a:p>
            <a:pPr>
              <a:lnSpc>
                <a:spcPct val="80000"/>
              </a:lnSpc>
            </a:pPr>
            <a:endParaRPr lang="nb-NO" sz="2000" smtClean="0">
              <a:latin typeface="Verdana" pitchFamily="34" charset="0"/>
              <a:ea typeface="ＭＳ Ｐゴシック"/>
              <a:cs typeface="ＭＳ Ｐゴシック"/>
            </a:endParaRPr>
          </a:p>
          <a:p>
            <a:pPr>
              <a:lnSpc>
                <a:spcPct val="80000"/>
              </a:lnSpc>
            </a:pPr>
            <a:r>
              <a:rPr lang="nb-NO" sz="2000" smtClean="0">
                <a:latin typeface="Verdana" pitchFamily="34" charset="0"/>
                <a:ea typeface="ＭＳ Ｐゴシック"/>
                <a:cs typeface="ＭＳ Ｐゴシック"/>
              </a:rPr>
              <a:t>Når barn og unge defineres som </a:t>
            </a:r>
            <a:r>
              <a:rPr lang="nb-NO" sz="2000" b="1" smtClean="0">
                <a:latin typeface="Verdana" pitchFamily="34" charset="0"/>
                <a:ea typeface="ＭＳ Ｐゴシック"/>
                <a:cs typeface="ＭＳ Ｐゴシック"/>
              </a:rPr>
              <a:t>skravlete</a:t>
            </a:r>
            <a:r>
              <a:rPr lang="nb-NO" sz="2000" smtClean="0">
                <a:latin typeface="Verdana" pitchFamily="34" charset="0"/>
                <a:ea typeface="ＭＳ Ｐゴシック"/>
                <a:cs typeface="ＭＳ Ｐゴシック"/>
              </a:rPr>
              <a:t> kan det være at de gjennom stadig kommunikasjon kan korrigere sine valg og seg selv (J. Rasmussen 98:57).</a:t>
            </a:r>
          </a:p>
        </p:txBody>
      </p:sp>
      <p:pic>
        <p:nvPicPr>
          <p:cNvPr id="73731" name="Bilde 4" descr="KICKLOGO.jpg"/>
          <p:cNvPicPr>
            <a:picLocks noChangeAspect="1"/>
          </p:cNvPicPr>
          <p:nvPr/>
        </p:nvPicPr>
        <p:blipFill>
          <a:blip r:embed="rId3"/>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90CA5137-7C1F-244D-800B-1B01ACAB005D}" type="slidenum">
              <a:rPr lang="nb-NO" smtClean="0"/>
              <a:pPr/>
              <a:t>37</a:t>
            </a:fld>
            <a:endParaRPr lang="nb-NO"/>
          </a:p>
        </p:txBody>
      </p:sp>
    </p:spTree>
    <p:extLst>
      <p:ext uri="{BB962C8B-B14F-4D97-AF65-F5344CB8AC3E}">
        <p14:creationId xmlns:p14="http://schemas.microsoft.com/office/powerpoint/2010/main" val="5529155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Opplysning &amp; Dannelse hos Kant </a:t>
            </a:r>
            <a:endParaRPr lang="nb-NO" dirty="0"/>
          </a:p>
        </p:txBody>
      </p:sp>
      <p:sp>
        <p:nvSpPr>
          <p:cNvPr id="3" name="Content Placeholder 2"/>
          <p:cNvSpPr>
            <a:spLocks noGrp="1"/>
          </p:cNvSpPr>
          <p:nvPr>
            <p:ph sz="half" idx="1"/>
          </p:nvPr>
        </p:nvSpPr>
        <p:spPr>
          <a:xfrm>
            <a:off x="457200" y="1600201"/>
            <a:ext cx="4762872" cy="3962400"/>
          </a:xfrm>
        </p:spPr>
        <p:txBody>
          <a:bodyPr/>
          <a:lstStyle/>
          <a:p>
            <a:r>
              <a:rPr lang="nb-NO" sz="2000" dirty="0"/>
              <a:t>Opplysning</a:t>
            </a:r>
            <a:r>
              <a:rPr lang="nb-NO" sz="2000" dirty="0" smtClean="0"/>
              <a:t>, </a:t>
            </a:r>
            <a:r>
              <a:rPr lang="nb-NO" sz="2000" dirty="0"/>
              <a:t>skriver </a:t>
            </a:r>
            <a:r>
              <a:rPr lang="nb-NO" sz="2000" dirty="0" smtClean="0"/>
              <a:t>Kant «</a:t>
            </a:r>
            <a:r>
              <a:rPr lang="nb-NO" sz="2000" dirty="0"/>
              <a:t>er menneskets utgang fra sin selvforskyldte umyndighet.</a:t>
            </a:r>
            <a:r>
              <a:rPr lang="nb-NO" sz="2000" dirty="0" smtClean="0"/>
              <a:t>»</a:t>
            </a:r>
          </a:p>
          <a:p>
            <a:r>
              <a:rPr lang="nb-NO" sz="2000" dirty="0"/>
              <a:t>Umyndighet er den manglende evne til å bruke sin forstand uten andres ledelse. Selvforskyldt er denne umyndighet når dens årsaker ikke ligger i mangel på forstand, men i mangel på beslutning og mot til å bruke forstanden uten andres ledelse. </a:t>
            </a:r>
            <a:r>
              <a:rPr lang="nb-NO" sz="2000" b="1" i="1" dirty="0" err="1"/>
              <a:t>Sapere</a:t>
            </a:r>
            <a:r>
              <a:rPr lang="nb-NO" sz="2000" b="1" i="1" dirty="0"/>
              <a:t> </a:t>
            </a:r>
            <a:r>
              <a:rPr lang="nb-NO" sz="2000" b="1" i="1" dirty="0" err="1"/>
              <a:t>aude</a:t>
            </a:r>
            <a:r>
              <a:rPr lang="nb-NO" sz="2000" b="1" i="1" dirty="0"/>
              <a:t>! </a:t>
            </a:r>
            <a:r>
              <a:rPr lang="nb-NO" sz="2000" dirty="0"/>
              <a:t>Ha mot til å bruke din egen forstand! er altså opplysningens valgspråk.</a:t>
            </a:r>
            <a:endParaRPr lang="nb-NO" sz="2000" dirty="0"/>
          </a:p>
        </p:txBody>
      </p:sp>
      <p:pic>
        <p:nvPicPr>
          <p:cNvPr id="7" name="Content Placeholder 6"/>
          <p:cNvPicPr>
            <a:picLocks noGrp="1" noChangeAspect="1"/>
          </p:cNvPicPr>
          <p:nvPr>
            <p:ph sz="half" idx="2"/>
          </p:nvPr>
        </p:nvPicPr>
        <p:blipFill>
          <a:blip r:embed="rId2"/>
          <a:srcRect t="15466" b="15466"/>
          <a:stretch>
            <a:fillRect/>
          </a:stretch>
        </p:blipFill>
        <p:spPr>
          <a:xfrm>
            <a:off x="6224676" y="2204864"/>
            <a:ext cx="1940024" cy="1903420"/>
          </a:xfrm>
        </p:spPr>
      </p:pic>
      <p:sp>
        <p:nvSpPr>
          <p:cNvPr id="5" name="Footer Placeholder 4"/>
          <p:cNvSpPr>
            <a:spLocks noGrp="1"/>
          </p:cNvSpPr>
          <p:nvPr>
            <p:ph type="ftr" sz="quarter" idx="11"/>
          </p:nvPr>
        </p:nvSpPr>
        <p:spPr/>
        <p:txBody>
          <a:body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p>
            <a:fld id="{544156BF-B48B-D64E-B8C3-CC817B0FDCC0}" type="slidenum">
              <a:rPr lang="nb-NO" smtClean="0"/>
              <a:pPr/>
              <a:t>38</a:t>
            </a:fld>
            <a:endParaRPr lang="nb-NO"/>
          </a:p>
        </p:txBody>
      </p:sp>
      <p:sp>
        <p:nvSpPr>
          <p:cNvPr id="8" name="TextBox 7"/>
          <p:cNvSpPr txBox="1"/>
          <p:nvPr/>
        </p:nvSpPr>
        <p:spPr>
          <a:xfrm>
            <a:off x="5538382" y="4437112"/>
            <a:ext cx="3196115" cy="954107"/>
          </a:xfrm>
          <a:prstGeom prst="rect">
            <a:avLst/>
          </a:prstGeom>
          <a:noFill/>
        </p:spPr>
        <p:txBody>
          <a:bodyPr wrap="none" rtlCol="0">
            <a:spAutoFit/>
          </a:bodyPr>
          <a:lstStyle/>
          <a:p>
            <a:r>
              <a:rPr lang="nb-NO" sz="1400" b="1" i="1" dirty="0" err="1"/>
              <a:t>Sapere</a:t>
            </a:r>
            <a:r>
              <a:rPr lang="nb-NO" sz="1400" b="1" i="1" dirty="0"/>
              <a:t> </a:t>
            </a:r>
            <a:r>
              <a:rPr lang="nb-NO" sz="1400" b="1" i="1" dirty="0" err="1"/>
              <a:t>aude</a:t>
            </a:r>
            <a:r>
              <a:rPr lang="nb-NO" sz="1400" b="1" dirty="0"/>
              <a:t> </a:t>
            </a:r>
            <a:r>
              <a:rPr lang="nb-NO" sz="1400" dirty="0"/>
              <a:t>er et latinsk uttrykk som </a:t>
            </a:r>
            <a:r>
              <a:rPr lang="nb-NO" sz="1400" dirty="0" smtClean="0"/>
              <a:t/>
            </a:r>
            <a:br>
              <a:rPr lang="nb-NO" sz="1400" dirty="0" smtClean="0"/>
            </a:br>
            <a:r>
              <a:rPr lang="nb-NO" sz="1400" dirty="0" smtClean="0"/>
              <a:t>betyr </a:t>
            </a:r>
            <a:r>
              <a:rPr lang="nb-NO" sz="1400" dirty="0"/>
              <a:t>«våge å vite», </a:t>
            </a:r>
            <a:r>
              <a:rPr lang="nb-NO" sz="1400" dirty="0" smtClean="0"/>
              <a:t>det </a:t>
            </a:r>
            <a:r>
              <a:rPr lang="nb-NO" sz="1400" dirty="0"/>
              <a:t>vil si </a:t>
            </a:r>
            <a:r>
              <a:rPr lang="nb-NO" sz="1400" dirty="0" smtClean="0"/>
              <a:t/>
            </a:r>
            <a:br>
              <a:rPr lang="nb-NO" sz="1400" dirty="0" smtClean="0"/>
            </a:br>
            <a:r>
              <a:rPr lang="nb-NO" sz="1400" dirty="0" smtClean="0"/>
              <a:t>«</a:t>
            </a:r>
            <a:r>
              <a:rPr lang="nb-NO" sz="1400" dirty="0"/>
              <a:t>ha mot til å bruke din egen forstand </a:t>
            </a:r>
            <a:r>
              <a:rPr lang="nb-NO" sz="1400" dirty="0" smtClean="0"/>
              <a:t/>
            </a:r>
            <a:br>
              <a:rPr lang="nb-NO" sz="1400" dirty="0" smtClean="0"/>
            </a:br>
            <a:r>
              <a:rPr lang="nb-NO" sz="1400" dirty="0" smtClean="0"/>
              <a:t>uten </a:t>
            </a:r>
            <a:r>
              <a:rPr lang="nb-NO" sz="1400" dirty="0"/>
              <a:t>andres veiledning!»</a:t>
            </a:r>
          </a:p>
        </p:txBody>
      </p:sp>
    </p:spTree>
    <p:extLst>
      <p:ext uri="{BB962C8B-B14F-4D97-AF65-F5344CB8AC3E}">
        <p14:creationId xmlns:p14="http://schemas.microsoft.com/office/powerpoint/2010/main" val="351138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839788" y="209550"/>
            <a:ext cx="8229600" cy="1143000"/>
          </a:xfrm>
        </p:spPr>
        <p:txBody>
          <a:bodyPr/>
          <a:lstStyle/>
          <a:p>
            <a:r>
              <a:rPr lang="nb-NO" sz="3200" smtClean="0">
                <a:ea typeface="ＭＳ Ｐゴシック"/>
                <a:cs typeface="ＭＳ Ｐゴシック"/>
              </a:rPr>
              <a:t>Hvordan vi som voksne best mulig ruster barn til livet</a:t>
            </a:r>
            <a:endParaRPr lang="nb-NO" sz="3200" smtClean="0">
              <a:latin typeface="Verdana" pitchFamily="34" charset="0"/>
              <a:ea typeface="ＭＳ Ｐゴシック"/>
              <a:cs typeface="ＭＳ Ｐゴシック"/>
            </a:endParaRPr>
          </a:p>
        </p:txBody>
      </p:sp>
      <p:sp>
        <p:nvSpPr>
          <p:cNvPr id="59394" name="Rectangle 3" descr="Rectangle: Click to edit Master text styles&#10;Second level&#10;Third level&#10;Fourth level&#10;Fifth level"/>
          <p:cNvSpPr>
            <a:spLocks noGrp="1" noChangeArrowheads="1"/>
          </p:cNvSpPr>
          <p:nvPr>
            <p:ph type="body" idx="4294967295"/>
          </p:nvPr>
        </p:nvSpPr>
        <p:spPr>
          <a:xfrm>
            <a:off x="935038" y="1792288"/>
            <a:ext cx="6416675" cy="3635375"/>
          </a:xfrm>
          <a:prstGeom prst="rect">
            <a:avLst/>
          </a:prstGeom>
        </p:spPr>
        <p:txBody>
          <a:bodyPr/>
          <a:lstStyle/>
          <a:p>
            <a:pPr marL="514350" indent="-457200">
              <a:lnSpc>
                <a:spcPct val="80000"/>
              </a:lnSpc>
              <a:defRPr/>
            </a:pPr>
            <a:r>
              <a:rPr lang="nb-NO" sz="2800" dirty="0" smtClean="0">
                <a:latin typeface="Verdana" charset="0"/>
              </a:rPr>
              <a:t>En ny selvdannelse i en ambivalent verden?</a:t>
            </a:r>
            <a:br>
              <a:rPr lang="nb-NO" sz="2800" dirty="0" smtClean="0">
                <a:latin typeface="Verdana" charset="0"/>
              </a:rPr>
            </a:br>
            <a:endParaRPr lang="nb-NO" sz="2800" dirty="0" smtClean="0">
              <a:latin typeface="Verdana" charset="0"/>
            </a:endParaRPr>
          </a:p>
          <a:p>
            <a:pPr marL="914400" lvl="1" indent="-457200">
              <a:lnSpc>
                <a:spcPct val="80000"/>
              </a:lnSpc>
              <a:defRPr/>
            </a:pPr>
            <a:r>
              <a:rPr lang="en-US" sz="2400" dirty="0" smtClean="0">
                <a:latin typeface="Verdana" charset="0"/>
                <a:cs typeface="+mn-cs"/>
              </a:rPr>
              <a:t>N</a:t>
            </a:r>
            <a:r>
              <a:rPr lang="nb-NO" sz="2400" dirty="0" err="1" smtClean="0">
                <a:latin typeface="Verdana" charset="0"/>
                <a:cs typeface="+mn-cs"/>
              </a:rPr>
              <a:t>ye</a:t>
            </a:r>
            <a:r>
              <a:rPr lang="nb-NO" sz="2400" dirty="0" smtClean="0">
                <a:latin typeface="Verdana" charset="0"/>
                <a:cs typeface="+mn-cs"/>
              </a:rPr>
              <a:t> fellesskap?</a:t>
            </a:r>
          </a:p>
          <a:p>
            <a:pPr marL="914400" lvl="1" indent="-457200">
              <a:lnSpc>
                <a:spcPct val="80000"/>
              </a:lnSpc>
              <a:defRPr/>
            </a:pPr>
            <a:r>
              <a:rPr lang="nb-NO" sz="2400" dirty="0" smtClean="0">
                <a:latin typeface="Verdana" charset="0"/>
                <a:cs typeface="+mn-cs"/>
              </a:rPr>
              <a:t>Identitet og forbruk?</a:t>
            </a:r>
          </a:p>
          <a:p>
            <a:pPr marL="914400" lvl="1" indent="-457200">
              <a:lnSpc>
                <a:spcPct val="80000"/>
              </a:lnSpc>
              <a:defRPr/>
            </a:pPr>
            <a:r>
              <a:rPr lang="en-US" sz="2400" dirty="0" smtClean="0">
                <a:latin typeface="Verdana" charset="0"/>
                <a:cs typeface="+mn-cs"/>
              </a:rPr>
              <a:t>N</a:t>
            </a:r>
            <a:r>
              <a:rPr lang="nb-NO" sz="2400" dirty="0" err="1" smtClean="0">
                <a:latin typeface="Verdana" charset="0"/>
                <a:cs typeface="+mn-cs"/>
              </a:rPr>
              <a:t>ye</a:t>
            </a:r>
            <a:r>
              <a:rPr lang="nb-NO" sz="2400" dirty="0" smtClean="0">
                <a:latin typeface="Verdana" charset="0"/>
                <a:cs typeface="+mn-cs"/>
              </a:rPr>
              <a:t> klasseskiller og maktstrukturer?</a:t>
            </a:r>
          </a:p>
          <a:p>
            <a:pPr marL="914400" lvl="1" indent="-457200">
              <a:lnSpc>
                <a:spcPct val="80000"/>
              </a:lnSpc>
              <a:defRPr/>
            </a:pPr>
            <a:r>
              <a:rPr lang="en-US" sz="2400" dirty="0" smtClean="0">
                <a:latin typeface="Verdana" charset="0"/>
                <a:cs typeface="+mn-cs"/>
              </a:rPr>
              <a:t>P</a:t>
            </a:r>
            <a:r>
              <a:rPr lang="nb-NO" sz="2400" dirty="0" err="1" smtClean="0">
                <a:latin typeface="Verdana" charset="0"/>
                <a:cs typeface="+mn-cs"/>
              </a:rPr>
              <a:t>rivat</a:t>
            </a:r>
            <a:r>
              <a:rPr lang="nb-NO" sz="2400" dirty="0" smtClean="0">
                <a:latin typeface="Verdana" charset="0"/>
                <a:cs typeface="+mn-cs"/>
              </a:rPr>
              <a:t> versus offentlig?</a:t>
            </a:r>
          </a:p>
          <a:p>
            <a:pPr marL="914400" lvl="1" indent="-457200">
              <a:lnSpc>
                <a:spcPct val="80000"/>
              </a:lnSpc>
              <a:defRPr/>
            </a:pPr>
            <a:endParaRPr lang="nb-NO" sz="2400" dirty="0" smtClean="0">
              <a:latin typeface="Verdana" charset="0"/>
              <a:cs typeface="+mn-cs"/>
            </a:endParaRPr>
          </a:p>
          <a:p>
            <a:pPr marL="457200" lvl="1" indent="0">
              <a:lnSpc>
                <a:spcPct val="80000"/>
              </a:lnSpc>
              <a:buFont typeface="Arial" charset="0"/>
              <a:buNone/>
              <a:defRPr/>
            </a:pPr>
            <a:endParaRPr lang="nb-NO" sz="2400" dirty="0" smtClean="0">
              <a:latin typeface="Verdana" charset="0"/>
              <a:cs typeface="+mn-cs"/>
            </a:endParaRPr>
          </a:p>
          <a:p>
            <a:pPr marL="914400" lvl="1" indent="-457200">
              <a:lnSpc>
                <a:spcPct val="80000"/>
              </a:lnSpc>
              <a:defRPr/>
            </a:pPr>
            <a:endParaRPr lang="nb-NO" sz="2400" dirty="0" smtClean="0">
              <a:latin typeface="Verdana" charset="0"/>
              <a:cs typeface="+mn-cs"/>
            </a:endParaRPr>
          </a:p>
          <a:p>
            <a:pPr marL="514350" indent="-457200">
              <a:lnSpc>
                <a:spcPct val="80000"/>
              </a:lnSpc>
              <a:defRPr/>
            </a:pPr>
            <a:endParaRPr lang="nb-NO" sz="2800" dirty="0" smtClean="0">
              <a:latin typeface="Verdana" charset="0"/>
            </a:endParaRPr>
          </a:p>
          <a:p>
            <a:pPr marL="514350" indent="-457200">
              <a:lnSpc>
                <a:spcPct val="80000"/>
              </a:lnSpc>
              <a:buFont typeface="+mj-lt"/>
              <a:buAutoNum type="arabicPeriod"/>
              <a:defRPr/>
            </a:pPr>
            <a:endParaRPr lang="nb-NO" sz="2400" dirty="0" smtClean="0">
              <a:latin typeface="Verdana" charset="0"/>
            </a:endParaRPr>
          </a:p>
          <a:p>
            <a:pPr>
              <a:lnSpc>
                <a:spcPct val="80000"/>
              </a:lnSpc>
              <a:defRPr/>
            </a:pPr>
            <a:endParaRPr lang="nb-NO" sz="2400" dirty="0" smtClean="0">
              <a:latin typeface="Verdana" charset="0"/>
            </a:endParaRPr>
          </a:p>
          <a:p>
            <a:pPr lvl="1">
              <a:lnSpc>
                <a:spcPct val="80000"/>
              </a:lnSpc>
              <a:defRPr/>
            </a:pPr>
            <a:endParaRPr lang="nb-NO" sz="2000" dirty="0">
              <a:latin typeface="Verdana" charset="0"/>
              <a:cs typeface="+mn-cs"/>
            </a:endParaRPr>
          </a:p>
        </p:txBody>
      </p:sp>
      <p:pic>
        <p:nvPicPr>
          <p:cNvPr id="71683" name="Bilde 4" descr="KICKLOGO.jpg"/>
          <p:cNvPicPr>
            <a:picLocks noChangeAspect="1"/>
          </p:cNvPicPr>
          <p:nvPr/>
        </p:nvPicPr>
        <p:blipFill>
          <a:blip r:embed="rId3"/>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90CA5137-7C1F-244D-800B-1B01ACAB005D}" type="slidenum">
              <a:rPr lang="nb-NO" smtClean="0"/>
              <a:pPr/>
              <a:t>39</a:t>
            </a:fld>
            <a:endParaRPr lang="nb-NO"/>
          </a:p>
        </p:txBody>
      </p:sp>
    </p:spTree>
    <p:extLst>
      <p:ext uri="{BB962C8B-B14F-4D97-AF65-F5344CB8AC3E}">
        <p14:creationId xmlns:p14="http://schemas.microsoft.com/office/powerpoint/2010/main" val="14912582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nb-NO" smtClean="0">
                <a:ea typeface="ＭＳ Ｐゴシック"/>
                <a:cs typeface="ＭＳ Ｐゴシック"/>
              </a:rPr>
              <a:t>Dannelse?</a:t>
            </a:r>
            <a:endParaRPr lang="en-US" sz="2000" smtClean="0">
              <a:ea typeface="ＭＳ Ｐゴシック"/>
              <a:cs typeface="ＭＳ Ｐゴシック"/>
            </a:endParaRPr>
          </a:p>
        </p:txBody>
      </p:sp>
      <p:sp>
        <p:nvSpPr>
          <p:cNvPr id="75778" name="Content Placeholder 2"/>
          <p:cNvSpPr>
            <a:spLocks noGrp="1"/>
          </p:cNvSpPr>
          <p:nvPr>
            <p:ph idx="1"/>
          </p:nvPr>
        </p:nvSpPr>
        <p:spPr bwMode="auto">
          <a:xfrm>
            <a:off x="685800" y="1285875"/>
            <a:ext cx="8001000" cy="3962400"/>
          </a:xfrm>
          <a:noFill/>
          <a:ln>
            <a:miter lim="800000"/>
            <a:headEnd/>
            <a:tailEnd/>
          </a:ln>
        </p:spPr>
        <p:txBody>
          <a:bodyPr vert="horz" wrap="square" lIns="91440" tIns="45720" rIns="91440" bIns="45720" numCol="1" anchor="t" anchorCtr="0" compatLnSpc="1">
            <a:prstTxWarp prst="textNoShape">
              <a:avLst/>
            </a:prstTxWarp>
          </a:bodyPr>
          <a:lstStyle/>
          <a:p>
            <a:r>
              <a:rPr lang="nb-NO" sz="2400" smtClean="0">
                <a:ea typeface="ＭＳ Ｐゴシック"/>
                <a:cs typeface="ＭＳ Ｐゴシック"/>
              </a:rPr>
              <a:t>For å unngå et dannelsesideal som kun er et restaurasjonsprosjekt for den akademiske middelklassens smak må vi problematisere dagens danningsdiskurser. </a:t>
            </a:r>
            <a:br>
              <a:rPr lang="nb-NO" sz="2400" smtClean="0">
                <a:ea typeface="ＭＳ Ｐゴシック"/>
                <a:cs typeface="ＭＳ Ｐゴシック"/>
              </a:rPr>
            </a:br>
            <a:endParaRPr lang="nb-NO" sz="2400" smtClean="0">
              <a:ea typeface="ＭＳ Ｐゴシック"/>
              <a:cs typeface="ＭＳ Ｐゴシック"/>
            </a:endParaRPr>
          </a:p>
          <a:p>
            <a:r>
              <a:rPr lang="nb-NO" sz="2400" smtClean="0">
                <a:ea typeface="ＭＳ Ｐゴシック"/>
                <a:cs typeface="ＭＳ Ｐゴシック"/>
              </a:rPr>
              <a:t>En slik dannelse må gå alle veier. F.eks må den akademiske middelklassen kunne overskride sin moralisme i forhold til forbrukersamfunnet.</a:t>
            </a:r>
            <a:br>
              <a:rPr lang="nb-NO" sz="2400" smtClean="0">
                <a:ea typeface="ＭＳ Ｐゴシック"/>
                <a:cs typeface="ＭＳ Ｐゴシック"/>
              </a:rPr>
            </a:br>
            <a:endParaRPr lang="nb-NO" sz="2400" smtClean="0">
              <a:ea typeface="ＭＳ Ｐゴシック"/>
              <a:cs typeface="ＭＳ Ｐゴシック"/>
            </a:endParaRPr>
          </a:p>
          <a:p>
            <a:r>
              <a:rPr lang="nb-NO" sz="2400" smtClean="0">
                <a:ea typeface="ＭＳ Ｐゴシック"/>
                <a:cs typeface="ＭＳ Ｐゴシック"/>
              </a:rPr>
              <a:t>Det er ved egen kraft å overskride seg selv i det sosiale. Altså alene å overskride sin egen verden og involvere seg med en større verden. Slik kan man gjøre erfaringer som er dannende (Hammershøj 2004)</a:t>
            </a: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40</a:t>
            </a:fld>
            <a:endParaRPr lang="nb-NO"/>
          </a:p>
        </p:txBody>
      </p:sp>
    </p:spTree>
    <p:extLst>
      <p:ext uri="{BB962C8B-B14F-4D97-AF65-F5344CB8AC3E}">
        <p14:creationId xmlns:p14="http://schemas.microsoft.com/office/powerpoint/2010/main" val="14050150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971550" y="0"/>
            <a:ext cx="7620000" cy="1143000"/>
          </a:xfrm>
        </p:spPr>
        <p:txBody>
          <a:bodyPr/>
          <a:lstStyle/>
          <a:p>
            <a:r>
              <a:rPr lang="nb-NO">
                <a:latin typeface="Verdana" charset="0"/>
              </a:rPr>
              <a:t>Det moderne</a:t>
            </a:r>
            <a:r>
              <a:rPr lang="en-US">
                <a:latin typeface="Verdana" charset="0"/>
              </a:rPr>
              <a:t> </a:t>
            </a:r>
          </a:p>
        </p:txBody>
      </p:sp>
      <p:sp>
        <p:nvSpPr>
          <p:cNvPr id="14338" name="Rectangle 3" descr="Rectangle: Click to edit Master text styles&#10;Second level&#10;Third level&#10;Fourth level&#10;Fifth level"/>
          <p:cNvSpPr>
            <a:spLocks noGrp="1" noChangeArrowheads="1"/>
          </p:cNvSpPr>
          <p:nvPr>
            <p:ph type="body" idx="1"/>
          </p:nvPr>
        </p:nvSpPr>
        <p:spPr>
          <a:xfrm>
            <a:off x="1428750" y="1571625"/>
            <a:ext cx="5688013" cy="4565650"/>
          </a:xfrm>
        </p:spPr>
        <p:txBody>
          <a:bodyPr/>
          <a:lstStyle/>
          <a:p>
            <a:pPr>
              <a:lnSpc>
                <a:spcPct val="80000"/>
              </a:lnSpc>
            </a:pPr>
            <a:r>
              <a:rPr lang="nb-NO" sz="2000">
                <a:latin typeface="Verdana" charset="0"/>
              </a:rPr>
              <a:t>I moderniteten har dette endret seg radikalt. Menneskene gjennomgår fortsatt ulike faser i sine livsløp, men disse fasene er ikke lenger entydig gitt, med tilskrevne roller basert på ferdigskrevne manuskripter overlevert fra tradisjonen.</a:t>
            </a:r>
          </a:p>
          <a:p>
            <a:pPr>
              <a:lnSpc>
                <a:spcPct val="80000"/>
              </a:lnSpc>
            </a:pPr>
            <a:endParaRPr lang="nb-NO" sz="2000">
              <a:latin typeface="Verdana" charset="0"/>
            </a:endParaRPr>
          </a:p>
        </p:txBody>
      </p:sp>
      <p:pic>
        <p:nvPicPr>
          <p:cNvPr id="14339" name="Picture 4" descr="Gjert Jonny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714750"/>
            <a:ext cx="273526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tatov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857625"/>
            <a:ext cx="27352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5</a:t>
            </a:fld>
            <a:endParaRPr lang="nb-NO"/>
          </a:p>
        </p:txBody>
      </p:sp>
    </p:spTree>
    <p:extLst>
      <p:ext uri="{BB962C8B-B14F-4D97-AF65-F5344CB8AC3E}">
        <p14:creationId xmlns:p14="http://schemas.microsoft.com/office/powerpoint/2010/main" val="41179456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nb-NO"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Solidaritet Versus Moralisme</a:t>
            </a:r>
            <a:r>
              <a:rPr lang="nb-NO" sz="3200" dirty="0"/>
              <a:t/>
            </a:r>
            <a:br>
              <a:rPr lang="nb-NO" sz="3200" dirty="0"/>
            </a:br>
            <a:endParaRPr lang="en-US" sz="3200" dirty="0" smtClean="0">
              <a:ea typeface="ＭＳ Ｐゴシック"/>
              <a:cs typeface="ＭＳ Ｐゴシック"/>
            </a:endParaRPr>
          </a:p>
        </p:txBody>
      </p:sp>
      <p:sp>
        <p:nvSpPr>
          <p:cNvPr id="3" name="Content Placeholder 2"/>
          <p:cNvSpPr>
            <a:spLocks noGrp="1"/>
          </p:cNvSpPr>
          <p:nvPr>
            <p:ph idx="1"/>
          </p:nvPr>
        </p:nvSpPr>
        <p:spPr>
          <a:xfrm>
            <a:off x="685800" y="1196752"/>
            <a:ext cx="8001000" cy="3962400"/>
          </a:xfrm>
        </p:spPr>
        <p:txBody>
          <a:bodyPr/>
          <a:lstStyle/>
          <a:p>
            <a:pPr>
              <a:defRPr/>
            </a:pPr>
            <a:r>
              <a:rPr lang="nb-NO" sz="2400" dirty="0" smtClean="0"/>
              <a:t>En </a:t>
            </a:r>
            <a:r>
              <a:rPr lang="nb-NO" sz="2400" dirty="0" smtClean="0"/>
              <a:t>ny evne til kritisk og reflekterende holdning som overskrider motsetningen mellom moderne og postmoderne identitetsforståelse</a:t>
            </a:r>
          </a:p>
          <a:p>
            <a:pPr>
              <a:defRPr/>
            </a:pPr>
            <a:r>
              <a:rPr lang="nb-NO" sz="2400" dirty="0" smtClean="0"/>
              <a:t>En ny erkjennelse av at autentisitet og meningsproduksjon i </a:t>
            </a:r>
            <a:r>
              <a:rPr lang="nb-NO" sz="2400" dirty="0" smtClean="0"/>
              <a:t>dag skapes </a:t>
            </a:r>
            <a:r>
              <a:rPr lang="nb-NO" sz="2400" dirty="0" smtClean="0"/>
              <a:t>gjennom konsum (</a:t>
            </a:r>
            <a:r>
              <a:rPr lang="nb-NO" sz="2400" dirty="0" err="1" smtClean="0"/>
              <a:t>Hankiss</a:t>
            </a:r>
            <a:r>
              <a:rPr lang="nb-NO" sz="2400" dirty="0"/>
              <a:t> </a:t>
            </a:r>
            <a:r>
              <a:rPr lang="nb-NO" sz="2400" dirty="0" smtClean="0"/>
              <a:t>2006. </a:t>
            </a:r>
            <a:r>
              <a:rPr lang="nb-NO" sz="2400" dirty="0" err="1" smtClean="0"/>
              <a:t>Rolnes</a:t>
            </a:r>
            <a:r>
              <a:rPr lang="nb-NO" sz="2400" dirty="0" smtClean="0"/>
              <a:t> 2007</a:t>
            </a:r>
            <a:r>
              <a:rPr lang="nb-NO" sz="2400" dirty="0" smtClean="0"/>
              <a:t>) Eller skal konsum avskaffes?</a:t>
            </a:r>
            <a:endParaRPr lang="nb-NO" sz="2400" dirty="0" smtClean="0"/>
          </a:p>
          <a:p>
            <a:pPr>
              <a:defRPr/>
            </a:pPr>
            <a:r>
              <a:rPr lang="en-US" sz="2400" dirty="0" smtClean="0"/>
              <a:t>E</a:t>
            </a:r>
            <a:r>
              <a:rPr lang="nb-NO" sz="2400" dirty="0" smtClean="0"/>
              <a:t>n ny erkjennelse i at nye distinksjoner og livsstiler kan skapes og gjenskapes i et skjebnefellesskap basert på en ny </a:t>
            </a:r>
            <a:r>
              <a:rPr lang="nb-NO" sz="2400" dirty="0" smtClean="0"/>
              <a:t>opplevelse </a:t>
            </a:r>
            <a:r>
              <a:rPr lang="nb-NO" sz="2400" dirty="0" smtClean="0"/>
              <a:t>av samhørighet og </a:t>
            </a:r>
            <a:r>
              <a:rPr lang="nb-NO" sz="2400" dirty="0" smtClean="0"/>
              <a:t>solidaritet.</a:t>
            </a:r>
          </a:p>
          <a:p>
            <a:pPr>
              <a:defRPr/>
            </a:pPr>
            <a:r>
              <a:rPr lang="nb-NO" sz="2400" dirty="0" smtClean="0"/>
              <a:t>Ett nytt perspektiv på makt som greier å problematisere og forene en ny kritikk av nyliberalismens autoritære ideologi på tvers av liberale og venstre radikale perspektiver.</a:t>
            </a:r>
            <a:endParaRPr lang="nb-NO" sz="2400" dirty="0" smtClean="0"/>
          </a:p>
          <a:p>
            <a:pPr marL="0" indent="0">
              <a:buNone/>
              <a:defRPr/>
            </a:pPr>
            <a:endParaRPr lang="nb-NO" sz="2400" dirty="0" smtClean="0"/>
          </a:p>
          <a:p>
            <a:pPr>
              <a:defRPr/>
            </a:pPr>
            <a:endParaRPr lang="nb-NO" dirty="0" smtClean="0"/>
          </a:p>
          <a:p>
            <a:pPr>
              <a:defRPr/>
            </a:pPr>
            <a:endParaRPr lang="nb-NO" dirty="0"/>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064F9022-3392-C544-89D8-FBF1247D7507}" type="slidenum">
              <a:rPr lang="nb-NO" smtClean="0"/>
              <a:pPr/>
              <a:t>41</a:t>
            </a:fld>
            <a:endParaRPr lang="nb-NO"/>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tel 1"/>
          <p:cNvSpPr>
            <a:spLocks noGrp="1"/>
          </p:cNvSpPr>
          <p:nvPr>
            <p:ph type="title" idx="4294967295"/>
          </p:nvPr>
        </p:nvSpPr>
        <p:spPr>
          <a:xfrm>
            <a:off x="868363" y="714375"/>
            <a:ext cx="7620000" cy="1143000"/>
          </a:xfrm>
        </p:spPr>
        <p:txBody>
          <a:bodyPr/>
          <a:lstStyle/>
          <a:p>
            <a:r>
              <a:rPr lang="nb-NO" sz="3200" dirty="0" smtClean="0">
                <a:latin typeface="Verdana" pitchFamily="34" charset="0"/>
                <a:ea typeface="ＭＳ Ｐゴシック"/>
                <a:cs typeface="ＭＳ Ｐゴシック"/>
              </a:rPr>
              <a:t>Oppdragelse </a:t>
            </a:r>
            <a:r>
              <a:rPr lang="nb-NO" sz="3200" dirty="0" smtClean="0">
                <a:latin typeface="Verdana" pitchFamily="34" charset="0"/>
                <a:ea typeface="ＭＳ Ｐゴシック"/>
                <a:cs typeface="ＭＳ Ｐゴシック"/>
              </a:rPr>
              <a:t>til det </a:t>
            </a:r>
            <a:r>
              <a:rPr lang="nb-NO" sz="3200" dirty="0" smtClean="0">
                <a:latin typeface="Verdana" pitchFamily="34" charset="0"/>
                <a:ea typeface="ＭＳ Ｐゴシック"/>
                <a:cs typeface="ＭＳ Ｐゴシック"/>
              </a:rPr>
              <a:t>alminnelige?</a:t>
            </a:r>
            <a:endParaRPr lang="nb-NO" sz="3200" dirty="0" smtClean="0">
              <a:latin typeface="Verdana" pitchFamily="34" charset="0"/>
              <a:ea typeface="ＭＳ Ｐゴシック"/>
              <a:cs typeface="ＭＳ Ｐゴシック"/>
            </a:endParaRPr>
          </a:p>
        </p:txBody>
      </p:sp>
      <p:sp>
        <p:nvSpPr>
          <p:cNvPr id="63490" name="Plassholder for innhold 2" descr="Rectangle: Click to edit Master text styles&#10;Second level&#10;Third level&#10;Fourth level&#10;Fifth level"/>
          <p:cNvSpPr>
            <a:spLocks noGrp="1"/>
          </p:cNvSpPr>
          <p:nvPr>
            <p:ph idx="4294967295"/>
          </p:nvPr>
        </p:nvSpPr>
        <p:spPr bwMode="auto">
          <a:xfrm>
            <a:off x="868363" y="2265363"/>
            <a:ext cx="4572000" cy="2978150"/>
          </a:xfrm>
          <a:prstGeom prst="rect">
            <a:avLst/>
          </a:prstGeom>
          <a:noFill/>
          <a:ln>
            <a:miter lim="800000"/>
            <a:headEnd/>
            <a:tailEnd/>
          </a:ln>
        </p:spPr>
        <p:txBody>
          <a:bodyPr/>
          <a:lstStyle/>
          <a:p>
            <a:r>
              <a:rPr lang="nb-NO" sz="2000" dirty="0" smtClean="0">
                <a:latin typeface="Verdana" pitchFamily="34" charset="0"/>
                <a:ea typeface="ＭＳ Ｐゴシック"/>
                <a:cs typeface="ＭＳ Ｐゴシック"/>
              </a:rPr>
              <a:t>Det individuelle versus det alminnelige</a:t>
            </a:r>
          </a:p>
          <a:p>
            <a:r>
              <a:rPr lang="nb-NO" sz="2000" dirty="0" smtClean="0">
                <a:latin typeface="Verdana" pitchFamily="34" charset="0"/>
                <a:ea typeface="ＭＳ Ｐゴシック"/>
                <a:cs typeface="ＭＳ Ｐゴシック"/>
              </a:rPr>
              <a:t>Hva vil det si å være et helt </a:t>
            </a:r>
            <a:r>
              <a:rPr lang="nb-NO" sz="2000" dirty="0" smtClean="0">
                <a:solidFill>
                  <a:schemeClr val="bg1">
                    <a:lumMod val="65000"/>
                  </a:schemeClr>
                </a:solidFill>
                <a:latin typeface="Verdana" pitchFamily="34" charset="0"/>
                <a:ea typeface="ＭＳ Ｐゴシック"/>
                <a:cs typeface="ＭＳ Ｐゴシック"/>
              </a:rPr>
              <a:t>(alminnelig) </a:t>
            </a:r>
            <a:r>
              <a:rPr lang="nb-NO" sz="2000" dirty="0" smtClean="0">
                <a:latin typeface="Verdana" pitchFamily="34" charset="0"/>
                <a:ea typeface="ＭＳ Ｐゴシック"/>
                <a:cs typeface="ＭＳ Ｐゴシック"/>
              </a:rPr>
              <a:t>menneske?</a:t>
            </a:r>
          </a:p>
          <a:p>
            <a:r>
              <a:rPr lang="nb-NO" sz="2000" dirty="0" smtClean="0">
                <a:latin typeface="Verdana" pitchFamily="34" charset="0"/>
                <a:ea typeface="ＭＳ Ｐゴシック"/>
                <a:cs typeface="ＭＳ Ｐゴシック"/>
              </a:rPr>
              <a:t>Finnes det noe som er større enn en selv?</a:t>
            </a:r>
          </a:p>
          <a:p>
            <a:r>
              <a:rPr lang="nb-NO" sz="2000" dirty="0" smtClean="0">
                <a:latin typeface="Verdana" pitchFamily="34" charset="0"/>
                <a:ea typeface="ＭＳ Ｐゴシック"/>
                <a:cs typeface="ＭＳ Ｐゴシック"/>
              </a:rPr>
              <a:t>Nye fellesskap? </a:t>
            </a:r>
          </a:p>
        </p:txBody>
      </p:sp>
      <p:pic>
        <p:nvPicPr>
          <p:cNvPr id="63492" name="Bilde 6" descr="KICKLOGO.jpg"/>
          <p:cNvPicPr>
            <a:picLocks noChangeAspect="1"/>
          </p:cNvPicPr>
          <p:nvPr/>
        </p:nvPicPr>
        <p:blipFill>
          <a:blip r:embed="rId3"/>
          <a:srcRect/>
          <a:stretch>
            <a:fillRect/>
          </a:stretch>
        </p:blipFill>
        <p:spPr bwMode="auto">
          <a:xfrm>
            <a:off x="4143375" y="6215063"/>
            <a:ext cx="571500" cy="566737"/>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90CA5137-7C1F-244D-800B-1B01ACAB005D}" type="slidenum">
              <a:rPr lang="nb-NO" smtClean="0"/>
              <a:pPr/>
              <a:t>42</a:t>
            </a:fld>
            <a:endParaRPr lang="nb-NO"/>
          </a:p>
        </p:txBody>
      </p:sp>
      <p:pic>
        <p:nvPicPr>
          <p:cNvPr id="5" name="Picture 4"/>
          <p:cNvPicPr>
            <a:picLocks noChangeAspect="1"/>
          </p:cNvPicPr>
          <p:nvPr/>
        </p:nvPicPr>
        <p:blipFill>
          <a:blip r:embed="rId4"/>
          <a:stretch>
            <a:fillRect/>
          </a:stretch>
        </p:blipFill>
        <p:spPr>
          <a:xfrm>
            <a:off x="5452258" y="2265363"/>
            <a:ext cx="2757806" cy="2757806"/>
          </a:xfrm>
          <a:prstGeom prst="rect">
            <a:avLst/>
          </a:prstGeom>
        </p:spPr>
      </p:pic>
    </p:spTree>
    <p:extLst>
      <p:ext uri="{BB962C8B-B14F-4D97-AF65-F5344CB8AC3E}">
        <p14:creationId xmlns:p14="http://schemas.microsoft.com/office/powerpoint/2010/main" val="15956720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202332"/>
            <a:ext cx="8001000" cy="404664"/>
          </a:xfrm>
        </p:spPr>
        <p:txBody>
          <a:bodyPr/>
          <a:lstStyle/>
          <a:p>
            <a:r>
              <a:rPr lang="nb-NO" sz="1600" dirty="0" smtClean="0">
                <a:latin typeface="Verdana" pitchFamily="34" charset="0"/>
                <a:ea typeface="ＭＳ Ｐゴシック"/>
                <a:cs typeface="ＭＳ Ｐゴシック"/>
              </a:rPr>
              <a:t>Kilder:</a:t>
            </a:r>
          </a:p>
        </p:txBody>
      </p:sp>
      <p:sp>
        <p:nvSpPr>
          <p:cNvPr id="89090" name="TekstSylinder 7"/>
          <p:cNvSpPr txBox="1">
            <a:spLocks noChangeArrowheads="1"/>
          </p:cNvSpPr>
          <p:nvPr/>
        </p:nvSpPr>
        <p:spPr bwMode="auto">
          <a:xfrm>
            <a:off x="685800" y="626559"/>
            <a:ext cx="8358188" cy="5632310"/>
          </a:xfrm>
          <a:prstGeom prst="rect">
            <a:avLst/>
          </a:prstGeom>
          <a:noFill/>
          <a:ln w="9525">
            <a:noFill/>
            <a:miter lim="800000"/>
            <a:headEnd/>
            <a:tailEnd/>
          </a:ln>
        </p:spPr>
        <p:txBody>
          <a:bodyPr>
            <a:spAutoFit/>
          </a:bodyPr>
          <a:lstStyle/>
          <a:p>
            <a:r>
              <a:rPr lang="nb-NO" sz="1200" dirty="0" err="1" smtClean="0">
                <a:latin typeface="Tahoma" pitchFamily="34" charset="0"/>
                <a:ea typeface="ＭＳ Ｐゴシック"/>
                <a:cs typeface="ＭＳ Ｐゴシック"/>
              </a:rPr>
              <a:t>Arendt</a:t>
            </a:r>
            <a:r>
              <a:rPr lang="nb-NO" sz="1200" dirty="0" smtClean="0">
                <a:latin typeface="Tahoma" pitchFamily="34" charset="0"/>
                <a:ea typeface="ＭＳ Ｐゴシック"/>
                <a:cs typeface="ＭＳ Ｐゴシック"/>
              </a:rPr>
              <a:t>, Hannah 1961: </a:t>
            </a:r>
            <a:r>
              <a:rPr lang="nb-NO" sz="1200" i="1" dirty="0" smtClean="0"/>
              <a:t>The </a:t>
            </a:r>
            <a:r>
              <a:rPr lang="nb-NO" sz="1200" i="1" dirty="0" err="1"/>
              <a:t>Crisis</a:t>
            </a:r>
            <a:r>
              <a:rPr lang="nb-NO" sz="1200" i="1" dirty="0"/>
              <a:t> in </a:t>
            </a:r>
            <a:r>
              <a:rPr lang="nb-NO" sz="1200" i="1" dirty="0" err="1" smtClean="0"/>
              <a:t>Education</a:t>
            </a:r>
            <a:r>
              <a:rPr lang="nb-NO" sz="1200" i="1" dirty="0" smtClean="0"/>
              <a:t>. </a:t>
            </a:r>
            <a:r>
              <a:rPr lang="nb-NO" sz="1200" dirty="0" smtClean="0"/>
              <a:t>In: </a:t>
            </a:r>
            <a:r>
              <a:rPr lang="nb-NO" sz="1200" i="1" dirty="0" err="1" smtClean="0"/>
              <a:t>Between</a:t>
            </a:r>
            <a:r>
              <a:rPr lang="nb-NO" sz="1200" i="1" dirty="0" smtClean="0"/>
              <a:t> </a:t>
            </a:r>
            <a:r>
              <a:rPr lang="nb-NO" sz="1200" i="1" dirty="0" err="1" smtClean="0"/>
              <a:t>Past</a:t>
            </a:r>
            <a:r>
              <a:rPr lang="nb-NO" sz="1200" i="1" dirty="0" smtClean="0"/>
              <a:t> And </a:t>
            </a:r>
            <a:r>
              <a:rPr lang="nb-NO" sz="1200" i="1" dirty="0" err="1" smtClean="0"/>
              <a:t>Future</a:t>
            </a:r>
            <a:r>
              <a:rPr lang="nb-NO" sz="1200" i="1" dirty="0" smtClean="0"/>
              <a:t>. </a:t>
            </a:r>
            <a:r>
              <a:rPr lang="nb-NO" sz="1200" i="1" dirty="0" err="1" smtClean="0"/>
              <a:t>Eight</a:t>
            </a:r>
            <a:r>
              <a:rPr lang="nb-NO" sz="1200" i="1" dirty="0" smtClean="0"/>
              <a:t> </a:t>
            </a:r>
            <a:r>
              <a:rPr lang="nb-NO" sz="1200" i="1" dirty="0" err="1" smtClean="0"/>
              <a:t>Exercises</a:t>
            </a:r>
            <a:r>
              <a:rPr lang="nb-NO" sz="1200" i="1" dirty="0" smtClean="0"/>
              <a:t> in </a:t>
            </a:r>
            <a:r>
              <a:rPr lang="nb-NO" sz="1200" i="1" dirty="0" err="1" smtClean="0"/>
              <a:t>Political</a:t>
            </a:r>
            <a:r>
              <a:rPr lang="nb-NO" sz="1200" i="1" dirty="0" smtClean="0"/>
              <a:t> </a:t>
            </a:r>
            <a:r>
              <a:rPr lang="nb-NO" sz="1200" i="1" dirty="0" err="1" smtClean="0"/>
              <a:t>Thought</a:t>
            </a:r>
            <a:r>
              <a:rPr lang="nb-NO" sz="1200" i="1" dirty="0" smtClean="0"/>
              <a:t>. The Viking Press. New York</a:t>
            </a:r>
            <a:endParaRPr lang="nb-NO" sz="1200" i="1" dirty="0"/>
          </a:p>
          <a:p>
            <a:r>
              <a:rPr lang="nb-NO" sz="1200" dirty="0" err="1" smtClean="0">
                <a:latin typeface="Tahoma" pitchFamily="34" charset="0"/>
                <a:ea typeface="ＭＳ Ｐゴシック"/>
                <a:cs typeface="ＭＳ Ｐゴシック"/>
              </a:rPr>
              <a:t>Bauman</a:t>
            </a:r>
            <a:r>
              <a:rPr lang="nb-NO" sz="1200" dirty="0" err="1">
                <a:latin typeface="Tahoma" pitchFamily="34" charset="0"/>
                <a:ea typeface="ＭＳ Ｐゴシック"/>
                <a:cs typeface="ＭＳ Ｐゴシック"/>
              </a:rPr>
              <a:t>,Z</a:t>
            </a:r>
            <a:r>
              <a:rPr lang="nb-NO" sz="1200" dirty="0">
                <a:latin typeface="Tahoma" pitchFamily="34" charset="0"/>
                <a:ea typeface="ＭＳ Ｐゴシック"/>
                <a:cs typeface="ＭＳ Ｐゴシック"/>
              </a:rPr>
              <a:t>. 2006. </a:t>
            </a:r>
            <a:r>
              <a:rPr lang="nb-NO" sz="1200" i="1" dirty="0">
                <a:latin typeface="Tahoma" pitchFamily="34" charset="0"/>
                <a:ea typeface="ＭＳ Ｐゴシック"/>
                <a:cs typeface="ＭＳ Ｐゴシック"/>
              </a:rPr>
              <a:t>Flytende Modernitet</a:t>
            </a:r>
            <a:r>
              <a:rPr lang="nb-NO" sz="1200" dirty="0">
                <a:latin typeface="Tahoma" pitchFamily="34" charset="0"/>
                <a:ea typeface="ＭＳ Ｐゴシック"/>
                <a:cs typeface="ＭＳ Ｐゴシック"/>
              </a:rPr>
              <a:t>. Erasmus. </a:t>
            </a:r>
            <a:endParaRPr lang="nb-NO" sz="1200" dirty="0" smtClean="0">
              <a:latin typeface="Tahoma" pitchFamily="34" charset="0"/>
              <a:ea typeface="ＭＳ Ｐゴシック"/>
              <a:cs typeface="ＭＳ Ｐゴシック"/>
            </a:endParaRPr>
          </a:p>
          <a:p>
            <a:r>
              <a:rPr lang="nb-NO" sz="1200" dirty="0" err="1" smtClean="0">
                <a:latin typeface="Tahoma" pitchFamily="34" charset="0"/>
                <a:ea typeface="ＭＳ Ｐゴシック"/>
                <a:cs typeface="ＭＳ Ｐゴシック"/>
              </a:rPr>
              <a:t>Dufour</a:t>
            </a:r>
            <a:r>
              <a:rPr lang="nb-NO" sz="1200" dirty="0" smtClean="0">
                <a:latin typeface="Tahoma" pitchFamily="34" charset="0"/>
                <a:ea typeface="ＭＳ Ｐゴシック"/>
                <a:cs typeface="ＭＳ Ｐゴシック"/>
              </a:rPr>
              <a:t>, Danny-Robert 2008: </a:t>
            </a:r>
            <a:r>
              <a:rPr lang="nb-NO" sz="1200" i="1" dirty="0"/>
              <a:t>The Art </a:t>
            </a:r>
            <a:r>
              <a:rPr lang="nb-NO" sz="1200" i="1" dirty="0" err="1"/>
              <a:t>of</a:t>
            </a:r>
            <a:r>
              <a:rPr lang="nb-NO" sz="1200" i="1" dirty="0"/>
              <a:t> </a:t>
            </a:r>
            <a:r>
              <a:rPr lang="nb-NO" sz="1200" i="1" dirty="0" err="1"/>
              <a:t>Shrinking</a:t>
            </a:r>
            <a:r>
              <a:rPr lang="nb-NO" sz="1200" i="1" dirty="0"/>
              <a:t> Heads: The New </a:t>
            </a:r>
            <a:r>
              <a:rPr lang="nb-NO" sz="1200" i="1" dirty="0" err="1"/>
              <a:t>Servitude</a:t>
            </a:r>
            <a:r>
              <a:rPr lang="nb-NO" sz="1200" i="1" dirty="0"/>
              <a:t> </a:t>
            </a:r>
            <a:r>
              <a:rPr lang="nb-NO" sz="1200" i="1" dirty="0" err="1"/>
              <a:t>of</a:t>
            </a:r>
            <a:r>
              <a:rPr lang="nb-NO" sz="1200" i="1" dirty="0"/>
              <a:t> </a:t>
            </a:r>
            <a:r>
              <a:rPr lang="nb-NO" sz="1200" i="1" dirty="0" err="1"/>
              <a:t>the</a:t>
            </a:r>
            <a:r>
              <a:rPr lang="nb-NO" sz="1200" i="1" dirty="0"/>
              <a:t> </a:t>
            </a:r>
            <a:r>
              <a:rPr lang="nb-NO" sz="1200" i="1" dirty="0" err="1"/>
              <a:t>Liberated</a:t>
            </a:r>
            <a:r>
              <a:rPr lang="nb-NO" sz="1200" i="1" dirty="0"/>
              <a:t> in </a:t>
            </a:r>
            <a:r>
              <a:rPr lang="nb-NO" sz="1200" i="1" dirty="0" err="1"/>
              <a:t>the</a:t>
            </a:r>
            <a:r>
              <a:rPr lang="nb-NO" sz="1200" i="1" dirty="0"/>
              <a:t> </a:t>
            </a:r>
            <a:r>
              <a:rPr lang="nb-NO" sz="1200" i="1" dirty="0" err="1"/>
              <a:t>Era</a:t>
            </a:r>
            <a:r>
              <a:rPr lang="nb-NO" sz="1200" i="1" dirty="0"/>
              <a:t> </a:t>
            </a:r>
            <a:r>
              <a:rPr lang="nb-NO" sz="1200" i="1" dirty="0" err="1"/>
              <a:t>of</a:t>
            </a:r>
            <a:r>
              <a:rPr lang="nb-NO" sz="1200" i="1" dirty="0"/>
              <a:t> Total </a:t>
            </a:r>
            <a:r>
              <a:rPr lang="nb-NO" sz="1200" i="1" dirty="0" err="1" smtClean="0"/>
              <a:t>Capitalism</a:t>
            </a:r>
            <a:r>
              <a:rPr lang="nb-NO" sz="1200" dirty="0" smtClean="0"/>
              <a:t>. </a:t>
            </a:r>
            <a:r>
              <a:rPr lang="nb-NO" sz="1200" dirty="0" err="1" smtClean="0"/>
              <a:t>Polity</a:t>
            </a:r>
            <a:r>
              <a:rPr lang="nb-NO" sz="1200" dirty="0" smtClean="0"/>
              <a:t> Press.</a:t>
            </a:r>
          </a:p>
          <a:p>
            <a:r>
              <a:rPr lang="nb-NO" sz="1200" dirty="0" err="1" smtClean="0">
                <a:latin typeface="Tahoma" pitchFamily="34" charset="0"/>
                <a:ea typeface="ＭＳ Ｐゴシック"/>
                <a:cs typeface="ＭＳ Ｐゴシック"/>
              </a:rPr>
              <a:t>Dufour</a:t>
            </a:r>
            <a:r>
              <a:rPr lang="nb-NO" sz="1200" dirty="0" smtClean="0">
                <a:latin typeface="Tahoma" pitchFamily="34" charset="0"/>
                <a:ea typeface="ＭＳ Ｐゴシック"/>
                <a:cs typeface="ＭＳ Ｐゴシック"/>
              </a:rPr>
              <a:t>, </a:t>
            </a:r>
            <a:r>
              <a:rPr lang="nb-NO" sz="1200" dirty="0">
                <a:latin typeface="Tahoma" pitchFamily="34" charset="0"/>
                <a:ea typeface="ＭＳ Ｐゴシック"/>
                <a:cs typeface="ＭＳ Ｐゴシック"/>
              </a:rPr>
              <a:t>Danny-Robert 2008: </a:t>
            </a:r>
            <a:r>
              <a:rPr lang="nb-NO" sz="1200" i="1" dirty="0" smtClean="0">
                <a:latin typeface="Tahoma" pitchFamily="34" charset="0"/>
                <a:ea typeface="ＭＳ Ｐゴシック"/>
                <a:cs typeface="ＭＳ Ｐゴシック"/>
              </a:rPr>
              <a:t>Den nye fellesegoismen</a:t>
            </a:r>
            <a:r>
              <a:rPr lang="nb-NO" sz="1200" dirty="0" smtClean="0">
                <a:latin typeface="Tahoma" pitchFamily="34" charset="0"/>
                <a:ea typeface="ＭＳ Ｐゴシック"/>
                <a:cs typeface="ＭＳ Ｐゴシック"/>
              </a:rPr>
              <a:t>. LE MONDE </a:t>
            </a:r>
            <a:r>
              <a:rPr lang="nb-NO" sz="1200" dirty="0" err="1" smtClean="0">
                <a:latin typeface="Tahoma" pitchFamily="34" charset="0"/>
                <a:ea typeface="ＭＳ Ｐゴシック"/>
                <a:cs typeface="ＭＳ Ｐゴシック"/>
              </a:rPr>
              <a:t>diplmatique</a:t>
            </a:r>
            <a:r>
              <a:rPr lang="nb-NO" sz="1200" dirty="0" smtClean="0">
                <a:latin typeface="Tahoma" pitchFamily="34" charset="0"/>
                <a:ea typeface="ＭＳ Ｐゴシック"/>
                <a:cs typeface="ＭＳ Ｐゴシック"/>
              </a:rPr>
              <a:t>. 01.02.08.</a:t>
            </a:r>
            <a:endParaRPr lang="nb-NO" sz="1200" b="1" dirty="0"/>
          </a:p>
          <a:p>
            <a:r>
              <a:rPr lang="nb-NO" sz="1200" dirty="0" err="1" smtClean="0">
                <a:latin typeface="Tahoma" pitchFamily="34" charset="0"/>
                <a:ea typeface="ＭＳ Ｐゴシック"/>
                <a:cs typeface="ＭＳ Ｐゴシック"/>
              </a:rPr>
              <a:t>Forås</a:t>
            </a:r>
            <a:r>
              <a:rPr lang="nb-NO" sz="1200" dirty="0" smtClean="0">
                <a:latin typeface="Tahoma" pitchFamily="34" charset="0"/>
                <a:ea typeface="ＭＳ Ｐゴシック"/>
                <a:cs typeface="ＭＳ Ｐゴシック"/>
              </a:rPr>
              <a:t>, Per Bjørn &amp; Vetlesen, Arne Johan 2012</a:t>
            </a:r>
            <a:r>
              <a:rPr lang="nb-NO" sz="1200" i="1" dirty="0" smtClean="0">
                <a:latin typeface="Tahoma" pitchFamily="34" charset="0"/>
                <a:ea typeface="ＭＳ Ｐゴシック"/>
                <a:cs typeface="ＭＳ Ｐゴシック"/>
              </a:rPr>
              <a:t>: Angsten for Oppdragelse. Et samfunnsetisk perspektiv på dannelse</a:t>
            </a:r>
            <a:r>
              <a:rPr lang="nb-NO" sz="1200" dirty="0" smtClean="0">
                <a:latin typeface="Tahoma" pitchFamily="34" charset="0"/>
                <a:ea typeface="ＭＳ Ｐゴシック"/>
                <a:cs typeface="ＭＳ Ｐゴシック"/>
              </a:rPr>
              <a:t>. Universitetsforlaget</a:t>
            </a:r>
            <a:endParaRPr lang="nb-NO" sz="1200" dirty="0">
              <a:latin typeface="Tahoma" pitchFamily="34" charset="0"/>
              <a:ea typeface="ＭＳ Ｐゴシック"/>
              <a:cs typeface="ＭＳ Ｐゴシック"/>
            </a:endParaRPr>
          </a:p>
          <a:p>
            <a:r>
              <a:rPr lang="nb-NO" sz="1200" dirty="0" err="1" smtClean="0">
                <a:latin typeface="Tahoma" pitchFamily="34" charset="0"/>
                <a:ea typeface="ＭＳ Ｐゴシック"/>
                <a:cs typeface="ＭＳ Ｐゴシック"/>
              </a:rPr>
              <a:t>Giddens</a:t>
            </a:r>
            <a:r>
              <a:rPr lang="nb-NO" sz="1200" dirty="0">
                <a:latin typeface="Tahoma" pitchFamily="34" charset="0"/>
                <a:ea typeface="ＭＳ Ｐゴシック"/>
                <a:cs typeface="ＭＳ Ｐゴシック"/>
              </a:rPr>
              <a:t>, Anthony 1991</a:t>
            </a:r>
            <a:r>
              <a:rPr lang="nb-NO" sz="1200" i="1" dirty="0">
                <a:latin typeface="Tahoma" pitchFamily="34" charset="0"/>
                <a:ea typeface="ＭＳ Ｐゴシック"/>
                <a:cs typeface="ＭＳ Ｐゴシック"/>
              </a:rPr>
              <a:t>: </a:t>
            </a:r>
            <a:r>
              <a:rPr lang="nb-NO" sz="1200" i="1" dirty="0" err="1">
                <a:latin typeface="Tahoma" pitchFamily="34" charset="0"/>
                <a:ea typeface="ＭＳ Ｐゴシック"/>
                <a:cs typeface="ＭＳ Ｐゴシック"/>
              </a:rPr>
              <a:t>Modernity</a:t>
            </a:r>
            <a:r>
              <a:rPr lang="nb-NO" sz="1200" i="1" dirty="0">
                <a:latin typeface="Tahoma" pitchFamily="34" charset="0"/>
                <a:ea typeface="ＭＳ Ｐゴシック"/>
                <a:cs typeface="ＭＳ Ｐゴシック"/>
              </a:rPr>
              <a:t> and </a:t>
            </a:r>
            <a:r>
              <a:rPr lang="nb-NO" sz="1200" i="1" dirty="0" err="1">
                <a:latin typeface="Tahoma" pitchFamily="34" charset="0"/>
                <a:ea typeface="ＭＳ Ｐゴシック"/>
                <a:cs typeface="ＭＳ Ｐゴシック"/>
              </a:rPr>
              <a:t>Self</a:t>
            </a:r>
            <a:r>
              <a:rPr lang="nb-NO" sz="1200" i="1" dirty="0">
                <a:latin typeface="Tahoma" pitchFamily="34" charset="0"/>
                <a:ea typeface="ＭＳ Ｐゴシック"/>
                <a:cs typeface="ＭＳ Ｐゴシック"/>
              </a:rPr>
              <a:t>-Identity</a:t>
            </a:r>
            <a:r>
              <a:rPr lang="nb-NO" sz="1200" dirty="0">
                <a:latin typeface="Tahoma" pitchFamily="34" charset="0"/>
                <a:ea typeface="ＭＳ Ｐゴシック"/>
                <a:cs typeface="ＭＳ Ｐゴシック"/>
              </a:rPr>
              <a:t>. </a:t>
            </a:r>
            <a:r>
              <a:rPr lang="nb-NO" sz="1200" dirty="0" err="1">
                <a:latin typeface="Tahoma" pitchFamily="34" charset="0"/>
                <a:ea typeface="ＭＳ Ｐゴシック"/>
                <a:cs typeface="ＭＳ Ｐゴシック"/>
              </a:rPr>
              <a:t>Self</a:t>
            </a:r>
            <a:r>
              <a:rPr lang="nb-NO" sz="1200" dirty="0">
                <a:latin typeface="Tahoma" pitchFamily="34" charset="0"/>
                <a:ea typeface="ＭＳ Ｐゴシック"/>
                <a:cs typeface="ＭＳ Ｐゴシック"/>
              </a:rPr>
              <a:t> and </a:t>
            </a:r>
            <a:r>
              <a:rPr lang="nb-NO" sz="1200" dirty="0" err="1">
                <a:latin typeface="Tahoma" pitchFamily="34" charset="0"/>
                <a:ea typeface="ＭＳ Ｐゴシック"/>
                <a:cs typeface="ＭＳ Ｐゴシック"/>
              </a:rPr>
              <a:t>Society</a:t>
            </a:r>
            <a:r>
              <a:rPr lang="nb-NO" sz="1200" dirty="0">
                <a:latin typeface="Tahoma" pitchFamily="34" charset="0"/>
                <a:ea typeface="ＭＳ Ｐゴシック"/>
                <a:cs typeface="ＭＳ Ｐゴシック"/>
              </a:rPr>
              <a:t> in Late </a:t>
            </a:r>
            <a:r>
              <a:rPr lang="nb-NO" sz="1200" dirty="0" err="1">
                <a:latin typeface="Tahoma" pitchFamily="34" charset="0"/>
                <a:ea typeface="ＭＳ Ｐゴシック"/>
                <a:cs typeface="ＭＳ Ｐゴシック"/>
              </a:rPr>
              <a:t>Modern</a:t>
            </a:r>
            <a:r>
              <a:rPr lang="nb-NO" sz="1200" dirty="0">
                <a:latin typeface="Tahoma" pitchFamily="34" charset="0"/>
                <a:ea typeface="ＭＳ Ｐゴシック"/>
                <a:cs typeface="ＭＳ Ｐゴシック"/>
              </a:rPr>
              <a:t> </a:t>
            </a:r>
            <a:r>
              <a:rPr lang="nb-NO" sz="1200" dirty="0" err="1">
                <a:latin typeface="Tahoma" pitchFamily="34" charset="0"/>
                <a:ea typeface="ＭＳ Ｐゴシック"/>
                <a:cs typeface="ＭＳ Ｐゴシック"/>
              </a:rPr>
              <a:t>Age.Cambridge</a:t>
            </a:r>
            <a:r>
              <a:rPr lang="nb-NO" sz="1200" dirty="0">
                <a:latin typeface="Tahoma" pitchFamily="34" charset="0"/>
                <a:ea typeface="ＭＳ Ｐゴシック"/>
                <a:cs typeface="ＭＳ Ｐゴシック"/>
              </a:rPr>
              <a:t>: </a:t>
            </a:r>
            <a:r>
              <a:rPr lang="nb-NO" sz="1200" dirty="0" err="1">
                <a:latin typeface="Tahoma" pitchFamily="34" charset="0"/>
                <a:ea typeface="ＭＳ Ｐゴシック"/>
                <a:cs typeface="ＭＳ Ｐゴシック"/>
              </a:rPr>
              <a:t>Polity</a:t>
            </a:r>
            <a:r>
              <a:rPr lang="nb-NO" sz="1200" dirty="0">
                <a:latin typeface="Tahoma" pitchFamily="34" charset="0"/>
                <a:ea typeface="ＭＳ Ｐゴシック"/>
                <a:cs typeface="ＭＳ Ｐゴシック"/>
              </a:rPr>
              <a:t> Press </a:t>
            </a:r>
          </a:p>
          <a:p>
            <a:r>
              <a:rPr lang="nb-NO" sz="1200" dirty="0" err="1">
                <a:latin typeface="Tahoma" pitchFamily="34" charset="0"/>
                <a:ea typeface="ＭＳ Ｐゴシック"/>
                <a:cs typeface="ＭＳ Ｐゴシック"/>
              </a:rPr>
              <a:t>Giddens</a:t>
            </a:r>
            <a:r>
              <a:rPr lang="nb-NO" sz="1200" dirty="0">
                <a:latin typeface="Tahoma" pitchFamily="34" charset="0"/>
                <a:ea typeface="ＭＳ Ｐゴシック"/>
                <a:cs typeface="ＭＳ Ｐゴシック"/>
              </a:rPr>
              <a:t>, Anthony. 1996:  </a:t>
            </a:r>
            <a:r>
              <a:rPr lang="nb-NO" sz="1200" i="1" dirty="0">
                <a:latin typeface="Tahoma" pitchFamily="34" charset="0"/>
                <a:ea typeface="ＭＳ Ｐゴシック"/>
                <a:cs typeface="ＭＳ Ｐゴシック"/>
              </a:rPr>
              <a:t>Modernitet og selvidentitet</a:t>
            </a:r>
            <a:r>
              <a:rPr lang="nb-NO" sz="1200" dirty="0">
                <a:latin typeface="Tahoma" pitchFamily="34" charset="0"/>
                <a:ea typeface="ＭＳ Ｐゴシック"/>
                <a:cs typeface="ＭＳ Ｐゴシック"/>
              </a:rPr>
              <a:t>. København: Hans </a:t>
            </a:r>
            <a:r>
              <a:rPr lang="nb-NO" sz="1200" dirty="0" err="1">
                <a:latin typeface="Tahoma" pitchFamily="34" charset="0"/>
                <a:ea typeface="ＭＳ Ｐゴシック"/>
                <a:cs typeface="ＭＳ Ｐゴシック"/>
              </a:rPr>
              <a:t>Reitzels</a:t>
            </a:r>
            <a:r>
              <a:rPr lang="nb-NO" sz="1200" dirty="0">
                <a:latin typeface="Tahoma" pitchFamily="34" charset="0"/>
                <a:ea typeface="ＭＳ Ｐゴシック"/>
                <a:cs typeface="ＭＳ Ｐゴシック"/>
              </a:rPr>
              <a:t> Forlag. København</a:t>
            </a:r>
          </a:p>
          <a:p>
            <a:r>
              <a:rPr lang="nb-NO" sz="1200" dirty="0" err="1">
                <a:latin typeface="Tahoma" pitchFamily="34" charset="0"/>
                <a:ea typeface="ＭＳ Ｐゴシック"/>
                <a:cs typeface="ＭＳ Ｐゴシック"/>
              </a:rPr>
              <a:t>Giddens</a:t>
            </a:r>
            <a:r>
              <a:rPr lang="nb-NO" sz="1200" dirty="0">
                <a:latin typeface="Tahoma" pitchFamily="34" charset="0"/>
                <a:ea typeface="ＭＳ Ｐゴシック"/>
                <a:cs typeface="ＭＳ Ｐゴシック"/>
              </a:rPr>
              <a:t>, Anthony. 2003: </a:t>
            </a:r>
            <a:r>
              <a:rPr lang="nb-NO" sz="1200" i="1" dirty="0">
                <a:latin typeface="Tahoma" pitchFamily="34" charset="0"/>
                <a:ea typeface="ＭＳ Ｐゴシック"/>
                <a:cs typeface="ＭＳ Ｐゴシック"/>
              </a:rPr>
              <a:t>Intimitetens forandring</a:t>
            </a:r>
            <a:r>
              <a:rPr lang="nb-NO" sz="1200" dirty="0">
                <a:latin typeface="Tahoma" pitchFamily="34" charset="0"/>
                <a:ea typeface="ＭＳ Ｐゴシック"/>
                <a:cs typeface="ＭＳ Ｐゴシック"/>
              </a:rPr>
              <a:t>. Hans </a:t>
            </a:r>
            <a:r>
              <a:rPr lang="nb-NO" sz="1200" dirty="0" err="1">
                <a:latin typeface="Tahoma" pitchFamily="34" charset="0"/>
                <a:ea typeface="ＭＳ Ｐゴシック"/>
                <a:cs typeface="ＭＳ Ｐゴシック"/>
              </a:rPr>
              <a:t>Reitzels</a:t>
            </a:r>
            <a:r>
              <a:rPr lang="nb-NO" sz="1200" dirty="0">
                <a:latin typeface="Tahoma" pitchFamily="34" charset="0"/>
                <a:ea typeface="ＭＳ Ｐゴシック"/>
                <a:cs typeface="ＭＳ Ｐゴシック"/>
              </a:rPr>
              <a:t> Forlag. København</a:t>
            </a:r>
          </a:p>
          <a:p>
            <a:r>
              <a:rPr lang="nb-NO" sz="1200" dirty="0" err="1">
                <a:latin typeface="Tahoma" pitchFamily="34" charset="0"/>
                <a:ea typeface="ＭＳ Ｐゴシック"/>
                <a:cs typeface="ＭＳ Ｐゴシック"/>
              </a:rPr>
              <a:t>Hankiss</a:t>
            </a:r>
            <a:r>
              <a:rPr lang="nb-NO" sz="1200" dirty="0">
                <a:latin typeface="Tahoma" pitchFamily="34" charset="0"/>
                <a:ea typeface="ＭＳ Ｐゴシック"/>
                <a:cs typeface="ＭＳ Ｐゴシック"/>
              </a:rPr>
              <a:t>, E. 2006: </a:t>
            </a:r>
            <a:r>
              <a:rPr lang="nb-NO" sz="1200" i="1" dirty="0">
                <a:latin typeface="Tahoma" pitchFamily="34" charset="0"/>
                <a:ea typeface="ＭＳ Ｐゴシック"/>
                <a:cs typeface="ＭＳ Ｐゴシック"/>
              </a:rPr>
              <a:t>The </a:t>
            </a:r>
            <a:r>
              <a:rPr lang="nb-NO" sz="1200" i="1" dirty="0" err="1">
                <a:latin typeface="Tahoma" pitchFamily="34" charset="0"/>
                <a:ea typeface="ＭＳ Ｐゴシック"/>
                <a:cs typeface="ＭＳ Ｐゴシック"/>
              </a:rPr>
              <a:t>Toothpaste</a:t>
            </a:r>
            <a:r>
              <a:rPr lang="nb-NO" sz="1200" i="1" dirty="0">
                <a:latin typeface="Tahoma" pitchFamily="34" charset="0"/>
                <a:ea typeface="ＭＳ Ｐゴシック"/>
                <a:cs typeface="ＭＳ Ｐゴシック"/>
              </a:rPr>
              <a:t> </a:t>
            </a:r>
            <a:r>
              <a:rPr lang="nb-NO" sz="1200" i="1" dirty="0" err="1">
                <a:latin typeface="Tahoma" pitchFamily="34" charset="0"/>
                <a:ea typeface="ＭＳ Ｐゴシック"/>
                <a:cs typeface="ＭＳ Ｐゴシック"/>
              </a:rPr>
              <a:t>of</a:t>
            </a:r>
            <a:r>
              <a:rPr lang="nb-NO" sz="1200" i="1" dirty="0">
                <a:latin typeface="Tahoma" pitchFamily="34" charset="0"/>
                <a:ea typeface="ＭＳ Ｐゴシック"/>
                <a:cs typeface="ＭＳ Ｐゴシック"/>
              </a:rPr>
              <a:t> </a:t>
            </a:r>
            <a:r>
              <a:rPr lang="nb-NO" sz="1200" i="1" dirty="0" err="1">
                <a:latin typeface="Tahoma" pitchFamily="34" charset="0"/>
                <a:ea typeface="ＭＳ Ｐゴシック"/>
                <a:cs typeface="ＭＳ Ｐゴシック"/>
              </a:rPr>
              <a:t>Immortality</a:t>
            </a:r>
            <a:r>
              <a:rPr lang="nb-NO" sz="1200" i="1" dirty="0">
                <a:latin typeface="Tahoma" pitchFamily="34" charset="0"/>
                <a:ea typeface="ＭＳ Ｐゴシック"/>
                <a:cs typeface="ＭＳ Ｐゴシック"/>
              </a:rPr>
              <a:t>. </a:t>
            </a:r>
            <a:r>
              <a:rPr lang="nb-NO" sz="1200" i="1" dirty="0" err="1">
                <a:latin typeface="Tahoma" pitchFamily="34" charset="0"/>
                <a:ea typeface="ＭＳ Ｐゴシック"/>
                <a:cs typeface="ＭＳ Ｐゴシック"/>
              </a:rPr>
              <a:t>Self</a:t>
            </a:r>
            <a:r>
              <a:rPr lang="nb-NO" sz="1200" i="1" dirty="0">
                <a:latin typeface="Tahoma" pitchFamily="34" charset="0"/>
                <a:ea typeface="ＭＳ Ｐゴシック"/>
                <a:cs typeface="ＭＳ Ｐゴシック"/>
              </a:rPr>
              <a:t>-Construction in </a:t>
            </a:r>
            <a:r>
              <a:rPr lang="nb-NO" sz="1200" i="1" dirty="0" err="1">
                <a:latin typeface="Tahoma" pitchFamily="34" charset="0"/>
                <a:ea typeface="ＭＳ Ｐゴシック"/>
                <a:cs typeface="ＭＳ Ｐゴシック"/>
              </a:rPr>
              <a:t>the</a:t>
            </a:r>
            <a:r>
              <a:rPr lang="nb-NO" sz="1200" i="1" dirty="0">
                <a:latin typeface="Tahoma" pitchFamily="34" charset="0"/>
                <a:ea typeface="ＭＳ Ｐゴシック"/>
                <a:cs typeface="ＭＳ Ｐゴシック"/>
              </a:rPr>
              <a:t> Consumer Age</a:t>
            </a:r>
            <a:r>
              <a:rPr lang="nb-NO" sz="1200" dirty="0">
                <a:latin typeface="Tahoma" pitchFamily="34" charset="0"/>
                <a:ea typeface="ＭＳ Ｐゴシック"/>
                <a:cs typeface="ＭＳ Ｐゴシック"/>
              </a:rPr>
              <a:t>. Woodrow Wilson Center Press. Washington. D.C.</a:t>
            </a:r>
          </a:p>
          <a:p>
            <a:r>
              <a:rPr lang="nb-NO" sz="1200" dirty="0">
                <a:latin typeface="Tahoma" pitchFamily="34" charset="0"/>
                <a:ea typeface="ＭＳ Ｐゴシック"/>
                <a:cs typeface="ＭＳ Ｐゴシック"/>
              </a:rPr>
              <a:t>Hammershøj, L.G. 2004. </a:t>
            </a:r>
            <a:r>
              <a:rPr lang="nb-NO" sz="1200" i="1" dirty="0">
                <a:latin typeface="Tahoma" pitchFamily="34" charset="0"/>
                <a:ea typeface="ＭＳ Ｐゴシック"/>
                <a:cs typeface="ＭＳ Ｐゴシック"/>
              </a:rPr>
              <a:t>Nye patologier i selvdannelsens tidsalder</a:t>
            </a:r>
            <a:r>
              <a:rPr lang="nb-NO" sz="1200" dirty="0">
                <a:latin typeface="Tahoma" pitchFamily="34" charset="0"/>
                <a:ea typeface="ＭＳ Ｐゴシック"/>
                <a:cs typeface="ＭＳ Ｐゴシック"/>
              </a:rPr>
              <a:t>. I Sosiologi I dag. 3/2004. Årgang 34. Novus Forlag.</a:t>
            </a:r>
          </a:p>
          <a:p>
            <a:r>
              <a:rPr lang="nb-NO" sz="1200" dirty="0" smtClean="0">
                <a:latin typeface="Tahoma" pitchFamily="34" charset="0"/>
                <a:ea typeface="ＭＳ Ｐゴシック"/>
                <a:cs typeface="ＭＳ Ｐゴシック"/>
              </a:rPr>
              <a:t>Madsen. Ole Jacob 2011: </a:t>
            </a:r>
            <a:r>
              <a:rPr lang="nb-NO" sz="1200" i="1" dirty="0" smtClean="0">
                <a:latin typeface="Tahoma" pitchFamily="34" charset="0"/>
                <a:ea typeface="ＭＳ Ｐゴシック"/>
                <a:cs typeface="ＭＳ Ｐゴシック"/>
              </a:rPr>
              <a:t>Nyliberalismens sosialpsykologi. Danny-Robert </a:t>
            </a:r>
            <a:r>
              <a:rPr lang="nb-NO" sz="1200" i="1" dirty="0" err="1" smtClean="0">
                <a:latin typeface="Tahoma" pitchFamily="34" charset="0"/>
                <a:ea typeface="ＭＳ Ｐゴシック"/>
                <a:cs typeface="ＭＳ Ｐゴシック"/>
              </a:rPr>
              <a:t>Dufours</a:t>
            </a:r>
            <a:r>
              <a:rPr lang="nb-NO" sz="1200" i="1" dirty="0" smtClean="0">
                <a:latin typeface="Tahoma" pitchFamily="34" charset="0"/>
                <a:ea typeface="ＭＳ Ｐゴシック"/>
                <a:cs typeface="ＭＳ Ｐゴシック"/>
              </a:rPr>
              <a:t> kritikk av nyliberalismen</a:t>
            </a:r>
            <a:r>
              <a:rPr lang="nb-NO" sz="1200" dirty="0" smtClean="0">
                <a:latin typeface="Tahoma" pitchFamily="34" charset="0"/>
                <a:ea typeface="ＭＳ Ｐゴシック"/>
                <a:cs typeface="ＭＳ Ｐゴシック"/>
              </a:rPr>
              <a:t>. I AGORA </a:t>
            </a:r>
            <a:r>
              <a:rPr lang="nb-NO" sz="1200" dirty="0" err="1" smtClean="0">
                <a:latin typeface="Tahoma" pitchFamily="34" charset="0"/>
                <a:ea typeface="ＭＳ Ｐゴシック"/>
                <a:cs typeface="ＭＳ Ｐゴシック"/>
              </a:rPr>
              <a:t>nr</a:t>
            </a:r>
            <a:r>
              <a:rPr lang="nb-NO" sz="1200" dirty="0" smtClean="0">
                <a:latin typeface="Tahoma" pitchFamily="34" charset="0"/>
                <a:ea typeface="ＭＳ Ｐゴシック"/>
                <a:cs typeface="ＭＳ Ｐゴシック"/>
              </a:rPr>
              <a:t> 1, 2011.</a:t>
            </a:r>
          </a:p>
          <a:p>
            <a:r>
              <a:rPr lang="nb-NO" sz="1200" dirty="0" smtClean="0">
                <a:latin typeface="Tahoma" pitchFamily="34" charset="0"/>
                <a:ea typeface="ＭＳ Ｐゴシック"/>
                <a:cs typeface="ＭＳ Ｐゴシック"/>
              </a:rPr>
              <a:t>Madsen. Ole Jacob 2010</a:t>
            </a:r>
            <a:r>
              <a:rPr lang="nb-NO" sz="1200" i="1" dirty="0" smtClean="0">
                <a:latin typeface="Tahoma" pitchFamily="34" charset="0"/>
                <a:ea typeface="ＭＳ Ｐゴシック"/>
                <a:cs typeface="ＭＳ Ｐゴシック"/>
              </a:rPr>
              <a:t>: Den terapeutiske kultur</a:t>
            </a:r>
            <a:r>
              <a:rPr lang="nb-NO" sz="1200" dirty="0" smtClean="0">
                <a:latin typeface="Tahoma" pitchFamily="34" charset="0"/>
                <a:ea typeface="ＭＳ Ｐゴシック"/>
                <a:cs typeface="ＭＳ Ｐゴシック"/>
              </a:rPr>
              <a:t>. Universitetsforlaget</a:t>
            </a:r>
            <a:endParaRPr lang="nb-NO" sz="1200" dirty="0" smtClean="0">
              <a:latin typeface="Tahoma" pitchFamily="34" charset="0"/>
              <a:ea typeface="ＭＳ Ｐゴシック"/>
              <a:cs typeface="ＭＳ Ｐゴシック"/>
            </a:endParaRPr>
          </a:p>
          <a:p>
            <a:r>
              <a:rPr lang="nb-NO" sz="1200" dirty="0" smtClean="0">
                <a:latin typeface="Tahoma" pitchFamily="34" charset="0"/>
                <a:ea typeface="ＭＳ Ｐゴシック"/>
                <a:cs typeface="ＭＳ Ｐゴシック"/>
              </a:rPr>
              <a:t>Nilsen</a:t>
            </a:r>
            <a:r>
              <a:rPr lang="nb-NO" sz="1200" dirty="0">
                <a:latin typeface="Tahoma" pitchFamily="34" charset="0"/>
                <a:ea typeface="ＭＳ Ｐゴシック"/>
                <a:cs typeface="ＭＳ Ｐゴシック"/>
              </a:rPr>
              <a:t>, R.Å. 2007. </a:t>
            </a:r>
            <a:r>
              <a:rPr lang="nb-NO" sz="1200" i="1" dirty="0">
                <a:latin typeface="Tahoma" pitchFamily="34" charset="0"/>
                <a:ea typeface="ＭＳ Ｐゴシック"/>
                <a:cs typeface="ＭＳ Ｐゴシック"/>
              </a:rPr>
              <a:t>Før var alt fast, Nå er alt flytende: En kritikk av </a:t>
            </a:r>
            <a:r>
              <a:rPr lang="nb-NO" sz="1200" i="1" dirty="0" err="1">
                <a:latin typeface="Tahoma" pitchFamily="34" charset="0"/>
                <a:ea typeface="ＭＳ Ｐゴシック"/>
                <a:cs typeface="ＭＳ Ｐゴシック"/>
              </a:rPr>
              <a:t>Zygmunt</a:t>
            </a:r>
            <a:r>
              <a:rPr lang="nb-NO" sz="1200" i="1" dirty="0">
                <a:latin typeface="Tahoma" pitchFamily="34" charset="0"/>
                <a:ea typeface="ＭＳ Ｐゴシック"/>
                <a:cs typeface="ＭＳ Ｐゴシック"/>
              </a:rPr>
              <a:t> Baumans samtidsdiagnose</a:t>
            </a:r>
            <a:r>
              <a:rPr lang="nb-NO" sz="1200" dirty="0">
                <a:latin typeface="Tahoma" pitchFamily="34" charset="0"/>
                <a:ea typeface="ＭＳ Ｐゴシック"/>
                <a:cs typeface="ＭＳ Ｐゴシック"/>
              </a:rPr>
              <a:t>. I Sosiologisk Tidsskrift VOL. 15,3-27. universitetsforlaget.</a:t>
            </a:r>
          </a:p>
          <a:p>
            <a:r>
              <a:rPr lang="nb-NO" sz="1200" dirty="0" err="1">
                <a:latin typeface="Tahoma" pitchFamily="34" charset="0"/>
                <a:ea typeface="ＭＳ Ｐゴシック"/>
                <a:cs typeface="ＭＳ Ｐゴシック"/>
              </a:rPr>
              <a:t>Prieur</a:t>
            </a:r>
            <a:r>
              <a:rPr lang="nb-NO" sz="1200" dirty="0">
                <a:latin typeface="Tahoma" pitchFamily="34" charset="0"/>
                <a:ea typeface="ＭＳ Ｐゴシック"/>
                <a:cs typeface="ＭＳ Ｐゴシック"/>
              </a:rPr>
              <a:t>, </a:t>
            </a:r>
            <a:r>
              <a:rPr lang="nb-NO" sz="1200" dirty="0" err="1">
                <a:latin typeface="Tahoma" pitchFamily="34" charset="0"/>
                <a:ea typeface="ＭＳ Ｐゴシック"/>
                <a:cs typeface="ＭＳ Ｐゴシック"/>
              </a:rPr>
              <a:t>Annick</a:t>
            </a:r>
            <a:r>
              <a:rPr lang="nb-NO" sz="1200" dirty="0">
                <a:latin typeface="Tahoma" pitchFamily="34" charset="0"/>
                <a:ea typeface="ＭＳ Ｐゴシック"/>
                <a:cs typeface="ＭＳ Ｐゴシック"/>
              </a:rPr>
              <a:t> (2002): </a:t>
            </a:r>
            <a:r>
              <a:rPr lang="nb-NO" sz="1200" i="1" dirty="0">
                <a:latin typeface="Tahoma" pitchFamily="34" charset="0"/>
                <a:ea typeface="ＭＳ Ｐゴシック"/>
                <a:cs typeface="ＭＳ Ｐゴシック"/>
              </a:rPr>
              <a:t>Frihet til å forme seg selv? En diskusjon av konstruktivistiske perspektiver på identitet, etnisitet og kjønn</a:t>
            </a:r>
            <a:r>
              <a:rPr lang="nb-NO" sz="1200" dirty="0">
                <a:latin typeface="Tahoma" pitchFamily="34" charset="0"/>
                <a:ea typeface="ＭＳ Ｐゴシック"/>
                <a:cs typeface="ＭＳ Ｐゴシック"/>
              </a:rPr>
              <a:t>. Kontur: 5–12.</a:t>
            </a:r>
          </a:p>
          <a:p>
            <a:r>
              <a:rPr lang="nb-NO" sz="1200" dirty="0" err="1">
                <a:latin typeface="Tahoma" pitchFamily="34" charset="0"/>
                <a:ea typeface="ＭＳ Ｐゴシック"/>
                <a:cs typeface="ＭＳ Ｐゴシック"/>
              </a:rPr>
              <a:t>Prieur</a:t>
            </a:r>
            <a:r>
              <a:rPr lang="nb-NO" sz="1200" dirty="0">
                <a:latin typeface="Tahoma" pitchFamily="34" charset="0"/>
                <a:ea typeface="ＭＳ Ｐゴシック"/>
                <a:cs typeface="ＭＳ Ｐゴシック"/>
              </a:rPr>
              <a:t>, A. 2002. </a:t>
            </a:r>
            <a:r>
              <a:rPr lang="nb-NO" sz="1200" i="1" dirty="0">
                <a:latin typeface="Tahoma" pitchFamily="34" charset="0"/>
                <a:ea typeface="ＭＳ Ｐゴシック"/>
                <a:cs typeface="ＭＳ Ｐゴシック"/>
              </a:rPr>
              <a:t>Sosiologi og Raseri</a:t>
            </a:r>
            <a:r>
              <a:rPr lang="nb-NO" sz="1200" dirty="0">
                <a:latin typeface="Tahoma" pitchFamily="34" charset="0"/>
                <a:ea typeface="ＭＳ Ｐゴシック"/>
                <a:cs typeface="ＭＳ Ｐゴシック"/>
              </a:rPr>
              <a:t>. I sosiologi i Dag Årgang 32. 1-2. Novus Forlag. </a:t>
            </a:r>
          </a:p>
          <a:p>
            <a:r>
              <a:rPr lang="nb-NO" sz="1200" dirty="0" err="1">
                <a:latin typeface="Tahoma" pitchFamily="34" charset="0"/>
                <a:ea typeface="ＭＳ Ｐゴシック"/>
                <a:cs typeface="ＭＳ Ｐゴシック"/>
              </a:rPr>
              <a:t>Rolnes</a:t>
            </a:r>
            <a:r>
              <a:rPr lang="nb-NO" sz="1200" dirty="0">
                <a:latin typeface="Tahoma" pitchFamily="34" charset="0"/>
                <a:ea typeface="ＭＳ Ｐゴシック"/>
                <a:cs typeface="ＭＳ Ｐゴシック"/>
              </a:rPr>
              <a:t>, K. 2007. </a:t>
            </a:r>
            <a:r>
              <a:rPr lang="nb-NO" sz="1200" i="1" dirty="0">
                <a:latin typeface="Tahoma" pitchFamily="34" charset="0"/>
                <a:ea typeface="ＭＳ Ｐゴシック"/>
                <a:cs typeface="ＭＳ Ｐゴシック"/>
              </a:rPr>
              <a:t>Når ting blir tegn: En semiotisk tilnærming til smak og livsstil. </a:t>
            </a:r>
            <a:r>
              <a:rPr lang="nb-NO" sz="1200" dirty="0">
                <a:latin typeface="Tahoma" pitchFamily="34" charset="0"/>
                <a:ea typeface="ＭＳ Ｐゴシック"/>
                <a:cs typeface="ＭＳ Ｐゴシック"/>
              </a:rPr>
              <a:t>I: </a:t>
            </a:r>
            <a:r>
              <a:rPr lang="nb-NO" sz="1200" dirty="0" err="1">
                <a:latin typeface="Tahoma" pitchFamily="34" charset="0"/>
                <a:ea typeface="ＭＳ Ｐゴシック"/>
                <a:cs typeface="ＭＳ Ｐゴシック"/>
              </a:rPr>
              <a:t>Scheldrup</a:t>
            </a:r>
            <a:r>
              <a:rPr lang="nb-NO" sz="1200" dirty="0">
                <a:latin typeface="Tahoma" pitchFamily="34" charset="0"/>
                <a:ea typeface="ＭＳ Ｐゴシック"/>
                <a:cs typeface="ＭＳ Ｐゴシック"/>
              </a:rPr>
              <a:t> og Knudsen: Forbrukersosiologi. Makt, tegn og mening i forbrukersamfunnet. Cappelen Akademisk Forlag.</a:t>
            </a:r>
          </a:p>
          <a:p>
            <a:r>
              <a:rPr lang="nb-NO" sz="1200" dirty="0" err="1">
                <a:latin typeface="Tahoma" pitchFamily="34" charset="0"/>
                <a:ea typeface="ＭＳ Ｐゴシック"/>
                <a:cs typeface="ＭＳ Ｐゴシック"/>
              </a:rPr>
              <a:t>Sennet.R</a:t>
            </a:r>
            <a:r>
              <a:rPr lang="nb-NO" sz="1200" dirty="0">
                <a:latin typeface="Tahoma" pitchFamily="34" charset="0"/>
                <a:ea typeface="ＭＳ Ｐゴシック"/>
                <a:cs typeface="ＭＳ Ｐゴシック"/>
              </a:rPr>
              <a:t>. 1994. </a:t>
            </a:r>
            <a:r>
              <a:rPr lang="nb-NO" sz="1200" i="1" dirty="0">
                <a:latin typeface="Tahoma" pitchFamily="34" charset="0"/>
                <a:ea typeface="ＭＳ Ｐゴシック"/>
                <a:cs typeface="ＭＳ Ｐゴシック"/>
              </a:rPr>
              <a:t>Intimitetstyranniet</a:t>
            </a:r>
            <a:r>
              <a:rPr lang="nb-NO" sz="1200" dirty="0">
                <a:latin typeface="Tahoma" pitchFamily="34" charset="0"/>
                <a:ea typeface="ＭＳ Ｐゴシック"/>
                <a:cs typeface="ＭＳ Ｐゴシック"/>
              </a:rPr>
              <a:t>. </a:t>
            </a:r>
            <a:r>
              <a:rPr lang="da-DK" sz="1200" dirty="0">
                <a:latin typeface="Tahoma" pitchFamily="34" charset="0"/>
                <a:ea typeface="ＭＳ Ｐゴシック"/>
                <a:cs typeface="ＭＳ Ｐゴシック"/>
              </a:rPr>
              <a:t>Cappelens Upopulære Skrifter.</a:t>
            </a:r>
          </a:p>
          <a:p>
            <a:r>
              <a:rPr lang="da-DK" sz="1200" dirty="0" err="1">
                <a:latin typeface="Tahoma" pitchFamily="34" charset="0"/>
                <a:ea typeface="ＭＳ Ｐゴシック"/>
                <a:cs typeface="ＭＳ Ｐゴシック"/>
              </a:rPr>
              <a:t>Slagstad,R</a:t>
            </a:r>
            <a:r>
              <a:rPr lang="da-DK" sz="1200" dirty="0">
                <a:latin typeface="Tahoma" pitchFamily="34" charset="0"/>
                <a:ea typeface="ＭＳ Ｐゴシック"/>
                <a:cs typeface="ＭＳ Ｐゴシック"/>
              </a:rPr>
              <a:t>. </a:t>
            </a:r>
            <a:r>
              <a:rPr lang="da-DK" sz="1200" dirty="0" err="1">
                <a:latin typeface="Tahoma" pitchFamily="34" charset="0"/>
                <a:ea typeface="ＭＳ Ｐゴシック"/>
                <a:cs typeface="ＭＳ Ｐゴシック"/>
              </a:rPr>
              <a:t>Korsgaard,O</a:t>
            </a:r>
            <a:r>
              <a:rPr lang="da-DK" sz="1200" dirty="0">
                <a:latin typeface="Tahoma" pitchFamily="34" charset="0"/>
                <a:ea typeface="ＭＳ Ｐゴシック"/>
                <a:cs typeface="ＭＳ Ｐゴシック"/>
              </a:rPr>
              <a:t>. </a:t>
            </a:r>
            <a:r>
              <a:rPr lang="da-DK" sz="1200" dirty="0" err="1">
                <a:latin typeface="Tahoma" pitchFamily="34" charset="0"/>
                <a:ea typeface="ＭＳ Ｐゴシック"/>
                <a:cs typeface="ＭＳ Ｐゴシック"/>
              </a:rPr>
              <a:t>Løvlie,L</a:t>
            </a:r>
            <a:r>
              <a:rPr lang="da-DK" sz="1200" dirty="0">
                <a:latin typeface="Tahoma" pitchFamily="34" charset="0"/>
                <a:ea typeface="ＭＳ Ｐゴシック"/>
                <a:cs typeface="ＭＳ Ｐゴシック"/>
              </a:rPr>
              <a:t>. (red.)</a:t>
            </a:r>
            <a:r>
              <a:rPr lang="nb-NO" sz="1200" dirty="0">
                <a:latin typeface="Tahoma" pitchFamily="34" charset="0"/>
                <a:ea typeface="ＭＳ Ｐゴシック"/>
                <a:cs typeface="ＭＳ Ｐゴシック"/>
              </a:rPr>
              <a:t> 2000. </a:t>
            </a:r>
            <a:r>
              <a:rPr lang="da-DK" sz="1200" i="1" dirty="0">
                <a:latin typeface="Tahoma" pitchFamily="34" charset="0"/>
                <a:ea typeface="ＭＳ Ｐゴシック"/>
                <a:cs typeface="ＭＳ Ｐゴシック"/>
              </a:rPr>
              <a:t>Dannelsens forvandlinger. </a:t>
            </a:r>
            <a:r>
              <a:rPr lang="da-DK" sz="1200" dirty="0">
                <a:latin typeface="Tahoma" pitchFamily="34" charset="0"/>
                <a:ea typeface="ＭＳ Ｐゴシック"/>
                <a:cs typeface="ＭＳ Ｐゴシック"/>
              </a:rPr>
              <a:t>Pax</a:t>
            </a:r>
            <a:r>
              <a:rPr lang="da-DK" sz="1200" dirty="0" smtClean="0">
                <a:latin typeface="Tahoma" pitchFamily="34" charset="0"/>
                <a:ea typeface="ＭＳ Ｐゴシック"/>
                <a:cs typeface="ＭＳ Ｐゴシック"/>
              </a:rPr>
              <a:t>.</a:t>
            </a:r>
          </a:p>
          <a:p>
            <a:r>
              <a:rPr lang="da-DK" sz="1200" dirty="0" err="1" smtClean="0">
                <a:latin typeface="Tahoma" pitchFamily="34" charset="0"/>
                <a:ea typeface="ＭＳ Ｐゴシック"/>
                <a:cs typeface="ＭＳ Ｐゴシック"/>
              </a:rPr>
              <a:t>Tranøy</a:t>
            </a:r>
            <a:r>
              <a:rPr lang="da-DK" sz="1200" dirty="0" smtClean="0">
                <a:latin typeface="Tahoma" pitchFamily="34" charset="0"/>
                <a:ea typeface="ＭＳ Ｐゴシック"/>
                <a:cs typeface="ＭＳ Ｐゴシック"/>
              </a:rPr>
              <a:t>, Bent Sofus 2006: Markedets </a:t>
            </a:r>
            <a:r>
              <a:rPr lang="da-DK" sz="1200" dirty="0" err="1" smtClean="0">
                <a:latin typeface="Tahoma" pitchFamily="34" charset="0"/>
                <a:ea typeface="ＭＳ Ｐゴシック"/>
                <a:cs typeface="ＭＳ Ｐゴシック"/>
              </a:rPr>
              <a:t>makt</a:t>
            </a:r>
            <a:r>
              <a:rPr lang="da-DK" sz="1200" dirty="0" smtClean="0">
                <a:latin typeface="Tahoma" pitchFamily="34" charset="0"/>
                <a:ea typeface="ＭＳ Ｐゴシック"/>
                <a:cs typeface="ＭＳ Ｐゴシック"/>
              </a:rPr>
              <a:t> over </a:t>
            </a:r>
            <a:r>
              <a:rPr lang="da-DK" sz="1200" dirty="0" err="1" smtClean="0">
                <a:latin typeface="Tahoma" pitchFamily="34" charset="0"/>
                <a:ea typeface="ＭＳ Ｐゴシック"/>
                <a:cs typeface="ＭＳ Ｐゴシック"/>
              </a:rPr>
              <a:t>sinnene</a:t>
            </a:r>
            <a:r>
              <a:rPr lang="da-DK" sz="1200" dirty="0" smtClean="0">
                <a:latin typeface="Tahoma" pitchFamily="34" charset="0"/>
                <a:ea typeface="ＭＳ Ｐゴシック"/>
                <a:cs typeface="ＭＳ Ｐゴシック"/>
              </a:rPr>
              <a:t>. Aschehoug.</a:t>
            </a:r>
          </a:p>
          <a:p>
            <a:r>
              <a:rPr lang="da-DK" sz="1200" dirty="0" smtClean="0">
                <a:latin typeface="Tahoma" pitchFamily="34" charset="0"/>
                <a:ea typeface="ＭＳ Ｐゴシック"/>
                <a:cs typeface="ＭＳ Ｐゴシック"/>
              </a:rPr>
              <a:t>Øhra, Mattias 1998: </a:t>
            </a:r>
            <a:r>
              <a:rPr lang="da-DK" sz="1200" i="1" dirty="0" smtClean="0">
                <a:latin typeface="Tahoma" pitchFamily="34" charset="0"/>
                <a:ea typeface="ＭＳ Ｐゴシック"/>
                <a:cs typeface="ＭＳ Ｐゴシック"/>
              </a:rPr>
              <a:t>”</a:t>
            </a:r>
            <a:r>
              <a:rPr lang="da-DK" sz="1200" i="1" dirty="0" err="1" smtClean="0">
                <a:latin typeface="Tahoma" pitchFamily="34" charset="0"/>
                <a:ea typeface="ＭＳ Ｐゴシック"/>
                <a:cs typeface="ＭＳ Ｐゴシック"/>
              </a:rPr>
              <a:t>Ekte</a:t>
            </a:r>
            <a:r>
              <a:rPr lang="da-DK" sz="1200" i="1" dirty="0" smtClean="0">
                <a:latin typeface="Tahoma" pitchFamily="34" charset="0"/>
                <a:ea typeface="ＭＳ Ｐゴシック"/>
                <a:cs typeface="ＭＳ Ｐゴシック"/>
              </a:rPr>
              <a:t> barndom”. Barndomsforståelse - et perspektivskifte</a:t>
            </a:r>
            <a:r>
              <a:rPr lang="da-DK" sz="1200" dirty="0" smtClean="0">
                <a:latin typeface="Tahoma" pitchFamily="34" charset="0"/>
                <a:ea typeface="ＭＳ Ｐゴシック"/>
                <a:cs typeface="ＭＳ Ｐゴシック"/>
              </a:rPr>
              <a:t>. </a:t>
            </a:r>
            <a:r>
              <a:rPr lang="nb-NO" sz="1200" dirty="0"/>
              <a:t>I Bugge &amp; Gjems: </a:t>
            </a:r>
            <a:r>
              <a:rPr lang="nb-NO" sz="1200" i="1" dirty="0"/>
              <a:t>Time Out. Bilder fra nye pedagogiske landskap </a:t>
            </a:r>
            <a:r>
              <a:rPr lang="nb-NO" sz="1200" dirty="0"/>
              <a:t>. Fagbokforlaget</a:t>
            </a:r>
            <a:r>
              <a:rPr lang="da-DK" sz="1200" dirty="0" smtClean="0">
                <a:latin typeface="Tahoma" pitchFamily="34" charset="0"/>
                <a:ea typeface="ＭＳ Ｐゴシック"/>
                <a:cs typeface="ＭＳ Ｐゴシック"/>
              </a:rPr>
              <a:t> </a:t>
            </a:r>
            <a:endParaRPr lang="en-US" sz="1200" dirty="0">
              <a:latin typeface="Tahoma" pitchFamily="34" charset="0"/>
              <a:ea typeface="ＭＳ Ｐゴシック"/>
              <a:cs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43</a:t>
            </a:fld>
            <a:endParaRPr lang="nb-NO"/>
          </a:p>
        </p:txBody>
      </p:sp>
    </p:spTree>
    <p:extLst>
      <p:ext uri="{BB962C8B-B14F-4D97-AF65-F5344CB8AC3E}">
        <p14:creationId xmlns:p14="http://schemas.microsoft.com/office/powerpoint/2010/main" val="4288720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p:cNvSpPr>
            <a:spLocks noGrp="1"/>
          </p:cNvSpPr>
          <p:nvPr>
            <p:ph type="title"/>
          </p:nvPr>
        </p:nvSpPr>
        <p:spPr>
          <a:xfrm>
            <a:off x="5857875" y="2928938"/>
            <a:ext cx="2967038" cy="552450"/>
          </a:xfrm>
        </p:spPr>
        <p:txBody>
          <a:bodyPr/>
          <a:lstStyle/>
          <a:p>
            <a:pPr algn="ctr" eaLnBrk="1" hangingPunct="1"/>
            <a:r>
              <a:rPr lang="nb-NO">
                <a:latin typeface="Verdana" charset="0"/>
              </a:rPr>
              <a:t>Hvem er dagens Barn og unge?</a:t>
            </a:r>
            <a:endParaRPr lang="en-US">
              <a:latin typeface="Verdana" charset="0"/>
            </a:endParaRPr>
          </a:p>
        </p:txBody>
      </p:sp>
      <p:pic>
        <p:nvPicPr>
          <p:cNvPr id="16386" name="Plassholder for innhold 3" descr="deiligst.n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5634038" cy="6858000"/>
          </a:xfrm>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6</a:t>
            </a:fld>
            <a:endParaRPr lang="nb-NO"/>
          </a:p>
        </p:txBody>
      </p:sp>
    </p:spTree>
    <p:extLst>
      <p:ext uri="{BB962C8B-B14F-4D97-AF65-F5344CB8AC3E}">
        <p14:creationId xmlns:p14="http://schemas.microsoft.com/office/powerpoint/2010/main" val="16828139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nb-NO" smtClean="0">
                <a:latin typeface="Verdana" pitchFamily="34" charset="0"/>
                <a:ea typeface="ＭＳ Ｐゴシック"/>
                <a:cs typeface="ＭＳ Ｐゴシック"/>
              </a:rPr>
              <a:t>Det senmoderne</a:t>
            </a:r>
            <a:r>
              <a:rPr lang="en-US" smtClean="0">
                <a:latin typeface="Verdana" pitchFamily="34" charset="0"/>
                <a:ea typeface="ＭＳ Ｐゴシック"/>
                <a:cs typeface="ＭＳ Ｐゴシック"/>
              </a:rPr>
              <a:t> samfunn 1970-</a:t>
            </a:r>
            <a:endParaRPr lang="en-US" smtClean="0">
              <a:ea typeface="ＭＳ Ｐゴシック"/>
              <a:cs typeface="ＭＳ Ｐゴシック"/>
            </a:endParaRPr>
          </a:p>
        </p:txBody>
      </p:sp>
      <p:sp>
        <p:nvSpPr>
          <p:cNvPr id="27650" name="Content Placeholder 2"/>
          <p:cNvSpPr>
            <a:spLocks noGrp="1"/>
          </p:cNvSpPr>
          <p:nvPr>
            <p:ph idx="1"/>
          </p:nvPr>
        </p:nvSpPr>
        <p:spPr bwMode="auto">
          <a:xfrm>
            <a:off x="685800" y="1600200"/>
            <a:ext cx="8001000" cy="3962400"/>
          </a:xfrm>
          <a:noFill/>
          <a:ln>
            <a:miter lim="800000"/>
            <a:headEnd/>
            <a:tailEnd/>
          </a:ln>
        </p:spPr>
        <p:txBody>
          <a:bodyPr vert="horz" wrap="square" lIns="91440" tIns="45720" rIns="91440" bIns="45720" numCol="1" anchor="t" anchorCtr="0" compatLnSpc="1">
            <a:prstTxWarp prst="textNoShape">
              <a:avLst/>
            </a:prstTxWarp>
          </a:bodyPr>
          <a:lstStyle/>
          <a:p>
            <a:r>
              <a:rPr lang="nb-NO" sz="2400" smtClean="0">
                <a:ea typeface="ＭＳ Ｐゴシック"/>
                <a:cs typeface="ＭＳ Ｐゴシック"/>
              </a:rPr>
              <a:t>Fra:</a:t>
            </a:r>
          </a:p>
          <a:p>
            <a:pPr lvl="1"/>
            <a:r>
              <a:rPr lang="nb-NO" sz="2400" smtClean="0">
                <a:ea typeface="ＭＳ Ｐゴシック"/>
              </a:rPr>
              <a:t>Sosial samfunnskontroll og nøysomhet til estetisk begjær.</a:t>
            </a:r>
          </a:p>
          <a:p>
            <a:pPr lvl="1"/>
            <a:endParaRPr lang="nb-NO" sz="2400" smtClean="0">
              <a:ea typeface="ＭＳ Ｐゴシック"/>
            </a:endParaRPr>
          </a:p>
          <a:p>
            <a:r>
              <a:rPr lang="nb-NO" sz="2400" smtClean="0">
                <a:ea typeface="ＭＳ Ｐゴシック"/>
                <a:cs typeface="ＭＳ Ｐゴシック"/>
              </a:rPr>
              <a:t>Radikal individualisering (Bauman. Beck. Giddens)</a:t>
            </a:r>
          </a:p>
          <a:p>
            <a:pPr lvl="1"/>
            <a:r>
              <a:rPr lang="nb-NO" sz="2400" smtClean="0">
                <a:ea typeface="ＭＳ Ｐゴシック"/>
              </a:rPr>
              <a:t>Fragmentert og preget av umiddelbar behovstilfredstillelse. Stabil identitet vanskeliggjøres</a:t>
            </a:r>
          </a:p>
          <a:p>
            <a:pPr lvl="1"/>
            <a:r>
              <a:rPr lang="nb-NO" sz="2400" smtClean="0">
                <a:ea typeface="ＭＳ Ｐゴシック"/>
              </a:rPr>
              <a:t>Individet må i større grad foreta valg uten sosial støtte.</a:t>
            </a:r>
          </a:p>
          <a:p>
            <a:pPr lvl="1"/>
            <a:endParaRPr lang="en-US" smtClean="0">
              <a:ea typeface="ＭＳ Ｐゴシック"/>
            </a:endParaRPr>
          </a:p>
          <a:p>
            <a:pPr lvl="1"/>
            <a:endParaRPr lang="en-US" smtClean="0">
              <a:ea typeface="ＭＳ Ｐゴシック"/>
            </a:endParaRPr>
          </a:p>
          <a:p>
            <a:pPr lvl="1"/>
            <a:endParaRPr lang="en-US" smtClean="0">
              <a:ea typeface="ＭＳ Ｐゴシック"/>
            </a:endParaRP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7</a:t>
            </a:fld>
            <a:endParaRPr lang="nb-NO"/>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nb-NO">
                <a:latin typeface="Verdana" charset="0"/>
              </a:rPr>
              <a:t>Identitet og individualisme</a:t>
            </a:r>
          </a:p>
        </p:txBody>
      </p:sp>
      <p:sp>
        <p:nvSpPr>
          <p:cNvPr id="18434"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endParaRPr lang="nb-NO" sz="2800">
              <a:latin typeface="Verdana" charset="0"/>
            </a:endParaRPr>
          </a:p>
          <a:p>
            <a:pPr eaLnBrk="1" hangingPunct="1">
              <a:lnSpc>
                <a:spcPct val="80000"/>
              </a:lnSpc>
            </a:pPr>
            <a:r>
              <a:rPr lang="nb-NO" sz="2800">
                <a:latin typeface="Verdana" charset="0"/>
              </a:rPr>
              <a:t>Dette skjer ut fra valg av livsstil, mote, språk, preferanser, holdninger osv. som er tilpasset den arena som man befinner seg i.</a:t>
            </a:r>
          </a:p>
          <a:p>
            <a:pPr eaLnBrk="1" hangingPunct="1">
              <a:lnSpc>
                <a:spcPct val="80000"/>
              </a:lnSpc>
            </a:pPr>
            <a:endParaRPr lang="nb-NO" sz="2800">
              <a:latin typeface="Verdana" charset="0"/>
            </a:endParaRPr>
          </a:p>
          <a:p>
            <a:pPr eaLnBrk="1" hangingPunct="1">
              <a:lnSpc>
                <a:spcPct val="80000"/>
              </a:lnSpc>
            </a:pPr>
            <a:r>
              <a:rPr lang="nb-NO" sz="2800">
                <a:latin typeface="Verdana" charset="0"/>
              </a:rPr>
              <a:t>Man må være i stand til å velge rett sosial representasjon av seg selv og den rette subjektivitet i de ulike situasjoner</a:t>
            </a:r>
          </a:p>
          <a:p>
            <a:pPr eaLnBrk="1" hangingPunct="1">
              <a:lnSpc>
                <a:spcPct val="80000"/>
              </a:lnSpc>
            </a:pPr>
            <a:endParaRPr lang="nb-NO" sz="2800">
              <a:latin typeface="Verdana" charset="0"/>
            </a:endParaRPr>
          </a:p>
        </p:txBody>
      </p:sp>
      <p:sp>
        <p:nvSpPr>
          <p:cNvPr id="18435" name="Text Box 4"/>
          <p:cNvSpPr txBox="1">
            <a:spLocks noChangeArrowheads="1"/>
          </p:cNvSpPr>
          <p:nvPr/>
        </p:nvSpPr>
        <p:spPr bwMode="auto">
          <a:xfrm>
            <a:off x="827088" y="6340475"/>
            <a:ext cx="7561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spcBef>
                <a:spcPct val="50000"/>
              </a:spcBef>
            </a:pPr>
            <a:r>
              <a:rPr lang="nb-NO" sz="1400" i="1" dirty="0" err="1">
                <a:solidFill>
                  <a:schemeClr val="bg1">
                    <a:lumMod val="50000"/>
                  </a:schemeClr>
                </a:solidFill>
              </a:rPr>
              <a:t>Dencik</a:t>
            </a:r>
            <a:r>
              <a:rPr lang="nb-NO" sz="1400" i="1" dirty="0">
                <a:solidFill>
                  <a:schemeClr val="bg1">
                    <a:lumMod val="50000"/>
                  </a:schemeClr>
                </a:solidFill>
              </a:rPr>
              <a:t> og Schultz Jørgensen 2004. Gran 2004. Gripsrud 2002. Holm, Dokk 2001. </a:t>
            </a:r>
            <a:r>
              <a:rPr lang="nb-NO" sz="1400" i="1" dirty="0" err="1">
                <a:solidFill>
                  <a:schemeClr val="bg1">
                    <a:lumMod val="50000"/>
                  </a:schemeClr>
                </a:solidFill>
              </a:rPr>
              <a:t>Prieur</a:t>
            </a:r>
            <a:r>
              <a:rPr lang="nb-NO" sz="1400" i="1" dirty="0">
                <a:solidFill>
                  <a:schemeClr val="bg1">
                    <a:lumMod val="50000"/>
                  </a:schemeClr>
                </a:solidFill>
              </a:rPr>
              <a:t> 2002. </a:t>
            </a:r>
            <a:r>
              <a:rPr lang="nb-NO" sz="1400" i="1" dirty="0" err="1">
                <a:solidFill>
                  <a:schemeClr val="bg1">
                    <a:lumMod val="50000"/>
                  </a:schemeClr>
                </a:solidFill>
              </a:rPr>
              <a:t>Giddens</a:t>
            </a:r>
            <a:r>
              <a:rPr lang="nb-NO" sz="1400" i="1" dirty="0">
                <a:solidFill>
                  <a:schemeClr val="bg1">
                    <a:lumMod val="50000"/>
                  </a:schemeClr>
                </a:solidFill>
              </a:rPr>
              <a:t> 1991, 1996 og 2003. Berger og </a:t>
            </a:r>
            <a:r>
              <a:rPr lang="nb-NO" sz="1400" i="1" dirty="0" err="1">
                <a:solidFill>
                  <a:schemeClr val="bg1">
                    <a:lumMod val="50000"/>
                  </a:schemeClr>
                </a:solidFill>
              </a:rPr>
              <a:t>Luckman</a:t>
            </a:r>
            <a:r>
              <a:rPr lang="nb-NO" sz="1400" i="1" dirty="0">
                <a:solidFill>
                  <a:schemeClr val="bg1">
                    <a:lumMod val="50000"/>
                  </a:schemeClr>
                </a:solidFill>
              </a:rPr>
              <a:t> 1990. </a:t>
            </a:r>
            <a:r>
              <a:rPr lang="nb-NO" sz="1400" i="1" dirty="0" err="1">
                <a:solidFill>
                  <a:schemeClr val="bg1">
                    <a:lumMod val="50000"/>
                  </a:schemeClr>
                </a:solidFill>
              </a:rPr>
              <a:t>Bourdieu</a:t>
            </a:r>
            <a:r>
              <a:rPr lang="nb-NO" sz="1400" dirty="0">
                <a:solidFill>
                  <a:schemeClr val="bg1">
                    <a:lumMod val="50000"/>
                  </a:schemeClr>
                </a:solidFill>
              </a:rPr>
              <a:t> 1995</a:t>
            </a: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8</a:t>
            </a:fld>
            <a:endParaRPr lang="nb-NO"/>
          </a:p>
        </p:txBody>
      </p:sp>
    </p:spTree>
    <p:extLst>
      <p:ext uri="{BB962C8B-B14F-4D97-AF65-F5344CB8AC3E}">
        <p14:creationId xmlns:p14="http://schemas.microsoft.com/office/powerpoint/2010/main" val="7615905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ea typeface="ＭＳ Ｐゴシック"/>
                <a:cs typeface="ＭＳ Ｐゴシック"/>
              </a:rPr>
              <a:t>Intimitet</a:t>
            </a:r>
          </a:p>
        </p:txBody>
      </p:sp>
      <p:sp>
        <p:nvSpPr>
          <p:cNvPr id="30722" name="Content Placeholder 2"/>
          <p:cNvSpPr>
            <a:spLocks noGrp="1"/>
          </p:cNvSpPr>
          <p:nvPr>
            <p:ph idx="1"/>
          </p:nvPr>
        </p:nvSpPr>
        <p:spPr bwMode="auto">
          <a:xfrm>
            <a:off x="685800" y="1600200"/>
            <a:ext cx="8001000" cy="3962400"/>
          </a:xfrm>
          <a:noFill/>
          <a:ln>
            <a:miter lim="800000"/>
            <a:headEnd/>
            <a:tailEnd/>
          </a:ln>
        </p:spPr>
        <p:txBody>
          <a:bodyPr vert="horz" wrap="square" lIns="91440" tIns="45720" rIns="91440" bIns="45720" numCol="1" anchor="t" anchorCtr="0" compatLnSpc="1">
            <a:prstTxWarp prst="textNoShape">
              <a:avLst/>
            </a:prstTxWarp>
          </a:bodyPr>
          <a:lstStyle/>
          <a:p>
            <a:r>
              <a:rPr lang="nb-NO" smtClean="0">
                <a:ea typeface="ＭＳ Ｐゴシック"/>
                <a:cs typeface="ＭＳ Ｐゴシック"/>
              </a:rPr>
              <a:t>Alt privatiseres.</a:t>
            </a:r>
          </a:p>
          <a:p>
            <a:pPr lvl="1"/>
            <a:r>
              <a:rPr lang="nb-NO" smtClean="0">
                <a:ea typeface="ＭＳ Ｐゴシック"/>
              </a:rPr>
              <a:t>Tro</a:t>
            </a:r>
          </a:p>
          <a:p>
            <a:pPr lvl="1"/>
            <a:r>
              <a:rPr lang="nb-NO" smtClean="0">
                <a:ea typeface="ＭＳ Ｐゴシック"/>
              </a:rPr>
              <a:t>Stil</a:t>
            </a:r>
          </a:p>
          <a:p>
            <a:pPr lvl="1"/>
            <a:r>
              <a:rPr lang="nb-NO" smtClean="0">
                <a:ea typeface="ＭＳ Ｐゴシック"/>
              </a:rPr>
              <a:t>Verdier</a:t>
            </a:r>
          </a:p>
          <a:p>
            <a:pPr lvl="1"/>
            <a:r>
              <a:rPr lang="nb-NO" smtClean="0">
                <a:ea typeface="ＭＳ Ｐゴシック"/>
              </a:rPr>
              <a:t>Forbruk/konsum</a:t>
            </a:r>
          </a:p>
          <a:p>
            <a:pPr lvl="1"/>
            <a:r>
              <a:rPr lang="nb-NO" smtClean="0">
                <a:ea typeface="ＭＳ Ｐゴシック"/>
              </a:rPr>
              <a:t>Den offentlige borgerrollen</a:t>
            </a:r>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3" name="Slide Number Placeholder 2"/>
          <p:cNvSpPr>
            <a:spLocks noGrp="1"/>
          </p:cNvSpPr>
          <p:nvPr>
            <p:ph type="sldNum" sz="quarter" idx="12"/>
          </p:nvPr>
        </p:nvSpPr>
        <p:spPr/>
        <p:txBody>
          <a:bodyPr/>
          <a:lstStyle/>
          <a:p>
            <a:fld id="{064F9022-3392-C544-89D8-FBF1247D7507}" type="slidenum">
              <a:rPr lang="nb-NO" smtClean="0"/>
              <a:pPr/>
              <a:t>9</a:t>
            </a:fld>
            <a:endParaRPr lang="nb-NO"/>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730250"/>
            <a:ext cx="8001000" cy="1143000"/>
          </a:xfrm>
        </p:spPr>
        <p:txBody>
          <a:bodyPr/>
          <a:lstStyle/>
          <a:p>
            <a:r>
              <a:rPr lang="en-US" sz="3200" smtClean="0">
                <a:ea typeface="ＭＳ Ｐゴシック"/>
                <a:cs typeface="ＭＳ Ｐゴシック"/>
              </a:rPr>
              <a:t>The fall of public man / intimitetstyranniet </a:t>
            </a:r>
            <a:r>
              <a:rPr lang="en-US" smtClean="0">
                <a:ea typeface="ＭＳ Ｐゴシック"/>
                <a:cs typeface="ＭＳ Ｐゴシック"/>
              </a:rPr>
              <a:t/>
            </a:r>
            <a:br>
              <a:rPr lang="en-US" smtClean="0">
                <a:ea typeface="ＭＳ Ｐゴシック"/>
                <a:cs typeface="ＭＳ Ｐゴシック"/>
              </a:rPr>
            </a:br>
            <a:r>
              <a:rPr lang="en-US" sz="2000" smtClean="0">
                <a:ea typeface="ＭＳ Ｐゴシック"/>
                <a:cs typeface="ＭＳ Ｐゴシック"/>
              </a:rPr>
              <a:t>R.Sennet</a:t>
            </a:r>
          </a:p>
        </p:txBody>
      </p:sp>
      <p:sp>
        <p:nvSpPr>
          <p:cNvPr id="3" name="Content Placeholder 2"/>
          <p:cNvSpPr>
            <a:spLocks noGrp="1"/>
          </p:cNvSpPr>
          <p:nvPr>
            <p:ph idx="1"/>
          </p:nvPr>
        </p:nvSpPr>
        <p:spPr>
          <a:xfrm>
            <a:off x="685800" y="2109788"/>
            <a:ext cx="8001000" cy="3962400"/>
          </a:xfrm>
        </p:spPr>
        <p:txBody>
          <a:bodyPr/>
          <a:lstStyle/>
          <a:p>
            <a:pPr marL="0" indent="0">
              <a:buFont typeface="Arial" charset="0"/>
              <a:buNone/>
              <a:defRPr/>
            </a:pPr>
            <a:r>
              <a:rPr lang="nb-NO" sz="2400" dirty="0" smtClean="0"/>
              <a:t>Om høflighet:</a:t>
            </a:r>
          </a:p>
          <a:p>
            <a:pPr>
              <a:defRPr/>
            </a:pPr>
            <a:r>
              <a:rPr lang="nb-NO" sz="2400" dirty="0" smtClean="0"/>
              <a:t>…den aktiviteten som beskytter mennesket mot hverandre og likevel tillater dem å ha glede av hverandres selskap. Å bære maske er selve høflighetens innerste vesen. Masken tillater en rent sosial omgang, adskilt fra forhold som angår makt, ubehag eller private følelser hos dem som bærer dem. Høflighet har som mål å skjerme andre mot å bli bebyrdet med en selv. (Sennet</a:t>
            </a:r>
            <a:r>
              <a:rPr lang="nb-NO" sz="2400" dirty="0"/>
              <a:t> </a:t>
            </a:r>
            <a:r>
              <a:rPr lang="nb-NO" sz="2400" dirty="0" smtClean="0"/>
              <a:t>1992)</a:t>
            </a:r>
          </a:p>
          <a:p>
            <a:pPr>
              <a:defRPr/>
            </a:pPr>
            <a:r>
              <a:rPr lang="nb-NO" sz="2400" dirty="0" smtClean="0"/>
              <a:t>Når intimitets</a:t>
            </a:r>
            <a:r>
              <a:rPr lang="nb-NO" sz="2400" dirty="0"/>
              <a:t>-idealet blir et </a:t>
            </a:r>
            <a:r>
              <a:rPr lang="nb-NO" sz="2400" dirty="0" smtClean="0"/>
              <a:t>krav kolonialiseres det offentlige rom av det private.</a:t>
            </a:r>
            <a:endParaRPr lang="nb-NO" sz="2400" dirty="0"/>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
        <p:nvSpPr>
          <p:cNvPr id="4" name="Slide Number Placeholder 3"/>
          <p:cNvSpPr>
            <a:spLocks noGrp="1"/>
          </p:cNvSpPr>
          <p:nvPr>
            <p:ph type="sldNum" sz="quarter" idx="12"/>
          </p:nvPr>
        </p:nvSpPr>
        <p:spPr/>
        <p:txBody>
          <a:bodyPr/>
          <a:lstStyle/>
          <a:p>
            <a:fld id="{064F9022-3392-C544-89D8-FBF1247D7507}" type="slidenum">
              <a:rPr lang="nb-NO" smtClean="0"/>
              <a:pPr/>
              <a:t>10</a:t>
            </a:fld>
            <a:endParaRPr lang="nb-NO"/>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1.11.2011. Fagintegrasjonsdag på HIVE">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21.11.2011. Fagintegrasjonsdag på HIVE.potm</Template>
  <TotalTime>621</TotalTime>
  <Words>2600</Words>
  <Application>Microsoft Macintosh PowerPoint</Application>
  <PresentationFormat>On-screen Show (4:3)</PresentationFormat>
  <Paragraphs>360</Paragraphs>
  <Slides>42</Slides>
  <Notes>21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21.11.2011. Fagintegrasjonsdag på HIVE</vt:lpstr>
      <vt:lpstr>Individualisme og dannelse i forbrukersamfunnet av Mattias Øhra </vt:lpstr>
      <vt:lpstr>Det moderne samfunn (Den faste moderniteten. Z. Bauman)</vt:lpstr>
      <vt:lpstr>Førstereisgutt,  15 år gammel.  CA 1910</vt:lpstr>
      <vt:lpstr>Det moderne </vt:lpstr>
      <vt:lpstr>Hvem er dagens Barn og unge?</vt:lpstr>
      <vt:lpstr>Det senmoderne samfunn 1970-</vt:lpstr>
      <vt:lpstr>Identitet og individualisme</vt:lpstr>
      <vt:lpstr>Intimitet</vt:lpstr>
      <vt:lpstr>The fall of public man / intimitetstyranniet  R.Sennet</vt:lpstr>
      <vt:lpstr>Offentlig versus det private</vt:lpstr>
      <vt:lpstr>Frihet x 2  (opprør mot den sosialdemokratiske orden).</vt:lpstr>
      <vt:lpstr>Påvirkning:</vt:lpstr>
      <vt:lpstr>Selvet og identitet</vt:lpstr>
      <vt:lpstr>Livsstil </vt:lpstr>
      <vt:lpstr>Ungdom og identitet</vt:lpstr>
      <vt:lpstr>Ungdom og identitet</vt:lpstr>
      <vt:lpstr>Fra Gud til Gucci</vt:lpstr>
      <vt:lpstr>Media og livsstil Fra Gud til Gucci</vt:lpstr>
      <vt:lpstr>Media / populærkulturen</vt:lpstr>
      <vt:lpstr>Hvordan vet jeg at jeg lykkes?</vt:lpstr>
      <vt:lpstr>Hvordan blir jeg vellykket?</vt:lpstr>
      <vt:lpstr>Hvem er dagens unge?   “Curlingforeldre gjør alt for å koste rent foran sine barn slik at de raskt, lett og smertefritt skal ta seg fram i livet. Men prisen er høy: Vi får foreldre som ikke klarer å sette grenser og barn som verken viser respekt for voksne eller andre barn.”</vt:lpstr>
      <vt:lpstr>Selvkontroll</vt:lpstr>
      <vt:lpstr>Individualisme</vt:lpstr>
      <vt:lpstr>Individualisme i dag?</vt:lpstr>
      <vt:lpstr>Nyliberalisme og konsumerisme</vt:lpstr>
      <vt:lpstr>Depresjon som senmodernitetens arketypiske lidelse</vt:lpstr>
      <vt:lpstr>Depresjon som senmodernitetens arketypiske lidelse</vt:lpstr>
      <vt:lpstr>Det terapeutiske samfunn og begjærsøkonomien.</vt:lpstr>
      <vt:lpstr>Tydelige voksne</vt:lpstr>
      <vt:lpstr>Tydelige voksne</vt:lpstr>
      <vt:lpstr>Pessimisme eller optimisme? </vt:lpstr>
      <vt:lpstr>Bourdieu</vt:lpstr>
      <vt:lpstr>Bourdieu</vt:lpstr>
      <vt:lpstr>Hvordan vi som voksne best mulig ruster barn til livet</vt:lpstr>
      <vt:lpstr>Rotløs, egosentrisk og skravlete?</vt:lpstr>
      <vt:lpstr>Opplysning &amp; Dannelse hos Kant </vt:lpstr>
      <vt:lpstr>Hvordan vi som voksne best mulig ruster barn til livet</vt:lpstr>
      <vt:lpstr>Dannelse?</vt:lpstr>
      <vt:lpstr>Solidaritet Versus Moralisme </vt:lpstr>
      <vt:lpstr>Oppdragelse til det alminnelige?</vt:lpstr>
      <vt:lpstr>Kilder:</vt:lpstr>
    </vt:vector>
  </TitlesOfParts>
  <Company>Metro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Metro</dc:creator>
  <cp:lastModifiedBy>Mattias Øhra</cp:lastModifiedBy>
  <cp:revision>41</cp:revision>
  <dcterms:created xsi:type="dcterms:W3CDTF">2010-02-25T16:21:27Z</dcterms:created>
  <dcterms:modified xsi:type="dcterms:W3CDTF">2012-03-12T22:51:47Z</dcterms:modified>
</cp:coreProperties>
</file>