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974" y="-7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smtClean="0"/>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7" name="Date Placeholder 6"/>
          <p:cNvSpPr>
            <a:spLocks noGrp="1"/>
          </p:cNvSpPr>
          <p:nvPr>
            <p:ph type="dt" sz="half" idx="10"/>
          </p:nvPr>
        </p:nvSpPr>
        <p:spPr/>
        <p:txBody>
          <a:bodyPr/>
          <a:lstStyle/>
          <a:p>
            <a:fld id="{4DD7BA1F-EB05-4FF1-807D-B0049246A24D}" type="datetimeFigureOut">
              <a:rPr lang="nb-NO" smtClean="0"/>
              <a:t>01.12.2017</a:t>
            </a:fld>
            <a:endParaRPr lang="nb-NO"/>
          </a:p>
        </p:txBody>
      </p:sp>
      <p:sp>
        <p:nvSpPr>
          <p:cNvPr id="8" name="Slide Number Placeholder 7"/>
          <p:cNvSpPr>
            <a:spLocks noGrp="1"/>
          </p:cNvSpPr>
          <p:nvPr>
            <p:ph type="sldNum" sz="quarter" idx="11"/>
          </p:nvPr>
        </p:nvSpPr>
        <p:spPr/>
        <p:txBody>
          <a:bodyPr/>
          <a:lstStyle/>
          <a:p>
            <a:fld id="{974CA9B1-760D-46F1-8D93-0E8530AB06BB}"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smtClean="0"/>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smtClean="0"/>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DD7BA1F-EB05-4FF1-807D-B0049246A24D}" type="datetimeFigureOut">
              <a:rPr lang="nb-NO" smtClean="0"/>
              <a:t>01.12.2017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74CA9B1-760D-46F1-8D93-0E8530AB06BB}"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smtClean="0"/>
          </a:p>
        </p:txBody>
      </p:sp>
      <p:sp>
        <p:nvSpPr>
          <p:cNvPr id="5" name="Date Placeholder 4"/>
          <p:cNvSpPr>
            <a:spLocks noGrp="1"/>
          </p:cNvSpPr>
          <p:nvPr>
            <p:ph type="dt" sz="half" idx="10"/>
          </p:nvPr>
        </p:nvSpPr>
        <p:spPr/>
        <p:txBody>
          <a:bodyPr/>
          <a:lstStyle/>
          <a:p>
            <a:fld id="{4DD7BA1F-EB05-4FF1-807D-B0049246A24D}" type="datetimeFigureOut">
              <a:rPr lang="nb-NO" smtClean="0"/>
              <a:t>01.12.2017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74CA9B1-760D-46F1-8D93-0E8530AB06BB}"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7" name="Date Placeholder 6"/>
          <p:cNvSpPr>
            <a:spLocks noGrp="1"/>
          </p:cNvSpPr>
          <p:nvPr>
            <p:ph type="dt" sz="half" idx="10"/>
          </p:nvPr>
        </p:nvSpPr>
        <p:spPr/>
        <p:txBody>
          <a:bodyPr/>
          <a:lstStyle/>
          <a:p>
            <a:fld id="{4DD7BA1F-EB05-4FF1-807D-B0049246A24D}" type="datetimeFigureOut">
              <a:rPr lang="nb-NO" smtClean="0"/>
              <a:t>01.12.2017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74CA9B1-760D-46F1-8D93-0E8530AB06BB}"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4DD7BA1F-EB05-4FF1-807D-B0049246A24D}" type="datetimeFigureOut">
              <a:rPr lang="nb-NO" smtClean="0"/>
              <a:t>01.12.2017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7BA1F-EB05-4FF1-807D-B0049246A24D}" type="datetimeFigureOut">
              <a:rPr lang="nb-NO" smtClean="0"/>
              <a:t>01.12.2017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smtClean="0"/>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DD7BA1F-EB05-4FF1-807D-B0049246A24D}" type="datetimeFigureOut">
              <a:rPr lang="nb-NO" smtClean="0"/>
              <a:t>01.12.2017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smtClean="0"/>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DD7BA1F-EB05-4FF1-807D-B0049246A24D}" type="datetimeFigureOut">
              <a:rPr lang="nb-NO" smtClean="0"/>
              <a:t>01.12.2017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74CA9B1-760D-46F1-8D93-0E8530AB06BB}"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smtClean="0"/>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DD7BA1F-EB05-4FF1-807D-B0049246A24D}" type="datetimeFigureOut">
              <a:rPr lang="nb-NO" smtClean="0"/>
              <a:t>01.12.2017</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74CA9B1-760D-46F1-8D93-0E8530AB06BB}"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asstools.net/random-name-picker/15_KZMFAT" TargetMode="External"/><Relationship Id="rId2" Type="http://schemas.openxmlformats.org/officeDocument/2006/relationships/hyperlink" Target="https://padlet.com/suther/ferdigheter"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401146"/>
            <a:ext cx="7772400" cy="2387600"/>
          </a:xfrm>
        </p:spPr>
        <p:txBody>
          <a:bodyPr/>
          <a:lstStyle/>
          <a:p>
            <a:r>
              <a:rPr lang="nb-NO" dirty="0" smtClean="0"/>
              <a:t>Undervisning med ny vri</a:t>
            </a:r>
            <a:endParaRPr lang="nb-NO" dirty="0"/>
          </a:p>
        </p:txBody>
      </p:sp>
      <p:sp>
        <p:nvSpPr>
          <p:cNvPr id="3" name="Undertittel 2"/>
          <p:cNvSpPr>
            <a:spLocks noGrp="1"/>
          </p:cNvSpPr>
          <p:nvPr>
            <p:ph type="subTitle" idx="1"/>
          </p:nvPr>
        </p:nvSpPr>
        <p:spPr>
          <a:xfrm>
            <a:off x="1143000" y="3189914"/>
            <a:ext cx="6858000" cy="1655762"/>
          </a:xfrm>
        </p:spPr>
        <p:txBody>
          <a:bodyPr/>
          <a:lstStyle/>
          <a:p>
            <a:r>
              <a:rPr lang="nb-NO" b="1" dirty="0" smtClean="0"/>
              <a:t>Veien til jobb</a:t>
            </a:r>
          </a:p>
          <a:p>
            <a:endParaRPr lang="nb-NO" b="1" dirty="0"/>
          </a:p>
          <a:p>
            <a:r>
              <a:rPr lang="nb-NO" b="1" dirty="0" smtClean="0"/>
              <a:t>Morten Simonsen</a:t>
            </a:r>
          </a:p>
        </p:txBody>
      </p:sp>
    </p:spTree>
    <p:extLst>
      <p:ext uri="{BB962C8B-B14F-4D97-AF65-F5344CB8AC3E}">
        <p14:creationId xmlns:p14="http://schemas.microsoft.com/office/powerpoint/2010/main" val="126084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0"/>
            <a:ext cx="7886700" cy="1325563"/>
          </a:xfrm>
        </p:spPr>
        <p:txBody>
          <a:bodyPr/>
          <a:lstStyle/>
          <a:p>
            <a:pPr algn="ctr"/>
            <a:r>
              <a:rPr lang="nb-NO" dirty="0" smtClean="0"/>
              <a:t>Hva er Padlet?</a:t>
            </a:r>
            <a:endParaRPr lang="nb-NO" dirty="0"/>
          </a:p>
        </p:txBody>
      </p:sp>
      <p:sp>
        <p:nvSpPr>
          <p:cNvPr id="3" name="Plassholder for innhold 2"/>
          <p:cNvSpPr>
            <a:spLocks noGrp="1"/>
          </p:cNvSpPr>
          <p:nvPr>
            <p:ph idx="1"/>
          </p:nvPr>
        </p:nvSpPr>
        <p:spPr>
          <a:xfrm>
            <a:off x="762000" y="1016000"/>
            <a:ext cx="7886700" cy="5251450"/>
          </a:xfrm>
        </p:spPr>
        <p:txBody>
          <a:bodyPr>
            <a:normAutofit/>
          </a:bodyPr>
          <a:lstStyle/>
          <a:p>
            <a:r>
              <a:rPr lang="nb-NO" dirty="0"/>
              <a:t>Padlet er en digital </a:t>
            </a:r>
            <a:r>
              <a:rPr lang="nb-NO" dirty="0" smtClean="0"/>
              <a:t>oppslagstavle.</a:t>
            </a:r>
          </a:p>
          <a:p>
            <a:r>
              <a:rPr lang="nb-NO" dirty="0" smtClean="0"/>
              <a:t>Du kan oppretter </a:t>
            </a:r>
            <a:r>
              <a:rPr lang="nb-NO" dirty="0"/>
              <a:t>en «felles vegg» med informasjon og oppgaver, hvor deltaker kan </a:t>
            </a:r>
            <a:r>
              <a:rPr lang="nb-NO" dirty="0" smtClean="0"/>
              <a:t>poste </a:t>
            </a:r>
            <a:r>
              <a:rPr lang="nb-NO" dirty="0"/>
              <a:t>et innlegg </a:t>
            </a:r>
            <a:r>
              <a:rPr lang="nb-NO" dirty="0" smtClean="0"/>
              <a:t>direkte </a:t>
            </a:r>
            <a:r>
              <a:rPr lang="nb-NO" dirty="0"/>
              <a:t>på veggen. </a:t>
            </a:r>
            <a:endParaRPr lang="nb-NO" dirty="0" smtClean="0"/>
          </a:p>
          <a:p>
            <a:r>
              <a:rPr lang="nb-NO" dirty="0" smtClean="0"/>
              <a:t>Innlegget </a:t>
            </a:r>
            <a:r>
              <a:rPr lang="nb-NO" dirty="0"/>
              <a:t>kan inneholde et bilde, en video, en lenke eller et dokument. </a:t>
            </a:r>
            <a:endParaRPr lang="nb-NO" dirty="0" smtClean="0"/>
          </a:p>
          <a:p>
            <a:r>
              <a:rPr lang="nb-NO" dirty="0" smtClean="0"/>
              <a:t>Padlet </a:t>
            </a:r>
            <a:r>
              <a:rPr lang="nb-NO" dirty="0"/>
              <a:t>kan deles </a:t>
            </a:r>
            <a:r>
              <a:rPr lang="nb-NO" dirty="0" smtClean="0"/>
              <a:t>og brukes til samskriving.</a:t>
            </a:r>
          </a:p>
          <a:p>
            <a:r>
              <a:rPr lang="nb-NO" dirty="0" smtClean="0"/>
              <a:t>Padlet inviterer til aktivisering </a:t>
            </a:r>
            <a:r>
              <a:rPr lang="nb-NO" dirty="0"/>
              <a:t>både som forarbeid til undervisningen og i gjennomføring av arbeidsoppgaver og til oppsummering av arbeid. </a:t>
            </a:r>
            <a:endParaRPr lang="nb-NO" dirty="0" smtClean="0"/>
          </a:p>
          <a:p>
            <a:r>
              <a:rPr lang="nb-NO" dirty="0" smtClean="0"/>
              <a:t>Krever nettilgang og at deltaker har pc, smarttelefon</a:t>
            </a:r>
            <a:r>
              <a:rPr lang="nb-NO" dirty="0"/>
              <a:t> </a:t>
            </a:r>
            <a:r>
              <a:rPr lang="nb-NO" dirty="0" smtClean="0"/>
              <a:t>eller nettbrett.</a:t>
            </a:r>
            <a:endParaRPr lang="nb-NO" dirty="0"/>
          </a:p>
          <a:p>
            <a:endParaRPr lang="nb-NO" dirty="0"/>
          </a:p>
        </p:txBody>
      </p:sp>
    </p:spTree>
    <p:extLst>
      <p:ext uri="{BB962C8B-B14F-4D97-AF65-F5344CB8AC3E}">
        <p14:creationId xmlns:p14="http://schemas.microsoft.com/office/powerpoint/2010/main" val="159086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863" y="146052"/>
            <a:ext cx="7886700" cy="987424"/>
          </a:xfrm>
        </p:spPr>
        <p:txBody>
          <a:bodyPr>
            <a:normAutofit fontScale="90000"/>
          </a:bodyPr>
          <a:lstStyle/>
          <a:p>
            <a:pPr algn="ctr"/>
            <a:r>
              <a:rPr lang="nb-NO" dirty="0" smtClean="0"/>
              <a:t>Eksempel: Omtvedt undervisning med Padlet Jobbsøkerprosessen.</a:t>
            </a:r>
            <a:endParaRPr lang="nb-NO" dirty="0"/>
          </a:p>
        </p:txBody>
      </p:sp>
      <p:pic>
        <p:nvPicPr>
          <p:cNvPr id="4" name="Bilde 3"/>
          <p:cNvPicPr>
            <a:picLocks noChangeAspect="1"/>
          </p:cNvPicPr>
          <p:nvPr/>
        </p:nvPicPr>
        <p:blipFill rotWithShape="1">
          <a:blip r:embed="rId2"/>
          <a:srcRect t="13053" b="6102"/>
          <a:stretch/>
        </p:blipFill>
        <p:spPr>
          <a:xfrm>
            <a:off x="133776" y="1209675"/>
            <a:ext cx="8876873" cy="5105399"/>
          </a:xfrm>
          <a:prstGeom prst="rect">
            <a:avLst/>
          </a:prstGeom>
        </p:spPr>
      </p:pic>
    </p:spTree>
    <p:extLst>
      <p:ext uri="{BB962C8B-B14F-4D97-AF65-F5344CB8AC3E}">
        <p14:creationId xmlns:p14="http://schemas.microsoft.com/office/powerpoint/2010/main" val="2958597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97702"/>
            <a:ext cx="7886700" cy="1325563"/>
          </a:xfrm>
        </p:spPr>
        <p:txBody>
          <a:bodyPr/>
          <a:lstStyle/>
          <a:p>
            <a:pPr algn="ctr"/>
            <a:r>
              <a:rPr lang="nb-NO" dirty="0" smtClean="0"/>
              <a:t>Utdrag fra Padlet:</a:t>
            </a:r>
            <a:br>
              <a:rPr lang="nb-NO" dirty="0" smtClean="0"/>
            </a:br>
            <a:r>
              <a:rPr lang="nb-NO" dirty="0" smtClean="0"/>
              <a:t>Veien til jobb oppgaver og svar.</a:t>
            </a:r>
            <a:endParaRPr lang="nb-NO" dirty="0"/>
          </a:p>
        </p:txBody>
      </p:sp>
      <p:pic>
        <p:nvPicPr>
          <p:cNvPr id="4" name="Bilde 3"/>
          <p:cNvPicPr>
            <a:picLocks noChangeAspect="1"/>
          </p:cNvPicPr>
          <p:nvPr/>
        </p:nvPicPr>
        <p:blipFill rotWithShape="1">
          <a:blip r:embed="rId2"/>
          <a:srcRect t="11860" b="5471"/>
          <a:stretch/>
        </p:blipFill>
        <p:spPr>
          <a:xfrm>
            <a:off x="354170" y="1523265"/>
            <a:ext cx="8615966" cy="4004604"/>
          </a:xfrm>
          <a:prstGeom prst="rect">
            <a:avLst/>
          </a:prstGeom>
        </p:spPr>
      </p:pic>
    </p:spTree>
    <p:extLst>
      <p:ext uri="{BB962C8B-B14F-4D97-AF65-F5344CB8AC3E}">
        <p14:creationId xmlns:p14="http://schemas.microsoft.com/office/powerpoint/2010/main" val="300837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Kahoot</a:t>
            </a:r>
            <a:r>
              <a:rPr lang="nb-NO" dirty="0" smtClean="0"/>
              <a:t>.</a:t>
            </a:r>
            <a:endParaRPr lang="nb-NO" dirty="0"/>
          </a:p>
        </p:txBody>
      </p:sp>
      <p:sp>
        <p:nvSpPr>
          <p:cNvPr id="3" name="Plassholder for innhold 2"/>
          <p:cNvSpPr>
            <a:spLocks noGrp="1"/>
          </p:cNvSpPr>
          <p:nvPr>
            <p:ph idx="1"/>
          </p:nvPr>
        </p:nvSpPr>
        <p:spPr>
          <a:xfrm>
            <a:off x="628650" y="1416050"/>
            <a:ext cx="7886700" cy="4351338"/>
          </a:xfrm>
        </p:spPr>
        <p:txBody>
          <a:bodyPr>
            <a:normAutofit fontScale="92500"/>
          </a:bodyPr>
          <a:lstStyle/>
          <a:p>
            <a:r>
              <a:rPr lang="nb-NO" dirty="0" err="1"/>
              <a:t>Kahoot</a:t>
            </a:r>
            <a:r>
              <a:rPr lang="nb-NO" dirty="0"/>
              <a:t> et nettbasert spørreprogram, som kan brukes til oppsummering av læring.</a:t>
            </a:r>
          </a:p>
          <a:p>
            <a:r>
              <a:rPr lang="nb-NO" dirty="0"/>
              <a:t>Lærer og </a:t>
            </a:r>
            <a:r>
              <a:rPr lang="nb-NO" dirty="0" smtClean="0"/>
              <a:t>deltakere </a:t>
            </a:r>
            <a:r>
              <a:rPr lang="nb-NO" dirty="0"/>
              <a:t>kan lage spørsmål fra undervisningen og sammenfatte dem i en </a:t>
            </a:r>
            <a:r>
              <a:rPr lang="nb-NO" dirty="0" err="1"/>
              <a:t>Kahoot</a:t>
            </a:r>
            <a:r>
              <a:rPr lang="nb-NO" dirty="0" smtClean="0"/>
              <a:t>.</a:t>
            </a:r>
          </a:p>
          <a:p>
            <a:r>
              <a:rPr lang="nb-NO" dirty="0" smtClean="0"/>
              <a:t>Krever at deltakerne har nettilgang og tilgang til pc, nettbrett, smarttelefon…</a:t>
            </a:r>
          </a:p>
          <a:p>
            <a:pPr marL="0" indent="0">
              <a:buNone/>
            </a:pPr>
            <a:endParaRPr lang="nb-NO" b="1" dirty="0" smtClean="0"/>
          </a:p>
          <a:p>
            <a:pPr marL="0" indent="0">
              <a:buNone/>
            </a:pPr>
            <a:r>
              <a:rPr lang="nb-NO" b="1" dirty="0" smtClean="0"/>
              <a:t>Mine Erfaringer:</a:t>
            </a:r>
          </a:p>
          <a:p>
            <a:pPr marL="0" indent="0">
              <a:buNone/>
            </a:pPr>
            <a:r>
              <a:rPr lang="nb-NO" dirty="0" smtClean="0"/>
              <a:t>Stor aktivitet, høy konsentrasjon, mye læring og latter.</a:t>
            </a:r>
            <a:r>
              <a:rPr lang="nb-NO" dirty="0"/>
              <a:t/>
            </a:r>
            <a:br>
              <a:rPr lang="nb-NO" dirty="0"/>
            </a:br>
            <a:r>
              <a:rPr lang="nb-NO" dirty="0" smtClean="0"/>
              <a:t> </a:t>
            </a:r>
            <a:endParaRPr lang="nb-NO" dirty="0"/>
          </a:p>
        </p:txBody>
      </p:sp>
    </p:spTree>
    <p:extLst>
      <p:ext uri="{BB962C8B-B14F-4D97-AF65-F5344CB8AC3E}">
        <p14:creationId xmlns:p14="http://schemas.microsoft.com/office/powerpoint/2010/main" val="193160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547" y="197700"/>
            <a:ext cx="2266682" cy="793973"/>
          </a:xfrm>
        </p:spPr>
        <p:txBody>
          <a:bodyPr/>
          <a:lstStyle/>
          <a:p>
            <a:r>
              <a:rPr lang="nb-NO" dirty="0" err="1" smtClean="0"/>
              <a:t>Kahoot</a:t>
            </a:r>
            <a:r>
              <a:rPr lang="nb-NO" dirty="0" smtClean="0"/>
              <a:t>.</a:t>
            </a:r>
            <a:endParaRPr lang="nb-NO" dirty="0"/>
          </a:p>
        </p:txBody>
      </p:sp>
      <p:pic>
        <p:nvPicPr>
          <p:cNvPr id="5" name="Bilde 4"/>
          <p:cNvPicPr>
            <a:picLocks noChangeAspect="1"/>
          </p:cNvPicPr>
          <p:nvPr/>
        </p:nvPicPr>
        <p:blipFill rotWithShape="1">
          <a:blip r:embed="rId2"/>
          <a:srcRect l="29436" t="11609" r="30563" b="8477"/>
          <a:stretch/>
        </p:blipFill>
        <p:spPr>
          <a:xfrm>
            <a:off x="2421229" y="300731"/>
            <a:ext cx="5591306" cy="6280373"/>
          </a:xfrm>
          <a:prstGeom prst="rect">
            <a:avLst/>
          </a:prstGeom>
        </p:spPr>
      </p:pic>
    </p:spTree>
    <p:extLst>
      <p:ext uri="{BB962C8B-B14F-4D97-AF65-F5344CB8AC3E}">
        <p14:creationId xmlns:p14="http://schemas.microsoft.com/office/powerpoint/2010/main" val="2349455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Tilbakemeldinger fra deltakerne.</a:t>
            </a:r>
            <a:endParaRPr lang="nb-NO" dirty="0"/>
          </a:p>
        </p:txBody>
      </p:sp>
      <p:sp>
        <p:nvSpPr>
          <p:cNvPr id="3" name="Plassholder for innhold 2"/>
          <p:cNvSpPr>
            <a:spLocks noGrp="1"/>
          </p:cNvSpPr>
          <p:nvPr>
            <p:ph idx="1"/>
          </p:nvPr>
        </p:nvSpPr>
        <p:spPr>
          <a:xfrm>
            <a:off x="628650" y="1495425"/>
            <a:ext cx="7886700" cy="4862513"/>
          </a:xfrm>
        </p:spPr>
        <p:txBody>
          <a:bodyPr>
            <a:normAutofit fontScale="77500" lnSpcReduction="20000"/>
          </a:bodyPr>
          <a:lstStyle/>
          <a:p>
            <a:r>
              <a:rPr lang="nb-NO" dirty="0"/>
              <a:t>D</a:t>
            </a:r>
            <a:r>
              <a:rPr lang="nb-NO" dirty="0" smtClean="0"/>
              <a:t>et </a:t>
            </a:r>
            <a:r>
              <a:rPr lang="nb-NO" dirty="0"/>
              <a:t>var givende og i stor grad ha styringen selv med tanke på gjennomføringen av arbeidsoppgavene. </a:t>
            </a:r>
            <a:endParaRPr lang="nb-NO" dirty="0" smtClean="0"/>
          </a:p>
          <a:p>
            <a:r>
              <a:rPr lang="nb-NO" dirty="0" smtClean="0"/>
              <a:t>Deltakerne </a:t>
            </a:r>
            <a:r>
              <a:rPr lang="nb-NO" dirty="0"/>
              <a:t>trekker frem samtalen med arbeidsgiver som </a:t>
            </a:r>
            <a:r>
              <a:rPr lang="nb-NO" dirty="0" smtClean="0"/>
              <a:t>høydepunktet.</a:t>
            </a:r>
          </a:p>
          <a:p>
            <a:r>
              <a:rPr lang="nb-NO" dirty="0" smtClean="0"/>
              <a:t>Nyttig </a:t>
            </a:r>
            <a:r>
              <a:rPr lang="nb-NO" dirty="0"/>
              <a:t>å få informasjon og innspill fra en ordinær arbeidsgiver. </a:t>
            </a:r>
            <a:endParaRPr lang="nb-NO" dirty="0" smtClean="0"/>
          </a:p>
          <a:p>
            <a:r>
              <a:rPr lang="nb-NO" dirty="0" smtClean="0"/>
              <a:t>Mange har lært noe nytt. </a:t>
            </a:r>
          </a:p>
          <a:p>
            <a:r>
              <a:rPr lang="nb-NO" dirty="0" smtClean="0"/>
              <a:t>Fått en bedre forståelse for hvordan en arbeidsgiver går frem i ansettelsesprosessen.</a:t>
            </a:r>
          </a:p>
          <a:p>
            <a:r>
              <a:rPr lang="nb-NO" dirty="0"/>
              <a:t>F</a:t>
            </a:r>
            <a:r>
              <a:rPr lang="nb-NO" dirty="0" smtClean="0"/>
              <a:t>ått </a:t>
            </a:r>
            <a:r>
              <a:rPr lang="nb-NO" dirty="0"/>
              <a:t>en større forståelse </a:t>
            </a:r>
            <a:r>
              <a:rPr lang="nb-NO" dirty="0" smtClean="0"/>
              <a:t>av at </a:t>
            </a:r>
            <a:r>
              <a:rPr lang="nb-NO" dirty="0"/>
              <a:t>det er visse kriterier som må være oppfylt for å få </a:t>
            </a:r>
            <a:r>
              <a:rPr lang="nb-NO" dirty="0" smtClean="0"/>
              <a:t>jobben.</a:t>
            </a:r>
          </a:p>
          <a:p>
            <a:r>
              <a:rPr lang="nb-NO" dirty="0" smtClean="0"/>
              <a:t>Mange </a:t>
            </a:r>
            <a:r>
              <a:rPr lang="nb-NO" dirty="0"/>
              <a:t>arbeidsgivere følger et system når de skal ansette nye medarbeidere. </a:t>
            </a:r>
          </a:p>
          <a:p>
            <a:r>
              <a:rPr lang="nb-NO" dirty="0"/>
              <a:t>Det fremkommer også at deltakerne i større grad har forstått viktigheten av å ha en cv og en god målrettet og tilpasset søknad, fremfor en generell søknad</a:t>
            </a:r>
            <a:r>
              <a:rPr lang="nb-NO" dirty="0" smtClean="0"/>
              <a:t>.</a:t>
            </a:r>
          </a:p>
          <a:p>
            <a:r>
              <a:rPr lang="nb-NO" dirty="0" smtClean="0"/>
              <a:t>Flere </a:t>
            </a:r>
            <a:r>
              <a:rPr lang="nb-NO" dirty="0"/>
              <a:t>kommenterer at språkkunnskapene i Norsk må forbedres både skriftlig og muntlig, for at mulighetene på arbeidsmarkedet skal øke.  </a:t>
            </a:r>
          </a:p>
          <a:p>
            <a:endParaRPr lang="nb-NO" dirty="0"/>
          </a:p>
        </p:txBody>
      </p:sp>
    </p:spTree>
    <p:extLst>
      <p:ext uri="{BB962C8B-B14F-4D97-AF65-F5344CB8AC3E}">
        <p14:creationId xmlns:p14="http://schemas.microsoft.com/office/powerpoint/2010/main" val="2377254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Mine erfaringer:</a:t>
            </a:r>
            <a:endParaRPr lang="nb-NO" dirty="0"/>
          </a:p>
        </p:txBody>
      </p:sp>
      <p:sp>
        <p:nvSpPr>
          <p:cNvPr id="3" name="Plassholder for innhold 2"/>
          <p:cNvSpPr>
            <a:spLocks noGrp="1"/>
          </p:cNvSpPr>
          <p:nvPr>
            <p:ph idx="1"/>
          </p:nvPr>
        </p:nvSpPr>
        <p:spPr>
          <a:xfrm>
            <a:off x="628650" y="1473200"/>
            <a:ext cx="7886700" cy="4870450"/>
          </a:xfrm>
        </p:spPr>
        <p:txBody>
          <a:bodyPr>
            <a:normAutofit/>
          </a:bodyPr>
          <a:lstStyle/>
          <a:p>
            <a:r>
              <a:rPr lang="nb-NO" dirty="0" smtClean="0"/>
              <a:t>Mer forberedte deltakere.</a:t>
            </a:r>
          </a:p>
          <a:p>
            <a:r>
              <a:rPr lang="nb-NO" dirty="0" smtClean="0"/>
              <a:t>Stor aktivitet, lite passivitet.</a:t>
            </a:r>
          </a:p>
          <a:p>
            <a:r>
              <a:rPr lang="nb-NO" dirty="0" smtClean="0"/>
              <a:t>Skaper mer motivasjon for å lære.</a:t>
            </a:r>
          </a:p>
          <a:p>
            <a:r>
              <a:rPr lang="nb-NO" dirty="0" smtClean="0"/>
              <a:t>Lære i eget tempo.</a:t>
            </a:r>
          </a:p>
          <a:p>
            <a:r>
              <a:rPr lang="nb-NO" dirty="0" smtClean="0"/>
              <a:t>Kan gå tilbake i undervisningen, å se på nytt. </a:t>
            </a:r>
          </a:p>
          <a:p>
            <a:r>
              <a:rPr lang="nb-NO" dirty="0" smtClean="0"/>
              <a:t>Digitale verktøy frigjør tid til andre ting.</a:t>
            </a:r>
          </a:p>
          <a:p>
            <a:r>
              <a:rPr lang="nb-NO" dirty="0" smtClean="0"/>
              <a:t>Mer tid til enkeltindividet og gruppene.</a:t>
            </a:r>
          </a:p>
          <a:p>
            <a:r>
              <a:rPr lang="nb-NO" dirty="0" smtClean="0"/>
              <a:t>Stort læringsutbytte, informasjon, samhandling, deling av kunnskap.</a:t>
            </a:r>
          </a:p>
          <a:p>
            <a:pPr marL="0" indent="0">
              <a:buNone/>
            </a:pPr>
            <a:endParaRPr lang="nb-NO" dirty="0"/>
          </a:p>
        </p:txBody>
      </p:sp>
    </p:spTree>
    <p:extLst>
      <p:ext uri="{BB962C8B-B14F-4D97-AF65-F5344CB8AC3E}">
        <p14:creationId xmlns:p14="http://schemas.microsoft.com/office/powerpoint/2010/main" val="374962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latin typeface="AR BLANCA" panose="02000000000000000000" pitchFamily="2" charset="0"/>
              </a:rPr>
              <a:t>Ny </a:t>
            </a:r>
            <a:r>
              <a:rPr lang="nb-NO" dirty="0" err="1" smtClean="0">
                <a:latin typeface="AR BLANCA" panose="02000000000000000000" pitchFamily="2" charset="0"/>
              </a:rPr>
              <a:t>undervisningsvri</a:t>
            </a:r>
            <a:r>
              <a:rPr lang="nb-NO" dirty="0" smtClean="0">
                <a:latin typeface="AR BLANCA" panose="02000000000000000000" pitchFamily="2" charset="0"/>
              </a:rPr>
              <a:t>  Elisabeth</a:t>
            </a:r>
            <a:endParaRPr lang="nb-NO" dirty="0">
              <a:latin typeface="AR BLANCA" panose="02000000000000000000" pitchFamily="2" charset="0"/>
            </a:endParaRPr>
          </a:p>
        </p:txBody>
      </p:sp>
    </p:spTree>
    <p:extLst>
      <p:ext uri="{BB962C8B-B14F-4D97-AF65-F5344CB8AC3E}">
        <p14:creationId xmlns:p14="http://schemas.microsoft.com/office/powerpoint/2010/main" val="145547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627711"/>
          </a:xfrm>
        </p:spPr>
        <p:txBody>
          <a:bodyPr/>
          <a:lstStyle/>
          <a:p>
            <a:pPr algn="l"/>
            <a:r>
              <a:rPr lang="nb-NO" sz="3200" dirty="0" smtClean="0">
                <a:effectLst/>
              </a:rPr>
              <a:t>Deltakerne er arbeidssøkere i aldersgruppen 18 til 65 år. </a:t>
            </a:r>
            <a:br>
              <a:rPr lang="nb-NO" sz="3200" dirty="0" smtClean="0">
                <a:effectLst/>
              </a:rPr>
            </a:br>
            <a:r>
              <a:rPr lang="nb-NO" sz="3200" dirty="0">
                <a:effectLst/>
              </a:rPr>
              <a:t/>
            </a:r>
            <a:br>
              <a:rPr lang="nb-NO" sz="3200" dirty="0">
                <a:effectLst/>
              </a:rPr>
            </a:br>
            <a:r>
              <a:rPr lang="nb-NO" sz="3200" dirty="0" smtClean="0">
                <a:effectLst/>
              </a:rPr>
              <a:t/>
            </a:r>
            <a:br>
              <a:rPr lang="nb-NO" sz="3200" dirty="0" smtClean="0">
                <a:effectLst/>
              </a:rPr>
            </a:br>
            <a:r>
              <a:rPr lang="nb-NO" sz="3200" dirty="0" smtClean="0">
                <a:effectLst/>
              </a:rPr>
              <a:t>Mål:</a:t>
            </a:r>
            <a:br>
              <a:rPr lang="nb-NO" sz="3200" dirty="0" smtClean="0">
                <a:effectLst/>
              </a:rPr>
            </a:br>
            <a:r>
              <a:rPr lang="nb-NO" sz="3200" dirty="0" smtClean="0">
                <a:effectLst/>
              </a:rPr>
              <a:t>Deltaker </a:t>
            </a:r>
            <a:r>
              <a:rPr lang="nb-NO" sz="3200" dirty="0">
                <a:effectLst/>
              </a:rPr>
              <a:t>skal bli </a:t>
            </a:r>
            <a:r>
              <a:rPr lang="nb-NO" sz="3200" dirty="0" smtClean="0">
                <a:effectLst/>
              </a:rPr>
              <a:t>gode på jobbsøkerprosessen, oppgaven er begrenset til undervisning i: Hvordan skrive en målrettet søknad?</a:t>
            </a:r>
            <a:br>
              <a:rPr lang="nb-NO" sz="3200" dirty="0" smtClean="0">
                <a:effectLst/>
              </a:rPr>
            </a:br>
            <a:endParaRPr lang="nb-NO" sz="3200" dirty="0"/>
          </a:p>
        </p:txBody>
      </p:sp>
    </p:spTree>
    <p:extLst>
      <p:ext uri="{BB962C8B-B14F-4D97-AF65-F5344CB8AC3E}">
        <p14:creationId xmlns:p14="http://schemas.microsoft.com/office/powerpoint/2010/main" val="2177576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4000" dirty="0" smtClean="0"/>
              <a:t>Tidligere metode:</a:t>
            </a:r>
            <a:br>
              <a:rPr lang="nb-NO" sz="4000" dirty="0" smtClean="0"/>
            </a:br>
            <a:r>
              <a:rPr lang="nb-NO" sz="4000" dirty="0" err="1">
                <a:effectLst/>
              </a:rPr>
              <a:t>P</a:t>
            </a:r>
            <a:r>
              <a:rPr lang="nb-NO" sz="4000" dirty="0" err="1" smtClean="0">
                <a:effectLst/>
              </a:rPr>
              <a:t>owerpoint</a:t>
            </a:r>
            <a:r>
              <a:rPr lang="nb-NO" sz="4000" dirty="0" smtClean="0">
                <a:effectLst/>
              </a:rPr>
              <a:t> </a:t>
            </a:r>
            <a:r>
              <a:rPr lang="nb-NO" sz="4000" dirty="0">
                <a:effectLst/>
              </a:rPr>
              <a:t>og kommunikasjon. Dette er i form av et klassisk foredrag hvor deltakerne lytter, kommer med innspill og noterer</a:t>
            </a:r>
            <a:r>
              <a:rPr lang="nb-NO" sz="4000" dirty="0" smtClean="0">
                <a:effectLst/>
              </a:rPr>
              <a:t>.</a:t>
            </a:r>
            <a:br>
              <a:rPr lang="nb-NO" sz="4000" dirty="0" smtClean="0">
                <a:effectLst/>
              </a:rPr>
            </a:br>
            <a:r>
              <a:rPr lang="nb-NO" sz="4000" dirty="0" smtClean="0">
                <a:effectLst/>
              </a:rPr>
              <a:t/>
            </a:r>
            <a:br>
              <a:rPr lang="nb-NO" sz="4000" dirty="0" smtClean="0">
                <a:effectLst/>
              </a:rPr>
            </a:br>
            <a:r>
              <a:rPr lang="nb-NO" sz="4000" dirty="0" smtClean="0">
                <a:effectLst/>
              </a:rPr>
              <a:t>Ny vri:</a:t>
            </a:r>
            <a:br>
              <a:rPr lang="nb-NO" sz="4000" dirty="0" smtClean="0">
                <a:effectLst/>
              </a:rPr>
            </a:br>
            <a:r>
              <a:rPr lang="nb-NO" sz="4000" dirty="0" smtClean="0">
                <a:effectLst/>
              </a:rPr>
              <a:t>Innførte Padlet og lykkehjul</a:t>
            </a:r>
            <a:r>
              <a:rPr lang="nb-NO" sz="4000" dirty="0">
                <a:effectLst/>
              </a:rPr>
              <a:t/>
            </a:r>
            <a:br>
              <a:rPr lang="nb-NO" sz="4000" dirty="0">
                <a:effectLst/>
              </a:rPr>
            </a:br>
            <a:endParaRPr lang="nb-NO" sz="4000" dirty="0"/>
          </a:p>
        </p:txBody>
      </p:sp>
    </p:spTree>
    <p:extLst>
      <p:ext uri="{BB962C8B-B14F-4D97-AF65-F5344CB8AC3E}">
        <p14:creationId xmlns:p14="http://schemas.microsoft.com/office/powerpoint/2010/main" val="177879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Målsettingen</a:t>
            </a:r>
            <a:endParaRPr lang="nb-NO" b="1" dirty="0"/>
          </a:p>
        </p:txBody>
      </p:sp>
      <p:sp>
        <p:nvSpPr>
          <p:cNvPr id="3" name="Plassholder for innhold 2"/>
          <p:cNvSpPr>
            <a:spLocks noGrp="1"/>
          </p:cNvSpPr>
          <p:nvPr>
            <p:ph idx="1"/>
          </p:nvPr>
        </p:nvSpPr>
        <p:spPr>
          <a:xfrm>
            <a:off x="628650" y="2101045"/>
            <a:ext cx="7886700" cy="3337730"/>
          </a:xfrm>
        </p:spPr>
        <p:txBody>
          <a:bodyPr/>
          <a:lstStyle/>
          <a:p>
            <a:r>
              <a:rPr lang="nb-NO" dirty="0"/>
              <a:t>Målsettingen med undervisningen er å tilføre kunnskap og forståelse for hvordan man får seg jobb i Norge.</a:t>
            </a:r>
          </a:p>
          <a:p>
            <a:r>
              <a:rPr lang="nb-NO" dirty="0" smtClean="0"/>
              <a:t>Mer aktivitet hos den lærende.</a:t>
            </a:r>
          </a:p>
          <a:p>
            <a:r>
              <a:rPr lang="nb-NO" dirty="0" smtClean="0"/>
              <a:t>Ansvar for egen læring.</a:t>
            </a:r>
            <a:endParaRPr lang="nb-NO" dirty="0"/>
          </a:p>
        </p:txBody>
      </p:sp>
    </p:spTree>
    <p:extLst>
      <p:ext uri="{BB962C8B-B14F-4D97-AF65-F5344CB8AC3E}">
        <p14:creationId xmlns:p14="http://schemas.microsoft.com/office/powerpoint/2010/main" val="3538561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3200" b="1" dirty="0">
                <a:effectLst/>
              </a:rPr>
              <a:t>Padlet</a:t>
            </a:r>
            <a:r>
              <a:rPr lang="nb-NO" sz="3200" dirty="0">
                <a:effectLst/>
              </a:rPr>
              <a:t> er en avansert digital oppslagstavle hvor man oppretter en vegg (som et blankt ark) og poster et innlegg ved å dobbeltklikke direkte på veggen. Innlegget kan inneholde et bilde, en video, en lenke eller et dokument. Padlet kan deles med alle man ønsker og alle kan skrive på veggen samtidig</a:t>
            </a:r>
            <a:r>
              <a:rPr lang="nb-NO" sz="3200" dirty="0" smtClean="0">
                <a:effectLst/>
              </a:rPr>
              <a:t>.</a:t>
            </a:r>
            <a:br>
              <a:rPr lang="nb-NO" sz="3200" dirty="0" smtClean="0">
                <a:effectLst/>
              </a:rPr>
            </a:br>
            <a:endParaRPr lang="nb-NO" sz="3200" dirty="0"/>
          </a:p>
        </p:txBody>
      </p:sp>
    </p:spTree>
    <p:extLst>
      <p:ext uri="{BB962C8B-B14F-4D97-AF65-F5344CB8AC3E}">
        <p14:creationId xmlns:p14="http://schemas.microsoft.com/office/powerpoint/2010/main" val="3400182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3200" b="1" dirty="0">
                <a:effectLst/>
              </a:rPr>
              <a:t>Lykkehjul</a:t>
            </a:r>
            <a:r>
              <a:rPr lang="nb-NO" sz="3200" dirty="0">
                <a:effectLst/>
              </a:rPr>
              <a:t> er et snurrende digitalt hjul som </a:t>
            </a:r>
            <a:r>
              <a:rPr lang="nb-NO" sz="3200" dirty="0" smtClean="0">
                <a:effectLst/>
              </a:rPr>
              <a:t>jeg lagde </a:t>
            </a:r>
            <a:r>
              <a:rPr lang="nb-NO" sz="3200" dirty="0">
                <a:effectLst/>
              </a:rPr>
              <a:t>i forkant med </a:t>
            </a:r>
            <a:r>
              <a:rPr lang="nb-NO" sz="3200" dirty="0" smtClean="0">
                <a:effectLst/>
              </a:rPr>
              <a:t>yrkeskategorier, dette i forhold til hva jeg valgte </a:t>
            </a:r>
            <a:r>
              <a:rPr lang="nb-NO" sz="3200" dirty="0">
                <a:effectLst/>
              </a:rPr>
              <a:t>å benytte hjulet til. </a:t>
            </a:r>
            <a:r>
              <a:rPr lang="nb-NO" sz="3200" dirty="0" smtClean="0">
                <a:effectLst/>
              </a:rPr>
              <a:t/>
            </a:r>
            <a:br>
              <a:rPr lang="nb-NO" sz="3200" dirty="0" smtClean="0">
                <a:effectLst/>
              </a:rPr>
            </a:br>
            <a:r>
              <a:rPr lang="nb-NO" sz="3200" dirty="0">
                <a:effectLst/>
              </a:rPr>
              <a:t/>
            </a:r>
            <a:br>
              <a:rPr lang="nb-NO" sz="3200" dirty="0">
                <a:effectLst/>
              </a:rPr>
            </a:br>
            <a:r>
              <a:rPr lang="nb-NO" sz="3200" dirty="0" smtClean="0">
                <a:effectLst/>
              </a:rPr>
              <a:t>Jeg benyttet lykkehjulet samtidig med </a:t>
            </a:r>
            <a:r>
              <a:rPr lang="nb-NO" sz="3200" dirty="0" err="1" smtClean="0">
                <a:effectLst/>
              </a:rPr>
              <a:t>Padletveggen</a:t>
            </a:r>
            <a:r>
              <a:rPr lang="nb-NO" sz="3200" dirty="0" smtClean="0">
                <a:effectLst/>
              </a:rPr>
              <a:t>.</a:t>
            </a:r>
            <a:br>
              <a:rPr lang="nb-NO" sz="3200" dirty="0" smtClean="0">
                <a:effectLst/>
              </a:rPr>
            </a:br>
            <a:endParaRPr lang="nb-NO" sz="3200" dirty="0"/>
          </a:p>
        </p:txBody>
      </p:sp>
    </p:spTree>
    <p:extLst>
      <p:ext uri="{BB962C8B-B14F-4D97-AF65-F5344CB8AC3E}">
        <p14:creationId xmlns:p14="http://schemas.microsoft.com/office/powerpoint/2010/main" val="3994466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555703"/>
          </a:xfrm>
        </p:spPr>
        <p:txBody>
          <a:bodyPr/>
          <a:lstStyle/>
          <a:p>
            <a:pPr algn="l"/>
            <a:r>
              <a:rPr lang="nb-NO" sz="2800" dirty="0" err="1" smtClean="0">
                <a:effectLst/>
              </a:rPr>
              <a:t>Padletveggen</a:t>
            </a:r>
            <a:r>
              <a:rPr lang="nb-NO" sz="2800" dirty="0" smtClean="0">
                <a:effectLst/>
              </a:rPr>
              <a:t> </a:t>
            </a:r>
            <a:r>
              <a:rPr lang="nb-NO" sz="2800" dirty="0">
                <a:effectLst/>
              </a:rPr>
              <a:t>hadde </a:t>
            </a:r>
            <a:r>
              <a:rPr lang="nb-NO" sz="2800" dirty="0" smtClean="0">
                <a:effectLst/>
              </a:rPr>
              <a:t>spørsmålet: </a:t>
            </a:r>
            <a:r>
              <a:rPr lang="nb-NO" sz="2800" dirty="0">
                <a:effectLst/>
              </a:rPr>
              <a:t>Hvilke ferdigheter bør man ha størst fokus på når man søker stilling som…….»yrkeskategori» som lykkehjulet velger. </a:t>
            </a:r>
            <a:r>
              <a:rPr lang="nb-NO" sz="2800" dirty="0" smtClean="0">
                <a:effectLst/>
              </a:rPr>
              <a:t>Alle </a:t>
            </a:r>
            <a:r>
              <a:rPr lang="nb-NO" sz="2800" dirty="0">
                <a:effectLst/>
              </a:rPr>
              <a:t>deltakerne skulle svare med yrkeskategori som overskrift og hvilke 3-4 ferdigheter de anser som viktige å fokusere på i søknaden. Eksempel på Padlet og lykkehjul:</a:t>
            </a:r>
            <a:br>
              <a:rPr lang="nb-NO" sz="2800" dirty="0">
                <a:effectLst/>
              </a:rPr>
            </a:br>
            <a:r>
              <a:rPr lang="nb-NO" sz="2800" b="1" dirty="0">
                <a:effectLst/>
              </a:rPr>
              <a:t>Veileders Padlet vegg:</a:t>
            </a:r>
            <a:r>
              <a:rPr lang="nb-NO" sz="2800" dirty="0">
                <a:effectLst/>
              </a:rPr>
              <a:t> </a:t>
            </a:r>
            <a:r>
              <a:rPr lang="nb-NO" sz="2800" u="sng" dirty="0">
                <a:effectLst/>
                <a:hlinkClick r:id="rId2"/>
              </a:rPr>
              <a:t>https://padlet.com/suther/ferdigheter</a:t>
            </a:r>
            <a:r>
              <a:rPr lang="nb-NO" sz="2800" dirty="0">
                <a:effectLst/>
              </a:rPr>
              <a:t/>
            </a:r>
            <a:br>
              <a:rPr lang="nb-NO" sz="2800" dirty="0">
                <a:effectLst/>
              </a:rPr>
            </a:br>
            <a:r>
              <a:rPr lang="nb-NO" sz="2800" b="1" dirty="0">
                <a:effectLst/>
              </a:rPr>
              <a:t>Veileders lykkehjul: </a:t>
            </a:r>
            <a:r>
              <a:rPr lang="nb-NO" sz="2800" u="sng" dirty="0">
                <a:effectLst/>
                <a:hlinkClick r:id="rId3"/>
              </a:rPr>
              <a:t>https://www.classtools.net/random-name-picker/15_KZMFAT</a:t>
            </a:r>
            <a:r>
              <a:rPr lang="nb-NO" sz="3200" dirty="0">
                <a:effectLst/>
              </a:rPr>
              <a:t/>
            </a:r>
            <a:br>
              <a:rPr lang="nb-NO" sz="3200" dirty="0">
                <a:effectLst/>
              </a:rPr>
            </a:br>
            <a:endParaRPr lang="nb-NO" sz="3200" dirty="0"/>
          </a:p>
        </p:txBody>
      </p:sp>
    </p:spTree>
    <p:extLst>
      <p:ext uri="{BB962C8B-B14F-4D97-AF65-F5344CB8AC3E}">
        <p14:creationId xmlns:p14="http://schemas.microsoft.com/office/powerpoint/2010/main" val="1613763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09600"/>
            <a:ext cx="7772400" cy="5699719"/>
          </a:xfrm>
        </p:spPr>
        <p:txBody>
          <a:bodyPr/>
          <a:lstStyle/>
          <a:p>
            <a:pPr algn="l"/>
            <a:r>
              <a:rPr lang="nb-NO" sz="2800" dirty="0" smtClean="0"/>
              <a:t>Evaluering:</a:t>
            </a:r>
            <a:r>
              <a:rPr lang="nb-NO" sz="2800" dirty="0">
                <a:effectLst/>
              </a:rPr>
              <a:t/>
            </a:r>
            <a:br>
              <a:rPr lang="nb-NO" sz="2800" dirty="0">
                <a:effectLst/>
              </a:rPr>
            </a:br>
            <a:r>
              <a:rPr lang="nb-NO" sz="2400" dirty="0" smtClean="0">
                <a:effectLst/>
              </a:rPr>
              <a:t>Veileder </a:t>
            </a:r>
            <a:r>
              <a:rPr lang="nb-NO" sz="2400" dirty="0">
                <a:effectLst/>
              </a:rPr>
              <a:t>opplevde Padlet som et nyttig verktøy både i forhold til kommunikasjon, </a:t>
            </a:r>
            <a:r>
              <a:rPr lang="nb-NO" sz="2400" dirty="0" err="1">
                <a:effectLst/>
              </a:rPr>
              <a:t>idèmyldring</a:t>
            </a:r>
            <a:r>
              <a:rPr lang="nb-NO" sz="2400" dirty="0">
                <a:effectLst/>
              </a:rPr>
              <a:t> og tips</a:t>
            </a:r>
            <a:r>
              <a:rPr lang="nb-NO" sz="2400" dirty="0" smtClean="0">
                <a:effectLst/>
              </a:rPr>
              <a:t>.</a:t>
            </a:r>
            <a:br>
              <a:rPr lang="nb-NO" sz="2400" dirty="0" smtClean="0">
                <a:effectLst/>
              </a:rPr>
            </a:br>
            <a:r>
              <a:rPr lang="nb-NO" sz="2400" dirty="0" smtClean="0">
                <a:effectLst/>
              </a:rPr>
              <a:t/>
            </a:r>
            <a:br>
              <a:rPr lang="nb-NO" sz="2400" dirty="0" smtClean="0">
                <a:effectLst/>
              </a:rPr>
            </a:br>
            <a:r>
              <a:rPr lang="nb-NO" sz="2400" dirty="0" smtClean="0">
                <a:effectLst/>
              </a:rPr>
              <a:t>Veileder </a:t>
            </a:r>
            <a:r>
              <a:rPr lang="nb-NO" sz="2400" dirty="0">
                <a:effectLst/>
              </a:rPr>
              <a:t>følte seg «lite» forberedt og litt usikker da det var første gang dette ble utprøvd. </a:t>
            </a:r>
            <a:r>
              <a:rPr lang="nb-NO" sz="2400" dirty="0" smtClean="0">
                <a:effectLst/>
              </a:rPr>
              <a:t/>
            </a:r>
            <a:br>
              <a:rPr lang="nb-NO" sz="2400" dirty="0" smtClean="0">
                <a:effectLst/>
              </a:rPr>
            </a:br>
            <a:r>
              <a:rPr lang="nb-NO" sz="2400" dirty="0" smtClean="0">
                <a:effectLst/>
              </a:rPr>
              <a:t/>
            </a:r>
            <a:br>
              <a:rPr lang="nb-NO" sz="2400" dirty="0" smtClean="0">
                <a:effectLst/>
              </a:rPr>
            </a:br>
            <a:r>
              <a:rPr lang="nb-NO" sz="2400" dirty="0" smtClean="0">
                <a:effectLst/>
              </a:rPr>
              <a:t>Følte </a:t>
            </a:r>
            <a:r>
              <a:rPr lang="nb-NO" sz="2400" dirty="0">
                <a:effectLst/>
              </a:rPr>
              <a:t>også at deltakerne var litt usikre de første postleggingene, men det løsnet fort. </a:t>
            </a:r>
            <a:r>
              <a:rPr lang="nb-NO" sz="2400" dirty="0" smtClean="0">
                <a:effectLst/>
              </a:rPr>
              <a:t/>
            </a:r>
            <a:br>
              <a:rPr lang="nb-NO" sz="2400" dirty="0" smtClean="0">
                <a:effectLst/>
              </a:rPr>
            </a:br>
            <a:r>
              <a:rPr lang="nb-NO" sz="2400" dirty="0" smtClean="0">
                <a:effectLst/>
              </a:rPr>
              <a:t/>
            </a:r>
            <a:br>
              <a:rPr lang="nb-NO" sz="2400" dirty="0" smtClean="0">
                <a:effectLst/>
              </a:rPr>
            </a:br>
            <a:r>
              <a:rPr lang="nb-NO" sz="2400" dirty="0" smtClean="0">
                <a:effectLst/>
              </a:rPr>
              <a:t>Deltakerne </a:t>
            </a:r>
            <a:r>
              <a:rPr lang="nb-NO" sz="2400" dirty="0">
                <a:effectLst/>
              </a:rPr>
              <a:t>kom med tilbakemeldinger om at de synes det var gøy, det var et lett verktøy å bruke og de syntes at de samarbeidet godt og at det var lettere å komme på svar når de jobbet to og to.</a:t>
            </a:r>
            <a:endParaRPr lang="nb-NO" sz="2400" dirty="0"/>
          </a:p>
        </p:txBody>
      </p:sp>
    </p:spTree>
    <p:extLst>
      <p:ext uri="{BB962C8B-B14F-4D97-AF65-F5344CB8AC3E}">
        <p14:creationId xmlns:p14="http://schemas.microsoft.com/office/powerpoint/2010/main" val="2613311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420888"/>
            <a:ext cx="8229600" cy="2636912"/>
          </a:xfrm>
        </p:spPr>
        <p:txBody>
          <a:bodyPr/>
          <a:lstStyle/>
          <a:p>
            <a:r>
              <a:rPr lang="nb-NO" dirty="0" smtClean="0"/>
              <a:t>Ny </a:t>
            </a:r>
            <a:r>
              <a:rPr lang="nb-NO" dirty="0" err="1" smtClean="0"/>
              <a:t>undervisningsvri</a:t>
            </a:r>
            <a:r>
              <a:rPr lang="nb-NO" dirty="0" smtClean="0"/>
              <a:t/>
            </a:r>
            <a:br>
              <a:rPr lang="nb-NO" dirty="0" smtClean="0"/>
            </a:br>
            <a:r>
              <a:rPr lang="nb-NO" dirty="0" smtClean="0"/>
              <a:t/>
            </a:r>
            <a:br>
              <a:rPr lang="nb-NO" dirty="0" smtClean="0"/>
            </a:br>
            <a:r>
              <a:rPr lang="nb-NO" dirty="0" err="1" smtClean="0"/>
              <a:t>Zuzana</a:t>
            </a:r>
            <a:endParaRPr lang="nb-NO" dirty="0"/>
          </a:p>
        </p:txBody>
      </p:sp>
    </p:spTree>
    <p:extLst>
      <p:ext uri="{BB962C8B-B14F-4D97-AF65-F5344CB8AC3E}">
        <p14:creationId xmlns:p14="http://schemas.microsoft.com/office/powerpoint/2010/main" val="114387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908720"/>
            <a:ext cx="8229600" cy="5217443"/>
          </a:xfrm>
        </p:spPr>
        <p:txBody>
          <a:bodyPr/>
          <a:lstStyle/>
          <a:p>
            <a:pPr marL="0" indent="0">
              <a:buNone/>
            </a:pPr>
            <a:r>
              <a:rPr lang="nb-NO" dirty="0" smtClean="0">
                <a:latin typeface="+mn-lt"/>
              </a:rPr>
              <a:t>Deltakerne på kurset er ufaglærte </a:t>
            </a:r>
          </a:p>
          <a:p>
            <a:pPr marL="0" indent="0">
              <a:buNone/>
            </a:pPr>
            <a:r>
              <a:rPr lang="nb-NO" dirty="0" smtClean="0">
                <a:latin typeface="+mn-lt"/>
              </a:rPr>
              <a:t>barnehageassistenter </a:t>
            </a:r>
            <a:r>
              <a:rPr lang="nb-NO" dirty="0">
                <a:latin typeface="+mn-lt"/>
              </a:rPr>
              <a:t>med minoritetsspråklig </a:t>
            </a:r>
            <a:endParaRPr lang="nb-NO" dirty="0" smtClean="0">
              <a:latin typeface="+mn-lt"/>
            </a:endParaRPr>
          </a:p>
          <a:p>
            <a:pPr marL="0" indent="0">
              <a:buNone/>
            </a:pPr>
            <a:r>
              <a:rPr lang="nb-NO" dirty="0" smtClean="0">
                <a:latin typeface="+mn-lt"/>
              </a:rPr>
              <a:t>bakgrunn</a:t>
            </a:r>
            <a:r>
              <a:rPr lang="nb-NO" dirty="0">
                <a:latin typeface="+mn-lt"/>
              </a:rPr>
              <a:t>. </a:t>
            </a:r>
            <a:endParaRPr lang="nb-NO" dirty="0" smtClean="0">
              <a:latin typeface="+mn-lt"/>
            </a:endParaRPr>
          </a:p>
          <a:p>
            <a:pPr marL="0" indent="0">
              <a:buNone/>
            </a:pPr>
            <a:endParaRPr lang="nb-NO" dirty="0">
              <a:latin typeface="+mn-lt"/>
            </a:endParaRPr>
          </a:p>
          <a:p>
            <a:pPr marL="0" indent="0">
              <a:buNone/>
            </a:pPr>
            <a:r>
              <a:rPr lang="nb-NO" dirty="0" smtClean="0">
                <a:latin typeface="+mn-lt"/>
              </a:rPr>
              <a:t>Assistentene </a:t>
            </a:r>
            <a:r>
              <a:rPr lang="nb-NO" dirty="0">
                <a:latin typeface="+mn-lt"/>
              </a:rPr>
              <a:t>kommer fra ulike land som </a:t>
            </a:r>
            <a:endParaRPr lang="nb-NO" dirty="0" smtClean="0">
              <a:latin typeface="+mn-lt"/>
            </a:endParaRPr>
          </a:p>
          <a:p>
            <a:pPr marL="0" indent="0">
              <a:buNone/>
            </a:pPr>
            <a:r>
              <a:rPr lang="nb-NO" dirty="0" smtClean="0">
                <a:latin typeface="+mn-lt"/>
              </a:rPr>
              <a:t>Polen</a:t>
            </a:r>
            <a:r>
              <a:rPr lang="nb-NO" dirty="0">
                <a:latin typeface="+mn-lt"/>
              </a:rPr>
              <a:t>, Estland, Latvia, Filippinene og Pakistan</a:t>
            </a:r>
            <a:r>
              <a:rPr lang="nb-NO" dirty="0" smtClean="0">
                <a:latin typeface="+mn-lt"/>
              </a:rPr>
              <a:t>.</a:t>
            </a:r>
          </a:p>
          <a:p>
            <a:pPr marL="0" indent="0">
              <a:buNone/>
            </a:pPr>
            <a:endParaRPr lang="nb-NO" dirty="0">
              <a:latin typeface="+mn-lt"/>
            </a:endParaRPr>
          </a:p>
          <a:p>
            <a:pPr marL="0" indent="0">
              <a:buNone/>
            </a:pPr>
            <a:r>
              <a:rPr lang="nb-NO" dirty="0" smtClean="0">
                <a:latin typeface="+mn-lt"/>
              </a:rPr>
              <a:t>Målet for kurset er å heve grunnleggende ferdigheter i lesing, skriving, muntlig kommunikasjon og data.</a:t>
            </a:r>
          </a:p>
          <a:p>
            <a:pPr marL="0" indent="0">
              <a:buNone/>
            </a:pPr>
            <a:endParaRPr lang="nb-NO" dirty="0">
              <a:latin typeface="+mn-lt"/>
            </a:endParaRPr>
          </a:p>
          <a:p>
            <a:pPr marL="0" indent="0">
              <a:buNone/>
            </a:pPr>
            <a:r>
              <a:rPr lang="nb-NO" dirty="0" smtClean="0">
                <a:latin typeface="+mn-lt"/>
              </a:rPr>
              <a:t>Målet for undervisningsøkten var å lese og forstå årsplanen til barnehagen. </a:t>
            </a:r>
            <a:endParaRPr lang="nb-NO" dirty="0">
              <a:latin typeface="+mn-lt"/>
            </a:endParaRPr>
          </a:p>
          <a:p>
            <a:endParaRPr lang="nb-NO" dirty="0">
              <a:latin typeface="+mn-lt"/>
            </a:endParaRPr>
          </a:p>
        </p:txBody>
      </p:sp>
    </p:spTree>
    <p:extLst>
      <p:ext uri="{BB962C8B-B14F-4D97-AF65-F5344CB8AC3E}">
        <p14:creationId xmlns:p14="http://schemas.microsoft.com/office/powerpoint/2010/main" val="2835903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smtClean="0">
                <a:latin typeface="+mn-lt"/>
              </a:rPr>
              <a:t>Den opprinnelige metoden var en vanlig tavleundervisning kombinert med gruppearbeid, høytlesing og oppgaver knyttet til teksten. </a:t>
            </a:r>
          </a:p>
          <a:p>
            <a:pPr marL="0" indent="0">
              <a:buNone/>
            </a:pPr>
            <a:endParaRPr lang="nb-NO" dirty="0" smtClean="0">
              <a:latin typeface="+mn-lt"/>
            </a:endParaRPr>
          </a:p>
          <a:p>
            <a:r>
              <a:rPr lang="nb-NO" dirty="0" smtClean="0">
                <a:latin typeface="+mn-lt"/>
              </a:rPr>
              <a:t>Forklare nye ord i felleskap</a:t>
            </a:r>
          </a:p>
          <a:p>
            <a:r>
              <a:rPr lang="nb-NO" dirty="0" smtClean="0">
                <a:latin typeface="+mn-lt"/>
              </a:rPr>
              <a:t>Forklare ord og uttrykk</a:t>
            </a:r>
          </a:p>
          <a:p>
            <a:r>
              <a:rPr lang="nb-NO" dirty="0" smtClean="0">
                <a:latin typeface="+mn-lt"/>
              </a:rPr>
              <a:t>Se på teksten som helhet</a:t>
            </a:r>
          </a:p>
          <a:p>
            <a:pPr marL="0" indent="0">
              <a:buNone/>
            </a:pPr>
            <a:endParaRPr lang="nb-NO" dirty="0">
              <a:latin typeface="+mn-lt"/>
            </a:endParaRPr>
          </a:p>
          <a:p>
            <a:pPr marL="0" indent="0">
              <a:buNone/>
            </a:pPr>
            <a:r>
              <a:rPr lang="nb-NO" dirty="0" smtClean="0">
                <a:latin typeface="+mn-lt"/>
              </a:rPr>
              <a:t>Jeg som veileder på kurset vanligvis skaffer </a:t>
            </a:r>
          </a:p>
          <a:p>
            <a:pPr marL="0" indent="0">
              <a:buNone/>
            </a:pPr>
            <a:r>
              <a:rPr lang="nb-NO" dirty="0" smtClean="0">
                <a:latin typeface="+mn-lt"/>
              </a:rPr>
              <a:t>bedriftsinterne dokumenter selv.</a:t>
            </a:r>
          </a:p>
          <a:p>
            <a:pPr marL="0" indent="0">
              <a:buNone/>
            </a:pPr>
            <a:endParaRPr lang="nb-NO" dirty="0" smtClean="0">
              <a:latin typeface="+mn-lt"/>
            </a:endParaRPr>
          </a:p>
          <a:p>
            <a:pPr marL="0" indent="0">
              <a:buNone/>
            </a:pPr>
            <a:endParaRPr lang="nb-NO" dirty="0">
              <a:latin typeface="+mn-lt"/>
            </a:endParaRPr>
          </a:p>
          <a:p>
            <a:pPr marL="0" indent="0">
              <a:buNone/>
            </a:pPr>
            <a:endParaRPr lang="nb-NO" dirty="0" smtClean="0">
              <a:latin typeface="+mn-lt"/>
            </a:endParaRPr>
          </a:p>
          <a:p>
            <a:pPr marL="0" indent="0">
              <a:buNone/>
            </a:pPr>
            <a:endParaRPr lang="nb-NO" dirty="0">
              <a:latin typeface="+mn-lt"/>
            </a:endParaRPr>
          </a:p>
        </p:txBody>
      </p:sp>
    </p:spTree>
    <p:extLst>
      <p:ext uri="{BB962C8B-B14F-4D97-AF65-F5344CB8AC3E}">
        <p14:creationId xmlns:p14="http://schemas.microsoft.com/office/powerpoint/2010/main" val="2055845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smtClean="0"/>
              <a:t>Til ny vri i min undervisning har jeg prøvd å </a:t>
            </a:r>
            <a:r>
              <a:rPr lang="nb-NO" dirty="0"/>
              <a:t>støtte meg </a:t>
            </a:r>
            <a:endParaRPr lang="nb-NO" dirty="0" smtClean="0"/>
          </a:p>
          <a:p>
            <a:pPr marL="0" indent="0">
              <a:buNone/>
            </a:pPr>
            <a:r>
              <a:rPr lang="nb-NO" dirty="0" smtClean="0"/>
              <a:t>på ny undervisningsteori, </a:t>
            </a:r>
            <a:r>
              <a:rPr lang="nb-NO" dirty="0"/>
              <a:t>og </a:t>
            </a:r>
            <a:r>
              <a:rPr lang="nb-NO" dirty="0" smtClean="0"/>
              <a:t>tok i </a:t>
            </a:r>
            <a:r>
              <a:rPr lang="nb-NO" dirty="0"/>
              <a:t>bruk en metode </a:t>
            </a:r>
            <a:endParaRPr lang="nb-NO" dirty="0" smtClean="0"/>
          </a:p>
          <a:p>
            <a:pPr marL="0" indent="0">
              <a:buNone/>
            </a:pPr>
            <a:r>
              <a:rPr lang="nb-NO" dirty="0" smtClean="0"/>
              <a:t>som </a:t>
            </a:r>
            <a:r>
              <a:rPr lang="nb-NO" dirty="0"/>
              <a:t>oppsto fra denne teorien. </a:t>
            </a:r>
            <a:endParaRPr lang="nb-NO" dirty="0" smtClean="0"/>
          </a:p>
          <a:p>
            <a:pPr marL="0" indent="0">
              <a:buNone/>
            </a:pPr>
            <a:endParaRPr lang="nb-NO" dirty="0"/>
          </a:p>
          <a:p>
            <a:pPr marL="0" indent="0">
              <a:buNone/>
            </a:pPr>
            <a:r>
              <a:rPr lang="nb-NO" dirty="0" smtClean="0"/>
              <a:t>Den </a:t>
            </a:r>
            <a:r>
              <a:rPr lang="nb-NO" dirty="0"/>
              <a:t>nye teorien er konnektivismen, og nye metoden </a:t>
            </a:r>
            <a:endParaRPr lang="nb-NO" dirty="0" smtClean="0"/>
          </a:p>
          <a:p>
            <a:pPr marL="0" indent="0">
              <a:buNone/>
            </a:pPr>
            <a:r>
              <a:rPr lang="nb-NO" dirty="0" smtClean="0"/>
              <a:t>er </a:t>
            </a:r>
            <a:r>
              <a:rPr lang="nb-NO" i="1" dirty="0" err="1"/>
              <a:t>Flipped</a:t>
            </a:r>
            <a:r>
              <a:rPr lang="nb-NO" i="1" dirty="0"/>
              <a:t> </a:t>
            </a:r>
            <a:r>
              <a:rPr lang="nb-NO" i="1" dirty="0" err="1" smtClean="0"/>
              <a:t>Classroom</a:t>
            </a:r>
            <a:r>
              <a:rPr lang="nb-NO" i="1" dirty="0" smtClean="0"/>
              <a:t>.</a:t>
            </a:r>
            <a:endParaRPr lang="nb-NO" dirty="0"/>
          </a:p>
        </p:txBody>
      </p:sp>
    </p:spTree>
    <p:extLst>
      <p:ext uri="{BB962C8B-B14F-4D97-AF65-F5344CB8AC3E}">
        <p14:creationId xmlns:p14="http://schemas.microsoft.com/office/powerpoint/2010/main" val="3119514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a:latin typeface="+mn-lt"/>
              </a:rPr>
              <a:t>Denne nye teorien bygger på ideen om at kunnskap ikke bare er noe som finnes i våre hoder. </a:t>
            </a:r>
            <a:endParaRPr lang="nb-NO" dirty="0" smtClean="0">
              <a:latin typeface="+mn-lt"/>
            </a:endParaRPr>
          </a:p>
          <a:p>
            <a:pPr marL="0" indent="0">
              <a:buNone/>
            </a:pPr>
            <a:endParaRPr lang="nb-NO" dirty="0" smtClean="0">
              <a:latin typeface="+mn-lt"/>
            </a:endParaRPr>
          </a:p>
          <a:p>
            <a:pPr marL="0" indent="0">
              <a:buNone/>
            </a:pPr>
            <a:r>
              <a:rPr lang="nb-NO" dirty="0" smtClean="0">
                <a:latin typeface="+mn-lt"/>
              </a:rPr>
              <a:t>Kunnskapen </a:t>
            </a:r>
            <a:r>
              <a:rPr lang="nb-NO" dirty="0">
                <a:latin typeface="+mn-lt"/>
              </a:rPr>
              <a:t>kan oppnås gjennom nettverk av personer som innehar kunnskapen, eller digitale tjenester og dokumenter som er tilgjengelige. </a:t>
            </a:r>
            <a:endParaRPr lang="nb-NO" dirty="0" smtClean="0">
              <a:latin typeface="+mn-lt"/>
            </a:endParaRPr>
          </a:p>
          <a:p>
            <a:pPr marL="0" indent="0">
              <a:buNone/>
            </a:pPr>
            <a:endParaRPr lang="nb-NO" dirty="0" smtClean="0">
              <a:latin typeface="+mn-lt"/>
            </a:endParaRPr>
          </a:p>
          <a:p>
            <a:pPr marL="0" indent="0">
              <a:buNone/>
            </a:pPr>
            <a:r>
              <a:rPr lang="nb-NO" dirty="0" smtClean="0">
                <a:latin typeface="+mn-lt"/>
              </a:rPr>
              <a:t>Som </a:t>
            </a:r>
            <a:r>
              <a:rPr lang="nb-NO" dirty="0">
                <a:latin typeface="+mn-lt"/>
              </a:rPr>
              <a:t>kunnskap regnes man ikke bare det en person kan, men også den kapasiteten en har for å finne den nødvendige kunnskapen/informasjonen. </a:t>
            </a:r>
            <a:endParaRPr lang="nb-NO" dirty="0" smtClean="0">
              <a:latin typeface="+mn-lt"/>
            </a:endParaRPr>
          </a:p>
          <a:p>
            <a:pPr marL="0" indent="0">
              <a:buNone/>
            </a:pPr>
            <a:endParaRPr lang="nb-NO" dirty="0" smtClean="0">
              <a:latin typeface="+mn-lt"/>
            </a:endParaRPr>
          </a:p>
          <a:p>
            <a:pPr marL="0" indent="0">
              <a:buNone/>
            </a:pPr>
            <a:r>
              <a:rPr lang="nb-NO" dirty="0" smtClean="0">
                <a:latin typeface="+mn-lt"/>
              </a:rPr>
              <a:t>Kunnskap </a:t>
            </a:r>
            <a:r>
              <a:rPr lang="nb-NO" dirty="0">
                <a:latin typeface="+mn-lt"/>
              </a:rPr>
              <a:t>om hvordan vi kan finne mer informasjon eller riktig informasjon er viktigere enn det å faktisk vite informasjonen. </a:t>
            </a:r>
          </a:p>
          <a:p>
            <a:pPr marL="0" indent="0">
              <a:buNone/>
            </a:pPr>
            <a:endParaRPr lang="nb-NO" dirty="0">
              <a:latin typeface="+mn-lt"/>
            </a:endParaRPr>
          </a:p>
        </p:txBody>
      </p:sp>
    </p:spTree>
    <p:extLst>
      <p:ext uri="{BB962C8B-B14F-4D97-AF65-F5344CB8AC3E}">
        <p14:creationId xmlns:p14="http://schemas.microsoft.com/office/powerpoint/2010/main" val="1419702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buNone/>
            </a:pPr>
            <a:r>
              <a:rPr lang="nb-NO" dirty="0" smtClean="0">
                <a:latin typeface="+mn-lt"/>
              </a:rPr>
              <a:t>Deltakerne skulle selv innhente årsplanen enten ved å finne den på </a:t>
            </a:r>
            <a:r>
              <a:rPr lang="nb-NO" dirty="0" err="1" smtClean="0">
                <a:latin typeface="+mn-lt"/>
              </a:rPr>
              <a:t>bhg</a:t>
            </a:r>
            <a:r>
              <a:rPr lang="nb-NO" dirty="0" smtClean="0">
                <a:latin typeface="+mn-lt"/>
              </a:rPr>
              <a:t> Intranettside og </a:t>
            </a:r>
            <a:r>
              <a:rPr lang="nb-NO" dirty="0" err="1" smtClean="0">
                <a:latin typeface="+mn-lt"/>
              </a:rPr>
              <a:t>printe</a:t>
            </a:r>
            <a:r>
              <a:rPr lang="nb-NO" dirty="0" smtClean="0">
                <a:latin typeface="+mn-lt"/>
              </a:rPr>
              <a:t> ut selv, eller ved å be en kollega om hjelp.</a:t>
            </a:r>
          </a:p>
          <a:p>
            <a:pPr marL="0" indent="0">
              <a:buNone/>
            </a:pPr>
            <a:endParaRPr lang="nb-NO" dirty="0">
              <a:latin typeface="+mn-lt"/>
            </a:endParaRPr>
          </a:p>
          <a:p>
            <a:pPr marL="0" indent="0">
              <a:buNone/>
            </a:pPr>
            <a:r>
              <a:rPr lang="nb-NO" dirty="0" smtClean="0">
                <a:latin typeface="+mn-lt"/>
              </a:rPr>
              <a:t>De skulle selv lese årsplanen før undervisningen</a:t>
            </a:r>
          </a:p>
          <a:p>
            <a:pPr marL="0" indent="0">
              <a:buNone/>
            </a:pPr>
            <a:endParaRPr lang="nb-NO" dirty="0">
              <a:latin typeface="+mn-lt"/>
            </a:endParaRPr>
          </a:p>
          <a:p>
            <a:pPr marL="0" indent="0">
              <a:buNone/>
            </a:pPr>
            <a:r>
              <a:rPr lang="nb-NO" dirty="0" smtClean="0">
                <a:latin typeface="+mn-lt"/>
              </a:rPr>
              <a:t>I selve undervisningen gikk vi først gjennom ord de ikke forsto, og deretter hadde vi diskusjoner om årsplanen og hvordan de kan bruke den på jobben. </a:t>
            </a:r>
          </a:p>
          <a:p>
            <a:pPr marL="0" indent="0">
              <a:buNone/>
            </a:pPr>
            <a:endParaRPr lang="nb-NO" dirty="0">
              <a:latin typeface="+mn-lt"/>
            </a:endParaRPr>
          </a:p>
          <a:p>
            <a:pPr marL="0" indent="0">
              <a:buNone/>
            </a:pPr>
            <a:r>
              <a:rPr lang="nb-NO" dirty="0" smtClean="0">
                <a:latin typeface="+mn-lt"/>
              </a:rPr>
              <a:t>Vi sparte mye tid på lesing av årsplanen i undervisningen. Vi brukte mere tid på diskusjoner om årsplanen, samt andre muntlige øvelser. </a:t>
            </a:r>
            <a:endParaRPr lang="nb-NO" dirty="0">
              <a:latin typeface="+mn-lt"/>
            </a:endParaRPr>
          </a:p>
        </p:txBody>
      </p:sp>
    </p:spTree>
    <p:extLst>
      <p:ext uri="{BB962C8B-B14F-4D97-AF65-F5344CB8AC3E}">
        <p14:creationId xmlns:p14="http://schemas.microsoft.com/office/powerpoint/2010/main" val="242928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Læringsmål</a:t>
            </a:r>
            <a:endParaRPr lang="nb-NO" b="1" dirty="0"/>
          </a:p>
        </p:txBody>
      </p:sp>
      <p:sp>
        <p:nvSpPr>
          <p:cNvPr id="3" name="Plassholder for innhold 2"/>
          <p:cNvSpPr>
            <a:spLocks noGrp="1"/>
          </p:cNvSpPr>
          <p:nvPr>
            <p:ph idx="1"/>
          </p:nvPr>
        </p:nvSpPr>
        <p:spPr>
          <a:xfrm>
            <a:off x="628650" y="1490775"/>
            <a:ext cx="7886700" cy="4351338"/>
          </a:xfrm>
        </p:spPr>
        <p:txBody>
          <a:bodyPr>
            <a:normAutofit fontScale="77500" lnSpcReduction="20000"/>
          </a:bodyPr>
          <a:lstStyle/>
          <a:p>
            <a:pPr marL="0" indent="0">
              <a:buNone/>
            </a:pPr>
            <a:r>
              <a:rPr lang="nb-NO" b="1" dirty="0" smtClean="0"/>
              <a:t>Deltaker skal få kunnskap om:</a:t>
            </a:r>
            <a:endParaRPr lang="nb-NO" b="1" dirty="0"/>
          </a:p>
          <a:p>
            <a:pPr marL="0" indent="0">
              <a:buNone/>
            </a:pPr>
            <a:endParaRPr lang="nb-NO" b="1" dirty="0" smtClean="0"/>
          </a:p>
          <a:p>
            <a:pPr marL="0" indent="0">
              <a:buNone/>
            </a:pPr>
            <a:r>
              <a:rPr lang="nb-NO" sz="3100" b="1" dirty="0" smtClean="0"/>
              <a:t>Ansettelsesprosessen: </a:t>
            </a:r>
          </a:p>
          <a:p>
            <a:r>
              <a:rPr lang="nb-NO" sz="3100" dirty="0" smtClean="0"/>
              <a:t>Arbeidsgiverbehov.</a:t>
            </a:r>
          </a:p>
          <a:p>
            <a:r>
              <a:rPr lang="nb-NO" sz="3100" dirty="0" smtClean="0"/>
              <a:t>Arbeidsmarkedet.</a:t>
            </a:r>
          </a:p>
          <a:p>
            <a:r>
              <a:rPr lang="nb-NO" sz="3100" dirty="0" smtClean="0"/>
              <a:t>Etterspørsel.</a:t>
            </a:r>
            <a:br>
              <a:rPr lang="nb-NO" sz="3100" dirty="0" smtClean="0"/>
            </a:br>
            <a:endParaRPr lang="nb-NO" sz="3100" dirty="0"/>
          </a:p>
          <a:p>
            <a:pPr marL="0" indent="0">
              <a:buNone/>
            </a:pPr>
            <a:r>
              <a:rPr lang="nb-NO" sz="3100" b="1" dirty="0" smtClean="0"/>
              <a:t>Jobbsøkerprosessen</a:t>
            </a:r>
            <a:r>
              <a:rPr lang="nb-NO" sz="3100" b="1" dirty="0"/>
              <a:t>:</a:t>
            </a:r>
            <a:endParaRPr lang="nb-NO" sz="3100" b="1" dirty="0" smtClean="0"/>
          </a:p>
          <a:p>
            <a:r>
              <a:rPr lang="nb-NO" sz="3100" dirty="0" smtClean="0"/>
              <a:t>Ledige stillinger?</a:t>
            </a:r>
          </a:p>
          <a:p>
            <a:r>
              <a:rPr lang="nb-NO" sz="3100" dirty="0" smtClean="0"/>
              <a:t>CV. </a:t>
            </a:r>
          </a:p>
          <a:p>
            <a:r>
              <a:rPr lang="nb-NO" sz="3100" dirty="0" smtClean="0"/>
              <a:t>Søknad. </a:t>
            </a:r>
          </a:p>
          <a:p>
            <a:r>
              <a:rPr lang="nb-NO" sz="3100" dirty="0" smtClean="0"/>
              <a:t>Jobbintervju.  </a:t>
            </a:r>
            <a:endParaRPr lang="nb-NO" sz="3100" dirty="0"/>
          </a:p>
          <a:p>
            <a:endParaRPr lang="nb-NO" dirty="0"/>
          </a:p>
        </p:txBody>
      </p:sp>
    </p:spTree>
    <p:extLst>
      <p:ext uri="{BB962C8B-B14F-4D97-AF65-F5344CB8AC3E}">
        <p14:creationId xmlns:p14="http://schemas.microsoft.com/office/powerpoint/2010/main" val="365870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32656"/>
            <a:ext cx="8229600" cy="5793507"/>
          </a:xfrm>
        </p:spPr>
        <p:txBody>
          <a:bodyPr/>
          <a:lstStyle/>
          <a:p>
            <a:pPr marL="0" indent="0" algn="ctr">
              <a:buNone/>
            </a:pPr>
            <a:r>
              <a:rPr lang="nb-NO" b="1" dirty="0" smtClean="0">
                <a:latin typeface="+mn-lt"/>
              </a:rPr>
              <a:t>Evaluering </a:t>
            </a:r>
          </a:p>
          <a:p>
            <a:pPr marL="0" indent="0" algn="ctr">
              <a:buNone/>
            </a:pPr>
            <a:endParaRPr lang="nb-NO" b="1" dirty="0" smtClean="0">
              <a:latin typeface="+mn-lt"/>
            </a:endParaRPr>
          </a:p>
          <a:p>
            <a:pPr marL="0" indent="0">
              <a:buNone/>
            </a:pPr>
            <a:r>
              <a:rPr lang="nb-NO" dirty="0" smtClean="0">
                <a:latin typeface="+mn-lt"/>
              </a:rPr>
              <a:t>Positivt ved denne metoden er at man kan organisere tid til læring på en mer gunstig/bærekraftig måte.</a:t>
            </a:r>
          </a:p>
          <a:p>
            <a:pPr marL="0" indent="0">
              <a:buNone/>
            </a:pPr>
            <a:endParaRPr lang="nb-NO" dirty="0">
              <a:latin typeface="+mn-lt"/>
            </a:endParaRPr>
          </a:p>
          <a:p>
            <a:pPr marL="0" indent="0">
              <a:buNone/>
            </a:pPr>
            <a:r>
              <a:rPr lang="nb-NO" dirty="0" smtClean="0">
                <a:latin typeface="+mn-lt"/>
              </a:rPr>
              <a:t>Tid er ofte en fast ressurs læreren ikke kan gjøre så mye med. </a:t>
            </a:r>
          </a:p>
          <a:p>
            <a:pPr marL="0" indent="0">
              <a:buNone/>
            </a:pPr>
            <a:endParaRPr lang="nb-NO" dirty="0">
              <a:latin typeface="+mn-lt"/>
            </a:endParaRPr>
          </a:p>
          <a:p>
            <a:pPr marL="0" indent="0">
              <a:buNone/>
            </a:pPr>
            <a:r>
              <a:rPr lang="nb-NO" dirty="0">
                <a:latin typeface="+mn-lt"/>
              </a:rPr>
              <a:t>Det at deltakerne får oppleve at de kan styre måten de innheter kunnskap på selv, og at resultatene av dette er synlige, åpner for </a:t>
            </a:r>
            <a:r>
              <a:rPr lang="nb-NO" dirty="0" smtClean="0">
                <a:latin typeface="+mn-lt"/>
              </a:rPr>
              <a:t>refleksjon </a:t>
            </a:r>
            <a:r>
              <a:rPr lang="nb-NO" dirty="0">
                <a:latin typeface="+mn-lt"/>
              </a:rPr>
              <a:t>om egen læring, motivasjon, og at de ikke minst får oppleve at de ofte er flinkere enn de selv tror.</a:t>
            </a:r>
          </a:p>
        </p:txBody>
      </p:sp>
    </p:spTree>
    <p:extLst>
      <p:ext uri="{BB962C8B-B14F-4D97-AF65-F5344CB8AC3E}">
        <p14:creationId xmlns:p14="http://schemas.microsoft.com/office/powerpoint/2010/main" val="31631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Tidligere undervisning:</a:t>
            </a:r>
            <a:endParaRPr lang="nb-NO" dirty="0"/>
          </a:p>
        </p:txBody>
      </p:sp>
      <p:sp>
        <p:nvSpPr>
          <p:cNvPr id="3" name="Plassholder for innhold 2"/>
          <p:cNvSpPr>
            <a:spLocks noGrp="1"/>
          </p:cNvSpPr>
          <p:nvPr>
            <p:ph idx="1"/>
          </p:nvPr>
        </p:nvSpPr>
        <p:spPr/>
        <p:txBody>
          <a:bodyPr/>
          <a:lstStyle/>
          <a:p>
            <a:r>
              <a:rPr lang="nb-NO" dirty="0" smtClean="0"/>
              <a:t>Formidling via PowerPoint i klasseroms setting.</a:t>
            </a:r>
          </a:p>
          <a:p>
            <a:r>
              <a:rPr lang="nb-NO" dirty="0" smtClean="0"/>
              <a:t>Kompendium.</a:t>
            </a:r>
            <a:r>
              <a:rPr lang="nb-NO" dirty="0"/>
              <a:t> </a:t>
            </a:r>
            <a:endParaRPr lang="nb-NO" dirty="0" smtClean="0"/>
          </a:p>
          <a:p>
            <a:r>
              <a:rPr lang="nb-NO" dirty="0" smtClean="0"/>
              <a:t>Diskusjoner.</a:t>
            </a:r>
          </a:p>
          <a:p>
            <a:r>
              <a:rPr lang="nb-NO" dirty="0" smtClean="0"/>
              <a:t>Ta notater.</a:t>
            </a:r>
          </a:p>
          <a:p>
            <a:r>
              <a:rPr lang="nb-NO" dirty="0" smtClean="0"/>
              <a:t>Individuelt arbeid.</a:t>
            </a:r>
          </a:p>
          <a:p>
            <a:r>
              <a:rPr lang="nb-NO" dirty="0" smtClean="0"/>
              <a:t>Gruppeoppgaver.</a:t>
            </a:r>
          </a:p>
          <a:p>
            <a:pPr marL="0" indent="0">
              <a:buNone/>
            </a:pPr>
            <a:endParaRPr lang="nb-NO" dirty="0"/>
          </a:p>
        </p:txBody>
      </p:sp>
    </p:spTree>
    <p:extLst>
      <p:ext uri="{BB962C8B-B14F-4D97-AF65-F5344CB8AC3E}">
        <p14:creationId xmlns:p14="http://schemas.microsoft.com/office/powerpoint/2010/main" val="212303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Undervisning med ny vri.</a:t>
            </a:r>
            <a:endParaRPr lang="nb-NO" dirty="0"/>
          </a:p>
        </p:txBody>
      </p:sp>
      <p:sp>
        <p:nvSpPr>
          <p:cNvPr id="3" name="Plassholder for innhold 2"/>
          <p:cNvSpPr>
            <a:spLocks noGrp="1"/>
          </p:cNvSpPr>
          <p:nvPr>
            <p:ph idx="1"/>
          </p:nvPr>
        </p:nvSpPr>
        <p:spPr>
          <a:xfrm>
            <a:off x="628650" y="2149475"/>
            <a:ext cx="7886700" cy="1517650"/>
          </a:xfrm>
        </p:spPr>
        <p:txBody>
          <a:bodyPr/>
          <a:lstStyle/>
          <a:p>
            <a:pPr marL="0" indent="0">
              <a:buNone/>
            </a:pPr>
            <a:r>
              <a:rPr lang="nb-NO" dirty="0" smtClean="0"/>
              <a:t>Midt utgangspunkt for undervisningen, var å innføre digitale verktøy, som en ny vri, i gjennomføringen av en allerede etablert undervisning.</a:t>
            </a:r>
          </a:p>
          <a:p>
            <a:pPr marL="0" indent="0">
              <a:buNone/>
            </a:pPr>
            <a:endParaRPr lang="nb-NO" dirty="0" smtClean="0"/>
          </a:p>
          <a:p>
            <a:pPr marL="0" indent="0">
              <a:buNone/>
            </a:pPr>
            <a:endParaRPr lang="nb-NO" dirty="0" smtClean="0"/>
          </a:p>
        </p:txBody>
      </p:sp>
    </p:spTree>
    <p:extLst>
      <p:ext uri="{BB962C8B-B14F-4D97-AF65-F5344CB8AC3E}">
        <p14:creationId xmlns:p14="http://schemas.microsoft.com/office/powerpoint/2010/main" val="105944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174626"/>
            <a:ext cx="7886700" cy="1325563"/>
          </a:xfrm>
        </p:spPr>
        <p:txBody>
          <a:bodyPr/>
          <a:lstStyle/>
          <a:p>
            <a:r>
              <a:rPr lang="nb-NO" dirty="0" smtClean="0"/>
              <a:t>Digitale verktøy</a:t>
            </a:r>
            <a:endParaRPr lang="nb-NO" dirty="0"/>
          </a:p>
        </p:txBody>
      </p:sp>
      <p:sp>
        <p:nvSpPr>
          <p:cNvPr id="3" name="Plassholder for innhold 2"/>
          <p:cNvSpPr>
            <a:spLocks noGrp="1"/>
          </p:cNvSpPr>
          <p:nvPr>
            <p:ph idx="1"/>
          </p:nvPr>
        </p:nvSpPr>
        <p:spPr>
          <a:xfrm>
            <a:off x="628650" y="1358900"/>
            <a:ext cx="7886700" cy="4351338"/>
          </a:xfrm>
        </p:spPr>
        <p:txBody>
          <a:bodyPr/>
          <a:lstStyle/>
          <a:p>
            <a:r>
              <a:rPr lang="nb-NO" dirty="0"/>
              <a:t>Omvendt undervisning</a:t>
            </a:r>
            <a:r>
              <a:rPr lang="nb-NO" dirty="0" smtClean="0"/>
              <a:t>.</a:t>
            </a:r>
            <a:endParaRPr lang="nb-NO" dirty="0"/>
          </a:p>
          <a:p>
            <a:r>
              <a:rPr lang="nb-NO" dirty="0" smtClean="0"/>
              <a:t>Padlet som verktøy i forarbeid og oppsummering.</a:t>
            </a:r>
            <a:endParaRPr lang="nb-NO" dirty="0"/>
          </a:p>
          <a:p>
            <a:r>
              <a:rPr lang="nb-NO" dirty="0"/>
              <a:t>Gruppearbeid.</a:t>
            </a:r>
          </a:p>
          <a:p>
            <a:r>
              <a:rPr lang="nb-NO" dirty="0"/>
              <a:t>Samtale med arbeidsgiver </a:t>
            </a:r>
            <a:r>
              <a:rPr lang="nb-NO" dirty="0" smtClean="0"/>
              <a:t>(Intervju</a:t>
            </a:r>
            <a:r>
              <a:rPr lang="nb-NO" dirty="0"/>
              <a:t>).</a:t>
            </a:r>
          </a:p>
          <a:p>
            <a:r>
              <a:rPr lang="nb-NO" dirty="0" err="1" smtClean="0"/>
              <a:t>Kahoot</a:t>
            </a:r>
            <a:r>
              <a:rPr lang="nb-NO" dirty="0" smtClean="0"/>
              <a:t>.</a:t>
            </a:r>
            <a:endParaRPr lang="nb-NO" dirty="0"/>
          </a:p>
          <a:p>
            <a:pPr marL="0" indent="0">
              <a:buNone/>
            </a:pPr>
            <a:endParaRPr lang="nb-NO" dirty="0"/>
          </a:p>
        </p:txBody>
      </p:sp>
    </p:spTree>
    <p:extLst>
      <p:ext uri="{BB962C8B-B14F-4D97-AF65-F5344CB8AC3E}">
        <p14:creationId xmlns:p14="http://schemas.microsoft.com/office/powerpoint/2010/main" val="39776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875827604"/>
              </p:ext>
            </p:extLst>
          </p:nvPr>
        </p:nvGraphicFramePr>
        <p:xfrm>
          <a:off x="407706" y="505111"/>
          <a:ext cx="8258175" cy="6497009"/>
        </p:xfrm>
        <a:graphic>
          <a:graphicData uri="http://schemas.openxmlformats.org/drawingml/2006/table">
            <a:tbl>
              <a:tblPr firstRow="1" firstCol="1" bandRow="1">
                <a:tableStyleId>{5C22544A-7EE6-4342-B048-85BDC9FD1C3A}</a:tableStyleId>
              </a:tblPr>
              <a:tblGrid>
                <a:gridCol w="1202028"/>
                <a:gridCol w="1217321"/>
                <a:gridCol w="1853392"/>
                <a:gridCol w="3985434"/>
              </a:tblGrid>
              <a:tr h="401119">
                <a:tc>
                  <a:txBody>
                    <a:bodyPr/>
                    <a:lstStyle/>
                    <a:p>
                      <a:pPr algn="ctr">
                        <a:lnSpc>
                          <a:spcPct val="107000"/>
                        </a:lnSpc>
                        <a:spcAft>
                          <a:spcPts val="0"/>
                        </a:spcAft>
                      </a:pPr>
                      <a:r>
                        <a:rPr lang="nb-NO" sz="1200" dirty="0">
                          <a:effectLst/>
                        </a:rPr>
                        <a:t>Tid</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gn="ctr">
                        <a:lnSpc>
                          <a:spcPct val="107000"/>
                        </a:lnSpc>
                        <a:spcAft>
                          <a:spcPts val="0"/>
                        </a:spcAft>
                      </a:pPr>
                      <a:r>
                        <a:rPr lang="nb-NO" sz="1200" dirty="0">
                          <a:effectLst/>
                        </a:rPr>
                        <a:t>Aktivitet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gn="ctr">
                        <a:lnSpc>
                          <a:spcPct val="107000"/>
                        </a:lnSpc>
                        <a:spcAft>
                          <a:spcPts val="0"/>
                        </a:spcAft>
                      </a:pPr>
                      <a:r>
                        <a:rPr lang="nb-NO" sz="1200" dirty="0">
                          <a:effectLst/>
                        </a:rPr>
                        <a:t>INNHOLD</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gn="ctr">
                        <a:lnSpc>
                          <a:spcPct val="107000"/>
                        </a:lnSpc>
                        <a:spcAft>
                          <a:spcPts val="0"/>
                        </a:spcAft>
                      </a:pPr>
                      <a:r>
                        <a:rPr lang="nb-NO" sz="1200" dirty="0">
                          <a:effectLst/>
                        </a:rPr>
                        <a:t>Organisering og verktøy</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774424">
                <a:tc>
                  <a:txBody>
                    <a:bodyPr/>
                    <a:lstStyle/>
                    <a:p>
                      <a:pPr algn="ctr">
                        <a:lnSpc>
                          <a:spcPct val="107000"/>
                        </a:lnSpc>
                        <a:spcAft>
                          <a:spcPts val="0"/>
                        </a:spcAft>
                      </a:pPr>
                      <a:r>
                        <a:rPr lang="nb-NO" sz="1200" dirty="0">
                          <a:effectLst/>
                        </a:rPr>
                        <a:t>Forarbeid</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Omvendt undervisning</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Padlet, med tema forberedelse til jobbsøkerprosessen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Alle deltakerne har fått invitasjon til en Padlet via sin e-postadresse, med oppfordring på å se på informasjonen, før de møter til undervisningen.</a:t>
                      </a:r>
                    </a:p>
                    <a:p>
                      <a:pPr>
                        <a:lnSpc>
                          <a:spcPct val="107000"/>
                        </a:lnSpc>
                        <a:spcAft>
                          <a:spcPts val="0"/>
                        </a:spcAft>
                      </a:pPr>
                      <a:r>
                        <a:rPr lang="nb-NO" sz="1200" dirty="0">
                          <a:effectLst/>
                        </a:rPr>
                        <a:t>Dette for å gi deltakerne mulighet til å møte godt forberedt.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450787">
                <a:tc>
                  <a:txBody>
                    <a:bodyPr/>
                    <a:lstStyle/>
                    <a:p>
                      <a:pPr algn="ctr">
                        <a:lnSpc>
                          <a:spcPct val="107000"/>
                        </a:lnSpc>
                        <a:spcAft>
                          <a:spcPts val="0"/>
                        </a:spcAft>
                      </a:pPr>
                      <a:r>
                        <a:rPr lang="nb-NO" sz="1200" dirty="0">
                          <a:effectLst/>
                        </a:rPr>
                        <a:t>08:30 -09:00</a:t>
                      </a:r>
                    </a:p>
                    <a:p>
                      <a:pPr algn="ctr">
                        <a:lnSpc>
                          <a:spcPct val="107000"/>
                        </a:lnSpc>
                        <a:spcAft>
                          <a:spcPts val="0"/>
                        </a:spcAft>
                      </a:pPr>
                      <a:r>
                        <a:rPr lang="nb-NO" sz="1200" dirty="0">
                          <a:effectLst/>
                        </a:rPr>
                        <a:t>30 min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Presentasjon av dagen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marL="342900" lvl="0" indent="-342900" rtl="0">
                        <a:lnSpc>
                          <a:spcPct val="107000"/>
                        </a:lnSpc>
                        <a:spcAft>
                          <a:spcPts val="0"/>
                        </a:spcAft>
                        <a:buFont typeface="Symbol" panose="05050102010706020507" pitchFamily="18" charset="2"/>
                        <a:buChar char=""/>
                      </a:pPr>
                      <a:r>
                        <a:rPr lang="nb-NO" sz="1200" dirty="0">
                          <a:effectLst/>
                        </a:rPr>
                        <a:t>Presentasjon av dagen </a:t>
                      </a:r>
                      <a:endParaRPr lang="nb-NO" sz="1200" dirty="0" smtClean="0">
                        <a:effectLst/>
                      </a:endParaRPr>
                    </a:p>
                    <a:p>
                      <a:pPr marL="342900" lvl="0" indent="-342900" rtl="0">
                        <a:lnSpc>
                          <a:spcPct val="107000"/>
                        </a:lnSpc>
                        <a:spcAft>
                          <a:spcPts val="0"/>
                        </a:spcAft>
                        <a:buFont typeface="Symbol" panose="05050102010706020507" pitchFamily="18" charset="2"/>
                        <a:buChar char=""/>
                      </a:pPr>
                      <a:r>
                        <a:rPr lang="nb-NO" sz="1200" dirty="0" smtClean="0">
                          <a:effectLst/>
                        </a:rPr>
                        <a:t>Etablere </a:t>
                      </a:r>
                      <a:r>
                        <a:rPr lang="nb-NO" sz="1200" dirty="0">
                          <a:effectLst/>
                        </a:rPr>
                        <a:t>grupper</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a:effectLst/>
                        </a:rPr>
                        <a:t>Felles Informasjon og introduksjon fra lærer, ang nye verktøy i undervisningen og som skal brukes i gruppearbeidet. </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1161636">
                <a:tc>
                  <a:txBody>
                    <a:bodyPr/>
                    <a:lstStyle/>
                    <a:p>
                      <a:pPr algn="ctr">
                        <a:lnSpc>
                          <a:spcPct val="107000"/>
                        </a:lnSpc>
                        <a:spcAft>
                          <a:spcPts val="0"/>
                        </a:spcAft>
                      </a:pPr>
                      <a:r>
                        <a:rPr lang="nb-NO" sz="1200" dirty="0">
                          <a:effectLst/>
                        </a:rPr>
                        <a:t>09:00 - 09:30</a:t>
                      </a:r>
                    </a:p>
                    <a:p>
                      <a:pPr algn="ctr">
                        <a:lnSpc>
                          <a:spcPct val="107000"/>
                        </a:lnSpc>
                        <a:spcAft>
                          <a:spcPts val="0"/>
                        </a:spcAft>
                      </a:pPr>
                      <a:r>
                        <a:rPr lang="nb-NO" sz="1200" dirty="0">
                          <a:effectLst/>
                        </a:rPr>
                        <a:t>30 min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a:effectLst/>
                        </a:rPr>
                        <a:t>Gruppearbeid</a:t>
                      </a:r>
                    </a:p>
                    <a:p>
                      <a:pPr>
                        <a:lnSpc>
                          <a:spcPct val="107000"/>
                        </a:lnSpc>
                        <a:spcAft>
                          <a:spcPts val="0"/>
                        </a:spcAft>
                      </a:pPr>
                      <a:r>
                        <a:rPr lang="nb-NO" sz="1200">
                          <a:effectLst/>
                        </a:rPr>
                        <a:t>"Brainstorm"</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Hvilken kunnskap e det i gruppa?</a:t>
                      </a:r>
                    </a:p>
                    <a:p>
                      <a:pPr marL="342900" lvl="0" indent="-342900">
                        <a:lnSpc>
                          <a:spcPct val="107000"/>
                        </a:lnSpc>
                        <a:spcAft>
                          <a:spcPts val="0"/>
                        </a:spcAft>
                        <a:buFont typeface="Arial" panose="020B0604020202020204" pitchFamily="34" charset="0"/>
                        <a:buChar char="•"/>
                      </a:pPr>
                      <a:r>
                        <a:rPr lang="nb-NO" sz="1200" dirty="0">
                          <a:effectLst/>
                        </a:rPr>
                        <a:t>Hvordan foregår ansettelsesprosessen?</a:t>
                      </a:r>
                    </a:p>
                    <a:p>
                      <a:pPr marL="342900" lvl="0" indent="-342900">
                        <a:lnSpc>
                          <a:spcPct val="107000"/>
                        </a:lnSpc>
                        <a:spcAft>
                          <a:spcPts val="0"/>
                        </a:spcAft>
                        <a:buFont typeface="Arial" panose="020B0604020202020204" pitchFamily="34" charset="0"/>
                        <a:buChar char="•"/>
                      </a:pPr>
                      <a:r>
                        <a:rPr lang="nb-NO" sz="1200" dirty="0">
                          <a:effectLst/>
                        </a:rPr>
                        <a:t>Hvordan foregår jobbsøkerprosessen?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Padlet</a:t>
                      </a:r>
                      <a:br>
                        <a:rPr lang="nb-NO" sz="1200" dirty="0">
                          <a:effectLst/>
                        </a:rPr>
                      </a:br>
                      <a:r>
                        <a:rPr lang="nb-NO" sz="1200" dirty="0">
                          <a:effectLst/>
                        </a:rPr>
                        <a:t>Gruppen skriver ned sin kunnskap i en padlet. </a:t>
                      </a:r>
                    </a:p>
                    <a:p>
                      <a:pPr>
                        <a:lnSpc>
                          <a:spcPct val="107000"/>
                        </a:lnSpc>
                        <a:spcAft>
                          <a:spcPts val="0"/>
                        </a:spcAft>
                      </a:pPr>
                      <a:r>
                        <a:rPr lang="nb-NO" sz="1200" dirty="0">
                          <a:effectLst/>
                        </a:rPr>
                        <a:t>Gruppene sitter på hvert sitt undervisningsrom med pc og storskjerm.</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1355241">
                <a:tc>
                  <a:txBody>
                    <a:bodyPr/>
                    <a:lstStyle/>
                    <a:p>
                      <a:pPr algn="ctr">
                        <a:lnSpc>
                          <a:spcPct val="107000"/>
                        </a:lnSpc>
                        <a:spcAft>
                          <a:spcPts val="0"/>
                        </a:spcAft>
                      </a:pPr>
                      <a:r>
                        <a:rPr lang="nb-NO" sz="1200">
                          <a:effectLst/>
                        </a:rPr>
                        <a:t>09:00 –10:30</a:t>
                      </a:r>
                    </a:p>
                    <a:p>
                      <a:pPr algn="ctr">
                        <a:lnSpc>
                          <a:spcPct val="107000"/>
                        </a:lnSpc>
                        <a:spcAft>
                          <a:spcPts val="0"/>
                        </a:spcAft>
                      </a:pPr>
                      <a:r>
                        <a:rPr lang="nb-NO" sz="1200">
                          <a:effectLst/>
                        </a:rPr>
                        <a:t>1,5 timer med innlagt pause</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a:effectLst/>
                        </a:rPr>
                        <a:t>Gruppearbeid</a:t>
                      </a:r>
                    </a:p>
                    <a:p>
                      <a:pPr>
                        <a:lnSpc>
                          <a:spcPct val="107000"/>
                        </a:lnSpc>
                        <a:spcAft>
                          <a:spcPts val="0"/>
                        </a:spcAft>
                      </a:pPr>
                      <a:r>
                        <a:rPr lang="nb-NO" sz="1200">
                          <a:effectLst/>
                        </a:rPr>
                        <a:t>Forberedelse til samtalen med arbeidsgiver</a:t>
                      </a:r>
                      <a:endParaRPr lang="nb-NO" sz="120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Arbeidsoppgaver:</a:t>
                      </a:r>
                    </a:p>
                    <a:p>
                      <a:pPr marL="342900" lvl="0" indent="-342900">
                        <a:lnSpc>
                          <a:spcPct val="107000"/>
                        </a:lnSpc>
                        <a:spcAft>
                          <a:spcPts val="0"/>
                        </a:spcAft>
                        <a:buFont typeface="Symbol" panose="05050102010706020507" pitchFamily="18" charset="2"/>
                        <a:buChar char=""/>
                      </a:pPr>
                      <a:r>
                        <a:rPr lang="nb-NO" sz="1200" dirty="0">
                          <a:effectLst/>
                        </a:rPr>
                        <a:t>Bli enige om ansvarsfordeling og roller.</a:t>
                      </a:r>
                    </a:p>
                    <a:p>
                      <a:pPr marL="342900" lvl="0" indent="-342900">
                        <a:lnSpc>
                          <a:spcPct val="107000"/>
                        </a:lnSpc>
                        <a:spcAft>
                          <a:spcPts val="0"/>
                        </a:spcAft>
                        <a:buFont typeface="Symbol" panose="05050102010706020507" pitchFamily="18" charset="2"/>
                        <a:buChar char=""/>
                      </a:pPr>
                      <a:r>
                        <a:rPr lang="nb-NO" sz="1200" dirty="0">
                          <a:effectLst/>
                        </a:rPr>
                        <a:t>Gruppa skal utarbeide spørsmål til arbeidsgiver</a:t>
                      </a:r>
                      <a:r>
                        <a:rPr lang="nb-NO" sz="1200" dirty="0" smtClean="0">
                          <a:effectLst/>
                        </a:rPr>
                        <a:t>.</a:t>
                      </a:r>
                      <a:endParaRPr lang="nb-NO" sz="1200" dirty="0">
                        <a:effectLst/>
                      </a:endParaRPr>
                    </a:p>
                  </a:txBody>
                  <a:tcPr marL="27725" marR="27725" marT="0" marB="0"/>
                </a:tc>
                <a:tc>
                  <a:txBody>
                    <a:bodyPr/>
                    <a:lstStyle/>
                    <a:p>
                      <a:pPr>
                        <a:lnSpc>
                          <a:spcPct val="107000"/>
                        </a:lnSpc>
                        <a:spcAft>
                          <a:spcPts val="0"/>
                        </a:spcAft>
                      </a:pPr>
                      <a:r>
                        <a:rPr lang="nb-NO" sz="1200" dirty="0">
                          <a:effectLst/>
                        </a:rPr>
                        <a:t>Gruppen jobber sammen og fordeler arbeidsoppgaver. Lærer er tilstede og kan komme med innspill. </a:t>
                      </a:r>
                    </a:p>
                    <a:p>
                      <a:pPr>
                        <a:lnSpc>
                          <a:spcPct val="107000"/>
                        </a:lnSpc>
                        <a:spcAft>
                          <a:spcPts val="0"/>
                        </a:spcAft>
                      </a:pPr>
                      <a:r>
                        <a:rPr lang="nb-NO" sz="1200" dirty="0">
                          <a:effectLst/>
                        </a:rPr>
                        <a:t>Gjennomføre samtale med bakgrunn i gruppens spørsmål. Deltakerne tar notater underveis</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r>
              <a:tr h="1790336">
                <a:tc>
                  <a:txBody>
                    <a:bodyPr/>
                    <a:lstStyle/>
                    <a:p>
                      <a:pPr algn="ctr">
                        <a:lnSpc>
                          <a:spcPct val="107000"/>
                        </a:lnSpc>
                        <a:spcAft>
                          <a:spcPts val="0"/>
                        </a:spcAft>
                      </a:pPr>
                      <a:r>
                        <a:rPr lang="nb-NO" sz="1200" dirty="0">
                          <a:effectLst/>
                        </a:rPr>
                        <a:t>10:30– 11:30</a:t>
                      </a:r>
                    </a:p>
                    <a:p>
                      <a:pPr algn="ctr">
                        <a:lnSpc>
                          <a:spcPct val="107000"/>
                        </a:lnSpc>
                        <a:spcAft>
                          <a:spcPts val="0"/>
                        </a:spcAft>
                      </a:pPr>
                      <a:r>
                        <a:rPr lang="nb-NO" sz="1200" dirty="0">
                          <a:effectLst/>
                        </a:rPr>
                        <a:t>1 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Samtale  med en arbeidsgiver</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Gjennomføre samtalen med arbeidsgiver</a:t>
                      </a:r>
                    </a:p>
                    <a:p>
                      <a:pPr>
                        <a:lnSpc>
                          <a:spcPct val="107000"/>
                        </a:lnSpc>
                        <a:spcAft>
                          <a:spcPts val="0"/>
                        </a:spcAft>
                      </a:pPr>
                      <a:r>
                        <a:rPr lang="nb-NO" sz="1200" dirty="0">
                          <a:effectLst/>
                        </a:rPr>
                        <a:t>Gruppe 1 og 2 10:30 – 11:30</a:t>
                      </a:r>
                    </a:p>
                    <a:p>
                      <a:pPr>
                        <a:lnSpc>
                          <a:spcPct val="107000"/>
                        </a:lnSpc>
                        <a:spcAft>
                          <a:spcPts val="0"/>
                        </a:spcAft>
                      </a:pPr>
                      <a:r>
                        <a:rPr lang="nb-NO" sz="1200" dirty="0">
                          <a:effectLst/>
                        </a:rPr>
                        <a:t>Gruppe 2 og 3 10:30 – 11:30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27725" marR="27725" marT="0" marB="0"/>
                </a:tc>
                <a:tc>
                  <a:txBody>
                    <a:bodyPr/>
                    <a:lstStyle/>
                    <a:p>
                      <a:pPr>
                        <a:lnSpc>
                          <a:spcPct val="107000"/>
                        </a:lnSpc>
                        <a:spcAft>
                          <a:spcPts val="0"/>
                        </a:spcAft>
                      </a:pPr>
                      <a:r>
                        <a:rPr lang="nb-NO" sz="1200" dirty="0">
                          <a:effectLst/>
                        </a:rPr>
                        <a:t>Klassen er delt i 2 grupper. </a:t>
                      </a:r>
                    </a:p>
                    <a:p>
                      <a:pPr>
                        <a:lnSpc>
                          <a:spcPct val="107000"/>
                        </a:lnSpc>
                        <a:spcAft>
                          <a:spcPts val="0"/>
                        </a:spcAft>
                      </a:pPr>
                      <a:r>
                        <a:rPr lang="nb-NO" sz="1200" dirty="0">
                          <a:effectLst/>
                        </a:rPr>
                        <a:t>Møterommet har en </a:t>
                      </a:r>
                      <a:r>
                        <a:rPr lang="nb-NO" sz="1200" dirty="0" err="1">
                          <a:effectLst/>
                        </a:rPr>
                        <a:t>Whiteboardtavle</a:t>
                      </a:r>
                      <a:r>
                        <a:rPr lang="nb-NO" sz="1200" dirty="0">
                          <a:effectLst/>
                        </a:rPr>
                        <a:t>.</a:t>
                      </a:r>
                    </a:p>
                    <a:p>
                      <a:pPr>
                        <a:lnSpc>
                          <a:spcPct val="107000"/>
                        </a:lnSpc>
                        <a:spcAft>
                          <a:spcPts val="0"/>
                        </a:spcAft>
                      </a:pPr>
                      <a:r>
                        <a:rPr lang="nb-NO" sz="1200" dirty="0">
                          <a:effectLst/>
                        </a:rPr>
                        <a:t>Skrivesaker og mobiltelefon.</a:t>
                      </a:r>
                    </a:p>
                    <a:p>
                      <a:pPr>
                        <a:lnSpc>
                          <a:spcPct val="107000"/>
                        </a:lnSpc>
                        <a:spcAft>
                          <a:spcPts val="0"/>
                        </a:spcAft>
                      </a:pPr>
                      <a:r>
                        <a:rPr lang="nb-NO" sz="1200" dirty="0">
                          <a:effectLst/>
                        </a:rPr>
                        <a:t>De får snakke med hver sin arbeidsgiver i en time i et eget møterom.</a:t>
                      </a:r>
                    </a:p>
                    <a:p>
                      <a:pPr>
                        <a:lnSpc>
                          <a:spcPct val="107000"/>
                        </a:lnSpc>
                        <a:spcAft>
                          <a:spcPts val="0"/>
                        </a:spcAft>
                      </a:pPr>
                      <a:r>
                        <a:rPr lang="nb-NO" sz="1200" dirty="0">
                          <a:effectLst/>
                        </a:rPr>
                        <a:t>Det er avtalt med arbeidsgiver at viktig informasjon blir notert  på "</a:t>
                      </a:r>
                      <a:r>
                        <a:rPr lang="nb-NO" sz="1200" dirty="0" err="1">
                          <a:effectLst/>
                        </a:rPr>
                        <a:t>Whiteboardtavlen</a:t>
                      </a:r>
                      <a:r>
                        <a:rPr lang="nb-NO" sz="1200" dirty="0">
                          <a:effectLst/>
                        </a:rPr>
                        <a:t> "</a:t>
                      </a:r>
                    </a:p>
                    <a:p>
                      <a:pPr>
                        <a:lnSpc>
                          <a:spcPct val="107000"/>
                        </a:lnSpc>
                        <a:spcAft>
                          <a:spcPts val="0"/>
                        </a:spcAft>
                      </a:pPr>
                      <a:r>
                        <a:rPr lang="nb-NO" sz="1200" dirty="0">
                          <a:effectLst/>
                        </a:rPr>
                        <a:t>Deltaker er blitt oppfordret til å ta notater. Tips: </a:t>
                      </a:r>
                      <a:endParaRPr lang="nb-NO" sz="1200" dirty="0" smtClean="0">
                        <a:effectLst/>
                      </a:endParaRPr>
                    </a:p>
                    <a:p>
                      <a:pPr>
                        <a:lnSpc>
                          <a:spcPct val="107000"/>
                        </a:lnSpc>
                        <a:spcAft>
                          <a:spcPts val="0"/>
                        </a:spcAft>
                      </a:pPr>
                      <a:r>
                        <a:rPr lang="nb-NO" sz="1200" dirty="0" smtClean="0">
                          <a:effectLst/>
                        </a:rPr>
                        <a:t>Ta </a:t>
                      </a:r>
                      <a:r>
                        <a:rPr lang="nb-NO" sz="1200" dirty="0">
                          <a:effectLst/>
                        </a:rPr>
                        <a:t>bilde av tavla med mobiltelefon</a:t>
                      </a:r>
                      <a:r>
                        <a:rPr lang="nb-NO" sz="1200" dirty="0" smtClean="0">
                          <a:effectLst/>
                        </a:rPr>
                        <a:t>.</a:t>
                      </a:r>
                      <a:endParaRPr lang="nb-NO" sz="1200" dirty="0">
                        <a:effectLst/>
                      </a:endParaRPr>
                    </a:p>
                  </a:txBody>
                  <a:tcPr marL="27725" marR="27725" marT="0" marB="0"/>
                </a:tc>
              </a:tr>
            </a:tbl>
          </a:graphicData>
        </a:graphic>
      </p:graphicFrame>
      <p:sp>
        <p:nvSpPr>
          <p:cNvPr id="6" name="Rektangel 5"/>
          <p:cNvSpPr/>
          <p:nvPr/>
        </p:nvSpPr>
        <p:spPr>
          <a:xfrm>
            <a:off x="103031" y="38637"/>
            <a:ext cx="2215166" cy="338554"/>
          </a:xfrm>
          <a:prstGeom prst="rect">
            <a:avLst/>
          </a:prstGeom>
          <a:noFill/>
        </p:spPr>
        <p:txBody>
          <a:bodyPr wrap="square" lIns="91440" tIns="45720" rIns="91440" bIns="45720">
            <a:spAutoFit/>
          </a:bodyPr>
          <a:lstStyle/>
          <a:p>
            <a:pPr algn="ctr"/>
            <a:r>
              <a:rPr lang="nb-NO" sz="1600" b="0" cap="none" spc="0" dirty="0" smtClean="0">
                <a:ln w="0"/>
                <a:solidFill>
                  <a:schemeClr val="tx1"/>
                </a:solidFill>
                <a:effectLst>
                  <a:outerShdw blurRad="38100" dist="19050" dir="2700000" algn="tl" rotWithShape="0">
                    <a:schemeClr val="dk1">
                      <a:alpha val="40000"/>
                    </a:schemeClr>
                  </a:outerShdw>
                </a:effectLst>
              </a:rPr>
              <a:t>Kjøreplan før lunsj</a:t>
            </a:r>
            <a:endParaRPr lang="nb-NO"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7249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p:cNvGraphicFramePr>
            <a:graphicFrameLocks noGrp="1"/>
          </p:cNvGraphicFramePr>
          <p:nvPr>
            <p:extLst>
              <p:ext uri="{D42A27DB-BD31-4B8C-83A1-F6EECF244321}">
                <p14:modId xmlns:p14="http://schemas.microsoft.com/office/powerpoint/2010/main" val="3467591051"/>
              </p:ext>
            </p:extLst>
          </p:nvPr>
        </p:nvGraphicFramePr>
        <p:xfrm>
          <a:off x="571807" y="607032"/>
          <a:ext cx="7875638" cy="4554220"/>
        </p:xfrm>
        <a:graphic>
          <a:graphicData uri="http://schemas.openxmlformats.org/drawingml/2006/table">
            <a:tbl>
              <a:tblPr firstRow="1" bandRow="1">
                <a:tableStyleId>{5C22544A-7EE6-4342-B048-85BDC9FD1C3A}</a:tableStyleId>
              </a:tblPr>
              <a:tblGrid>
                <a:gridCol w="1285568"/>
                <a:gridCol w="1504950"/>
                <a:gridCol w="2552700"/>
                <a:gridCol w="2532420"/>
              </a:tblGrid>
              <a:tr h="0">
                <a:tc>
                  <a:txBody>
                    <a:bodyPr/>
                    <a:lstStyle/>
                    <a:p>
                      <a:pPr algn="ctr"/>
                      <a:r>
                        <a:rPr lang="nb-NO" dirty="0" smtClean="0"/>
                        <a:t>Tid</a:t>
                      </a:r>
                      <a:endParaRPr lang="nb-NO" dirty="0"/>
                    </a:p>
                  </a:txBody>
                  <a:tcPr/>
                </a:tc>
                <a:tc>
                  <a:txBody>
                    <a:bodyPr/>
                    <a:lstStyle/>
                    <a:p>
                      <a:pPr algn="ctr"/>
                      <a:r>
                        <a:rPr lang="nb-NO" dirty="0" smtClean="0"/>
                        <a:t>Aktivitet</a:t>
                      </a:r>
                      <a:endParaRPr lang="nb-NO" dirty="0"/>
                    </a:p>
                  </a:txBody>
                  <a:tcPr/>
                </a:tc>
                <a:tc>
                  <a:txBody>
                    <a:bodyPr/>
                    <a:lstStyle/>
                    <a:p>
                      <a:pPr algn="ctr"/>
                      <a:r>
                        <a:rPr lang="nb-NO" dirty="0" smtClean="0"/>
                        <a:t>Innhold</a:t>
                      </a:r>
                      <a:endParaRPr lang="nb-NO" dirty="0"/>
                    </a:p>
                  </a:txBody>
                  <a:tcPr/>
                </a:tc>
                <a:tc>
                  <a:txBody>
                    <a:bodyPr/>
                    <a:lstStyle/>
                    <a:p>
                      <a:pPr algn="ctr"/>
                      <a:r>
                        <a:rPr lang="nb-NO" dirty="0" smtClean="0"/>
                        <a:t>Organisering og verktøy</a:t>
                      </a:r>
                      <a:endParaRPr lang="nb-NO" dirty="0"/>
                    </a:p>
                  </a:txBody>
                  <a:tcPr/>
                </a:tc>
              </a:tr>
              <a:tr h="1198908">
                <a:tc>
                  <a:txBody>
                    <a:bodyPr/>
                    <a:lstStyle/>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12:30 – 13:00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Gruppeoppgave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Hva har dere lært?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Sammenfatt notatene og lag en felles oppsummering for gruppen.</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Reflektere over hva dere har lært.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Har du lært noe nytt?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Lage spørsmål til </a:t>
                      </a:r>
                      <a:r>
                        <a:rPr lang="nb-NO" sz="1200" dirty="0" err="1" smtClean="0">
                          <a:effectLst/>
                          <a:latin typeface="Calibri" panose="020F0502020204030204" pitchFamily="34" charset="0"/>
                          <a:ea typeface="Times New Roman" panose="02020603050405020304" pitchFamily="18" charset="0"/>
                          <a:cs typeface="Times New Roman" panose="02020603050405020304" pitchFamily="18" charset="0"/>
                        </a:rPr>
                        <a:t>Kahoot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Gruppen snakker om det de har lært og erfart.  Notatene føres inn i en Padlet.</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endParaRPr lang="nb-NO"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14425">
                <a:tc>
                  <a:txBody>
                    <a:bodyPr/>
                    <a:lstStyle/>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13:00 – 14:30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1,5 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Med innlagt pause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Undervisning</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Jobbsøkerprosessen</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Gruppearbeid:</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Hvor finner man ledige stillinger?</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CV, Søknad, Intervju.</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Beskriv jobbsøkerprosessen fra du finner en ledig stilling til du har vært til intervju.</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Undervisning 20 min</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Cv, søknad, intervju</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Gruppearbeid</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b="0" dirty="0">
                          <a:effectLst/>
                          <a:latin typeface="Calibri" panose="020F0502020204030204" pitchFamily="34" charset="0"/>
                          <a:ea typeface="Times New Roman" panose="02020603050405020304" pitchFamily="18" charset="0"/>
                          <a:cs typeface="Times New Roman" panose="02020603050405020304" pitchFamily="18" charset="0"/>
                        </a:rPr>
                        <a:t>Padlet - Forberedelser til jobbsøk, som støtte til oppgaven.</a:t>
                      </a:r>
                      <a:endParaRPr lang="nb-NO" sz="12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tc>
              </a:tr>
              <a:tr h="1261745">
                <a:tc>
                  <a:txBody>
                    <a:bodyPr/>
                    <a:lstStyle/>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14:30 – 15:30</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1 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Times New Roman" panose="02020603050405020304" pitchFamily="18" charset="0"/>
                          <a:cs typeface="Times New Roman" panose="02020603050405020304" pitchFamily="18" charset="0"/>
                        </a:rPr>
                        <a:t>Oppsummering</a:t>
                      </a:r>
                    </a:p>
                    <a:p>
                      <a:pPr>
                        <a:lnSpc>
                          <a:spcPct val="107000"/>
                        </a:lnSpc>
                        <a:spcAft>
                          <a:spcPts val="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Kahoot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Felles oppsummering med begge gruppene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Hva har du lært i dag?</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Gjennomgang av </a:t>
                      </a:r>
                      <a:r>
                        <a:rPr lang="nb-NO" sz="1200" dirty="0" err="1">
                          <a:effectLst/>
                          <a:latin typeface="Calibri" panose="020F0502020204030204" pitchFamily="34" charset="0"/>
                          <a:ea typeface="Times New Roman" panose="02020603050405020304" pitchFamily="18" charset="0"/>
                          <a:cs typeface="Times New Roman" panose="02020603050405020304" pitchFamily="18" charset="0"/>
                        </a:rPr>
                        <a:t>Padlets</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nb-NO" sz="1200" dirty="0" err="1">
                          <a:effectLst/>
                          <a:latin typeface="Calibri" panose="020F0502020204030204" pitchFamily="34" charset="0"/>
                          <a:ea typeface="Times New Roman" panose="02020603050405020304" pitchFamily="18" charset="0"/>
                          <a:cs typeface="Times New Roman" panose="02020603050405020304" pitchFamily="18" charset="0"/>
                        </a:rPr>
                        <a:t>Kahoot</a:t>
                      </a: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nb-NO"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Felles oppsummering med begge gruppene.</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Vise </a:t>
                      </a:r>
                      <a:r>
                        <a:rPr lang="nb-NO" sz="1200" dirty="0" err="1">
                          <a:effectLst/>
                          <a:latin typeface="Calibri" panose="020F0502020204030204" pitchFamily="34" charset="0"/>
                          <a:ea typeface="Calibri" panose="020F0502020204030204" pitchFamily="34" charset="0"/>
                          <a:cs typeface="Arial" panose="020B0604020202020204" pitchFamily="34" charset="0"/>
                        </a:rPr>
                        <a:t>padlets</a:t>
                      </a:r>
                      <a:r>
                        <a:rPr lang="nb-NO"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0"/>
                        </a:spcAft>
                      </a:pPr>
                      <a:r>
                        <a:rPr lang="nb-NO" sz="1200" dirty="0">
                          <a:effectLst/>
                          <a:latin typeface="Calibri" panose="020F0502020204030204" pitchFamily="34" charset="0"/>
                          <a:ea typeface="Calibri" panose="020F0502020204030204" pitchFamily="34" charset="0"/>
                          <a:cs typeface="Arial" panose="020B0604020202020204" pitchFamily="34" charset="0"/>
                        </a:rPr>
                        <a:t>Gjennomføre </a:t>
                      </a:r>
                      <a:r>
                        <a:rPr lang="nb-NO" sz="1200" dirty="0" err="1">
                          <a:effectLst/>
                          <a:latin typeface="Calibri" panose="020F0502020204030204" pitchFamily="34" charset="0"/>
                          <a:ea typeface="Calibri" panose="020F0502020204030204" pitchFamily="34" charset="0"/>
                          <a:cs typeface="Arial" panose="020B0604020202020204" pitchFamily="34" charset="0"/>
                        </a:rPr>
                        <a:t>Kahoot</a:t>
                      </a:r>
                      <a:r>
                        <a:rPr lang="nb-NO" sz="1200" dirty="0">
                          <a:effectLst/>
                          <a:latin typeface="Calibri" panose="020F0502020204030204" pitchFamily="34" charset="0"/>
                          <a:ea typeface="Calibri" panose="020F0502020204030204" pitchFamily="34" charset="0"/>
                          <a:cs typeface="Arial" panose="020B0604020202020204" pitchFamily="34" charset="0"/>
                        </a:rPr>
                        <a:t>. veien til jobb</a:t>
                      </a:r>
                    </a:p>
                  </a:txBody>
                  <a:tcPr marL="68580" marR="68580" marT="0" marB="0"/>
                </a:tc>
              </a:tr>
            </a:tbl>
          </a:graphicData>
        </a:graphic>
      </p:graphicFrame>
      <p:sp>
        <p:nvSpPr>
          <p:cNvPr id="7" name="Rektangel 6"/>
          <p:cNvSpPr/>
          <p:nvPr/>
        </p:nvSpPr>
        <p:spPr>
          <a:xfrm>
            <a:off x="571807" y="96956"/>
            <a:ext cx="1449116" cy="276999"/>
          </a:xfrm>
          <a:prstGeom prst="rect">
            <a:avLst/>
          </a:prstGeom>
          <a:noFill/>
        </p:spPr>
        <p:txBody>
          <a:bodyPr wrap="none" lIns="91440" tIns="45720" rIns="91440" bIns="45720">
            <a:spAutoFit/>
          </a:bodyPr>
          <a:lstStyle/>
          <a:p>
            <a:pPr algn="ctr"/>
            <a:r>
              <a:rPr lang="nb-NO" sz="1200" b="0" cap="none" spc="0" dirty="0" smtClean="0">
                <a:ln w="0"/>
                <a:solidFill>
                  <a:schemeClr val="tx1"/>
                </a:solidFill>
                <a:effectLst>
                  <a:outerShdw blurRad="38100" dist="19050" dir="2700000" algn="tl" rotWithShape="0">
                    <a:schemeClr val="dk1">
                      <a:alpha val="40000"/>
                    </a:schemeClr>
                  </a:outerShdw>
                </a:effectLst>
              </a:rPr>
              <a:t>Kjøreplan etter lunsj</a:t>
            </a:r>
            <a:endParaRPr lang="nb-NO" sz="1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179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Hva er omvendt undervisning? </a:t>
            </a:r>
            <a:r>
              <a:rPr lang="nb-NO" dirty="0"/>
              <a:t/>
            </a:r>
            <a:br>
              <a:rPr lang="nb-NO" dirty="0"/>
            </a:br>
            <a:endParaRPr lang="nb-NO" dirty="0"/>
          </a:p>
        </p:txBody>
      </p:sp>
      <p:sp>
        <p:nvSpPr>
          <p:cNvPr id="3" name="Plassholder for innhold 2"/>
          <p:cNvSpPr>
            <a:spLocks noGrp="1"/>
          </p:cNvSpPr>
          <p:nvPr>
            <p:ph idx="1"/>
          </p:nvPr>
        </p:nvSpPr>
        <p:spPr>
          <a:xfrm>
            <a:off x="628650" y="1130300"/>
            <a:ext cx="7886700" cy="4351338"/>
          </a:xfrm>
        </p:spPr>
        <p:txBody>
          <a:bodyPr>
            <a:normAutofit/>
          </a:bodyPr>
          <a:lstStyle/>
          <a:p>
            <a:r>
              <a:rPr lang="nb-NO" dirty="0" smtClean="0"/>
              <a:t>undervisningen </a:t>
            </a:r>
            <a:r>
              <a:rPr lang="nb-NO" dirty="0"/>
              <a:t>tilgjengelig </a:t>
            </a:r>
            <a:r>
              <a:rPr lang="nb-NO" dirty="0" smtClean="0"/>
              <a:t>før oppstart.</a:t>
            </a:r>
          </a:p>
          <a:p>
            <a:r>
              <a:rPr lang="nb-NO" dirty="0" smtClean="0"/>
              <a:t>Undervisningen kan presenteres som:</a:t>
            </a:r>
          </a:p>
          <a:p>
            <a:r>
              <a:rPr lang="nb-NO" dirty="0" smtClean="0"/>
              <a:t>Tekst og bilder.</a:t>
            </a:r>
          </a:p>
          <a:p>
            <a:r>
              <a:rPr lang="nb-NO" dirty="0" smtClean="0"/>
              <a:t>Film.</a:t>
            </a:r>
          </a:p>
          <a:p>
            <a:r>
              <a:rPr lang="nb-NO" dirty="0" smtClean="0"/>
              <a:t>Spørsmål/ oppgaver.</a:t>
            </a:r>
          </a:p>
          <a:p>
            <a:r>
              <a:rPr lang="nb-NO" dirty="0" smtClean="0"/>
              <a:t>Avtales og deles med deltaker på felles plattform.</a:t>
            </a:r>
          </a:p>
          <a:p>
            <a:pPr marL="0" indent="0">
              <a:buNone/>
            </a:pPr>
            <a:r>
              <a:rPr lang="nb-NO" dirty="0" err="1" smtClean="0"/>
              <a:t>f.eks</a:t>
            </a:r>
            <a:r>
              <a:rPr lang="nb-NO" dirty="0" smtClean="0"/>
              <a:t>: Lenke til nettsider, lenke på e-post eller invitasjon i padlet, osv.</a:t>
            </a:r>
            <a:endParaRPr lang="nb-NO" dirty="0"/>
          </a:p>
        </p:txBody>
      </p:sp>
    </p:spTree>
    <p:extLst>
      <p:ext uri="{BB962C8B-B14F-4D97-AF65-F5344CB8AC3E}">
        <p14:creationId xmlns:p14="http://schemas.microsoft.com/office/powerpoint/2010/main" val="156671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Ledels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edel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108</TotalTime>
  <Words>1510</Words>
  <Application>Microsoft Office PowerPoint</Application>
  <PresentationFormat>Skjermfremvisning (4:3)</PresentationFormat>
  <Paragraphs>224</Paragraphs>
  <Slides>30</Slides>
  <Notes>0</Notes>
  <HiddenSlides>0</HiddenSlides>
  <MMClips>0</MMClips>
  <ScaleCrop>false</ScaleCrop>
  <HeadingPairs>
    <vt:vector size="4" baseType="variant">
      <vt:variant>
        <vt:lpstr>Tema</vt:lpstr>
      </vt:variant>
      <vt:variant>
        <vt:i4>1</vt:i4>
      </vt:variant>
      <vt:variant>
        <vt:lpstr>Lysbildetitler</vt:lpstr>
      </vt:variant>
      <vt:variant>
        <vt:i4>30</vt:i4>
      </vt:variant>
    </vt:vector>
  </HeadingPairs>
  <TitlesOfParts>
    <vt:vector size="31" baseType="lpstr">
      <vt:lpstr>Ledelse</vt:lpstr>
      <vt:lpstr>Undervisning med ny vri</vt:lpstr>
      <vt:lpstr>Målsettingen</vt:lpstr>
      <vt:lpstr>Læringsmål</vt:lpstr>
      <vt:lpstr>Tidligere undervisning:</vt:lpstr>
      <vt:lpstr>Undervisning med ny vri.</vt:lpstr>
      <vt:lpstr>Digitale verktøy</vt:lpstr>
      <vt:lpstr>PowerPoint-presentasjon</vt:lpstr>
      <vt:lpstr>PowerPoint-presentasjon</vt:lpstr>
      <vt:lpstr>Hva er omvendt undervisning?  </vt:lpstr>
      <vt:lpstr>Hva er Padlet?</vt:lpstr>
      <vt:lpstr>Eksempel: Omtvedt undervisning med Padlet Jobbsøkerprosessen.</vt:lpstr>
      <vt:lpstr>Utdrag fra Padlet: Veien til jobb oppgaver og svar.</vt:lpstr>
      <vt:lpstr>Kahoot.</vt:lpstr>
      <vt:lpstr>Kahoot.</vt:lpstr>
      <vt:lpstr>Tilbakemeldinger fra deltakerne.</vt:lpstr>
      <vt:lpstr>Mine erfaringer:</vt:lpstr>
      <vt:lpstr>Ny undervisningsvri  Elisabeth</vt:lpstr>
      <vt:lpstr>Deltakerne er arbeidssøkere i aldersgruppen 18 til 65 år.    Mål: Deltaker skal bli gode på jobbsøkerprosessen, oppgaven er begrenset til undervisning i: Hvordan skrive en målrettet søknad? </vt:lpstr>
      <vt:lpstr>Tidligere metode: Powerpoint og kommunikasjon. Dette er i form av et klassisk foredrag hvor deltakerne lytter, kommer med innspill og noterer.  Ny vri: Innførte Padlet og lykkehjul </vt:lpstr>
      <vt:lpstr>Padlet er en avansert digital oppslagstavle hvor man oppretter en vegg (som et blankt ark) og poster et innlegg ved å dobbeltklikke direkte på veggen. Innlegget kan inneholde et bilde, en video, en lenke eller et dokument. Padlet kan deles med alle man ønsker og alle kan skrive på veggen samtidig. </vt:lpstr>
      <vt:lpstr>Lykkehjul er et snurrende digitalt hjul som jeg lagde i forkant med yrkeskategorier, dette i forhold til hva jeg valgte å benytte hjulet til.   Jeg benyttet lykkehjulet samtidig med Padletveggen. </vt:lpstr>
      <vt:lpstr>Padletveggen hadde spørsmålet: Hvilke ferdigheter bør man ha størst fokus på når man søker stilling som…….»yrkeskategori» som lykkehjulet velger. Alle deltakerne skulle svare med yrkeskategori som overskrift og hvilke 3-4 ferdigheter de anser som viktige å fokusere på i søknaden. Eksempel på Padlet og lykkehjul: Veileders Padlet vegg: https://padlet.com/suther/ferdigheter Veileders lykkehjul: https://www.classtools.net/random-name-picker/15_KZMFAT </vt:lpstr>
      <vt:lpstr>Evaluering: Veileder opplevde Padlet som et nyttig verktøy både i forhold til kommunikasjon, idèmyldring og tips.  Veileder følte seg «lite» forberedt og litt usikker da det var første gang dette ble utprøvd.   Følte også at deltakerne var litt usikre de første postleggingene, men det løsnet fort.   Deltakerne kom med tilbakemeldinger om at de synes det var gøy, det var et lett verktøy å bruke og de syntes at de samarbeidet godt og at det var lettere å komme på svar når de jobbet to og to.</vt:lpstr>
      <vt:lpstr>Ny undervisningsvri  Zuzana</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 undervisning med ny vri.</dc:title>
  <dc:creator>Elisabeth Suther</dc:creator>
  <cp:lastModifiedBy>Elisabeth Suther</cp:lastModifiedBy>
  <cp:revision>28</cp:revision>
  <dcterms:created xsi:type="dcterms:W3CDTF">2017-11-07T19:35:26Z</dcterms:created>
  <dcterms:modified xsi:type="dcterms:W3CDTF">2017-12-01T12:00:08Z</dcterms:modified>
</cp:coreProperties>
</file>