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</p:sldMasterIdLst>
  <p:notesMasterIdLst>
    <p:notesMasterId r:id="rId7"/>
  </p:notesMasterIdLst>
  <p:sldIdLst>
    <p:sldId id="256" r:id="rId3"/>
    <p:sldId id="257" r:id="rId4"/>
    <p:sldId id="258" r:id="rId5"/>
    <p:sldId id="259" r:id="rId6"/>
  </p:sldIdLst>
  <p:sldSz cx="10080625" cy="7559675"/>
  <p:notesSz cx="7559675" cy="10691813"/>
  <p:defaultTextStyle>
    <a:defPPr>
      <a:defRPr lang="en-GB"/>
    </a:defPPr>
    <a:lvl1pPr algn="l" defTabSz="719138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1pPr>
    <a:lvl2pPr marL="742950" indent="-285750" algn="l" defTabSz="719138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2pPr>
    <a:lvl3pPr marL="1143000" indent="-228600" algn="l" defTabSz="719138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3pPr>
    <a:lvl4pPr marL="1600200" indent="-228600" algn="l" defTabSz="719138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4pPr>
    <a:lvl5pPr marL="2057400" indent="-228600" algn="l" defTabSz="719138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anose="020B0604020202020204" pitchFamily="34" charset="0"/>
        <a:ea typeface="+mn-ea"/>
        <a:cs typeface="msmincho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410" y="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nb-NO" altLang="nb-NO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0638C68-C287-4218-8CB3-D4D59328E24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719138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110F3A5-DBE6-48B3-91B2-922C96C77674}" type="slidenum">
              <a:rPr lang="en-US" altLang="nb-NO" sz="1400" smtClean="0"/>
              <a:pPr>
                <a:spcBef>
                  <a:spcPct val="0"/>
                </a:spcBef>
              </a:pPr>
              <a:t>1</a:t>
            </a:fld>
            <a:endParaRPr lang="en-US" altLang="nb-NO" sz="1400" smtClean="0"/>
          </a:p>
        </p:txBody>
      </p:sp>
      <p:sp>
        <p:nvSpPr>
          <p:cNvPr id="5123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4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B9A5BEC-D29E-47ED-80AB-1B5E1CD9E26D}" type="slidenum">
              <a:rPr lang="en-US" altLang="nb-NO" sz="1400" smtClean="0"/>
              <a:pPr>
                <a:spcBef>
                  <a:spcPct val="0"/>
                </a:spcBef>
              </a:pPr>
              <a:t>2</a:t>
            </a:fld>
            <a:endParaRPr lang="en-US" altLang="nb-NO" sz="1400" smtClean="0"/>
          </a:p>
        </p:txBody>
      </p:sp>
      <p:sp>
        <p:nvSpPr>
          <p:cNvPr id="7171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72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F8302B53-3B25-4C69-8962-0311163A0C31}" type="slidenum">
              <a:rPr lang="en-US" altLang="nb-NO" sz="1400" smtClean="0"/>
              <a:pPr>
                <a:spcBef>
                  <a:spcPct val="0"/>
                </a:spcBef>
              </a:pPr>
              <a:t>3</a:t>
            </a:fld>
            <a:endParaRPr lang="en-US" altLang="nb-NO" sz="1400" smtClean="0"/>
          </a:p>
        </p:txBody>
      </p:sp>
      <p:sp>
        <p:nvSpPr>
          <p:cNvPr id="9219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719138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694CEB-B55B-4FA9-AA04-13BCED1C37CC}" type="slidenum">
              <a:rPr lang="en-US" altLang="nb-NO" sz="1400" smtClean="0"/>
              <a:pPr>
                <a:spcBef>
                  <a:spcPct val="0"/>
                </a:spcBef>
              </a:pPr>
              <a:t>4</a:t>
            </a:fld>
            <a:endParaRPr lang="en-US" altLang="nb-NO" sz="1400" smtClean="0"/>
          </a:p>
        </p:txBody>
      </p:sp>
      <p:sp>
        <p:nvSpPr>
          <p:cNvPr id="11267" name="Rectangle 1"/>
          <p:cNvSpPr>
            <a:spLocks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268" name="Rectangle 2"/>
          <p:cNvSpPr>
            <a:spLocks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b-NO" altLang="nb-NO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84522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532264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196138" y="700088"/>
            <a:ext cx="2151062" cy="6199187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741363" y="700088"/>
            <a:ext cx="6302375" cy="6199187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75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62EBD-A31D-4CBE-9D61-21B6029477C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4197200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D01D4-482B-47E8-9169-8C5260759B93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6670808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33765-E300-4665-A7E4-202EBCE24E61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151546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47700" y="1912938"/>
            <a:ext cx="4260850" cy="4349750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060950" y="1912938"/>
            <a:ext cx="4260850" cy="4349750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F9BE05-C774-46B2-867A-C4099ADAFA22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007543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21AEF-6E70-4213-8735-97E61F82DB9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86242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808DB8-B050-47FD-9640-2C921151EE60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1133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FD2A4-2125-463B-A385-377BF8E6631A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228320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F006A-A510-4946-BB0B-34935E49E91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251493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74697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CB8C-CFFC-450E-9490-CC8DB012B7F5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7932437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7323D-CA4A-45AB-8141-09D96298CBC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138070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7305675" y="481013"/>
            <a:ext cx="2266950" cy="578167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503238" y="481013"/>
            <a:ext cx="6650037" cy="5781675"/>
          </a:xfrm>
        </p:spPr>
        <p:txBody>
          <a:bodyPr vert="eaVert"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49A87F-B8B9-41EF-A46F-081EC0CB3E28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3391879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gendefinert oppse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03238" y="481013"/>
            <a:ext cx="9069387" cy="12604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A2ADD-0889-4F29-904C-949AB73AD4F7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  <p:extLst>
      <p:ext uri="{BB962C8B-B14F-4D97-AF65-F5344CB8AC3E}">
        <p14:creationId xmlns:p14="http://schemas.microsoft.com/office/powerpoint/2010/main" val="1429870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905951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22325" y="2138363"/>
            <a:ext cx="4132263" cy="47609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5106988" y="2138363"/>
            <a:ext cx="4132262" cy="47609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6611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6735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37730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30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Rediger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029523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 smtClean="0"/>
              <a:t>Rediger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07670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700088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2325" y="2138363"/>
            <a:ext cx="8416925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99284C"/>
          </a:solidFill>
          <a:latin typeface="+mj-lt"/>
          <a:ea typeface="+mj-ea"/>
          <a:cs typeface="+mj-cs"/>
        </a:defRPr>
      </a:lvl1pPr>
      <a:lvl2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2pPr>
      <a:lvl3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3pPr>
      <a:lvl4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4pPr>
      <a:lvl5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5pPr>
      <a:lvl6pPr marL="25146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6pPr>
      <a:lvl7pPr marL="29718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7pPr>
      <a:lvl8pPr marL="34290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8pPr>
      <a:lvl9pPr marL="38862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99284C"/>
          </a:solidFill>
          <a:latin typeface="Arial" panose="020B0604020202020204" pitchFamily="34" charset="0"/>
          <a:cs typeface="msmincho" charset="0"/>
        </a:defRPr>
      </a:lvl9pPr>
    </p:titleStyle>
    <p:bodyStyle>
      <a:lvl1pPr marL="342900" indent="-342900" algn="l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1pPr>
      <a:lvl2pPr marL="742950" indent="-285750" algn="l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333333"/>
          </a:solidFill>
          <a:latin typeface="+mn-lt"/>
          <a:ea typeface="+mn-ea"/>
          <a:cs typeface="+mn-cs"/>
        </a:defRPr>
      </a:lvl2pPr>
      <a:lvl3pPr marL="1143000" indent="-228600" algn="l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333333"/>
          </a:solidFill>
          <a:latin typeface="+mn-lt"/>
          <a:ea typeface="+mn-ea"/>
          <a:cs typeface="+mn-cs"/>
        </a:defRPr>
      </a:lvl3pPr>
      <a:lvl4pPr marL="1600200" indent="-228600" algn="l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4pPr>
      <a:lvl5pPr marL="2057400" indent="-228600" algn="l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3333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481013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titteltekstformatet</a:t>
            </a: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47700" y="1912938"/>
            <a:ext cx="8674100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nb-NO" smtClean="0"/>
              <a:t>Klikk for å redigere formatet på disposisjonsteksten</a:t>
            </a:r>
          </a:p>
          <a:p>
            <a:pPr lvl="1"/>
            <a:r>
              <a:rPr lang="en-GB" altLang="nb-NO" smtClean="0"/>
              <a:t>Andre disposisjonsnivå</a:t>
            </a:r>
          </a:p>
          <a:p>
            <a:pPr lvl="2"/>
            <a:r>
              <a:rPr lang="en-GB" altLang="nb-NO" smtClean="0"/>
              <a:t>Tredje disposisjonsnivå</a:t>
            </a:r>
          </a:p>
          <a:p>
            <a:pPr lvl="3"/>
            <a:r>
              <a:rPr lang="en-GB" altLang="nb-NO" smtClean="0"/>
              <a:t>Fjerde disposisjonsnivå</a:t>
            </a:r>
          </a:p>
          <a:p>
            <a:pPr lvl="4"/>
            <a:r>
              <a:rPr lang="en-GB" altLang="nb-NO" smtClean="0"/>
              <a:t>Femte disposisjonsnivå</a:t>
            </a:r>
          </a:p>
          <a:p>
            <a:pPr lvl="4"/>
            <a:r>
              <a:rPr lang="en-GB" altLang="nb-NO" smtClean="0"/>
              <a:t>Sjette disposisjonsnivå</a:t>
            </a:r>
          </a:p>
          <a:p>
            <a:pPr lvl="4"/>
            <a:r>
              <a:rPr lang="en-GB" altLang="nb-NO" smtClean="0"/>
              <a:t>Sjuende disposisjonsnivå</a:t>
            </a:r>
          </a:p>
          <a:p>
            <a:pPr lvl="4"/>
            <a:r>
              <a:rPr lang="en-GB" altLang="nb-NO" smtClean="0"/>
              <a:t>Åttende disposisjonsnivå</a:t>
            </a:r>
          </a:p>
          <a:p>
            <a:pPr lvl="4"/>
            <a:r>
              <a:rPr lang="en-GB" altLang="nb-NO" smtClean="0"/>
              <a:t>Niende disposisjonsnivå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52780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11538" y="6527800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nb-NO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154863" y="6527800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FF507C06-29A0-4916-8415-D770A216EAFF}" type="slidenum">
              <a:rPr lang="en-US" altLang="nb-NO"/>
              <a:pPr>
                <a:defRPr/>
              </a:pPr>
              <a:t>‹#›</a:t>
            </a:fld>
            <a:endParaRPr lang="en-US" alt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2pPr>
      <a:lvl3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3pPr>
      <a:lvl4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4pPr>
      <a:lvl5pPr algn="ctr" defTabSz="719138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5pPr>
      <a:lvl6pPr marL="25146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6pPr>
      <a:lvl7pPr marL="29718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7pPr>
      <a:lvl8pPr marL="34290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8pPr>
      <a:lvl9pPr marL="3886200" indent="-228600" algn="ctr" defTabSz="71913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cs typeface="Arial Unicode MS" charset="0"/>
        </a:defRPr>
      </a:lvl9pPr>
    </p:titleStyle>
    <p:bodyStyle>
      <a:lvl1pPr marL="342900" indent="-342900" algn="l" defTabSz="719138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719138" rtl="0" eaLnBrk="0" fontAlgn="base" hangingPunct="0">
        <a:lnSpc>
          <a:spcPct val="95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719138" rtl="0" eaLnBrk="0" fontAlgn="base" hangingPunct="0">
        <a:lnSpc>
          <a:spcPct val="95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719138" rtl="0" eaLnBrk="0" fontAlgn="base" hangingPunct="0">
        <a:lnSpc>
          <a:spcPct val="95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719138" rtl="0" eaLnBrk="0" fontAlgn="base" hangingPunct="0">
        <a:lnSpc>
          <a:spcPct val="95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81013"/>
            <a:ext cx="9070975" cy="1262062"/>
          </a:xfrm>
        </p:spPr>
        <p:txBody>
          <a:bodyPr tIns="38808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nb-NO" smtClean="0"/>
              <a:t>Eksamensoppgave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079872" y="1115417"/>
            <a:ext cx="8675688" cy="4351337"/>
          </a:xfrm>
        </p:spPr>
        <p:txBody>
          <a:bodyPr tIns="21168" anchor="ctr"/>
          <a:lstStyle/>
          <a:p>
            <a:pPr marL="0" indent="0" algn="ctr" eaLnBrk="1">
              <a:lnSpc>
                <a:spcPct val="93000"/>
              </a:lnSpc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b="1" smtClean="0">
                <a:latin typeface="Arial" panose="020B0604020202020204" pitchFamily="34" charset="0"/>
              </a:rPr>
              <a:t>Voksne minoritetsspråklige og Flipped classroom</a:t>
            </a:r>
            <a:endParaRPr lang="en-US" altLang="nb-NO" smtClean="0">
              <a:latin typeface="Arial" panose="020B0604020202020204" pitchFamily="34" charset="0"/>
            </a:endParaRPr>
          </a:p>
        </p:txBody>
      </p:sp>
      <p:pic>
        <p:nvPicPr>
          <p:cNvPr id="4100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75" y="5716588"/>
            <a:ext cx="16478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0743">
    <p:wipe dir="d"/>
  </p:transition>
  <p:timing>
    <p:tnLst>
      <p:par>
        <p:cTn id="1" dur="indefinite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81013"/>
            <a:ext cx="9070975" cy="1262062"/>
          </a:xfrm>
        </p:spPr>
        <p:txBody>
          <a:bodyPr tIns="38808"/>
          <a:lstStyle/>
          <a:p>
            <a:pPr eaLnBrk="1"/>
            <a:r>
              <a:rPr lang="nb-NO" altLang="nb-NO" smtClean="0"/>
              <a:t>Voksne minoritetsspråklige og Flipped classroom</a:t>
            </a: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2325" y="2138363"/>
            <a:ext cx="8418513" cy="4762500"/>
          </a:xfrm>
        </p:spPr>
        <p:txBody>
          <a:bodyPr/>
          <a:lstStyle/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Hvorfor valg av tema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Voksne minoritetsspråklige og Flipped classroom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Foreløpig problemstilling: </a:t>
            </a:r>
            <a:r>
              <a:rPr lang="en-US" altLang="nb-NO" i="1" smtClean="0"/>
              <a:t>“Hvordan kan bruk av Flipped classroom gjøre det lettere for voksne minoritetsspråklige å lære noe nytt?” 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Flipped classroom- omvendt undervisning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https://www.youtube.com/watch?v=9aGuLuipTwg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Flipped classroom- det nye innen undervisning? </a:t>
            </a:r>
          </a:p>
        </p:txBody>
      </p:sp>
      <p:pic>
        <p:nvPicPr>
          <p:cNvPr id="6148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138" y="5651500"/>
            <a:ext cx="1647825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673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192545">
    <p:wipe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/>
          </p:nvPr>
        </p:nvSpPr>
        <p:spPr>
          <a:xfrm>
            <a:off x="503238" y="481013"/>
            <a:ext cx="9070975" cy="1262062"/>
          </a:xfrm>
        </p:spPr>
        <p:txBody>
          <a:bodyPr tIns="38808"/>
          <a:lstStyle/>
          <a:p>
            <a:pPr eaLnBrk="1"/>
            <a:r>
              <a:rPr lang="nb-NO" altLang="nb-NO" smtClean="0"/>
              <a:t>Voksne minoritetsspråklige og Flipped classroom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30275" y="2101850"/>
            <a:ext cx="8418513" cy="4762500"/>
          </a:xfrm>
        </p:spPr>
        <p:txBody>
          <a:bodyPr/>
          <a:lstStyle/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Gode erfaringer med flipped classroom: 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https://www.dagbladet.no/nyheter/na-kommer-youtube-laereren/63356341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Voksne trenger å bruke egen erfaring og de må føle at det de lærer er relevant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Voksne minoritetsspråklige-språklige og teknologiske utfordringer 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u="sng" smtClean="0"/>
              <a:t>Fordeler:</a:t>
            </a:r>
            <a:r>
              <a:rPr lang="en-US" altLang="nb-NO" smtClean="0"/>
              <a:t> Differensiering, mer tid til hver enkelt, fleksibilitet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u="sng" smtClean="0"/>
              <a:t>Utfordringer</a:t>
            </a:r>
            <a:r>
              <a:rPr lang="en-US" altLang="nb-NO" smtClean="0"/>
              <a:t>: Teknologiske kunnskaper, voksne kan forvente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US" altLang="nb-NO" smtClean="0"/>
              <a:t>tradisjonell klasseromsundervisning</a:t>
            </a:r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altLang="nb-NO" smtClean="0"/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altLang="nb-NO" smtClean="0"/>
          </a:p>
          <a:p>
            <a:pPr marL="431800" indent="-323850" eaLnBrk="1"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endParaRPr lang="en-US" altLang="nb-NO" smtClean="0"/>
          </a:p>
        </p:txBody>
      </p:sp>
      <p:pic>
        <p:nvPicPr>
          <p:cNvPr id="8196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6127750"/>
            <a:ext cx="1871663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673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Ly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505917">
    <p:wipe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930275" y="2101850"/>
            <a:ext cx="8418513" cy="4762500"/>
          </a:xfrm>
        </p:spPr>
        <p:txBody>
          <a:bodyPr tIns="15120" anchor="t"/>
          <a:lstStyle/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altLang="nb-NO" sz="2400" dirty="0" err="1" smtClean="0">
                <a:latin typeface="Times New Roman" panose="02020603050405020304" pitchFamily="18" charset="0"/>
              </a:rPr>
              <a:t>Kilder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:</a:t>
            </a: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altLang="nb-NO" sz="2400" dirty="0" smtClean="0">
                <a:latin typeface="Times New Roman" panose="02020603050405020304" pitchFamily="18" charset="0"/>
              </a:rPr>
              <a:t>Rune </a:t>
            </a:r>
            <a:r>
              <a:rPr lang="en-US" altLang="nb-NO" sz="2400" dirty="0">
                <a:latin typeface="Times New Roman" panose="02020603050405020304" pitchFamily="18" charset="0"/>
              </a:rPr>
              <a:t>Johan </a:t>
            </a:r>
            <a:r>
              <a:rPr lang="en-US" altLang="nb-NO" sz="2400" dirty="0" err="1">
                <a:latin typeface="Times New Roman" panose="02020603050405020304" pitchFamily="18" charset="0"/>
              </a:rPr>
              <a:t>Kumsvik</a:t>
            </a:r>
            <a:r>
              <a:rPr lang="en-US" altLang="nb-NO" sz="2400" dirty="0">
                <a:latin typeface="Times New Roman" panose="02020603050405020304" pitchFamily="18" charset="0"/>
              </a:rPr>
              <a:t>: </a:t>
            </a:r>
            <a:r>
              <a:rPr lang="en-US" altLang="nb-NO" sz="2400" i="1" dirty="0" err="1">
                <a:latin typeface="Times New Roman" panose="02020603050405020304" pitchFamily="18" charset="0"/>
              </a:rPr>
              <a:t>Klasseledelse</a:t>
            </a:r>
            <a:r>
              <a:rPr lang="en-US" altLang="nb-NO" sz="2400" i="1" dirty="0">
                <a:latin typeface="Times New Roman" panose="02020603050405020304" pitchFamily="18" charset="0"/>
              </a:rPr>
              <a:t> </a:t>
            </a:r>
            <a:r>
              <a:rPr lang="en-US" altLang="nb-NO" sz="2400" i="1" dirty="0" err="1">
                <a:latin typeface="Times New Roman" panose="02020603050405020304" pitchFamily="18" charset="0"/>
              </a:rPr>
              <a:t>i</a:t>
            </a:r>
            <a:r>
              <a:rPr lang="en-US" altLang="nb-NO" sz="2400" i="1" dirty="0">
                <a:latin typeface="Times New Roman" panose="02020603050405020304" pitchFamily="18" charset="0"/>
              </a:rPr>
              <a:t> den </a:t>
            </a:r>
            <a:r>
              <a:rPr lang="en-US" altLang="nb-NO" sz="2400" i="1" dirty="0" err="1">
                <a:latin typeface="Times New Roman" panose="02020603050405020304" pitchFamily="18" charset="0"/>
              </a:rPr>
              <a:t>digitale</a:t>
            </a:r>
            <a:r>
              <a:rPr lang="en-US" altLang="nb-NO" sz="2400" i="1" dirty="0">
                <a:latin typeface="Times New Roman" panose="02020603050405020304" pitchFamily="18" charset="0"/>
              </a:rPr>
              <a:t> </a:t>
            </a:r>
            <a:r>
              <a:rPr lang="en-US" altLang="nb-NO" sz="2400" i="1" dirty="0" err="1">
                <a:latin typeface="Times New Roman" panose="02020603050405020304" pitchFamily="18" charset="0"/>
              </a:rPr>
              <a:t>skolen</a:t>
            </a:r>
            <a:r>
              <a:rPr lang="en-US" altLang="nb-NO" sz="2400" dirty="0">
                <a:latin typeface="Times New Roman" panose="02020603050405020304" pitchFamily="18" charset="0"/>
              </a:rPr>
              <a:t>. </a:t>
            </a:r>
            <a:r>
              <a:rPr lang="en-US" altLang="nb-NO" sz="2400" dirty="0" err="1" smtClean="0">
                <a:latin typeface="Times New Roman" panose="02020603050405020304" pitchFamily="18" charset="0"/>
              </a:rPr>
              <a:t>Cappelen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Damm</a:t>
            </a:r>
            <a:r>
              <a:rPr lang="en-US" altLang="nb-NO" sz="2400" dirty="0">
                <a:latin typeface="Times New Roman" panose="02020603050405020304" pitchFamily="18" charset="0"/>
              </a:rPr>
              <a:t> AS, 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2014</a:t>
            </a: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altLang="nb-NO" sz="2400" dirty="0" smtClean="0">
                <a:latin typeface="Times New Roman" panose="02020603050405020304" pitchFamily="18" charset="0"/>
              </a:rPr>
              <a:t>Gunnar </a:t>
            </a:r>
            <a:r>
              <a:rPr lang="en-US" altLang="nb-NO" sz="2400" dirty="0" err="1" smtClean="0">
                <a:latin typeface="Times New Roman" panose="02020603050405020304" pitchFamily="18" charset="0"/>
              </a:rPr>
              <a:t>Thorenfeldt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:  </a:t>
            </a:r>
            <a:r>
              <a:rPr lang="en-US" altLang="nb-NO" sz="2400" i="1" dirty="0" err="1" smtClean="0">
                <a:latin typeface="Times New Roman" panose="02020603050405020304" pitchFamily="18" charset="0"/>
              </a:rPr>
              <a:t>Nå</a:t>
            </a:r>
            <a:r>
              <a:rPr lang="en-US" altLang="nb-NO" sz="2400" i="1" dirty="0" smtClean="0">
                <a:latin typeface="Times New Roman" panose="02020603050405020304" pitchFamily="18" charset="0"/>
              </a:rPr>
              <a:t> </a:t>
            </a:r>
            <a:r>
              <a:rPr lang="en-US" altLang="nb-NO" sz="2400" i="1" dirty="0" err="1" smtClean="0">
                <a:latin typeface="Times New Roman" panose="02020603050405020304" pitchFamily="18" charset="0"/>
              </a:rPr>
              <a:t>kommer</a:t>
            </a:r>
            <a:r>
              <a:rPr lang="en-US" altLang="nb-NO" sz="2400" i="1" dirty="0" smtClean="0">
                <a:latin typeface="Times New Roman" panose="02020603050405020304" pitchFamily="18" charset="0"/>
              </a:rPr>
              <a:t> YouTube-</a:t>
            </a:r>
            <a:r>
              <a:rPr lang="en-US" altLang="nb-NO" sz="2400" i="1" dirty="0" err="1" smtClean="0">
                <a:latin typeface="Times New Roman" panose="02020603050405020304" pitchFamily="18" charset="0"/>
              </a:rPr>
              <a:t>læreren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. </a:t>
            </a:r>
            <a:r>
              <a:rPr lang="en-US" altLang="nb-NO" sz="2400" dirty="0" err="1" smtClean="0">
                <a:latin typeface="Times New Roman" panose="02020603050405020304" pitchFamily="18" charset="0"/>
              </a:rPr>
              <a:t>Artikkel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 smtClean="0">
                <a:latin typeface="Times New Roman" panose="02020603050405020304" pitchFamily="18" charset="0"/>
              </a:rPr>
              <a:t>Dagbladet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, 2012</a:t>
            </a: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US" altLang="nb-NO" sz="2400" dirty="0" err="1">
                <a:latin typeface="Times New Roman" panose="02020603050405020304" pitchFamily="18" charset="0"/>
              </a:rPr>
              <a:t>Illeris</a:t>
            </a:r>
            <a:r>
              <a:rPr lang="en-US" altLang="nb-NO" sz="2400" dirty="0">
                <a:latin typeface="Times New Roman" panose="02020603050405020304" pitchFamily="18" charset="0"/>
              </a:rPr>
              <a:t>, K. (2003). </a:t>
            </a:r>
            <a:r>
              <a:rPr lang="en-US" altLang="nb-NO" sz="2400" dirty="0" err="1">
                <a:latin typeface="Times New Roman" panose="02020603050405020304" pitchFamily="18" charset="0"/>
              </a:rPr>
              <a:t>Voksnes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læring</a:t>
            </a:r>
            <a:r>
              <a:rPr lang="en-US" altLang="nb-NO" sz="2400" dirty="0">
                <a:latin typeface="Times New Roman" panose="02020603050405020304" pitchFamily="18" charset="0"/>
              </a:rPr>
              <a:t>. </a:t>
            </a:r>
            <a:r>
              <a:rPr lang="en-US" altLang="nb-NO" sz="2400" dirty="0" err="1">
                <a:latin typeface="Times New Roman" panose="02020603050405020304" pitchFamily="18" charset="0"/>
              </a:rPr>
              <a:t>Illeris</a:t>
            </a:r>
            <a:r>
              <a:rPr lang="en-US" altLang="nb-NO" sz="2400" dirty="0">
                <a:latin typeface="Times New Roman" panose="02020603050405020304" pitchFamily="18" charset="0"/>
              </a:rPr>
              <a:t>, K. </a:t>
            </a:r>
            <a:r>
              <a:rPr lang="en-US" altLang="nb-NO" sz="2400" dirty="0" err="1">
                <a:latin typeface="Times New Roman" panose="02020603050405020304" pitchFamily="18" charset="0"/>
              </a:rPr>
              <a:t>Voksenutdannelse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og</a:t>
            </a:r>
            <a:r>
              <a:rPr lang="en-US" altLang="nb-NO" sz="2400" dirty="0">
                <a:latin typeface="Times New Roman" panose="02020603050405020304" pitchFamily="18" charset="0"/>
              </a:rPr>
              <a:t> </a:t>
            </a:r>
            <a:r>
              <a:rPr lang="en-US" altLang="nb-NO" sz="2400" dirty="0" err="1">
                <a:latin typeface="Times New Roman" panose="02020603050405020304" pitchFamily="18" charset="0"/>
              </a:rPr>
              <a:t>voksenlæring</a:t>
            </a:r>
            <a:r>
              <a:rPr lang="en-US" altLang="nb-NO" sz="2400" dirty="0">
                <a:latin typeface="Times New Roman" panose="02020603050405020304" pitchFamily="18" charset="0"/>
              </a:rPr>
              <a:t> (s.97-106</a:t>
            </a:r>
            <a:r>
              <a:rPr lang="en-US" altLang="nb-NO" sz="2400" dirty="0" smtClean="0">
                <a:latin typeface="Times New Roman" panose="02020603050405020304" pitchFamily="18" charset="0"/>
              </a:rPr>
              <a:t>).Roskilde</a:t>
            </a:r>
            <a:r>
              <a:rPr lang="en-US" altLang="nb-NO" sz="2400" dirty="0">
                <a:latin typeface="Times New Roman" panose="02020603050405020304" pitchFamily="18" charset="0"/>
              </a:rPr>
              <a:t>: Roskilde </a:t>
            </a:r>
            <a:r>
              <a:rPr lang="en-US" altLang="nb-NO" sz="2400" dirty="0" err="1" smtClean="0">
                <a:latin typeface="Times New Roman" panose="02020603050405020304" pitchFamily="18" charset="0"/>
              </a:rPr>
              <a:t>Universitetsforlag</a:t>
            </a:r>
            <a:endParaRPr lang="en-US" altLang="nb-NO" sz="2400" dirty="0" smtClean="0">
              <a:latin typeface="Times New Roman" panose="02020603050405020304" pitchFamily="18" charset="0"/>
            </a:endParaRP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nb-NO" altLang="nb-NO" sz="2400" dirty="0">
                <a:latin typeface="Times New Roman" panose="02020603050405020304" pitchFamily="18" charset="0"/>
              </a:rPr>
              <a:t>Wahlgren, B. (1992</a:t>
            </a:r>
            <a:r>
              <a:rPr lang="nb-NO" altLang="nb-NO" sz="2400" dirty="0" smtClean="0">
                <a:latin typeface="Times New Roman" panose="02020603050405020304" pitchFamily="18" charset="0"/>
              </a:rPr>
              <a:t>).Voksnes </a:t>
            </a:r>
            <a:r>
              <a:rPr lang="nb-NO" altLang="nb-NO" sz="2400" dirty="0">
                <a:latin typeface="Times New Roman" panose="02020603050405020304" pitchFamily="18" charset="0"/>
              </a:rPr>
              <a:t>forutsetninger for læring. </a:t>
            </a:r>
            <a:r>
              <a:rPr lang="nb-NO" altLang="nb-NO" sz="2400" dirty="0" smtClean="0">
                <a:latin typeface="Times New Roman" panose="02020603050405020304" pitchFamily="18" charset="0"/>
              </a:rPr>
              <a:t>Artikkel. Konferanse:1992</a:t>
            </a:r>
            <a:r>
              <a:rPr lang="nb-NO" altLang="nb-NO" sz="2400" dirty="0">
                <a:latin typeface="Times New Roman" panose="02020603050405020304" pitchFamily="18" charset="0"/>
              </a:rPr>
              <a:t>. NVI, Trondheim.</a:t>
            </a: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US" altLang="nb-NO" sz="2400" dirty="0">
              <a:latin typeface="Times New Roman" panose="02020603050405020304" pitchFamily="18" charset="0"/>
            </a:endParaRPr>
          </a:p>
          <a:p>
            <a:pPr marL="431800" indent="-323850" algn="l" eaLnBrk="1">
              <a:lnSpc>
                <a:spcPct val="95000"/>
              </a:lnSpc>
              <a:spcAft>
                <a:spcPts val="1425"/>
              </a:spcAft>
              <a:buClr>
                <a:srgbClr val="008080"/>
              </a:buClr>
              <a:buSzPct val="45000"/>
              <a:buFont typeface="Wingdings" panose="05000000000000000000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endParaRPr lang="en-US" altLang="nb-NO" sz="2400" dirty="0" smtClean="0">
              <a:latin typeface="Times New Roman" panose="02020603050405020304" pitchFamily="18" charset="0"/>
            </a:endParaRPr>
          </a:p>
        </p:txBody>
      </p:sp>
      <p:pic>
        <p:nvPicPr>
          <p:cNvPr id="2" name="Lyd 1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25" y="673417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y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55125" y="673417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med" advTm="406">
    <p:wipe dir="d"/>
  </p:transition>
  <p:timing>
    <p:tnLst>
      <p:par>
        <p:cTn id="1" dur="indefinite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"/>
        <a:cs typeface="msmincho"/>
      </a:majorFont>
      <a:minorFont>
        <a:latin typeface="Arial"/>
        <a:ea typeface=""/>
        <a:cs typeface="msmincho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9138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9138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msmincho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-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tema">
      <a:majorFont>
        <a:latin typeface="Arial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9138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msmincho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719138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nb-NO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msmincho" charset="0"/>
          </a:defRPr>
        </a:defPPr>
      </a:lstStyle>
    </a:lnDef>
  </a:objectDefaults>
  <a:extraClrSchemeLst>
    <a:extraClrScheme>
      <a:clrScheme name="Office-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tem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tem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Introducing a New Product</Template>
  <TotalTime>753</TotalTime>
  <Words>187</Words>
  <Application>Microsoft Office PowerPoint</Application>
  <PresentationFormat>Egendefinert</PresentationFormat>
  <Paragraphs>27</Paragraphs>
  <Slides>4</Slides>
  <Notes>4</Notes>
  <HiddenSlides>0</HiddenSlides>
  <MMClips>4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4</vt:i4>
      </vt:variant>
    </vt:vector>
  </HeadingPairs>
  <TitlesOfParts>
    <vt:vector size="11" baseType="lpstr">
      <vt:lpstr>Arial</vt:lpstr>
      <vt:lpstr>msmincho</vt:lpstr>
      <vt:lpstr>Times New Roman</vt:lpstr>
      <vt:lpstr>Arial Unicode MS</vt:lpstr>
      <vt:lpstr>Wingdings</vt:lpstr>
      <vt:lpstr>Office-tema</vt:lpstr>
      <vt:lpstr>Office-tema</vt:lpstr>
      <vt:lpstr>Eksamensoppgave</vt:lpstr>
      <vt:lpstr>Voksne minoritetsspråklige og Flipped classroom</vt:lpstr>
      <vt:lpstr>Voksne minoritetsspråklige og Flipped classroom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New Product</dc:title>
  <dc:creator>Briga - PC0616025</dc:creator>
  <dc:description>General introduction of a new product taking customer wishes into account</dc:description>
  <cp:lastModifiedBy>Briga - PC0616025</cp:lastModifiedBy>
  <cp:revision>52</cp:revision>
  <cp:lastPrinted>1601-01-01T00:00:00Z</cp:lastPrinted>
  <dcterms:created xsi:type="dcterms:W3CDTF">2018-03-29T16:51:32Z</dcterms:created>
  <dcterms:modified xsi:type="dcterms:W3CDTF">2018-04-05T21:31:22Z</dcterms:modified>
</cp:coreProperties>
</file>