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7" r:id="rId5"/>
    <p:sldId id="271" r:id="rId6"/>
    <p:sldId id="274" r:id="rId7"/>
    <p:sldId id="273" r:id="rId8"/>
    <p:sldId id="272" r:id="rId9"/>
    <p:sldId id="263" r:id="rId10"/>
    <p:sldId id="258" r:id="rId11"/>
    <p:sldId id="262" r:id="rId12"/>
    <p:sldId id="264" r:id="rId13"/>
    <p:sldId id="265" r:id="rId14"/>
    <p:sldId id="266" r:id="rId15"/>
    <p:sldId id="267" r:id="rId16"/>
    <p:sldId id="268" r:id="rId17"/>
    <p:sldId id="269" r:id="rId18"/>
    <p:sldId id="270" r:id="rId19"/>
  </p:sldIdLst>
  <p:sldSz cx="12192000" cy="6858000"/>
  <p:notesSz cx="666908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686"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493653-CB76-5247-81B0-8CD319A79EC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1F90D12-99EC-7316-AFEC-13E70EB02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253C321-818C-0EE2-31AB-98DFF037CC67}"/>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5" name="Plassholder for bunntekst 4">
            <a:extLst>
              <a:ext uri="{FF2B5EF4-FFF2-40B4-BE49-F238E27FC236}">
                <a16:creationId xmlns:a16="http://schemas.microsoft.com/office/drawing/2014/main" id="{87269C3F-272A-2CA7-00C7-CA931510FEB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D5A22C7-3526-951B-BF86-FDAB8AC783E5}"/>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352677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AB8066-5D98-92C9-535E-0E5E7EBD918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CE932A7-ACE8-DEFB-F52D-36BD8D5A04C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7C5197C-A894-B7FB-952D-F3E01D19460A}"/>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5" name="Plassholder for bunntekst 4">
            <a:extLst>
              <a:ext uri="{FF2B5EF4-FFF2-40B4-BE49-F238E27FC236}">
                <a16:creationId xmlns:a16="http://schemas.microsoft.com/office/drawing/2014/main" id="{DF644BD0-A7A1-EC9E-56B7-FA736CFE2F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04B4CDB-D9B5-1EF9-8637-6F9F6F617C48}"/>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187125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CA1260C-4ECA-FFCA-2986-7A68AD6C15F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8FDF118-4431-D543-6982-A6AB3D7BE56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DAA231A-DDFF-8F39-A48A-9D890793E834}"/>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5" name="Plassholder for bunntekst 4">
            <a:extLst>
              <a:ext uri="{FF2B5EF4-FFF2-40B4-BE49-F238E27FC236}">
                <a16:creationId xmlns:a16="http://schemas.microsoft.com/office/drawing/2014/main" id="{8C001026-D05A-AB64-7472-DC46D85BE46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9C9F89D-2331-6AA9-CA8E-B0FFADC2DD0B}"/>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285853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C5D9D1-2F73-C037-C384-73BD9C3EF09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365A02E-7F84-1E08-AA07-9728BDF0058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6A0743C-DB89-3579-AD11-7FA8118C8C25}"/>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5" name="Plassholder for bunntekst 4">
            <a:extLst>
              <a:ext uri="{FF2B5EF4-FFF2-40B4-BE49-F238E27FC236}">
                <a16:creationId xmlns:a16="http://schemas.microsoft.com/office/drawing/2014/main" id="{55378877-9A2A-DAC0-F0D5-7CC9C8DECD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2204C9-50A2-D232-3417-ABBDD0693C2D}"/>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408052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FFFD7-1565-8E65-1A8E-5729F678BD5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FC22257-C420-59E6-9751-AF57B0AC2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B27A200-DEF6-2993-821C-0D747210CC54}"/>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5" name="Plassholder for bunntekst 4">
            <a:extLst>
              <a:ext uri="{FF2B5EF4-FFF2-40B4-BE49-F238E27FC236}">
                <a16:creationId xmlns:a16="http://schemas.microsoft.com/office/drawing/2014/main" id="{ADD77D6F-267D-AE7E-8D9B-3DEDFE12D4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5D54A6-F740-B528-1D00-1DA5BFA64C1B}"/>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417902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1FF084-055B-2BBF-34A9-C58CB584C9D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8C516E-89F9-31AF-F4F5-170F08A71BC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869F649-0333-5DE6-8654-8BF12908A50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E2E68B4-66A7-44E7-6FDB-15C8B534E78A}"/>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6" name="Plassholder for bunntekst 5">
            <a:extLst>
              <a:ext uri="{FF2B5EF4-FFF2-40B4-BE49-F238E27FC236}">
                <a16:creationId xmlns:a16="http://schemas.microsoft.com/office/drawing/2014/main" id="{A58176E8-08A5-8E02-4C46-81F86195525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00DBB1F-F41C-3D93-2DFC-2BE50D155806}"/>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272265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89AD3B-CFEC-FE0E-4814-034911A87E1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488B699-E651-C99C-5E9D-013D06F37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94D4EA3-81E4-3972-DBFB-F2F3C09ACA1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78D01B9-6FAF-2553-9369-D61D825E8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BC2642A-9B06-5CD1-509F-837438FB4E7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5EFF4A5-D1ED-FA21-89CE-8AA34E64F120}"/>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8" name="Plassholder for bunntekst 7">
            <a:extLst>
              <a:ext uri="{FF2B5EF4-FFF2-40B4-BE49-F238E27FC236}">
                <a16:creationId xmlns:a16="http://schemas.microsoft.com/office/drawing/2014/main" id="{71E156AC-C358-33DE-B5F7-FE94D884807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7BEE3CF-EB64-3ED8-942C-445DCDCD903A}"/>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327433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BCF8DB-B49F-294F-A446-458C982F13E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6E875EE-C0B3-EFFC-1BED-26639AE8CFA2}"/>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4" name="Plassholder for bunntekst 3">
            <a:extLst>
              <a:ext uri="{FF2B5EF4-FFF2-40B4-BE49-F238E27FC236}">
                <a16:creationId xmlns:a16="http://schemas.microsoft.com/office/drawing/2014/main" id="{F655CB75-15A5-1592-46FF-212A4AAA0C97}"/>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ABB9F73-7DDF-539A-A9E1-58BB572BABC3}"/>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99430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A17037-58DF-5E02-AB61-8084D55641ED}"/>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3" name="Plassholder for bunntekst 2">
            <a:extLst>
              <a:ext uri="{FF2B5EF4-FFF2-40B4-BE49-F238E27FC236}">
                <a16:creationId xmlns:a16="http://schemas.microsoft.com/office/drawing/2014/main" id="{F7CBE79E-9C56-5704-61AB-D593AD9CFC3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F4107C7-E4D7-FAA8-9277-E6CD70E967D8}"/>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228794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901766-EE9B-073A-023D-930A55C918C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2EC5550-F110-4EF2-31C3-40D6D8FE4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BE2D6D6-0726-9C70-421F-F0920CAB5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30D909F-BAF9-18C4-A91B-F896BE4CEB84}"/>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6" name="Plassholder for bunntekst 5">
            <a:extLst>
              <a:ext uri="{FF2B5EF4-FFF2-40B4-BE49-F238E27FC236}">
                <a16:creationId xmlns:a16="http://schemas.microsoft.com/office/drawing/2014/main" id="{7FFC3045-7ADB-8BF9-E912-A22A72C5F02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1A42B3F-90B1-9FAF-7827-3AD63BB9B687}"/>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330595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36250E-4411-B75A-8DF6-02BB361F068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2FA257B-5256-C0DB-E632-9EDB355A1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C332A4F-64C3-8ECE-2268-52F1EEA82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839504F-3B35-C514-1784-29A7D63C2932}"/>
              </a:ext>
            </a:extLst>
          </p:cNvPr>
          <p:cNvSpPr>
            <a:spLocks noGrp="1"/>
          </p:cNvSpPr>
          <p:nvPr>
            <p:ph type="dt" sz="half" idx="10"/>
          </p:nvPr>
        </p:nvSpPr>
        <p:spPr/>
        <p:txBody>
          <a:bodyPr/>
          <a:lstStyle/>
          <a:p>
            <a:fld id="{488E0C31-ABC6-484E-8BEB-9C6D25484298}" type="datetimeFigureOut">
              <a:rPr lang="nb-NO" smtClean="0"/>
              <a:t>24.01.2023</a:t>
            </a:fld>
            <a:endParaRPr lang="nb-NO"/>
          </a:p>
        </p:txBody>
      </p:sp>
      <p:sp>
        <p:nvSpPr>
          <p:cNvPr id="6" name="Plassholder for bunntekst 5">
            <a:extLst>
              <a:ext uri="{FF2B5EF4-FFF2-40B4-BE49-F238E27FC236}">
                <a16:creationId xmlns:a16="http://schemas.microsoft.com/office/drawing/2014/main" id="{68FBEEF9-0021-D651-55B4-1F64DFE23C0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6C7D2B3-4451-A8D8-5004-196590220397}"/>
              </a:ext>
            </a:extLst>
          </p:cNvPr>
          <p:cNvSpPr>
            <a:spLocks noGrp="1"/>
          </p:cNvSpPr>
          <p:nvPr>
            <p:ph type="sldNum" sz="quarter" idx="12"/>
          </p:nvPr>
        </p:nvSpPr>
        <p:spPr/>
        <p:txBody>
          <a:bodyPr/>
          <a:lstStyle/>
          <a:p>
            <a:fld id="{B022B730-3ED3-4A4A-87B0-92A9986B2A7F}" type="slidenum">
              <a:rPr lang="nb-NO" smtClean="0"/>
              <a:t>‹#›</a:t>
            </a:fld>
            <a:endParaRPr lang="nb-NO"/>
          </a:p>
        </p:txBody>
      </p:sp>
    </p:spTree>
    <p:extLst>
      <p:ext uri="{BB962C8B-B14F-4D97-AF65-F5344CB8AC3E}">
        <p14:creationId xmlns:p14="http://schemas.microsoft.com/office/powerpoint/2010/main" val="125618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8579295-1ED4-B3EA-3BCD-5ABFB8C1C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3DE414D-1232-E881-E31E-7378CA666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9E8AEC-99C3-CF8C-CF33-6A0B7FC5D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E0C31-ABC6-484E-8BEB-9C6D25484298}" type="datetimeFigureOut">
              <a:rPr lang="nb-NO" smtClean="0"/>
              <a:t>24.01.2023</a:t>
            </a:fld>
            <a:endParaRPr lang="nb-NO"/>
          </a:p>
        </p:txBody>
      </p:sp>
      <p:sp>
        <p:nvSpPr>
          <p:cNvPr id="5" name="Plassholder for bunntekst 4">
            <a:extLst>
              <a:ext uri="{FF2B5EF4-FFF2-40B4-BE49-F238E27FC236}">
                <a16:creationId xmlns:a16="http://schemas.microsoft.com/office/drawing/2014/main" id="{3D72535C-0A19-0E5E-503A-47148E233C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156A8A-521A-7ECB-7E7E-6D5BDE0D6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2B730-3ED3-4A4A-87B0-92A9986B2A7F}" type="slidenum">
              <a:rPr lang="nb-NO" smtClean="0"/>
              <a:t>‹#›</a:t>
            </a:fld>
            <a:endParaRPr lang="nb-NO"/>
          </a:p>
        </p:txBody>
      </p:sp>
    </p:spTree>
    <p:extLst>
      <p:ext uri="{BB962C8B-B14F-4D97-AF65-F5344CB8AC3E}">
        <p14:creationId xmlns:p14="http://schemas.microsoft.com/office/powerpoint/2010/main" val="275766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v.nrk.no/serie/lindmo/2020/MUHU06000120/avspill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814D36-663F-0FD7-B019-DE854E0E829F}"/>
              </a:ext>
            </a:extLst>
          </p:cNvPr>
          <p:cNvSpPr>
            <a:spLocks noGrp="1"/>
          </p:cNvSpPr>
          <p:nvPr>
            <p:ph type="ctrTitle"/>
          </p:nvPr>
        </p:nvSpPr>
        <p:spPr>
          <a:xfrm>
            <a:off x="841247" y="1655286"/>
            <a:ext cx="4609057" cy="2610042"/>
          </a:xfrm>
        </p:spPr>
        <p:txBody>
          <a:bodyPr>
            <a:normAutofit/>
          </a:bodyPr>
          <a:lstStyle/>
          <a:p>
            <a:pPr algn="l"/>
            <a:r>
              <a:rPr lang="nb-NO" sz="4200" dirty="0" err="1"/>
              <a:t>Lærererens</a:t>
            </a:r>
            <a:r>
              <a:rPr lang="nb-NO" sz="4200" dirty="0"/>
              <a:t> samarbeidspartnere </a:t>
            </a:r>
          </a:p>
        </p:txBody>
      </p:sp>
      <p:sp>
        <p:nvSpPr>
          <p:cNvPr id="3" name="Undertittel 2">
            <a:extLst>
              <a:ext uri="{FF2B5EF4-FFF2-40B4-BE49-F238E27FC236}">
                <a16:creationId xmlns:a16="http://schemas.microsoft.com/office/drawing/2014/main" id="{43EA695A-94B0-4EC7-9119-70A2B2BFE7CB}"/>
              </a:ext>
            </a:extLst>
          </p:cNvPr>
          <p:cNvSpPr>
            <a:spLocks noGrp="1"/>
          </p:cNvSpPr>
          <p:nvPr>
            <p:ph type="subTitle" idx="1"/>
          </p:nvPr>
        </p:nvSpPr>
        <p:spPr>
          <a:xfrm>
            <a:off x="841247" y="4373385"/>
            <a:ext cx="4609057" cy="766040"/>
          </a:xfrm>
        </p:spPr>
        <p:txBody>
          <a:bodyPr>
            <a:normAutofit/>
          </a:bodyPr>
          <a:lstStyle/>
          <a:p>
            <a:pPr algn="l"/>
            <a:r>
              <a:rPr lang="nb-NO" sz="1900"/>
              <a:t>Januar 2023</a:t>
            </a:r>
          </a:p>
          <a:p>
            <a:pPr algn="l"/>
            <a:r>
              <a:rPr lang="nb-NO" sz="1900"/>
              <a:t>Ragnhild Evensen</a:t>
            </a:r>
          </a:p>
        </p:txBody>
      </p:sp>
      <p:sp>
        <p:nvSpPr>
          <p:cNvPr id="4169" name="Freeform: Shape 415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0" name="Freeform: Shape 416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C99EC1A2-7316-ED4F-B7B0-46446C358679}"/>
              </a:ext>
            </a:extLst>
          </p:cNvPr>
          <p:cNvPicPr>
            <a:picLocks noChangeAspect="1"/>
          </p:cNvPicPr>
          <p:nvPr/>
        </p:nvPicPr>
        <p:blipFill>
          <a:blip r:embed="rId2"/>
          <a:stretch>
            <a:fillRect/>
          </a:stretch>
        </p:blipFill>
        <p:spPr>
          <a:xfrm>
            <a:off x="6507579" y="1848903"/>
            <a:ext cx="5079371" cy="3097177"/>
          </a:xfrm>
          <a:prstGeom prst="rect">
            <a:avLst/>
          </a:prstGeom>
        </p:spPr>
      </p:pic>
      <p:sp>
        <p:nvSpPr>
          <p:cNvPr id="4171" name="Freeform: Shape 416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2" name="Freeform: Shape 416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69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8FB44C1B-1FDA-58F5-CAE0-347751132B04}"/>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dirty="0" err="1">
                <a:solidFill>
                  <a:schemeClr val="tx1"/>
                </a:solidFill>
                <a:latin typeface="+mj-lt"/>
                <a:ea typeface="+mj-ea"/>
                <a:cs typeface="+mj-cs"/>
              </a:rPr>
              <a:t>Hvorfor</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skal</a:t>
            </a:r>
            <a:r>
              <a:rPr lang="en-US" kern="1200" dirty="0">
                <a:solidFill>
                  <a:schemeClr val="tx1"/>
                </a:solidFill>
                <a:latin typeface="+mj-lt"/>
                <a:ea typeface="+mj-ea"/>
                <a:cs typeface="+mj-cs"/>
              </a:rPr>
              <a:t> vi </a:t>
            </a:r>
            <a:r>
              <a:rPr lang="en-US" kern="1200" dirty="0" err="1">
                <a:solidFill>
                  <a:schemeClr val="tx1"/>
                </a:solidFill>
                <a:latin typeface="+mj-lt"/>
                <a:ea typeface="+mj-ea"/>
                <a:cs typeface="+mj-cs"/>
              </a:rPr>
              <a:t>kartlegge</a:t>
            </a:r>
            <a:r>
              <a:rPr lang="en-US" kern="1200" dirty="0">
                <a:solidFill>
                  <a:schemeClr val="tx1"/>
                </a:solidFill>
                <a:latin typeface="+mj-lt"/>
                <a:ea typeface="+mj-ea"/>
                <a:cs typeface="+mj-cs"/>
              </a:rPr>
              <a:t>?</a:t>
            </a:r>
          </a:p>
        </p:txBody>
      </p:sp>
      <p:sp>
        <p:nvSpPr>
          <p:cNvPr id="4" name="Plassholder for innhold 3">
            <a:extLst>
              <a:ext uri="{FF2B5EF4-FFF2-40B4-BE49-F238E27FC236}">
                <a16:creationId xmlns:a16="http://schemas.microsoft.com/office/drawing/2014/main" id="{F438C905-77DC-B3EA-DEB5-3AB64FA76D29}"/>
              </a:ext>
            </a:extLst>
          </p:cNvPr>
          <p:cNvSpPr>
            <a:spLocks noGrp="1"/>
          </p:cNvSpPr>
          <p:nvPr>
            <p:ph sz="half" idx="2"/>
          </p:nvPr>
        </p:nvSpPr>
        <p:spPr>
          <a:xfrm>
            <a:off x="1137034" y="2198362"/>
            <a:ext cx="4958966" cy="3917773"/>
          </a:xfrm>
        </p:spPr>
        <p:txBody>
          <a:bodyPr vert="horz" lIns="91440" tIns="45720" rIns="91440" bIns="45720" rtlCol="0">
            <a:normAutofit/>
          </a:bodyPr>
          <a:lstStyle/>
          <a:p>
            <a:r>
              <a:rPr lang="en-US" sz="2000"/>
              <a:t>Eleven har ikke tilfredsstillende utbytte av undervisningen</a:t>
            </a:r>
          </a:p>
          <a:p>
            <a:r>
              <a:rPr lang="en-US" sz="2000"/>
              <a:t>Et barn utvikler seg ikke som andre på samme alder</a:t>
            </a:r>
          </a:p>
          <a:p>
            <a:r>
              <a:rPr lang="en-US" sz="2000"/>
              <a:t>Skolestart (i et nytt land) - lærevansker – språkvansker -tilrettelegging</a:t>
            </a:r>
          </a:p>
          <a:p>
            <a:r>
              <a:rPr lang="en-US" sz="2000"/>
              <a:t>Avdekke sterke og svake sider (styrk sterke sider)</a:t>
            </a:r>
          </a:p>
          <a:p>
            <a:r>
              <a:rPr lang="en-US" sz="2000"/>
              <a:t>Rettigheter som for eksempel «rett til spesialundervisning»</a:t>
            </a:r>
          </a:p>
          <a:p>
            <a:r>
              <a:rPr lang="en-US" sz="2000"/>
              <a:t>Om mulig – finne årsaker til vanskene</a:t>
            </a:r>
          </a:p>
          <a:p>
            <a:endParaRPr lang="en-US" sz="2000"/>
          </a:p>
        </p:txBody>
      </p:sp>
      <p:pic>
        <p:nvPicPr>
          <p:cNvPr id="2050" name="Picture 2" descr="Velkommen til første skoledag mandag 17. august!">
            <a:extLst>
              <a:ext uri="{FF2B5EF4-FFF2-40B4-BE49-F238E27FC236}">
                <a16:creationId xmlns:a16="http://schemas.microsoft.com/office/drawing/2014/main" id="{E83B73A0-666A-1A1C-6F47-374122087FB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719367" y="2566464"/>
            <a:ext cx="4788505" cy="2992815"/>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2160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elkommen til første skoledag mandag 17. august!">
            <a:extLst>
              <a:ext uri="{FF2B5EF4-FFF2-40B4-BE49-F238E27FC236}">
                <a16:creationId xmlns:a16="http://schemas.microsoft.com/office/drawing/2014/main" id="{E83B73A0-666A-1A1C-6F47-374122087FB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187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82" name="Rectangle 208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FB44C1B-1FDA-58F5-CAE0-347751132B04}"/>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Hvem har behov for informasjon?</a:t>
            </a:r>
          </a:p>
        </p:txBody>
      </p:sp>
      <p:sp>
        <p:nvSpPr>
          <p:cNvPr id="4" name="Plassholder for innhold 3">
            <a:extLst>
              <a:ext uri="{FF2B5EF4-FFF2-40B4-BE49-F238E27FC236}">
                <a16:creationId xmlns:a16="http://schemas.microsoft.com/office/drawing/2014/main" id="{F438C905-77DC-B3EA-DEB5-3AB64FA76D29}"/>
              </a:ext>
            </a:extLst>
          </p:cNvPr>
          <p:cNvSpPr>
            <a:spLocks noGrp="1"/>
          </p:cNvSpPr>
          <p:nvPr>
            <p:ph sz="half" idx="2"/>
          </p:nvPr>
        </p:nvSpPr>
        <p:spPr>
          <a:xfrm>
            <a:off x="838200" y="2434201"/>
            <a:ext cx="3822189" cy="3742762"/>
          </a:xfrm>
        </p:spPr>
        <p:txBody>
          <a:bodyPr vert="horz" lIns="91440" tIns="45720" rIns="91440" bIns="45720" rtlCol="0">
            <a:normAutofit/>
          </a:bodyPr>
          <a:lstStyle/>
          <a:p>
            <a:r>
              <a:rPr lang="en-US" sz="1600"/>
              <a:t>Eleven har behov for informasjon</a:t>
            </a:r>
          </a:p>
          <a:p>
            <a:r>
              <a:rPr lang="en-US" sz="1600"/>
              <a:t>Foreldre/foresatte har behov for informasjon/ utredning </a:t>
            </a:r>
          </a:p>
          <a:p>
            <a:r>
              <a:rPr lang="en-US" sz="1600"/>
              <a:t>Læreren har behov for informasjon</a:t>
            </a:r>
          </a:p>
          <a:p>
            <a:r>
              <a:rPr lang="en-US" sz="1600"/>
              <a:t>Identifisere utviklingspotensialet og grunnlaget for tiltakstenkning</a:t>
            </a:r>
          </a:p>
          <a:p>
            <a:r>
              <a:rPr lang="en-US" sz="1600"/>
              <a:t>PPT, Barneverntjenesten osv. har behov for informasjon</a:t>
            </a:r>
          </a:p>
          <a:p>
            <a:r>
              <a:rPr lang="en-US" sz="1600"/>
              <a:t>Opplæringslovens §§ 2-8. og 3-12. Retten til særskilt språkopplæring betyr at eleven kan få særskilt norskopplæring, morsmålsopplæring og/ eller tospråklig fagopplæring.</a:t>
            </a:r>
          </a:p>
          <a:p>
            <a:endParaRPr lang="en-US" sz="1600"/>
          </a:p>
        </p:txBody>
      </p:sp>
    </p:spTree>
    <p:extLst>
      <p:ext uri="{BB962C8B-B14F-4D97-AF65-F5344CB8AC3E}">
        <p14:creationId xmlns:p14="http://schemas.microsoft.com/office/powerpoint/2010/main" val="209049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7" name="Rectangle 208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FB44C1B-1FDA-58F5-CAE0-347751132B0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dirty="0" err="1">
                <a:solidFill>
                  <a:schemeClr val="tx1"/>
                </a:solidFill>
                <a:latin typeface="+mj-lt"/>
                <a:ea typeface="+mj-ea"/>
                <a:cs typeface="+mj-cs"/>
              </a:rPr>
              <a:t>Hvordan</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kartlegger</a:t>
            </a:r>
            <a:r>
              <a:rPr lang="en-US" sz="5000" kern="1200" dirty="0">
                <a:solidFill>
                  <a:schemeClr val="tx1"/>
                </a:solidFill>
                <a:latin typeface="+mj-lt"/>
                <a:ea typeface="+mj-ea"/>
                <a:cs typeface="+mj-cs"/>
              </a:rPr>
              <a:t> vi?</a:t>
            </a:r>
          </a:p>
        </p:txBody>
      </p:sp>
      <p:pic>
        <p:nvPicPr>
          <p:cNvPr id="2050" name="Picture 2" descr="Velkommen til første skoledag mandag 17. august!">
            <a:extLst>
              <a:ext uri="{FF2B5EF4-FFF2-40B4-BE49-F238E27FC236}">
                <a16:creationId xmlns:a16="http://schemas.microsoft.com/office/drawing/2014/main" id="{E83B73A0-666A-1A1C-6F47-374122087FB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1876"/>
          <a:stretch/>
        </p:blipFill>
        <p:spPr bwMode="auto">
          <a:xfrm>
            <a:off x="630936" y="1493174"/>
            <a:ext cx="5458968" cy="3871652"/>
          </a:xfrm>
          <a:prstGeom prst="rect">
            <a:avLst/>
          </a:prstGeom>
          <a:noFill/>
          <a:extLst>
            <a:ext uri="{909E8E84-426E-40DD-AFC4-6F175D3DCCD1}">
              <a14:hiddenFill xmlns:a14="http://schemas.microsoft.com/office/drawing/2010/main">
                <a:solidFill>
                  <a:srgbClr val="FFFFFF"/>
                </a:solidFill>
              </a14:hiddenFill>
            </a:ext>
          </a:extLst>
        </p:spPr>
      </p:pic>
      <p:sp>
        <p:nvSpPr>
          <p:cNvPr id="208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F438C905-77DC-B3EA-DEB5-3AB64FA76D29}"/>
              </a:ext>
            </a:extLst>
          </p:cNvPr>
          <p:cNvSpPr>
            <a:spLocks noGrp="1"/>
          </p:cNvSpPr>
          <p:nvPr>
            <p:ph sz="half" idx="2"/>
          </p:nvPr>
        </p:nvSpPr>
        <p:spPr>
          <a:xfrm>
            <a:off x="6739128" y="2664886"/>
            <a:ext cx="4818888" cy="3550789"/>
          </a:xfrm>
        </p:spPr>
        <p:txBody>
          <a:bodyPr vert="horz" lIns="91440" tIns="45720" rIns="91440" bIns="45720" rtlCol="0" anchor="t">
            <a:normAutofit/>
          </a:bodyPr>
          <a:lstStyle/>
          <a:p>
            <a:endParaRPr lang="en-US" sz="2200" dirty="0"/>
          </a:p>
          <a:p>
            <a:r>
              <a:rPr lang="en-US" sz="2200" dirty="0" err="1"/>
              <a:t>Diagnostisk</a:t>
            </a:r>
            <a:r>
              <a:rPr lang="en-US" sz="2200" dirty="0"/>
              <a:t> </a:t>
            </a:r>
            <a:r>
              <a:rPr lang="en-US" sz="2200" dirty="0" err="1"/>
              <a:t>kartlegging</a:t>
            </a:r>
            <a:endParaRPr lang="en-US" sz="2200" dirty="0"/>
          </a:p>
          <a:p>
            <a:r>
              <a:rPr lang="en-US" sz="2200" dirty="0" err="1"/>
              <a:t>Dynamisk</a:t>
            </a:r>
            <a:r>
              <a:rPr lang="en-US" sz="2200" dirty="0"/>
              <a:t> </a:t>
            </a:r>
            <a:r>
              <a:rPr lang="en-US" sz="2200" dirty="0" err="1"/>
              <a:t>kartlegging</a:t>
            </a:r>
            <a:r>
              <a:rPr lang="en-US" sz="2200" dirty="0"/>
              <a:t> </a:t>
            </a:r>
          </a:p>
          <a:p>
            <a:r>
              <a:rPr lang="en-US" sz="2200" dirty="0" err="1"/>
              <a:t>Pedagogisk</a:t>
            </a:r>
            <a:r>
              <a:rPr lang="en-US" sz="2200" dirty="0"/>
              <a:t> </a:t>
            </a:r>
            <a:r>
              <a:rPr lang="en-US" sz="2200" dirty="0" err="1"/>
              <a:t>kartlegging</a:t>
            </a:r>
            <a:r>
              <a:rPr lang="en-US" sz="2200" dirty="0"/>
              <a:t> </a:t>
            </a:r>
          </a:p>
          <a:p>
            <a:r>
              <a:rPr lang="en-US" sz="2200" dirty="0" err="1"/>
              <a:t>Faglig</a:t>
            </a:r>
            <a:r>
              <a:rPr lang="en-US" sz="2200" dirty="0"/>
              <a:t> </a:t>
            </a:r>
            <a:r>
              <a:rPr lang="en-US" sz="2200" dirty="0" err="1"/>
              <a:t>kartlegging</a:t>
            </a:r>
            <a:endParaRPr lang="en-US" sz="2200" dirty="0"/>
          </a:p>
          <a:p>
            <a:r>
              <a:rPr lang="en-US" sz="2200" dirty="0" err="1"/>
              <a:t>Standardiserte</a:t>
            </a:r>
            <a:r>
              <a:rPr lang="en-US" sz="2200" dirty="0"/>
              <a:t> tester</a:t>
            </a:r>
          </a:p>
          <a:p>
            <a:r>
              <a:rPr lang="en-US" sz="2200" dirty="0" err="1"/>
              <a:t>Løpende</a:t>
            </a:r>
            <a:r>
              <a:rPr lang="en-US" sz="2200" dirty="0"/>
              <a:t> </a:t>
            </a:r>
            <a:r>
              <a:rPr lang="en-US" sz="2200" dirty="0" err="1"/>
              <a:t>iaktakelse</a:t>
            </a:r>
            <a:endParaRPr lang="en-US" sz="2200" dirty="0"/>
          </a:p>
          <a:p>
            <a:r>
              <a:rPr lang="en-US" sz="2200" dirty="0" err="1"/>
              <a:t>Systematisk</a:t>
            </a:r>
            <a:r>
              <a:rPr lang="en-US" sz="2200" dirty="0"/>
              <a:t> </a:t>
            </a:r>
            <a:r>
              <a:rPr lang="en-US" sz="2200" dirty="0" err="1"/>
              <a:t>Observasjon</a:t>
            </a:r>
            <a:endParaRPr lang="en-US" sz="2200" dirty="0"/>
          </a:p>
          <a:p>
            <a:endParaRPr lang="en-US" sz="2200" dirty="0"/>
          </a:p>
        </p:txBody>
      </p:sp>
    </p:spTree>
    <p:extLst>
      <p:ext uri="{BB962C8B-B14F-4D97-AF65-F5344CB8AC3E}">
        <p14:creationId xmlns:p14="http://schemas.microsoft.com/office/powerpoint/2010/main" val="244874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4" name="Rectangle 209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FB44C1B-1FDA-58F5-CAE0-347751132B0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Hvordan</a:t>
            </a:r>
            <a:r>
              <a:rPr lang="en-US" sz="5000" kern="1200" dirty="0">
                <a:solidFill>
                  <a:schemeClr val="tx1"/>
                </a:solidFill>
                <a:latin typeface="+mj-lt"/>
                <a:ea typeface="+mj-ea"/>
                <a:cs typeface="+mj-cs"/>
              </a:rPr>
              <a:t> </a:t>
            </a:r>
            <a:r>
              <a:rPr lang="en-US" sz="5000" kern="1200">
                <a:solidFill>
                  <a:schemeClr val="tx1"/>
                </a:solidFill>
                <a:latin typeface="+mj-lt"/>
                <a:ea typeface="+mj-ea"/>
                <a:cs typeface="+mj-cs"/>
              </a:rPr>
              <a:t>kartlegger</a:t>
            </a:r>
            <a:r>
              <a:rPr lang="en-US" sz="5000" kern="1200" dirty="0">
                <a:solidFill>
                  <a:schemeClr val="tx1"/>
                </a:solidFill>
                <a:latin typeface="+mj-lt"/>
                <a:ea typeface="+mj-ea"/>
                <a:cs typeface="+mj-cs"/>
              </a:rPr>
              <a:t> vi?</a:t>
            </a:r>
          </a:p>
        </p:txBody>
      </p:sp>
      <p:pic>
        <p:nvPicPr>
          <p:cNvPr id="2050" name="Picture 2" descr="Velkommen til første skoledag mandag 17. august!">
            <a:extLst>
              <a:ext uri="{FF2B5EF4-FFF2-40B4-BE49-F238E27FC236}">
                <a16:creationId xmlns:a16="http://schemas.microsoft.com/office/drawing/2014/main" id="{E83B73A0-666A-1A1C-6F47-374122087FB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11876"/>
          <a:stretch/>
        </p:blipFill>
        <p:spPr bwMode="auto">
          <a:xfrm>
            <a:off x="630936" y="1493174"/>
            <a:ext cx="5458968" cy="3871652"/>
          </a:xfrm>
          <a:prstGeom prst="rect">
            <a:avLst/>
          </a:prstGeom>
          <a:noFill/>
          <a:extLst>
            <a:ext uri="{909E8E84-426E-40DD-AFC4-6F175D3DCCD1}">
              <a14:hiddenFill xmlns:a14="http://schemas.microsoft.com/office/drawing/2010/main">
                <a:solidFill>
                  <a:srgbClr val="FFFFFF"/>
                </a:solidFill>
              </a14:hiddenFill>
            </a:ext>
          </a:extLst>
        </p:spPr>
      </p:pic>
      <p:sp>
        <p:nvSpPr>
          <p:cNvPr id="209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F438C905-77DC-B3EA-DEB5-3AB64FA76D29}"/>
              </a:ext>
            </a:extLst>
          </p:cNvPr>
          <p:cNvSpPr>
            <a:spLocks noGrp="1"/>
          </p:cNvSpPr>
          <p:nvPr>
            <p:ph sz="half" idx="2"/>
          </p:nvPr>
        </p:nvSpPr>
        <p:spPr>
          <a:xfrm>
            <a:off x="6739128" y="2664886"/>
            <a:ext cx="4818888" cy="3550789"/>
          </a:xfrm>
        </p:spPr>
        <p:txBody>
          <a:bodyPr vert="horz" lIns="91440" tIns="45720" rIns="91440" bIns="45720" rtlCol="0" anchor="t">
            <a:normAutofit/>
          </a:bodyPr>
          <a:lstStyle/>
          <a:p>
            <a:r>
              <a:rPr lang="en-US" sz="2200" dirty="0" err="1"/>
              <a:t>Samtaler</a:t>
            </a:r>
            <a:endParaRPr lang="en-US" sz="2200" dirty="0"/>
          </a:p>
          <a:p>
            <a:r>
              <a:rPr lang="en-US" sz="2200" dirty="0"/>
              <a:t>Filming</a:t>
            </a:r>
          </a:p>
          <a:p>
            <a:r>
              <a:rPr lang="en-US" sz="2200" dirty="0" err="1"/>
              <a:t>Anamnese</a:t>
            </a:r>
            <a:endParaRPr lang="en-US" sz="2200" dirty="0"/>
          </a:p>
          <a:p>
            <a:r>
              <a:rPr lang="en-US" sz="2200" dirty="0" err="1"/>
              <a:t>Intervju</a:t>
            </a:r>
            <a:r>
              <a:rPr lang="en-US" sz="2200" dirty="0"/>
              <a:t> / </a:t>
            </a:r>
            <a:r>
              <a:rPr lang="en-US" sz="2200" dirty="0" err="1"/>
              <a:t>brev</a:t>
            </a:r>
            <a:r>
              <a:rPr lang="en-US" sz="2200" dirty="0"/>
              <a:t> </a:t>
            </a:r>
            <a:r>
              <a:rPr lang="en-US" sz="2200" dirty="0" err="1"/>
              <a:t>fra</a:t>
            </a:r>
            <a:r>
              <a:rPr lang="en-US" sz="2200" dirty="0"/>
              <a:t> </a:t>
            </a:r>
            <a:r>
              <a:rPr lang="en-US" sz="2200" dirty="0" err="1"/>
              <a:t>elevene</a:t>
            </a:r>
            <a:endParaRPr lang="en-US" sz="2200" dirty="0"/>
          </a:p>
          <a:p>
            <a:r>
              <a:rPr lang="en-US" sz="2200" dirty="0" err="1"/>
              <a:t>Ulike</a:t>
            </a:r>
            <a:r>
              <a:rPr lang="en-US" sz="2200" dirty="0"/>
              <a:t> tester</a:t>
            </a:r>
          </a:p>
          <a:p>
            <a:r>
              <a:rPr lang="en-US" sz="2200" dirty="0" err="1"/>
              <a:t>Utredning</a:t>
            </a:r>
            <a:endParaRPr lang="en-US" sz="2200" dirty="0"/>
          </a:p>
          <a:p>
            <a:r>
              <a:rPr lang="en-US" sz="2200" dirty="0"/>
              <a:t>Screening</a:t>
            </a:r>
          </a:p>
          <a:p>
            <a:endParaRPr lang="en-US" sz="2200" dirty="0"/>
          </a:p>
        </p:txBody>
      </p:sp>
    </p:spTree>
    <p:extLst>
      <p:ext uri="{BB962C8B-B14F-4D97-AF65-F5344CB8AC3E}">
        <p14:creationId xmlns:p14="http://schemas.microsoft.com/office/powerpoint/2010/main" val="159351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CA07A77-4FBB-5C17-FB63-F8458DDFB2C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t>Vurdering av behov for spesialundervisning</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D10CD6F9-05E1-B051-99E3-21AC51CC9DA1}"/>
              </a:ext>
            </a:extLst>
          </p:cNvPr>
          <p:cNvSpPr>
            <a:spLocks noGrp="1"/>
          </p:cNvSpPr>
          <p:nvPr>
            <p:ph sz="half" idx="2"/>
          </p:nvPr>
        </p:nvSpPr>
        <p:spPr>
          <a:xfrm>
            <a:off x="572493" y="2071316"/>
            <a:ext cx="6713552" cy="4119172"/>
          </a:xfrm>
        </p:spPr>
        <p:txBody>
          <a:bodyPr vert="horz" lIns="91440" tIns="45720" rIns="91440" bIns="45720" rtlCol="0" anchor="t">
            <a:normAutofit/>
          </a:bodyPr>
          <a:lstStyle/>
          <a:p>
            <a:r>
              <a:rPr lang="en-US" sz="2000" dirty="0" err="1"/>
              <a:t>Spesialundervisning</a:t>
            </a:r>
            <a:r>
              <a:rPr lang="en-US" sz="2000" dirty="0"/>
              <a:t> er </a:t>
            </a:r>
            <a:r>
              <a:rPr lang="en-US" sz="2000" dirty="0" err="1"/>
              <a:t>en</a:t>
            </a:r>
            <a:r>
              <a:rPr lang="en-US" sz="2000" dirty="0"/>
              <a:t> </a:t>
            </a:r>
            <a:r>
              <a:rPr lang="en-US" sz="2000" dirty="0" err="1"/>
              <a:t>individuell</a:t>
            </a:r>
            <a:r>
              <a:rPr lang="en-US" sz="2000" dirty="0"/>
              <a:t> </a:t>
            </a:r>
            <a:r>
              <a:rPr lang="en-US" sz="2000" dirty="0" err="1"/>
              <a:t>rettighet</a:t>
            </a:r>
            <a:r>
              <a:rPr lang="en-US" sz="2000" dirty="0"/>
              <a:t> </a:t>
            </a:r>
            <a:r>
              <a:rPr lang="en-US" sz="2000" dirty="0" err="1"/>
              <a:t>som</a:t>
            </a:r>
            <a:r>
              <a:rPr lang="en-US" sz="2000" dirty="0"/>
              <a:t> </a:t>
            </a:r>
            <a:r>
              <a:rPr lang="en-US" sz="2000" dirty="0" err="1"/>
              <a:t>elever</a:t>
            </a:r>
            <a:r>
              <a:rPr lang="en-US" sz="2000" dirty="0"/>
              <a:t> med </a:t>
            </a:r>
            <a:r>
              <a:rPr lang="en-US" sz="2000" dirty="0" err="1"/>
              <a:t>behov</a:t>
            </a:r>
            <a:r>
              <a:rPr lang="en-US" sz="2000" dirty="0"/>
              <a:t> for </a:t>
            </a:r>
            <a:r>
              <a:rPr lang="en-US" sz="2000" dirty="0" err="1"/>
              <a:t>tilrettelegging</a:t>
            </a:r>
            <a:r>
              <a:rPr lang="en-US" sz="2000" dirty="0"/>
              <a:t> </a:t>
            </a:r>
            <a:r>
              <a:rPr lang="en-US" sz="2000" dirty="0" err="1"/>
              <a:t>ut</a:t>
            </a:r>
            <a:r>
              <a:rPr lang="en-US" sz="2000" dirty="0"/>
              <a:t> over den </a:t>
            </a:r>
            <a:r>
              <a:rPr lang="en-US" sz="2000" dirty="0" err="1"/>
              <a:t>ordinære</a:t>
            </a:r>
            <a:r>
              <a:rPr lang="en-US" sz="2000" dirty="0"/>
              <a:t> </a:t>
            </a:r>
            <a:r>
              <a:rPr lang="en-US" sz="2000" dirty="0" err="1"/>
              <a:t>opplæringen</a:t>
            </a:r>
            <a:r>
              <a:rPr lang="en-US" sz="2000" dirty="0"/>
              <a:t> </a:t>
            </a:r>
            <a:r>
              <a:rPr lang="en-US" sz="2000" dirty="0" err="1"/>
              <a:t>har</a:t>
            </a:r>
            <a:r>
              <a:rPr lang="en-US" sz="2000" dirty="0"/>
              <a:t>. I </a:t>
            </a:r>
            <a:r>
              <a:rPr lang="en-US" sz="2000" dirty="0" err="1"/>
              <a:t>opplæringslovens</a:t>
            </a:r>
            <a:r>
              <a:rPr lang="en-US" sz="2000" dirty="0"/>
              <a:t> § 5-1, Rett </a:t>
            </a:r>
            <a:r>
              <a:rPr lang="en-US" sz="2000" dirty="0" err="1"/>
              <a:t>til</a:t>
            </a:r>
            <a:r>
              <a:rPr lang="en-US" sz="2000" dirty="0"/>
              <a:t> </a:t>
            </a:r>
            <a:r>
              <a:rPr lang="en-US" sz="2000" dirty="0" err="1"/>
              <a:t>spesialundervisning</a:t>
            </a:r>
            <a:r>
              <a:rPr lang="en-US" sz="2000" dirty="0"/>
              <a:t>, </a:t>
            </a:r>
            <a:r>
              <a:rPr lang="en-US" sz="2000" dirty="0" err="1"/>
              <a:t>står</a:t>
            </a:r>
            <a:r>
              <a:rPr lang="en-US" sz="2000" dirty="0"/>
              <a:t> det: </a:t>
            </a:r>
          </a:p>
          <a:p>
            <a:r>
              <a:rPr lang="en-US" sz="2000" dirty="0" err="1"/>
              <a:t>Elevar</a:t>
            </a:r>
            <a:r>
              <a:rPr lang="en-US" sz="2000" dirty="0"/>
              <a:t> </a:t>
            </a:r>
            <a:r>
              <a:rPr lang="en-US" sz="2000" dirty="0" err="1"/>
              <a:t>som</a:t>
            </a:r>
            <a:r>
              <a:rPr lang="en-US" sz="2000" dirty="0"/>
              <a:t> </a:t>
            </a:r>
            <a:r>
              <a:rPr lang="en-US" sz="2000" dirty="0" err="1"/>
              <a:t>ikkje</a:t>
            </a:r>
            <a:r>
              <a:rPr lang="en-US" sz="2000" dirty="0"/>
              <a:t> </a:t>
            </a:r>
            <a:r>
              <a:rPr lang="en-US" sz="2000" dirty="0" err="1"/>
              <a:t>har</a:t>
            </a:r>
            <a:r>
              <a:rPr lang="en-US" sz="2000" dirty="0"/>
              <a:t> </a:t>
            </a:r>
            <a:r>
              <a:rPr lang="en-US" sz="2000" dirty="0" err="1"/>
              <a:t>eller</a:t>
            </a:r>
            <a:r>
              <a:rPr lang="en-US" sz="2000" dirty="0"/>
              <a:t> </a:t>
            </a:r>
            <a:r>
              <a:rPr lang="en-US" sz="2000" dirty="0" err="1"/>
              <a:t>som</a:t>
            </a:r>
            <a:r>
              <a:rPr lang="en-US" sz="2000" dirty="0"/>
              <a:t> </a:t>
            </a:r>
            <a:r>
              <a:rPr lang="en-US" sz="2000" dirty="0" err="1"/>
              <a:t>ikkje</a:t>
            </a:r>
            <a:r>
              <a:rPr lang="en-US" sz="2000" dirty="0"/>
              <a:t> </a:t>
            </a:r>
            <a:r>
              <a:rPr lang="en-US" sz="2000" dirty="0" err="1"/>
              <a:t>kan</a:t>
            </a:r>
            <a:r>
              <a:rPr lang="en-US" sz="2000" dirty="0"/>
              <a:t> </a:t>
            </a:r>
            <a:r>
              <a:rPr lang="en-US" sz="2000" dirty="0" err="1"/>
              <a:t>få</a:t>
            </a:r>
            <a:r>
              <a:rPr lang="en-US" sz="2000" dirty="0"/>
              <a:t> </a:t>
            </a:r>
            <a:r>
              <a:rPr lang="en-US" sz="2000" dirty="0" err="1"/>
              <a:t>tilfredsstillande</a:t>
            </a:r>
            <a:r>
              <a:rPr lang="en-US" sz="2000" dirty="0"/>
              <a:t> </a:t>
            </a:r>
            <a:r>
              <a:rPr lang="en-US" sz="2000" dirty="0" err="1"/>
              <a:t>utbytte</a:t>
            </a:r>
            <a:r>
              <a:rPr lang="en-US" sz="2000" dirty="0"/>
              <a:t> av det </a:t>
            </a:r>
            <a:r>
              <a:rPr lang="en-US" sz="2000" dirty="0" err="1"/>
              <a:t>ordinære</a:t>
            </a:r>
            <a:r>
              <a:rPr lang="en-US" sz="2000" dirty="0"/>
              <a:t> </a:t>
            </a:r>
            <a:r>
              <a:rPr lang="en-US" sz="2000" dirty="0" err="1"/>
              <a:t>opplæringstilbodet</a:t>
            </a:r>
            <a:r>
              <a:rPr lang="en-US" sz="2000" dirty="0"/>
              <a:t>, </a:t>
            </a:r>
            <a:r>
              <a:rPr lang="en-US" sz="2000" dirty="0" err="1"/>
              <a:t>har</a:t>
            </a:r>
            <a:r>
              <a:rPr lang="en-US" sz="2000" dirty="0"/>
              <a:t> </a:t>
            </a:r>
            <a:r>
              <a:rPr lang="en-US" sz="2000" dirty="0" err="1"/>
              <a:t>rett</a:t>
            </a:r>
            <a:r>
              <a:rPr lang="en-US" sz="2000" dirty="0"/>
              <a:t> </a:t>
            </a:r>
            <a:r>
              <a:rPr lang="en-US" sz="2000" dirty="0" err="1"/>
              <a:t>til</a:t>
            </a:r>
            <a:r>
              <a:rPr lang="en-US" sz="2000" dirty="0"/>
              <a:t> </a:t>
            </a:r>
            <a:r>
              <a:rPr lang="en-US" sz="2000" dirty="0" err="1"/>
              <a:t>spesialundervisning</a:t>
            </a:r>
            <a:r>
              <a:rPr lang="en-US" sz="2000" dirty="0"/>
              <a:t>. I </a:t>
            </a:r>
            <a:r>
              <a:rPr lang="en-US" sz="2000" dirty="0" err="1"/>
              <a:t>vurderinga</a:t>
            </a:r>
            <a:r>
              <a:rPr lang="en-US" sz="2000" dirty="0"/>
              <a:t> av </a:t>
            </a:r>
            <a:r>
              <a:rPr lang="en-US" sz="2000" dirty="0" err="1"/>
              <a:t>kva</a:t>
            </a:r>
            <a:r>
              <a:rPr lang="en-US" sz="2000" dirty="0"/>
              <a:t> for </a:t>
            </a:r>
            <a:r>
              <a:rPr lang="en-US" sz="2000" dirty="0" err="1"/>
              <a:t>opplæringstilbod</a:t>
            </a:r>
            <a:r>
              <a:rPr lang="en-US" sz="2000" dirty="0"/>
              <a:t> </a:t>
            </a:r>
            <a:r>
              <a:rPr lang="en-US" sz="2000" dirty="0" err="1"/>
              <a:t>som</a:t>
            </a:r>
            <a:r>
              <a:rPr lang="en-US" sz="2000" dirty="0"/>
              <a:t> </a:t>
            </a:r>
            <a:r>
              <a:rPr lang="en-US" sz="2000" dirty="0" err="1"/>
              <a:t>skal</a:t>
            </a:r>
            <a:r>
              <a:rPr lang="en-US" sz="2000" dirty="0"/>
              <a:t> </a:t>
            </a:r>
            <a:r>
              <a:rPr lang="en-US" sz="2000" dirty="0" err="1"/>
              <a:t>givast</a:t>
            </a:r>
            <a:r>
              <a:rPr lang="en-US" sz="2000" dirty="0"/>
              <a:t>, </a:t>
            </a:r>
            <a:r>
              <a:rPr lang="en-US" sz="2000" dirty="0" err="1"/>
              <a:t>skal</a:t>
            </a:r>
            <a:r>
              <a:rPr lang="en-US" sz="2000" dirty="0"/>
              <a:t> det </a:t>
            </a:r>
            <a:r>
              <a:rPr lang="en-US" sz="2000" dirty="0" err="1"/>
              <a:t>særleg</a:t>
            </a:r>
            <a:r>
              <a:rPr lang="en-US" sz="2000" dirty="0"/>
              <a:t> </a:t>
            </a:r>
            <a:r>
              <a:rPr lang="en-US" sz="2000" dirty="0" err="1"/>
              <a:t>leggjast</a:t>
            </a:r>
            <a:r>
              <a:rPr lang="en-US" sz="2000" dirty="0"/>
              <a:t> </a:t>
            </a:r>
            <a:r>
              <a:rPr lang="en-US" sz="2000" dirty="0" err="1"/>
              <a:t>vekt</a:t>
            </a:r>
            <a:r>
              <a:rPr lang="en-US" sz="2000" dirty="0"/>
              <a:t> </a:t>
            </a:r>
            <a:r>
              <a:rPr lang="en-US" sz="2000" dirty="0" err="1"/>
              <a:t>på</a:t>
            </a:r>
            <a:r>
              <a:rPr lang="en-US" sz="2000" dirty="0"/>
              <a:t> </a:t>
            </a:r>
            <a:r>
              <a:rPr lang="en-US" sz="2000" dirty="0" err="1"/>
              <a:t>utviklingsutsiktene</a:t>
            </a:r>
            <a:r>
              <a:rPr lang="en-US" sz="2000" dirty="0"/>
              <a:t> </a:t>
            </a:r>
            <a:r>
              <a:rPr lang="en-US" sz="2000" dirty="0" err="1"/>
              <a:t>til</a:t>
            </a:r>
            <a:r>
              <a:rPr lang="en-US" sz="2000" dirty="0"/>
              <a:t> eleven. </a:t>
            </a:r>
            <a:r>
              <a:rPr lang="en-US" sz="2000" dirty="0" err="1"/>
              <a:t>Opplæringstilbodet</a:t>
            </a:r>
            <a:r>
              <a:rPr lang="en-US" sz="2000" dirty="0"/>
              <a:t> </a:t>
            </a:r>
            <a:r>
              <a:rPr lang="en-US" sz="2000" dirty="0" err="1"/>
              <a:t>skal</a:t>
            </a:r>
            <a:r>
              <a:rPr lang="en-US" sz="2000" dirty="0"/>
              <a:t> ha </a:t>
            </a:r>
            <a:r>
              <a:rPr lang="en-US" sz="2000" dirty="0" err="1"/>
              <a:t>eit</a:t>
            </a:r>
            <a:r>
              <a:rPr lang="en-US" sz="2000" dirty="0"/>
              <a:t> </a:t>
            </a:r>
            <a:r>
              <a:rPr lang="en-US" sz="2000" dirty="0" err="1"/>
              <a:t>slikt</a:t>
            </a:r>
            <a:r>
              <a:rPr lang="en-US" sz="2000" dirty="0"/>
              <a:t> </a:t>
            </a:r>
            <a:r>
              <a:rPr lang="en-US" sz="2000" dirty="0" err="1"/>
              <a:t>innhald</a:t>
            </a:r>
            <a:r>
              <a:rPr lang="en-US" sz="2000" dirty="0"/>
              <a:t> at det </a:t>
            </a:r>
            <a:r>
              <a:rPr lang="en-US" sz="2000" dirty="0" err="1"/>
              <a:t>samla</a:t>
            </a:r>
            <a:r>
              <a:rPr lang="en-US" sz="2000" dirty="0"/>
              <a:t> </a:t>
            </a:r>
            <a:r>
              <a:rPr lang="en-US" sz="2000" dirty="0" err="1"/>
              <a:t>tilbodet</a:t>
            </a:r>
            <a:r>
              <a:rPr lang="en-US" sz="2000" dirty="0"/>
              <a:t> </a:t>
            </a:r>
            <a:r>
              <a:rPr lang="en-US" sz="2000" dirty="0" err="1"/>
              <a:t>kan</a:t>
            </a:r>
            <a:r>
              <a:rPr lang="en-US" sz="2000" dirty="0"/>
              <a:t> </a:t>
            </a:r>
            <a:r>
              <a:rPr lang="en-US" sz="2000" dirty="0" err="1"/>
              <a:t>gi</a:t>
            </a:r>
            <a:r>
              <a:rPr lang="en-US" sz="2000" dirty="0"/>
              <a:t> eleven </a:t>
            </a:r>
            <a:r>
              <a:rPr lang="en-US" sz="2000" dirty="0" err="1"/>
              <a:t>eit</a:t>
            </a:r>
            <a:r>
              <a:rPr lang="en-US" sz="2000" dirty="0"/>
              <a:t> </a:t>
            </a:r>
            <a:r>
              <a:rPr lang="en-US" sz="2000" dirty="0" err="1"/>
              <a:t>forsvarleg</a:t>
            </a:r>
            <a:r>
              <a:rPr lang="en-US" sz="2000" dirty="0"/>
              <a:t> </a:t>
            </a:r>
            <a:r>
              <a:rPr lang="en-US" sz="2000" dirty="0" err="1"/>
              <a:t>utbytte</a:t>
            </a:r>
            <a:r>
              <a:rPr lang="en-US" sz="2000" dirty="0"/>
              <a:t> av </a:t>
            </a:r>
            <a:r>
              <a:rPr lang="en-US" sz="2000" dirty="0" err="1"/>
              <a:t>opplæringa</a:t>
            </a:r>
            <a:r>
              <a:rPr lang="en-US" sz="2000" dirty="0"/>
              <a:t> i forhold </a:t>
            </a:r>
            <a:r>
              <a:rPr lang="en-US" sz="2000" dirty="0" err="1"/>
              <a:t>til</a:t>
            </a:r>
            <a:r>
              <a:rPr lang="en-US" sz="2000" dirty="0"/>
              <a:t> </a:t>
            </a:r>
            <a:r>
              <a:rPr lang="en-US" sz="2000" dirty="0" err="1"/>
              <a:t>andre</a:t>
            </a:r>
            <a:r>
              <a:rPr lang="en-US" sz="2000" dirty="0"/>
              <a:t> </a:t>
            </a:r>
            <a:r>
              <a:rPr lang="en-US" sz="2000" dirty="0" err="1"/>
              <a:t>elevar</a:t>
            </a:r>
            <a:r>
              <a:rPr lang="en-US" sz="2000" dirty="0"/>
              <a:t> og i forhold </a:t>
            </a:r>
            <a:r>
              <a:rPr lang="en-US" sz="2000" dirty="0" err="1"/>
              <a:t>til</a:t>
            </a:r>
            <a:r>
              <a:rPr lang="en-US" sz="2000" dirty="0"/>
              <a:t> </a:t>
            </a:r>
            <a:r>
              <a:rPr lang="en-US" sz="2000" dirty="0" err="1"/>
              <a:t>dei</a:t>
            </a:r>
            <a:r>
              <a:rPr lang="en-US" sz="2000" dirty="0"/>
              <a:t> </a:t>
            </a:r>
            <a:r>
              <a:rPr lang="en-US" sz="2000" dirty="0" err="1"/>
              <a:t>opplæringsmåla</a:t>
            </a:r>
            <a:r>
              <a:rPr lang="en-US" sz="2000" dirty="0"/>
              <a:t> </a:t>
            </a:r>
            <a:r>
              <a:rPr lang="en-US" sz="2000" dirty="0" err="1"/>
              <a:t>som</a:t>
            </a:r>
            <a:r>
              <a:rPr lang="en-US" sz="2000" dirty="0"/>
              <a:t> er </a:t>
            </a:r>
            <a:r>
              <a:rPr lang="en-US" sz="2000" dirty="0" err="1"/>
              <a:t>realistiske</a:t>
            </a:r>
            <a:r>
              <a:rPr lang="en-US" sz="2000" dirty="0"/>
              <a:t> for eleven (</a:t>
            </a:r>
            <a:r>
              <a:rPr lang="en-US" sz="2000" dirty="0" err="1"/>
              <a:t>Opplæringslova</a:t>
            </a:r>
            <a:r>
              <a:rPr lang="en-US" sz="2000" dirty="0"/>
              <a:t>, 1998)</a:t>
            </a:r>
          </a:p>
          <a:p>
            <a:endParaRPr lang="en-US" sz="2000" dirty="0"/>
          </a:p>
          <a:p>
            <a:endParaRPr lang="en-US" sz="2000" dirty="0"/>
          </a:p>
        </p:txBody>
      </p:sp>
      <p:pic>
        <p:nvPicPr>
          <p:cNvPr id="6146" name="Picture 2" descr="Vern om rettigheten til spesialundervisning!">
            <a:extLst>
              <a:ext uri="{FF2B5EF4-FFF2-40B4-BE49-F238E27FC236}">
                <a16:creationId xmlns:a16="http://schemas.microsoft.com/office/drawing/2014/main" id="{63D50FE0-8264-07BB-C5DB-46AE245DEFC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9949" r="159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41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5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tel 1">
            <a:extLst>
              <a:ext uri="{FF2B5EF4-FFF2-40B4-BE49-F238E27FC236}">
                <a16:creationId xmlns:a16="http://schemas.microsoft.com/office/drawing/2014/main" id="{9CA07A77-4FBB-5C17-FB63-F8458DDFB2C9}"/>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t>Tiltakskjeden</a:t>
            </a:r>
          </a:p>
        </p:txBody>
      </p:sp>
      <p:sp>
        <p:nvSpPr>
          <p:cNvPr id="4" name="Plassholder for innhold 3">
            <a:extLst>
              <a:ext uri="{FF2B5EF4-FFF2-40B4-BE49-F238E27FC236}">
                <a16:creationId xmlns:a16="http://schemas.microsoft.com/office/drawing/2014/main" id="{D10CD6F9-05E1-B051-99E3-21AC51CC9DA1}"/>
              </a:ext>
            </a:extLst>
          </p:cNvPr>
          <p:cNvSpPr>
            <a:spLocks noGrp="1"/>
          </p:cNvSpPr>
          <p:nvPr>
            <p:ph sz="half" idx="2"/>
          </p:nvPr>
        </p:nvSpPr>
        <p:spPr>
          <a:xfrm>
            <a:off x="838200" y="1825625"/>
            <a:ext cx="5393361" cy="4351338"/>
          </a:xfrm>
        </p:spPr>
        <p:txBody>
          <a:bodyPr vert="horz" lIns="91440" tIns="45720" rIns="91440" bIns="45720" rtlCol="0">
            <a:normAutofit/>
          </a:bodyPr>
          <a:lstStyle/>
          <a:p>
            <a:pPr marL="0"/>
            <a:r>
              <a:rPr lang="en-US" sz="2200" dirty="0"/>
              <a:t>Den </a:t>
            </a:r>
            <a:r>
              <a:rPr lang="en-US" sz="2200" dirty="0" err="1"/>
              <a:t>spesialpedagogiske</a:t>
            </a:r>
            <a:r>
              <a:rPr lang="en-US" sz="2200" dirty="0"/>
              <a:t> </a:t>
            </a:r>
            <a:r>
              <a:rPr lang="en-US" sz="2200" dirty="0" err="1"/>
              <a:t>tiltakskjeden</a:t>
            </a:r>
            <a:r>
              <a:rPr lang="en-US" sz="2200" dirty="0"/>
              <a:t> </a:t>
            </a:r>
            <a:r>
              <a:rPr lang="en-US" sz="2200" dirty="0" err="1"/>
              <a:t>kan</a:t>
            </a:r>
            <a:r>
              <a:rPr lang="en-US" sz="2200" dirty="0"/>
              <a:t> deles inn i </a:t>
            </a:r>
            <a:r>
              <a:rPr lang="en-US" sz="2200" dirty="0" err="1"/>
              <a:t>seks</a:t>
            </a:r>
            <a:r>
              <a:rPr lang="en-US" sz="2200" dirty="0"/>
              <a:t> </a:t>
            </a:r>
            <a:r>
              <a:rPr lang="en-US" sz="2200" dirty="0" err="1"/>
              <a:t>faser</a:t>
            </a:r>
            <a:r>
              <a:rPr lang="en-US" sz="2200" dirty="0"/>
              <a:t> </a:t>
            </a:r>
            <a:r>
              <a:rPr lang="en-US" sz="2200" dirty="0" err="1"/>
              <a:t>som</a:t>
            </a:r>
            <a:r>
              <a:rPr lang="en-US" sz="2200" dirty="0"/>
              <a:t> </a:t>
            </a:r>
            <a:r>
              <a:rPr lang="en-US" sz="2200" dirty="0" err="1"/>
              <a:t>viser</a:t>
            </a:r>
            <a:r>
              <a:rPr lang="en-US" sz="2200" dirty="0"/>
              <a:t> </a:t>
            </a:r>
            <a:r>
              <a:rPr lang="en-US" sz="2200" dirty="0" err="1"/>
              <a:t>saksgangen</a:t>
            </a:r>
            <a:r>
              <a:rPr lang="en-US" sz="2200" dirty="0"/>
              <a:t> i </a:t>
            </a:r>
            <a:r>
              <a:rPr lang="en-US" sz="2200" dirty="0" err="1"/>
              <a:t>spesialundervisningen</a:t>
            </a:r>
            <a:r>
              <a:rPr lang="en-US" sz="2200" dirty="0"/>
              <a:t>. </a:t>
            </a:r>
            <a:r>
              <a:rPr lang="en-US" sz="2200" dirty="0" err="1"/>
              <a:t>Arbeidet</a:t>
            </a:r>
            <a:r>
              <a:rPr lang="en-US" sz="2200" dirty="0"/>
              <a:t> </a:t>
            </a:r>
            <a:r>
              <a:rPr lang="en-US" sz="2200" dirty="0" err="1"/>
              <a:t>krever</a:t>
            </a:r>
            <a:r>
              <a:rPr lang="en-US" sz="2200" dirty="0"/>
              <a:t> at man </a:t>
            </a:r>
            <a:r>
              <a:rPr lang="en-US" sz="2200" dirty="0" err="1"/>
              <a:t>samarbeider</a:t>
            </a:r>
            <a:r>
              <a:rPr lang="en-US" sz="2200" dirty="0"/>
              <a:t> </a:t>
            </a:r>
            <a:r>
              <a:rPr lang="en-US" sz="2200" dirty="0" err="1"/>
              <a:t>tverrfaglig</a:t>
            </a:r>
            <a:r>
              <a:rPr lang="en-US" sz="2200" dirty="0"/>
              <a:t> og </a:t>
            </a:r>
            <a:r>
              <a:rPr lang="en-US" sz="2200" dirty="0" err="1"/>
              <a:t>tverretatlig</a:t>
            </a:r>
            <a:endParaRPr lang="en-US" sz="2200" dirty="0"/>
          </a:p>
          <a:p>
            <a:r>
              <a:rPr lang="en-US" sz="2200" dirty="0"/>
              <a:t>1) </a:t>
            </a:r>
            <a:r>
              <a:rPr lang="en-US" sz="2200" dirty="0" err="1"/>
              <a:t>bekymringsfasen</a:t>
            </a:r>
            <a:r>
              <a:rPr lang="en-US" sz="2200" dirty="0"/>
              <a:t> </a:t>
            </a:r>
          </a:p>
          <a:p>
            <a:r>
              <a:rPr lang="en-US" sz="2200" dirty="0"/>
              <a:t>2) </a:t>
            </a:r>
            <a:r>
              <a:rPr lang="en-US" sz="2200" dirty="0" err="1"/>
              <a:t>henvisning</a:t>
            </a:r>
            <a:r>
              <a:rPr lang="en-US" sz="2200" dirty="0"/>
              <a:t> </a:t>
            </a:r>
            <a:r>
              <a:rPr lang="en-US" sz="2200" dirty="0" err="1"/>
              <a:t>til</a:t>
            </a:r>
            <a:r>
              <a:rPr lang="en-US" sz="2200" dirty="0"/>
              <a:t> PP-</a:t>
            </a:r>
            <a:r>
              <a:rPr lang="en-US" sz="2200" dirty="0" err="1"/>
              <a:t>tjenesten</a:t>
            </a:r>
            <a:r>
              <a:rPr lang="en-US" sz="2200" dirty="0"/>
              <a:t> </a:t>
            </a:r>
          </a:p>
          <a:p>
            <a:r>
              <a:rPr lang="en-US" sz="2200" dirty="0"/>
              <a:t>3) </a:t>
            </a:r>
            <a:r>
              <a:rPr lang="en-US" sz="2200" dirty="0" err="1"/>
              <a:t>sakkyndig</a:t>
            </a:r>
            <a:r>
              <a:rPr lang="en-US" sz="2200" dirty="0"/>
              <a:t> </a:t>
            </a:r>
            <a:r>
              <a:rPr lang="en-US" sz="2200" dirty="0" err="1"/>
              <a:t>vurdering</a:t>
            </a:r>
            <a:r>
              <a:rPr lang="en-US" sz="2200" dirty="0"/>
              <a:t> av elevens </a:t>
            </a:r>
            <a:r>
              <a:rPr lang="en-US" sz="2200" dirty="0" err="1"/>
              <a:t>behov</a:t>
            </a:r>
            <a:r>
              <a:rPr lang="en-US" sz="2200" dirty="0"/>
              <a:t> </a:t>
            </a:r>
          </a:p>
          <a:p>
            <a:r>
              <a:rPr lang="en-US" sz="2200" dirty="0"/>
              <a:t>4) </a:t>
            </a:r>
            <a:r>
              <a:rPr lang="en-US" sz="2200" dirty="0" err="1"/>
              <a:t>vedtaksfasen</a:t>
            </a:r>
            <a:r>
              <a:rPr lang="en-US" sz="2200" dirty="0"/>
              <a:t> </a:t>
            </a:r>
          </a:p>
          <a:p>
            <a:r>
              <a:rPr lang="en-US" sz="2200" dirty="0"/>
              <a:t>5) </a:t>
            </a:r>
            <a:r>
              <a:rPr lang="en-US" sz="2200" dirty="0" err="1"/>
              <a:t>planlegging</a:t>
            </a:r>
            <a:r>
              <a:rPr lang="en-US" sz="2200" dirty="0"/>
              <a:t> (</a:t>
            </a:r>
            <a:r>
              <a:rPr lang="en-US" sz="2200" dirty="0" err="1"/>
              <a:t>herunder</a:t>
            </a:r>
            <a:r>
              <a:rPr lang="en-US" sz="2200" dirty="0"/>
              <a:t> IOP) og </a:t>
            </a:r>
            <a:r>
              <a:rPr lang="en-US" sz="2200" dirty="0" err="1"/>
              <a:t>gjennomføring</a:t>
            </a:r>
            <a:r>
              <a:rPr lang="en-US" sz="2200" dirty="0"/>
              <a:t> </a:t>
            </a:r>
          </a:p>
          <a:p>
            <a:r>
              <a:rPr lang="en-US" sz="2200" dirty="0"/>
              <a:t>6) </a:t>
            </a:r>
            <a:r>
              <a:rPr lang="en-US" sz="2200" dirty="0" err="1"/>
              <a:t>evaluering</a:t>
            </a:r>
            <a:r>
              <a:rPr lang="en-US" sz="2200" dirty="0"/>
              <a:t> og </a:t>
            </a:r>
            <a:r>
              <a:rPr lang="en-US" sz="2200" dirty="0" err="1"/>
              <a:t>veien</a:t>
            </a:r>
            <a:r>
              <a:rPr lang="en-US" sz="2200" dirty="0"/>
              <a:t> </a:t>
            </a:r>
            <a:r>
              <a:rPr lang="en-US" sz="2200" dirty="0" err="1"/>
              <a:t>videre</a:t>
            </a:r>
            <a:r>
              <a:rPr lang="en-US" sz="2200" dirty="0"/>
              <a:t>. </a:t>
            </a:r>
          </a:p>
          <a:p>
            <a:endParaRPr lang="en-US" sz="2200" dirty="0"/>
          </a:p>
          <a:p>
            <a:endParaRPr lang="en-US" sz="2200" dirty="0"/>
          </a:p>
        </p:txBody>
      </p:sp>
      <p:pic>
        <p:nvPicPr>
          <p:cNvPr id="6146" name="Picture 2" descr="Vern om rettigheten til spesialundervisning!">
            <a:extLst>
              <a:ext uri="{FF2B5EF4-FFF2-40B4-BE49-F238E27FC236}">
                <a16:creationId xmlns:a16="http://schemas.microsoft.com/office/drawing/2014/main" id="{63D50FE0-8264-07BB-C5DB-46AE245DEFC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8796" r="440"/>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616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6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4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587AC83-F20D-5510-7143-63D6E86C1FC9}"/>
              </a:ext>
            </a:extLst>
          </p:cNvPr>
          <p:cNvSpPr>
            <a:spLocks noGrp="1"/>
          </p:cNvSpPr>
          <p:nvPr>
            <p:ph type="title"/>
          </p:nvPr>
        </p:nvSpPr>
        <p:spPr>
          <a:xfrm>
            <a:off x="1137033" y="670559"/>
            <a:ext cx="4683321" cy="2148841"/>
          </a:xfrm>
        </p:spPr>
        <p:txBody>
          <a:bodyPr anchor="t">
            <a:normAutofit fontScale="90000"/>
          </a:bodyPr>
          <a:lstStyle/>
          <a:p>
            <a:r>
              <a:rPr lang="nb-NO" sz="4100" dirty="0"/>
              <a:t>Sakkyndig vurdering – skal foreligge før vedtak om spesialundervisning fattes</a:t>
            </a:r>
          </a:p>
        </p:txBody>
      </p:sp>
      <p:pic>
        <p:nvPicPr>
          <p:cNvPr id="7170" name="Picture 2" descr="Spesialundervisning | Fremskrittspartiet - FrP">
            <a:extLst>
              <a:ext uri="{FF2B5EF4-FFF2-40B4-BE49-F238E27FC236}">
                <a16:creationId xmlns:a16="http://schemas.microsoft.com/office/drawing/2014/main" id="{FD51194F-6E57-4164-EE5E-CE2386D16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0" r="-1" b="-1"/>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7290BBA8-1CEA-7C47-5117-6D516EB6D162}"/>
              </a:ext>
            </a:extLst>
          </p:cNvPr>
          <p:cNvSpPr>
            <a:spLocks noGrp="1"/>
          </p:cNvSpPr>
          <p:nvPr>
            <p:ph idx="1"/>
          </p:nvPr>
        </p:nvSpPr>
        <p:spPr>
          <a:xfrm>
            <a:off x="6797004" y="670559"/>
            <a:ext cx="4555782" cy="5445076"/>
          </a:xfrm>
        </p:spPr>
        <p:txBody>
          <a:bodyPr anchor="t">
            <a:normAutofit/>
          </a:bodyPr>
          <a:lstStyle/>
          <a:p>
            <a:r>
              <a:rPr lang="nb-NO" sz="1900"/>
              <a:t>Sakkyndig vurdering er et viktig grunnlag for utforming av IOP, og enkeltvedtaket, som fattes i vedtaksfasen, setter rammene for spesialundervisningen. Jeg vil derfor utdype hva disse to fasene i tiltakskjeden innebærer. </a:t>
            </a:r>
          </a:p>
          <a:p>
            <a:endParaRPr lang="nb-NO" sz="1900"/>
          </a:p>
          <a:p>
            <a:r>
              <a:rPr lang="nb-NO" sz="1900"/>
              <a:t>I opplæringslovens § 5-3, som omhandler sakkyndig vurdering, står det:</a:t>
            </a:r>
          </a:p>
          <a:p>
            <a:r>
              <a:rPr lang="nb-NO" sz="1900"/>
              <a:t> Før kommunen eller fylkeskommunen gjer vedtak om spesialundervisning etter § 5-1, skal det liggje føre ei sakkunnig vurdering av dei særlege behova til eleven. Vurderinga skal vise om eleven har behov for spesialundervisning, og kva for opplæringstilbod som bør givast (Opplæringslova, 1998). </a:t>
            </a:r>
          </a:p>
          <a:p>
            <a:endParaRPr lang="nb-NO" sz="1900"/>
          </a:p>
        </p:txBody>
      </p:sp>
    </p:spTree>
    <p:extLst>
      <p:ext uri="{BB962C8B-B14F-4D97-AF65-F5344CB8AC3E}">
        <p14:creationId xmlns:p14="http://schemas.microsoft.com/office/powerpoint/2010/main" val="262594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587AC83-F20D-5510-7143-63D6E86C1FC9}"/>
              </a:ext>
            </a:extLst>
          </p:cNvPr>
          <p:cNvSpPr>
            <a:spLocks noGrp="1"/>
          </p:cNvSpPr>
          <p:nvPr>
            <p:ph type="title"/>
          </p:nvPr>
        </p:nvSpPr>
        <p:spPr>
          <a:xfrm>
            <a:off x="1137033" y="670559"/>
            <a:ext cx="4683321" cy="2148841"/>
          </a:xfrm>
        </p:spPr>
        <p:txBody>
          <a:bodyPr anchor="t">
            <a:normAutofit/>
          </a:bodyPr>
          <a:lstStyle/>
          <a:p>
            <a:r>
              <a:rPr lang="nb-NO" dirty="0"/>
              <a:t>Individuell opplæringsplan er et verktøy</a:t>
            </a:r>
          </a:p>
        </p:txBody>
      </p:sp>
      <p:pic>
        <p:nvPicPr>
          <p:cNvPr id="7170" name="Picture 2" descr="Spesialundervisning | Fremskrittspartiet - FrP">
            <a:extLst>
              <a:ext uri="{FF2B5EF4-FFF2-40B4-BE49-F238E27FC236}">
                <a16:creationId xmlns:a16="http://schemas.microsoft.com/office/drawing/2014/main" id="{FD51194F-6E57-4164-EE5E-CE2386D163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0" r="-1" b="-1"/>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7290BBA8-1CEA-7C47-5117-6D516EB6D162}"/>
              </a:ext>
            </a:extLst>
          </p:cNvPr>
          <p:cNvSpPr>
            <a:spLocks noGrp="1"/>
          </p:cNvSpPr>
          <p:nvPr>
            <p:ph idx="1"/>
          </p:nvPr>
        </p:nvSpPr>
        <p:spPr>
          <a:xfrm>
            <a:off x="6797004" y="670559"/>
            <a:ext cx="4555782" cy="5445076"/>
          </a:xfrm>
        </p:spPr>
        <p:txBody>
          <a:bodyPr anchor="t">
            <a:normAutofit/>
          </a:bodyPr>
          <a:lstStyle/>
          <a:p>
            <a:r>
              <a:rPr lang="nb-NO" sz="2000" dirty="0"/>
              <a:t>Alle elever som mottar spesialundervisning skal ha en IOP, og i opplæringslovens § 5-5 står følgende: For elev som får spesialundervisning, skal det </a:t>
            </a:r>
            <a:r>
              <a:rPr lang="nb-NO" sz="2000" dirty="0" err="1"/>
              <a:t>utarbeidast</a:t>
            </a:r>
            <a:r>
              <a:rPr lang="nb-NO" sz="2000" dirty="0"/>
              <a:t> individuell opplæringsplan. Planen skal vise mål for og </a:t>
            </a:r>
            <a:r>
              <a:rPr lang="nb-NO" sz="2000" dirty="0" err="1"/>
              <a:t>innhaldet</a:t>
            </a:r>
            <a:r>
              <a:rPr lang="nb-NO" sz="2000" dirty="0"/>
              <a:t> i opplæringa og korleis ho skal </a:t>
            </a:r>
            <a:r>
              <a:rPr lang="nb-NO" sz="2000" dirty="0" err="1"/>
              <a:t>drivast</a:t>
            </a:r>
            <a:r>
              <a:rPr lang="nb-NO" sz="2000" dirty="0"/>
              <a:t> (Opplæringslova, 1998). </a:t>
            </a:r>
          </a:p>
          <a:p>
            <a:r>
              <a:rPr lang="nb-NO" sz="2000" dirty="0"/>
              <a:t>En IOP er et arbeidsverktøy for skolen/lærerne. Den skal være til hjelp både i planleggingen, gjennomføringen og evalueringen av spesialundervisningen. En IOP skal bidra til å sikre at eleven får et tilpasset og likeverdig opplæringstilbud, og at opplæringen samsvarer med det som eleven har rett til etter enkeltvedtaket. </a:t>
            </a:r>
          </a:p>
          <a:p>
            <a:endParaRPr lang="nb-NO" sz="2000" dirty="0"/>
          </a:p>
        </p:txBody>
      </p:sp>
    </p:spTree>
    <p:extLst>
      <p:ext uri="{BB962C8B-B14F-4D97-AF65-F5344CB8AC3E}">
        <p14:creationId xmlns:p14="http://schemas.microsoft.com/office/powerpoint/2010/main" val="244452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824C4D-9898-D8CD-2336-E95CD7CDD83E}"/>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E5A3A13C-B17F-3597-82B5-DFBA54DA99FF}"/>
              </a:ext>
            </a:extLst>
          </p:cNvPr>
          <p:cNvSpPr>
            <a:spLocks noGrp="1"/>
          </p:cNvSpPr>
          <p:nvPr>
            <p:ph idx="1"/>
          </p:nvPr>
        </p:nvSpPr>
        <p:spPr/>
        <p:txBody>
          <a:bodyPr/>
          <a:lstStyle/>
          <a:p>
            <a:r>
              <a:rPr lang="nb-NO" dirty="0">
                <a:hlinkClick r:id="rId2"/>
              </a:rPr>
              <a:t>https://tv.nrk.no/serie/lindmo/2020/MUHU06000120/avspiller</a:t>
            </a:r>
            <a:r>
              <a:rPr lang="nb-NO" dirty="0"/>
              <a:t> </a:t>
            </a:r>
          </a:p>
          <a:p>
            <a:endParaRPr lang="nb-NO" dirty="0"/>
          </a:p>
        </p:txBody>
      </p:sp>
    </p:spTree>
    <p:extLst>
      <p:ext uri="{BB962C8B-B14F-4D97-AF65-F5344CB8AC3E}">
        <p14:creationId xmlns:p14="http://schemas.microsoft.com/office/powerpoint/2010/main" val="19582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a:extLst>
              <a:ext uri="{FF2B5EF4-FFF2-40B4-BE49-F238E27FC236}">
                <a16:creationId xmlns:a16="http://schemas.microsoft.com/office/drawing/2014/main" id="{62CFE0F8-3B38-2CE1-BD2A-A51C48E393C8}"/>
              </a:ext>
            </a:extLst>
          </p:cNvPr>
          <p:cNvPicPr>
            <a:picLocks noChangeAspect="1"/>
          </p:cNvPicPr>
          <p:nvPr/>
        </p:nvPicPr>
        <p:blipFill>
          <a:blip r:embed="rId2"/>
          <a:stretch>
            <a:fillRect/>
          </a:stretch>
        </p:blipFill>
        <p:spPr>
          <a:xfrm>
            <a:off x="1352550" y="1844675"/>
            <a:ext cx="3157538" cy="4449763"/>
          </a:xfrm>
          <a:prstGeom prst="rect">
            <a:avLst/>
          </a:prstGeom>
        </p:spPr>
      </p:pic>
      <p:pic>
        <p:nvPicPr>
          <p:cNvPr id="5" name="Plassholder for innhold 4">
            <a:extLst>
              <a:ext uri="{FF2B5EF4-FFF2-40B4-BE49-F238E27FC236}">
                <a16:creationId xmlns:a16="http://schemas.microsoft.com/office/drawing/2014/main" id="{7C3B00EB-0A40-2A4F-4F0C-C66B6F8C3D85}"/>
              </a:ext>
            </a:extLst>
          </p:cNvPr>
          <p:cNvPicPr>
            <a:picLocks noGrp="1" noChangeAspect="1"/>
          </p:cNvPicPr>
          <p:nvPr>
            <p:ph sz="half" idx="1"/>
          </p:nvPr>
        </p:nvPicPr>
        <p:blipFill>
          <a:blip r:embed="rId3"/>
          <a:stretch>
            <a:fillRect/>
          </a:stretch>
        </p:blipFill>
        <p:spPr>
          <a:xfrm>
            <a:off x="4575175" y="1844675"/>
            <a:ext cx="3111500" cy="4449763"/>
          </a:xfrm>
          <a:prstGeom prst="rect">
            <a:avLst/>
          </a:prstGeom>
        </p:spPr>
      </p:pic>
      <p:pic>
        <p:nvPicPr>
          <p:cNvPr id="6" name="Plassholder for innhold 5">
            <a:extLst>
              <a:ext uri="{FF2B5EF4-FFF2-40B4-BE49-F238E27FC236}">
                <a16:creationId xmlns:a16="http://schemas.microsoft.com/office/drawing/2014/main" id="{86D3F8DA-2C72-A5D0-CA2C-A3E328DB688B}"/>
              </a:ext>
            </a:extLst>
          </p:cNvPr>
          <p:cNvPicPr>
            <a:picLocks noGrp="1" noChangeAspect="1"/>
          </p:cNvPicPr>
          <p:nvPr>
            <p:ph sz="half" idx="2"/>
          </p:nvPr>
        </p:nvPicPr>
        <p:blipFill>
          <a:blip r:embed="rId4"/>
          <a:stretch>
            <a:fillRect/>
          </a:stretch>
        </p:blipFill>
        <p:spPr>
          <a:xfrm>
            <a:off x="7751763" y="1844675"/>
            <a:ext cx="3084513" cy="4449763"/>
          </a:xfrm>
          <a:prstGeom prst="rect">
            <a:avLst/>
          </a:prstGeom>
        </p:spPr>
      </p:pic>
      <p:sp>
        <p:nvSpPr>
          <p:cNvPr id="2" name="Tittel 1">
            <a:extLst>
              <a:ext uri="{FF2B5EF4-FFF2-40B4-BE49-F238E27FC236}">
                <a16:creationId xmlns:a16="http://schemas.microsoft.com/office/drawing/2014/main" id="{C699816D-5B3E-6D9F-2DE1-A31CE2782D13}"/>
              </a:ext>
            </a:extLst>
          </p:cNvPr>
          <p:cNvSpPr>
            <a:spLocks noGrp="1"/>
          </p:cNvSpPr>
          <p:nvPr>
            <p:ph type="title"/>
          </p:nvPr>
        </p:nvSpPr>
        <p:spPr>
          <a:xfrm>
            <a:off x="838200" y="184805"/>
            <a:ext cx="10515600" cy="1505883"/>
          </a:xfrm>
          <a:prstGeom prst="ellipse">
            <a:avLst/>
          </a:prstGeom>
        </p:spPr>
        <p:txBody>
          <a:bodyPr vert="horz" lIns="91440" tIns="45720" rIns="91440" bIns="45720" rtlCol="0" anchor="ctr">
            <a:normAutofit/>
          </a:bodyPr>
          <a:lstStyle/>
          <a:p>
            <a:r>
              <a:rPr lang="en-US" sz="5200" kern="1200">
                <a:solidFill>
                  <a:schemeClr val="tx1"/>
                </a:solidFill>
                <a:latin typeface="+mj-lt"/>
                <a:ea typeface="+mj-ea"/>
                <a:cs typeface="+mj-cs"/>
              </a:rPr>
              <a:t>Styringsdokumenter</a:t>
            </a:r>
          </a:p>
        </p:txBody>
      </p:sp>
    </p:spTree>
    <p:extLst>
      <p:ext uri="{BB962C8B-B14F-4D97-AF65-F5344CB8AC3E}">
        <p14:creationId xmlns:p14="http://schemas.microsoft.com/office/powerpoint/2010/main" val="186497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Freeform: Shape 513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0345F88E-C611-806D-2EB2-8036B8DCCCD5}"/>
              </a:ext>
            </a:extLst>
          </p:cNvPr>
          <p:cNvSpPr>
            <a:spLocks noGrp="1"/>
          </p:cNvSpPr>
          <p:nvPr>
            <p:ph type="title"/>
          </p:nvPr>
        </p:nvSpPr>
        <p:spPr>
          <a:xfrm>
            <a:off x="1137034" y="609597"/>
            <a:ext cx="9392421" cy="1330841"/>
          </a:xfrm>
        </p:spPr>
        <p:txBody>
          <a:bodyPr>
            <a:normAutofit/>
          </a:bodyPr>
          <a:lstStyle/>
          <a:p>
            <a:r>
              <a:rPr lang="nb-NO"/>
              <a:t>Lærerprofesjonens etiske plattform</a:t>
            </a:r>
            <a:endParaRPr lang="nb-NO" dirty="0"/>
          </a:p>
        </p:txBody>
      </p:sp>
      <p:sp>
        <p:nvSpPr>
          <p:cNvPr id="3" name="Plassholder for innhold 2">
            <a:extLst>
              <a:ext uri="{FF2B5EF4-FFF2-40B4-BE49-F238E27FC236}">
                <a16:creationId xmlns:a16="http://schemas.microsoft.com/office/drawing/2014/main" id="{BE5D198C-68F7-EED5-F013-F89267FA2971}"/>
              </a:ext>
            </a:extLst>
          </p:cNvPr>
          <p:cNvSpPr>
            <a:spLocks noGrp="1"/>
          </p:cNvSpPr>
          <p:nvPr>
            <p:ph idx="1"/>
          </p:nvPr>
        </p:nvSpPr>
        <p:spPr>
          <a:xfrm>
            <a:off x="1137034" y="2198362"/>
            <a:ext cx="4958966" cy="3917773"/>
          </a:xfrm>
        </p:spPr>
        <p:txBody>
          <a:bodyPr>
            <a:normAutofit/>
          </a:bodyPr>
          <a:lstStyle/>
          <a:p>
            <a:pPr marL="0" indent="0">
              <a:buNone/>
            </a:pPr>
            <a:r>
              <a:rPr lang="nb-NO" sz="1700" dirty="0"/>
              <a:t>«Vi er én profesjon av barnehagelærere, lærere og ledere i barnehage og skole. Vårt samfunnsmandat er å fremme barnehagebarn og elevers læring, utvikling og danning. Våre verdier, holdninger og handlinger påvirker dem vi arbeider for og med. Plattformen er et felles grunnlag for å videreutvikle lærerprofesjonens etiske bevissthet. Alle barnehagelærere, lærere og ledere har et ansvar for å handle i samsvar med plattformens verdier og prinsipper».</a:t>
            </a:r>
          </a:p>
          <a:p>
            <a:pPr marL="0" indent="0">
              <a:buNone/>
            </a:pPr>
            <a:r>
              <a:rPr lang="nb-NO" sz="1700" b="1" dirty="0"/>
              <a:t>I møte med elever og foresatte: </a:t>
            </a:r>
          </a:p>
          <a:p>
            <a:pPr marL="0" marR="0" lvl="0" indent="0" defTabSz="914400" rtl="0" eaLnBrk="0" fontAlgn="base" latinLnBrk="0" hangingPunct="0">
              <a:spcBef>
                <a:spcPct val="0"/>
              </a:spcBef>
              <a:spcAft>
                <a:spcPct val="0"/>
              </a:spcAft>
              <a:buClrTx/>
              <a:buSzTx/>
              <a:buFontTx/>
              <a:buChar char="•"/>
              <a:tabLst/>
            </a:pPr>
            <a:r>
              <a:rPr kumimoji="0" lang="nb-NO" altLang="nb-NO" sz="1700" b="0" i="0" u="none" strike="noStrike" cap="none" normalizeH="0" baseline="0" dirty="0">
                <a:ln>
                  <a:noFill/>
                </a:ln>
                <a:effectLst/>
              </a:rPr>
              <a:t>er omsorgsfulle og bevisste makten en har i kraft av rolle og posisjon </a:t>
            </a:r>
          </a:p>
          <a:p>
            <a:pPr marL="0" marR="0" lvl="0" indent="0" defTabSz="914400" rtl="0" eaLnBrk="0" fontAlgn="base" latinLnBrk="0" hangingPunct="0">
              <a:spcBef>
                <a:spcPct val="0"/>
              </a:spcBef>
              <a:spcAft>
                <a:spcPct val="0"/>
              </a:spcAft>
              <a:buClrTx/>
              <a:buSzTx/>
              <a:buFontTx/>
              <a:buChar char="•"/>
              <a:tabLst/>
            </a:pPr>
            <a:r>
              <a:rPr kumimoji="0" lang="nb-NO" altLang="nb-NO" sz="1700" b="0" i="0" u="none" strike="noStrike" cap="none" normalizeH="0" baseline="0" dirty="0">
                <a:ln>
                  <a:noFill/>
                </a:ln>
                <a:effectLst/>
              </a:rPr>
              <a:t> er faglig funderte og etisk reflekterte i arbeidet med læring og vurdering </a:t>
            </a:r>
          </a:p>
          <a:p>
            <a:endParaRPr lang="nb-NO" sz="1700" dirty="0"/>
          </a:p>
        </p:txBody>
      </p:sp>
      <p:pic>
        <p:nvPicPr>
          <p:cNvPr id="5124" name="Picture 4">
            <a:extLst>
              <a:ext uri="{FF2B5EF4-FFF2-40B4-BE49-F238E27FC236}">
                <a16:creationId xmlns:a16="http://schemas.microsoft.com/office/drawing/2014/main" id="{EE2E7489-38F4-44CD-945D-AF595C69C5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716104"/>
            <a:ext cx="4788505" cy="2693534"/>
          </a:xfrm>
          <a:prstGeom prst="rect">
            <a:avLst/>
          </a:prstGeom>
          <a:noFill/>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57760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E763E55-607E-1465-3C0F-37B584955A83}"/>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Hva er lærerens hovedoppgave?</a:t>
            </a:r>
          </a:p>
        </p:txBody>
      </p:sp>
      <p:pic>
        <p:nvPicPr>
          <p:cNvPr id="1026" name="Picture 2" descr="Innskrivning av nye elever">
            <a:extLst>
              <a:ext uri="{FF2B5EF4-FFF2-40B4-BE49-F238E27FC236}">
                <a16:creationId xmlns:a16="http://schemas.microsoft.com/office/drawing/2014/main" id="{9BAF438B-FA12-91B2-7BE7-BF21F581C1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0936" y="1668483"/>
            <a:ext cx="5458968" cy="3521034"/>
          </a:xfrm>
          <a:prstGeom prst="rect">
            <a:avLst/>
          </a:prstGeom>
          <a:noFill/>
          <a:extLst>
            <a:ext uri="{909E8E84-426E-40DD-AFC4-6F175D3DCCD1}">
              <a14:hiddenFill xmlns:a14="http://schemas.microsoft.com/office/drawing/2010/main">
                <a:solidFill>
                  <a:srgbClr val="FFFFFF"/>
                </a:solidFill>
              </a14:hiddenFill>
            </a:ext>
          </a:extLst>
        </p:spPr>
      </p:pic>
      <p:sp>
        <p:nvSpPr>
          <p:cNvPr id="103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45081E6C-2F3E-86BB-41FB-C53702CA01D6}"/>
              </a:ext>
            </a:extLst>
          </p:cNvPr>
          <p:cNvSpPr>
            <a:spLocks noGrp="1"/>
          </p:cNvSpPr>
          <p:nvPr>
            <p:ph sz="half" idx="2"/>
          </p:nvPr>
        </p:nvSpPr>
        <p:spPr>
          <a:xfrm>
            <a:off x="6739128" y="2664886"/>
            <a:ext cx="4818888" cy="3550789"/>
          </a:xfrm>
        </p:spPr>
        <p:txBody>
          <a:bodyPr vert="horz" lIns="91440" tIns="45720" rIns="91440" bIns="45720" rtlCol="0" anchor="t">
            <a:normAutofit/>
          </a:bodyPr>
          <a:lstStyle/>
          <a:p>
            <a:endParaRPr lang="en-US" sz="2200" dirty="0"/>
          </a:p>
          <a:p>
            <a:r>
              <a:rPr lang="en-US" sz="2200" dirty="0" err="1"/>
              <a:t>Læreren</a:t>
            </a:r>
            <a:r>
              <a:rPr lang="en-US" sz="2200" dirty="0"/>
              <a:t> og </a:t>
            </a:r>
            <a:r>
              <a:rPr lang="en-US" sz="2200" dirty="0" err="1"/>
              <a:t>skolen</a:t>
            </a:r>
            <a:r>
              <a:rPr lang="en-US" sz="2200" dirty="0"/>
              <a:t> </a:t>
            </a:r>
            <a:r>
              <a:rPr lang="en-US" sz="2200" dirty="0" err="1"/>
              <a:t>har</a:t>
            </a:r>
            <a:r>
              <a:rPr lang="en-US" sz="2200" dirty="0"/>
              <a:t> </a:t>
            </a:r>
            <a:r>
              <a:rPr lang="en-US" sz="2200" dirty="0" err="1"/>
              <a:t>ansvar</a:t>
            </a:r>
            <a:r>
              <a:rPr lang="en-US" sz="2200" dirty="0"/>
              <a:t> for elevens </a:t>
            </a:r>
            <a:r>
              <a:rPr lang="en-US" sz="2200" dirty="0" err="1"/>
              <a:t>faglige</a:t>
            </a:r>
            <a:r>
              <a:rPr lang="en-US" sz="2200" dirty="0"/>
              <a:t> og </a:t>
            </a:r>
            <a:r>
              <a:rPr lang="en-US" sz="2200" dirty="0" err="1"/>
              <a:t>sosiale</a:t>
            </a:r>
            <a:r>
              <a:rPr lang="en-US" sz="2200" dirty="0"/>
              <a:t> </a:t>
            </a:r>
            <a:r>
              <a:rPr lang="en-US" sz="2200" dirty="0" err="1"/>
              <a:t>utvikling</a:t>
            </a:r>
            <a:endParaRPr lang="en-US" sz="2200" dirty="0"/>
          </a:p>
          <a:p>
            <a:endParaRPr lang="en-US" sz="2200" dirty="0"/>
          </a:p>
          <a:p>
            <a:r>
              <a:rPr lang="en-US" sz="2200" dirty="0" err="1"/>
              <a:t>Som</a:t>
            </a:r>
            <a:r>
              <a:rPr lang="en-US" sz="2200" dirty="0"/>
              <a:t> </a:t>
            </a:r>
            <a:r>
              <a:rPr lang="en-US" sz="2200" dirty="0" err="1"/>
              <a:t>skal</a:t>
            </a:r>
            <a:r>
              <a:rPr lang="en-US" sz="2200" dirty="0"/>
              <a:t> </a:t>
            </a:r>
            <a:r>
              <a:rPr lang="en-US" sz="2200" dirty="0" err="1"/>
              <a:t>føre</a:t>
            </a:r>
            <a:r>
              <a:rPr lang="en-US" sz="2200" dirty="0"/>
              <a:t> </a:t>
            </a:r>
            <a:r>
              <a:rPr lang="en-US" sz="2200" dirty="0" err="1"/>
              <a:t>fram</a:t>
            </a:r>
            <a:r>
              <a:rPr lang="en-US" sz="2200" dirty="0"/>
              <a:t> </a:t>
            </a:r>
            <a:r>
              <a:rPr lang="en-US" sz="2200" dirty="0" err="1"/>
              <a:t>til</a:t>
            </a:r>
            <a:r>
              <a:rPr lang="en-US" sz="2200" dirty="0"/>
              <a:t> </a:t>
            </a:r>
            <a:r>
              <a:rPr lang="en-US" sz="2200" dirty="0" err="1"/>
              <a:t>en</a:t>
            </a:r>
            <a:r>
              <a:rPr lang="en-US" sz="2200" dirty="0"/>
              <a:t> </a:t>
            </a:r>
            <a:r>
              <a:rPr lang="en-US" sz="2200" dirty="0" err="1"/>
              <a:t>kompetanse</a:t>
            </a:r>
            <a:r>
              <a:rPr lang="en-US" sz="2200" dirty="0"/>
              <a:t> </a:t>
            </a:r>
            <a:r>
              <a:rPr lang="en-US" sz="2200" dirty="0" err="1"/>
              <a:t>etter</a:t>
            </a:r>
            <a:r>
              <a:rPr lang="en-US" sz="2200" dirty="0"/>
              <a:t> </a:t>
            </a:r>
            <a:r>
              <a:rPr lang="en-US" sz="2200" dirty="0" err="1"/>
              <a:t>fullført</a:t>
            </a:r>
            <a:r>
              <a:rPr lang="en-US" sz="2200" dirty="0"/>
              <a:t> </a:t>
            </a:r>
            <a:r>
              <a:rPr lang="en-US" sz="2200" dirty="0" err="1"/>
              <a:t>videregående</a:t>
            </a:r>
            <a:r>
              <a:rPr lang="en-US" sz="2200" dirty="0"/>
              <a:t> </a:t>
            </a:r>
            <a:r>
              <a:rPr lang="en-US" sz="2200" dirty="0" err="1"/>
              <a:t>skole</a:t>
            </a:r>
            <a:endParaRPr lang="en-US" sz="2200" dirty="0"/>
          </a:p>
          <a:p>
            <a:r>
              <a:rPr lang="en-US" sz="2200" dirty="0" err="1"/>
              <a:t>Handlingskompetanse</a:t>
            </a:r>
            <a:r>
              <a:rPr lang="en-US" sz="2200" dirty="0"/>
              <a:t>?</a:t>
            </a:r>
          </a:p>
          <a:p>
            <a:endParaRPr lang="en-US" sz="2200" dirty="0"/>
          </a:p>
        </p:txBody>
      </p:sp>
    </p:spTree>
    <p:extLst>
      <p:ext uri="{BB962C8B-B14F-4D97-AF65-F5344CB8AC3E}">
        <p14:creationId xmlns:p14="http://schemas.microsoft.com/office/powerpoint/2010/main" val="261192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E763E55-607E-1465-3C0F-37B584955A83}"/>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Hva er lærerens hovedoppgave?</a:t>
            </a:r>
          </a:p>
        </p:txBody>
      </p:sp>
      <p:pic>
        <p:nvPicPr>
          <p:cNvPr id="1026" name="Picture 2" descr="Innskrivning av nye elever">
            <a:extLst>
              <a:ext uri="{FF2B5EF4-FFF2-40B4-BE49-F238E27FC236}">
                <a16:creationId xmlns:a16="http://schemas.microsoft.com/office/drawing/2014/main" id="{9BAF438B-FA12-91B2-7BE7-BF21F581C1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0936" y="1668483"/>
            <a:ext cx="5458968" cy="3521034"/>
          </a:xfrm>
          <a:prstGeom prst="rect">
            <a:avLst/>
          </a:prstGeom>
          <a:noFill/>
          <a:extLst>
            <a:ext uri="{909E8E84-426E-40DD-AFC4-6F175D3DCCD1}">
              <a14:hiddenFill xmlns:a14="http://schemas.microsoft.com/office/drawing/2010/main">
                <a:solidFill>
                  <a:srgbClr val="FFFFFF"/>
                </a:solidFill>
              </a14:hiddenFill>
            </a:ext>
          </a:extLst>
        </p:spPr>
      </p:pic>
      <p:sp>
        <p:nvSpPr>
          <p:cNvPr id="103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45081E6C-2F3E-86BB-41FB-C53702CA01D6}"/>
              </a:ext>
            </a:extLst>
          </p:cNvPr>
          <p:cNvSpPr>
            <a:spLocks noGrp="1"/>
          </p:cNvSpPr>
          <p:nvPr>
            <p:ph sz="half" idx="2"/>
          </p:nvPr>
        </p:nvSpPr>
        <p:spPr>
          <a:xfrm>
            <a:off x="6739128" y="2664886"/>
            <a:ext cx="4818888" cy="3550789"/>
          </a:xfrm>
        </p:spPr>
        <p:txBody>
          <a:bodyPr vert="horz" lIns="91440" tIns="45720" rIns="91440" bIns="45720" rtlCol="0" anchor="t">
            <a:normAutofit/>
          </a:bodyPr>
          <a:lstStyle/>
          <a:p>
            <a:endParaRPr lang="en-US" sz="2200" dirty="0"/>
          </a:p>
          <a:p>
            <a:r>
              <a:rPr lang="en-US" sz="2200" dirty="0" err="1"/>
              <a:t>Hva</a:t>
            </a:r>
            <a:r>
              <a:rPr lang="en-US" sz="2200" dirty="0"/>
              <a:t> er </a:t>
            </a:r>
            <a:r>
              <a:rPr lang="en-US" sz="2200" dirty="0" err="1"/>
              <a:t>faglig</a:t>
            </a:r>
            <a:r>
              <a:rPr lang="en-US" sz="2200" dirty="0"/>
              <a:t> </a:t>
            </a:r>
            <a:r>
              <a:rPr lang="en-US" sz="2200" dirty="0" err="1"/>
              <a:t>kompetanse</a:t>
            </a:r>
            <a:r>
              <a:rPr lang="en-US" sz="2200" dirty="0"/>
              <a:t>? </a:t>
            </a:r>
          </a:p>
          <a:p>
            <a:endParaRPr lang="en-US" sz="2200" dirty="0"/>
          </a:p>
          <a:p>
            <a:endParaRPr lang="en-US" sz="2200" dirty="0"/>
          </a:p>
          <a:p>
            <a:r>
              <a:rPr lang="en-US" sz="2200" dirty="0" err="1"/>
              <a:t>Hva</a:t>
            </a:r>
            <a:r>
              <a:rPr lang="en-US" sz="2200" dirty="0"/>
              <a:t> er </a:t>
            </a:r>
            <a:r>
              <a:rPr lang="en-US" sz="2200" dirty="0" err="1"/>
              <a:t>sosial</a:t>
            </a:r>
            <a:r>
              <a:rPr lang="en-US" sz="2200" dirty="0"/>
              <a:t> </a:t>
            </a:r>
            <a:r>
              <a:rPr lang="en-US" sz="2200" dirty="0" err="1"/>
              <a:t>kompetanse</a:t>
            </a:r>
            <a:r>
              <a:rPr lang="en-US" sz="2200" dirty="0"/>
              <a:t>?</a:t>
            </a:r>
          </a:p>
          <a:p>
            <a:endParaRPr lang="en-US" sz="2200" dirty="0"/>
          </a:p>
        </p:txBody>
      </p:sp>
    </p:spTree>
    <p:extLst>
      <p:ext uri="{BB962C8B-B14F-4D97-AF65-F5344CB8AC3E}">
        <p14:creationId xmlns:p14="http://schemas.microsoft.com/office/powerpoint/2010/main" val="276041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E763E55-607E-1465-3C0F-37B584955A83}"/>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dirty="0" err="1">
                <a:solidFill>
                  <a:schemeClr val="tx1"/>
                </a:solidFill>
                <a:latin typeface="+mj-lt"/>
                <a:ea typeface="+mj-ea"/>
                <a:cs typeface="+mj-cs"/>
              </a:rPr>
              <a:t>Hva</a:t>
            </a:r>
            <a:r>
              <a:rPr lang="en-US" sz="5000" kern="1200" dirty="0">
                <a:solidFill>
                  <a:schemeClr val="tx1"/>
                </a:solidFill>
                <a:latin typeface="+mj-lt"/>
                <a:ea typeface="+mj-ea"/>
                <a:cs typeface="+mj-cs"/>
              </a:rPr>
              <a:t> er </a:t>
            </a:r>
            <a:r>
              <a:rPr lang="en-US" sz="5000" kern="1200" dirty="0" err="1">
                <a:solidFill>
                  <a:schemeClr val="tx1"/>
                </a:solidFill>
                <a:latin typeface="+mj-lt"/>
                <a:ea typeface="+mj-ea"/>
                <a:cs typeface="+mj-cs"/>
              </a:rPr>
              <a:t>lærerens</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hovedoppgave</a:t>
            </a:r>
            <a:r>
              <a:rPr lang="en-US" sz="5000" kern="1200" dirty="0">
                <a:solidFill>
                  <a:schemeClr val="tx1"/>
                </a:solidFill>
                <a:latin typeface="+mj-lt"/>
                <a:ea typeface="+mj-ea"/>
                <a:cs typeface="+mj-cs"/>
              </a:rPr>
              <a:t>?</a:t>
            </a:r>
          </a:p>
        </p:txBody>
      </p:sp>
      <p:pic>
        <p:nvPicPr>
          <p:cNvPr id="1026" name="Picture 2" descr="Innskrivning av nye elever">
            <a:extLst>
              <a:ext uri="{FF2B5EF4-FFF2-40B4-BE49-F238E27FC236}">
                <a16:creationId xmlns:a16="http://schemas.microsoft.com/office/drawing/2014/main" id="{9BAF438B-FA12-91B2-7BE7-BF21F581C10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0936" y="1668483"/>
            <a:ext cx="5458968" cy="3521034"/>
          </a:xfrm>
          <a:prstGeom prst="rect">
            <a:avLst/>
          </a:prstGeom>
          <a:noFill/>
          <a:extLst>
            <a:ext uri="{909E8E84-426E-40DD-AFC4-6F175D3DCCD1}">
              <a14:hiddenFill xmlns:a14="http://schemas.microsoft.com/office/drawing/2010/main">
                <a:solidFill>
                  <a:srgbClr val="FFFFFF"/>
                </a:solidFill>
              </a14:hiddenFill>
            </a:ext>
          </a:extLst>
        </p:spPr>
      </p:pic>
      <p:sp>
        <p:nvSpPr>
          <p:cNvPr id="103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45081E6C-2F3E-86BB-41FB-C53702CA01D6}"/>
              </a:ext>
            </a:extLst>
          </p:cNvPr>
          <p:cNvSpPr>
            <a:spLocks noGrp="1"/>
          </p:cNvSpPr>
          <p:nvPr>
            <p:ph sz="half" idx="2"/>
          </p:nvPr>
        </p:nvSpPr>
        <p:spPr>
          <a:xfrm>
            <a:off x="6739128" y="2664886"/>
            <a:ext cx="4818888" cy="3550789"/>
          </a:xfrm>
        </p:spPr>
        <p:txBody>
          <a:bodyPr vert="horz" lIns="91440" tIns="45720" rIns="91440" bIns="45720" rtlCol="0" anchor="t">
            <a:normAutofit/>
          </a:bodyPr>
          <a:lstStyle/>
          <a:p>
            <a:endParaRPr lang="en-US" sz="2200" dirty="0"/>
          </a:p>
          <a:p>
            <a:r>
              <a:rPr lang="en-US" sz="2200" dirty="0" err="1"/>
              <a:t>Tilpasset</a:t>
            </a:r>
            <a:r>
              <a:rPr lang="en-US" sz="2200" dirty="0"/>
              <a:t> </a:t>
            </a:r>
            <a:r>
              <a:rPr lang="en-US" sz="2200" dirty="0" err="1"/>
              <a:t>undervisning</a:t>
            </a:r>
            <a:endParaRPr lang="en-US" sz="2200" dirty="0"/>
          </a:p>
          <a:p>
            <a:r>
              <a:rPr lang="en-US" sz="2200" dirty="0" err="1"/>
              <a:t>Differensisert</a:t>
            </a:r>
            <a:r>
              <a:rPr lang="en-US" sz="2200" dirty="0"/>
              <a:t> </a:t>
            </a:r>
            <a:r>
              <a:rPr lang="en-US" sz="2200" dirty="0" err="1"/>
              <a:t>undervisning</a:t>
            </a:r>
            <a:endParaRPr lang="en-US" sz="2200" dirty="0"/>
          </a:p>
          <a:p>
            <a:r>
              <a:rPr lang="en-US" sz="2200" dirty="0" err="1"/>
              <a:t>Ordinær</a:t>
            </a:r>
            <a:r>
              <a:rPr lang="en-US" sz="2200" dirty="0"/>
              <a:t> </a:t>
            </a:r>
            <a:r>
              <a:rPr lang="en-US" sz="2200" dirty="0" err="1"/>
              <a:t>undervisning</a:t>
            </a:r>
            <a:endParaRPr lang="en-US" sz="2200" dirty="0"/>
          </a:p>
          <a:p>
            <a:r>
              <a:rPr lang="en-US" sz="2200" dirty="0" err="1"/>
              <a:t>Spesialundervisning</a:t>
            </a:r>
            <a:endParaRPr lang="en-US" sz="2200" dirty="0"/>
          </a:p>
          <a:p>
            <a:pPr marL="0" indent="0">
              <a:buNone/>
            </a:pPr>
            <a:r>
              <a:rPr lang="en-US" sz="2200" dirty="0"/>
              <a:t>(</a:t>
            </a:r>
            <a:r>
              <a:rPr lang="en-US" sz="2200" dirty="0" err="1"/>
              <a:t>gjelder</a:t>
            </a:r>
            <a:r>
              <a:rPr lang="en-US" sz="2200" dirty="0"/>
              <a:t> bade </a:t>
            </a:r>
            <a:r>
              <a:rPr lang="en-US" sz="2200" dirty="0" err="1"/>
              <a:t>sosial</a:t>
            </a:r>
            <a:r>
              <a:rPr lang="en-US" sz="2200" dirty="0"/>
              <a:t> og </a:t>
            </a:r>
            <a:r>
              <a:rPr lang="en-US" sz="2200" dirty="0" err="1"/>
              <a:t>faglig</a:t>
            </a:r>
            <a:r>
              <a:rPr lang="en-US" sz="2200" dirty="0"/>
              <a:t> </a:t>
            </a:r>
            <a:r>
              <a:rPr lang="en-US" sz="2200" dirty="0" err="1"/>
              <a:t>kompetanse</a:t>
            </a:r>
            <a:r>
              <a:rPr lang="en-US" sz="2200" dirty="0"/>
              <a:t>)</a:t>
            </a:r>
          </a:p>
          <a:p>
            <a:endParaRPr lang="en-US" sz="2200" dirty="0"/>
          </a:p>
        </p:txBody>
      </p:sp>
    </p:spTree>
    <p:extLst>
      <p:ext uri="{BB962C8B-B14F-4D97-AF65-F5344CB8AC3E}">
        <p14:creationId xmlns:p14="http://schemas.microsoft.com/office/powerpoint/2010/main" val="213267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65FF776-BA6C-CBD2-02B7-C60CCF5EBDB8}"/>
              </a:ext>
            </a:extLst>
          </p:cNvPr>
          <p:cNvSpPr>
            <a:spLocks noGrp="1"/>
          </p:cNvSpPr>
          <p:nvPr>
            <p:ph type="title"/>
          </p:nvPr>
        </p:nvSpPr>
        <p:spPr>
          <a:xfrm>
            <a:off x="6739128" y="638089"/>
            <a:ext cx="4818888" cy="1476801"/>
          </a:xfrm>
        </p:spPr>
        <p:txBody>
          <a:bodyPr anchor="b">
            <a:normAutofit/>
          </a:bodyPr>
          <a:lstStyle/>
          <a:p>
            <a:r>
              <a:rPr lang="nb-NO" sz="5400" dirty="0"/>
              <a:t>Til diskusjon</a:t>
            </a:r>
          </a:p>
        </p:txBody>
      </p:sp>
      <p:pic>
        <p:nvPicPr>
          <p:cNvPr id="1026" name="Picture 2" descr="Tverrprofesjonelt arbeid">
            <a:extLst>
              <a:ext uri="{FF2B5EF4-FFF2-40B4-BE49-F238E27FC236}">
                <a16:creationId xmlns:a16="http://schemas.microsoft.com/office/drawing/2014/main" id="{B8DBCB2A-6AF8-62EE-FD60-6C428CDFB1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63" r="3057" b="-1"/>
          <a:stretch/>
        </p:blipFill>
        <p:spPr bwMode="auto">
          <a:xfrm>
            <a:off x="677348" y="640080"/>
            <a:ext cx="5366144" cy="5577840"/>
          </a:xfrm>
          <a:prstGeom prst="rect">
            <a:avLst/>
          </a:prstGeom>
          <a:noFill/>
          <a:extLst>
            <a:ext uri="{909E8E84-426E-40DD-AFC4-6F175D3DCCD1}">
              <a14:hiddenFill xmlns:a14="http://schemas.microsoft.com/office/drawing/2010/main">
                <a:solidFill>
                  <a:srgbClr val="FFFFFF"/>
                </a:solidFill>
              </a14:hiddenFill>
            </a:ext>
          </a:extLst>
        </p:spPr>
      </p:pic>
      <p:sp>
        <p:nvSpPr>
          <p:cNvPr id="104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A0C0405-9B5F-203C-699E-7C71E8F475A3}"/>
              </a:ext>
            </a:extLst>
          </p:cNvPr>
          <p:cNvSpPr>
            <a:spLocks noGrp="1"/>
          </p:cNvSpPr>
          <p:nvPr>
            <p:ph idx="1"/>
          </p:nvPr>
        </p:nvSpPr>
        <p:spPr>
          <a:xfrm>
            <a:off x="6739128" y="2664886"/>
            <a:ext cx="4818888" cy="3550789"/>
          </a:xfrm>
        </p:spPr>
        <p:txBody>
          <a:bodyPr anchor="t">
            <a:normAutofit/>
          </a:bodyPr>
          <a:lstStyle/>
          <a:p>
            <a:r>
              <a:rPr lang="nb-NO" sz="2200" b="0" i="0" dirty="0">
                <a:effectLst/>
                <a:latin typeface="Open Sans" panose="020B0606030504020204" pitchFamily="34" charset="0"/>
              </a:rPr>
              <a:t>På hvilken måte kan tverrprofesjonelt samarbeid være et virkemiddel i møte med barn som har behov for ekstra hjelp og støtte?</a:t>
            </a:r>
          </a:p>
          <a:p>
            <a:r>
              <a:rPr lang="nb-NO" sz="2200" b="0" i="0" dirty="0">
                <a:effectLst/>
                <a:latin typeface="Open Sans" panose="020B0606030504020204" pitchFamily="34" charset="0"/>
              </a:rPr>
              <a:t>Hva kan være årsaker til at tverrprofesjonelt samarbeid kan være vanskelig å få til i praksis? </a:t>
            </a:r>
            <a:endParaRPr lang="nb-NO" sz="2200" dirty="0"/>
          </a:p>
        </p:txBody>
      </p:sp>
    </p:spTree>
    <p:extLst>
      <p:ext uri="{BB962C8B-B14F-4D97-AF65-F5344CB8AC3E}">
        <p14:creationId xmlns:p14="http://schemas.microsoft.com/office/powerpoint/2010/main" val="227653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EBCEC70-2FC3-89FC-EE37-7D35161914D9}"/>
              </a:ext>
            </a:extLst>
          </p:cNvPr>
          <p:cNvSpPr>
            <a:spLocks noGrp="1"/>
          </p:cNvSpPr>
          <p:nvPr>
            <p:ph type="title"/>
          </p:nvPr>
        </p:nvSpPr>
        <p:spPr>
          <a:xfrm>
            <a:off x="640080" y="325369"/>
            <a:ext cx="4368602" cy="1956841"/>
          </a:xfrm>
        </p:spPr>
        <p:txBody>
          <a:bodyPr anchor="b">
            <a:normAutofit/>
          </a:bodyPr>
          <a:lstStyle/>
          <a:p>
            <a:r>
              <a:rPr lang="nb-NO" sz="3400"/>
              <a:t>Når skal læreren samarbeide med andre</a:t>
            </a:r>
            <a:br>
              <a:rPr lang="nb-NO" sz="3400"/>
            </a:br>
            <a:r>
              <a:rPr lang="nb-NO" sz="3400"/>
              <a:t>og hvem er aktuelle?</a:t>
            </a:r>
          </a:p>
        </p:txBody>
      </p:sp>
      <p:sp>
        <p:nvSpPr>
          <p:cNvPr id="820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33DAFDDB-2E69-7936-ACF5-E748F3F4BCA2}"/>
              </a:ext>
            </a:extLst>
          </p:cNvPr>
          <p:cNvSpPr>
            <a:spLocks noGrp="1"/>
          </p:cNvSpPr>
          <p:nvPr>
            <p:ph idx="1"/>
          </p:nvPr>
        </p:nvSpPr>
        <p:spPr>
          <a:xfrm>
            <a:off x="640080" y="2872899"/>
            <a:ext cx="4243589" cy="3320668"/>
          </a:xfrm>
        </p:spPr>
        <p:txBody>
          <a:bodyPr>
            <a:normAutofit lnSpcReduction="10000"/>
          </a:bodyPr>
          <a:lstStyle/>
          <a:p>
            <a:r>
              <a:rPr lang="nb-NO" sz="1700" dirty="0"/>
              <a:t>Når læreren kommer «til kort»</a:t>
            </a:r>
          </a:p>
          <a:p>
            <a:r>
              <a:rPr lang="nb-NO" sz="1700" dirty="0"/>
              <a:t>Interne: eleven, foresatte, kolleger og ledelsen</a:t>
            </a:r>
          </a:p>
          <a:p>
            <a:r>
              <a:rPr lang="nb-NO" sz="1700" dirty="0"/>
              <a:t>Eksterne: </a:t>
            </a:r>
          </a:p>
          <a:p>
            <a:r>
              <a:rPr lang="nb-NO" sz="1700" dirty="0"/>
              <a:t>Barneverntjenesten</a:t>
            </a:r>
          </a:p>
          <a:p>
            <a:r>
              <a:rPr lang="nb-NO" sz="1700" dirty="0"/>
              <a:t>Pedagogisk psykologisk tjeneste   </a:t>
            </a:r>
          </a:p>
          <a:p>
            <a:r>
              <a:rPr lang="nb-NO" sz="1700" dirty="0"/>
              <a:t>Helsesykepleier</a:t>
            </a:r>
          </a:p>
          <a:p>
            <a:r>
              <a:rPr lang="nb-NO" sz="1700" dirty="0"/>
              <a:t>Politi</a:t>
            </a:r>
          </a:p>
          <a:p>
            <a:r>
              <a:rPr lang="nb-NO" sz="1700" dirty="0"/>
              <a:t>Vernepleier</a:t>
            </a:r>
          </a:p>
          <a:p>
            <a:pPr marL="0" indent="0">
              <a:buNone/>
            </a:pPr>
            <a:r>
              <a:rPr lang="nb-NO" sz="1700" dirty="0"/>
              <a:t> </a:t>
            </a:r>
          </a:p>
        </p:txBody>
      </p:sp>
      <p:pic>
        <p:nvPicPr>
          <p:cNvPr id="4" name="Bilde 3">
            <a:extLst>
              <a:ext uri="{FF2B5EF4-FFF2-40B4-BE49-F238E27FC236}">
                <a16:creationId xmlns:a16="http://schemas.microsoft.com/office/drawing/2014/main" id="{F8895811-528C-F04B-CA28-02BAD5ECEFC1}"/>
              </a:ext>
            </a:extLst>
          </p:cNvPr>
          <p:cNvPicPr>
            <a:picLocks noChangeAspect="1"/>
          </p:cNvPicPr>
          <p:nvPr/>
        </p:nvPicPr>
        <p:blipFill rotWithShape="1">
          <a:blip r:embed="rId2"/>
          <a:srcRect l="12374" r="206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478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4" name="Rectangle 207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Rectangle 2081">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FB44C1B-1FDA-58F5-CAE0-347751132B04}"/>
              </a:ext>
            </a:extLst>
          </p:cNvPr>
          <p:cNvSpPr>
            <a:spLocks noGrp="1"/>
          </p:cNvSpPr>
          <p:nvPr>
            <p:ph type="title"/>
          </p:nvPr>
        </p:nvSpPr>
        <p:spPr>
          <a:xfrm>
            <a:off x="710390" y="681037"/>
            <a:ext cx="3738779" cy="1788811"/>
          </a:xfrm>
        </p:spPr>
        <p:txBody>
          <a:bodyPr vert="horz" lIns="91440" tIns="45720" rIns="91440" bIns="45720" rtlCol="0" anchor="ctr">
            <a:normAutofit/>
          </a:bodyPr>
          <a:lstStyle/>
          <a:p>
            <a:r>
              <a:rPr lang="en-US" sz="4000"/>
              <a:t>Hensikten med kartlegging</a:t>
            </a:r>
          </a:p>
        </p:txBody>
      </p:sp>
      <p:sp>
        <p:nvSpPr>
          <p:cNvPr id="4" name="Plassholder for innhold 3">
            <a:extLst>
              <a:ext uri="{FF2B5EF4-FFF2-40B4-BE49-F238E27FC236}">
                <a16:creationId xmlns:a16="http://schemas.microsoft.com/office/drawing/2014/main" id="{F438C905-77DC-B3EA-DEB5-3AB64FA76D29}"/>
              </a:ext>
            </a:extLst>
          </p:cNvPr>
          <p:cNvSpPr>
            <a:spLocks noGrp="1"/>
          </p:cNvSpPr>
          <p:nvPr>
            <p:ph sz="half" idx="2"/>
          </p:nvPr>
        </p:nvSpPr>
        <p:spPr>
          <a:xfrm>
            <a:off x="710390" y="2630161"/>
            <a:ext cx="3738780" cy="3546801"/>
          </a:xfrm>
        </p:spPr>
        <p:txBody>
          <a:bodyPr vert="horz" lIns="91440" tIns="45720" rIns="91440" bIns="45720" rtlCol="0">
            <a:normAutofit/>
          </a:bodyPr>
          <a:lstStyle/>
          <a:p>
            <a:endParaRPr lang="en-US" sz="1400"/>
          </a:p>
          <a:p>
            <a:r>
              <a:rPr lang="en-US" sz="1400"/>
              <a:t>Hensikten med kartlegging er å finne ut hva man kan gjøre for å legge til rette for læring slik at elevene får tilfredsstillende utbytte av undervisningen. </a:t>
            </a:r>
          </a:p>
          <a:p>
            <a:r>
              <a:rPr lang="en-US" sz="1400"/>
              <a:t>Hensikten med kartleggingen er å finne ut hvordan man skal legge til rette for læring slik at eleven utvikler seg både faglig og sosialt</a:t>
            </a:r>
          </a:p>
          <a:p>
            <a:r>
              <a:rPr lang="en-US" sz="1400"/>
              <a:t>Hensikten kan også være at vi ønsker informasjon for å henvise eleven til PPT, lege, BUP e.l., og da har vi behov for funksjonsbeskrivelse</a:t>
            </a:r>
          </a:p>
          <a:p>
            <a:r>
              <a:rPr lang="en-US" sz="1400"/>
              <a:t>Kartlegging på individnivå </a:t>
            </a:r>
          </a:p>
          <a:p>
            <a:r>
              <a:rPr lang="en-US" sz="1400"/>
              <a:t>Kartlegging på systemnivå </a:t>
            </a:r>
          </a:p>
          <a:p>
            <a:endParaRPr lang="en-US" sz="1400"/>
          </a:p>
        </p:txBody>
      </p:sp>
      <p:pic>
        <p:nvPicPr>
          <p:cNvPr id="2050" name="Picture 2" descr="Velkommen til første skoledag mandag 17. august!">
            <a:extLst>
              <a:ext uri="{FF2B5EF4-FFF2-40B4-BE49-F238E27FC236}">
                <a16:creationId xmlns:a16="http://schemas.microsoft.com/office/drawing/2014/main" id="{E83B73A0-666A-1A1C-6F47-374122087FB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0564"/>
          <a:stretch/>
        </p:blipFill>
        <p:spPr bwMode="auto">
          <a:xfrm>
            <a:off x="5170507" y="484633"/>
            <a:ext cx="6542215"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560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919</Words>
  <Application>Microsoft Office PowerPoint</Application>
  <PresentationFormat>Widescreen</PresentationFormat>
  <Paragraphs>99</Paragraphs>
  <Slides>18</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Open Sans</vt:lpstr>
      <vt:lpstr>Office-tema</vt:lpstr>
      <vt:lpstr>Lærererens samarbeidspartnere </vt:lpstr>
      <vt:lpstr>Styringsdokumenter</vt:lpstr>
      <vt:lpstr>Lærerprofesjonens etiske plattform</vt:lpstr>
      <vt:lpstr>Hva er lærerens hovedoppgave?</vt:lpstr>
      <vt:lpstr>Hva er lærerens hovedoppgave?</vt:lpstr>
      <vt:lpstr>Hva er lærerens hovedoppgave?</vt:lpstr>
      <vt:lpstr>Til diskusjon</vt:lpstr>
      <vt:lpstr>Når skal læreren samarbeide med andre og hvem er aktuelle?</vt:lpstr>
      <vt:lpstr>Hensikten med kartlegging</vt:lpstr>
      <vt:lpstr>Hvorfor skal vi kartlegge?</vt:lpstr>
      <vt:lpstr>Hvem har behov for informasjon?</vt:lpstr>
      <vt:lpstr>Hvordan kartlegger vi?</vt:lpstr>
      <vt:lpstr>Hvordan kartlegger vi?</vt:lpstr>
      <vt:lpstr>Vurdering av behov for spesialundervisning</vt:lpstr>
      <vt:lpstr>Tiltakskjeden</vt:lpstr>
      <vt:lpstr>Sakkyndig vurdering – skal foreligge før vedtak om spesialundervisning fattes</vt:lpstr>
      <vt:lpstr>Individuell opplæringsplan er et verktøy</vt:lpstr>
      <vt:lpstr>PowerPoint-presentasjon</vt:lpstr>
    </vt:vector>
  </TitlesOfParts>
  <Company>USN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Lærererens samarbeidspartnere </dc:title>
  <dc:creator>Ragnhild Evensen</dc:creator>
  <cp:lastModifiedBy>Ragnhild Evensen</cp:lastModifiedBy>
  <cp:revision>16</cp:revision>
  <cp:lastPrinted>2023-01-24T06:24:54Z</cp:lastPrinted>
  <dcterms:created xsi:type="dcterms:W3CDTF">2023-01-22T14:43:44Z</dcterms:created>
  <dcterms:modified xsi:type="dcterms:W3CDTF">2023-01-24T14:00:23Z</dcterms:modified>
</cp:coreProperties>
</file>